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handoutMasterIdLst>
    <p:handoutMasterId r:id="rId31"/>
  </p:handoutMasterIdLst>
  <p:sldIdLst>
    <p:sldId id="858" r:id="rId6"/>
    <p:sldId id="256" r:id="rId7"/>
    <p:sldId id="836" r:id="rId8"/>
    <p:sldId id="837" r:id="rId9"/>
    <p:sldId id="838" r:id="rId10"/>
    <p:sldId id="839" r:id="rId11"/>
    <p:sldId id="840" r:id="rId12"/>
    <p:sldId id="841" r:id="rId13"/>
    <p:sldId id="842" r:id="rId14"/>
    <p:sldId id="843" r:id="rId15"/>
    <p:sldId id="844" r:id="rId16"/>
    <p:sldId id="845" r:id="rId17"/>
    <p:sldId id="846" r:id="rId18"/>
    <p:sldId id="847" r:id="rId19"/>
    <p:sldId id="848" r:id="rId20"/>
    <p:sldId id="849" r:id="rId21"/>
    <p:sldId id="816" r:id="rId22"/>
    <p:sldId id="851" r:id="rId23"/>
    <p:sldId id="852" r:id="rId24"/>
    <p:sldId id="853" r:id="rId25"/>
    <p:sldId id="854" r:id="rId26"/>
    <p:sldId id="855" r:id="rId27"/>
    <p:sldId id="856" r:id="rId28"/>
    <p:sldId id="857"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6" autoAdjust="0"/>
    <p:restoredTop sz="93880" autoAdjust="0"/>
  </p:normalViewPr>
  <p:slideViewPr>
    <p:cSldViewPr snapToGrid="0" snapToObjects="1">
      <p:cViewPr varScale="1">
        <p:scale>
          <a:sx n="106" d="100"/>
          <a:sy n="106" d="100"/>
        </p:scale>
        <p:origin x="966" y="78"/>
      </p:cViewPr>
      <p:guideLst>
        <p:guide orient="horz" pos="2160"/>
        <p:guide pos="3840"/>
      </p:guideLst>
    </p:cSldViewPr>
  </p:slideViewPr>
  <p:outlineViewPr>
    <p:cViewPr>
      <p:scale>
        <a:sx n="50" d="100"/>
        <a:sy n="50" d="100"/>
      </p:scale>
      <p:origin x="0" y="-17923"/>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350340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xmlns=""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xmlns=""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xmlns=""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xmlns=""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xmlns=""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xmlns=""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xmlns=""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xmlns=""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xmlns=""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xmlns=""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xmlns=""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xmlns=""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xmlns=""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xmlns=""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xmlns=""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xmlns=""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xmlns=""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xmlns=""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xmlns=""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xmlns=""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xmlns=""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xmlns=""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xmlns=""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xmlns=""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xmlns=""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xmlns=""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xmlns=""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xmlns=""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a:t>
            </a:r>
            <a:r>
              <a:rPr lang="en-IN" dirty="0" smtClean="0"/>
              <a:t>Calculus, </a:t>
            </a:r>
            <a:r>
              <a:rPr lang="en-IN" dirty="0"/>
              <a:t>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8.vml"/><Relationship Id="rId5" Type="http://schemas.openxmlformats.org/officeDocument/2006/relationships/image" Target="../media/image24.png"/><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20.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1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7.bin"/><Relationship Id="rId4"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37.png"/><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33.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4.wmf"/><Relationship Id="rId5" Type="http://schemas.openxmlformats.org/officeDocument/2006/relationships/oleObject" Target="../embeddings/oleObject37.bin"/><Relationship Id="rId4" Type="http://schemas.openxmlformats.org/officeDocument/2006/relationships/image" Target="../media/image4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7.wmf"/><Relationship Id="rId5" Type="http://schemas.openxmlformats.org/officeDocument/2006/relationships/oleObject" Target="../embeddings/oleObject40.bin"/><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49.wmf"/><Relationship Id="rId5" Type="http://schemas.openxmlformats.org/officeDocument/2006/relationships/oleObject" Target="../embeddings/oleObject42.bin"/><Relationship Id="rId4" Type="http://schemas.openxmlformats.org/officeDocument/2006/relationships/image" Target="../media/image48.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5.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9</a:t>
            </a:r>
          </a:p>
        </p:txBody>
      </p:sp>
      <p:sp>
        <p:nvSpPr>
          <p:cNvPr id="5" name="Title 4"/>
          <p:cNvSpPr>
            <a:spLocks noGrp="1"/>
          </p:cNvSpPr>
          <p:nvPr>
            <p:ph type="title"/>
          </p:nvPr>
        </p:nvSpPr>
        <p:spPr>
          <a:xfrm>
            <a:off x="3996910" y="4035475"/>
            <a:ext cx="4934654" cy="597008"/>
          </a:xfrm>
        </p:spPr>
        <p:txBody>
          <a:bodyPr/>
          <a:lstStyle/>
          <a:p>
            <a:r>
              <a:rPr lang="en-IN" altLang="en-US" sz="3600" dirty="0"/>
              <a:t>Differential Equations</a:t>
            </a:r>
            <a:endParaRPr lang="en-US" altLang="en-US" sz="3600" dirty="0"/>
          </a:p>
        </p:txBody>
      </p:sp>
      <p:pic>
        <p:nvPicPr>
          <p:cNvPr id="3" name="Picture Placeholder 2" descr="&quot;&quot;"/>
          <p:cNvPicPr>
            <a:picLocks noGrp="1" noChangeAspect="1"/>
          </p:cNvPicPr>
          <p:nvPr>
            <p:ph type="pic" sz="quarter" idx="12"/>
          </p:nvPr>
        </p:nvPicPr>
        <p:blipFill rotWithShape="1">
          <a:blip r:embed="rId3"/>
          <a:srcRect t="-44683" b="-44683"/>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2861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D4077-D075-451E-8E64-5E908FD83801}"/>
              </a:ext>
            </a:extLst>
          </p:cNvPr>
          <p:cNvSpPr>
            <a:spLocks noGrp="1"/>
          </p:cNvSpPr>
          <p:nvPr>
            <p:ph type="title"/>
          </p:nvPr>
        </p:nvSpPr>
        <p:spPr>
          <a:xfrm>
            <a:off x="838200" y="3055955"/>
            <a:ext cx="10515600" cy="517493"/>
          </a:xfrm>
        </p:spPr>
        <p:txBody>
          <a:bodyPr/>
          <a:lstStyle/>
          <a:p>
            <a:pPr algn="ctr"/>
            <a:r>
              <a:rPr lang="en-IN" sz="4000" dirty="0"/>
              <a:t>Orthogonal Trajectories</a:t>
            </a:r>
          </a:p>
        </p:txBody>
      </p:sp>
    </p:spTree>
    <p:extLst>
      <p:ext uri="{BB962C8B-B14F-4D97-AF65-F5344CB8AC3E}">
        <p14:creationId xmlns:p14="http://schemas.microsoft.com/office/powerpoint/2010/main" val="221778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D9484-7032-4074-A40A-17FF2FD40CBD}"/>
              </a:ext>
            </a:extLst>
          </p:cNvPr>
          <p:cNvSpPr>
            <a:spLocks noGrp="1"/>
          </p:cNvSpPr>
          <p:nvPr>
            <p:ph type="title"/>
          </p:nvPr>
        </p:nvSpPr>
        <p:spPr/>
        <p:txBody>
          <a:bodyPr/>
          <a:lstStyle/>
          <a:p>
            <a:r>
              <a:rPr lang="en-US" altLang="en-US" dirty="0"/>
              <a:t>Orthogonal Trajectories </a:t>
            </a:r>
            <a:r>
              <a:rPr lang="en-US" altLang="en-US" sz="2400" b="0" dirty="0"/>
              <a:t>(1 of 2)</a:t>
            </a:r>
            <a:endParaRPr lang="en-IN" sz="2400" b="0" dirty="0"/>
          </a:p>
        </p:txBody>
      </p:sp>
      <p:sp>
        <p:nvSpPr>
          <p:cNvPr id="3" name="Content Placeholder 2">
            <a:extLst>
              <a:ext uri="{FF2B5EF4-FFF2-40B4-BE49-F238E27FC236}">
                <a16:creationId xmlns:a16="http://schemas.microsoft.com/office/drawing/2014/main" xmlns="" id="{8D8C58ED-8CBB-4ED9-A5B1-A2585F97C2C7}"/>
              </a:ext>
            </a:extLst>
          </p:cNvPr>
          <p:cNvSpPr>
            <a:spLocks noGrp="1"/>
          </p:cNvSpPr>
          <p:nvPr>
            <p:ph sz="quarter" idx="23"/>
          </p:nvPr>
        </p:nvSpPr>
        <p:spPr>
          <a:xfrm>
            <a:off x="736600" y="1289050"/>
            <a:ext cx="10718800" cy="672105"/>
          </a:xfrm>
        </p:spPr>
        <p:txBody>
          <a:bodyPr/>
          <a:lstStyle/>
          <a:p>
            <a:r>
              <a:rPr lang="en-US" altLang="en-US" dirty="0"/>
              <a:t>An </a:t>
            </a:r>
            <a:r>
              <a:rPr lang="en-US" altLang="en-US" b="1" dirty="0"/>
              <a:t>orthogonal trajectory </a:t>
            </a:r>
            <a:r>
              <a:rPr lang="en-US" altLang="en-US" dirty="0"/>
              <a:t>of a family of curves is a curve that intersects each curve of the family orthogonally, that is, at right angles (see Figure 7).</a:t>
            </a:r>
          </a:p>
        </p:txBody>
      </p:sp>
      <p:pic>
        <p:nvPicPr>
          <p:cNvPr id="8" name="Content Placeholder 7" descr="The image shows an orthogonal trajectory. In the image a family of curves is intersected by another curve orthogonally, that is, at right angles.&#10;">
            <a:extLst>
              <a:ext uri="{FF2B5EF4-FFF2-40B4-BE49-F238E27FC236}">
                <a16:creationId xmlns:a16="http://schemas.microsoft.com/office/drawing/2014/main" xmlns="" id="{7BC7CC9F-E397-421A-9FC9-C437B295FD91}"/>
              </a:ext>
            </a:extLst>
          </p:cNvPr>
          <p:cNvPicPr>
            <a:picLocks noGrp="1" noChangeAspect="1"/>
          </p:cNvPicPr>
          <p:nvPr>
            <p:ph sz="quarter" idx="24"/>
          </p:nvPr>
        </p:nvPicPr>
        <p:blipFill>
          <a:blip r:embed="rId2"/>
          <a:stretch>
            <a:fillRect/>
          </a:stretch>
        </p:blipFill>
        <p:spPr>
          <a:xfrm>
            <a:off x="4499893" y="2368041"/>
            <a:ext cx="3364768" cy="2702021"/>
          </a:xfrm>
          <a:prstGeom prst="rect">
            <a:avLst/>
          </a:prstGeom>
        </p:spPr>
      </p:pic>
      <p:sp>
        <p:nvSpPr>
          <p:cNvPr id="5" name="Content Placeholder 4">
            <a:extLst>
              <a:ext uri="{FF2B5EF4-FFF2-40B4-BE49-F238E27FC236}">
                <a16:creationId xmlns:a16="http://schemas.microsoft.com/office/drawing/2014/main" xmlns="" id="{1F9A147E-E264-4121-BEAF-3ABAD1D744A3}"/>
              </a:ext>
            </a:extLst>
          </p:cNvPr>
          <p:cNvSpPr>
            <a:spLocks noGrp="1"/>
          </p:cNvSpPr>
          <p:nvPr>
            <p:ph sz="quarter" idx="25"/>
          </p:nvPr>
        </p:nvSpPr>
        <p:spPr>
          <a:xfrm>
            <a:off x="736600" y="5522425"/>
            <a:ext cx="10712450" cy="268016"/>
          </a:xfrm>
        </p:spPr>
        <p:txBody>
          <a:bodyPr/>
          <a:lstStyle/>
          <a:p>
            <a:pPr algn="ctr"/>
            <a:r>
              <a:rPr lang="en-US" altLang="en-US" sz="2000" b="1" dirty="0"/>
              <a:t>Figure 7</a:t>
            </a:r>
          </a:p>
        </p:txBody>
      </p:sp>
    </p:spTree>
    <p:extLst>
      <p:ext uri="{BB962C8B-B14F-4D97-AF65-F5344CB8AC3E}">
        <p14:creationId xmlns:p14="http://schemas.microsoft.com/office/powerpoint/2010/main" val="511461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06C35D1-10F9-4E3A-A626-BA0228716E2C}"/>
              </a:ext>
            </a:extLst>
          </p:cNvPr>
          <p:cNvSpPr>
            <a:spLocks noGrp="1"/>
          </p:cNvSpPr>
          <p:nvPr>
            <p:ph type="title"/>
          </p:nvPr>
        </p:nvSpPr>
        <p:spPr/>
        <p:txBody>
          <a:bodyPr/>
          <a:lstStyle/>
          <a:p>
            <a:r>
              <a:rPr lang="en-US" altLang="en-US" dirty="0"/>
              <a:t>Orthogonal Trajectories </a:t>
            </a:r>
            <a:r>
              <a:rPr lang="en-US" altLang="en-US" sz="2400" b="0" dirty="0"/>
              <a:t>(2 of 2)</a:t>
            </a:r>
            <a:endParaRPr lang="en-IN" dirty="0"/>
          </a:p>
        </p:txBody>
      </p:sp>
      <p:sp>
        <p:nvSpPr>
          <p:cNvPr id="9" name="Content Placeholder 8">
            <a:extLst>
              <a:ext uri="{FF2B5EF4-FFF2-40B4-BE49-F238E27FC236}">
                <a16:creationId xmlns:a16="http://schemas.microsoft.com/office/drawing/2014/main" xmlns="" id="{2EFFCF96-AB2F-482B-A12B-E71F7ABA130D}"/>
              </a:ext>
            </a:extLst>
          </p:cNvPr>
          <p:cNvSpPr>
            <a:spLocks noGrp="1"/>
          </p:cNvSpPr>
          <p:nvPr>
            <p:ph sz="quarter" idx="12"/>
          </p:nvPr>
        </p:nvSpPr>
        <p:spPr>
          <a:xfrm>
            <a:off x="741971" y="1292278"/>
            <a:ext cx="10721975" cy="294760"/>
          </a:xfrm>
        </p:spPr>
        <p:txBody>
          <a:bodyPr/>
          <a:lstStyle/>
          <a:p>
            <a:r>
              <a:rPr lang="en-US" altLang="en-US" dirty="0"/>
              <a:t>For instance, each member of the family </a:t>
            </a:r>
            <a:r>
              <a:rPr lang="en-US" altLang="en-US" i="1" dirty="0"/>
              <a:t>y</a:t>
            </a:r>
            <a:r>
              <a:rPr lang="en-US" altLang="en-US" dirty="0"/>
              <a:t> = </a:t>
            </a:r>
            <a:r>
              <a:rPr lang="en-US" altLang="en-US" i="1" dirty="0"/>
              <a:t>mx</a:t>
            </a:r>
            <a:r>
              <a:rPr lang="en-US" altLang="en-US" dirty="0"/>
              <a:t> of straight lines through the</a:t>
            </a:r>
            <a:endParaRPr lang="en-IN" dirty="0"/>
          </a:p>
        </p:txBody>
      </p:sp>
      <p:sp>
        <p:nvSpPr>
          <p:cNvPr id="10" name="Content Placeholder 9">
            <a:extLst>
              <a:ext uri="{FF2B5EF4-FFF2-40B4-BE49-F238E27FC236}">
                <a16:creationId xmlns:a16="http://schemas.microsoft.com/office/drawing/2014/main" xmlns="" id="{F4041F37-E89E-4850-BE8D-C954453E00DC}"/>
              </a:ext>
            </a:extLst>
          </p:cNvPr>
          <p:cNvSpPr>
            <a:spLocks noGrp="1"/>
          </p:cNvSpPr>
          <p:nvPr>
            <p:ph sz="quarter" idx="13"/>
          </p:nvPr>
        </p:nvSpPr>
        <p:spPr>
          <a:xfrm>
            <a:off x="733426" y="1723705"/>
            <a:ext cx="6114636" cy="306000"/>
          </a:xfrm>
        </p:spPr>
        <p:txBody>
          <a:bodyPr/>
          <a:lstStyle/>
          <a:p>
            <a:r>
              <a:rPr lang="en-US" altLang="en-US" dirty="0"/>
              <a:t>origin is an orthogonal trajectory of the family</a:t>
            </a:r>
            <a:endParaRPr lang="en-IN" dirty="0"/>
          </a:p>
        </p:txBody>
      </p:sp>
      <p:graphicFrame>
        <p:nvGraphicFramePr>
          <p:cNvPr id="17" name="Content Placeholder 16" descr="(x^2) + (y^2) = r^2">
            <a:extLst>
              <a:ext uri="{FF2B5EF4-FFF2-40B4-BE49-F238E27FC236}">
                <a16:creationId xmlns:a16="http://schemas.microsoft.com/office/drawing/2014/main" xmlns="" id="{8958BE90-A86C-4BB6-8C58-2407FEFCC147}"/>
              </a:ext>
            </a:extLst>
          </p:cNvPr>
          <p:cNvGraphicFramePr>
            <a:graphicFrameLocks noGrp="1" noChangeAspect="1"/>
          </p:cNvGraphicFramePr>
          <p:nvPr>
            <p:ph sz="quarter" idx="14"/>
            <p:extLst>
              <p:ext uri="{D42A27DB-BD31-4B8C-83A1-F6EECF244321}">
                <p14:modId xmlns:p14="http://schemas.microsoft.com/office/powerpoint/2010/main" val="1279859834"/>
              </p:ext>
            </p:extLst>
          </p:nvPr>
        </p:nvGraphicFramePr>
        <p:xfrm>
          <a:off x="6898929" y="1679855"/>
          <a:ext cx="1549400" cy="393700"/>
        </p:xfrm>
        <a:graphic>
          <a:graphicData uri="http://schemas.openxmlformats.org/presentationml/2006/ole">
            <mc:AlternateContent xmlns:mc="http://schemas.openxmlformats.org/markup-compatibility/2006">
              <mc:Choice xmlns:v="urn:schemas-microsoft-com:vml" Requires="v">
                <p:oleObj spid="_x0000_s749628" name="Equation" r:id="rId3" imgW="1549080" imgH="393480" progId="Equation.DSMT4">
                  <p:embed/>
                </p:oleObj>
              </mc:Choice>
              <mc:Fallback>
                <p:oleObj name="Equation" r:id="rId3" imgW="1549080" imgH="393480" progId="Equation.DSMT4">
                  <p:embed/>
                  <p:pic>
                    <p:nvPicPr>
                      <p:cNvPr id="16" name="Object 15">
                        <a:extLst>
                          <a:ext uri="{FF2B5EF4-FFF2-40B4-BE49-F238E27FC236}">
                            <a16:creationId xmlns:a16="http://schemas.microsoft.com/office/drawing/2014/main" xmlns="" id="{4C7716B5-CEC1-4B38-A214-5099767BF095}"/>
                          </a:ext>
                        </a:extLst>
                      </p:cNvPr>
                      <p:cNvPicPr/>
                      <p:nvPr/>
                    </p:nvPicPr>
                    <p:blipFill>
                      <a:blip r:embed="rId4"/>
                      <a:stretch>
                        <a:fillRect/>
                      </a:stretch>
                    </p:blipFill>
                    <p:spPr>
                      <a:xfrm>
                        <a:off x="6898929" y="1679855"/>
                        <a:ext cx="1549400" cy="3937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xmlns="" id="{572EC052-0466-43FD-A935-826A089BEF72}"/>
              </a:ext>
            </a:extLst>
          </p:cNvPr>
          <p:cNvSpPr>
            <a:spLocks noGrp="1"/>
          </p:cNvSpPr>
          <p:nvPr>
            <p:ph sz="quarter" idx="15"/>
          </p:nvPr>
        </p:nvSpPr>
        <p:spPr>
          <a:xfrm>
            <a:off x="8519074" y="1723706"/>
            <a:ext cx="2964142" cy="305999"/>
          </a:xfrm>
        </p:spPr>
        <p:txBody>
          <a:bodyPr/>
          <a:lstStyle/>
          <a:p>
            <a:r>
              <a:rPr lang="en-US" altLang="en-US" dirty="0"/>
              <a:t>of concentric circles</a:t>
            </a:r>
            <a:endParaRPr lang="en-IN" dirty="0"/>
          </a:p>
        </p:txBody>
      </p:sp>
      <p:sp>
        <p:nvSpPr>
          <p:cNvPr id="13" name="Content Placeholder 12">
            <a:extLst>
              <a:ext uri="{FF2B5EF4-FFF2-40B4-BE49-F238E27FC236}">
                <a16:creationId xmlns:a16="http://schemas.microsoft.com/office/drawing/2014/main" xmlns="" id="{89008BBE-46EC-479E-B56A-257482AB3DA7}"/>
              </a:ext>
            </a:extLst>
          </p:cNvPr>
          <p:cNvSpPr>
            <a:spLocks noGrp="1"/>
          </p:cNvSpPr>
          <p:nvPr>
            <p:ph sz="quarter" idx="16"/>
          </p:nvPr>
        </p:nvSpPr>
        <p:spPr>
          <a:xfrm>
            <a:off x="733425" y="2103480"/>
            <a:ext cx="10729913" cy="630195"/>
          </a:xfrm>
        </p:spPr>
        <p:txBody>
          <a:bodyPr/>
          <a:lstStyle/>
          <a:p>
            <a:r>
              <a:rPr lang="en-US" altLang="en-US" dirty="0"/>
              <a:t>with center the origin (see Figure 8). We say that the two families are orthogonal trajectories of each other.</a:t>
            </a:r>
          </a:p>
        </p:txBody>
      </p:sp>
      <p:pic>
        <p:nvPicPr>
          <p:cNvPr id="18" name="Content Placeholder 17" descr="Three concentric circles and four lines are graphed on the x y coordinate plane. The center of the circles is the origin, and all the lines pass through the origin. Two lines rise from the third to the first quadrant, and two lines fall from the second to the fourth quadrant. The lines divide the circles into equal sectors.">
            <a:extLst>
              <a:ext uri="{FF2B5EF4-FFF2-40B4-BE49-F238E27FC236}">
                <a16:creationId xmlns:a16="http://schemas.microsoft.com/office/drawing/2014/main" xmlns="" id="{474330AA-EB7F-43BB-BFD3-BCFE86ADE1CD}"/>
              </a:ext>
            </a:extLst>
          </p:cNvPr>
          <p:cNvPicPr>
            <a:picLocks noGrp="1" noChangeAspect="1"/>
          </p:cNvPicPr>
          <p:nvPr>
            <p:ph sz="quarter" idx="17"/>
          </p:nvPr>
        </p:nvPicPr>
        <p:blipFill>
          <a:blip r:embed="rId5"/>
          <a:stretch>
            <a:fillRect/>
          </a:stretch>
        </p:blipFill>
        <p:spPr>
          <a:xfrm>
            <a:off x="4453969" y="2913768"/>
            <a:ext cx="3288824" cy="2709697"/>
          </a:xfrm>
          <a:prstGeom prst="rect">
            <a:avLst/>
          </a:prstGeom>
        </p:spPr>
      </p:pic>
      <p:sp>
        <p:nvSpPr>
          <p:cNvPr id="15" name="Content Placeholder 14">
            <a:extLst>
              <a:ext uri="{FF2B5EF4-FFF2-40B4-BE49-F238E27FC236}">
                <a16:creationId xmlns:a16="http://schemas.microsoft.com/office/drawing/2014/main" xmlns="" id="{E33E0D7D-6B08-472F-AE55-FAA606CF233D}"/>
              </a:ext>
            </a:extLst>
          </p:cNvPr>
          <p:cNvSpPr>
            <a:spLocks noGrp="1"/>
          </p:cNvSpPr>
          <p:nvPr>
            <p:ph sz="quarter" idx="18"/>
          </p:nvPr>
        </p:nvSpPr>
        <p:spPr>
          <a:xfrm>
            <a:off x="733425" y="5814391"/>
            <a:ext cx="10729913" cy="318052"/>
          </a:xfrm>
        </p:spPr>
        <p:txBody>
          <a:bodyPr/>
          <a:lstStyle/>
          <a:p>
            <a:pPr algn="ctr"/>
            <a:r>
              <a:rPr lang="en-US" altLang="en-US" sz="2000" b="1" dirty="0"/>
              <a:t>Figure 8</a:t>
            </a:r>
          </a:p>
        </p:txBody>
      </p:sp>
    </p:spTree>
    <p:extLst>
      <p:ext uri="{BB962C8B-B14F-4D97-AF65-F5344CB8AC3E}">
        <p14:creationId xmlns:p14="http://schemas.microsoft.com/office/powerpoint/2010/main" val="1608612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DEA001-C11D-4906-995F-462E0DEDB0F2}"/>
              </a:ext>
            </a:extLst>
          </p:cNvPr>
          <p:cNvSpPr>
            <a:spLocks noGrp="1"/>
          </p:cNvSpPr>
          <p:nvPr>
            <p:ph type="title"/>
          </p:nvPr>
        </p:nvSpPr>
        <p:spPr/>
        <p:txBody>
          <a:bodyPr/>
          <a:lstStyle/>
          <a:p>
            <a:r>
              <a:rPr lang="en-US" altLang="en-US" dirty="0"/>
              <a:t>Example 5</a:t>
            </a:r>
            <a:endParaRPr lang="en-IN" dirty="0"/>
          </a:p>
        </p:txBody>
      </p:sp>
      <p:sp>
        <p:nvSpPr>
          <p:cNvPr id="3" name="Content Placeholder 2">
            <a:extLst>
              <a:ext uri="{FF2B5EF4-FFF2-40B4-BE49-F238E27FC236}">
                <a16:creationId xmlns:a16="http://schemas.microsoft.com/office/drawing/2014/main" xmlns="" id="{88181860-244C-4A32-A716-21AF90D59BCA}"/>
              </a:ext>
            </a:extLst>
          </p:cNvPr>
          <p:cNvSpPr>
            <a:spLocks noGrp="1"/>
          </p:cNvSpPr>
          <p:nvPr>
            <p:ph sz="quarter" idx="23"/>
          </p:nvPr>
        </p:nvSpPr>
        <p:spPr>
          <a:xfrm>
            <a:off x="736599" y="1289050"/>
            <a:ext cx="7294217" cy="334522"/>
          </a:xfrm>
        </p:spPr>
        <p:txBody>
          <a:bodyPr/>
          <a:lstStyle/>
          <a:p>
            <a:r>
              <a:rPr lang="en-US" altLang="en-US" dirty="0"/>
              <a:t>Find the orthogonal trajectories of the family of curves</a:t>
            </a:r>
            <a:endParaRPr lang="en-IN" dirty="0"/>
          </a:p>
        </p:txBody>
      </p:sp>
      <p:graphicFrame>
        <p:nvGraphicFramePr>
          <p:cNvPr id="20" name="Content Placeholder 19" descr="x = k(y^2)">
            <a:extLst>
              <a:ext uri="{FF2B5EF4-FFF2-40B4-BE49-F238E27FC236}">
                <a16:creationId xmlns:a16="http://schemas.microsoft.com/office/drawing/2014/main" xmlns="" id="{57F6031D-951F-428B-A8F2-C643066951EF}"/>
              </a:ext>
            </a:extLst>
          </p:cNvPr>
          <p:cNvGraphicFramePr>
            <a:graphicFrameLocks noGrp="1" noChangeAspect="1"/>
          </p:cNvGraphicFramePr>
          <p:nvPr>
            <p:ph sz="quarter" idx="24"/>
            <p:extLst>
              <p:ext uri="{D42A27DB-BD31-4B8C-83A1-F6EECF244321}">
                <p14:modId xmlns:p14="http://schemas.microsoft.com/office/powerpoint/2010/main" val="938764380"/>
              </p:ext>
            </p:extLst>
          </p:nvPr>
        </p:nvGraphicFramePr>
        <p:xfrm>
          <a:off x="8080511" y="1233709"/>
          <a:ext cx="1066800" cy="393700"/>
        </p:xfrm>
        <a:graphic>
          <a:graphicData uri="http://schemas.openxmlformats.org/presentationml/2006/ole">
            <mc:AlternateContent xmlns:mc="http://schemas.openxmlformats.org/markup-compatibility/2006">
              <mc:Choice xmlns:v="urn:schemas-microsoft-com:vml" Requires="v">
                <p:oleObj spid="_x0000_s750818" name="Equation" r:id="rId3" imgW="1066680" imgH="393480" progId="Equation.DSMT4">
                  <p:embed/>
                </p:oleObj>
              </mc:Choice>
              <mc:Fallback>
                <p:oleObj name="Equation" r:id="rId3" imgW="1066680" imgH="393480" progId="Equation.DSMT4">
                  <p:embed/>
                  <p:pic>
                    <p:nvPicPr>
                      <p:cNvPr id="19" name="Object 18">
                        <a:extLst>
                          <a:ext uri="{FF2B5EF4-FFF2-40B4-BE49-F238E27FC236}">
                            <a16:creationId xmlns:a16="http://schemas.microsoft.com/office/drawing/2014/main" xmlns="" id="{A1C3153F-7586-42E8-9DBB-865CCD13AB0F}"/>
                          </a:ext>
                        </a:extLst>
                      </p:cNvPr>
                      <p:cNvPicPr/>
                      <p:nvPr/>
                    </p:nvPicPr>
                    <p:blipFill>
                      <a:blip r:embed="rId4"/>
                      <a:stretch>
                        <a:fillRect/>
                      </a:stretch>
                    </p:blipFill>
                    <p:spPr>
                      <a:xfrm>
                        <a:off x="8080511" y="1233709"/>
                        <a:ext cx="1066800" cy="3937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8EC4A61A-8DCF-471D-B133-268BF130EA23}"/>
              </a:ext>
            </a:extLst>
          </p:cNvPr>
          <p:cNvSpPr>
            <a:spLocks noGrp="1"/>
          </p:cNvSpPr>
          <p:nvPr>
            <p:ph sz="quarter" idx="25"/>
          </p:nvPr>
        </p:nvSpPr>
        <p:spPr>
          <a:xfrm>
            <a:off x="9226823" y="1288015"/>
            <a:ext cx="2258394" cy="335558"/>
          </a:xfrm>
        </p:spPr>
        <p:txBody>
          <a:bodyPr/>
          <a:lstStyle/>
          <a:p>
            <a:r>
              <a:rPr lang="en-US" altLang="en-US" dirty="0"/>
              <a:t>where is</a:t>
            </a:r>
            <a:r>
              <a:rPr lang="en-US" altLang="en-US" i="1" dirty="0"/>
              <a:t> k</a:t>
            </a:r>
            <a:r>
              <a:rPr lang="en-US" altLang="en-US" dirty="0"/>
              <a:t> an</a:t>
            </a:r>
            <a:endParaRPr lang="en-IN" dirty="0"/>
          </a:p>
        </p:txBody>
      </p:sp>
      <p:sp>
        <p:nvSpPr>
          <p:cNvPr id="6" name="Content Placeholder 5">
            <a:extLst>
              <a:ext uri="{FF2B5EF4-FFF2-40B4-BE49-F238E27FC236}">
                <a16:creationId xmlns:a16="http://schemas.microsoft.com/office/drawing/2014/main" xmlns="" id="{F747750D-22A2-45B0-B66D-82CE19A40139}"/>
              </a:ext>
            </a:extLst>
          </p:cNvPr>
          <p:cNvSpPr>
            <a:spLocks noGrp="1"/>
          </p:cNvSpPr>
          <p:nvPr>
            <p:ph sz="quarter" idx="26"/>
          </p:nvPr>
        </p:nvSpPr>
        <p:spPr>
          <a:xfrm>
            <a:off x="736600" y="1687397"/>
            <a:ext cx="10718800" cy="785734"/>
          </a:xfrm>
        </p:spPr>
        <p:txBody>
          <a:bodyPr/>
          <a:lstStyle/>
          <a:p>
            <a:r>
              <a:rPr lang="en-US" altLang="en-US" dirty="0"/>
              <a:t>arbitrary constant.</a:t>
            </a:r>
          </a:p>
          <a:p>
            <a:r>
              <a:rPr lang="en-US" altLang="en-US" b="1" dirty="0">
                <a:solidFill>
                  <a:srgbClr val="0000A3"/>
                </a:solidFill>
              </a:rPr>
              <a:t>Solution:</a:t>
            </a:r>
            <a:endParaRPr lang="en-IN" b="1" dirty="0">
              <a:solidFill>
                <a:srgbClr val="0000A3"/>
              </a:solidFill>
            </a:endParaRPr>
          </a:p>
        </p:txBody>
      </p:sp>
      <p:sp>
        <p:nvSpPr>
          <p:cNvPr id="7" name="Content Placeholder 6">
            <a:extLst>
              <a:ext uri="{FF2B5EF4-FFF2-40B4-BE49-F238E27FC236}">
                <a16:creationId xmlns:a16="http://schemas.microsoft.com/office/drawing/2014/main" xmlns="" id="{99DE13AD-2EA1-436C-A4D4-BD6B36EE58B9}"/>
              </a:ext>
            </a:extLst>
          </p:cNvPr>
          <p:cNvSpPr>
            <a:spLocks noGrp="1"/>
          </p:cNvSpPr>
          <p:nvPr>
            <p:ph sz="quarter" idx="27"/>
          </p:nvPr>
        </p:nvSpPr>
        <p:spPr>
          <a:xfrm>
            <a:off x="736600" y="2643809"/>
            <a:ext cx="1618974" cy="298174"/>
          </a:xfrm>
        </p:spPr>
        <p:txBody>
          <a:bodyPr/>
          <a:lstStyle/>
          <a:p>
            <a:r>
              <a:rPr lang="en-US" altLang="en-US" dirty="0"/>
              <a:t>The curves</a:t>
            </a:r>
            <a:endParaRPr lang="en-IN" dirty="0"/>
          </a:p>
        </p:txBody>
      </p:sp>
      <p:graphicFrame>
        <p:nvGraphicFramePr>
          <p:cNvPr id="22" name="Content Placeholder 21" descr="x = k(y^2)">
            <a:extLst>
              <a:ext uri="{FF2B5EF4-FFF2-40B4-BE49-F238E27FC236}">
                <a16:creationId xmlns:a16="http://schemas.microsoft.com/office/drawing/2014/main" xmlns="" id="{4BE333F4-092C-4DE6-A650-CA2DA28766A2}"/>
              </a:ext>
            </a:extLst>
          </p:cNvPr>
          <p:cNvGraphicFramePr>
            <a:graphicFrameLocks noGrp="1" noChangeAspect="1"/>
          </p:cNvGraphicFramePr>
          <p:nvPr>
            <p:ph sz="quarter" idx="28"/>
            <p:extLst>
              <p:ext uri="{D42A27DB-BD31-4B8C-83A1-F6EECF244321}">
                <p14:modId xmlns:p14="http://schemas.microsoft.com/office/powerpoint/2010/main" val="3427671401"/>
              </p:ext>
            </p:extLst>
          </p:nvPr>
        </p:nvGraphicFramePr>
        <p:xfrm>
          <a:off x="2334208" y="2611198"/>
          <a:ext cx="977900" cy="393700"/>
        </p:xfrm>
        <a:graphic>
          <a:graphicData uri="http://schemas.openxmlformats.org/presentationml/2006/ole">
            <mc:AlternateContent xmlns:mc="http://schemas.openxmlformats.org/markup-compatibility/2006">
              <mc:Choice xmlns:v="urn:schemas-microsoft-com:vml" Requires="v">
                <p:oleObj spid="_x0000_s750819" name="Equation" r:id="rId5" imgW="977760" imgH="393480" progId="Equation.DSMT4">
                  <p:embed/>
                </p:oleObj>
              </mc:Choice>
              <mc:Fallback>
                <p:oleObj name="Equation" r:id="rId5" imgW="977760" imgH="393480" progId="Equation.DSMT4">
                  <p:embed/>
                  <p:pic>
                    <p:nvPicPr>
                      <p:cNvPr id="21" name="Object 20">
                        <a:extLst>
                          <a:ext uri="{FF2B5EF4-FFF2-40B4-BE49-F238E27FC236}">
                            <a16:creationId xmlns:a16="http://schemas.microsoft.com/office/drawing/2014/main" xmlns="" id="{814FCB27-6084-41C1-B466-6AADAB7B6111}"/>
                          </a:ext>
                        </a:extLst>
                      </p:cNvPr>
                      <p:cNvPicPr/>
                      <p:nvPr/>
                    </p:nvPicPr>
                    <p:blipFill>
                      <a:blip r:embed="rId6"/>
                      <a:stretch>
                        <a:fillRect/>
                      </a:stretch>
                    </p:blipFill>
                    <p:spPr>
                      <a:xfrm>
                        <a:off x="2334208" y="2611198"/>
                        <a:ext cx="977900" cy="3937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13659AD8-70FC-4AA4-9524-8A590A8060B1}"/>
              </a:ext>
            </a:extLst>
          </p:cNvPr>
          <p:cNvSpPr>
            <a:spLocks noGrp="1"/>
          </p:cNvSpPr>
          <p:nvPr>
            <p:ph sz="quarter" idx="29"/>
          </p:nvPr>
        </p:nvSpPr>
        <p:spPr>
          <a:xfrm>
            <a:off x="3438939" y="2643809"/>
            <a:ext cx="8066155" cy="335558"/>
          </a:xfrm>
        </p:spPr>
        <p:txBody>
          <a:bodyPr/>
          <a:lstStyle/>
          <a:p>
            <a:r>
              <a:rPr lang="en-US" altLang="en-US" dirty="0"/>
              <a:t>form a family of parabolas whose axis of symmetry is the</a:t>
            </a:r>
            <a:endParaRPr lang="en-IN" dirty="0"/>
          </a:p>
        </p:txBody>
      </p:sp>
      <p:sp>
        <p:nvSpPr>
          <p:cNvPr id="10" name="Content Placeholder 9">
            <a:extLst>
              <a:ext uri="{FF2B5EF4-FFF2-40B4-BE49-F238E27FC236}">
                <a16:creationId xmlns:a16="http://schemas.microsoft.com/office/drawing/2014/main" xmlns="" id="{4D402C5D-3DD1-468F-BA39-4ADF98B9FB3A}"/>
              </a:ext>
            </a:extLst>
          </p:cNvPr>
          <p:cNvSpPr>
            <a:spLocks noGrp="1"/>
          </p:cNvSpPr>
          <p:nvPr>
            <p:ph sz="quarter" idx="30"/>
          </p:nvPr>
        </p:nvSpPr>
        <p:spPr>
          <a:xfrm>
            <a:off x="736599" y="3015742"/>
            <a:ext cx="10718801" cy="1074661"/>
          </a:xfrm>
        </p:spPr>
        <p:txBody>
          <a:bodyPr/>
          <a:lstStyle/>
          <a:p>
            <a:r>
              <a:rPr lang="en-US" altLang="en-US" i="1" dirty="0"/>
              <a:t>x</a:t>
            </a:r>
            <a:r>
              <a:rPr lang="en-US" altLang="en-US" dirty="0"/>
              <a:t>-axis.</a:t>
            </a:r>
          </a:p>
          <a:p>
            <a:r>
              <a:rPr lang="en-US" altLang="en-US" dirty="0"/>
              <a:t>The first step is to find a single differential equation that is satisfied by all members of the family.</a:t>
            </a:r>
            <a:endParaRPr lang="en-IN" dirty="0"/>
          </a:p>
        </p:txBody>
      </p:sp>
      <p:sp>
        <p:nvSpPr>
          <p:cNvPr id="11" name="Content Placeholder 10">
            <a:extLst>
              <a:ext uri="{FF2B5EF4-FFF2-40B4-BE49-F238E27FC236}">
                <a16:creationId xmlns:a16="http://schemas.microsoft.com/office/drawing/2014/main" xmlns="" id="{3DCAB9BA-3818-4D59-B39E-E41EFF42404F}"/>
              </a:ext>
            </a:extLst>
          </p:cNvPr>
          <p:cNvSpPr>
            <a:spLocks noGrp="1"/>
          </p:cNvSpPr>
          <p:nvPr>
            <p:ph sz="quarter" idx="31"/>
          </p:nvPr>
        </p:nvSpPr>
        <p:spPr>
          <a:xfrm>
            <a:off x="736600" y="4475447"/>
            <a:ext cx="2324652" cy="325153"/>
          </a:xfrm>
        </p:spPr>
        <p:txBody>
          <a:bodyPr/>
          <a:lstStyle/>
          <a:p>
            <a:r>
              <a:rPr lang="en-US" altLang="en-US" dirty="0"/>
              <a:t>If we differentiate</a:t>
            </a:r>
            <a:endParaRPr lang="en-IN" dirty="0"/>
          </a:p>
        </p:txBody>
      </p:sp>
      <p:graphicFrame>
        <p:nvGraphicFramePr>
          <p:cNvPr id="24" name="Content Placeholder 23" descr="x = k(y^2)">
            <a:extLst>
              <a:ext uri="{FF2B5EF4-FFF2-40B4-BE49-F238E27FC236}">
                <a16:creationId xmlns:a16="http://schemas.microsoft.com/office/drawing/2014/main" xmlns="" id="{36907B2E-C850-4B07-A5A4-C3666F7E6E5D}"/>
              </a:ext>
            </a:extLst>
          </p:cNvPr>
          <p:cNvGraphicFramePr>
            <a:graphicFrameLocks noGrp="1" noChangeAspect="1"/>
          </p:cNvGraphicFramePr>
          <p:nvPr>
            <p:ph sz="quarter" idx="32"/>
            <p:extLst>
              <p:ext uri="{D42A27DB-BD31-4B8C-83A1-F6EECF244321}">
                <p14:modId xmlns:p14="http://schemas.microsoft.com/office/powerpoint/2010/main" val="645755718"/>
              </p:ext>
            </p:extLst>
          </p:nvPr>
        </p:nvGraphicFramePr>
        <p:xfrm>
          <a:off x="3160642" y="4436164"/>
          <a:ext cx="1066800" cy="393700"/>
        </p:xfrm>
        <a:graphic>
          <a:graphicData uri="http://schemas.openxmlformats.org/presentationml/2006/ole">
            <mc:AlternateContent xmlns:mc="http://schemas.openxmlformats.org/markup-compatibility/2006">
              <mc:Choice xmlns:v="urn:schemas-microsoft-com:vml" Requires="v">
                <p:oleObj spid="_x0000_s750820" name="Equation" r:id="rId7" imgW="1066680" imgH="393480" progId="Equation.DSMT4">
                  <p:embed/>
                </p:oleObj>
              </mc:Choice>
              <mc:Fallback>
                <p:oleObj name="Equation" r:id="rId7" imgW="1066680" imgH="393480" progId="Equation.DSMT4">
                  <p:embed/>
                  <p:pic>
                    <p:nvPicPr>
                      <p:cNvPr id="23" name="Object 22">
                        <a:extLst>
                          <a:ext uri="{FF2B5EF4-FFF2-40B4-BE49-F238E27FC236}">
                            <a16:creationId xmlns:a16="http://schemas.microsoft.com/office/drawing/2014/main" xmlns="" id="{72355DA4-EF48-4A8C-8D4E-A0CED0F13B57}"/>
                          </a:ext>
                        </a:extLst>
                      </p:cNvPr>
                      <p:cNvPicPr/>
                      <p:nvPr/>
                    </p:nvPicPr>
                    <p:blipFill>
                      <a:blip r:embed="rId8"/>
                      <a:stretch>
                        <a:fillRect/>
                      </a:stretch>
                    </p:blipFill>
                    <p:spPr>
                      <a:xfrm>
                        <a:off x="3160642" y="4436164"/>
                        <a:ext cx="1066800" cy="3937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xmlns="" id="{00A2981F-9C43-4208-AE05-809A703AEF7D}"/>
              </a:ext>
            </a:extLst>
          </p:cNvPr>
          <p:cNvSpPr>
            <a:spLocks noGrp="1"/>
          </p:cNvSpPr>
          <p:nvPr>
            <p:ph sz="quarter" idx="33"/>
          </p:nvPr>
        </p:nvSpPr>
        <p:spPr>
          <a:xfrm>
            <a:off x="4326832" y="4465951"/>
            <a:ext cx="1561206" cy="334649"/>
          </a:xfrm>
        </p:spPr>
        <p:txBody>
          <a:bodyPr/>
          <a:lstStyle/>
          <a:p>
            <a:r>
              <a:rPr lang="en-US" altLang="en-US" dirty="0"/>
              <a:t>we get</a:t>
            </a:r>
            <a:endParaRPr lang="en-IN" dirty="0"/>
          </a:p>
        </p:txBody>
      </p:sp>
      <p:graphicFrame>
        <p:nvGraphicFramePr>
          <p:cNvPr id="26" name="Content Placeholder 25" descr="1 = 2ky (dy/dx) or (dy/dx) = (1/2ky)">
            <a:extLst>
              <a:ext uri="{FF2B5EF4-FFF2-40B4-BE49-F238E27FC236}">
                <a16:creationId xmlns:a16="http://schemas.microsoft.com/office/drawing/2014/main" xmlns="" id="{2022DF1B-01E3-4613-AF13-94A3B8FC45BF}"/>
              </a:ext>
            </a:extLst>
          </p:cNvPr>
          <p:cNvGraphicFramePr>
            <a:graphicFrameLocks noGrp="1" noChangeAspect="1"/>
          </p:cNvGraphicFramePr>
          <p:nvPr>
            <p:ph sz="quarter" idx="34"/>
            <p:extLst>
              <p:ext uri="{D42A27DB-BD31-4B8C-83A1-F6EECF244321}">
                <p14:modId xmlns:p14="http://schemas.microsoft.com/office/powerpoint/2010/main" val="4276714882"/>
              </p:ext>
            </p:extLst>
          </p:nvPr>
        </p:nvGraphicFramePr>
        <p:xfrm>
          <a:off x="4685101" y="5141076"/>
          <a:ext cx="2902268" cy="649605"/>
        </p:xfrm>
        <a:graphic>
          <a:graphicData uri="http://schemas.openxmlformats.org/presentationml/2006/ole">
            <mc:AlternateContent xmlns:mc="http://schemas.openxmlformats.org/markup-compatibility/2006">
              <mc:Choice xmlns:v="urn:schemas-microsoft-com:vml" Requires="v">
                <p:oleObj spid="_x0000_s750821" name="Equation" r:id="rId9" imgW="3517560" imgH="787320" progId="Equation.DSMT4">
                  <p:embed/>
                </p:oleObj>
              </mc:Choice>
              <mc:Fallback>
                <p:oleObj name="Equation" r:id="rId9" imgW="3517560" imgH="787320" progId="Equation.DSMT4">
                  <p:embed/>
                  <p:pic>
                    <p:nvPicPr>
                      <p:cNvPr id="25" name="Object 24">
                        <a:extLst>
                          <a:ext uri="{FF2B5EF4-FFF2-40B4-BE49-F238E27FC236}">
                            <a16:creationId xmlns:a16="http://schemas.microsoft.com/office/drawing/2014/main" xmlns="" id="{9E879099-86F2-4AA8-A2F0-51E54E1A06F6}"/>
                          </a:ext>
                        </a:extLst>
                      </p:cNvPr>
                      <p:cNvPicPr/>
                      <p:nvPr/>
                    </p:nvPicPr>
                    <p:blipFill>
                      <a:blip r:embed="rId10"/>
                      <a:stretch>
                        <a:fillRect/>
                      </a:stretch>
                    </p:blipFill>
                    <p:spPr>
                      <a:xfrm>
                        <a:off x="4685101" y="5141076"/>
                        <a:ext cx="2902268" cy="649605"/>
                      </a:xfrm>
                      <a:prstGeom prst="rect">
                        <a:avLst/>
                      </a:prstGeom>
                    </p:spPr>
                  </p:pic>
                </p:oleObj>
              </mc:Fallback>
            </mc:AlternateContent>
          </a:graphicData>
        </a:graphic>
      </p:graphicFrame>
    </p:spTree>
    <p:extLst>
      <p:ext uri="{BB962C8B-B14F-4D97-AF65-F5344CB8AC3E}">
        <p14:creationId xmlns:p14="http://schemas.microsoft.com/office/powerpoint/2010/main" val="2394122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91882-4365-4911-A54A-CE53071A20D4}"/>
              </a:ext>
            </a:extLst>
          </p:cNvPr>
          <p:cNvSpPr>
            <a:spLocks noGrp="1"/>
          </p:cNvSpPr>
          <p:nvPr>
            <p:ph type="title"/>
          </p:nvPr>
        </p:nvSpPr>
        <p:spPr/>
        <p:txBody>
          <a:bodyPr/>
          <a:lstStyle/>
          <a:p>
            <a:r>
              <a:rPr lang="en-US" altLang="en-US" dirty="0"/>
              <a:t>Example 5 – </a:t>
            </a:r>
            <a:r>
              <a:rPr lang="en-US" altLang="en-US" i="1" dirty="0"/>
              <a:t>Solution </a:t>
            </a:r>
            <a:r>
              <a:rPr lang="en-US" altLang="en-US" sz="2400" b="0" dirty="0"/>
              <a:t>(1 of 3)</a:t>
            </a:r>
            <a:endParaRPr lang="en-IN" sz="2400" b="0" dirty="0"/>
          </a:p>
        </p:txBody>
      </p:sp>
      <p:sp>
        <p:nvSpPr>
          <p:cNvPr id="3" name="Content Placeholder 2">
            <a:extLst>
              <a:ext uri="{FF2B5EF4-FFF2-40B4-BE49-F238E27FC236}">
                <a16:creationId xmlns:a16="http://schemas.microsoft.com/office/drawing/2014/main" xmlns="" id="{2D74BCB8-45FD-4DF1-92FC-C9B029B4389A}"/>
              </a:ext>
            </a:extLst>
          </p:cNvPr>
          <p:cNvSpPr>
            <a:spLocks noGrp="1"/>
          </p:cNvSpPr>
          <p:nvPr>
            <p:ph sz="quarter" idx="23"/>
          </p:nvPr>
        </p:nvSpPr>
        <p:spPr>
          <a:xfrm>
            <a:off x="736600" y="1289050"/>
            <a:ext cx="10706100" cy="1231688"/>
          </a:xfrm>
        </p:spPr>
        <p:txBody>
          <a:bodyPr/>
          <a:lstStyle/>
          <a:p>
            <a:r>
              <a:rPr lang="en-US" altLang="en-US" dirty="0"/>
              <a:t>This differential equation depends on </a:t>
            </a:r>
            <a:r>
              <a:rPr lang="en-US" altLang="en-US" i="1" dirty="0"/>
              <a:t>k</a:t>
            </a:r>
            <a:r>
              <a:rPr lang="en-US" altLang="en-US" dirty="0"/>
              <a:t>, but we need an equation that is valid for all values of </a:t>
            </a:r>
            <a:r>
              <a:rPr lang="en-US" altLang="en-US" i="1" dirty="0"/>
              <a:t>k</a:t>
            </a:r>
            <a:r>
              <a:rPr lang="en-US" altLang="en-US" dirty="0"/>
              <a:t> simultaneously.</a:t>
            </a:r>
          </a:p>
          <a:p>
            <a:r>
              <a:rPr lang="en-US" altLang="en-US" dirty="0"/>
              <a:t>To eliminate </a:t>
            </a:r>
            <a:r>
              <a:rPr lang="en-US" altLang="en-US" i="1" dirty="0"/>
              <a:t>k</a:t>
            </a:r>
            <a:r>
              <a:rPr lang="en-US" altLang="en-US" dirty="0"/>
              <a:t> we note that, from the equation of the given general parabola</a:t>
            </a:r>
            <a:endParaRPr lang="en-IN" dirty="0"/>
          </a:p>
        </p:txBody>
      </p:sp>
      <p:graphicFrame>
        <p:nvGraphicFramePr>
          <p:cNvPr id="20" name="Content Placeholder 19" descr="x = k(y^2), we have k = (x/(y^2))">
            <a:extLst>
              <a:ext uri="{FF2B5EF4-FFF2-40B4-BE49-F238E27FC236}">
                <a16:creationId xmlns:a16="http://schemas.microsoft.com/office/drawing/2014/main" xmlns="" id="{24226B6D-08DC-4940-89D8-37F5582C4DB7}"/>
              </a:ext>
            </a:extLst>
          </p:cNvPr>
          <p:cNvGraphicFramePr>
            <a:graphicFrameLocks noGrp="1" noChangeAspect="1"/>
          </p:cNvGraphicFramePr>
          <p:nvPr>
            <p:ph sz="quarter" idx="24"/>
            <p:extLst>
              <p:ext uri="{D42A27DB-BD31-4B8C-83A1-F6EECF244321}">
                <p14:modId xmlns:p14="http://schemas.microsoft.com/office/powerpoint/2010/main" val="971681318"/>
              </p:ext>
            </p:extLst>
          </p:nvPr>
        </p:nvGraphicFramePr>
        <p:xfrm>
          <a:off x="731059" y="2524273"/>
          <a:ext cx="3095323" cy="735288"/>
        </p:xfrm>
        <a:graphic>
          <a:graphicData uri="http://schemas.openxmlformats.org/presentationml/2006/ole">
            <mc:AlternateContent xmlns:mc="http://schemas.openxmlformats.org/markup-compatibility/2006">
              <mc:Choice xmlns:v="urn:schemas-microsoft-com:vml" Requires="v">
                <p:oleObj spid="_x0000_s751783" name="Equation" r:id="rId3" imgW="3314520" imgH="787320" progId="Equation.DSMT4">
                  <p:embed/>
                </p:oleObj>
              </mc:Choice>
              <mc:Fallback>
                <p:oleObj name="Equation" r:id="rId3" imgW="3314520" imgH="787320" progId="Equation.DSMT4">
                  <p:embed/>
                  <p:pic>
                    <p:nvPicPr>
                      <p:cNvPr id="19" name="Object 18">
                        <a:extLst>
                          <a:ext uri="{FF2B5EF4-FFF2-40B4-BE49-F238E27FC236}">
                            <a16:creationId xmlns:a16="http://schemas.microsoft.com/office/drawing/2014/main" xmlns="" id="{1714471C-0165-481F-B87F-47D7AD7FFED5}"/>
                          </a:ext>
                        </a:extLst>
                      </p:cNvPr>
                      <p:cNvPicPr/>
                      <p:nvPr/>
                    </p:nvPicPr>
                    <p:blipFill>
                      <a:blip r:embed="rId4"/>
                      <a:stretch>
                        <a:fillRect/>
                      </a:stretch>
                    </p:blipFill>
                    <p:spPr>
                      <a:xfrm>
                        <a:off x="731059" y="2524273"/>
                        <a:ext cx="3095323" cy="7352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A82F53BF-EFCC-4CB4-8619-743307ACBBC0}"/>
              </a:ext>
            </a:extLst>
          </p:cNvPr>
          <p:cNvSpPr>
            <a:spLocks noGrp="1"/>
          </p:cNvSpPr>
          <p:nvPr>
            <p:ph sz="quarter" idx="25"/>
          </p:nvPr>
        </p:nvSpPr>
        <p:spPr>
          <a:xfrm>
            <a:off x="3905859" y="2682733"/>
            <a:ext cx="7626074" cy="366247"/>
          </a:xfrm>
        </p:spPr>
        <p:txBody>
          <a:bodyPr/>
          <a:lstStyle/>
          <a:p>
            <a:r>
              <a:rPr lang="en-US" altLang="en-US" dirty="0"/>
              <a:t>and so the differential equation can be written as</a:t>
            </a:r>
            <a:endParaRPr lang="en-IN" dirty="0"/>
          </a:p>
        </p:txBody>
      </p:sp>
      <p:graphicFrame>
        <p:nvGraphicFramePr>
          <p:cNvPr id="22" name="Content Placeholder 21" descr="(dy/dx) = (1/2ky) = (1/(2(x/(y^2)y)))">
            <a:extLst>
              <a:ext uri="{FF2B5EF4-FFF2-40B4-BE49-F238E27FC236}">
                <a16:creationId xmlns:a16="http://schemas.microsoft.com/office/drawing/2014/main" xmlns="" id="{68FBC4CE-479E-465D-B359-66E5CA1B18F2}"/>
              </a:ext>
            </a:extLst>
          </p:cNvPr>
          <p:cNvGraphicFramePr>
            <a:graphicFrameLocks noGrp="1" noChangeAspect="1"/>
          </p:cNvGraphicFramePr>
          <p:nvPr>
            <p:ph sz="quarter" idx="26"/>
            <p:extLst>
              <p:ext uri="{D42A27DB-BD31-4B8C-83A1-F6EECF244321}">
                <p14:modId xmlns:p14="http://schemas.microsoft.com/office/powerpoint/2010/main" val="2375996541"/>
              </p:ext>
            </p:extLst>
          </p:nvPr>
        </p:nvGraphicFramePr>
        <p:xfrm>
          <a:off x="4907476" y="3404190"/>
          <a:ext cx="2364343" cy="1115486"/>
        </p:xfrm>
        <a:graphic>
          <a:graphicData uri="http://schemas.openxmlformats.org/presentationml/2006/ole">
            <mc:AlternateContent xmlns:mc="http://schemas.openxmlformats.org/markup-compatibility/2006">
              <mc:Choice xmlns:v="urn:schemas-microsoft-com:vml" Requires="v">
                <p:oleObj spid="_x0000_s751784" name="Equation" r:id="rId5" imgW="2476440" imgH="1168200" progId="Equation.DSMT4">
                  <p:embed/>
                </p:oleObj>
              </mc:Choice>
              <mc:Fallback>
                <p:oleObj name="Equation" r:id="rId5" imgW="2476440" imgH="1168200" progId="Equation.DSMT4">
                  <p:embed/>
                  <p:pic>
                    <p:nvPicPr>
                      <p:cNvPr id="21" name="Object 20">
                        <a:extLst>
                          <a:ext uri="{FF2B5EF4-FFF2-40B4-BE49-F238E27FC236}">
                            <a16:creationId xmlns:a16="http://schemas.microsoft.com/office/drawing/2014/main" xmlns="" id="{92708704-4315-41A7-9750-36657893ABD7}"/>
                          </a:ext>
                        </a:extLst>
                      </p:cNvPr>
                      <p:cNvPicPr/>
                      <p:nvPr/>
                    </p:nvPicPr>
                    <p:blipFill>
                      <a:blip r:embed="rId6"/>
                      <a:stretch>
                        <a:fillRect/>
                      </a:stretch>
                    </p:blipFill>
                    <p:spPr>
                      <a:xfrm>
                        <a:off x="4907476" y="3404190"/>
                        <a:ext cx="2364343" cy="111548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D4929E5B-CDD5-44E4-AE05-723D4D7D06C7}"/>
              </a:ext>
            </a:extLst>
          </p:cNvPr>
          <p:cNvSpPr>
            <a:spLocks noGrp="1"/>
          </p:cNvSpPr>
          <p:nvPr>
            <p:ph sz="quarter" idx="27"/>
          </p:nvPr>
        </p:nvSpPr>
        <p:spPr>
          <a:xfrm>
            <a:off x="736600" y="4522549"/>
            <a:ext cx="326887" cy="327747"/>
          </a:xfrm>
        </p:spPr>
        <p:txBody>
          <a:bodyPr/>
          <a:lstStyle/>
          <a:p>
            <a:r>
              <a:rPr lang="en-US" dirty="0"/>
              <a:t>or</a:t>
            </a:r>
            <a:endParaRPr lang="en-IN" dirty="0"/>
          </a:p>
        </p:txBody>
      </p:sp>
      <p:graphicFrame>
        <p:nvGraphicFramePr>
          <p:cNvPr id="24" name="Content Placeholder 23" descr="(dy/dx) = (y/2x)">
            <a:extLst>
              <a:ext uri="{FF2B5EF4-FFF2-40B4-BE49-F238E27FC236}">
                <a16:creationId xmlns:a16="http://schemas.microsoft.com/office/drawing/2014/main" xmlns="" id="{442A834A-EA8F-4FA8-BD21-66E37843D1EB}"/>
              </a:ext>
            </a:extLst>
          </p:cNvPr>
          <p:cNvGraphicFramePr>
            <a:graphicFrameLocks noGrp="1" noChangeAspect="1"/>
          </p:cNvGraphicFramePr>
          <p:nvPr>
            <p:ph sz="quarter" idx="28"/>
            <p:extLst>
              <p:ext uri="{D42A27DB-BD31-4B8C-83A1-F6EECF244321}">
                <p14:modId xmlns:p14="http://schemas.microsoft.com/office/powerpoint/2010/main" val="4206190752"/>
              </p:ext>
            </p:extLst>
          </p:nvPr>
        </p:nvGraphicFramePr>
        <p:xfrm>
          <a:off x="5591748" y="4951937"/>
          <a:ext cx="1226611" cy="781796"/>
        </p:xfrm>
        <a:graphic>
          <a:graphicData uri="http://schemas.openxmlformats.org/presentationml/2006/ole">
            <mc:AlternateContent xmlns:mc="http://schemas.openxmlformats.org/markup-compatibility/2006">
              <mc:Choice xmlns:v="urn:schemas-microsoft-com:vml" Requires="v">
                <p:oleObj spid="_x0000_s751785" name="Equation" r:id="rId7" imgW="1155600" imgH="736560" progId="Equation.DSMT4">
                  <p:embed/>
                </p:oleObj>
              </mc:Choice>
              <mc:Fallback>
                <p:oleObj name="Equation" r:id="rId7" imgW="1155600" imgH="736560" progId="Equation.DSMT4">
                  <p:embed/>
                  <p:pic>
                    <p:nvPicPr>
                      <p:cNvPr id="23" name="Object 22">
                        <a:extLst>
                          <a:ext uri="{FF2B5EF4-FFF2-40B4-BE49-F238E27FC236}">
                            <a16:creationId xmlns:a16="http://schemas.microsoft.com/office/drawing/2014/main" xmlns="" id="{0F712960-5A1A-4A47-AE6C-28D331890181}"/>
                          </a:ext>
                        </a:extLst>
                      </p:cNvPr>
                      <p:cNvPicPr/>
                      <p:nvPr/>
                    </p:nvPicPr>
                    <p:blipFill>
                      <a:blip r:embed="rId8"/>
                      <a:stretch>
                        <a:fillRect/>
                      </a:stretch>
                    </p:blipFill>
                    <p:spPr>
                      <a:xfrm>
                        <a:off x="5591748" y="4951937"/>
                        <a:ext cx="1226611" cy="781796"/>
                      </a:xfrm>
                      <a:prstGeom prst="rect">
                        <a:avLst/>
                      </a:prstGeom>
                    </p:spPr>
                  </p:pic>
                </p:oleObj>
              </mc:Fallback>
            </mc:AlternateContent>
          </a:graphicData>
        </a:graphic>
      </p:graphicFrame>
    </p:spTree>
    <p:extLst>
      <p:ext uri="{BB962C8B-B14F-4D97-AF65-F5344CB8AC3E}">
        <p14:creationId xmlns:p14="http://schemas.microsoft.com/office/powerpoint/2010/main" val="3013298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25FDE-2E1F-4C95-BAC9-84E76CFCB91B}"/>
              </a:ext>
            </a:extLst>
          </p:cNvPr>
          <p:cNvSpPr>
            <a:spLocks noGrp="1"/>
          </p:cNvSpPr>
          <p:nvPr>
            <p:ph type="title"/>
          </p:nvPr>
        </p:nvSpPr>
        <p:spPr/>
        <p:txBody>
          <a:bodyPr/>
          <a:lstStyle/>
          <a:p>
            <a:r>
              <a:rPr lang="en-US" altLang="en-US" dirty="0"/>
              <a:t>Example 5 – </a:t>
            </a:r>
            <a:r>
              <a:rPr lang="en-US" altLang="en-US" i="1" dirty="0"/>
              <a:t>Solution </a:t>
            </a:r>
            <a:r>
              <a:rPr lang="en-US" altLang="en-US" sz="2400" b="0" dirty="0"/>
              <a:t>(2 of 3)</a:t>
            </a:r>
            <a:endParaRPr lang="en-IN" dirty="0"/>
          </a:p>
        </p:txBody>
      </p:sp>
      <p:sp>
        <p:nvSpPr>
          <p:cNvPr id="3" name="Content Placeholder 2">
            <a:extLst>
              <a:ext uri="{FF2B5EF4-FFF2-40B4-BE49-F238E27FC236}">
                <a16:creationId xmlns:a16="http://schemas.microsoft.com/office/drawing/2014/main" xmlns="" id="{21FEC915-E9C1-4211-AD9F-B365886C8706}"/>
              </a:ext>
            </a:extLst>
          </p:cNvPr>
          <p:cNvSpPr>
            <a:spLocks noGrp="1"/>
          </p:cNvSpPr>
          <p:nvPr>
            <p:ph sz="quarter" idx="23"/>
          </p:nvPr>
        </p:nvSpPr>
        <p:spPr>
          <a:xfrm>
            <a:off x="736600" y="1289050"/>
            <a:ext cx="10718800" cy="410525"/>
          </a:xfrm>
        </p:spPr>
        <p:txBody>
          <a:bodyPr/>
          <a:lstStyle/>
          <a:p>
            <a:r>
              <a:rPr lang="en-US" altLang="en-US" dirty="0"/>
              <a:t>This means that the slope of the tangent line at any point (</a:t>
            </a:r>
            <a:r>
              <a:rPr lang="en-US" altLang="en-US" i="1" dirty="0"/>
              <a:t>x</a:t>
            </a:r>
            <a:r>
              <a:rPr lang="en-US" altLang="en-US" dirty="0"/>
              <a:t>, </a:t>
            </a:r>
            <a:r>
              <a:rPr lang="en-US" altLang="en-US" i="1" dirty="0"/>
              <a:t>y</a:t>
            </a:r>
            <a:r>
              <a:rPr lang="en-US" altLang="en-US" dirty="0"/>
              <a:t>) on one of the</a:t>
            </a:r>
            <a:endParaRPr lang="en-IN" dirty="0"/>
          </a:p>
        </p:txBody>
      </p:sp>
      <p:sp>
        <p:nvSpPr>
          <p:cNvPr id="4" name="Content Placeholder 3">
            <a:extLst>
              <a:ext uri="{FF2B5EF4-FFF2-40B4-BE49-F238E27FC236}">
                <a16:creationId xmlns:a16="http://schemas.microsoft.com/office/drawing/2014/main" xmlns="" id="{EB64222A-4EE6-4B5A-A7FA-E42C956001C0}"/>
              </a:ext>
            </a:extLst>
          </p:cNvPr>
          <p:cNvSpPr>
            <a:spLocks noGrp="1"/>
          </p:cNvSpPr>
          <p:nvPr>
            <p:ph sz="quarter" idx="24"/>
          </p:nvPr>
        </p:nvSpPr>
        <p:spPr>
          <a:xfrm>
            <a:off x="736600" y="1885393"/>
            <a:ext cx="1708426" cy="410525"/>
          </a:xfrm>
        </p:spPr>
        <p:txBody>
          <a:bodyPr/>
          <a:lstStyle/>
          <a:p>
            <a:r>
              <a:rPr lang="en-US" altLang="en-US" dirty="0"/>
              <a:t>parabolas is</a:t>
            </a:r>
            <a:endParaRPr lang="en-IN" dirty="0"/>
          </a:p>
        </p:txBody>
      </p:sp>
      <p:graphicFrame>
        <p:nvGraphicFramePr>
          <p:cNvPr id="20" name="Content Placeholder 19" descr="y prime = (y/(2x))">
            <a:extLst>
              <a:ext uri="{FF2B5EF4-FFF2-40B4-BE49-F238E27FC236}">
                <a16:creationId xmlns:a16="http://schemas.microsoft.com/office/drawing/2014/main" xmlns="" id="{AE7D2B5E-9755-498C-9BF0-75BA160419D1}"/>
              </a:ext>
            </a:extLst>
          </p:cNvPr>
          <p:cNvGraphicFramePr>
            <a:graphicFrameLocks noGrp="1" noChangeAspect="1"/>
          </p:cNvGraphicFramePr>
          <p:nvPr>
            <p:ph sz="quarter" idx="25"/>
            <p:extLst>
              <p:ext uri="{D42A27DB-BD31-4B8C-83A1-F6EECF244321}">
                <p14:modId xmlns:p14="http://schemas.microsoft.com/office/powerpoint/2010/main" val="2277088547"/>
              </p:ext>
            </p:extLst>
          </p:nvPr>
        </p:nvGraphicFramePr>
        <p:xfrm>
          <a:off x="2473325" y="1709738"/>
          <a:ext cx="1200150" cy="762000"/>
        </p:xfrm>
        <a:graphic>
          <a:graphicData uri="http://schemas.openxmlformats.org/presentationml/2006/ole">
            <mc:AlternateContent xmlns:mc="http://schemas.openxmlformats.org/markup-compatibility/2006">
              <mc:Choice xmlns:v="urn:schemas-microsoft-com:vml" Requires="v">
                <p:oleObj spid="_x0000_s752801" name="Equation" r:id="rId3" imgW="1320480" imgH="838080" progId="Equation.DSMT4">
                  <p:embed/>
                </p:oleObj>
              </mc:Choice>
              <mc:Fallback>
                <p:oleObj name="Equation" r:id="rId3" imgW="1320480" imgH="838080" progId="Equation.DSMT4">
                  <p:embed/>
                  <p:pic>
                    <p:nvPicPr>
                      <p:cNvPr id="19" name="Object 18">
                        <a:extLst>
                          <a:ext uri="{FF2B5EF4-FFF2-40B4-BE49-F238E27FC236}">
                            <a16:creationId xmlns:a16="http://schemas.microsoft.com/office/drawing/2014/main" xmlns="" id="{B29953C3-53C7-443C-8F0B-91EDCD510F4A}"/>
                          </a:ext>
                        </a:extLst>
                      </p:cNvPr>
                      <p:cNvPicPr/>
                      <p:nvPr/>
                    </p:nvPicPr>
                    <p:blipFill>
                      <a:blip r:embed="rId4"/>
                      <a:stretch>
                        <a:fillRect/>
                      </a:stretch>
                    </p:blipFill>
                    <p:spPr>
                      <a:xfrm>
                        <a:off x="2473325" y="1709738"/>
                        <a:ext cx="1200150" cy="762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91B6AEE9-1721-426D-8010-95E13EF3DE0B}"/>
              </a:ext>
            </a:extLst>
          </p:cNvPr>
          <p:cNvSpPr>
            <a:spLocks noGrp="1"/>
          </p:cNvSpPr>
          <p:nvPr>
            <p:ph sz="quarter" idx="26"/>
          </p:nvPr>
        </p:nvSpPr>
        <p:spPr>
          <a:xfrm>
            <a:off x="736600" y="2706712"/>
            <a:ext cx="10718800" cy="1210344"/>
          </a:xfrm>
        </p:spPr>
        <p:txBody>
          <a:bodyPr/>
          <a:lstStyle/>
          <a:p>
            <a:r>
              <a:rPr lang="en-US" altLang="en-US" dirty="0"/>
              <a:t>On an orthogonal trajectory the slope of the tangent line must be the negative reciprocal of this slope.</a:t>
            </a:r>
          </a:p>
          <a:p>
            <a:r>
              <a:rPr lang="en-US" altLang="en-US" dirty="0"/>
              <a:t>Therefore the orthogonal trajectories must satisfy the differential equation</a:t>
            </a:r>
            <a:endParaRPr lang="en-IN" dirty="0"/>
          </a:p>
        </p:txBody>
      </p:sp>
      <p:graphicFrame>
        <p:nvGraphicFramePr>
          <p:cNvPr id="22" name="Content Placeholder 21" descr="(dy/dx) = negative (2x/y)">
            <a:extLst>
              <a:ext uri="{FF2B5EF4-FFF2-40B4-BE49-F238E27FC236}">
                <a16:creationId xmlns:a16="http://schemas.microsoft.com/office/drawing/2014/main" xmlns="" id="{34DEC13B-6C9D-4E78-94B7-2D4B02216ADA}"/>
              </a:ext>
            </a:extLst>
          </p:cNvPr>
          <p:cNvGraphicFramePr>
            <a:graphicFrameLocks noGrp="1" noChangeAspect="1"/>
          </p:cNvGraphicFramePr>
          <p:nvPr>
            <p:ph sz="quarter" idx="27"/>
            <p:extLst>
              <p:ext uri="{D42A27DB-BD31-4B8C-83A1-F6EECF244321}">
                <p14:modId xmlns:p14="http://schemas.microsoft.com/office/powerpoint/2010/main" val="3957005432"/>
              </p:ext>
            </p:extLst>
          </p:nvPr>
        </p:nvGraphicFramePr>
        <p:xfrm>
          <a:off x="5561501" y="4014406"/>
          <a:ext cx="1226572" cy="710724"/>
        </p:xfrm>
        <a:graphic>
          <a:graphicData uri="http://schemas.openxmlformats.org/presentationml/2006/ole">
            <mc:AlternateContent xmlns:mc="http://schemas.openxmlformats.org/markup-compatibility/2006">
              <mc:Choice xmlns:v="urn:schemas-microsoft-com:vml" Requires="v">
                <p:oleObj spid="_x0000_s752802" name="Equation" r:id="rId5" imgW="1358640" imgH="787320" progId="Equation.DSMT4">
                  <p:embed/>
                </p:oleObj>
              </mc:Choice>
              <mc:Fallback>
                <p:oleObj name="Equation" r:id="rId5" imgW="1358640" imgH="787320" progId="Equation.DSMT4">
                  <p:embed/>
                  <p:pic>
                    <p:nvPicPr>
                      <p:cNvPr id="21" name="Object 20">
                        <a:extLst>
                          <a:ext uri="{FF2B5EF4-FFF2-40B4-BE49-F238E27FC236}">
                            <a16:creationId xmlns:a16="http://schemas.microsoft.com/office/drawing/2014/main" xmlns="" id="{513193A5-94EE-4562-96D7-DA0AF2771EB5}"/>
                          </a:ext>
                        </a:extLst>
                      </p:cNvPr>
                      <p:cNvPicPr/>
                      <p:nvPr/>
                    </p:nvPicPr>
                    <p:blipFill>
                      <a:blip r:embed="rId6"/>
                      <a:stretch>
                        <a:fillRect/>
                      </a:stretch>
                    </p:blipFill>
                    <p:spPr>
                      <a:xfrm>
                        <a:off x="5561501" y="4014406"/>
                        <a:ext cx="1226572" cy="71072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xmlns="" id="{9E552DB2-5014-4A92-9DC2-F278FB0ACCC7}"/>
              </a:ext>
            </a:extLst>
          </p:cNvPr>
          <p:cNvSpPr>
            <a:spLocks noGrp="1"/>
          </p:cNvSpPr>
          <p:nvPr>
            <p:ph sz="quarter" idx="28"/>
          </p:nvPr>
        </p:nvSpPr>
        <p:spPr>
          <a:xfrm>
            <a:off x="730250" y="4910174"/>
            <a:ext cx="10718800" cy="317630"/>
          </a:xfrm>
        </p:spPr>
        <p:txBody>
          <a:bodyPr/>
          <a:lstStyle/>
          <a:p>
            <a:r>
              <a:rPr lang="en-US" altLang="en-US" dirty="0"/>
              <a:t>This differential equation is separable, and we solve it as follows:</a:t>
            </a:r>
            <a:endParaRPr lang="en-IN" dirty="0"/>
          </a:p>
        </p:txBody>
      </p:sp>
      <p:graphicFrame>
        <p:nvGraphicFramePr>
          <p:cNvPr id="24" name="Content Placeholder 23" descr="int (y d y) = negative (int (2 x d x))">
            <a:extLst>
              <a:ext uri="{FF2B5EF4-FFF2-40B4-BE49-F238E27FC236}">
                <a16:creationId xmlns:a16="http://schemas.microsoft.com/office/drawing/2014/main" xmlns="" id="{437E5E7F-76FE-4529-93B0-B91994C12570}"/>
              </a:ext>
            </a:extLst>
          </p:cNvPr>
          <p:cNvGraphicFramePr>
            <a:graphicFrameLocks noGrp="1" noChangeAspect="1"/>
          </p:cNvGraphicFramePr>
          <p:nvPr>
            <p:ph sz="quarter" idx="29"/>
            <p:extLst>
              <p:ext uri="{D42A27DB-BD31-4B8C-83A1-F6EECF244321}">
                <p14:modId xmlns:p14="http://schemas.microsoft.com/office/powerpoint/2010/main" val="1753208767"/>
              </p:ext>
            </p:extLst>
          </p:nvPr>
        </p:nvGraphicFramePr>
        <p:xfrm>
          <a:off x="5323751" y="5568950"/>
          <a:ext cx="2000250" cy="444500"/>
        </p:xfrm>
        <a:graphic>
          <a:graphicData uri="http://schemas.openxmlformats.org/presentationml/2006/ole">
            <mc:AlternateContent xmlns:mc="http://schemas.openxmlformats.org/markup-compatibility/2006">
              <mc:Choice xmlns:v="urn:schemas-microsoft-com:vml" Requires="v">
                <p:oleObj spid="_x0000_s752803" name="Equation" r:id="rId7" imgW="2286000" imgH="507960" progId="Equation.DSMT4">
                  <p:embed/>
                </p:oleObj>
              </mc:Choice>
              <mc:Fallback>
                <p:oleObj name="Equation" r:id="rId7" imgW="2286000" imgH="507960" progId="Equation.DSMT4">
                  <p:embed/>
                  <p:pic>
                    <p:nvPicPr>
                      <p:cNvPr id="23" name="Object 22">
                        <a:extLst>
                          <a:ext uri="{FF2B5EF4-FFF2-40B4-BE49-F238E27FC236}">
                            <a16:creationId xmlns:a16="http://schemas.microsoft.com/office/drawing/2014/main" xmlns="" id="{8E658755-7CFD-444B-8AE0-5F9B36A76046}"/>
                          </a:ext>
                        </a:extLst>
                      </p:cNvPr>
                      <p:cNvPicPr/>
                      <p:nvPr/>
                    </p:nvPicPr>
                    <p:blipFill>
                      <a:blip r:embed="rId8"/>
                      <a:stretch>
                        <a:fillRect/>
                      </a:stretch>
                    </p:blipFill>
                    <p:spPr>
                      <a:xfrm>
                        <a:off x="5323751" y="5568950"/>
                        <a:ext cx="2000250" cy="444500"/>
                      </a:xfrm>
                      <a:prstGeom prst="rect">
                        <a:avLst/>
                      </a:prstGeom>
                    </p:spPr>
                  </p:pic>
                </p:oleObj>
              </mc:Fallback>
            </mc:AlternateContent>
          </a:graphicData>
        </a:graphic>
      </p:graphicFrame>
    </p:spTree>
    <p:extLst>
      <p:ext uri="{BB962C8B-B14F-4D97-AF65-F5344CB8AC3E}">
        <p14:creationId xmlns:p14="http://schemas.microsoft.com/office/powerpoint/2010/main" val="3926842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8A8AD4-83A7-4BD2-B4F7-20B44DC84B8D}"/>
              </a:ext>
            </a:extLst>
          </p:cNvPr>
          <p:cNvSpPr>
            <a:spLocks noGrp="1"/>
          </p:cNvSpPr>
          <p:nvPr>
            <p:ph type="title"/>
          </p:nvPr>
        </p:nvSpPr>
        <p:spPr/>
        <p:txBody>
          <a:bodyPr/>
          <a:lstStyle/>
          <a:p>
            <a:r>
              <a:rPr lang="en-US" altLang="en-US" dirty="0"/>
              <a:t>Example 5 – </a:t>
            </a:r>
            <a:r>
              <a:rPr lang="en-US" altLang="en-US" i="1" dirty="0"/>
              <a:t>Solution </a:t>
            </a:r>
            <a:r>
              <a:rPr lang="en-US" altLang="en-US" sz="2400" b="0" dirty="0"/>
              <a:t>(3 of 3)</a:t>
            </a:r>
            <a:endParaRPr lang="en-IN" dirty="0"/>
          </a:p>
        </p:txBody>
      </p:sp>
      <p:graphicFrame>
        <p:nvGraphicFramePr>
          <p:cNvPr id="12" name="Content Placeholder 11" descr="((y^2)/2) = negative (x^2) + C">
            <a:extLst>
              <a:ext uri="{FF2B5EF4-FFF2-40B4-BE49-F238E27FC236}">
                <a16:creationId xmlns:a16="http://schemas.microsoft.com/office/drawing/2014/main" xmlns="" id="{B33B5ABC-0F0F-4BED-8442-898FED24147B}"/>
              </a:ext>
            </a:extLst>
          </p:cNvPr>
          <p:cNvGraphicFramePr>
            <a:graphicFrameLocks noGrp="1" noChangeAspect="1"/>
          </p:cNvGraphicFramePr>
          <p:nvPr>
            <p:ph sz="quarter" idx="12"/>
            <p:extLst>
              <p:ext uri="{D42A27DB-BD31-4B8C-83A1-F6EECF244321}">
                <p14:modId xmlns:p14="http://schemas.microsoft.com/office/powerpoint/2010/main" val="3751914268"/>
              </p:ext>
            </p:extLst>
          </p:nvPr>
        </p:nvGraphicFramePr>
        <p:xfrm>
          <a:off x="4303713" y="1278737"/>
          <a:ext cx="1543871" cy="676148"/>
        </p:xfrm>
        <a:graphic>
          <a:graphicData uri="http://schemas.openxmlformats.org/presentationml/2006/ole">
            <mc:AlternateContent xmlns:mc="http://schemas.openxmlformats.org/markup-compatibility/2006">
              <mc:Choice xmlns:v="urn:schemas-microsoft-com:vml" Requires="v">
                <p:oleObj spid="_x0000_s753770" name="Equation" r:id="rId3" imgW="1739880" imgH="761760" progId="Equation.DSMT4">
                  <p:embed/>
                </p:oleObj>
              </mc:Choice>
              <mc:Fallback>
                <p:oleObj name="Equation" r:id="rId3" imgW="1739880" imgH="761760" progId="Equation.DSMT4">
                  <p:embed/>
                  <p:pic>
                    <p:nvPicPr>
                      <p:cNvPr id="11" name="Object 10">
                        <a:extLst>
                          <a:ext uri="{FF2B5EF4-FFF2-40B4-BE49-F238E27FC236}">
                            <a16:creationId xmlns:a16="http://schemas.microsoft.com/office/drawing/2014/main" xmlns="" id="{F5B61B4D-75F2-4A1D-8B62-647B29912452}"/>
                          </a:ext>
                        </a:extLst>
                      </p:cNvPr>
                      <p:cNvPicPr/>
                      <p:nvPr/>
                    </p:nvPicPr>
                    <p:blipFill>
                      <a:blip r:embed="rId4"/>
                      <a:stretch>
                        <a:fillRect/>
                      </a:stretch>
                    </p:blipFill>
                    <p:spPr>
                      <a:xfrm>
                        <a:off x="4303713" y="1278737"/>
                        <a:ext cx="1543871" cy="676148"/>
                      </a:xfrm>
                      <a:prstGeom prst="rect">
                        <a:avLst/>
                      </a:prstGeom>
                    </p:spPr>
                  </p:pic>
                </p:oleObj>
              </mc:Fallback>
            </mc:AlternateContent>
          </a:graphicData>
        </a:graphic>
      </p:graphicFrame>
      <p:graphicFrame>
        <p:nvGraphicFramePr>
          <p:cNvPr id="14" name="Content Placeholder 13" descr="(item 4.) (x^2) + ((y^2)/2) = C&#10;">
            <a:extLst>
              <a:ext uri="{FF2B5EF4-FFF2-40B4-BE49-F238E27FC236}">
                <a16:creationId xmlns:a16="http://schemas.microsoft.com/office/drawing/2014/main" xmlns="" id="{7D77A501-7600-4FD6-8231-B4C1C2AC9DB7}"/>
              </a:ext>
            </a:extLst>
          </p:cNvPr>
          <p:cNvGraphicFramePr>
            <a:graphicFrameLocks noGrp="1" noChangeAspect="1"/>
          </p:cNvGraphicFramePr>
          <p:nvPr>
            <p:ph sz="quarter" idx="13"/>
            <p:extLst>
              <p:ext uri="{D42A27DB-BD31-4B8C-83A1-F6EECF244321}">
                <p14:modId xmlns:p14="http://schemas.microsoft.com/office/powerpoint/2010/main" val="757785841"/>
              </p:ext>
            </p:extLst>
          </p:nvPr>
        </p:nvGraphicFramePr>
        <p:xfrm>
          <a:off x="3202398" y="2119060"/>
          <a:ext cx="1873250" cy="711200"/>
        </p:xfrm>
        <a:graphic>
          <a:graphicData uri="http://schemas.openxmlformats.org/presentationml/2006/ole">
            <mc:AlternateContent xmlns:mc="http://schemas.openxmlformats.org/markup-compatibility/2006">
              <mc:Choice xmlns:v="urn:schemas-microsoft-com:vml" Requires="v">
                <p:oleObj spid="_x0000_s753771" name="Equation" r:id="rId5" imgW="2006280" imgH="761760" progId="Equation.DSMT4">
                  <p:embed/>
                </p:oleObj>
              </mc:Choice>
              <mc:Fallback>
                <p:oleObj name="Equation" r:id="rId5" imgW="2006280" imgH="761760" progId="Equation.DSMT4">
                  <p:embed/>
                  <p:pic>
                    <p:nvPicPr>
                      <p:cNvPr id="13" name="Object 12">
                        <a:extLst>
                          <a:ext uri="{FF2B5EF4-FFF2-40B4-BE49-F238E27FC236}">
                            <a16:creationId xmlns:a16="http://schemas.microsoft.com/office/drawing/2014/main" xmlns="" id="{D88647D9-945F-44B5-8633-2EF81EF14495}"/>
                          </a:ext>
                        </a:extLst>
                      </p:cNvPr>
                      <p:cNvPicPr/>
                      <p:nvPr/>
                    </p:nvPicPr>
                    <p:blipFill>
                      <a:blip r:embed="rId6"/>
                      <a:stretch>
                        <a:fillRect/>
                      </a:stretch>
                    </p:blipFill>
                    <p:spPr>
                      <a:xfrm>
                        <a:off x="3202398" y="2119060"/>
                        <a:ext cx="1873250" cy="711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EFA640BA-7B88-4EE8-95C7-6CFD81ACC47E}"/>
              </a:ext>
            </a:extLst>
          </p:cNvPr>
          <p:cNvSpPr>
            <a:spLocks noGrp="1"/>
          </p:cNvSpPr>
          <p:nvPr>
            <p:ph sz="quarter" idx="14"/>
          </p:nvPr>
        </p:nvSpPr>
        <p:spPr>
          <a:xfrm>
            <a:off x="733426" y="3345715"/>
            <a:ext cx="6775518" cy="1594034"/>
          </a:xfrm>
        </p:spPr>
        <p:txBody>
          <a:bodyPr/>
          <a:lstStyle/>
          <a:p>
            <a:r>
              <a:rPr lang="en-US" altLang="en-US" dirty="0"/>
              <a:t>where </a:t>
            </a:r>
            <a:r>
              <a:rPr lang="en-US" altLang="en-US" i="1" dirty="0"/>
              <a:t>C</a:t>
            </a:r>
            <a:r>
              <a:rPr lang="en-US" altLang="en-US" dirty="0"/>
              <a:t> is an arbitrary positive constant.</a:t>
            </a:r>
          </a:p>
          <a:p>
            <a:r>
              <a:rPr lang="en-US" altLang="en-US" dirty="0"/>
              <a:t>Thus the orthogonal trajectories are the family of ellipses given by Equation 4 and sketched in Figure 9.</a:t>
            </a:r>
          </a:p>
        </p:txBody>
      </p:sp>
      <p:pic>
        <p:nvPicPr>
          <p:cNvPr id="15" name="Content Placeholder 14" descr="Four ellipses and a family of parabolas are graphed on the x y coordinate system. One set of parabolas open to the right and one open to the left. They all pass through the origin and are symmetric about the x axis. Four ellipses with increasing radius and symmetric about the x and y axes are shown. The ellipses intersect the parabolas at right angle.">
            <a:extLst>
              <a:ext uri="{FF2B5EF4-FFF2-40B4-BE49-F238E27FC236}">
                <a16:creationId xmlns:a16="http://schemas.microsoft.com/office/drawing/2014/main" xmlns="" id="{ABADFD13-2A0F-464D-97BF-BE8107FA4714}"/>
              </a:ext>
            </a:extLst>
          </p:cNvPr>
          <p:cNvPicPr>
            <a:picLocks noGrp="1" noChangeAspect="1"/>
          </p:cNvPicPr>
          <p:nvPr>
            <p:ph sz="quarter" idx="15"/>
          </p:nvPr>
        </p:nvPicPr>
        <p:blipFill>
          <a:blip r:embed="rId7"/>
          <a:stretch>
            <a:fillRect/>
          </a:stretch>
        </p:blipFill>
        <p:spPr>
          <a:xfrm>
            <a:off x="7303163" y="1241369"/>
            <a:ext cx="4475495" cy="4042022"/>
          </a:xfrm>
          <a:prstGeom prst="rect">
            <a:avLst/>
          </a:prstGeom>
        </p:spPr>
      </p:pic>
      <p:sp>
        <p:nvSpPr>
          <p:cNvPr id="8" name="Content Placeholder 7">
            <a:extLst>
              <a:ext uri="{FF2B5EF4-FFF2-40B4-BE49-F238E27FC236}">
                <a16:creationId xmlns:a16="http://schemas.microsoft.com/office/drawing/2014/main" xmlns="" id="{5AADC507-BB60-40B3-A893-FB4450B4366C}"/>
              </a:ext>
            </a:extLst>
          </p:cNvPr>
          <p:cNvSpPr>
            <a:spLocks noGrp="1"/>
          </p:cNvSpPr>
          <p:nvPr>
            <p:ph sz="quarter" idx="16"/>
          </p:nvPr>
        </p:nvSpPr>
        <p:spPr>
          <a:xfrm>
            <a:off x="7508944" y="5536094"/>
            <a:ext cx="3844856" cy="288235"/>
          </a:xfrm>
        </p:spPr>
        <p:txBody>
          <a:bodyPr/>
          <a:lstStyle/>
          <a:p>
            <a:pPr algn="ctr"/>
            <a:r>
              <a:rPr lang="en-US" altLang="en-US" sz="2000" b="1" dirty="0"/>
              <a:t>Figure 9</a:t>
            </a:r>
          </a:p>
        </p:txBody>
      </p:sp>
    </p:spTree>
    <p:extLst>
      <p:ext uri="{BB962C8B-B14F-4D97-AF65-F5344CB8AC3E}">
        <p14:creationId xmlns:p14="http://schemas.microsoft.com/office/powerpoint/2010/main" val="4284400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D4077-D075-451E-8E64-5E908FD83801}"/>
              </a:ext>
            </a:extLst>
          </p:cNvPr>
          <p:cNvSpPr>
            <a:spLocks noGrp="1"/>
          </p:cNvSpPr>
          <p:nvPr>
            <p:ph type="title"/>
          </p:nvPr>
        </p:nvSpPr>
        <p:spPr>
          <a:xfrm>
            <a:off x="838200" y="3055955"/>
            <a:ext cx="10515600" cy="517493"/>
          </a:xfrm>
        </p:spPr>
        <p:txBody>
          <a:bodyPr/>
          <a:lstStyle/>
          <a:p>
            <a:pPr algn="ctr"/>
            <a:r>
              <a:rPr lang="en-IN" sz="4000" dirty="0"/>
              <a:t>Mixing Problems</a:t>
            </a:r>
          </a:p>
        </p:txBody>
      </p:sp>
    </p:spTree>
    <p:extLst>
      <p:ext uri="{BB962C8B-B14F-4D97-AF65-F5344CB8AC3E}">
        <p14:creationId xmlns:p14="http://schemas.microsoft.com/office/powerpoint/2010/main" val="135288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87E44-89D4-41E4-B7C9-D6A17212AAEE}"/>
              </a:ext>
            </a:extLst>
          </p:cNvPr>
          <p:cNvSpPr>
            <a:spLocks noGrp="1"/>
          </p:cNvSpPr>
          <p:nvPr>
            <p:ph type="title"/>
          </p:nvPr>
        </p:nvSpPr>
        <p:spPr/>
        <p:txBody>
          <a:bodyPr/>
          <a:lstStyle/>
          <a:p>
            <a:r>
              <a:rPr lang="en-US" altLang="en-US" dirty="0"/>
              <a:t>Mixing Problems </a:t>
            </a:r>
            <a:r>
              <a:rPr lang="en-US" altLang="en-US" sz="2400" b="0" dirty="0"/>
              <a:t>(1 of 2)</a:t>
            </a:r>
            <a:endParaRPr lang="en-IN" sz="2400" b="0" dirty="0"/>
          </a:p>
        </p:txBody>
      </p:sp>
      <p:sp>
        <p:nvSpPr>
          <p:cNvPr id="3" name="Content Placeholder 2">
            <a:extLst>
              <a:ext uri="{FF2B5EF4-FFF2-40B4-BE49-F238E27FC236}">
                <a16:creationId xmlns:a16="http://schemas.microsoft.com/office/drawing/2014/main" xmlns="" id="{84973195-D6C7-4C86-B82C-9F04B751081D}"/>
              </a:ext>
            </a:extLst>
          </p:cNvPr>
          <p:cNvSpPr>
            <a:spLocks noGrp="1"/>
          </p:cNvSpPr>
          <p:nvPr>
            <p:ph sz="quarter" idx="23"/>
          </p:nvPr>
        </p:nvSpPr>
        <p:spPr>
          <a:xfrm>
            <a:off x="736600" y="1289050"/>
            <a:ext cx="10718800" cy="1732446"/>
          </a:xfrm>
        </p:spPr>
        <p:txBody>
          <a:bodyPr/>
          <a:lstStyle/>
          <a:p>
            <a:r>
              <a:rPr lang="en-US" altLang="en-US" dirty="0"/>
              <a:t>A typical mixing problem involves a tank of fixed capacity filled with a thoroughly mixed solution of some substance, such as salt.</a:t>
            </a:r>
          </a:p>
          <a:p>
            <a:r>
              <a:rPr lang="en-US" altLang="en-US" dirty="0"/>
              <a:t>A solution of a given concentration enters the tank at a fixed rate and the mixture, thoroughly stirred, leaves at a fixed rate, which may differ from the entering rate.</a:t>
            </a:r>
          </a:p>
        </p:txBody>
      </p:sp>
      <p:sp>
        <p:nvSpPr>
          <p:cNvPr id="4" name="Content Placeholder 3">
            <a:extLst>
              <a:ext uri="{FF2B5EF4-FFF2-40B4-BE49-F238E27FC236}">
                <a16:creationId xmlns:a16="http://schemas.microsoft.com/office/drawing/2014/main" xmlns="" id="{0B4CDA6C-330F-44F5-8F1F-D43360A11393}"/>
              </a:ext>
            </a:extLst>
          </p:cNvPr>
          <p:cNvSpPr>
            <a:spLocks noGrp="1"/>
          </p:cNvSpPr>
          <p:nvPr>
            <p:ph sz="quarter" idx="24"/>
          </p:nvPr>
        </p:nvSpPr>
        <p:spPr>
          <a:xfrm>
            <a:off x="736600" y="3231597"/>
            <a:ext cx="8824843" cy="326612"/>
          </a:xfrm>
        </p:spPr>
        <p:txBody>
          <a:bodyPr/>
          <a:lstStyle/>
          <a:p>
            <a:r>
              <a:rPr lang="en-US" altLang="en-US" dirty="0"/>
              <a:t>If </a:t>
            </a:r>
            <a:r>
              <a:rPr lang="en-US" altLang="en-US" i="1" dirty="0"/>
              <a:t>y</a:t>
            </a:r>
            <a:r>
              <a:rPr lang="en-US" altLang="en-US" sz="400" i="1" dirty="0"/>
              <a:t> </a:t>
            </a:r>
            <a:r>
              <a:rPr lang="en-US" altLang="en-US" dirty="0"/>
              <a:t>(</a:t>
            </a:r>
            <a:r>
              <a:rPr lang="en-US" altLang="en-US" i="1" dirty="0"/>
              <a:t>t</a:t>
            </a:r>
            <a:r>
              <a:rPr lang="en-US" altLang="en-US" dirty="0"/>
              <a:t>) denotes the amount of substance in the tank at time </a:t>
            </a:r>
            <a:r>
              <a:rPr lang="en-US" altLang="en-US" i="1" dirty="0"/>
              <a:t>t</a:t>
            </a:r>
            <a:r>
              <a:rPr lang="en-US" altLang="en-US" dirty="0"/>
              <a:t>, then</a:t>
            </a:r>
            <a:endParaRPr lang="en-IN" dirty="0"/>
          </a:p>
        </p:txBody>
      </p:sp>
      <p:graphicFrame>
        <p:nvGraphicFramePr>
          <p:cNvPr id="12" name="Content Placeholder 11" descr="y prime (t)">
            <a:extLst>
              <a:ext uri="{FF2B5EF4-FFF2-40B4-BE49-F238E27FC236}">
                <a16:creationId xmlns:a16="http://schemas.microsoft.com/office/drawing/2014/main" xmlns="" id="{7310E35F-0057-4986-8F8E-708C9265FA56}"/>
              </a:ext>
            </a:extLst>
          </p:cNvPr>
          <p:cNvGraphicFramePr>
            <a:graphicFrameLocks noGrp="1" noChangeAspect="1"/>
          </p:cNvGraphicFramePr>
          <p:nvPr>
            <p:ph sz="quarter" idx="25"/>
            <p:extLst>
              <p:ext uri="{D42A27DB-BD31-4B8C-83A1-F6EECF244321}">
                <p14:modId xmlns:p14="http://schemas.microsoft.com/office/powerpoint/2010/main" val="1289438025"/>
              </p:ext>
            </p:extLst>
          </p:nvPr>
        </p:nvGraphicFramePr>
        <p:xfrm>
          <a:off x="9574213" y="3182938"/>
          <a:ext cx="660400" cy="423862"/>
        </p:xfrm>
        <a:graphic>
          <a:graphicData uri="http://schemas.openxmlformats.org/presentationml/2006/ole">
            <mc:AlternateContent xmlns:mc="http://schemas.openxmlformats.org/markup-compatibility/2006">
              <mc:Choice xmlns:v="urn:schemas-microsoft-com:vml" Requires="v">
                <p:oleObj spid="_x0000_s754740" name="Equation" r:id="rId3" imgW="672840" imgH="431640" progId="Equation.DSMT4">
                  <p:embed/>
                </p:oleObj>
              </mc:Choice>
              <mc:Fallback>
                <p:oleObj name="Equation" r:id="rId3" imgW="672840" imgH="431640" progId="Equation.DSMT4">
                  <p:embed/>
                  <p:pic>
                    <p:nvPicPr>
                      <p:cNvPr id="11" name="Object 10">
                        <a:extLst>
                          <a:ext uri="{FF2B5EF4-FFF2-40B4-BE49-F238E27FC236}">
                            <a16:creationId xmlns:a16="http://schemas.microsoft.com/office/drawing/2014/main" xmlns="" id="{3534A9F0-D939-4E4A-B348-F315823C873D}"/>
                          </a:ext>
                        </a:extLst>
                      </p:cNvPr>
                      <p:cNvPicPr/>
                      <p:nvPr/>
                    </p:nvPicPr>
                    <p:blipFill>
                      <a:blip r:embed="rId4"/>
                      <a:stretch>
                        <a:fillRect/>
                      </a:stretch>
                    </p:blipFill>
                    <p:spPr>
                      <a:xfrm>
                        <a:off x="9574213" y="3182938"/>
                        <a:ext cx="660400" cy="42386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AD83A7EE-E2E1-4053-878A-6EB2EE196874}"/>
              </a:ext>
            </a:extLst>
          </p:cNvPr>
          <p:cNvSpPr>
            <a:spLocks noGrp="1"/>
          </p:cNvSpPr>
          <p:nvPr>
            <p:ph sz="quarter" idx="26"/>
          </p:nvPr>
        </p:nvSpPr>
        <p:spPr>
          <a:xfrm>
            <a:off x="736600" y="3630681"/>
            <a:ext cx="10718800" cy="736255"/>
          </a:xfrm>
        </p:spPr>
        <p:txBody>
          <a:bodyPr/>
          <a:lstStyle/>
          <a:p>
            <a:r>
              <a:rPr lang="en-US" altLang="en-US" dirty="0"/>
              <a:t>is the rate at which the substance is being added minus the rate at which it is being removed.</a:t>
            </a:r>
          </a:p>
        </p:txBody>
      </p:sp>
    </p:spTree>
    <p:extLst>
      <p:ext uri="{BB962C8B-B14F-4D97-AF65-F5344CB8AC3E}">
        <p14:creationId xmlns:p14="http://schemas.microsoft.com/office/powerpoint/2010/main" val="4207401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F4DC9D-7811-4D9F-B6C0-4B470F445AE8}"/>
              </a:ext>
            </a:extLst>
          </p:cNvPr>
          <p:cNvSpPr>
            <a:spLocks noGrp="1"/>
          </p:cNvSpPr>
          <p:nvPr>
            <p:ph type="title"/>
          </p:nvPr>
        </p:nvSpPr>
        <p:spPr/>
        <p:txBody>
          <a:bodyPr/>
          <a:lstStyle/>
          <a:p>
            <a:r>
              <a:rPr lang="en-US" altLang="en-US" dirty="0"/>
              <a:t>Mixing Problems </a:t>
            </a:r>
            <a:r>
              <a:rPr lang="en-US" altLang="en-US" sz="2400" b="0" dirty="0"/>
              <a:t>(2 of 2)</a:t>
            </a:r>
            <a:endParaRPr lang="en-IN" dirty="0"/>
          </a:p>
        </p:txBody>
      </p:sp>
      <p:sp>
        <p:nvSpPr>
          <p:cNvPr id="3" name="Text Placeholder 2">
            <a:extLst>
              <a:ext uri="{FF2B5EF4-FFF2-40B4-BE49-F238E27FC236}">
                <a16:creationId xmlns:a16="http://schemas.microsoft.com/office/drawing/2014/main" xmlns="" id="{ADB8465C-7A74-4054-BD7F-CE69F5A8EFCE}"/>
              </a:ext>
            </a:extLst>
          </p:cNvPr>
          <p:cNvSpPr>
            <a:spLocks noGrp="1"/>
          </p:cNvSpPr>
          <p:nvPr>
            <p:ph type="body" sz="quarter" idx="15"/>
          </p:nvPr>
        </p:nvSpPr>
        <p:spPr>
          <a:xfrm>
            <a:off x="743576" y="1289684"/>
            <a:ext cx="10711543" cy="1905692"/>
          </a:xfrm>
        </p:spPr>
        <p:txBody>
          <a:bodyPr/>
          <a:lstStyle/>
          <a:p>
            <a:r>
              <a:rPr lang="en-US" altLang="en-US" dirty="0"/>
              <a:t>The mathematical description of this situation often leads to a first-order separable differential equation.</a:t>
            </a:r>
          </a:p>
          <a:p>
            <a:r>
              <a:rPr lang="en-US" altLang="en-US" dirty="0"/>
              <a:t>We can use the same type of reasoning to model a variety of phenomena: chemical reactions, discharge of pollutants into a lake, injection of a drug into the bloodstream.</a:t>
            </a:r>
          </a:p>
        </p:txBody>
      </p:sp>
    </p:spTree>
    <p:extLst>
      <p:ext uri="{BB962C8B-B14F-4D97-AF65-F5344CB8AC3E}">
        <p14:creationId xmlns:p14="http://schemas.microsoft.com/office/powerpoint/2010/main" val="3680253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3"/>
            <a:ext cx="10515600" cy="684026"/>
          </a:xfrm>
        </p:spPr>
        <p:txBody>
          <a:bodyPr/>
          <a:lstStyle/>
          <a:p>
            <a:pPr algn="ctr"/>
            <a:r>
              <a:rPr lang="en-US" sz="3600" dirty="0"/>
              <a:t>9.3 </a:t>
            </a:r>
            <a:r>
              <a:rPr lang="en-IN" altLang="en-US" sz="3600" dirty="0"/>
              <a:t>Separable Equations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F4DC9D-7811-4D9F-B6C0-4B470F445AE8}"/>
              </a:ext>
            </a:extLst>
          </p:cNvPr>
          <p:cNvSpPr>
            <a:spLocks noGrp="1"/>
          </p:cNvSpPr>
          <p:nvPr>
            <p:ph type="title"/>
          </p:nvPr>
        </p:nvSpPr>
        <p:spPr/>
        <p:txBody>
          <a:bodyPr/>
          <a:lstStyle/>
          <a:p>
            <a:r>
              <a:rPr lang="en-US" altLang="en-US" dirty="0"/>
              <a:t>Example 6</a:t>
            </a:r>
            <a:endParaRPr lang="en-IN" dirty="0"/>
          </a:p>
        </p:txBody>
      </p:sp>
      <p:sp>
        <p:nvSpPr>
          <p:cNvPr id="3" name="Text Placeholder 2">
            <a:extLst>
              <a:ext uri="{FF2B5EF4-FFF2-40B4-BE49-F238E27FC236}">
                <a16:creationId xmlns:a16="http://schemas.microsoft.com/office/drawing/2014/main" xmlns="" id="{ADB8465C-7A74-4054-BD7F-CE69F5A8EFCE}"/>
              </a:ext>
            </a:extLst>
          </p:cNvPr>
          <p:cNvSpPr>
            <a:spLocks noGrp="1"/>
          </p:cNvSpPr>
          <p:nvPr>
            <p:ph type="body" sz="quarter" idx="15"/>
          </p:nvPr>
        </p:nvSpPr>
        <p:spPr>
          <a:xfrm>
            <a:off x="743576" y="1289684"/>
            <a:ext cx="10711543" cy="3201929"/>
          </a:xfrm>
        </p:spPr>
        <p:txBody>
          <a:bodyPr/>
          <a:lstStyle/>
          <a:p>
            <a:r>
              <a:rPr lang="en-US" altLang="en-US" dirty="0"/>
              <a:t>A tank contains 20 kg of salt dissolved in 5000 L of water. Brine that contains 0.03 kg of salt per liter of water enters the tank at a rate of 25 L/min. The solution is kept thoroughly mixed and drains from the tank at the same rate. How much salt remains in the tank after half an hour?</a:t>
            </a:r>
          </a:p>
          <a:p>
            <a:r>
              <a:rPr lang="en-US" altLang="en-US" b="1" dirty="0">
                <a:solidFill>
                  <a:srgbClr val="0000A3"/>
                </a:solidFill>
              </a:rPr>
              <a:t>Solution:</a:t>
            </a:r>
          </a:p>
          <a:p>
            <a:r>
              <a:rPr lang="en-US" altLang="en-US" dirty="0"/>
              <a:t>Let </a:t>
            </a:r>
            <a:r>
              <a:rPr lang="en-US" altLang="en-US" i="1" dirty="0"/>
              <a:t>y</a:t>
            </a:r>
            <a:r>
              <a:rPr lang="en-US" altLang="en-US" dirty="0"/>
              <a:t>(</a:t>
            </a:r>
            <a:r>
              <a:rPr lang="en-US" altLang="en-US" i="1" dirty="0"/>
              <a:t>t</a:t>
            </a:r>
            <a:r>
              <a:rPr lang="en-US" altLang="en-US" dirty="0"/>
              <a:t>) be the amount of salt (in kilograms) after </a:t>
            </a:r>
            <a:r>
              <a:rPr lang="en-US" altLang="en-US" i="1" dirty="0"/>
              <a:t>t</a:t>
            </a:r>
            <a:r>
              <a:rPr lang="en-US" altLang="en-US" dirty="0"/>
              <a:t> minutes.</a:t>
            </a:r>
          </a:p>
          <a:p>
            <a:r>
              <a:rPr lang="en-US" altLang="en-US" dirty="0"/>
              <a:t>We are given that </a:t>
            </a:r>
            <a:r>
              <a:rPr lang="en-US" altLang="en-US" i="1" dirty="0"/>
              <a:t>y</a:t>
            </a:r>
            <a:r>
              <a:rPr lang="en-US" altLang="en-US" dirty="0"/>
              <a:t>(0) = 20 and we want to find </a:t>
            </a:r>
            <a:r>
              <a:rPr lang="en-US" altLang="en-US" i="1" dirty="0"/>
              <a:t>y</a:t>
            </a:r>
            <a:r>
              <a:rPr lang="en-US" altLang="en-US" dirty="0"/>
              <a:t>(30). We do this by finding a differential equation satisfied by </a:t>
            </a:r>
            <a:r>
              <a:rPr lang="en-US" altLang="en-US" i="1" dirty="0"/>
              <a:t>y</a:t>
            </a:r>
            <a:r>
              <a:rPr lang="en-US" altLang="en-US" dirty="0"/>
              <a:t>(</a:t>
            </a:r>
            <a:r>
              <a:rPr lang="en-US" altLang="en-US" i="1" dirty="0"/>
              <a:t>t</a:t>
            </a:r>
            <a:r>
              <a:rPr lang="en-US" altLang="en-US" dirty="0"/>
              <a:t>).</a:t>
            </a:r>
          </a:p>
        </p:txBody>
      </p:sp>
    </p:spTree>
    <p:extLst>
      <p:ext uri="{BB962C8B-B14F-4D97-AF65-F5344CB8AC3E}">
        <p14:creationId xmlns:p14="http://schemas.microsoft.com/office/powerpoint/2010/main" val="913892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49BCD-CB3E-408D-9DCB-DF56C843F519}"/>
              </a:ext>
            </a:extLst>
          </p:cNvPr>
          <p:cNvSpPr>
            <a:spLocks noGrp="1"/>
          </p:cNvSpPr>
          <p:nvPr>
            <p:ph type="title"/>
          </p:nvPr>
        </p:nvSpPr>
        <p:spPr/>
        <p:txBody>
          <a:bodyPr/>
          <a:lstStyle/>
          <a:p>
            <a:r>
              <a:rPr lang="en-US" altLang="en-US" dirty="0"/>
              <a:t>Example 6 – </a:t>
            </a:r>
            <a:r>
              <a:rPr lang="en-US" altLang="en-US" i="1" dirty="0"/>
              <a:t>Solution </a:t>
            </a:r>
            <a:r>
              <a:rPr lang="en-US" altLang="en-US" sz="2400" b="0" dirty="0"/>
              <a:t>(1 of 4)</a:t>
            </a:r>
            <a:endParaRPr lang="en-IN" sz="2400" b="0" dirty="0"/>
          </a:p>
        </p:txBody>
      </p:sp>
      <p:sp>
        <p:nvSpPr>
          <p:cNvPr id="3" name="Content Placeholder 2">
            <a:extLst>
              <a:ext uri="{FF2B5EF4-FFF2-40B4-BE49-F238E27FC236}">
                <a16:creationId xmlns:a16="http://schemas.microsoft.com/office/drawing/2014/main" xmlns="" id="{0B44E5C9-5BFA-45BD-B8A3-8DA550B5F5D6}"/>
              </a:ext>
            </a:extLst>
          </p:cNvPr>
          <p:cNvSpPr>
            <a:spLocks noGrp="1"/>
          </p:cNvSpPr>
          <p:nvPr>
            <p:ph sz="quarter" idx="23"/>
          </p:nvPr>
        </p:nvSpPr>
        <p:spPr>
          <a:xfrm>
            <a:off x="736600" y="1289050"/>
            <a:ext cx="1281043" cy="311150"/>
          </a:xfrm>
        </p:spPr>
        <p:txBody>
          <a:bodyPr/>
          <a:lstStyle/>
          <a:p>
            <a:r>
              <a:rPr lang="en-US" altLang="en-US" dirty="0"/>
              <a:t>Note that</a:t>
            </a:r>
            <a:endParaRPr lang="en-IN" dirty="0"/>
          </a:p>
        </p:txBody>
      </p:sp>
      <p:graphicFrame>
        <p:nvGraphicFramePr>
          <p:cNvPr id="20" name="Content Placeholder 19" descr="(dy/dt)">
            <a:extLst>
              <a:ext uri="{FF2B5EF4-FFF2-40B4-BE49-F238E27FC236}">
                <a16:creationId xmlns:a16="http://schemas.microsoft.com/office/drawing/2014/main" xmlns="" id="{4E1F81D3-4094-4804-B80B-FA9D43AD36E9}"/>
              </a:ext>
            </a:extLst>
          </p:cNvPr>
          <p:cNvGraphicFramePr>
            <a:graphicFrameLocks noGrp="1" noChangeAspect="1"/>
          </p:cNvGraphicFramePr>
          <p:nvPr>
            <p:ph sz="quarter" idx="24"/>
            <p:extLst>
              <p:ext uri="{D42A27DB-BD31-4B8C-83A1-F6EECF244321}">
                <p14:modId xmlns:p14="http://schemas.microsoft.com/office/powerpoint/2010/main" val="251354334"/>
              </p:ext>
            </p:extLst>
          </p:nvPr>
        </p:nvGraphicFramePr>
        <p:xfrm>
          <a:off x="2085921" y="1126624"/>
          <a:ext cx="372827" cy="636002"/>
        </p:xfrm>
        <a:graphic>
          <a:graphicData uri="http://schemas.openxmlformats.org/presentationml/2006/ole">
            <mc:AlternateContent xmlns:mc="http://schemas.openxmlformats.org/markup-compatibility/2006">
              <mc:Choice xmlns:v="urn:schemas-microsoft-com:vml" Requires="v">
                <p:oleObj spid="_x0000_s755894" name="Equation" r:id="rId3" imgW="431640" imgH="736560" progId="Equation.DSMT4">
                  <p:embed/>
                </p:oleObj>
              </mc:Choice>
              <mc:Fallback>
                <p:oleObj name="Equation" r:id="rId3" imgW="431640" imgH="736560" progId="Equation.DSMT4">
                  <p:embed/>
                  <p:pic>
                    <p:nvPicPr>
                      <p:cNvPr id="19" name="Object 18">
                        <a:extLst>
                          <a:ext uri="{FF2B5EF4-FFF2-40B4-BE49-F238E27FC236}">
                            <a16:creationId xmlns:a16="http://schemas.microsoft.com/office/drawing/2014/main" xmlns="" id="{EE6A467E-A45F-4EDD-95A4-9E310FE5C94D}"/>
                          </a:ext>
                        </a:extLst>
                      </p:cNvPr>
                      <p:cNvPicPr/>
                      <p:nvPr/>
                    </p:nvPicPr>
                    <p:blipFill>
                      <a:blip r:embed="rId4"/>
                      <a:stretch>
                        <a:fillRect/>
                      </a:stretch>
                    </p:blipFill>
                    <p:spPr>
                      <a:xfrm>
                        <a:off x="2085921" y="1126624"/>
                        <a:ext cx="372827" cy="6360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005484B3-AB88-4EB8-B0F9-27BE5E30874C}"/>
              </a:ext>
            </a:extLst>
          </p:cNvPr>
          <p:cNvSpPr>
            <a:spLocks noGrp="1"/>
          </p:cNvSpPr>
          <p:nvPr>
            <p:ph sz="quarter" idx="25"/>
          </p:nvPr>
        </p:nvSpPr>
        <p:spPr>
          <a:xfrm>
            <a:off x="2527026" y="1279112"/>
            <a:ext cx="8928374" cy="311150"/>
          </a:xfrm>
        </p:spPr>
        <p:txBody>
          <a:bodyPr/>
          <a:lstStyle/>
          <a:p>
            <a:r>
              <a:rPr lang="en-US" altLang="en-US" dirty="0"/>
              <a:t>is the rate of change of the amount of salt, so</a:t>
            </a:r>
            <a:endParaRPr lang="en-IN" dirty="0"/>
          </a:p>
        </p:txBody>
      </p:sp>
      <p:graphicFrame>
        <p:nvGraphicFramePr>
          <p:cNvPr id="22" name="Content Placeholder 21" descr="(item 5.) (d y/d t) = (rate in) minus (rate out)&#10;">
            <a:extLst>
              <a:ext uri="{FF2B5EF4-FFF2-40B4-BE49-F238E27FC236}">
                <a16:creationId xmlns:a16="http://schemas.microsoft.com/office/drawing/2014/main" xmlns="" id="{27AA91B3-D35C-4A4B-A984-4E86314FD62C}"/>
              </a:ext>
            </a:extLst>
          </p:cNvPr>
          <p:cNvGraphicFramePr>
            <a:graphicFrameLocks noGrp="1" noChangeAspect="1"/>
          </p:cNvGraphicFramePr>
          <p:nvPr>
            <p:ph sz="quarter" idx="26"/>
            <p:extLst>
              <p:ext uri="{D42A27DB-BD31-4B8C-83A1-F6EECF244321}">
                <p14:modId xmlns:p14="http://schemas.microsoft.com/office/powerpoint/2010/main" val="613713111"/>
              </p:ext>
            </p:extLst>
          </p:nvPr>
        </p:nvGraphicFramePr>
        <p:xfrm>
          <a:off x="4298746" y="1941890"/>
          <a:ext cx="3594507" cy="692629"/>
        </p:xfrm>
        <a:graphic>
          <a:graphicData uri="http://schemas.openxmlformats.org/presentationml/2006/ole">
            <mc:AlternateContent xmlns:mc="http://schemas.openxmlformats.org/markup-compatibility/2006">
              <mc:Choice xmlns:v="urn:schemas-microsoft-com:vml" Requires="v">
                <p:oleObj spid="_x0000_s755895" name="Equation" r:id="rId5" imgW="3822480" imgH="736560" progId="Equation.DSMT4">
                  <p:embed/>
                </p:oleObj>
              </mc:Choice>
              <mc:Fallback>
                <p:oleObj name="Equation" r:id="rId5" imgW="3822480" imgH="736560" progId="Equation.DSMT4">
                  <p:embed/>
                  <p:pic>
                    <p:nvPicPr>
                      <p:cNvPr id="21" name="Object 20">
                        <a:extLst>
                          <a:ext uri="{FF2B5EF4-FFF2-40B4-BE49-F238E27FC236}">
                            <a16:creationId xmlns:a16="http://schemas.microsoft.com/office/drawing/2014/main" xmlns="" id="{91A2A9DF-664B-4144-9B74-09F0F71DA7B0}"/>
                          </a:ext>
                        </a:extLst>
                      </p:cNvPr>
                      <p:cNvPicPr/>
                      <p:nvPr/>
                    </p:nvPicPr>
                    <p:blipFill>
                      <a:blip r:embed="rId6"/>
                      <a:stretch>
                        <a:fillRect/>
                      </a:stretch>
                    </p:blipFill>
                    <p:spPr>
                      <a:xfrm>
                        <a:off x="4298746" y="1941890"/>
                        <a:ext cx="3594507" cy="69262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A6DF2B40-C7F9-4427-8A6B-CB786B8EAC04}"/>
              </a:ext>
            </a:extLst>
          </p:cNvPr>
          <p:cNvSpPr>
            <a:spLocks noGrp="1"/>
          </p:cNvSpPr>
          <p:nvPr>
            <p:ph sz="quarter" idx="27"/>
          </p:nvPr>
        </p:nvSpPr>
        <p:spPr>
          <a:xfrm>
            <a:off x="736600" y="2842510"/>
            <a:ext cx="10718800" cy="1115468"/>
          </a:xfrm>
        </p:spPr>
        <p:txBody>
          <a:bodyPr/>
          <a:lstStyle/>
          <a:p>
            <a:r>
              <a:rPr lang="en-US" altLang="en-US" dirty="0"/>
              <a:t>where (rate in) is the rate at which salt enters the tank and (rate out) is the rate at which salt leaves the tank.</a:t>
            </a:r>
          </a:p>
          <a:p>
            <a:r>
              <a:rPr lang="en-US" altLang="en-US" dirty="0"/>
              <a:t>We have</a:t>
            </a:r>
          </a:p>
        </p:txBody>
      </p:sp>
      <p:graphicFrame>
        <p:nvGraphicFramePr>
          <p:cNvPr id="24" name="Content Placeholder 23" descr="rate in = ((0.03) (kg/L))((25) (L/min)) = 0.75 (kg/min)">
            <a:extLst>
              <a:ext uri="{FF2B5EF4-FFF2-40B4-BE49-F238E27FC236}">
                <a16:creationId xmlns:a16="http://schemas.microsoft.com/office/drawing/2014/main" xmlns="" id="{A8E8DDA2-CE75-4F6E-97F9-04C30B2DF3AC}"/>
              </a:ext>
            </a:extLst>
          </p:cNvPr>
          <p:cNvGraphicFramePr>
            <a:graphicFrameLocks noGrp="1" noChangeAspect="1"/>
          </p:cNvGraphicFramePr>
          <p:nvPr>
            <p:ph sz="quarter" idx="28"/>
            <p:extLst>
              <p:ext uri="{D42A27DB-BD31-4B8C-83A1-F6EECF244321}">
                <p14:modId xmlns:p14="http://schemas.microsoft.com/office/powerpoint/2010/main" val="2477914861"/>
              </p:ext>
            </p:extLst>
          </p:nvPr>
        </p:nvGraphicFramePr>
        <p:xfrm>
          <a:off x="3617053" y="4173760"/>
          <a:ext cx="4541968" cy="710724"/>
        </p:xfrm>
        <a:graphic>
          <a:graphicData uri="http://schemas.openxmlformats.org/presentationml/2006/ole">
            <mc:AlternateContent xmlns:mc="http://schemas.openxmlformats.org/markup-compatibility/2006">
              <mc:Choice xmlns:v="urn:schemas-microsoft-com:vml" Requires="v">
                <p:oleObj spid="_x0000_s755896" name="Equation" r:id="rId7" imgW="5194080" imgH="812520" progId="Equation.DSMT4">
                  <p:embed/>
                </p:oleObj>
              </mc:Choice>
              <mc:Fallback>
                <p:oleObj name="Equation" r:id="rId7" imgW="5194080" imgH="812520" progId="Equation.DSMT4">
                  <p:embed/>
                  <p:pic>
                    <p:nvPicPr>
                      <p:cNvPr id="23" name="Object 22">
                        <a:extLst>
                          <a:ext uri="{FF2B5EF4-FFF2-40B4-BE49-F238E27FC236}">
                            <a16:creationId xmlns:a16="http://schemas.microsoft.com/office/drawing/2014/main" xmlns="" id="{330E4952-E169-4868-8B36-7BB546B58049}"/>
                          </a:ext>
                        </a:extLst>
                      </p:cNvPr>
                      <p:cNvPicPr/>
                      <p:nvPr/>
                    </p:nvPicPr>
                    <p:blipFill>
                      <a:blip r:embed="rId8"/>
                      <a:stretch>
                        <a:fillRect/>
                      </a:stretch>
                    </p:blipFill>
                    <p:spPr>
                      <a:xfrm>
                        <a:off x="3617053" y="4173760"/>
                        <a:ext cx="4541968" cy="71072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4574AB29-80F7-4F2F-AC72-EAF2554B8204}"/>
              </a:ext>
            </a:extLst>
          </p:cNvPr>
          <p:cNvSpPr>
            <a:spLocks noGrp="1"/>
          </p:cNvSpPr>
          <p:nvPr>
            <p:ph sz="quarter" idx="29"/>
          </p:nvPr>
        </p:nvSpPr>
        <p:spPr>
          <a:xfrm>
            <a:off x="736600" y="5212289"/>
            <a:ext cx="10017539" cy="257271"/>
          </a:xfrm>
        </p:spPr>
        <p:txBody>
          <a:bodyPr/>
          <a:lstStyle/>
          <a:p>
            <a:r>
              <a:rPr lang="en-US" altLang="en-US" dirty="0"/>
              <a:t>The tank always contains 5000 L of liquid, so the concentration at time </a:t>
            </a:r>
            <a:r>
              <a:rPr lang="en-US" altLang="en-US" i="1" dirty="0"/>
              <a:t>t</a:t>
            </a:r>
            <a:r>
              <a:rPr lang="en-US" altLang="en-US" dirty="0"/>
              <a:t> is</a:t>
            </a:r>
            <a:endParaRPr lang="en-IN" dirty="0"/>
          </a:p>
        </p:txBody>
      </p:sp>
      <p:graphicFrame>
        <p:nvGraphicFramePr>
          <p:cNvPr id="26" name="Content Placeholder 25" descr="((y(t))/5000)">
            <a:extLst>
              <a:ext uri="{FF2B5EF4-FFF2-40B4-BE49-F238E27FC236}">
                <a16:creationId xmlns:a16="http://schemas.microsoft.com/office/drawing/2014/main" xmlns="" id="{C29A46EE-E888-4304-AF23-3CFF7F447A42}"/>
              </a:ext>
            </a:extLst>
          </p:cNvPr>
          <p:cNvGraphicFramePr>
            <a:graphicFrameLocks noGrp="1" noChangeAspect="1"/>
          </p:cNvGraphicFramePr>
          <p:nvPr>
            <p:ph sz="quarter" idx="30"/>
            <p:extLst>
              <p:ext uri="{D42A27DB-BD31-4B8C-83A1-F6EECF244321}">
                <p14:modId xmlns:p14="http://schemas.microsoft.com/office/powerpoint/2010/main" val="3667547279"/>
              </p:ext>
            </p:extLst>
          </p:nvPr>
        </p:nvGraphicFramePr>
        <p:xfrm>
          <a:off x="10835978" y="5029363"/>
          <a:ext cx="636301" cy="668118"/>
        </p:xfrm>
        <a:graphic>
          <a:graphicData uri="http://schemas.openxmlformats.org/presentationml/2006/ole">
            <mc:AlternateContent xmlns:mc="http://schemas.openxmlformats.org/markup-compatibility/2006">
              <mc:Choice xmlns:v="urn:schemas-microsoft-com:vml" Requires="v">
                <p:oleObj spid="_x0000_s755897" name="Equation" r:id="rId9" imgW="761760" imgH="799920" progId="Equation.DSMT4">
                  <p:embed/>
                </p:oleObj>
              </mc:Choice>
              <mc:Fallback>
                <p:oleObj name="Equation" r:id="rId9" imgW="761760" imgH="799920" progId="Equation.DSMT4">
                  <p:embed/>
                  <p:pic>
                    <p:nvPicPr>
                      <p:cNvPr id="25" name="Object 24">
                        <a:extLst>
                          <a:ext uri="{FF2B5EF4-FFF2-40B4-BE49-F238E27FC236}">
                            <a16:creationId xmlns:a16="http://schemas.microsoft.com/office/drawing/2014/main" xmlns="" id="{EA59BD95-BE0E-4540-AD3A-892D5C71FBA5}"/>
                          </a:ext>
                        </a:extLst>
                      </p:cNvPr>
                      <p:cNvPicPr/>
                      <p:nvPr/>
                    </p:nvPicPr>
                    <p:blipFill>
                      <a:blip r:embed="rId10"/>
                      <a:stretch>
                        <a:fillRect/>
                      </a:stretch>
                    </p:blipFill>
                    <p:spPr>
                      <a:xfrm>
                        <a:off x="10835978" y="5029363"/>
                        <a:ext cx="636301" cy="66811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xmlns="" id="{3E34FB9A-82A6-4898-90B5-16E3500B2720}"/>
              </a:ext>
            </a:extLst>
          </p:cNvPr>
          <p:cNvSpPr>
            <a:spLocks noGrp="1"/>
          </p:cNvSpPr>
          <p:nvPr>
            <p:ph sz="quarter" idx="31"/>
          </p:nvPr>
        </p:nvSpPr>
        <p:spPr>
          <a:xfrm>
            <a:off x="736600" y="5729566"/>
            <a:ext cx="5151438" cy="329590"/>
          </a:xfrm>
        </p:spPr>
        <p:txBody>
          <a:bodyPr/>
          <a:lstStyle/>
          <a:p>
            <a:r>
              <a:rPr lang="en-US" altLang="en-US" dirty="0"/>
              <a:t>(measured in kilograms per liter).</a:t>
            </a:r>
          </a:p>
        </p:txBody>
      </p:sp>
    </p:spTree>
    <p:extLst>
      <p:ext uri="{BB962C8B-B14F-4D97-AF65-F5344CB8AC3E}">
        <p14:creationId xmlns:p14="http://schemas.microsoft.com/office/powerpoint/2010/main" val="697131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9EE30-8DA2-47DF-B046-100FEC287606}"/>
              </a:ext>
            </a:extLst>
          </p:cNvPr>
          <p:cNvSpPr>
            <a:spLocks noGrp="1"/>
          </p:cNvSpPr>
          <p:nvPr>
            <p:ph type="title"/>
          </p:nvPr>
        </p:nvSpPr>
        <p:spPr/>
        <p:txBody>
          <a:bodyPr/>
          <a:lstStyle/>
          <a:p>
            <a:r>
              <a:rPr lang="en-US" altLang="en-US" dirty="0"/>
              <a:t>Example 6 – </a:t>
            </a:r>
            <a:r>
              <a:rPr lang="en-US" altLang="en-US" i="1" dirty="0"/>
              <a:t>Solution </a:t>
            </a:r>
            <a:r>
              <a:rPr lang="en-US" altLang="en-US" sz="2400" b="0" dirty="0"/>
              <a:t>(2 of 4)</a:t>
            </a:r>
            <a:endParaRPr lang="en-IN" dirty="0"/>
          </a:p>
        </p:txBody>
      </p:sp>
      <p:sp>
        <p:nvSpPr>
          <p:cNvPr id="3" name="Content Placeholder 2">
            <a:extLst>
              <a:ext uri="{FF2B5EF4-FFF2-40B4-BE49-F238E27FC236}">
                <a16:creationId xmlns:a16="http://schemas.microsoft.com/office/drawing/2014/main" xmlns="" id="{84459AB7-B0BE-416C-BE8C-779F984C2227}"/>
              </a:ext>
            </a:extLst>
          </p:cNvPr>
          <p:cNvSpPr>
            <a:spLocks noGrp="1"/>
          </p:cNvSpPr>
          <p:nvPr>
            <p:ph sz="quarter" idx="23"/>
          </p:nvPr>
        </p:nvSpPr>
        <p:spPr>
          <a:xfrm>
            <a:off x="736600" y="1289050"/>
            <a:ext cx="10706100" cy="356772"/>
          </a:xfrm>
        </p:spPr>
        <p:txBody>
          <a:bodyPr/>
          <a:lstStyle/>
          <a:p>
            <a:r>
              <a:rPr lang="en-US" altLang="en-US" dirty="0"/>
              <a:t>Since the brine flows out at a rate of 25 L/min, we have</a:t>
            </a:r>
            <a:endParaRPr lang="en-IN" dirty="0"/>
          </a:p>
        </p:txBody>
      </p:sp>
      <p:graphicFrame>
        <p:nvGraphicFramePr>
          <p:cNvPr id="20" name="Content Placeholder 19" descr="rate out = ((y(t)/5000) (kg/L))((25)(L/min)) = (y(t)/200)(kg/min)">
            <a:extLst>
              <a:ext uri="{FF2B5EF4-FFF2-40B4-BE49-F238E27FC236}">
                <a16:creationId xmlns:a16="http://schemas.microsoft.com/office/drawing/2014/main" xmlns="" id="{BD0271E0-E7D4-4380-B3C8-552A879946C1}"/>
              </a:ext>
            </a:extLst>
          </p:cNvPr>
          <p:cNvGraphicFramePr>
            <a:graphicFrameLocks noGrp="1" noChangeAspect="1"/>
          </p:cNvGraphicFramePr>
          <p:nvPr>
            <p:ph sz="quarter" idx="24"/>
            <p:extLst>
              <p:ext uri="{D42A27DB-BD31-4B8C-83A1-F6EECF244321}">
                <p14:modId xmlns:p14="http://schemas.microsoft.com/office/powerpoint/2010/main" val="3333393147"/>
              </p:ext>
            </p:extLst>
          </p:nvPr>
        </p:nvGraphicFramePr>
        <p:xfrm>
          <a:off x="3749648" y="1769588"/>
          <a:ext cx="4666057" cy="788329"/>
        </p:xfrm>
        <a:graphic>
          <a:graphicData uri="http://schemas.openxmlformats.org/presentationml/2006/ole">
            <mc:AlternateContent xmlns:mc="http://schemas.openxmlformats.org/markup-compatibility/2006">
              <mc:Choice xmlns:v="urn:schemas-microsoft-com:vml" Requires="v">
                <p:oleObj spid="_x0000_s756870" name="Equation" r:id="rId3" imgW="5562360" imgH="939600" progId="Equation.DSMT4">
                  <p:embed/>
                </p:oleObj>
              </mc:Choice>
              <mc:Fallback>
                <p:oleObj name="Equation" r:id="rId3" imgW="5562360" imgH="939600" progId="Equation.DSMT4">
                  <p:embed/>
                  <p:pic>
                    <p:nvPicPr>
                      <p:cNvPr id="19" name="Object 18">
                        <a:extLst>
                          <a:ext uri="{FF2B5EF4-FFF2-40B4-BE49-F238E27FC236}">
                            <a16:creationId xmlns:a16="http://schemas.microsoft.com/office/drawing/2014/main" xmlns="" id="{348E90B9-519E-48BB-9BCF-5D20F130A7BB}"/>
                          </a:ext>
                        </a:extLst>
                      </p:cNvPr>
                      <p:cNvPicPr/>
                      <p:nvPr/>
                    </p:nvPicPr>
                    <p:blipFill>
                      <a:blip r:embed="rId4"/>
                      <a:stretch>
                        <a:fillRect/>
                      </a:stretch>
                    </p:blipFill>
                    <p:spPr>
                      <a:xfrm>
                        <a:off x="3749648" y="1769588"/>
                        <a:ext cx="4666057" cy="78832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DFC18B8F-7466-406E-B275-975F98B191C2}"/>
              </a:ext>
            </a:extLst>
          </p:cNvPr>
          <p:cNvSpPr>
            <a:spLocks noGrp="1"/>
          </p:cNvSpPr>
          <p:nvPr>
            <p:ph sz="quarter" idx="25"/>
          </p:nvPr>
        </p:nvSpPr>
        <p:spPr>
          <a:xfrm>
            <a:off x="736600" y="2699693"/>
            <a:ext cx="5151016" cy="323520"/>
          </a:xfrm>
        </p:spPr>
        <p:txBody>
          <a:bodyPr/>
          <a:lstStyle/>
          <a:p>
            <a:r>
              <a:rPr lang="en-US" altLang="en-US" dirty="0"/>
              <a:t>Thus, from Equation 5, we get</a:t>
            </a:r>
            <a:endParaRPr lang="en-IN" dirty="0"/>
          </a:p>
        </p:txBody>
      </p:sp>
      <p:graphicFrame>
        <p:nvGraphicFramePr>
          <p:cNvPr id="22" name="Content Placeholder 21" descr="((d y)/(d t)) = 0.75 minus (y(t)/200) = (150 minus y(t)/200)">
            <a:extLst>
              <a:ext uri="{FF2B5EF4-FFF2-40B4-BE49-F238E27FC236}">
                <a16:creationId xmlns:a16="http://schemas.microsoft.com/office/drawing/2014/main" xmlns="" id="{DD3DDE89-4EF6-459E-B008-9DD6D37FF143}"/>
              </a:ext>
            </a:extLst>
          </p:cNvPr>
          <p:cNvGraphicFramePr>
            <a:graphicFrameLocks noGrp="1" noChangeAspect="1"/>
          </p:cNvGraphicFramePr>
          <p:nvPr>
            <p:ph sz="quarter" idx="26"/>
            <p:extLst>
              <p:ext uri="{D42A27DB-BD31-4B8C-83A1-F6EECF244321}">
                <p14:modId xmlns:p14="http://schemas.microsoft.com/office/powerpoint/2010/main" val="3354217368"/>
              </p:ext>
            </p:extLst>
          </p:nvPr>
        </p:nvGraphicFramePr>
        <p:xfrm>
          <a:off x="4305291" y="3354080"/>
          <a:ext cx="3581417" cy="723171"/>
        </p:xfrm>
        <a:graphic>
          <a:graphicData uri="http://schemas.openxmlformats.org/presentationml/2006/ole">
            <mc:AlternateContent xmlns:mc="http://schemas.openxmlformats.org/markup-compatibility/2006">
              <mc:Choice xmlns:v="urn:schemas-microsoft-com:vml" Requires="v">
                <p:oleObj spid="_x0000_s756871" name="Equation" r:id="rId5" imgW="3962160" imgH="799920" progId="Equation.DSMT4">
                  <p:embed/>
                </p:oleObj>
              </mc:Choice>
              <mc:Fallback>
                <p:oleObj name="Equation" r:id="rId5" imgW="3962160" imgH="799920" progId="Equation.DSMT4">
                  <p:embed/>
                  <p:pic>
                    <p:nvPicPr>
                      <p:cNvPr id="21" name="Object 20">
                        <a:extLst>
                          <a:ext uri="{FF2B5EF4-FFF2-40B4-BE49-F238E27FC236}">
                            <a16:creationId xmlns:a16="http://schemas.microsoft.com/office/drawing/2014/main" xmlns="" id="{9D193827-C9A9-4D1A-973F-41B4ABA125AC}"/>
                          </a:ext>
                        </a:extLst>
                      </p:cNvPr>
                      <p:cNvPicPr/>
                      <p:nvPr/>
                    </p:nvPicPr>
                    <p:blipFill>
                      <a:blip r:embed="rId6"/>
                      <a:stretch>
                        <a:fillRect/>
                      </a:stretch>
                    </p:blipFill>
                    <p:spPr>
                      <a:xfrm>
                        <a:off x="4305291" y="3354080"/>
                        <a:ext cx="3581417" cy="72317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E6A6C5BF-F025-45DC-B1CB-21EEB9BE2FAB}"/>
              </a:ext>
            </a:extLst>
          </p:cNvPr>
          <p:cNvSpPr>
            <a:spLocks noGrp="1"/>
          </p:cNvSpPr>
          <p:nvPr>
            <p:ph sz="quarter" idx="27"/>
          </p:nvPr>
        </p:nvSpPr>
        <p:spPr>
          <a:xfrm>
            <a:off x="736599" y="4303892"/>
            <a:ext cx="10712449" cy="323520"/>
          </a:xfrm>
        </p:spPr>
        <p:txBody>
          <a:bodyPr/>
          <a:lstStyle/>
          <a:p>
            <a:r>
              <a:rPr lang="en-US" altLang="en-US" dirty="0"/>
              <a:t>Solving this separable differential equation, we obtain</a:t>
            </a:r>
            <a:endParaRPr lang="en-IN" dirty="0"/>
          </a:p>
        </p:txBody>
      </p:sp>
      <p:graphicFrame>
        <p:nvGraphicFramePr>
          <p:cNvPr id="24" name="Content Placeholder 23" descr="int ((d y)/(150 minus y)) = int ((d t)/(200)).&#10;negative (ln abs(150 minus y)) = (t/200) + C &#10;">
            <a:extLst>
              <a:ext uri="{FF2B5EF4-FFF2-40B4-BE49-F238E27FC236}">
                <a16:creationId xmlns:a16="http://schemas.microsoft.com/office/drawing/2014/main" xmlns="" id="{9105C377-1130-4480-BC49-FD1BE27E837B}"/>
              </a:ext>
            </a:extLst>
          </p:cNvPr>
          <p:cNvGraphicFramePr>
            <a:graphicFrameLocks noGrp="1" noChangeAspect="1"/>
          </p:cNvGraphicFramePr>
          <p:nvPr>
            <p:ph sz="quarter" idx="28"/>
            <p:extLst>
              <p:ext uri="{D42A27DB-BD31-4B8C-83A1-F6EECF244321}">
                <p14:modId xmlns:p14="http://schemas.microsoft.com/office/powerpoint/2010/main" val="3663434308"/>
              </p:ext>
            </p:extLst>
          </p:nvPr>
        </p:nvGraphicFramePr>
        <p:xfrm>
          <a:off x="5132721" y="4790868"/>
          <a:ext cx="2621606" cy="1385000"/>
        </p:xfrm>
        <a:graphic>
          <a:graphicData uri="http://schemas.openxmlformats.org/presentationml/2006/ole">
            <mc:AlternateContent xmlns:mc="http://schemas.openxmlformats.org/markup-compatibility/2006">
              <mc:Choice xmlns:v="urn:schemas-microsoft-com:vml" Requires="v">
                <p:oleObj spid="_x0000_s756872" name="Equation" r:id="rId7" imgW="3365280" imgH="1777680" progId="Equation.DSMT4">
                  <p:embed/>
                </p:oleObj>
              </mc:Choice>
              <mc:Fallback>
                <p:oleObj name="Equation" r:id="rId7" imgW="3365280" imgH="1777680" progId="Equation.DSMT4">
                  <p:embed/>
                  <p:pic>
                    <p:nvPicPr>
                      <p:cNvPr id="23" name="Object 22">
                        <a:extLst>
                          <a:ext uri="{FF2B5EF4-FFF2-40B4-BE49-F238E27FC236}">
                            <a16:creationId xmlns:a16="http://schemas.microsoft.com/office/drawing/2014/main" xmlns="" id="{46238274-A3AC-4A8B-9CF5-B6ECAFA85064}"/>
                          </a:ext>
                        </a:extLst>
                      </p:cNvPr>
                      <p:cNvPicPr/>
                      <p:nvPr/>
                    </p:nvPicPr>
                    <p:blipFill>
                      <a:blip r:embed="rId8"/>
                      <a:stretch>
                        <a:fillRect/>
                      </a:stretch>
                    </p:blipFill>
                    <p:spPr>
                      <a:xfrm>
                        <a:off x="5132721" y="4790868"/>
                        <a:ext cx="2621606" cy="1385000"/>
                      </a:xfrm>
                      <a:prstGeom prst="rect">
                        <a:avLst/>
                      </a:prstGeom>
                    </p:spPr>
                  </p:pic>
                </p:oleObj>
              </mc:Fallback>
            </mc:AlternateContent>
          </a:graphicData>
        </a:graphic>
      </p:graphicFrame>
    </p:spTree>
    <p:extLst>
      <p:ext uri="{BB962C8B-B14F-4D97-AF65-F5344CB8AC3E}">
        <p14:creationId xmlns:p14="http://schemas.microsoft.com/office/powerpoint/2010/main" val="1204353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9EE30-8DA2-47DF-B046-100FEC287606}"/>
              </a:ext>
            </a:extLst>
          </p:cNvPr>
          <p:cNvSpPr>
            <a:spLocks noGrp="1"/>
          </p:cNvSpPr>
          <p:nvPr>
            <p:ph type="title"/>
          </p:nvPr>
        </p:nvSpPr>
        <p:spPr/>
        <p:txBody>
          <a:bodyPr/>
          <a:lstStyle/>
          <a:p>
            <a:r>
              <a:rPr lang="en-US" altLang="en-US" dirty="0"/>
              <a:t>Example 6 – </a:t>
            </a:r>
            <a:r>
              <a:rPr lang="en-US" altLang="en-US" i="1" dirty="0"/>
              <a:t>Solution </a:t>
            </a:r>
            <a:r>
              <a:rPr lang="en-US" altLang="en-US" sz="2400" b="0" dirty="0"/>
              <a:t>(3 of 4)</a:t>
            </a:r>
            <a:endParaRPr lang="en-IN" dirty="0"/>
          </a:p>
        </p:txBody>
      </p:sp>
      <p:sp>
        <p:nvSpPr>
          <p:cNvPr id="3" name="Content Placeholder 2">
            <a:extLst>
              <a:ext uri="{FF2B5EF4-FFF2-40B4-BE49-F238E27FC236}">
                <a16:creationId xmlns:a16="http://schemas.microsoft.com/office/drawing/2014/main" xmlns="" id="{84459AB7-B0BE-416C-BE8C-779F984C2227}"/>
              </a:ext>
            </a:extLst>
          </p:cNvPr>
          <p:cNvSpPr>
            <a:spLocks noGrp="1"/>
          </p:cNvSpPr>
          <p:nvPr>
            <p:ph sz="quarter" idx="23"/>
          </p:nvPr>
        </p:nvSpPr>
        <p:spPr>
          <a:xfrm>
            <a:off x="736600" y="1289050"/>
            <a:ext cx="10706100" cy="356772"/>
          </a:xfrm>
        </p:spPr>
        <p:txBody>
          <a:bodyPr/>
          <a:lstStyle/>
          <a:p>
            <a:r>
              <a:rPr lang="en-US" altLang="en-US" dirty="0"/>
              <a:t>Since </a:t>
            </a:r>
            <a:r>
              <a:rPr lang="en-US" altLang="en-US" i="1" dirty="0"/>
              <a:t>y</a:t>
            </a:r>
            <a:r>
              <a:rPr lang="en-US" altLang="en-US" sz="400" i="1" dirty="0"/>
              <a:t> </a:t>
            </a:r>
            <a:r>
              <a:rPr lang="en-US" altLang="en-US" dirty="0"/>
              <a:t>(0) = 20, we have −ln 130 =</a:t>
            </a:r>
            <a:r>
              <a:rPr lang="en-US" altLang="en-US" i="1" dirty="0"/>
              <a:t> C</a:t>
            </a:r>
            <a:r>
              <a:rPr lang="en-US" altLang="en-US" dirty="0"/>
              <a:t>, so</a:t>
            </a:r>
            <a:endParaRPr lang="en-IN" dirty="0"/>
          </a:p>
        </p:txBody>
      </p:sp>
      <p:graphicFrame>
        <p:nvGraphicFramePr>
          <p:cNvPr id="20" name="Content Placeholder 19" descr="negative (ln abs(150 minus y)) = (t/200) minus ln(130)">
            <a:extLst>
              <a:ext uri="{FF2B5EF4-FFF2-40B4-BE49-F238E27FC236}">
                <a16:creationId xmlns:a16="http://schemas.microsoft.com/office/drawing/2014/main" xmlns="" id="{BD0271E0-E7D4-4380-B3C8-552A879946C1}"/>
              </a:ext>
            </a:extLst>
          </p:cNvPr>
          <p:cNvGraphicFramePr>
            <a:graphicFrameLocks noGrp="1" noChangeAspect="1"/>
          </p:cNvGraphicFramePr>
          <p:nvPr>
            <p:ph sz="quarter" idx="24"/>
            <p:extLst>
              <p:ext uri="{D42A27DB-BD31-4B8C-83A1-F6EECF244321}">
                <p14:modId xmlns:p14="http://schemas.microsoft.com/office/powerpoint/2010/main" val="2738098418"/>
              </p:ext>
            </p:extLst>
          </p:nvPr>
        </p:nvGraphicFramePr>
        <p:xfrm>
          <a:off x="4569471" y="1858462"/>
          <a:ext cx="3026070" cy="640603"/>
        </p:xfrm>
        <a:graphic>
          <a:graphicData uri="http://schemas.openxmlformats.org/presentationml/2006/ole">
            <mc:AlternateContent xmlns:mc="http://schemas.openxmlformats.org/markup-compatibility/2006">
              <mc:Choice xmlns:v="urn:schemas-microsoft-com:vml" Requires="v">
                <p:oleObj spid="_x0000_s757848" name="Equation" r:id="rId3" imgW="3479760" imgH="736560" progId="Equation.DSMT4">
                  <p:embed/>
                </p:oleObj>
              </mc:Choice>
              <mc:Fallback>
                <p:oleObj name="Equation" r:id="rId3" imgW="3479760" imgH="736560" progId="Equation.DSMT4">
                  <p:embed/>
                  <p:pic>
                    <p:nvPicPr>
                      <p:cNvPr id="20" name="Content Placeholder 19">
                        <a:extLst>
                          <a:ext uri="{FF2B5EF4-FFF2-40B4-BE49-F238E27FC236}">
                            <a16:creationId xmlns:a16="http://schemas.microsoft.com/office/drawing/2014/main" xmlns="" id="{BD0271E0-E7D4-4380-B3C8-552A879946C1}"/>
                          </a:ext>
                        </a:extLst>
                      </p:cNvPr>
                      <p:cNvPicPr/>
                      <p:nvPr/>
                    </p:nvPicPr>
                    <p:blipFill>
                      <a:blip r:embed="rId4"/>
                      <a:stretch>
                        <a:fillRect/>
                      </a:stretch>
                    </p:blipFill>
                    <p:spPr>
                      <a:xfrm>
                        <a:off x="4569471" y="1858462"/>
                        <a:ext cx="3026070" cy="64060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DFC18B8F-7466-406E-B275-975F98B191C2}"/>
              </a:ext>
            </a:extLst>
          </p:cNvPr>
          <p:cNvSpPr>
            <a:spLocks noGrp="1"/>
          </p:cNvSpPr>
          <p:nvPr>
            <p:ph sz="quarter" idx="25"/>
          </p:nvPr>
        </p:nvSpPr>
        <p:spPr>
          <a:xfrm>
            <a:off x="736600" y="2699693"/>
            <a:ext cx="5151016" cy="323520"/>
          </a:xfrm>
        </p:spPr>
        <p:txBody>
          <a:bodyPr/>
          <a:lstStyle/>
          <a:p>
            <a:r>
              <a:rPr lang="en-US" altLang="en-US" dirty="0"/>
              <a:t>Therefore</a:t>
            </a:r>
            <a:endParaRPr lang="en-IN" dirty="0"/>
          </a:p>
        </p:txBody>
      </p:sp>
      <p:graphicFrame>
        <p:nvGraphicFramePr>
          <p:cNvPr id="22" name="Content Placeholder 21" descr="150 minus y| = 130e^(negative t/200)">
            <a:extLst>
              <a:ext uri="{FF2B5EF4-FFF2-40B4-BE49-F238E27FC236}">
                <a16:creationId xmlns:a16="http://schemas.microsoft.com/office/drawing/2014/main" xmlns="" id="{DD3DDE89-4EF6-459E-B008-9DD6D37FF143}"/>
              </a:ext>
            </a:extLst>
          </p:cNvPr>
          <p:cNvGraphicFramePr>
            <a:graphicFrameLocks noGrp="1" noChangeAspect="1"/>
          </p:cNvGraphicFramePr>
          <p:nvPr>
            <p:ph sz="quarter" idx="26"/>
            <p:extLst>
              <p:ext uri="{D42A27DB-BD31-4B8C-83A1-F6EECF244321}">
                <p14:modId xmlns:p14="http://schemas.microsoft.com/office/powerpoint/2010/main" val="3868125403"/>
              </p:ext>
            </p:extLst>
          </p:nvPr>
        </p:nvGraphicFramePr>
        <p:xfrm>
          <a:off x="4872928" y="3528614"/>
          <a:ext cx="2446145" cy="412028"/>
        </p:xfrm>
        <a:graphic>
          <a:graphicData uri="http://schemas.openxmlformats.org/presentationml/2006/ole">
            <mc:AlternateContent xmlns:mc="http://schemas.openxmlformats.org/markup-compatibility/2006">
              <mc:Choice xmlns:v="urn:schemas-microsoft-com:vml" Requires="v">
                <p:oleObj spid="_x0000_s757849" name="Equation" r:id="rId5" imgW="2641320" imgH="444240" progId="Equation.DSMT4">
                  <p:embed/>
                </p:oleObj>
              </mc:Choice>
              <mc:Fallback>
                <p:oleObj name="Equation" r:id="rId5" imgW="2641320" imgH="444240" progId="Equation.DSMT4">
                  <p:embed/>
                  <p:pic>
                    <p:nvPicPr>
                      <p:cNvPr id="22" name="Content Placeholder 21">
                        <a:extLst>
                          <a:ext uri="{FF2B5EF4-FFF2-40B4-BE49-F238E27FC236}">
                            <a16:creationId xmlns:a16="http://schemas.microsoft.com/office/drawing/2014/main" xmlns="" id="{DD3DDE89-4EF6-459E-B008-9DD6D37FF143}"/>
                          </a:ext>
                        </a:extLst>
                      </p:cNvPr>
                      <p:cNvPicPr/>
                      <p:nvPr/>
                    </p:nvPicPr>
                    <p:blipFill>
                      <a:blip r:embed="rId6"/>
                      <a:stretch>
                        <a:fillRect/>
                      </a:stretch>
                    </p:blipFill>
                    <p:spPr>
                      <a:xfrm>
                        <a:off x="4872928" y="3528614"/>
                        <a:ext cx="2446145" cy="41202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E6A6C5BF-F025-45DC-B1CB-21EEB9BE2FAB}"/>
              </a:ext>
            </a:extLst>
          </p:cNvPr>
          <p:cNvSpPr>
            <a:spLocks noGrp="1"/>
          </p:cNvSpPr>
          <p:nvPr>
            <p:ph sz="quarter" idx="27"/>
          </p:nvPr>
        </p:nvSpPr>
        <p:spPr>
          <a:xfrm>
            <a:off x="736599" y="4303892"/>
            <a:ext cx="10712449" cy="690778"/>
          </a:xfrm>
        </p:spPr>
        <p:txBody>
          <a:bodyPr/>
          <a:lstStyle/>
          <a:p>
            <a:r>
              <a:rPr lang="en-US" altLang="en-US" dirty="0"/>
              <a:t>Since </a:t>
            </a:r>
            <a:r>
              <a:rPr lang="en-US" altLang="en-US" i="1" dirty="0"/>
              <a:t>y</a:t>
            </a:r>
            <a:r>
              <a:rPr lang="en-US" altLang="en-US" dirty="0"/>
              <a:t>(</a:t>
            </a:r>
            <a:r>
              <a:rPr lang="en-US" altLang="en-US" i="1" dirty="0"/>
              <a:t>t</a:t>
            </a:r>
            <a:r>
              <a:rPr lang="en-US" altLang="en-US" dirty="0"/>
              <a:t>) is continuous and </a:t>
            </a:r>
            <a:r>
              <a:rPr lang="en-US" altLang="en-US" i="1" dirty="0"/>
              <a:t>y</a:t>
            </a:r>
            <a:r>
              <a:rPr lang="en-US" altLang="en-US" dirty="0"/>
              <a:t>(0) = 20 and the right side is never 0, we deduce that 150 − </a:t>
            </a:r>
            <a:r>
              <a:rPr lang="en-US" altLang="en-US" i="1" dirty="0"/>
              <a:t>y</a:t>
            </a:r>
            <a:r>
              <a:rPr lang="en-US" altLang="en-US" dirty="0"/>
              <a:t>(</a:t>
            </a:r>
            <a:r>
              <a:rPr lang="en-US" altLang="en-US" i="1" dirty="0"/>
              <a:t>t</a:t>
            </a:r>
            <a:r>
              <a:rPr lang="en-US" altLang="en-US" dirty="0"/>
              <a:t>) is always positive.</a:t>
            </a:r>
          </a:p>
        </p:txBody>
      </p:sp>
    </p:spTree>
    <p:extLst>
      <p:ext uri="{BB962C8B-B14F-4D97-AF65-F5344CB8AC3E}">
        <p14:creationId xmlns:p14="http://schemas.microsoft.com/office/powerpoint/2010/main" val="3626380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xmlns="" id="{CFBC07D6-F154-48E4-93F9-AEDE9D97B5FE}"/>
              </a:ext>
            </a:extLst>
          </p:cNvPr>
          <p:cNvSpPr>
            <a:spLocks noGrp="1"/>
          </p:cNvSpPr>
          <p:nvPr>
            <p:ph type="title"/>
          </p:nvPr>
        </p:nvSpPr>
        <p:spPr/>
        <p:txBody>
          <a:bodyPr/>
          <a:lstStyle/>
          <a:p>
            <a:r>
              <a:rPr lang="en-US" altLang="en-US" dirty="0"/>
              <a:t>Example 6 – </a:t>
            </a:r>
            <a:r>
              <a:rPr lang="en-US" altLang="en-US" i="1" dirty="0"/>
              <a:t>Solution </a:t>
            </a:r>
            <a:r>
              <a:rPr lang="en-US" altLang="en-US" sz="2400" b="0" dirty="0"/>
              <a:t>(4 of 4)</a:t>
            </a:r>
            <a:endParaRPr lang="en-IN" dirty="0"/>
          </a:p>
        </p:txBody>
      </p:sp>
      <p:sp>
        <p:nvSpPr>
          <p:cNvPr id="20" name="Content Placeholder 19">
            <a:extLst>
              <a:ext uri="{FF2B5EF4-FFF2-40B4-BE49-F238E27FC236}">
                <a16:creationId xmlns:a16="http://schemas.microsoft.com/office/drawing/2014/main" xmlns="" id="{1113CA52-DEAE-4698-81B5-E4F8669AEBA9}"/>
              </a:ext>
            </a:extLst>
          </p:cNvPr>
          <p:cNvSpPr>
            <a:spLocks noGrp="1"/>
          </p:cNvSpPr>
          <p:nvPr>
            <p:ph sz="quarter" idx="23"/>
          </p:nvPr>
        </p:nvSpPr>
        <p:spPr>
          <a:xfrm>
            <a:off x="736600" y="1289050"/>
            <a:ext cx="813904" cy="352427"/>
          </a:xfrm>
        </p:spPr>
        <p:txBody>
          <a:bodyPr/>
          <a:lstStyle/>
          <a:p>
            <a:r>
              <a:rPr lang="en-US" altLang="en-US" dirty="0"/>
              <a:t>Thus</a:t>
            </a:r>
            <a:endParaRPr lang="en-IN" dirty="0"/>
          </a:p>
        </p:txBody>
      </p:sp>
      <p:graphicFrame>
        <p:nvGraphicFramePr>
          <p:cNvPr id="29" name="Content Placeholder 28" descr="150 minus y| = 150 minus y">
            <a:extLst>
              <a:ext uri="{FF2B5EF4-FFF2-40B4-BE49-F238E27FC236}">
                <a16:creationId xmlns:a16="http://schemas.microsoft.com/office/drawing/2014/main" xmlns="" id="{CEA9364A-9097-48D1-852E-AF7733C7A915}"/>
              </a:ext>
            </a:extLst>
          </p:cNvPr>
          <p:cNvGraphicFramePr>
            <a:graphicFrameLocks noGrp="1" noChangeAspect="1"/>
          </p:cNvGraphicFramePr>
          <p:nvPr>
            <p:ph sz="quarter" idx="24"/>
            <p:extLst>
              <p:ext uri="{D42A27DB-BD31-4B8C-83A1-F6EECF244321}">
                <p14:modId xmlns:p14="http://schemas.microsoft.com/office/powerpoint/2010/main" val="3935944670"/>
              </p:ext>
            </p:extLst>
          </p:nvPr>
        </p:nvGraphicFramePr>
        <p:xfrm>
          <a:off x="1550504" y="1281357"/>
          <a:ext cx="2220821" cy="401638"/>
        </p:xfrm>
        <a:graphic>
          <a:graphicData uri="http://schemas.openxmlformats.org/presentationml/2006/ole">
            <mc:AlternateContent xmlns:mc="http://schemas.openxmlformats.org/markup-compatibility/2006">
              <mc:Choice xmlns:v="urn:schemas-microsoft-com:vml" Requires="v">
                <p:oleObj spid="_x0000_s758912" name="Equation" r:id="rId3" imgW="2387520" imgH="431640" progId="Equation.DSMT4">
                  <p:embed/>
                </p:oleObj>
              </mc:Choice>
              <mc:Fallback>
                <p:oleObj name="Equation" r:id="rId3" imgW="2387520" imgH="431640" progId="Equation.DSMT4">
                  <p:embed/>
                  <p:pic>
                    <p:nvPicPr>
                      <p:cNvPr id="28" name="Object 27">
                        <a:extLst>
                          <a:ext uri="{FF2B5EF4-FFF2-40B4-BE49-F238E27FC236}">
                            <a16:creationId xmlns:a16="http://schemas.microsoft.com/office/drawing/2014/main" xmlns="" id="{38576014-83DB-47D0-9851-05D89E48DFC6}"/>
                          </a:ext>
                        </a:extLst>
                      </p:cNvPr>
                      <p:cNvPicPr/>
                      <p:nvPr/>
                    </p:nvPicPr>
                    <p:blipFill>
                      <a:blip r:embed="rId4"/>
                      <a:stretch>
                        <a:fillRect/>
                      </a:stretch>
                    </p:blipFill>
                    <p:spPr>
                      <a:xfrm>
                        <a:off x="1550504" y="1281357"/>
                        <a:ext cx="2220821" cy="401638"/>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xmlns="" id="{C7A7F6CB-DA8A-49EA-90AF-424DE77D0C84}"/>
              </a:ext>
            </a:extLst>
          </p:cNvPr>
          <p:cNvSpPr>
            <a:spLocks noGrp="1"/>
          </p:cNvSpPr>
          <p:nvPr>
            <p:ph sz="quarter" idx="25"/>
          </p:nvPr>
        </p:nvSpPr>
        <p:spPr>
          <a:xfrm>
            <a:off x="3856382" y="1289050"/>
            <a:ext cx="7592667" cy="352427"/>
          </a:xfrm>
        </p:spPr>
        <p:txBody>
          <a:bodyPr/>
          <a:lstStyle/>
          <a:p>
            <a:r>
              <a:rPr lang="en-US" altLang="en-US" dirty="0"/>
              <a:t>and so</a:t>
            </a:r>
            <a:endParaRPr lang="en-IN" dirty="0"/>
          </a:p>
        </p:txBody>
      </p:sp>
      <p:graphicFrame>
        <p:nvGraphicFramePr>
          <p:cNvPr id="31" name="Content Placeholder 30" descr="y(t) = 150 minus 130 (e^negative t/200)">
            <a:extLst>
              <a:ext uri="{FF2B5EF4-FFF2-40B4-BE49-F238E27FC236}">
                <a16:creationId xmlns:a16="http://schemas.microsoft.com/office/drawing/2014/main" xmlns="" id="{FA4BD45F-0AE1-45EA-9705-487CBD4F61F0}"/>
              </a:ext>
            </a:extLst>
          </p:cNvPr>
          <p:cNvGraphicFramePr>
            <a:graphicFrameLocks noGrp="1" noChangeAspect="1"/>
          </p:cNvGraphicFramePr>
          <p:nvPr>
            <p:ph sz="quarter" idx="26"/>
            <p:extLst>
              <p:ext uri="{D42A27DB-BD31-4B8C-83A1-F6EECF244321}">
                <p14:modId xmlns:p14="http://schemas.microsoft.com/office/powerpoint/2010/main" val="293864278"/>
              </p:ext>
            </p:extLst>
          </p:nvPr>
        </p:nvGraphicFramePr>
        <p:xfrm>
          <a:off x="4620895" y="1846711"/>
          <a:ext cx="2950211" cy="448945"/>
        </p:xfrm>
        <a:graphic>
          <a:graphicData uri="http://schemas.openxmlformats.org/presentationml/2006/ole">
            <mc:AlternateContent xmlns:mc="http://schemas.openxmlformats.org/markup-compatibility/2006">
              <mc:Choice xmlns:v="urn:schemas-microsoft-com:vml" Requires="v">
                <p:oleObj spid="_x0000_s758913" name="Equation" r:id="rId5" imgW="2920680" imgH="444240" progId="Equation.DSMT4">
                  <p:embed/>
                </p:oleObj>
              </mc:Choice>
              <mc:Fallback>
                <p:oleObj name="Equation" r:id="rId5" imgW="2920680" imgH="444240" progId="Equation.DSMT4">
                  <p:embed/>
                  <p:pic>
                    <p:nvPicPr>
                      <p:cNvPr id="30" name="Object 29">
                        <a:extLst>
                          <a:ext uri="{FF2B5EF4-FFF2-40B4-BE49-F238E27FC236}">
                            <a16:creationId xmlns:a16="http://schemas.microsoft.com/office/drawing/2014/main" xmlns="" id="{F1681816-8E53-447F-B970-889A02FA0621}"/>
                          </a:ext>
                        </a:extLst>
                      </p:cNvPr>
                      <p:cNvPicPr/>
                      <p:nvPr/>
                    </p:nvPicPr>
                    <p:blipFill>
                      <a:blip r:embed="rId6"/>
                      <a:stretch>
                        <a:fillRect/>
                      </a:stretch>
                    </p:blipFill>
                    <p:spPr>
                      <a:xfrm>
                        <a:off x="4620895" y="1846711"/>
                        <a:ext cx="2950211" cy="448945"/>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xmlns="" id="{21C02475-4975-4F33-A3F4-C83406011FD2}"/>
              </a:ext>
            </a:extLst>
          </p:cNvPr>
          <p:cNvSpPr>
            <a:spLocks noGrp="1"/>
          </p:cNvSpPr>
          <p:nvPr>
            <p:ph sz="quarter" idx="27"/>
          </p:nvPr>
        </p:nvSpPr>
        <p:spPr>
          <a:xfrm>
            <a:off x="736600" y="2713385"/>
            <a:ext cx="10718800" cy="352428"/>
          </a:xfrm>
        </p:spPr>
        <p:txBody>
          <a:bodyPr/>
          <a:lstStyle/>
          <a:p>
            <a:r>
              <a:rPr lang="en-US" altLang="en-US" dirty="0"/>
              <a:t>The amount of salt after 30 min is</a:t>
            </a:r>
            <a:endParaRPr lang="en-IN" dirty="0"/>
          </a:p>
        </p:txBody>
      </p:sp>
      <p:graphicFrame>
        <p:nvGraphicFramePr>
          <p:cNvPr id="33" name="Content Placeholder 32" descr="y(30) = 150 minus 130(e^negative 30/200) approximately 38.1 kg">
            <a:extLst>
              <a:ext uri="{FF2B5EF4-FFF2-40B4-BE49-F238E27FC236}">
                <a16:creationId xmlns:a16="http://schemas.microsoft.com/office/drawing/2014/main" xmlns="" id="{1F13BB48-6CDE-4B0D-B286-B16E72F507AF}"/>
              </a:ext>
            </a:extLst>
          </p:cNvPr>
          <p:cNvGraphicFramePr>
            <a:graphicFrameLocks noGrp="1" noChangeAspect="1"/>
          </p:cNvGraphicFramePr>
          <p:nvPr>
            <p:ph sz="quarter" idx="28"/>
            <p:extLst>
              <p:ext uri="{D42A27DB-BD31-4B8C-83A1-F6EECF244321}">
                <p14:modId xmlns:p14="http://schemas.microsoft.com/office/powerpoint/2010/main" val="3335359350"/>
              </p:ext>
            </p:extLst>
          </p:nvPr>
        </p:nvGraphicFramePr>
        <p:xfrm>
          <a:off x="4197328" y="3563596"/>
          <a:ext cx="3811090" cy="1040571"/>
        </p:xfrm>
        <a:graphic>
          <a:graphicData uri="http://schemas.openxmlformats.org/presentationml/2006/ole">
            <mc:AlternateContent xmlns:mc="http://schemas.openxmlformats.org/markup-compatibility/2006">
              <mc:Choice xmlns:v="urn:schemas-microsoft-com:vml" Requires="v">
                <p:oleObj spid="_x0000_s758914" name="Equation" r:id="rId7" imgW="3720960" imgH="1015920" progId="Equation.DSMT4">
                  <p:embed/>
                </p:oleObj>
              </mc:Choice>
              <mc:Fallback>
                <p:oleObj name="Equation" r:id="rId7" imgW="3720960" imgH="1015920" progId="Equation.DSMT4">
                  <p:embed/>
                  <p:pic>
                    <p:nvPicPr>
                      <p:cNvPr id="32" name="Object 31">
                        <a:extLst>
                          <a:ext uri="{FF2B5EF4-FFF2-40B4-BE49-F238E27FC236}">
                            <a16:creationId xmlns:a16="http://schemas.microsoft.com/office/drawing/2014/main" xmlns="" id="{BF3C2161-BC6D-4F1C-B000-C7C90E597792}"/>
                          </a:ext>
                        </a:extLst>
                      </p:cNvPr>
                      <p:cNvPicPr/>
                      <p:nvPr/>
                    </p:nvPicPr>
                    <p:blipFill>
                      <a:blip r:embed="rId8"/>
                      <a:stretch>
                        <a:fillRect/>
                      </a:stretch>
                    </p:blipFill>
                    <p:spPr>
                      <a:xfrm>
                        <a:off x="4197328" y="3563596"/>
                        <a:ext cx="3811090" cy="1040571"/>
                      </a:xfrm>
                      <a:prstGeom prst="rect">
                        <a:avLst/>
                      </a:prstGeom>
                    </p:spPr>
                  </p:pic>
                </p:oleObj>
              </mc:Fallback>
            </mc:AlternateContent>
          </a:graphicData>
        </a:graphic>
      </p:graphicFrame>
    </p:spTree>
    <p:extLst>
      <p:ext uri="{BB962C8B-B14F-4D97-AF65-F5344CB8AC3E}">
        <p14:creationId xmlns:p14="http://schemas.microsoft.com/office/powerpoint/2010/main" val="754523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E7CC6-2FD4-4700-936E-8CAC6573C7D0}"/>
              </a:ext>
            </a:extLst>
          </p:cNvPr>
          <p:cNvSpPr>
            <a:spLocks noGrp="1"/>
          </p:cNvSpPr>
          <p:nvPr>
            <p:ph type="title"/>
          </p:nvPr>
        </p:nvSpPr>
        <p:spPr/>
        <p:txBody>
          <a:bodyPr/>
          <a:lstStyle/>
          <a:p>
            <a:r>
              <a:rPr lang="en-IN" dirty="0"/>
              <a:t>Separable Equations </a:t>
            </a:r>
            <a:r>
              <a:rPr lang="en-IN" sz="2400" b="0" dirty="0"/>
              <a:t>(1 of 4)</a:t>
            </a:r>
          </a:p>
        </p:txBody>
      </p:sp>
      <p:sp>
        <p:nvSpPr>
          <p:cNvPr id="3" name="Content Placeholder 2">
            <a:extLst>
              <a:ext uri="{FF2B5EF4-FFF2-40B4-BE49-F238E27FC236}">
                <a16:creationId xmlns:a16="http://schemas.microsoft.com/office/drawing/2014/main" xmlns="" id="{547B457E-FFFB-42CD-A9C0-922956D8609F}"/>
              </a:ext>
            </a:extLst>
          </p:cNvPr>
          <p:cNvSpPr>
            <a:spLocks noGrp="1"/>
          </p:cNvSpPr>
          <p:nvPr>
            <p:ph sz="quarter" idx="23"/>
          </p:nvPr>
        </p:nvSpPr>
        <p:spPr>
          <a:xfrm>
            <a:off x="736600" y="1289050"/>
            <a:ext cx="10617200" cy="260350"/>
          </a:xfrm>
        </p:spPr>
        <p:txBody>
          <a:bodyPr/>
          <a:lstStyle/>
          <a:p>
            <a:r>
              <a:rPr lang="en-US" altLang="en-US" dirty="0"/>
              <a:t>A </a:t>
            </a:r>
            <a:r>
              <a:rPr lang="en-US" altLang="en-US" b="1" dirty="0"/>
              <a:t>separable equation </a:t>
            </a:r>
            <a:r>
              <a:rPr lang="en-US" altLang="en-US" dirty="0"/>
              <a:t>is a first-order differential equation in which the</a:t>
            </a:r>
            <a:endParaRPr lang="en-IN" dirty="0"/>
          </a:p>
        </p:txBody>
      </p:sp>
      <p:sp>
        <p:nvSpPr>
          <p:cNvPr id="4" name="Content Placeholder 3">
            <a:extLst>
              <a:ext uri="{FF2B5EF4-FFF2-40B4-BE49-F238E27FC236}">
                <a16:creationId xmlns:a16="http://schemas.microsoft.com/office/drawing/2014/main" xmlns="" id="{F0189260-BBC1-467F-B1E0-6B32B7B876AE}"/>
              </a:ext>
            </a:extLst>
          </p:cNvPr>
          <p:cNvSpPr>
            <a:spLocks noGrp="1"/>
          </p:cNvSpPr>
          <p:nvPr>
            <p:ph sz="quarter" idx="24"/>
          </p:nvPr>
        </p:nvSpPr>
        <p:spPr>
          <a:xfrm>
            <a:off x="736600" y="1902979"/>
            <a:ext cx="1960418" cy="350693"/>
          </a:xfrm>
        </p:spPr>
        <p:txBody>
          <a:bodyPr/>
          <a:lstStyle/>
          <a:p>
            <a:r>
              <a:rPr lang="en-US" altLang="en-US" dirty="0"/>
              <a:t>expression for</a:t>
            </a:r>
            <a:endParaRPr lang="en-IN" dirty="0"/>
          </a:p>
        </p:txBody>
      </p:sp>
      <p:graphicFrame>
        <p:nvGraphicFramePr>
          <p:cNvPr id="12" name="Content Placeholder 11" descr="(d y/d x)">
            <a:extLst>
              <a:ext uri="{FF2B5EF4-FFF2-40B4-BE49-F238E27FC236}">
                <a16:creationId xmlns:a16="http://schemas.microsoft.com/office/drawing/2014/main" xmlns="" id="{FAB14A00-D992-4BDE-8EDE-8689DA4236A6}"/>
              </a:ext>
            </a:extLst>
          </p:cNvPr>
          <p:cNvGraphicFramePr>
            <a:graphicFrameLocks noGrp="1" noChangeAspect="1"/>
          </p:cNvGraphicFramePr>
          <p:nvPr>
            <p:ph sz="quarter" idx="25"/>
            <p:extLst>
              <p:ext uri="{D42A27DB-BD31-4B8C-83A1-F6EECF244321}">
                <p14:modId xmlns:p14="http://schemas.microsoft.com/office/powerpoint/2010/main" val="4157289146"/>
              </p:ext>
            </p:extLst>
          </p:nvPr>
        </p:nvGraphicFramePr>
        <p:xfrm>
          <a:off x="2763506" y="1738021"/>
          <a:ext cx="377911" cy="644672"/>
        </p:xfrm>
        <a:graphic>
          <a:graphicData uri="http://schemas.openxmlformats.org/presentationml/2006/ole">
            <mc:AlternateContent xmlns:mc="http://schemas.openxmlformats.org/markup-compatibility/2006">
              <mc:Choice xmlns:v="urn:schemas-microsoft-com:vml" Requires="v">
                <p:oleObj spid="_x0000_s742551" name="Equation" r:id="rId3" imgW="431640" imgH="736560" progId="Equation.DSMT4">
                  <p:embed/>
                </p:oleObj>
              </mc:Choice>
              <mc:Fallback>
                <p:oleObj name="Equation" r:id="rId3" imgW="431640" imgH="736560" progId="Equation.DSMT4">
                  <p:embed/>
                  <p:pic>
                    <p:nvPicPr>
                      <p:cNvPr id="11" name="Object 10">
                        <a:extLst>
                          <a:ext uri="{FF2B5EF4-FFF2-40B4-BE49-F238E27FC236}">
                            <a16:creationId xmlns:a16="http://schemas.microsoft.com/office/drawing/2014/main" xmlns="" id="{34635180-31F1-40F7-A54A-04DF7D1D6193}"/>
                          </a:ext>
                        </a:extLst>
                      </p:cNvPr>
                      <p:cNvPicPr/>
                      <p:nvPr/>
                    </p:nvPicPr>
                    <p:blipFill>
                      <a:blip r:embed="rId4"/>
                      <a:stretch>
                        <a:fillRect/>
                      </a:stretch>
                    </p:blipFill>
                    <p:spPr>
                      <a:xfrm>
                        <a:off x="2763506" y="1738021"/>
                        <a:ext cx="377911" cy="64467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xmlns="" id="{A764AC41-0753-425D-A364-E01DCF950FD7}"/>
              </a:ext>
            </a:extLst>
          </p:cNvPr>
          <p:cNvSpPr>
            <a:spLocks noGrp="1"/>
          </p:cNvSpPr>
          <p:nvPr>
            <p:ph sz="quarter" idx="26"/>
          </p:nvPr>
        </p:nvSpPr>
        <p:spPr>
          <a:xfrm>
            <a:off x="3207904" y="1902980"/>
            <a:ext cx="8247496" cy="293849"/>
          </a:xfrm>
        </p:spPr>
        <p:txBody>
          <a:bodyPr/>
          <a:lstStyle/>
          <a:p>
            <a:r>
              <a:rPr lang="en-US" altLang="en-US" dirty="0"/>
              <a:t>can be factored as a function of </a:t>
            </a:r>
            <a:r>
              <a:rPr lang="en-US" altLang="en-US" i="1" dirty="0"/>
              <a:t>x </a:t>
            </a:r>
            <a:r>
              <a:rPr lang="en-US" altLang="en-US" dirty="0"/>
              <a:t>times a function of </a:t>
            </a:r>
            <a:r>
              <a:rPr lang="en-US" altLang="en-US" i="1" dirty="0"/>
              <a:t>y</a:t>
            </a:r>
            <a:r>
              <a:rPr lang="en-US" altLang="en-US" dirty="0"/>
              <a:t>.</a:t>
            </a:r>
            <a:endParaRPr lang="en-IN" dirty="0"/>
          </a:p>
        </p:txBody>
      </p:sp>
      <p:sp>
        <p:nvSpPr>
          <p:cNvPr id="7" name="Content Placeholder 6">
            <a:extLst>
              <a:ext uri="{FF2B5EF4-FFF2-40B4-BE49-F238E27FC236}">
                <a16:creationId xmlns:a16="http://schemas.microsoft.com/office/drawing/2014/main" xmlns="" id="{D1DF3F79-404F-4BDA-ABDB-B503AB3DAD2F}"/>
              </a:ext>
            </a:extLst>
          </p:cNvPr>
          <p:cNvSpPr>
            <a:spLocks noGrp="1"/>
          </p:cNvSpPr>
          <p:nvPr>
            <p:ph sz="quarter" idx="27"/>
          </p:nvPr>
        </p:nvSpPr>
        <p:spPr>
          <a:xfrm>
            <a:off x="736600" y="2778446"/>
            <a:ext cx="10718800" cy="310947"/>
          </a:xfrm>
        </p:spPr>
        <p:txBody>
          <a:bodyPr/>
          <a:lstStyle/>
          <a:p>
            <a:r>
              <a:rPr lang="en-US" altLang="en-US" dirty="0"/>
              <a:t>In other words, it can be written in the form</a:t>
            </a:r>
            <a:endParaRPr lang="en-IN" dirty="0"/>
          </a:p>
        </p:txBody>
      </p:sp>
      <p:graphicFrame>
        <p:nvGraphicFramePr>
          <p:cNvPr id="14" name="Content Placeholder 13" descr="(d y/d x) = g(x) f(y)">
            <a:extLst>
              <a:ext uri="{FF2B5EF4-FFF2-40B4-BE49-F238E27FC236}">
                <a16:creationId xmlns:a16="http://schemas.microsoft.com/office/drawing/2014/main" xmlns="" id="{A76EE8F9-72F6-4E53-A514-4ED7DFEF7BED}"/>
              </a:ext>
            </a:extLst>
          </p:cNvPr>
          <p:cNvGraphicFramePr>
            <a:graphicFrameLocks noGrp="1" noChangeAspect="1"/>
          </p:cNvGraphicFramePr>
          <p:nvPr>
            <p:ph sz="quarter" idx="28"/>
            <p:extLst>
              <p:ext uri="{D42A27DB-BD31-4B8C-83A1-F6EECF244321}">
                <p14:modId xmlns:p14="http://schemas.microsoft.com/office/powerpoint/2010/main" val="2322012769"/>
              </p:ext>
            </p:extLst>
          </p:nvPr>
        </p:nvGraphicFramePr>
        <p:xfrm>
          <a:off x="5112517" y="3375281"/>
          <a:ext cx="1960616" cy="710724"/>
        </p:xfrm>
        <a:graphic>
          <a:graphicData uri="http://schemas.openxmlformats.org/presentationml/2006/ole">
            <mc:AlternateContent xmlns:mc="http://schemas.openxmlformats.org/markup-compatibility/2006">
              <mc:Choice xmlns:v="urn:schemas-microsoft-com:vml" Requires="v">
                <p:oleObj spid="_x0000_s742552" name="Equation" r:id="rId5" imgW="2031840" imgH="736560" progId="Equation.DSMT4">
                  <p:embed/>
                </p:oleObj>
              </mc:Choice>
              <mc:Fallback>
                <p:oleObj name="Equation" r:id="rId5" imgW="2031840" imgH="736560" progId="Equation.DSMT4">
                  <p:embed/>
                  <p:pic>
                    <p:nvPicPr>
                      <p:cNvPr id="13" name="Object 12">
                        <a:extLst>
                          <a:ext uri="{FF2B5EF4-FFF2-40B4-BE49-F238E27FC236}">
                            <a16:creationId xmlns:a16="http://schemas.microsoft.com/office/drawing/2014/main" xmlns="" id="{E74F214E-754C-4DF3-9BAE-5D3A029CBF55}"/>
                          </a:ext>
                        </a:extLst>
                      </p:cNvPr>
                      <p:cNvPicPr/>
                      <p:nvPr/>
                    </p:nvPicPr>
                    <p:blipFill>
                      <a:blip r:embed="rId6"/>
                      <a:stretch>
                        <a:fillRect/>
                      </a:stretch>
                    </p:blipFill>
                    <p:spPr>
                      <a:xfrm>
                        <a:off x="5112517" y="3375281"/>
                        <a:ext cx="1960616" cy="71072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7A89DBE9-E8C2-4D49-B4B4-B29B9C89C733}"/>
              </a:ext>
            </a:extLst>
          </p:cNvPr>
          <p:cNvSpPr>
            <a:spLocks noGrp="1"/>
          </p:cNvSpPr>
          <p:nvPr>
            <p:ph sz="quarter" idx="29"/>
          </p:nvPr>
        </p:nvSpPr>
        <p:spPr>
          <a:xfrm>
            <a:off x="736600" y="4411654"/>
            <a:ext cx="10712450" cy="646567"/>
          </a:xfrm>
        </p:spPr>
        <p:txBody>
          <a:bodyPr/>
          <a:lstStyle/>
          <a:p>
            <a:r>
              <a:rPr lang="en-US" altLang="en-US" dirty="0"/>
              <a:t>The name </a:t>
            </a:r>
            <a:r>
              <a:rPr lang="en-US" altLang="en-US" i="1" dirty="0"/>
              <a:t>separable </a:t>
            </a:r>
            <a:r>
              <a:rPr lang="en-US" altLang="en-US" dirty="0"/>
              <a:t>comes from the fact that the expression on the right side can be “separated” into a function of </a:t>
            </a:r>
            <a:r>
              <a:rPr lang="en-US" altLang="en-US" i="1" dirty="0"/>
              <a:t>x</a:t>
            </a:r>
            <a:r>
              <a:rPr lang="en-US" altLang="en-US" dirty="0"/>
              <a:t> and a function of </a:t>
            </a:r>
            <a:r>
              <a:rPr lang="en-US" altLang="en-US" i="1" dirty="0"/>
              <a:t>y</a:t>
            </a:r>
            <a:r>
              <a:rPr lang="en-US" altLang="en-US" dirty="0"/>
              <a:t>.</a:t>
            </a:r>
          </a:p>
        </p:txBody>
      </p:sp>
    </p:spTree>
    <p:extLst>
      <p:ext uri="{BB962C8B-B14F-4D97-AF65-F5344CB8AC3E}">
        <p14:creationId xmlns:p14="http://schemas.microsoft.com/office/powerpoint/2010/main" val="1986106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EA8070-9E57-4140-A4AA-961DA4B7CA2C}"/>
              </a:ext>
            </a:extLst>
          </p:cNvPr>
          <p:cNvSpPr>
            <a:spLocks noGrp="1"/>
          </p:cNvSpPr>
          <p:nvPr>
            <p:ph type="title"/>
          </p:nvPr>
        </p:nvSpPr>
        <p:spPr/>
        <p:txBody>
          <a:bodyPr/>
          <a:lstStyle/>
          <a:p>
            <a:r>
              <a:rPr lang="en-IN" dirty="0"/>
              <a:t>Separable Equations </a:t>
            </a:r>
            <a:r>
              <a:rPr lang="en-IN" sz="2400" b="0" dirty="0"/>
              <a:t>(2 of 4)</a:t>
            </a:r>
            <a:endParaRPr lang="en-IN" dirty="0"/>
          </a:p>
        </p:txBody>
      </p:sp>
      <p:sp>
        <p:nvSpPr>
          <p:cNvPr id="3" name="Content Placeholder 2">
            <a:extLst>
              <a:ext uri="{FF2B5EF4-FFF2-40B4-BE49-F238E27FC236}">
                <a16:creationId xmlns:a16="http://schemas.microsoft.com/office/drawing/2014/main" xmlns="" id="{A8C9CFED-53E5-4D36-B711-21446737E17B}"/>
              </a:ext>
            </a:extLst>
          </p:cNvPr>
          <p:cNvSpPr>
            <a:spLocks noGrp="1"/>
          </p:cNvSpPr>
          <p:nvPr>
            <p:ph sz="quarter" idx="23"/>
          </p:nvPr>
        </p:nvSpPr>
        <p:spPr/>
        <p:txBody>
          <a:bodyPr/>
          <a:lstStyle/>
          <a:p>
            <a:r>
              <a:rPr lang="en-US" altLang="en-US" dirty="0"/>
              <a:t>Equivalently, if </a:t>
            </a:r>
            <a:r>
              <a:rPr lang="en-US" altLang="en-US" i="1" dirty="0"/>
              <a:t>f</a:t>
            </a:r>
            <a:r>
              <a:rPr lang="en-US" altLang="en-US" dirty="0"/>
              <a:t>(</a:t>
            </a:r>
            <a:r>
              <a:rPr lang="en-US" altLang="en-US" i="1" dirty="0"/>
              <a:t>y</a:t>
            </a:r>
            <a:r>
              <a:rPr lang="en-US" altLang="en-US" dirty="0"/>
              <a:t>) ≠ 0, we could write</a:t>
            </a:r>
            <a:endParaRPr lang="en-IN" dirty="0"/>
          </a:p>
        </p:txBody>
      </p:sp>
      <p:graphicFrame>
        <p:nvGraphicFramePr>
          <p:cNvPr id="12" name="Content Placeholder 11" descr="(item 1.) (d y/d x) = ((g(x))/(h(y)))">
            <a:extLst>
              <a:ext uri="{FF2B5EF4-FFF2-40B4-BE49-F238E27FC236}">
                <a16:creationId xmlns:a16="http://schemas.microsoft.com/office/drawing/2014/main" xmlns="" id="{FD5BD306-821B-44FE-AEB3-AD339E128493}"/>
              </a:ext>
            </a:extLst>
          </p:cNvPr>
          <p:cNvGraphicFramePr>
            <a:graphicFrameLocks noGrp="1" noChangeAspect="1"/>
          </p:cNvGraphicFramePr>
          <p:nvPr>
            <p:ph sz="quarter" idx="24"/>
            <p:extLst>
              <p:ext uri="{D42A27DB-BD31-4B8C-83A1-F6EECF244321}">
                <p14:modId xmlns:p14="http://schemas.microsoft.com/office/powerpoint/2010/main" val="2137658627"/>
              </p:ext>
            </p:extLst>
          </p:nvPr>
        </p:nvGraphicFramePr>
        <p:xfrm>
          <a:off x="5219753" y="2015343"/>
          <a:ext cx="1746143" cy="860947"/>
        </p:xfrm>
        <a:graphic>
          <a:graphicData uri="http://schemas.openxmlformats.org/presentationml/2006/ole">
            <mc:AlternateContent xmlns:mc="http://schemas.openxmlformats.org/markup-compatibility/2006">
              <mc:Choice xmlns:v="urn:schemas-microsoft-com:vml" Requires="v">
                <p:oleObj spid="_x0000_s743637" name="Equation" r:id="rId3" imgW="1828800" imgH="901440" progId="Equation.DSMT4">
                  <p:embed/>
                </p:oleObj>
              </mc:Choice>
              <mc:Fallback>
                <p:oleObj name="Equation" r:id="rId3" imgW="1828800" imgH="901440" progId="Equation.DSMT4">
                  <p:embed/>
                  <p:pic>
                    <p:nvPicPr>
                      <p:cNvPr id="11" name="Object 10">
                        <a:extLst>
                          <a:ext uri="{FF2B5EF4-FFF2-40B4-BE49-F238E27FC236}">
                            <a16:creationId xmlns:a16="http://schemas.microsoft.com/office/drawing/2014/main" xmlns="" id="{05FD6215-B8AC-40BD-9576-A304404D7B1B}"/>
                          </a:ext>
                        </a:extLst>
                      </p:cNvPr>
                      <p:cNvPicPr/>
                      <p:nvPr/>
                    </p:nvPicPr>
                    <p:blipFill>
                      <a:blip r:embed="rId4"/>
                      <a:stretch>
                        <a:fillRect/>
                      </a:stretch>
                    </p:blipFill>
                    <p:spPr>
                      <a:xfrm>
                        <a:off x="5219753" y="2015343"/>
                        <a:ext cx="1746143" cy="86094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B6239624-FCD8-4047-A47E-0906F075AF69}"/>
              </a:ext>
            </a:extLst>
          </p:cNvPr>
          <p:cNvSpPr>
            <a:spLocks noGrp="1"/>
          </p:cNvSpPr>
          <p:nvPr>
            <p:ph sz="quarter" idx="25"/>
          </p:nvPr>
        </p:nvSpPr>
        <p:spPr>
          <a:xfrm>
            <a:off x="736600" y="3188809"/>
            <a:ext cx="943113" cy="319708"/>
          </a:xfrm>
        </p:spPr>
        <p:txBody>
          <a:bodyPr/>
          <a:lstStyle/>
          <a:p>
            <a:r>
              <a:rPr lang="en-US" altLang="en-US" dirty="0"/>
              <a:t>where</a:t>
            </a:r>
            <a:endParaRPr lang="en-IN" dirty="0"/>
          </a:p>
        </p:txBody>
      </p:sp>
      <p:graphicFrame>
        <p:nvGraphicFramePr>
          <p:cNvPr id="14" name="Content Placeholder 13" descr="h(y) = (1/f(y))">
            <a:extLst>
              <a:ext uri="{FF2B5EF4-FFF2-40B4-BE49-F238E27FC236}">
                <a16:creationId xmlns:a16="http://schemas.microsoft.com/office/drawing/2014/main" xmlns="" id="{F7B9527F-BA56-45CB-9FE9-69C0A2DB85B5}"/>
              </a:ext>
            </a:extLst>
          </p:cNvPr>
          <p:cNvGraphicFramePr>
            <a:graphicFrameLocks noGrp="1" noChangeAspect="1"/>
          </p:cNvGraphicFramePr>
          <p:nvPr>
            <p:ph sz="quarter" idx="26"/>
            <p:extLst>
              <p:ext uri="{D42A27DB-BD31-4B8C-83A1-F6EECF244321}">
                <p14:modId xmlns:p14="http://schemas.microsoft.com/office/powerpoint/2010/main" val="3054040785"/>
              </p:ext>
            </p:extLst>
          </p:nvPr>
        </p:nvGraphicFramePr>
        <p:xfrm>
          <a:off x="1671058" y="3041894"/>
          <a:ext cx="1498854" cy="732774"/>
        </p:xfrm>
        <a:graphic>
          <a:graphicData uri="http://schemas.openxmlformats.org/presentationml/2006/ole">
            <mc:AlternateContent xmlns:mc="http://schemas.openxmlformats.org/markup-compatibility/2006">
              <mc:Choice xmlns:v="urn:schemas-microsoft-com:vml" Requires="v">
                <p:oleObj spid="_x0000_s743638" name="Equation" r:id="rId5" imgW="1714320" imgH="838080" progId="Equation.DSMT4">
                  <p:embed/>
                </p:oleObj>
              </mc:Choice>
              <mc:Fallback>
                <p:oleObj name="Equation" r:id="rId5" imgW="1714320" imgH="838080" progId="Equation.DSMT4">
                  <p:embed/>
                  <p:pic>
                    <p:nvPicPr>
                      <p:cNvPr id="13" name="Object 12">
                        <a:extLst>
                          <a:ext uri="{FF2B5EF4-FFF2-40B4-BE49-F238E27FC236}">
                            <a16:creationId xmlns:a16="http://schemas.microsoft.com/office/drawing/2014/main" xmlns="" id="{86EBA1F1-0416-4150-BEED-6CB5497D264E}"/>
                          </a:ext>
                        </a:extLst>
                      </p:cNvPr>
                      <p:cNvPicPr/>
                      <p:nvPr/>
                    </p:nvPicPr>
                    <p:blipFill>
                      <a:blip r:embed="rId6"/>
                      <a:stretch>
                        <a:fillRect/>
                      </a:stretch>
                    </p:blipFill>
                    <p:spPr>
                      <a:xfrm>
                        <a:off x="1671058" y="3041894"/>
                        <a:ext cx="1498854" cy="73277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82A17426-56F0-46AA-8E7B-50522F96612D}"/>
              </a:ext>
            </a:extLst>
          </p:cNvPr>
          <p:cNvSpPr>
            <a:spLocks noGrp="1"/>
          </p:cNvSpPr>
          <p:nvPr>
            <p:ph sz="quarter" idx="27"/>
          </p:nvPr>
        </p:nvSpPr>
        <p:spPr>
          <a:xfrm>
            <a:off x="736600" y="4022089"/>
            <a:ext cx="10718800" cy="350657"/>
          </a:xfrm>
        </p:spPr>
        <p:txBody>
          <a:bodyPr/>
          <a:lstStyle/>
          <a:p>
            <a:r>
              <a:rPr lang="en-US" altLang="en-US" dirty="0"/>
              <a:t>To solve this equation we rewrite it in the differential form</a:t>
            </a:r>
            <a:endParaRPr lang="en-IN" dirty="0"/>
          </a:p>
        </p:txBody>
      </p:sp>
      <p:graphicFrame>
        <p:nvGraphicFramePr>
          <p:cNvPr id="16" name="Content Placeholder 15" descr="h(y) dy = g(x) dx">
            <a:extLst>
              <a:ext uri="{FF2B5EF4-FFF2-40B4-BE49-F238E27FC236}">
                <a16:creationId xmlns:a16="http://schemas.microsoft.com/office/drawing/2014/main" xmlns="" id="{FC23EDEE-4E52-4756-B101-73FDA3F3C2C1}"/>
              </a:ext>
            </a:extLst>
          </p:cNvPr>
          <p:cNvGraphicFramePr>
            <a:graphicFrameLocks noGrp="1" noChangeAspect="1"/>
          </p:cNvGraphicFramePr>
          <p:nvPr>
            <p:ph sz="quarter" idx="28"/>
            <p:extLst>
              <p:ext uri="{D42A27DB-BD31-4B8C-83A1-F6EECF244321}">
                <p14:modId xmlns:p14="http://schemas.microsoft.com/office/powerpoint/2010/main" val="1344112619"/>
              </p:ext>
            </p:extLst>
          </p:nvPr>
        </p:nvGraphicFramePr>
        <p:xfrm>
          <a:off x="4899024" y="4639035"/>
          <a:ext cx="2387600" cy="431800"/>
        </p:xfrm>
        <a:graphic>
          <a:graphicData uri="http://schemas.openxmlformats.org/presentationml/2006/ole">
            <mc:AlternateContent xmlns:mc="http://schemas.openxmlformats.org/markup-compatibility/2006">
              <mc:Choice xmlns:v="urn:schemas-microsoft-com:vml" Requires="v">
                <p:oleObj spid="_x0000_s743639" name="Equation" r:id="rId7" imgW="2387520" imgH="431640" progId="Equation.DSMT4">
                  <p:embed/>
                </p:oleObj>
              </mc:Choice>
              <mc:Fallback>
                <p:oleObj name="Equation" r:id="rId7" imgW="2387520" imgH="431640" progId="Equation.DSMT4">
                  <p:embed/>
                  <p:pic>
                    <p:nvPicPr>
                      <p:cNvPr id="15" name="Object 14">
                        <a:extLst>
                          <a:ext uri="{FF2B5EF4-FFF2-40B4-BE49-F238E27FC236}">
                            <a16:creationId xmlns:a16="http://schemas.microsoft.com/office/drawing/2014/main" xmlns="" id="{D55EFFB7-4875-4D27-BA57-F9421A42EACE}"/>
                          </a:ext>
                        </a:extLst>
                      </p:cNvPr>
                      <p:cNvPicPr/>
                      <p:nvPr/>
                    </p:nvPicPr>
                    <p:blipFill>
                      <a:blip r:embed="rId8"/>
                      <a:stretch>
                        <a:fillRect/>
                      </a:stretch>
                    </p:blipFill>
                    <p:spPr>
                      <a:xfrm>
                        <a:off x="4899024" y="4639035"/>
                        <a:ext cx="2387600" cy="4318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E926A293-FFE7-406D-ACFA-128BF0A6B0F9}"/>
              </a:ext>
            </a:extLst>
          </p:cNvPr>
          <p:cNvSpPr>
            <a:spLocks noGrp="1"/>
          </p:cNvSpPr>
          <p:nvPr>
            <p:ph sz="quarter" idx="29"/>
          </p:nvPr>
        </p:nvSpPr>
        <p:spPr>
          <a:xfrm>
            <a:off x="736600" y="5404228"/>
            <a:ext cx="10712450" cy="331791"/>
          </a:xfrm>
        </p:spPr>
        <p:txBody>
          <a:bodyPr/>
          <a:lstStyle/>
          <a:p>
            <a:r>
              <a:rPr lang="en-US" altLang="en-US" dirty="0"/>
              <a:t>so that all </a:t>
            </a:r>
            <a:r>
              <a:rPr lang="en-US" altLang="en-US" i="1" dirty="0"/>
              <a:t>y</a:t>
            </a:r>
            <a:r>
              <a:rPr lang="en-US" altLang="en-US" dirty="0"/>
              <a:t>’s are on one side of the equation and all </a:t>
            </a:r>
            <a:r>
              <a:rPr lang="en-US" altLang="en-US" i="1" dirty="0"/>
              <a:t>x</a:t>
            </a:r>
            <a:r>
              <a:rPr lang="en-US" altLang="en-US" dirty="0"/>
              <a:t>’s are on the other side.</a:t>
            </a:r>
          </a:p>
        </p:txBody>
      </p:sp>
    </p:spTree>
    <p:extLst>
      <p:ext uri="{BB962C8B-B14F-4D97-AF65-F5344CB8AC3E}">
        <p14:creationId xmlns:p14="http://schemas.microsoft.com/office/powerpoint/2010/main" val="2037761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D6F09-F1CF-41F4-989E-C31A338EEBB5}"/>
              </a:ext>
            </a:extLst>
          </p:cNvPr>
          <p:cNvSpPr>
            <a:spLocks noGrp="1"/>
          </p:cNvSpPr>
          <p:nvPr>
            <p:ph type="title"/>
          </p:nvPr>
        </p:nvSpPr>
        <p:spPr/>
        <p:txBody>
          <a:bodyPr/>
          <a:lstStyle/>
          <a:p>
            <a:r>
              <a:rPr lang="en-IN" dirty="0"/>
              <a:t>Separable Equations </a:t>
            </a:r>
            <a:r>
              <a:rPr lang="en-IN" sz="2400" b="0" dirty="0"/>
              <a:t>(3 of 4)</a:t>
            </a:r>
            <a:endParaRPr lang="en-IN" dirty="0"/>
          </a:p>
        </p:txBody>
      </p:sp>
      <p:sp>
        <p:nvSpPr>
          <p:cNvPr id="3" name="Content Placeholder 2">
            <a:extLst>
              <a:ext uri="{FF2B5EF4-FFF2-40B4-BE49-F238E27FC236}">
                <a16:creationId xmlns:a16="http://schemas.microsoft.com/office/drawing/2014/main" xmlns="" id="{9BFD3E8C-2453-4109-87DE-F8BD07D9E117}"/>
              </a:ext>
            </a:extLst>
          </p:cNvPr>
          <p:cNvSpPr>
            <a:spLocks noGrp="1"/>
          </p:cNvSpPr>
          <p:nvPr>
            <p:ph sz="quarter" idx="23"/>
          </p:nvPr>
        </p:nvSpPr>
        <p:spPr>
          <a:xfrm>
            <a:off x="736600" y="1289050"/>
            <a:ext cx="10718800" cy="301211"/>
          </a:xfrm>
        </p:spPr>
        <p:txBody>
          <a:bodyPr/>
          <a:lstStyle/>
          <a:p>
            <a:r>
              <a:rPr lang="en-US" altLang="en-US" dirty="0"/>
              <a:t>Then we integrate both sides of the equation:</a:t>
            </a:r>
            <a:endParaRPr lang="en-IN" dirty="0"/>
          </a:p>
        </p:txBody>
      </p:sp>
      <p:graphicFrame>
        <p:nvGraphicFramePr>
          <p:cNvPr id="8" name="Content Placeholder 7" descr="(item 2.) int (h(y) d y) = int (g(x) d x)&#10;">
            <a:extLst>
              <a:ext uri="{FF2B5EF4-FFF2-40B4-BE49-F238E27FC236}">
                <a16:creationId xmlns:a16="http://schemas.microsoft.com/office/drawing/2014/main" xmlns="" id="{4D72F990-E813-46C2-8344-3D2C86E1530F}"/>
              </a:ext>
            </a:extLst>
          </p:cNvPr>
          <p:cNvGraphicFramePr>
            <a:graphicFrameLocks noGrp="1" noChangeAspect="1"/>
          </p:cNvGraphicFramePr>
          <p:nvPr>
            <p:ph sz="quarter" idx="24"/>
            <p:extLst>
              <p:ext uri="{D42A27DB-BD31-4B8C-83A1-F6EECF244321}">
                <p14:modId xmlns:p14="http://schemas.microsoft.com/office/powerpoint/2010/main" val="2612155163"/>
              </p:ext>
            </p:extLst>
          </p:nvPr>
        </p:nvGraphicFramePr>
        <p:xfrm>
          <a:off x="4568057" y="2127031"/>
          <a:ext cx="3049537" cy="485982"/>
        </p:xfrm>
        <a:graphic>
          <a:graphicData uri="http://schemas.openxmlformats.org/presentationml/2006/ole">
            <mc:AlternateContent xmlns:mc="http://schemas.openxmlformats.org/markup-compatibility/2006">
              <mc:Choice xmlns:v="urn:schemas-microsoft-com:vml" Requires="v">
                <p:oleObj spid="_x0000_s744517" name="Equation" r:id="rId3" imgW="3187440" imgH="507960" progId="Equation.DSMT4">
                  <p:embed/>
                </p:oleObj>
              </mc:Choice>
              <mc:Fallback>
                <p:oleObj name="Equation" r:id="rId3" imgW="3187440" imgH="507960" progId="Equation.DSMT4">
                  <p:embed/>
                  <p:pic>
                    <p:nvPicPr>
                      <p:cNvPr id="7" name="Object 6">
                        <a:extLst>
                          <a:ext uri="{FF2B5EF4-FFF2-40B4-BE49-F238E27FC236}">
                            <a16:creationId xmlns:a16="http://schemas.microsoft.com/office/drawing/2014/main" xmlns="" id="{1D9A94F6-3CEF-4DD9-BC46-AC1871A91047}"/>
                          </a:ext>
                        </a:extLst>
                      </p:cNvPr>
                      <p:cNvPicPr/>
                      <p:nvPr/>
                    </p:nvPicPr>
                    <p:blipFill>
                      <a:blip r:embed="rId4"/>
                      <a:stretch>
                        <a:fillRect/>
                      </a:stretch>
                    </p:blipFill>
                    <p:spPr>
                      <a:xfrm>
                        <a:off x="4568057" y="2127031"/>
                        <a:ext cx="3049537" cy="48598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ADFEC048-BA02-4650-9754-083CE5CA8B5B}"/>
              </a:ext>
            </a:extLst>
          </p:cNvPr>
          <p:cNvSpPr>
            <a:spLocks noGrp="1"/>
          </p:cNvSpPr>
          <p:nvPr>
            <p:ph sz="quarter" idx="25"/>
          </p:nvPr>
        </p:nvSpPr>
        <p:spPr>
          <a:xfrm>
            <a:off x="736600" y="2973156"/>
            <a:ext cx="10712450" cy="695166"/>
          </a:xfrm>
        </p:spPr>
        <p:txBody>
          <a:bodyPr/>
          <a:lstStyle/>
          <a:p>
            <a:r>
              <a:rPr lang="en-US" altLang="en-US" dirty="0"/>
              <a:t>Equation 2 defines </a:t>
            </a:r>
            <a:r>
              <a:rPr lang="en-US" altLang="en-US" i="1" dirty="0"/>
              <a:t>y</a:t>
            </a:r>
            <a:r>
              <a:rPr lang="en-US" altLang="en-US" dirty="0"/>
              <a:t> implicitly as a function of </a:t>
            </a:r>
            <a:r>
              <a:rPr lang="en-US" altLang="en-US" i="1" dirty="0"/>
              <a:t>x</a:t>
            </a:r>
            <a:r>
              <a:rPr lang="en-US" altLang="en-US" dirty="0"/>
              <a:t>. In some cases we may be able to solve for </a:t>
            </a:r>
            <a:r>
              <a:rPr lang="en-US" altLang="en-US" i="1" dirty="0"/>
              <a:t>y</a:t>
            </a:r>
            <a:r>
              <a:rPr lang="en-US" altLang="en-US" dirty="0"/>
              <a:t> in terms of </a:t>
            </a:r>
            <a:r>
              <a:rPr lang="en-US" altLang="en-US" i="1" dirty="0"/>
              <a:t>x</a:t>
            </a:r>
            <a:r>
              <a:rPr lang="en-US" altLang="en-US" dirty="0"/>
              <a:t>.</a:t>
            </a:r>
          </a:p>
        </p:txBody>
      </p:sp>
    </p:spTree>
    <p:extLst>
      <p:ext uri="{BB962C8B-B14F-4D97-AF65-F5344CB8AC3E}">
        <p14:creationId xmlns:p14="http://schemas.microsoft.com/office/powerpoint/2010/main" val="296195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BEA25-AAF2-4AD9-AC23-E8D305C213DC}"/>
              </a:ext>
            </a:extLst>
          </p:cNvPr>
          <p:cNvSpPr>
            <a:spLocks noGrp="1"/>
          </p:cNvSpPr>
          <p:nvPr>
            <p:ph type="title"/>
          </p:nvPr>
        </p:nvSpPr>
        <p:spPr/>
        <p:txBody>
          <a:bodyPr/>
          <a:lstStyle/>
          <a:p>
            <a:r>
              <a:rPr lang="en-IN" dirty="0"/>
              <a:t>Separable Equations </a:t>
            </a:r>
            <a:r>
              <a:rPr lang="en-IN" sz="2400" b="0" dirty="0"/>
              <a:t>(4 of 4)</a:t>
            </a:r>
            <a:endParaRPr lang="en-IN" dirty="0"/>
          </a:p>
        </p:txBody>
      </p:sp>
      <p:sp>
        <p:nvSpPr>
          <p:cNvPr id="3" name="Content Placeholder 2">
            <a:extLst>
              <a:ext uri="{FF2B5EF4-FFF2-40B4-BE49-F238E27FC236}">
                <a16:creationId xmlns:a16="http://schemas.microsoft.com/office/drawing/2014/main" xmlns="" id="{B9CDD8A8-6F94-410D-8769-B54F33D79E5B}"/>
              </a:ext>
            </a:extLst>
          </p:cNvPr>
          <p:cNvSpPr>
            <a:spLocks noGrp="1"/>
          </p:cNvSpPr>
          <p:nvPr>
            <p:ph sz="quarter" idx="23"/>
          </p:nvPr>
        </p:nvSpPr>
        <p:spPr/>
        <p:txBody>
          <a:bodyPr/>
          <a:lstStyle/>
          <a:p>
            <a:r>
              <a:rPr lang="en-US" altLang="en-US" dirty="0"/>
              <a:t>We use the Chain Rule to justify this procedure: If </a:t>
            </a:r>
            <a:r>
              <a:rPr lang="en-US" altLang="en-US" i="1" dirty="0"/>
              <a:t>h</a:t>
            </a:r>
            <a:r>
              <a:rPr lang="en-US" altLang="en-US" dirty="0"/>
              <a:t> and </a:t>
            </a:r>
            <a:r>
              <a:rPr lang="en-US" altLang="en-US" i="1" dirty="0"/>
              <a:t>g</a:t>
            </a:r>
            <a:r>
              <a:rPr lang="en-US" altLang="en-US" dirty="0"/>
              <a:t> satisfy (2), then</a:t>
            </a:r>
            <a:endParaRPr lang="en-IN" dirty="0"/>
          </a:p>
        </p:txBody>
      </p:sp>
      <p:graphicFrame>
        <p:nvGraphicFramePr>
          <p:cNvPr id="12" name="Content Placeholder 11" descr="(d/d x)(int (h(y) d y)) = (d/d x) (int (g(x) d x)).&#10;">
            <a:extLst>
              <a:ext uri="{FF2B5EF4-FFF2-40B4-BE49-F238E27FC236}">
                <a16:creationId xmlns:a16="http://schemas.microsoft.com/office/drawing/2014/main" xmlns="" id="{2B5C4D74-18FF-4E0B-8981-F3BEA27B9636}"/>
              </a:ext>
            </a:extLst>
          </p:cNvPr>
          <p:cNvGraphicFramePr>
            <a:graphicFrameLocks noGrp="1" noChangeAspect="1"/>
          </p:cNvGraphicFramePr>
          <p:nvPr>
            <p:ph sz="quarter" idx="24"/>
            <p:extLst>
              <p:ext uri="{D42A27DB-BD31-4B8C-83A1-F6EECF244321}">
                <p14:modId xmlns:p14="http://schemas.microsoft.com/office/powerpoint/2010/main" val="1069656465"/>
              </p:ext>
            </p:extLst>
          </p:nvPr>
        </p:nvGraphicFramePr>
        <p:xfrm>
          <a:off x="4136127" y="1903250"/>
          <a:ext cx="3913394" cy="711526"/>
        </p:xfrm>
        <a:graphic>
          <a:graphicData uri="http://schemas.openxmlformats.org/presentationml/2006/ole">
            <mc:AlternateContent xmlns:mc="http://schemas.openxmlformats.org/markup-compatibility/2006">
              <mc:Choice xmlns:v="urn:schemas-microsoft-com:vml" Requires="v">
                <p:oleObj spid="_x0000_s745669" name="Equation" r:id="rId3" imgW="4051080" imgH="736560" progId="Equation.DSMT4">
                  <p:embed/>
                </p:oleObj>
              </mc:Choice>
              <mc:Fallback>
                <p:oleObj name="Equation" r:id="rId3" imgW="4051080" imgH="736560" progId="Equation.DSMT4">
                  <p:embed/>
                  <p:pic>
                    <p:nvPicPr>
                      <p:cNvPr id="11" name="Object 10">
                        <a:extLst>
                          <a:ext uri="{FF2B5EF4-FFF2-40B4-BE49-F238E27FC236}">
                            <a16:creationId xmlns:a16="http://schemas.microsoft.com/office/drawing/2014/main" xmlns="" id="{5B132D27-CCFE-43CC-A619-2D54B6B2F873}"/>
                          </a:ext>
                        </a:extLst>
                      </p:cNvPr>
                      <p:cNvPicPr/>
                      <p:nvPr/>
                    </p:nvPicPr>
                    <p:blipFill>
                      <a:blip r:embed="rId4"/>
                      <a:stretch>
                        <a:fillRect/>
                      </a:stretch>
                    </p:blipFill>
                    <p:spPr>
                      <a:xfrm>
                        <a:off x="4136127" y="1903250"/>
                        <a:ext cx="3913394" cy="71152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754FBBB3-0F9A-45F6-B05B-5762F343FBCD}"/>
              </a:ext>
            </a:extLst>
          </p:cNvPr>
          <p:cNvSpPr>
            <a:spLocks noGrp="1"/>
          </p:cNvSpPr>
          <p:nvPr>
            <p:ph sz="quarter" idx="25"/>
          </p:nvPr>
        </p:nvSpPr>
        <p:spPr>
          <a:xfrm>
            <a:off x="736600" y="3220278"/>
            <a:ext cx="326887" cy="337930"/>
          </a:xfrm>
        </p:spPr>
        <p:txBody>
          <a:bodyPr/>
          <a:lstStyle/>
          <a:p>
            <a:r>
              <a:rPr lang="en-US" altLang="en-US" dirty="0"/>
              <a:t>so</a:t>
            </a:r>
            <a:endParaRPr lang="en-IN" dirty="0"/>
          </a:p>
        </p:txBody>
      </p:sp>
      <p:graphicFrame>
        <p:nvGraphicFramePr>
          <p:cNvPr id="14" name="Content Placeholder 13" descr="(d/d y) (int (h(y) d y))(d y/d x) = g(x)&#10;">
            <a:extLst>
              <a:ext uri="{FF2B5EF4-FFF2-40B4-BE49-F238E27FC236}">
                <a16:creationId xmlns:a16="http://schemas.microsoft.com/office/drawing/2014/main" xmlns="" id="{5F584849-3D85-4779-9CCA-46E494C90310}"/>
              </a:ext>
            </a:extLst>
          </p:cNvPr>
          <p:cNvGraphicFramePr>
            <a:graphicFrameLocks noGrp="1" noChangeAspect="1"/>
          </p:cNvGraphicFramePr>
          <p:nvPr>
            <p:ph sz="quarter" idx="26"/>
            <p:extLst>
              <p:ext uri="{D42A27DB-BD31-4B8C-83A1-F6EECF244321}">
                <p14:modId xmlns:p14="http://schemas.microsoft.com/office/powerpoint/2010/main" val="2076270774"/>
              </p:ext>
            </p:extLst>
          </p:nvPr>
        </p:nvGraphicFramePr>
        <p:xfrm>
          <a:off x="3710165" y="3031241"/>
          <a:ext cx="3280803" cy="782346"/>
        </p:xfrm>
        <a:graphic>
          <a:graphicData uri="http://schemas.openxmlformats.org/presentationml/2006/ole">
            <mc:AlternateContent xmlns:mc="http://schemas.openxmlformats.org/markup-compatibility/2006">
              <mc:Choice xmlns:v="urn:schemas-microsoft-com:vml" Requires="v">
                <p:oleObj spid="_x0000_s745670" name="Equation" r:id="rId5" imgW="3301920" imgH="787320" progId="Equation.DSMT4">
                  <p:embed/>
                </p:oleObj>
              </mc:Choice>
              <mc:Fallback>
                <p:oleObj name="Equation" r:id="rId5" imgW="3301920" imgH="787320" progId="Equation.DSMT4">
                  <p:embed/>
                  <p:pic>
                    <p:nvPicPr>
                      <p:cNvPr id="13" name="Object 12">
                        <a:extLst>
                          <a:ext uri="{FF2B5EF4-FFF2-40B4-BE49-F238E27FC236}">
                            <a16:creationId xmlns:a16="http://schemas.microsoft.com/office/drawing/2014/main" xmlns="" id="{B4C3EC00-8355-4AD7-B147-B998748AA6B5}"/>
                          </a:ext>
                        </a:extLst>
                      </p:cNvPr>
                      <p:cNvPicPr/>
                      <p:nvPr/>
                    </p:nvPicPr>
                    <p:blipFill>
                      <a:blip r:embed="rId6"/>
                      <a:stretch>
                        <a:fillRect/>
                      </a:stretch>
                    </p:blipFill>
                    <p:spPr>
                      <a:xfrm>
                        <a:off x="3710165" y="3031241"/>
                        <a:ext cx="3280803" cy="78234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9900266B-AE3A-45D9-B3B0-B8A9DFD1D34C}"/>
              </a:ext>
            </a:extLst>
          </p:cNvPr>
          <p:cNvSpPr>
            <a:spLocks noGrp="1"/>
          </p:cNvSpPr>
          <p:nvPr>
            <p:ph sz="quarter" idx="27"/>
          </p:nvPr>
        </p:nvSpPr>
        <p:spPr>
          <a:xfrm>
            <a:off x="736600" y="4140820"/>
            <a:ext cx="585304" cy="262214"/>
          </a:xfrm>
        </p:spPr>
        <p:txBody>
          <a:bodyPr/>
          <a:lstStyle/>
          <a:p>
            <a:r>
              <a:rPr lang="en-US" altLang="en-US" dirty="0"/>
              <a:t>and</a:t>
            </a:r>
          </a:p>
        </p:txBody>
      </p:sp>
      <p:graphicFrame>
        <p:nvGraphicFramePr>
          <p:cNvPr id="16" name="Content Placeholder 15" descr="h(y) ((d y)/(d x)) = g(x)">
            <a:extLst>
              <a:ext uri="{FF2B5EF4-FFF2-40B4-BE49-F238E27FC236}">
                <a16:creationId xmlns:a16="http://schemas.microsoft.com/office/drawing/2014/main" xmlns="" id="{2C447017-5C2B-4FE2-8FC1-4741CFDC3695}"/>
              </a:ext>
            </a:extLst>
          </p:cNvPr>
          <p:cNvGraphicFramePr>
            <a:graphicFrameLocks noGrp="1" noChangeAspect="1"/>
          </p:cNvGraphicFramePr>
          <p:nvPr>
            <p:ph sz="quarter" idx="28"/>
            <p:extLst>
              <p:ext uri="{D42A27DB-BD31-4B8C-83A1-F6EECF244321}">
                <p14:modId xmlns:p14="http://schemas.microsoft.com/office/powerpoint/2010/main" val="3345528664"/>
              </p:ext>
            </p:extLst>
          </p:nvPr>
        </p:nvGraphicFramePr>
        <p:xfrm>
          <a:off x="4865536" y="4079145"/>
          <a:ext cx="1997379" cy="710724"/>
        </p:xfrm>
        <a:graphic>
          <a:graphicData uri="http://schemas.openxmlformats.org/presentationml/2006/ole">
            <mc:AlternateContent xmlns:mc="http://schemas.openxmlformats.org/markup-compatibility/2006">
              <mc:Choice xmlns:v="urn:schemas-microsoft-com:vml" Requires="v">
                <p:oleObj spid="_x0000_s745671" name="Equation" r:id="rId7" imgW="2070000" imgH="736560" progId="Equation.DSMT4">
                  <p:embed/>
                </p:oleObj>
              </mc:Choice>
              <mc:Fallback>
                <p:oleObj name="Equation" r:id="rId7" imgW="2070000" imgH="736560" progId="Equation.DSMT4">
                  <p:embed/>
                  <p:pic>
                    <p:nvPicPr>
                      <p:cNvPr id="15" name="Object 14">
                        <a:extLst>
                          <a:ext uri="{FF2B5EF4-FFF2-40B4-BE49-F238E27FC236}">
                            <a16:creationId xmlns:a16="http://schemas.microsoft.com/office/drawing/2014/main" xmlns="" id="{AF59C7C6-B750-4140-A932-E2C468F8295F}"/>
                          </a:ext>
                        </a:extLst>
                      </p:cNvPr>
                      <p:cNvPicPr/>
                      <p:nvPr/>
                    </p:nvPicPr>
                    <p:blipFill>
                      <a:blip r:embed="rId8"/>
                      <a:stretch>
                        <a:fillRect/>
                      </a:stretch>
                    </p:blipFill>
                    <p:spPr>
                      <a:xfrm>
                        <a:off x="4865536" y="4079145"/>
                        <a:ext cx="1997379" cy="71072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7094E128-F6D2-4A38-94DE-1DC716D7A104}"/>
              </a:ext>
            </a:extLst>
          </p:cNvPr>
          <p:cNvSpPr>
            <a:spLocks noGrp="1"/>
          </p:cNvSpPr>
          <p:nvPr>
            <p:ph sz="quarter" idx="29"/>
          </p:nvPr>
        </p:nvSpPr>
        <p:spPr>
          <a:xfrm>
            <a:off x="736600" y="5354533"/>
            <a:ext cx="10712450" cy="331791"/>
          </a:xfrm>
        </p:spPr>
        <p:txBody>
          <a:bodyPr/>
          <a:lstStyle/>
          <a:p>
            <a:r>
              <a:rPr lang="en-US" altLang="en-US" dirty="0"/>
              <a:t>Thus Equation 1 is satisfied.</a:t>
            </a:r>
            <a:endParaRPr lang="en-IN" dirty="0"/>
          </a:p>
        </p:txBody>
      </p:sp>
    </p:spTree>
    <p:extLst>
      <p:ext uri="{BB962C8B-B14F-4D97-AF65-F5344CB8AC3E}">
        <p14:creationId xmlns:p14="http://schemas.microsoft.com/office/powerpoint/2010/main" val="228204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19D4A4-4DE2-4D18-A115-9293B9AFDFDF}"/>
              </a:ext>
            </a:extLst>
          </p:cNvPr>
          <p:cNvSpPr>
            <a:spLocks noGrp="1"/>
          </p:cNvSpPr>
          <p:nvPr>
            <p:ph type="title"/>
          </p:nvPr>
        </p:nvSpPr>
        <p:spPr/>
        <p:txBody>
          <a:bodyPr/>
          <a:lstStyle/>
          <a:p>
            <a:r>
              <a:rPr lang="en-US" altLang="en-US" dirty="0"/>
              <a:t>Example 1</a:t>
            </a:r>
            <a:endParaRPr lang="en-IN" dirty="0"/>
          </a:p>
        </p:txBody>
      </p:sp>
      <p:sp>
        <p:nvSpPr>
          <p:cNvPr id="3" name="Content Placeholder 2">
            <a:extLst>
              <a:ext uri="{FF2B5EF4-FFF2-40B4-BE49-F238E27FC236}">
                <a16:creationId xmlns:a16="http://schemas.microsoft.com/office/drawing/2014/main" xmlns="" id="{D3E3E048-ED94-49C6-B767-3E887A8A7BB6}"/>
              </a:ext>
            </a:extLst>
          </p:cNvPr>
          <p:cNvSpPr>
            <a:spLocks noGrp="1"/>
          </p:cNvSpPr>
          <p:nvPr>
            <p:ph sz="quarter" idx="23"/>
          </p:nvPr>
        </p:nvSpPr>
        <p:spPr>
          <a:xfrm>
            <a:off x="736599" y="1289050"/>
            <a:ext cx="4551017" cy="352427"/>
          </a:xfrm>
        </p:spPr>
        <p:txBody>
          <a:bodyPr/>
          <a:lstStyle/>
          <a:p>
            <a:r>
              <a:rPr lang="en-US" altLang="en-US" dirty="0"/>
              <a:t>(a) Solve the differential equation</a:t>
            </a:r>
            <a:endParaRPr lang="en-IN" dirty="0"/>
          </a:p>
        </p:txBody>
      </p:sp>
      <p:graphicFrame>
        <p:nvGraphicFramePr>
          <p:cNvPr id="12" name="Content Placeholder 11" descr="(dy/dx) = ((x^2)/(y^2))">
            <a:extLst>
              <a:ext uri="{FF2B5EF4-FFF2-40B4-BE49-F238E27FC236}">
                <a16:creationId xmlns:a16="http://schemas.microsoft.com/office/drawing/2014/main" xmlns="" id="{BD759FD0-4C3A-48E8-895B-A1B4AAF6242C}"/>
              </a:ext>
            </a:extLst>
          </p:cNvPr>
          <p:cNvGraphicFramePr>
            <a:graphicFrameLocks noGrp="1" noChangeAspect="1"/>
          </p:cNvGraphicFramePr>
          <p:nvPr>
            <p:ph sz="quarter" idx="24"/>
            <p:extLst>
              <p:ext uri="{D42A27DB-BD31-4B8C-83A1-F6EECF244321}">
                <p14:modId xmlns:p14="http://schemas.microsoft.com/office/powerpoint/2010/main" val="757561359"/>
              </p:ext>
            </p:extLst>
          </p:nvPr>
        </p:nvGraphicFramePr>
        <p:xfrm>
          <a:off x="5341343" y="1146731"/>
          <a:ext cx="1071993" cy="725827"/>
        </p:xfrm>
        <a:graphic>
          <a:graphicData uri="http://schemas.openxmlformats.org/presentationml/2006/ole">
            <mc:AlternateContent xmlns:mc="http://schemas.openxmlformats.org/markup-compatibility/2006">
              <mc:Choice xmlns:v="urn:schemas-microsoft-com:vml" Requires="v">
                <p:oleObj spid="_x0000_s746626" name="Equation" r:id="rId3" imgW="1218960" imgH="825480" progId="Equation.DSMT4">
                  <p:embed/>
                </p:oleObj>
              </mc:Choice>
              <mc:Fallback>
                <p:oleObj name="Equation" r:id="rId3" imgW="1218960" imgH="825480" progId="Equation.DSMT4">
                  <p:embed/>
                  <p:pic>
                    <p:nvPicPr>
                      <p:cNvPr id="11" name="Object 10">
                        <a:extLst>
                          <a:ext uri="{FF2B5EF4-FFF2-40B4-BE49-F238E27FC236}">
                            <a16:creationId xmlns:a16="http://schemas.microsoft.com/office/drawing/2014/main" xmlns="" id="{D13946FB-31BE-4732-99BD-965E9AAADC60}"/>
                          </a:ext>
                        </a:extLst>
                      </p:cNvPr>
                      <p:cNvPicPr/>
                      <p:nvPr/>
                    </p:nvPicPr>
                    <p:blipFill>
                      <a:blip r:embed="rId4"/>
                      <a:stretch>
                        <a:fillRect/>
                      </a:stretch>
                    </p:blipFill>
                    <p:spPr>
                      <a:xfrm>
                        <a:off x="5341343" y="1146731"/>
                        <a:ext cx="1071993" cy="72582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3893655B-2DAA-41E1-B913-F7711DDD71EE}"/>
              </a:ext>
            </a:extLst>
          </p:cNvPr>
          <p:cNvSpPr>
            <a:spLocks noGrp="1"/>
          </p:cNvSpPr>
          <p:nvPr>
            <p:ph sz="quarter" idx="25"/>
          </p:nvPr>
        </p:nvSpPr>
        <p:spPr>
          <a:xfrm>
            <a:off x="736600" y="1974158"/>
            <a:ext cx="10712450" cy="1385268"/>
          </a:xfrm>
        </p:spPr>
        <p:txBody>
          <a:bodyPr>
            <a:noAutofit/>
          </a:bodyPr>
          <a:lstStyle/>
          <a:p>
            <a:r>
              <a:rPr lang="en-US" altLang="en-US" dirty="0"/>
              <a:t>(b) Find the solution of this equation that satisfies the initial condition </a:t>
            </a:r>
            <a:r>
              <a:rPr lang="en-US" altLang="en-US" i="1" dirty="0"/>
              <a:t>y</a:t>
            </a:r>
            <a:r>
              <a:rPr lang="en-US" altLang="en-US" dirty="0"/>
              <a:t>(0) = 2.</a:t>
            </a:r>
          </a:p>
          <a:p>
            <a:r>
              <a:rPr lang="en-US" altLang="en-US" b="1" dirty="0">
                <a:solidFill>
                  <a:srgbClr val="0000A3"/>
                </a:solidFill>
              </a:rPr>
              <a:t>Solution:</a:t>
            </a:r>
          </a:p>
          <a:p>
            <a:r>
              <a:rPr lang="en-US" altLang="en-US" dirty="0"/>
              <a:t>(a) We write the equation in terms of differentials and integrate both sides:</a:t>
            </a:r>
            <a:endParaRPr lang="en-IN" dirty="0"/>
          </a:p>
        </p:txBody>
      </p:sp>
      <p:graphicFrame>
        <p:nvGraphicFramePr>
          <p:cNvPr id="14" name="Content Placeholder 13" descr="(y^2)dy = (x^2) dx. int(y^2) dy = int(x^2) d x">
            <a:extLst>
              <a:ext uri="{FF2B5EF4-FFF2-40B4-BE49-F238E27FC236}">
                <a16:creationId xmlns:a16="http://schemas.microsoft.com/office/drawing/2014/main" xmlns="" id="{148E158F-2B09-41AA-A344-169A8720EC09}"/>
              </a:ext>
            </a:extLst>
          </p:cNvPr>
          <p:cNvGraphicFramePr>
            <a:graphicFrameLocks noGrp="1" noChangeAspect="1"/>
          </p:cNvGraphicFramePr>
          <p:nvPr>
            <p:ph sz="quarter" idx="26"/>
            <p:extLst>
              <p:ext uri="{D42A27DB-BD31-4B8C-83A1-F6EECF244321}">
                <p14:modId xmlns:p14="http://schemas.microsoft.com/office/powerpoint/2010/main" val="3651801705"/>
              </p:ext>
            </p:extLst>
          </p:nvPr>
        </p:nvGraphicFramePr>
        <p:xfrm>
          <a:off x="5052271" y="3740525"/>
          <a:ext cx="2087459" cy="946639"/>
        </p:xfrm>
        <a:graphic>
          <a:graphicData uri="http://schemas.openxmlformats.org/presentationml/2006/ole">
            <mc:AlternateContent xmlns:mc="http://schemas.openxmlformats.org/markup-compatibility/2006">
              <mc:Choice xmlns:v="urn:schemas-microsoft-com:vml" Requires="v">
                <p:oleObj spid="_x0000_s746627" name="Equation" r:id="rId5" imgW="2184120" imgH="990360" progId="Equation.DSMT4">
                  <p:embed/>
                </p:oleObj>
              </mc:Choice>
              <mc:Fallback>
                <p:oleObj name="Equation" r:id="rId5" imgW="2184120" imgH="990360" progId="Equation.DSMT4">
                  <p:embed/>
                  <p:pic>
                    <p:nvPicPr>
                      <p:cNvPr id="13" name="Object 12">
                        <a:extLst>
                          <a:ext uri="{FF2B5EF4-FFF2-40B4-BE49-F238E27FC236}">
                            <a16:creationId xmlns:a16="http://schemas.microsoft.com/office/drawing/2014/main" xmlns="" id="{65D6FDE3-2B97-4D6F-ADDC-24B84B027E11}"/>
                          </a:ext>
                        </a:extLst>
                      </p:cNvPr>
                      <p:cNvPicPr/>
                      <p:nvPr/>
                    </p:nvPicPr>
                    <p:blipFill>
                      <a:blip r:embed="rId6"/>
                      <a:stretch>
                        <a:fillRect/>
                      </a:stretch>
                    </p:blipFill>
                    <p:spPr>
                      <a:xfrm>
                        <a:off x="5052271" y="3740525"/>
                        <a:ext cx="2087459" cy="946639"/>
                      </a:xfrm>
                      <a:prstGeom prst="rect">
                        <a:avLst/>
                      </a:prstGeom>
                    </p:spPr>
                  </p:pic>
                </p:oleObj>
              </mc:Fallback>
            </mc:AlternateContent>
          </a:graphicData>
        </a:graphic>
      </p:graphicFrame>
    </p:spTree>
    <p:extLst>
      <p:ext uri="{BB962C8B-B14F-4D97-AF65-F5344CB8AC3E}">
        <p14:creationId xmlns:p14="http://schemas.microsoft.com/office/powerpoint/2010/main" val="4033603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DA2403-EF9D-43AC-8D8A-C65D7738312B}"/>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2)</a:t>
            </a:r>
            <a:endParaRPr lang="en-IN" sz="2400" b="0" dirty="0"/>
          </a:p>
        </p:txBody>
      </p:sp>
      <p:graphicFrame>
        <p:nvGraphicFramePr>
          <p:cNvPr id="12" name="Content Placeholder 11" descr="(1/)(y^3) = (1/3)(x^3) + C">
            <a:extLst>
              <a:ext uri="{FF2B5EF4-FFF2-40B4-BE49-F238E27FC236}">
                <a16:creationId xmlns:a16="http://schemas.microsoft.com/office/drawing/2014/main" xmlns="" id="{AD786E2C-F60B-4E28-BF9D-2C0227457247}"/>
              </a:ext>
            </a:extLst>
          </p:cNvPr>
          <p:cNvGraphicFramePr>
            <a:graphicFrameLocks noGrp="1" noChangeAspect="1"/>
          </p:cNvGraphicFramePr>
          <p:nvPr>
            <p:ph sz="quarter" idx="23"/>
            <p:extLst>
              <p:ext uri="{D42A27DB-BD31-4B8C-83A1-F6EECF244321}">
                <p14:modId xmlns:p14="http://schemas.microsoft.com/office/powerpoint/2010/main" val="174835977"/>
              </p:ext>
            </p:extLst>
          </p:nvPr>
        </p:nvGraphicFramePr>
        <p:xfrm>
          <a:off x="5133879" y="1340100"/>
          <a:ext cx="1944121" cy="713665"/>
        </p:xfrm>
        <a:graphic>
          <a:graphicData uri="http://schemas.openxmlformats.org/presentationml/2006/ole">
            <mc:AlternateContent xmlns:mc="http://schemas.openxmlformats.org/markup-compatibility/2006">
              <mc:Choice xmlns:v="urn:schemas-microsoft-com:vml" Requires="v">
                <p:oleObj spid="_x0000_s747647" name="Equation" r:id="rId3" imgW="2006280" imgH="736560" progId="Equation.DSMT4">
                  <p:embed/>
                </p:oleObj>
              </mc:Choice>
              <mc:Fallback>
                <p:oleObj name="Equation" r:id="rId3" imgW="2006280" imgH="736560" progId="Equation.DSMT4">
                  <p:embed/>
                  <p:pic>
                    <p:nvPicPr>
                      <p:cNvPr id="11" name="Object 10">
                        <a:extLst>
                          <a:ext uri="{FF2B5EF4-FFF2-40B4-BE49-F238E27FC236}">
                            <a16:creationId xmlns:a16="http://schemas.microsoft.com/office/drawing/2014/main" xmlns="" id="{09948CCD-8C48-40E1-A67D-E5D4DC49F11C}"/>
                          </a:ext>
                        </a:extLst>
                      </p:cNvPr>
                      <p:cNvPicPr/>
                      <p:nvPr/>
                    </p:nvPicPr>
                    <p:blipFill>
                      <a:blip r:embed="rId4"/>
                      <a:stretch>
                        <a:fillRect/>
                      </a:stretch>
                    </p:blipFill>
                    <p:spPr>
                      <a:xfrm>
                        <a:off x="5133879" y="1340100"/>
                        <a:ext cx="1944121" cy="71366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xmlns="" id="{708DF43E-518A-4B4B-A477-D392409FE951}"/>
              </a:ext>
            </a:extLst>
          </p:cNvPr>
          <p:cNvSpPr>
            <a:spLocks noGrp="1"/>
          </p:cNvSpPr>
          <p:nvPr>
            <p:ph sz="quarter" idx="24"/>
          </p:nvPr>
        </p:nvSpPr>
        <p:spPr>
          <a:xfrm>
            <a:off x="736599" y="2386629"/>
            <a:ext cx="11090311" cy="1682954"/>
          </a:xfrm>
        </p:spPr>
        <p:txBody>
          <a:bodyPr/>
          <a:lstStyle/>
          <a:p>
            <a:pPr>
              <a:tabLst>
                <a:tab pos="344488" algn="l"/>
                <a:tab pos="346075" algn="l"/>
              </a:tabLst>
            </a:pPr>
            <a:r>
              <a:rPr lang="en-US" altLang="en-US" dirty="0"/>
              <a:t>where </a:t>
            </a:r>
            <a:r>
              <a:rPr lang="en-US" altLang="en-US" i="1" dirty="0"/>
              <a:t>C</a:t>
            </a:r>
            <a:r>
              <a:rPr lang="en-US" altLang="en-US" dirty="0"/>
              <a:t> is an arbitrary constant.</a:t>
            </a:r>
          </a:p>
          <a:p>
            <a:pPr>
              <a:tabLst>
                <a:tab pos="344488" algn="l"/>
                <a:tab pos="346075" algn="l"/>
              </a:tabLst>
            </a:pPr>
            <a:r>
              <a:rPr lang="en-US" altLang="en-US" dirty="0"/>
              <a:t>(We could have used a constant </a:t>
            </a:r>
            <a:r>
              <a:rPr lang="en-US" altLang="en-US" i="1" dirty="0"/>
              <a:t>C</a:t>
            </a:r>
            <a:r>
              <a:rPr lang="en-US" altLang="en-US" baseline="-25000" dirty="0"/>
              <a:t>1 </a:t>
            </a:r>
            <a:r>
              <a:rPr lang="en-US" altLang="en-US" dirty="0"/>
              <a:t>on the left side and another constant </a:t>
            </a:r>
            <a:r>
              <a:rPr lang="en-US" altLang="en-US" i="1" dirty="0"/>
              <a:t>C</a:t>
            </a:r>
            <a:r>
              <a:rPr lang="en-US" altLang="en-US" baseline="-25000" dirty="0"/>
              <a:t>2 </a:t>
            </a:r>
            <a:r>
              <a:rPr lang="en-US" altLang="en-US" dirty="0"/>
              <a:t>on the right side. But then we could combine these constants by writing </a:t>
            </a:r>
            <a:r>
              <a:rPr lang="en-US" altLang="en-US" i="1" dirty="0"/>
              <a:t>C</a:t>
            </a:r>
            <a:r>
              <a:rPr lang="en-US" altLang="en-US" dirty="0"/>
              <a:t> = </a:t>
            </a:r>
            <a:r>
              <a:rPr lang="en-US" altLang="en-US" i="1" dirty="0"/>
              <a:t>C</a:t>
            </a:r>
            <a:r>
              <a:rPr lang="en-US" altLang="en-US" baseline="-25000" dirty="0"/>
              <a:t>2</a:t>
            </a:r>
            <a:r>
              <a:rPr lang="en-US" altLang="en-US" dirty="0"/>
              <a:t> </a:t>
            </a:r>
            <a:r>
              <a:rPr lang="en-US" altLang="en-US" dirty="0" smtClean="0"/>
              <a:t>− </a:t>
            </a:r>
            <a:r>
              <a:rPr lang="en-US" altLang="en-US" i="1" dirty="0"/>
              <a:t>C</a:t>
            </a:r>
            <a:r>
              <a:rPr lang="en-US" altLang="en-US" baseline="-25000" dirty="0"/>
              <a:t>1</a:t>
            </a:r>
            <a:r>
              <a:rPr lang="en-US" altLang="en-US" dirty="0"/>
              <a:t>.)</a:t>
            </a:r>
          </a:p>
          <a:p>
            <a:pPr>
              <a:tabLst>
                <a:tab pos="344488" algn="l"/>
                <a:tab pos="346075" algn="l"/>
              </a:tabLst>
            </a:pPr>
            <a:r>
              <a:rPr lang="en-US" altLang="en-US" dirty="0"/>
              <a:t>Solving for </a:t>
            </a:r>
            <a:r>
              <a:rPr lang="en-US" altLang="en-US" i="1" dirty="0"/>
              <a:t>y</a:t>
            </a:r>
            <a:r>
              <a:rPr lang="en-US" altLang="en-US" dirty="0"/>
              <a:t>, we get</a:t>
            </a:r>
            <a:endParaRPr lang="en-IN" dirty="0"/>
          </a:p>
        </p:txBody>
      </p:sp>
      <p:graphicFrame>
        <p:nvGraphicFramePr>
          <p:cNvPr id="14" name="Content Placeholder 13" descr="y = root3((x^3) + 3C)&#10;">
            <a:extLst>
              <a:ext uri="{FF2B5EF4-FFF2-40B4-BE49-F238E27FC236}">
                <a16:creationId xmlns:a16="http://schemas.microsoft.com/office/drawing/2014/main" xmlns="" id="{EB26DE4C-B867-464E-A773-C0FD46375D92}"/>
              </a:ext>
            </a:extLst>
          </p:cNvPr>
          <p:cNvGraphicFramePr>
            <a:graphicFrameLocks noGrp="1" noChangeAspect="1"/>
          </p:cNvGraphicFramePr>
          <p:nvPr>
            <p:ph sz="quarter" idx="25"/>
            <p:extLst>
              <p:ext uri="{D42A27DB-BD31-4B8C-83A1-F6EECF244321}">
                <p14:modId xmlns:p14="http://schemas.microsoft.com/office/powerpoint/2010/main" val="3824779565"/>
              </p:ext>
            </p:extLst>
          </p:nvPr>
        </p:nvGraphicFramePr>
        <p:xfrm>
          <a:off x="5025619" y="4641241"/>
          <a:ext cx="2151380" cy="553212"/>
        </p:xfrm>
        <a:graphic>
          <a:graphicData uri="http://schemas.openxmlformats.org/presentationml/2006/ole">
            <mc:AlternateContent xmlns:mc="http://schemas.openxmlformats.org/markup-compatibility/2006">
              <mc:Choice xmlns:v="urn:schemas-microsoft-com:vml" Requires="v">
                <p:oleObj spid="_x0000_s747648" name="Equation" r:id="rId5" imgW="1777680" imgH="457200" progId="Equation.DSMT4">
                  <p:embed/>
                </p:oleObj>
              </mc:Choice>
              <mc:Fallback>
                <p:oleObj name="Equation" r:id="rId5" imgW="1777680" imgH="457200" progId="Equation.DSMT4">
                  <p:embed/>
                  <p:pic>
                    <p:nvPicPr>
                      <p:cNvPr id="13" name="Object 12">
                        <a:extLst>
                          <a:ext uri="{FF2B5EF4-FFF2-40B4-BE49-F238E27FC236}">
                            <a16:creationId xmlns:a16="http://schemas.microsoft.com/office/drawing/2014/main" xmlns="" id="{285E7999-49D8-43E8-920F-CB32CC398FCD}"/>
                          </a:ext>
                        </a:extLst>
                      </p:cNvPr>
                      <p:cNvPicPr/>
                      <p:nvPr/>
                    </p:nvPicPr>
                    <p:blipFill>
                      <a:blip r:embed="rId6"/>
                      <a:stretch>
                        <a:fillRect/>
                      </a:stretch>
                    </p:blipFill>
                    <p:spPr>
                      <a:xfrm>
                        <a:off x="5025619" y="4641241"/>
                        <a:ext cx="2151380" cy="553212"/>
                      </a:xfrm>
                      <a:prstGeom prst="rect">
                        <a:avLst/>
                      </a:prstGeom>
                    </p:spPr>
                  </p:pic>
                </p:oleObj>
              </mc:Fallback>
            </mc:AlternateContent>
          </a:graphicData>
        </a:graphic>
      </p:graphicFrame>
    </p:spTree>
    <p:extLst>
      <p:ext uri="{BB962C8B-B14F-4D97-AF65-F5344CB8AC3E}">
        <p14:creationId xmlns:p14="http://schemas.microsoft.com/office/powerpoint/2010/main" val="477767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E9722-7338-4EB4-8800-F61C698F7DD2}"/>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(2 of 2)</a:t>
            </a:r>
            <a:endParaRPr lang="en-IN" dirty="0"/>
          </a:p>
        </p:txBody>
      </p:sp>
      <p:sp>
        <p:nvSpPr>
          <p:cNvPr id="3" name="Content Placeholder 2">
            <a:extLst>
              <a:ext uri="{FF2B5EF4-FFF2-40B4-BE49-F238E27FC236}">
                <a16:creationId xmlns:a16="http://schemas.microsoft.com/office/drawing/2014/main" xmlns="" id="{A010BD51-6FDE-4F93-8815-ADCC0707234D}"/>
              </a:ext>
            </a:extLst>
          </p:cNvPr>
          <p:cNvSpPr>
            <a:spLocks noGrp="1"/>
          </p:cNvSpPr>
          <p:nvPr>
            <p:ph sz="quarter" idx="23"/>
          </p:nvPr>
        </p:nvSpPr>
        <p:spPr>
          <a:xfrm>
            <a:off x="736600" y="1289050"/>
            <a:ext cx="10718800" cy="364128"/>
          </a:xfrm>
        </p:spPr>
        <p:txBody>
          <a:bodyPr/>
          <a:lstStyle/>
          <a:p>
            <a:pPr marL="396875"/>
            <a:r>
              <a:rPr lang="en-US" altLang="en-US" dirty="0"/>
              <a:t>We could leave the solution like this or we could write it in the form</a:t>
            </a:r>
            <a:endParaRPr lang="en-IN" dirty="0"/>
          </a:p>
        </p:txBody>
      </p:sp>
      <p:graphicFrame>
        <p:nvGraphicFramePr>
          <p:cNvPr id="12" name="Content Placeholder 11" descr="y = root3((x^3) + k)">
            <a:extLst>
              <a:ext uri="{FF2B5EF4-FFF2-40B4-BE49-F238E27FC236}">
                <a16:creationId xmlns:a16="http://schemas.microsoft.com/office/drawing/2014/main" xmlns="" id="{C902F042-0DF2-414D-BC51-551EA368A2ED}"/>
              </a:ext>
            </a:extLst>
          </p:cNvPr>
          <p:cNvGraphicFramePr>
            <a:graphicFrameLocks noGrp="1" noChangeAspect="1"/>
          </p:cNvGraphicFramePr>
          <p:nvPr>
            <p:ph sz="quarter" idx="24"/>
            <p:extLst>
              <p:ext uri="{D42A27DB-BD31-4B8C-83A1-F6EECF244321}">
                <p14:modId xmlns:p14="http://schemas.microsoft.com/office/powerpoint/2010/main" val="440187083"/>
              </p:ext>
            </p:extLst>
          </p:nvPr>
        </p:nvGraphicFramePr>
        <p:xfrm>
          <a:off x="5310575" y="1949907"/>
          <a:ext cx="1570851" cy="441802"/>
        </p:xfrm>
        <a:graphic>
          <a:graphicData uri="http://schemas.openxmlformats.org/presentationml/2006/ole">
            <mc:AlternateContent xmlns:mc="http://schemas.openxmlformats.org/markup-compatibility/2006">
              <mc:Choice xmlns:v="urn:schemas-microsoft-com:vml" Requires="v">
                <p:oleObj spid="_x0000_s748790" name="Equation" r:id="rId3" imgW="1625400" imgH="457200" progId="Equation.DSMT4">
                  <p:embed/>
                </p:oleObj>
              </mc:Choice>
              <mc:Fallback>
                <p:oleObj name="Equation" r:id="rId3" imgW="1625400" imgH="457200" progId="Equation.DSMT4">
                  <p:embed/>
                  <p:pic>
                    <p:nvPicPr>
                      <p:cNvPr id="11" name="Object 10">
                        <a:extLst>
                          <a:ext uri="{FF2B5EF4-FFF2-40B4-BE49-F238E27FC236}">
                            <a16:creationId xmlns:a16="http://schemas.microsoft.com/office/drawing/2014/main" xmlns="" id="{3818D1D7-3021-47FC-96A2-EA8B77AB2486}"/>
                          </a:ext>
                        </a:extLst>
                      </p:cNvPr>
                      <p:cNvPicPr/>
                      <p:nvPr/>
                    </p:nvPicPr>
                    <p:blipFill>
                      <a:blip r:embed="rId4"/>
                      <a:stretch>
                        <a:fillRect/>
                      </a:stretch>
                    </p:blipFill>
                    <p:spPr>
                      <a:xfrm>
                        <a:off x="5310575" y="1949907"/>
                        <a:ext cx="1570851" cy="4418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xmlns="" id="{937413CD-AE21-4A69-90AB-8517708E6E42}"/>
              </a:ext>
            </a:extLst>
          </p:cNvPr>
          <p:cNvSpPr>
            <a:spLocks noGrp="1"/>
          </p:cNvSpPr>
          <p:nvPr>
            <p:ph sz="quarter" idx="25"/>
          </p:nvPr>
        </p:nvSpPr>
        <p:spPr>
          <a:xfrm>
            <a:off x="736600" y="2688438"/>
            <a:ext cx="8129104" cy="740561"/>
          </a:xfrm>
        </p:spPr>
        <p:txBody>
          <a:bodyPr/>
          <a:lstStyle/>
          <a:p>
            <a:pPr marL="457200"/>
            <a:r>
              <a:rPr lang="en-US" altLang="en-US" dirty="0"/>
              <a:t>where </a:t>
            </a:r>
            <a:r>
              <a:rPr lang="en-US" altLang="en-US" i="1" dirty="0"/>
              <a:t>K</a:t>
            </a:r>
            <a:r>
              <a:rPr lang="en-US" altLang="en-US" dirty="0"/>
              <a:t> = 3</a:t>
            </a:r>
            <a:r>
              <a:rPr lang="en-US" altLang="en-US" i="1" dirty="0"/>
              <a:t>C</a:t>
            </a:r>
            <a:r>
              <a:rPr lang="en-US" altLang="en-US" dirty="0"/>
              <a:t>. (Since </a:t>
            </a:r>
            <a:r>
              <a:rPr lang="en-US" altLang="en-US" i="1" dirty="0"/>
              <a:t>C</a:t>
            </a:r>
            <a:r>
              <a:rPr lang="en-US" altLang="en-US" dirty="0"/>
              <a:t> is an arbitrary constant, so is </a:t>
            </a:r>
            <a:r>
              <a:rPr lang="en-US" altLang="en-US" i="1" dirty="0"/>
              <a:t>K</a:t>
            </a:r>
            <a:r>
              <a:rPr lang="en-US" altLang="en-US" dirty="0"/>
              <a:t>.)</a:t>
            </a:r>
          </a:p>
          <a:p>
            <a:r>
              <a:rPr lang="en-US" altLang="en-US" dirty="0"/>
              <a:t>(b) If we put </a:t>
            </a:r>
            <a:r>
              <a:rPr lang="en-US" altLang="en-US" i="1" dirty="0"/>
              <a:t>x </a:t>
            </a:r>
            <a:r>
              <a:rPr lang="en-US" altLang="en-US" dirty="0"/>
              <a:t>= 0 in the general solution in part (a), we get</a:t>
            </a:r>
            <a:endParaRPr lang="en-IN" dirty="0"/>
          </a:p>
        </p:txBody>
      </p:sp>
      <p:graphicFrame>
        <p:nvGraphicFramePr>
          <p:cNvPr id="14" name="Content Placeholder 13" descr="y(0) = root3(k)">
            <a:extLst>
              <a:ext uri="{FF2B5EF4-FFF2-40B4-BE49-F238E27FC236}">
                <a16:creationId xmlns:a16="http://schemas.microsoft.com/office/drawing/2014/main" xmlns="" id="{8C5D9C37-EAE3-4203-A146-255E79FBAC47}"/>
              </a:ext>
            </a:extLst>
          </p:cNvPr>
          <p:cNvGraphicFramePr>
            <a:graphicFrameLocks noGrp="1" noChangeAspect="1"/>
          </p:cNvGraphicFramePr>
          <p:nvPr>
            <p:ph sz="quarter" idx="26"/>
            <p:extLst>
              <p:ext uri="{D42A27DB-BD31-4B8C-83A1-F6EECF244321}">
                <p14:modId xmlns:p14="http://schemas.microsoft.com/office/powerpoint/2010/main" val="1028219794"/>
              </p:ext>
            </p:extLst>
          </p:nvPr>
        </p:nvGraphicFramePr>
        <p:xfrm>
          <a:off x="8766088" y="3062356"/>
          <a:ext cx="1498600" cy="469900"/>
        </p:xfrm>
        <a:graphic>
          <a:graphicData uri="http://schemas.openxmlformats.org/presentationml/2006/ole">
            <mc:AlternateContent xmlns:mc="http://schemas.openxmlformats.org/markup-compatibility/2006">
              <mc:Choice xmlns:v="urn:schemas-microsoft-com:vml" Requires="v">
                <p:oleObj spid="_x0000_s748791" name="Equation" r:id="rId5" imgW="1498320" imgH="469800" progId="Equation.DSMT4">
                  <p:embed/>
                </p:oleObj>
              </mc:Choice>
              <mc:Fallback>
                <p:oleObj name="Equation" r:id="rId5" imgW="1498320" imgH="469800" progId="Equation.DSMT4">
                  <p:embed/>
                  <p:pic>
                    <p:nvPicPr>
                      <p:cNvPr id="13" name="Object 12">
                        <a:extLst>
                          <a:ext uri="{FF2B5EF4-FFF2-40B4-BE49-F238E27FC236}">
                            <a16:creationId xmlns:a16="http://schemas.microsoft.com/office/drawing/2014/main" xmlns="" id="{60963CA8-1BB2-484F-AC96-7751E09551E1}"/>
                          </a:ext>
                        </a:extLst>
                      </p:cNvPr>
                      <p:cNvPicPr/>
                      <p:nvPr/>
                    </p:nvPicPr>
                    <p:blipFill>
                      <a:blip r:embed="rId6"/>
                      <a:stretch>
                        <a:fillRect/>
                      </a:stretch>
                    </p:blipFill>
                    <p:spPr>
                      <a:xfrm>
                        <a:off x="8766088" y="3062356"/>
                        <a:ext cx="1498600" cy="4699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xmlns="" id="{B5A9FFDF-6FE0-4B53-9399-FBDB1DC05EC6}"/>
              </a:ext>
            </a:extLst>
          </p:cNvPr>
          <p:cNvSpPr>
            <a:spLocks noGrp="1"/>
          </p:cNvSpPr>
          <p:nvPr>
            <p:ph sz="quarter" idx="27"/>
          </p:nvPr>
        </p:nvSpPr>
        <p:spPr>
          <a:xfrm>
            <a:off x="1172816" y="3632850"/>
            <a:ext cx="7096541" cy="412098"/>
          </a:xfrm>
        </p:spPr>
        <p:txBody>
          <a:bodyPr/>
          <a:lstStyle/>
          <a:p>
            <a:r>
              <a:rPr lang="en-US" altLang="en-US" dirty="0"/>
              <a:t>To satisfy the initial condition </a:t>
            </a:r>
            <a:r>
              <a:rPr lang="en-US" altLang="en-US" i="1" dirty="0"/>
              <a:t>y</a:t>
            </a:r>
            <a:r>
              <a:rPr lang="en-US" altLang="en-US" dirty="0"/>
              <a:t>(0) = 2, we must have</a:t>
            </a:r>
            <a:endParaRPr lang="en-IN" dirty="0"/>
          </a:p>
        </p:txBody>
      </p:sp>
      <p:graphicFrame>
        <p:nvGraphicFramePr>
          <p:cNvPr id="16" name="Content Placeholder 15" descr="root3(k) = 2 and so k = 8">
            <a:extLst>
              <a:ext uri="{FF2B5EF4-FFF2-40B4-BE49-F238E27FC236}">
                <a16:creationId xmlns:a16="http://schemas.microsoft.com/office/drawing/2014/main" xmlns="" id="{F9B776CB-3DF6-4F95-A250-283C96D346B1}"/>
              </a:ext>
            </a:extLst>
          </p:cNvPr>
          <p:cNvGraphicFramePr>
            <a:graphicFrameLocks noGrp="1" noChangeAspect="1"/>
          </p:cNvGraphicFramePr>
          <p:nvPr>
            <p:ph sz="quarter" idx="28"/>
            <p:extLst>
              <p:ext uri="{D42A27DB-BD31-4B8C-83A1-F6EECF244321}">
                <p14:modId xmlns:p14="http://schemas.microsoft.com/office/powerpoint/2010/main" val="4072022249"/>
              </p:ext>
            </p:extLst>
          </p:nvPr>
        </p:nvGraphicFramePr>
        <p:xfrm>
          <a:off x="8284214" y="3603961"/>
          <a:ext cx="2700231" cy="356859"/>
        </p:xfrm>
        <a:graphic>
          <a:graphicData uri="http://schemas.openxmlformats.org/presentationml/2006/ole">
            <mc:AlternateContent xmlns:mc="http://schemas.openxmlformats.org/markup-compatibility/2006">
              <mc:Choice xmlns:v="urn:schemas-microsoft-com:vml" Requires="v">
                <p:oleObj spid="_x0000_s748792" name="Equation" r:id="rId7" imgW="2882880" imgH="380880" progId="Equation.DSMT4">
                  <p:embed/>
                </p:oleObj>
              </mc:Choice>
              <mc:Fallback>
                <p:oleObj name="Equation" r:id="rId7" imgW="2882880" imgH="380880" progId="Equation.DSMT4">
                  <p:embed/>
                  <p:pic>
                    <p:nvPicPr>
                      <p:cNvPr id="15" name="Object 14">
                        <a:extLst>
                          <a:ext uri="{FF2B5EF4-FFF2-40B4-BE49-F238E27FC236}">
                            <a16:creationId xmlns:a16="http://schemas.microsoft.com/office/drawing/2014/main" xmlns="" id="{2794A4C2-243A-464F-8B24-5A459D9097F1}"/>
                          </a:ext>
                        </a:extLst>
                      </p:cNvPr>
                      <p:cNvPicPr/>
                      <p:nvPr/>
                    </p:nvPicPr>
                    <p:blipFill>
                      <a:blip r:embed="rId8"/>
                      <a:stretch>
                        <a:fillRect/>
                      </a:stretch>
                    </p:blipFill>
                    <p:spPr>
                      <a:xfrm>
                        <a:off x="8284214" y="3603961"/>
                        <a:ext cx="2700231" cy="356859"/>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xmlns="" id="{A49DCE2B-6C8D-49DE-BCB4-440321B54FD9}"/>
              </a:ext>
            </a:extLst>
          </p:cNvPr>
          <p:cNvSpPr>
            <a:spLocks noGrp="1"/>
          </p:cNvSpPr>
          <p:nvPr>
            <p:ph sz="quarter" idx="29"/>
          </p:nvPr>
        </p:nvSpPr>
        <p:spPr>
          <a:xfrm>
            <a:off x="1172816" y="4342492"/>
            <a:ext cx="10276234" cy="356859"/>
          </a:xfrm>
        </p:spPr>
        <p:txBody>
          <a:bodyPr/>
          <a:lstStyle/>
          <a:p>
            <a:r>
              <a:rPr lang="en-US" altLang="en-US" dirty="0"/>
              <a:t>Thus the solution of the initial-value problem is</a:t>
            </a:r>
            <a:endParaRPr lang="en-IN" dirty="0"/>
          </a:p>
        </p:txBody>
      </p:sp>
      <p:graphicFrame>
        <p:nvGraphicFramePr>
          <p:cNvPr id="18" name="Content Placeholder 17" descr="y = root3((x^3) + 8)">
            <a:extLst>
              <a:ext uri="{FF2B5EF4-FFF2-40B4-BE49-F238E27FC236}">
                <a16:creationId xmlns:a16="http://schemas.microsoft.com/office/drawing/2014/main" xmlns="" id="{982D6B41-12D4-4FC1-B03A-525F79E6582A}"/>
              </a:ext>
            </a:extLst>
          </p:cNvPr>
          <p:cNvGraphicFramePr>
            <a:graphicFrameLocks noGrp="1" noChangeAspect="1"/>
          </p:cNvGraphicFramePr>
          <p:nvPr>
            <p:ph sz="quarter" idx="30"/>
            <p:extLst>
              <p:ext uri="{D42A27DB-BD31-4B8C-83A1-F6EECF244321}">
                <p14:modId xmlns:p14="http://schemas.microsoft.com/office/powerpoint/2010/main" val="4172839909"/>
              </p:ext>
            </p:extLst>
          </p:nvPr>
        </p:nvGraphicFramePr>
        <p:xfrm>
          <a:off x="5332026" y="5155644"/>
          <a:ext cx="1549400" cy="457200"/>
        </p:xfrm>
        <a:graphic>
          <a:graphicData uri="http://schemas.openxmlformats.org/presentationml/2006/ole">
            <mc:AlternateContent xmlns:mc="http://schemas.openxmlformats.org/markup-compatibility/2006">
              <mc:Choice xmlns:v="urn:schemas-microsoft-com:vml" Requires="v">
                <p:oleObj spid="_x0000_s748793" name="Equation" r:id="rId9" imgW="1549080" imgH="457200" progId="Equation.DSMT4">
                  <p:embed/>
                </p:oleObj>
              </mc:Choice>
              <mc:Fallback>
                <p:oleObj name="Equation" r:id="rId9" imgW="1549080" imgH="457200" progId="Equation.DSMT4">
                  <p:embed/>
                  <p:pic>
                    <p:nvPicPr>
                      <p:cNvPr id="17" name="Object 16">
                        <a:extLst>
                          <a:ext uri="{FF2B5EF4-FFF2-40B4-BE49-F238E27FC236}">
                            <a16:creationId xmlns:a16="http://schemas.microsoft.com/office/drawing/2014/main" xmlns="" id="{1B7DD980-111C-40C4-8055-9D7C1DE68DC6}"/>
                          </a:ext>
                        </a:extLst>
                      </p:cNvPr>
                      <p:cNvPicPr/>
                      <p:nvPr/>
                    </p:nvPicPr>
                    <p:blipFill>
                      <a:blip r:embed="rId10"/>
                      <a:stretch>
                        <a:fillRect/>
                      </a:stretch>
                    </p:blipFill>
                    <p:spPr>
                      <a:xfrm>
                        <a:off x="5332026" y="5155644"/>
                        <a:ext cx="1549400" cy="457200"/>
                      </a:xfrm>
                      <a:prstGeom prst="rect">
                        <a:avLst/>
                      </a:prstGeom>
                    </p:spPr>
                  </p:pic>
                </p:oleObj>
              </mc:Fallback>
            </mc:AlternateContent>
          </a:graphicData>
        </a:graphic>
      </p:graphicFrame>
    </p:spTree>
    <p:extLst>
      <p:ext uri="{BB962C8B-B14F-4D97-AF65-F5344CB8AC3E}">
        <p14:creationId xmlns:p14="http://schemas.microsoft.com/office/powerpoint/2010/main" val="2718724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F60B298-C6B1-4CA0-A44C-8B6FAB39D879}">
  <ds:schemaRefs>
    <ds:schemaRef ds:uri="http://purl.org/dc/dcmitype/"/>
    <ds:schemaRef ds:uri="http://www.w3.org/XML/1998/namespace"/>
    <ds:schemaRef ds:uri="http://purl.org/dc/terms/"/>
    <ds:schemaRef ds:uri="f856fc18-c0f7-462c-a53d-fc2610d0c4c8"/>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a3520c62-91d1-4715-93cb-6b6cc6733a1f"/>
    <ds:schemaRef ds:uri="a4d2ff27-a226-42e2-a79e-c1ae662d212e"/>
  </ds:schemaRefs>
</ds:datastoreItem>
</file>

<file path=customXml/itemProps2.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4.xml><?xml version="1.0" encoding="utf-8"?>
<ds:datastoreItem xmlns:ds="http://schemas.openxmlformats.org/officeDocument/2006/customXml" ds:itemID="{1FBD255F-1AB4-4B7F-97CA-248D24762D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4769</TotalTime>
  <Words>1261</Words>
  <Application>Microsoft Office PowerPoint</Application>
  <PresentationFormat>Widescreen</PresentationFormat>
  <Paragraphs>109</Paragraphs>
  <Slides>24</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4" baseType="lpstr">
      <vt:lpstr>Arial</vt:lpstr>
      <vt:lpstr>Arial</vt:lpstr>
      <vt:lpstr>Calibri</vt:lpstr>
      <vt:lpstr>Helvetica</vt:lpstr>
      <vt:lpstr>LucidaGrande</vt:lpstr>
      <vt:lpstr>Open Sans</vt:lpstr>
      <vt:lpstr>Summer Font</vt:lpstr>
      <vt:lpstr>Office Theme</vt:lpstr>
      <vt:lpstr>Equation</vt:lpstr>
      <vt:lpstr>MathType 6.0 Equation</vt:lpstr>
      <vt:lpstr>Differential Equations</vt:lpstr>
      <vt:lpstr>9.3 Separable Equations</vt:lpstr>
      <vt:lpstr>Separable Equations (1 of 4)</vt:lpstr>
      <vt:lpstr>Separable Equations (2 of 4)</vt:lpstr>
      <vt:lpstr>Separable Equations (3 of 4)</vt:lpstr>
      <vt:lpstr>Separable Equations (4 of 4)</vt:lpstr>
      <vt:lpstr>Example 1</vt:lpstr>
      <vt:lpstr>Example 1 – Solution (1 of 2)</vt:lpstr>
      <vt:lpstr>Example 1 – Solution (2 of 2)</vt:lpstr>
      <vt:lpstr>Orthogonal Trajectories</vt:lpstr>
      <vt:lpstr>Orthogonal Trajectories (1 of 2)</vt:lpstr>
      <vt:lpstr>Orthogonal Trajectories (2 of 2)</vt:lpstr>
      <vt:lpstr>Example 5</vt:lpstr>
      <vt:lpstr>Example 5 – Solution (1 of 3)</vt:lpstr>
      <vt:lpstr>Example 5 – Solution (2 of 3)</vt:lpstr>
      <vt:lpstr>Example 5 – Solution (3 of 3)</vt:lpstr>
      <vt:lpstr>Mixing Problems</vt:lpstr>
      <vt:lpstr>Mixing Problems (1 of 2)</vt:lpstr>
      <vt:lpstr>Mixing Problems (2 of 2)</vt:lpstr>
      <vt:lpstr>Example 6</vt:lpstr>
      <vt:lpstr>Example 6 – Solution (1 of 4)</vt:lpstr>
      <vt:lpstr>Example 6 – Solution (2 of 4)</vt:lpstr>
      <vt:lpstr>Example 6 – Solution (3 of 4)</vt:lpstr>
      <vt:lpstr>Example 6 – Solution (4 of 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T, Karthika</cp:lastModifiedBy>
  <cp:revision>1582</cp:revision>
  <cp:lastPrinted>2016-10-03T15:29:39Z</cp:lastPrinted>
  <dcterms:created xsi:type="dcterms:W3CDTF">2017-12-08T21:17:47Z</dcterms:created>
  <dcterms:modified xsi:type="dcterms:W3CDTF">2019-02-14T01:50:50Z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