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294" r:id="rId14"/>
    <p:sldId id="357" r:id="rId15"/>
    <p:sldId id="295" r:id="rId16"/>
    <p:sldId id="395" r:id="rId17"/>
    <p:sldId id="302" r:id="rId18"/>
    <p:sldId id="305" r:id="rId19"/>
    <p:sldId id="361" r:id="rId20"/>
    <p:sldId id="397" r:id="rId21"/>
    <p:sldId id="306" r:id="rId22"/>
    <p:sldId id="307" r:id="rId23"/>
    <p:sldId id="286" r:id="rId24"/>
    <p:sldId id="398" r:id="rId25"/>
    <p:sldId id="369" r:id="rId26"/>
    <p:sldId id="402" r:id="rId27"/>
    <p:sldId id="400" r:id="rId28"/>
    <p:sldId id="409" r:id="rId29"/>
    <p:sldId id="407" r:id="rId30"/>
    <p:sldId id="358" r:id="rId31"/>
    <p:sldId id="399" r:id="rId32"/>
    <p:sldId id="363" r:id="rId33"/>
    <p:sldId id="367" r:id="rId34"/>
    <p:sldId id="366" r:id="rId35"/>
    <p:sldId id="370" r:id="rId36"/>
    <p:sldId id="341" r:id="rId37"/>
    <p:sldId id="342" r:id="rId38"/>
    <p:sldId id="343" r:id="rId39"/>
    <p:sldId id="344" r:id="rId40"/>
    <p:sldId id="345" r:id="rId41"/>
    <p:sldId id="346" r:id="rId42"/>
    <p:sldId id="349" r:id="rId43"/>
    <p:sldId id="371" r:id="rId44"/>
    <p:sldId id="350" r:id="rId45"/>
    <p:sldId id="379" r:id="rId46"/>
    <p:sldId id="403" r:id="rId47"/>
    <p:sldId id="380" r:id="rId48"/>
    <p:sldId id="383" r:id="rId49"/>
    <p:sldId id="352" r:id="rId50"/>
    <p:sldId id="384" r:id="rId51"/>
    <p:sldId id="354" r:id="rId52"/>
    <p:sldId id="406" r:id="rId53"/>
    <p:sldId id="385" r:id="rId54"/>
    <p:sldId id="405" r:id="rId55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58"/>
      <p:bold r:id="rId59"/>
      <p:italic r:id="rId60"/>
      <p:boldItalic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Wingdings 2" panose="05020102010507070707" pitchFamily="18" charset="2"/>
      <p:regular r:id="rId66"/>
    </p:embeddedFont>
    <p:embeddedFont>
      <p:font typeface="Cambria Math" panose="02040503050406030204" pitchFamily="18" charset="0"/>
      <p:regular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F7AE-0C30-4EA7-B74D-470A9C33048D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3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33FB8-1F43-454C-9FAC-BE3AABA74DC7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7B6A7-1EA9-4BE6-974C-D49D9BB4E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0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7B6A7-1EA9-4BE6-974C-D49D9BB4E80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6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7B6A7-1EA9-4BE6-974C-D49D9BB4E80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2.xml"/><Relationship Id="rId7" Type="http://schemas.openxmlformats.org/officeDocument/2006/relationships/image" Target="../media/image2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3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36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9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48.png"/><Relationship Id="rId5" Type="http://schemas.openxmlformats.org/officeDocument/2006/relationships/tags" Target="../tags/tag49.xml"/><Relationship Id="rId10" Type="http://schemas.openxmlformats.org/officeDocument/2006/relationships/image" Target="../media/image47.png"/><Relationship Id="rId4" Type="http://schemas.openxmlformats.org/officeDocument/2006/relationships/tags" Target="../tags/tag48.xml"/><Relationship Id="rId9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4.xml"/><Relationship Id="rId16" Type="http://schemas.openxmlformats.org/officeDocument/2006/relationships/image" Target="../media/image10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5.png"/><Relationship Id="rId5" Type="http://schemas.openxmlformats.org/officeDocument/2006/relationships/tags" Target="../tags/tag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3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7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tags" Target="../tags/tag13.xml"/><Relationship Id="rId16" Type="http://schemas.openxmlformats.org/officeDocument/2006/relationships/image" Target="../media/image20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5.png"/><Relationship Id="rId5" Type="http://schemas.openxmlformats.org/officeDocument/2006/relationships/tags" Target="../tags/tag16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Foundations: Logic and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1, Part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4572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Question/Answer Animations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</a:t>
            </a:r>
            <a:r>
              <a:rPr lang="en-US" altLang="en-US" sz="1000" dirty="0" smtClean="0"/>
              <a:t>Education.</a:t>
            </a:r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Constructing New Logical Equivalences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can show that two expressions are logically equivalent by developing a series of logically equivalent statements.</a:t>
            </a:r>
          </a:p>
          <a:p>
            <a:r>
              <a:rPr lang="en-US" dirty="0" smtClean="0"/>
              <a:t>To prove that                 we produce a series of equivalences beginning with A and ending with B.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Keep in mind that whenever a proposition (represented by a propositional variable) occurs in the equivalences listed earlier, it may be replaced by an arbitrarily complex compound proposition.</a:t>
            </a: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667000" y="2743200"/>
            <a:ext cx="890588" cy="22860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29000" y="3429001"/>
            <a:ext cx="992981" cy="27622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429000" y="4114800"/>
            <a:ext cx="1062038" cy="278606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886200" y="3733800"/>
            <a:ext cx="35719" cy="28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 Proofs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Show that                               </a:t>
            </a:r>
          </a:p>
          <a:p>
            <a:pPr>
              <a:buNone/>
            </a:pPr>
            <a:r>
              <a:rPr lang="en-US" dirty="0" smtClean="0"/>
              <a:t>            is logically equivalent to 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33401" y="3429000"/>
            <a:ext cx="8338185" cy="238125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657600" y="1981200"/>
            <a:ext cx="2451735" cy="382905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257800" y="2514600"/>
            <a:ext cx="1271588" cy="3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Equivalence Proofs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Show that                               </a:t>
            </a:r>
          </a:p>
          <a:p>
            <a:pPr>
              <a:buNone/>
            </a:pPr>
            <a:r>
              <a:rPr lang="en-US" dirty="0" smtClean="0"/>
              <a:t>            is a tautology. 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3" y="3428999"/>
            <a:ext cx="8010525" cy="206692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657600" y="1981200"/>
            <a:ext cx="2700338" cy="38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Predicates and Quantifiers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1.4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Predicates </a:t>
            </a:r>
          </a:p>
          <a:p>
            <a:r>
              <a:rPr lang="en-US" dirty="0" smtClean="0"/>
              <a:t>Variables</a:t>
            </a:r>
          </a:p>
          <a:p>
            <a:r>
              <a:rPr lang="en-US" dirty="0" smtClean="0"/>
              <a:t>Quantifiers</a:t>
            </a:r>
          </a:p>
          <a:p>
            <a:pPr lvl="1"/>
            <a:r>
              <a:rPr lang="en-US" dirty="0" smtClean="0"/>
              <a:t>Universal Quantifier</a:t>
            </a:r>
          </a:p>
          <a:p>
            <a:pPr lvl="1"/>
            <a:r>
              <a:rPr lang="en-US" dirty="0" smtClean="0"/>
              <a:t>Existential Quantifier</a:t>
            </a:r>
          </a:p>
          <a:p>
            <a:r>
              <a:rPr lang="en-US" dirty="0" smtClean="0"/>
              <a:t>Negating Quantifiers</a:t>
            </a:r>
          </a:p>
          <a:p>
            <a:pPr lvl="1"/>
            <a:r>
              <a:rPr lang="en-US" dirty="0" smtClean="0"/>
              <a:t>De Morgan’s Laws for Quantifiers</a:t>
            </a:r>
          </a:p>
          <a:p>
            <a:r>
              <a:rPr lang="en-US" dirty="0" smtClean="0"/>
              <a:t>Translating English to Logic</a:t>
            </a:r>
          </a:p>
          <a:p>
            <a:r>
              <a:rPr lang="en-US" dirty="0" smtClean="0"/>
              <a:t>Logic Programming (</a:t>
            </a:r>
            <a:r>
              <a:rPr lang="en-US" i="1" dirty="0" smtClean="0"/>
              <a:t>optional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Propositional Logic Not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have: </a:t>
            </a:r>
          </a:p>
          <a:p>
            <a:pPr lvl="1">
              <a:buNone/>
            </a:pPr>
            <a:r>
              <a:rPr lang="en-US" dirty="0" smtClean="0"/>
              <a:t>“All men are mortal.”</a:t>
            </a:r>
          </a:p>
          <a:p>
            <a:pPr lvl="1">
              <a:buNone/>
            </a:pPr>
            <a:r>
              <a:rPr lang="en-US" dirty="0" smtClean="0"/>
              <a:t>“Socrates is a man.”</a:t>
            </a:r>
          </a:p>
          <a:p>
            <a:r>
              <a:rPr lang="en-US" dirty="0" smtClean="0"/>
              <a:t>Does it follow that “Socrates is mortal?”</a:t>
            </a:r>
          </a:p>
          <a:p>
            <a:r>
              <a:rPr lang="en-US" dirty="0" smtClean="0"/>
              <a:t>Can’t  be represented in propositional logic. Need a language that talks about objects, their properties, and their relations. </a:t>
            </a:r>
          </a:p>
          <a:p>
            <a:r>
              <a:rPr lang="en-US" dirty="0" smtClean="0"/>
              <a:t>Later we’ll see how to draw inferences.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Introducing Predicate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Predicate logic uses the following new features:</a:t>
            </a:r>
          </a:p>
          <a:p>
            <a:pPr lvl="1"/>
            <a:r>
              <a:rPr lang="en-US" dirty="0" smtClean="0"/>
              <a:t>Variables:   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z</a:t>
            </a:r>
          </a:p>
          <a:p>
            <a:pPr lvl="1"/>
            <a:r>
              <a:rPr lang="en-US" dirty="0" smtClean="0"/>
              <a:t>Predicates:</a:t>
            </a:r>
            <a:r>
              <a:rPr lang="en-US" i="1" dirty="0" smtClean="0"/>
              <a:t>  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), 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Quantifiers (</a:t>
            </a:r>
            <a:r>
              <a:rPr lang="en-US" i="1" dirty="0" smtClean="0"/>
              <a:t>to be covered in a few slides</a:t>
            </a:r>
            <a:r>
              <a:rPr lang="en-US" dirty="0" smtClean="0"/>
              <a:t>):</a:t>
            </a:r>
          </a:p>
          <a:p>
            <a:r>
              <a:rPr lang="en-US" i="1" dirty="0" smtClean="0"/>
              <a:t>Propositional functions</a:t>
            </a:r>
            <a:r>
              <a:rPr lang="en-US" dirty="0" smtClean="0"/>
              <a:t> are a generalization of propositions. </a:t>
            </a:r>
          </a:p>
          <a:p>
            <a:pPr lvl="1"/>
            <a:r>
              <a:rPr lang="en-US" dirty="0" smtClean="0"/>
              <a:t>They contain variables and a predicate, e.g.,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Variables can be replaced by elements from their </a:t>
            </a:r>
            <a:r>
              <a:rPr lang="en-US" i="1" dirty="0" smtClean="0"/>
              <a:t>domain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Propositional functions become propositions (and have truth values) when their variables are each replaced by a value from the </a:t>
            </a:r>
            <a:r>
              <a:rPr lang="en-US" i="1" dirty="0" smtClean="0"/>
              <a:t>domain </a:t>
            </a:r>
            <a:r>
              <a:rPr lang="en-US" dirty="0" smtClean="0"/>
              <a:t>(or  </a:t>
            </a:r>
            <a:r>
              <a:rPr lang="en-US" i="1" dirty="0" smtClean="0"/>
              <a:t>bound</a:t>
            </a:r>
            <a:r>
              <a:rPr lang="en-US" dirty="0" smtClean="0"/>
              <a:t> by a quantifier, as we will see later).</a:t>
            </a:r>
          </a:p>
          <a:p>
            <a:r>
              <a:rPr lang="en-US" dirty="0" smtClean="0"/>
              <a:t>The statement </a:t>
            </a:r>
            <a:r>
              <a:rPr lang="en-US" i="1" dirty="0" smtClean="0"/>
              <a:t>P(x) </a:t>
            </a:r>
            <a:r>
              <a:rPr lang="en-US" dirty="0" smtClean="0"/>
              <a:t>is said to be the value of the propositional function </a:t>
            </a:r>
            <a:r>
              <a:rPr lang="en-US" i="1" dirty="0" smtClean="0"/>
              <a:t>P</a:t>
            </a:r>
            <a:r>
              <a:rPr lang="en-US" dirty="0" smtClean="0"/>
              <a:t> at </a:t>
            </a:r>
            <a:r>
              <a:rPr lang="en-US" i="1" dirty="0" smtClean="0"/>
              <a:t>x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example, let</a:t>
            </a:r>
            <a:r>
              <a:rPr lang="en-US" i="1" dirty="0" smtClean="0"/>
              <a:t> P(x)</a:t>
            </a:r>
            <a:r>
              <a:rPr lang="en-US" dirty="0" smtClean="0"/>
              <a:t> denote  “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0”</a:t>
            </a:r>
            <a:r>
              <a:rPr lang="en-US" dirty="0" smtClean="0"/>
              <a:t> and the domain be the integers. Then:</a:t>
            </a:r>
          </a:p>
          <a:p>
            <a:pPr marL="850392" lvl="1" indent="-457200">
              <a:buNone/>
            </a:pPr>
            <a:r>
              <a:rPr lang="en-US" dirty="0" smtClean="0"/>
              <a:t>P(-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   is false.</a:t>
            </a:r>
          </a:p>
          <a:p>
            <a:pPr marL="850392" lvl="1" indent="-457200">
              <a:buNone/>
            </a:pPr>
            <a:r>
              <a:rPr lang="en-US" dirty="0" smtClean="0"/>
              <a:t>P(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)   is false.</a:t>
            </a:r>
          </a:p>
          <a:p>
            <a:pPr marL="850392" lvl="1" indent="-457200">
              <a:buNone/>
            </a:pPr>
            <a:r>
              <a:rPr lang="en-US" dirty="0" smtClean="0"/>
              <a:t>P(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  is true. </a:t>
            </a:r>
          </a:p>
          <a:p>
            <a:r>
              <a:rPr lang="en-US" dirty="0" smtClean="0"/>
              <a:t>Often the domain is denoted by </a:t>
            </a:r>
            <a:r>
              <a:rPr lang="en-US" i="1" dirty="0" smtClean="0"/>
              <a:t>U</a:t>
            </a:r>
            <a:r>
              <a:rPr lang="en-US" dirty="0" smtClean="0"/>
              <a:t>. So in this example </a:t>
            </a:r>
            <a:r>
              <a:rPr lang="en-US" i="1" dirty="0" smtClean="0"/>
              <a:t>U</a:t>
            </a:r>
            <a:r>
              <a:rPr lang="en-US" dirty="0" smtClean="0"/>
              <a:t> is the integers.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Propositional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Let “</a:t>
            </a:r>
            <a:r>
              <a:rPr lang="en-US" i="1" dirty="0" smtClean="0"/>
              <a:t>x</a:t>
            </a:r>
            <a:r>
              <a:rPr lang="en-US" dirty="0" smtClean="0"/>
              <a:t> +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z” </a:t>
            </a:r>
            <a:r>
              <a:rPr lang="en-US" dirty="0" smtClean="0"/>
              <a:t>be denoted by  </a:t>
            </a:r>
            <a:r>
              <a:rPr lang="en-US" i="1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x, y, z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U</a:t>
            </a:r>
            <a:r>
              <a:rPr lang="en-US" dirty="0" smtClean="0"/>
              <a:t> (for all three variables) be the integers. Find these truth values:</a:t>
            </a:r>
            <a:r>
              <a:rPr lang="en-US" i="1" dirty="0" smtClean="0"/>
              <a:t>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R(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2,-1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)</a:t>
            </a:r>
          </a:p>
          <a:p>
            <a:pPr lvl="2">
              <a:buNone/>
            </a:pPr>
            <a:r>
              <a:rPr lang="en-US" b="1" dirty="0" smtClean="0"/>
              <a:t>Solution:  F</a:t>
            </a:r>
          </a:p>
          <a:p>
            <a:pPr lvl="1">
              <a:buNone/>
            </a:pPr>
            <a:r>
              <a:rPr lang="en-US" dirty="0" smtClean="0"/>
              <a:t>R(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3,4,7</a:t>
            </a:r>
            <a:r>
              <a:rPr lang="en-US" dirty="0" smtClean="0"/>
              <a:t>)</a:t>
            </a:r>
          </a:p>
          <a:p>
            <a:pPr lvl="2">
              <a:buNone/>
            </a:pPr>
            <a:r>
              <a:rPr lang="en-US" b="1" dirty="0" smtClean="0"/>
              <a:t>Solution: T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R(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 </a:t>
            </a:r>
            <a:r>
              <a:rPr lang="en-US" i="1" dirty="0" smtClean="0"/>
              <a:t>z</a:t>
            </a:r>
            <a:r>
              <a:rPr lang="en-US" dirty="0" smtClean="0"/>
              <a:t>)</a:t>
            </a:r>
          </a:p>
          <a:p>
            <a:pPr lvl="2">
              <a:buNone/>
            </a:pPr>
            <a:r>
              <a:rPr lang="en-US" b="1" dirty="0" smtClean="0"/>
              <a:t>Solution: Not a Proposition</a:t>
            </a:r>
          </a:p>
          <a:p>
            <a:r>
              <a:rPr lang="en-US" dirty="0" smtClean="0"/>
              <a:t>Now let  “</a:t>
            </a:r>
            <a:r>
              <a:rPr lang="en-US" i="1" dirty="0" smtClean="0"/>
              <a:t>x</a:t>
            </a:r>
            <a:r>
              <a:rPr lang="en-US" dirty="0" smtClean="0"/>
              <a:t> -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z” </a:t>
            </a:r>
            <a:r>
              <a:rPr lang="en-US" dirty="0" smtClean="0"/>
              <a:t>be denoted by </a:t>
            </a:r>
            <a:r>
              <a:rPr lang="en-US" i="1" dirty="0" smtClean="0"/>
              <a:t>Q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z</a:t>
            </a:r>
            <a:r>
              <a:rPr lang="en-US" dirty="0" smtClean="0"/>
              <a:t>), with U as the integers.</a:t>
            </a:r>
            <a:r>
              <a:rPr lang="en-US" i="1" dirty="0" smtClean="0"/>
              <a:t> </a:t>
            </a:r>
            <a:r>
              <a:rPr lang="en-US" dirty="0" smtClean="0"/>
              <a:t>Find</a:t>
            </a:r>
            <a:r>
              <a:rPr lang="en-US" b="1" dirty="0" smtClean="0"/>
              <a:t> </a:t>
            </a:r>
            <a:r>
              <a:rPr lang="en-US" dirty="0" smtClean="0"/>
              <a:t>these truth values:</a:t>
            </a:r>
          </a:p>
          <a:p>
            <a:pPr lvl="1">
              <a:buNone/>
            </a:pPr>
            <a:r>
              <a:rPr lang="en-US" dirty="0" smtClean="0"/>
              <a:t>Q(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2,-1,3</a:t>
            </a:r>
            <a:r>
              <a:rPr lang="en-US" dirty="0" smtClean="0"/>
              <a:t>)</a:t>
            </a:r>
          </a:p>
          <a:p>
            <a:pPr lvl="2">
              <a:buNone/>
            </a:pPr>
            <a:r>
              <a:rPr lang="en-US" b="1" dirty="0" smtClean="0"/>
              <a:t> Solution:  T</a:t>
            </a:r>
          </a:p>
          <a:p>
            <a:pPr lvl="1">
              <a:buNone/>
            </a:pPr>
            <a:r>
              <a:rPr lang="en-US" dirty="0" smtClean="0"/>
              <a:t>Q(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3,4,7</a:t>
            </a:r>
            <a:r>
              <a:rPr lang="en-US" dirty="0" smtClean="0"/>
              <a:t>)</a:t>
            </a:r>
          </a:p>
          <a:p>
            <a:pPr lvl="2">
              <a:buNone/>
            </a:pPr>
            <a:r>
              <a:rPr lang="en-US" b="1" dirty="0" smtClean="0"/>
              <a:t> Solution: F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Q(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 </a:t>
            </a:r>
            <a:r>
              <a:rPr lang="en-US" i="1" dirty="0" smtClean="0"/>
              <a:t>z</a:t>
            </a:r>
            <a:r>
              <a:rPr lang="en-US" dirty="0" smtClean="0"/>
              <a:t>)</a:t>
            </a:r>
          </a:p>
          <a:p>
            <a:pPr lvl="2">
              <a:buNone/>
            </a:pPr>
            <a:r>
              <a:rPr lang="en-US" b="1" dirty="0" smtClean="0"/>
              <a:t> Solution:  Not a Proposition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Connectives from propositional logic carry over to predicate logic. 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P(x)</a:t>
            </a:r>
            <a:r>
              <a:rPr lang="en-US" dirty="0" smtClean="0"/>
              <a:t> denotes  “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0,”</a:t>
            </a:r>
            <a:r>
              <a:rPr lang="en-US" dirty="0" smtClean="0"/>
              <a:t> find these truth values:</a:t>
            </a:r>
          </a:p>
          <a:p>
            <a:pPr lvl="1">
              <a:buNone/>
            </a:pPr>
            <a:r>
              <a:rPr lang="en-US" dirty="0" smtClean="0"/>
              <a:t>P(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 </a:t>
            </a:r>
            <a:r>
              <a:rPr lang="en-US" dirty="0" smtClean="0">
                <a:latin typeface="Cambria Math"/>
                <a:ea typeface="Cambria Math"/>
              </a:rPr>
              <a:t>∨ P(-1)      </a:t>
            </a:r>
            <a:r>
              <a:rPr lang="en-US" b="1" dirty="0" smtClean="0">
                <a:latin typeface="Cambria Math"/>
                <a:ea typeface="Cambria Math"/>
              </a:rPr>
              <a:t>Solution</a:t>
            </a:r>
            <a:r>
              <a:rPr lang="en-US" dirty="0" smtClean="0">
                <a:latin typeface="Cambria Math"/>
                <a:ea typeface="Cambria Math"/>
              </a:rPr>
              <a:t>: T</a:t>
            </a:r>
          </a:p>
          <a:p>
            <a:pPr lvl="1">
              <a:buNone/>
            </a:pPr>
            <a:r>
              <a:rPr lang="en-US" dirty="0" smtClean="0"/>
              <a:t>P(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 </a:t>
            </a:r>
            <a:r>
              <a:rPr lang="en-US" dirty="0" smtClean="0">
                <a:latin typeface="Cambria Math"/>
                <a:ea typeface="Cambria Math"/>
              </a:rPr>
              <a:t>∧ P(-1)      </a:t>
            </a:r>
            <a:r>
              <a:rPr lang="en-US" b="1" dirty="0" smtClean="0">
                <a:latin typeface="Cambria Math"/>
                <a:ea typeface="Cambria Math"/>
              </a:rPr>
              <a:t>Solution</a:t>
            </a:r>
            <a:r>
              <a:rPr lang="en-US" dirty="0" smtClean="0">
                <a:latin typeface="Cambria Math"/>
                <a:ea typeface="Cambria Math"/>
              </a:rPr>
              <a:t>: F</a:t>
            </a:r>
          </a:p>
          <a:p>
            <a:pPr lvl="1">
              <a:buNone/>
            </a:pPr>
            <a:r>
              <a:rPr lang="en-US" dirty="0" smtClean="0"/>
              <a:t>P(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 </a:t>
            </a:r>
            <a:r>
              <a:rPr lang="en-US" dirty="0" smtClean="0">
                <a:latin typeface="Cambria Math"/>
                <a:ea typeface="Cambria Math"/>
              </a:rPr>
              <a:t>→ P(-1)     </a:t>
            </a:r>
            <a:r>
              <a:rPr lang="en-US" b="1" dirty="0" smtClean="0">
                <a:latin typeface="Cambria Math"/>
                <a:ea typeface="Cambria Math"/>
              </a:rPr>
              <a:t>Solution</a:t>
            </a:r>
            <a:r>
              <a:rPr lang="en-US" dirty="0" smtClean="0">
                <a:latin typeface="Cambria Math"/>
                <a:ea typeface="Cambria Math"/>
              </a:rPr>
              <a:t>: F</a:t>
            </a:r>
          </a:p>
          <a:p>
            <a:pPr lvl="1">
              <a:buNone/>
            </a:pPr>
            <a:r>
              <a:rPr lang="en-US" dirty="0" smtClean="0"/>
              <a:t>P(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 </a:t>
            </a:r>
            <a:r>
              <a:rPr lang="en-US" dirty="0" smtClean="0">
                <a:latin typeface="Cambria Math"/>
                <a:ea typeface="Cambria Math"/>
              </a:rPr>
              <a:t>→ ¬P(-1)     </a:t>
            </a:r>
            <a:r>
              <a:rPr lang="en-US" b="1" dirty="0" smtClean="0">
                <a:latin typeface="Cambria Math"/>
                <a:ea typeface="Cambria Math"/>
              </a:rPr>
              <a:t>Solution</a:t>
            </a:r>
            <a:r>
              <a:rPr lang="en-US" dirty="0" smtClean="0">
                <a:latin typeface="Cambria Math"/>
                <a:ea typeface="Cambria Math"/>
              </a:rPr>
              <a:t>: T</a:t>
            </a:r>
            <a:endParaRPr lang="en-US" dirty="0" smtClean="0"/>
          </a:p>
          <a:p>
            <a:r>
              <a:rPr lang="en-US" dirty="0" smtClean="0"/>
              <a:t>Expressions with variables are not propositions and therefore do not have truth values.  For example,</a:t>
            </a:r>
          </a:p>
          <a:p>
            <a:pPr lvl="1">
              <a:buNone/>
            </a:pPr>
            <a:r>
              <a:rPr lang="en-US" dirty="0" smtClean="0"/>
              <a:t>P(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 </a:t>
            </a:r>
            <a:r>
              <a:rPr lang="en-US" dirty="0" smtClean="0">
                <a:latin typeface="Cambria Math"/>
                <a:ea typeface="Cambria Math"/>
              </a:rPr>
              <a:t>∧ P(</a:t>
            </a:r>
            <a:r>
              <a:rPr lang="en-US" i="1" dirty="0" smtClean="0">
                <a:latin typeface="Cambria Math"/>
                <a:ea typeface="Cambria Math"/>
              </a:rPr>
              <a:t>y</a:t>
            </a:r>
            <a:r>
              <a:rPr lang="en-US" dirty="0" smtClean="0">
                <a:latin typeface="Cambria Math"/>
                <a:ea typeface="Cambria Math"/>
              </a:rPr>
              <a:t>)      </a:t>
            </a:r>
          </a:p>
          <a:p>
            <a:pPr lvl="1">
              <a:buNone/>
            </a:pPr>
            <a:r>
              <a:rPr lang="en-US" dirty="0" smtClean="0"/>
              <a:t>P(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 smtClean="0"/>
              <a:t>) </a:t>
            </a:r>
            <a:r>
              <a:rPr lang="en-US" dirty="0" smtClean="0">
                <a:latin typeface="Cambria Math"/>
                <a:ea typeface="Cambria Math"/>
              </a:rPr>
              <a:t>→ P(</a:t>
            </a:r>
            <a:r>
              <a:rPr lang="en-US" i="1" dirty="0" smtClean="0">
                <a:latin typeface="Cambria Math"/>
                <a:ea typeface="Cambria Math"/>
              </a:rPr>
              <a:t>y</a:t>
            </a:r>
            <a:r>
              <a:rPr lang="en-US" dirty="0" smtClean="0">
                <a:latin typeface="Cambria Math"/>
                <a:ea typeface="Cambria Math"/>
              </a:rPr>
              <a:t>)     </a:t>
            </a:r>
          </a:p>
          <a:p>
            <a:r>
              <a:rPr lang="en-US" dirty="0" smtClean="0"/>
              <a:t>When used with quantifiers (to be introduced next), these expressions (propositional functions) become propositions.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Propositional Equivalences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need </a:t>
            </a:r>
            <a:r>
              <a:rPr lang="en-US" i="1" dirty="0" smtClean="0"/>
              <a:t>quantifiers</a:t>
            </a:r>
            <a:r>
              <a:rPr lang="en-US" dirty="0" smtClean="0"/>
              <a:t> to express the meaning of English words including </a:t>
            </a:r>
            <a:r>
              <a:rPr lang="en-US" i="1" dirty="0" smtClean="0"/>
              <a:t>all</a:t>
            </a:r>
            <a:r>
              <a:rPr lang="en-US" dirty="0" smtClean="0"/>
              <a:t> and </a:t>
            </a:r>
            <a:r>
              <a:rPr lang="en-US" i="1" dirty="0" smtClean="0"/>
              <a:t>some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“All men are Mortal.”</a:t>
            </a:r>
          </a:p>
          <a:p>
            <a:pPr lvl="1"/>
            <a:r>
              <a:rPr lang="en-US" dirty="0" smtClean="0"/>
              <a:t>“Some cats do not have fur.”</a:t>
            </a:r>
          </a:p>
          <a:p>
            <a:r>
              <a:rPr lang="en-US" dirty="0" smtClean="0"/>
              <a:t>The two most important quantifiers are:</a:t>
            </a:r>
          </a:p>
          <a:p>
            <a:pPr lvl="1"/>
            <a:r>
              <a:rPr lang="en-US" i="1" dirty="0" smtClean="0"/>
              <a:t>Universal Quantifier, </a:t>
            </a:r>
            <a:r>
              <a:rPr lang="en-US" b="1" dirty="0" smtClean="0">
                <a:sym typeface="Symbol"/>
              </a:rPr>
              <a:t>“</a:t>
            </a:r>
            <a:r>
              <a:rPr lang="en-US" dirty="0" smtClean="0"/>
              <a:t>For all,”   symbol: </a:t>
            </a:r>
            <a:r>
              <a:rPr lang="en-US" sz="2800" b="1" dirty="0" smtClean="0">
                <a:sym typeface="Symbol"/>
              </a:rPr>
              <a:t></a:t>
            </a:r>
            <a:endParaRPr lang="en-US" dirty="0" smtClean="0"/>
          </a:p>
          <a:p>
            <a:pPr lvl="1"/>
            <a:r>
              <a:rPr lang="en-US" i="1" dirty="0" smtClean="0"/>
              <a:t>Existential Quantifier</a:t>
            </a:r>
            <a:r>
              <a:rPr lang="en-US" dirty="0" smtClean="0"/>
              <a:t>, “There exists,”  symbol: </a:t>
            </a:r>
            <a:r>
              <a:rPr lang="en-US" sz="2800" b="1" dirty="0" smtClean="0">
                <a:sym typeface="Symbol"/>
              </a:rPr>
              <a:t></a:t>
            </a:r>
            <a:endParaRPr lang="en-US" dirty="0" smtClean="0"/>
          </a:p>
          <a:p>
            <a:r>
              <a:rPr lang="en-US" dirty="0" smtClean="0"/>
              <a:t>We write  as in </a:t>
            </a:r>
            <a:r>
              <a:rPr lang="en-US" dirty="0" smtClean="0">
                <a:sym typeface="Symbol"/>
              </a:rPr>
              <a:t>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and 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).</a:t>
            </a:r>
          </a:p>
          <a:p>
            <a:r>
              <a:rPr lang="en-US" dirty="0" smtClean="0">
                <a:sym typeface="Symbol"/>
              </a:rPr>
              <a:t>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asserts </a:t>
            </a:r>
            <a:r>
              <a:rPr lang="en-US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true for </a:t>
            </a:r>
            <a:r>
              <a:rPr lang="en-US" u="sng" dirty="0" smtClean="0">
                <a:sym typeface="Symbol"/>
              </a:rPr>
              <a:t>every</a:t>
            </a:r>
            <a:r>
              <a:rPr lang="en-US" dirty="0" smtClean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in the </a:t>
            </a:r>
            <a:r>
              <a:rPr lang="en-US" i="1" dirty="0" smtClean="0">
                <a:sym typeface="Symbol"/>
              </a:rPr>
              <a:t>domain</a:t>
            </a:r>
            <a:r>
              <a:rPr lang="en-US" dirty="0" smtClean="0">
                <a:sym typeface="Symbol"/>
              </a:rPr>
              <a:t>.</a:t>
            </a:r>
          </a:p>
          <a:p>
            <a:r>
              <a:rPr lang="en-US" dirty="0" smtClean="0">
                <a:sym typeface="Symbol"/>
              </a:rPr>
              <a:t>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asserts </a:t>
            </a:r>
            <a:r>
              <a:rPr lang="en-US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true for </a:t>
            </a:r>
            <a:r>
              <a:rPr lang="en-US" u="sng" dirty="0" smtClean="0">
                <a:sym typeface="Symbol"/>
              </a:rPr>
              <a:t>some</a:t>
            </a:r>
            <a:r>
              <a:rPr lang="en-US" dirty="0" smtClean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in the </a:t>
            </a:r>
            <a:r>
              <a:rPr lang="en-US" i="1" dirty="0" smtClean="0">
                <a:sym typeface="Symbol"/>
              </a:rPr>
              <a:t>domain</a:t>
            </a:r>
            <a:r>
              <a:rPr lang="en-US" dirty="0" smtClean="0">
                <a:sym typeface="Symbol"/>
              </a:rPr>
              <a:t>.</a:t>
            </a:r>
          </a:p>
          <a:p>
            <a:r>
              <a:rPr lang="en-US" dirty="0" smtClean="0">
                <a:sym typeface="Symbol"/>
              </a:rPr>
              <a:t>The quantifiers are said to bind the variable </a:t>
            </a:r>
            <a:r>
              <a:rPr lang="en-US" i="1" dirty="0" smtClean="0">
                <a:sym typeface="Symbol"/>
              </a:rPr>
              <a:t>x </a:t>
            </a:r>
            <a:r>
              <a:rPr lang="en-US" dirty="0" smtClean="0">
                <a:sym typeface="Symbol"/>
              </a:rPr>
              <a:t>in these expressions.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0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04800"/>
            <a:ext cx="890778" cy="1030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1371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Peirce (1839-1914)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Quantifier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>
                <a:sym typeface="Symbol"/>
              </a:rPr>
              <a:t>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</a:t>
            </a:r>
            <a:r>
              <a:rPr lang="en-US" i="1" dirty="0" smtClean="0"/>
              <a:t>  </a:t>
            </a:r>
            <a:r>
              <a:rPr lang="en-US" dirty="0" smtClean="0"/>
              <a:t>is read as </a:t>
            </a:r>
            <a:r>
              <a:rPr lang="en-US" i="1" dirty="0" smtClean="0"/>
              <a:t>“</a:t>
            </a:r>
            <a:r>
              <a:rPr lang="en-US" dirty="0" smtClean="0"/>
              <a:t>For all </a:t>
            </a:r>
            <a:r>
              <a:rPr lang="en-US" i="1" dirty="0" smtClean="0"/>
              <a:t>x</a:t>
            </a:r>
            <a:r>
              <a:rPr lang="en-US" dirty="0" smtClean="0"/>
              <a:t>, P(</a:t>
            </a:r>
            <a:r>
              <a:rPr lang="en-US" i="1" dirty="0" smtClean="0"/>
              <a:t>x</a:t>
            </a:r>
            <a:r>
              <a:rPr lang="en-US" dirty="0" smtClean="0"/>
              <a:t>)” or “For every </a:t>
            </a:r>
            <a:r>
              <a:rPr lang="en-US" i="1" dirty="0" smtClean="0"/>
              <a:t>x</a:t>
            </a:r>
            <a:r>
              <a:rPr lang="en-US" dirty="0" smtClean="0"/>
              <a:t>, P(</a:t>
            </a:r>
            <a:r>
              <a:rPr lang="en-US" i="1" dirty="0" smtClean="0"/>
              <a:t>x</a:t>
            </a:r>
            <a:r>
              <a:rPr lang="en-US" dirty="0" smtClean="0"/>
              <a:t>)”</a:t>
            </a:r>
          </a:p>
          <a:p>
            <a:pPr lvl="1">
              <a:buNone/>
            </a:pPr>
            <a:r>
              <a:rPr lang="en-US" b="1" dirty="0" smtClean="0"/>
              <a:t>Examples</a:t>
            </a:r>
            <a:r>
              <a:rPr lang="en-US" dirty="0" smtClean="0"/>
              <a:t>:</a:t>
            </a:r>
          </a:p>
          <a:p>
            <a:pPr marL="1124712" lvl="2" indent="-457200">
              <a:buFont typeface="+mj-lt"/>
              <a:buAutoNum type="arabicParenR"/>
            </a:pPr>
            <a:r>
              <a:rPr lang="en-US" i="1" dirty="0" smtClean="0"/>
              <a:t> </a:t>
            </a:r>
            <a:r>
              <a:rPr lang="en-US" dirty="0" smtClean="0"/>
              <a:t>If</a:t>
            </a:r>
            <a:r>
              <a:rPr lang="en-US" i="1" dirty="0" smtClean="0"/>
              <a:t> P(x)</a:t>
            </a:r>
            <a:r>
              <a:rPr lang="en-US" dirty="0" smtClean="0"/>
              <a:t> denotes  “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0” and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is the integers, then </a:t>
            </a:r>
            <a:r>
              <a:rPr lang="en-US" dirty="0" smtClean="0">
                <a:sym typeface="Symbol"/>
              </a:rPr>
              <a:t>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false.</a:t>
            </a:r>
          </a:p>
          <a:p>
            <a:pPr marL="1124712" lvl="2" indent="-457200">
              <a:buFont typeface="+mj-lt"/>
              <a:buAutoNum type="arabicParenR"/>
            </a:pPr>
            <a:r>
              <a:rPr lang="en-US" dirty="0" smtClean="0"/>
              <a:t>If</a:t>
            </a:r>
            <a:r>
              <a:rPr lang="en-US" i="1" dirty="0" smtClean="0"/>
              <a:t> P(x)</a:t>
            </a:r>
            <a:r>
              <a:rPr lang="en-US" dirty="0" smtClean="0"/>
              <a:t> denotes  “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0” and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is the positive integers, then     </a:t>
            </a:r>
            <a:r>
              <a:rPr lang="en-US" dirty="0" smtClean="0">
                <a:sym typeface="Symbol"/>
              </a:rPr>
              <a:t>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true.</a:t>
            </a:r>
          </a:p>
          <a:p>
            <a:pPr marL="1124712" lvl="2" indent="-457200">
              <a:buFont typeface="+mj-lt"/>
              <a:buAutoNum type="arabicParenR"/>
            </a:pPr>
            <a:r>
              <a:rPr lang="en-US" dirty="0" smtClean="0"/>
              <a:t>If</a:t>
            </a:r>
            <a:r>
              <a:rPr lang="en-US" i="1" dirty="0" smtClean="0"/>
              <a:t> P(x)</a:t>
            </a:r>
            <a:r>
              <a:rPr lang="en-US" dirty="0" smtClean="0"/>
              <a:t> denotes  “</a:t>
            </a:r>
            <a:r>
              <a:rPr lang="en-US" i="1" dirty="0" smtClean="0"/>
              <a:t>x</a:t>
            </a:r>
            <a:r>
              <a:rPr lang="en-US" dirty="0" smtClean="0"/>
              <a:t> is even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” and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is the integers,  then </a:t>
            </a:r>
            <a:r>
              <a:rPr lang="en-US" dirty="0" smtClean="0">
                <a:sym typeface="Symbol"/>
              </a:rPr>
              <a:t> 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false.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Existential Quantifier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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read as </a:t>
            </a:r>
            <a:r>
              <a:rPr lang="en-US" i="1" dirty="0" smtClean="0"/>
              <a:t>“</a:t>
            </a:r>
            <a:r>
              <a:rPr lang="en-US" dirty="0" smtClean="0"/>
              <a:t>For some </a:t>
            </a:r>
            <a:r>
              <a:rPr lang="en-US" i="1" dirty="0" smtClean="0"/>
              <a:t>x</a:t>
            </a:r>
            <a:r>
              <a:rPr lang="en-US" dirty="0" smtClean="0"/>
              <a:t>, P(</a:t>
            </a:r>
            <a:r>
              <a:rPr lang="en-US" i="1" dirty="0" smtClean="0"/>
              <a:t>x</a:t>
            </a:r>
            <a:r>
              <a:rPr lang="en-US" dirty="0" smtClean="0"/>
              <a:t>)”,  or as “There is an </a:t>
            </a:r>
            <a:r>
              <a:rPr lang="en-US" i="1" dirty="0" smtClean="0"/>
              <a:t>x</a:t>
            </a:r>
            <a:r>
              <a:rPr lang="en-US" dirty="0" smtClean="0"/>
              <a:t> such that P(</a:t>
            </a:r>
            <a:r>
              <a:rPr lang="en-US" i="1" dirty="0" smtClean="0"/>
              <a:t>x</a:t>
            </a:r>
            <a:r>
              <a:rPr lang="en-US" dirty="0" smtClean="0"/>
              <a:t>),”  or “For at least one </a:t>
            </a:r>
            <a:r>
              <a:rPr lang="en-US" i="1" dirty="0" smtClean="0"/>
              <a:t>x</a:t>
            </a:r>
            <a:r>
              <a:rPr lang="en-US" dirty="0" smtClean="0"/>
              <a:t>, P(</a:t>
            </a:r>
            <a:r>
              <a:rPr lang="en-US" i="1" dirty="0" smtClean="0"/>
              <a:t>x</a:t>
            </a:r>
            <a:r>
              <a:rPr lang="en-US" dirty="0" smtClean="0"/>
              <a:t>).” </a:t>
            </a:r>
          </a:p>
          <a:p>
            <a:pPr lvl="1">
              <a:buNone/>
            </a:pPr>
            <a:r>
              <a:rPr lang="en-US" b="1" dirty="0" smtClean="0"/>
              <a:t>Examples</a:t>
            </a:r>
            <a:r>
              <a:rPr lang="en-US" dirty="0" smtClean="0"/>
              <a:t>: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i="1" dirty="0" smtClean="0"/>
              <a:t> </a:t>
            </a:r>
            <a:r>
              <a:rPr lang="en-US" dirty="0" smtClean="0"/>
              <a:t>If</a:t>
            </a:r>
            <a:r>
              <a:rPr lang="en-US" i="1" dirty="0" smtClean="0"/>
              <a:t> P(x)</a:t>
            </a:r>
            <a:r>
              <a:rPr lang="en-US" dirty="0" smtClean="0"/>
              <a:t> denotes  “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0” and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is the integers, then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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true. It is also true if U is the positive integers.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/>
              <a:t>If</a:t>
            </a:r>
            <a:r>
              <a:rPr lang="en-US" i="1" dirty="0" smtClean="0"/>
              <a:t> P(x)</a:t>
            </a:r>
            <a:r>
              <a:rPr lang="en-US" dirty="0" smtClean="0"/>
              <a:t> denotes  “</a:t>
            </a:r>
            <a:r>
              <a:rPr lang="en-US" i="1" dirty="0" smtClean="0"/>
              <a:t>x</a:t>
            </a:r>
            <a:r>
              <a:rPr lang="en-US" dirty="0" smtClean="0"/>
              <a:t> &lt;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0” and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is the positive integers,  then   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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false.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/>
              <a:t>If</a:t>
            </a:r>
            <a:r>
              <a:rPr lang="en-US" i="1" dirty="0" smtClean="0"/>
              <a:t> P(x)</a:t>
            </a:r>
            <a:r>
              <a:rPr lang="en-US" dirty="0" smtClean="0"/>
              <a:t> denotes  “</a:t>
            </a:r>
            <a:r>
              <a:rPr lang="en-US" i="1" dirty="0" smtClean="0"/>
              <a:t>x</a:t>
            </a:r>
            <a:r>
              <a:rPr lang="en-US" dirty="0" smtClean="0"/>
              <a:t> is even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” and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is the integers,  then   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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true.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Uniqueness Quantifier (</a:t>
            </a:r>
            <a:r>
              <a:rPr lang="en-US" i="1" dirty="0" smtClean="0"/>
              <a:t>optional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ym typeface="Symbol"/>
              </a:rPr>
              <a:t>!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means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>
                <a:latin typeface="Bookman" pitchFamily="18" charset="0"/>
              </a:rPr>
              <a:t>x</a:t>
            </a:r>
            <a:r>
              <a:rPr lang="en-US" dirty="0" smtClean="0"/>
              <a:t>) is true for </a:t>
            </a:r>
            <a:r>
              <a:rPr lang="en-US" u="sng" dirty="0" smtClean="0"/>
              <a:t>one and only one</a:t>
            </a:r>
            <a:r>
              <a:rPr lang="en-US" dirty="0" smtClean="0"/>
              <a:t> </a:t>
            </a:r>
            <a:r>
              <a:rPr lang="en-US" i="1" dirty="0" smtClean="0">
                <a:latin typeface="Bookman" pitchFamily="18" charset="0"/>
              </a:rPr>
              <a:t>x </a:t>
            </a:r>
            <a:r>
              <a:rPr lang="en-US" dirty="0" smtClean="0"/>
              <a:t>in the universe of discourse.</a:t>
            </a:r>
            <a:endParaRPr lang="en-US" i="1" dirty="0" smtClean="0"/>
          </a:p>
          <a:p>
            <a:r>
              <a:rPr lang="en-US" dirty="0" smtClean="0"/>
              <a:t>This is commonly expressed in English in the following equivalent ways:</a:t>
            </a:r>
          </a:p>
          <a:p>
            <a:pPr lvl="1"/>
            <a:r>
              <a:rPr lang="en-US" dirty="0" smtClean="0"/>
              <a:t>“There is a unique </a:t>
            </a:r>
            <a:r>
              <a:rPr lang="en-US" i="1" dirty="0" smtClean="0">
                <a:latin typeface="Bookman" pitchFamily="18" charset="0"/>
              </a:rPr>
              <a:t>x</a:t>
            </a:r>
            <a:r>
              <a:rPr lang="en-US" i="1" dirty="0" smtClean="0"/>
              <a:t> </a:t>
            </a:r>
            <a:r>
              <a:rPr lang="en-US" dirty="0" smtClean="0"/>
              <a:t>such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>
                <a:latin typeface="Bookman" pitchFamily="18" charset="0"/>
              </a:rPr>
              <a:t>x</a:t>
            </a:r>
            <a:r>
              <a:rPr lang="en-US" dirty="0" smtClean="0"/>
              <a:t>).” </a:t>
            </a:r>
          </a:p>
          <a:p>
            <a:pPr lvl="1"/>
            <a:r>
              <a:rPr lang="en-US" dirty="0" smtClean="0"/>
              <a:t>“There is one and only one </a:t>
            </a:r>
            <a:r>
              <a:rPr lang="en-US" i="1" dirty="0" smtClean="0">
                <a:latin typeface="Bookman" pitchFamily="18" charset="0"/>
              </a:rPr>
              <a:t>x</a:t>
            </a:r>
            <a:r>
              <a:rPr lang="en-US" dirty="0" smtClean="0"/>
              <a:t> such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>
                <a:latin typeface="Bookman" pitchFamily="18" charset="0"/>
              </a:rPr>
              <a:t>x</a:t>
            </a:r>
            <a:r>
              <a:rPr lang="en-US" dirty="0" smtClean="0"/>
              <a:t>)”</a:t>
            </a:r>
          </a:p>
          <a:p>
            <a:r>
              <a:rPr lang="en-US" dirty="0" smtClean="0"/>
              <a:t>Examples: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i="1" dirty="0" smtClean="0"/>
              <a:t>P(x)</a:t>
            </a:r>
            <a:r>
              <a:rPr lang="en-US" dirty="0" smtClean="0"/>
              <a:t> denotes  “</a:t>
            </a:r>
            <a:r>
              <a:rPr lang="en-US" i="1" dirty="0" smtClean="0"/>
              <a:t>x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0”  and U is the integers, then </a:t>
            </a:r>
            <a:r>
              <a:rPr lang="en-US" dirty="0" smtClean="0">
                <a:sym typeface="Symbol"/>
              </a:rPr>
              <a:t>!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true.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>
                <a:sym typeface="Symbol"/>
              </a:rPr>
              <a:t>But if </a:t>
            </a:r>
            <a:r>
              <a:rPr lang="en-US" i="1" dirty="0" smtClean="0"/>
              <a:t>P(x)</a:t>
            </a:r>
            <a:r>
              <a:rPr lang="en-US" dirty="0" smtClean="0"/>
              <a:t> denotes  “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0,”  then </a:t>
            </a:r>
            <a:r>
              <a:rPr lang="en-US" dirty="0" smtClean="0">
                <a:sym typeface="Symbol"/>
              </a:rPr>
              <a:t>!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false.</a:t>
            </a:r>
            <a:endParaRPr lang="en-US" dirty="0" smtClean="0"/>
          </a:p>
          <a:p>
            <a:r>
              <a:rPr lang="en-US" dirty="0" smtClean="0"/>
              <a:t>The uniqueness quantifier is not really needed as the restriction that there is a unique </a:t>
            </a:r>
            <a:r>
              <a:rPr lang="en-US" i="1" dirty="0" smtClean="0"/>
              <a:t>x</a:t>
            </a:r>
            <a:r>
              <a:rPr lang="en-US" dirty="0" smtClean="0"/>
              <a:t> such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can be expressed as:  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                               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(</a:t>
            </a:r>
            <a:r>
              <a:rPr lang="en-US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∧</a:t>
            </a:r>
            <a:r>
              <a:rPr lang="en-US" dirty="0" smtClean="0">
                <a:sym typeface="Symbol"/>
              </a:rPr>
              <a:t></a:t>
            </a:r>
            <a:r>
              <a:rPr lang="en-US" i="1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 (</a:t>
            </a:r>
            <a:r>
              <a:rPr lang="en-US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)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→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y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=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x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))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Quantifiers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ym typeface="Symbol"/>
              </a:rPr>
              <a:t>When the  domain of discourse is finite, we can think of quantification as looping through the elements of the domain.</a:t>
            </a:r>
          </a:p>
          <a:p>
            <a:r>
              <a:rPr lang="en-US" dirty="0" smtClean="0">
                <a:sym typeface="Symbol"/>
              </a:rPr>
              <a:t>To evaluate 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loop through all 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in the domain. </a:t>
            </a:r>
          </a:p>
          <a:p>
            <a:pPr lvl="1"/>
            <a:r>
              <a:rPr lang="en-US" dirty="0" smtClean="0">
                <a:sym typeface="Symbol"/>
              </a:rPr>
              <a:t>If at every step P(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true, then 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true. </a:t>
            </a:r>
          </a:p>
          <a:p>
            <a:pPr lvl="1"/>
            <a:r>
              <a:rPr lang="en-US" dirty="0" smtClean="0">
                <a:sym typeface="Symbol"/>
              </a:rPr>
              <a:t>If at a step P(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false, then 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false and the loop terminates. </a:t>
            </a:r>
          </a:p>
          <a:p>
            <a:r>
              <a:rPr lang="en-US" dirty="0" smtClean="0">
                <a:sym typeface="Symbol"/>
              </a:rPr>
              <a:t>To evaluate 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loop through all 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in the domain. </a:t>
            </a:r>
          </a:p>
          <a:p>
            <a:pPr lvl="1"/>
            <a:r>
              <a:rPr lang="en-US" dirty="0" smtClean="0">
                <a:sym typeface="Symbol"/>
              </a:rPr>
              <a:t>If  at some step, P(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true, then 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true and the loop terminates. </a:t>
            </a:r>
          </a:p>
          <a:p>
            <a:pPr lvl="1"/>
            <a:r>
              <a:rPr lang="en-US" dirty="0" smtClean="0">
                <a:sym typeface="Symbol"/>
              </a:rPr>
              <a:t>If the loop ends without finding an 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for which P(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true, then </a:t>
            </a:r>
            <a:r>
              <a:rPr lang="en-US" i="1" dirty="0" smtClean="0">
                <a:sym typeface="Symbol"/>
              </a:rPr>
              <a:t>x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false.</a:t>
            </a:r>
          </a:p>
          <a:p>
            <a:r>
              <a:rPr lang="en-US" dirty="0" smtClean="0">
                <a:sym typeface="Symbol"/>
              </a:rPr>
              <a:t>Even if the domains are infinite, we can still think of the quantifiers this fashion, but the loops will not terminate in some cases.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Quantifiers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truth value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x P(x)</a:t>
            </a:r>
            <a:r>
              <a:rPr lang="en-US" dirty="0" smtClean="0"/>
              <a:t>  and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 x P(x)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depend on both the propositional function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P(x)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and on  the domain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U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. </a:t>
            </a:r>
          </a:p>
          <a:p>
            <a:r>
              <a:rPr lang="en-US" b="1" dirty="0" smtClean="0">
                <a:latin typeface="Cambria Math" pitchFamily="18" charset="0"/>
                <a:ea typeface="Cambria Math" pitchFamily="18" charset="0"/>
                <a:sym typeface="Symbol"/>
              </a:rPr>
              <a:t>Examples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i="1" dirty="0" smtClean="0"/>
              <a:t>U</a:t>
            </a:r>
            <a:r>
              <a:rPr lang="en-US" dirty="0" smtClean="0"/>
              <a:t> is the  positive integers and </a:t>
            </a:r>
            <a:r>
              <a:rPr lang="en-US" i="1" dirty="0" smtClean="0"/>
              <a:t>P(x) </a:t>
            </a:r>
            <a:r>
              <a:rPr lang="en-US" dirty="0" smtClean="0"/>
              <a:t>is the statement           “</a:t>
            </a:r>
            <a:r>
              <a:rPr lang="en-US" i="1" dirty="0" smtClean="0"/>
              <a:t>x</a:t>
            </a:r>
            <a:r>
              <a:rPr lang="en-US" dirty="0" smtClean="0"/>
              <a:t> &lt;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”, then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x P(x)</a:t>
            </a:r>
            <a:r>
              <a:rPr lang="en-US" dirty="0" smtClean="0"/>
              <a:t>   is true, but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 x P(x)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is false.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i="1" dirty="0" smtClean="0"/>
              <a:t>U</a:t>
            </a:r>
            <a:r>
              <a:rPr lang="en-US" dirty="0" smtClean="0"/>
              <a:t> is the negative integers and </a:t>
            </a:r>
            <a:r>
              <a:rPr lang="en-US" i="1" dirty="0" smtClean="0"/>
              <a:t>P(x) </a:t>
            </a:r>
            <a:r>
              <a:rPr lang="en-US" dirty="0" smtClean="0"/>
              <a:t>is the statement           “</a:t>
            </a:r>
            <a:r>
              <a:rPr lang="en-US" i="1" dirty="0" smtClean="0"/>
              <a:t>x</a:t>
            </a:r>
            <a:r>
              <a:rPr lang="en-US" dirty="0" smtClean="0"/>
              <a:t> &lt;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”, then both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x P(x)</a:t>
            </a:r>
            <a:r>
              <a:rPr lang="en-US" dirty="0" smtClean="0"/>
              <a:t>  and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 x P(x)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are true.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i="1" dirty="0" smtClean="0"/>
              <a:t>U</a:t>
            </a:r>
            <a:r>
              <a:rPr lang="en-US" dirty="0" smtClean="0"/>
              <a:t> consists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,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,  and </a:t>
            </a:r>
            <a:r>
              <a:rPr lang="en-US" i="1" dirty="0" smtClean="0"/>
              <a:t>P(x) </a:t>
            </a:r>
            <a:r>
              <a:rPr lang="en-US" dirty="0" smtClean="0"/>
              <a:t>is the statement           “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”, then  both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x P(x)</a:t>
            </a:r>
            <a:r>
              <a:rPr lang="en-US" dirty="0" smtClean="0"/>
              <a:t>   and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 x P(x)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are true. But if </a:t>
            </a:r>
            <a:r>
              <a:rPr lang="en-US" i="1" dirty="0" smtClean="0"/>
              <a:t>P(x) </a:t>
            </a:r>
            <a:r>
              <a:rPr lang="en-US" dirty="0" smtClean="0"/>
              <a:t>is the statement “</a:t>
            </a:r>
            <a:r>
              <a:rPr lang="en-US" i="1" dirty="0" smtClean="0"/>
              <a:t>x</a:t>
            </a:r>
            <a:r>
              <a:rPr lang="en-US" dirty="0" smtClean="0"/>
              <a:t> &lt;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”, then  both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x P(x)</a:t>
            </a:r>
            <a:r>
              <a:rPr lang="en-US" dirty="0" smtClean="0"/>
              <a:t>   and           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 x P(x)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are false.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Precedence of Quantifiers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quantifiers </a:t>
            </a:r>
            <a:r>
              <a:rPr lang="en-US" dirty="0" smtClean="0">
                <a:sym typeface="Symbol"/>
              </a:rPr>
              <a:t> and   have higher precedence than all the logical operators.</a:t>
            </a:r>
          </a:p>
          <a:p>
            <a:r>
              <a:rPr lang="en-US" dirty="0" smtClean="0">
                <a:sym typeface="Symbol"/>
              </a:rPr>
              <a:t>For example,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x P(x)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∨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Q(x)  </a:t>
            </a:r>
            <a:r>
              <a:rPr lang="en-US" dirty="0" smtClean="0">
                <a:sym typeface="Symbol"/>
              </a:rPr>
              <a:t>means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(x P(x))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∨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Q(x)</a:t>
            </a:r>
            <a:r>
              <a:rPr lang="en-US" dirty="0" smtClean="0">
                <a:sym typeface="Symbol"/>
              </a:rPr>
              <a:t>  </a:t>
            </a:r>
          </a:p>
          <a:p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x (P(x)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∨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Q(x))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means something different.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Unfortunately, often people write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x P(x)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∨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Q(x)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when they mean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 x (P(x)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∨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Q(x)).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Translating from English to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 Translate the following sentence into predicate logic: “Every student in this class has taken a course in Java.”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First decide on the domain </a:t>
            </a:r>
            <a:r>
              <a:rPr lang="en-US" i="1" dirty="0" smtClean="0"/>
              <a:t>U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b="1" dirty="0" smtClean="0"/>
              <a:t>Solution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If </a:t>
            </a:r>
            <a:r>
              <a:rPr lang="en-US" i="1" dirty="0" smtClean="0"/>
              <a:t>U</a:t>
            </a:r>
            <a:r>
              <a:rPr lang="en-US" dirty="0" smtClean="0"/>
              <a:t> is all students in this class, define a propositional function J(</a:t>
            </a:r>
            <a:r>
              <a:rPr lang="en-US" i="1" dirty="0" smtClean="0"/>
              <a:t>x</a:t>
            </a:r>
            <a:r>
              <a:rPr lang="en-US" dirty="0" smtClean="0"/>
              <a:t>) denoting “x has taken a course in Java” and translate as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x J(x). </a:t>
            </a:r>
          </a:p>
          <a:p>
            <a:pPr lvl="1">
              <a:buNone/>
            </a:pPr>
            <a:r>
              <a:rPr lang="en-US" b="1" dirty="0" smtClean="0"/>
              <a:t>Solution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But if </a:t>
            </a:r>
            <a:r>
              <a:rPr lang="en-US" i="1" dirty="0" smtClean="0"/>
              <a:t>U</a:t>
            </a:r>
            <a:r>
              <a:rPr lang="en-US" dirty="0" smtClean="0"/>
              <a:t> is all people, also define a propositional  function S(x) denoting “x is a student in this class” and translate as   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x (S(x)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→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J(x))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.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</a:p>
          <a:p>
            <a:pPr lvl="2"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            x (S(x)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∧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J(x))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  is not correct.  What does it mean?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Translating from English to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Example 2</a:t>
            </a:r>
            <a:r>
              <a:rPr lang="en-US" dirty="0" smtClean="0"/>
              <a:t>: Translate the following sentence into predicate logic: “Some student in this class has taken a course in Java.” 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First decide on the domain </a:t>
            </a:r>
            <a:r>
              <a:rPr lang="en-US" i="1" dirty="0" smtClean="0"/>
              <a:t>U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b="1" dirty="0" smtClean="0"/>
              <a:t>Solution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If </a:t>
            </a:r>
            <a:r>
              <a:rPr lang="en-US" i="1" dirty="0" smtClean="0"/>
              <a:t>U</a:t>
            </a:r>
            <a:r>
              <a:rPr lang="en-US" dirty="0" smtClean="0"/>
              <a:t> is all students in this class, translate as </a:t>
            </a:r>
          </a:p>
          <a:p>
            <a:pPr lvl="1"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                          x J(x)</a:t>
            </a:r>
          </a:p>
          <a:p>
            <a:pPr lvl="1">
              <a:buNone/>
            </a:pPr>
            <a:r>
              <a:rPr lang="en-US" b="1" dirty="0" smtClean="0"/>
              <a:t>Solution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But if </a:t>
            </a:r>
            <a:r>
              <a:rPr lang="en-US" i="1" dirty="0" smtClean="0"/>
              <a:t>U</a:t>
            </a:r>
            <a:r>
              <a:rPr lang="en-US" dirty="0" smtClean="0"/>
              <a:t> is all people, then translate as               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x (S(x)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∧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J(x)) </a:t>
            </a:r>
          </a:p>
          <a:p>
            <a:pPr lvl="2"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       x (S(x)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→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J(x))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 is not correct. What does it mean?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Returning to the Socrates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the  propositional functions </a:t>
            </a:r>
            <a:r>
              <a:rPr lang="en-US" i="1" dirty="0" smtClean="0"/>
              <a:t>Man(x) </a:t>
            </a:r>
            <a:r>
              <a:rPr lang="en-US" dirty="0" smtClean="0"/>
              <a:t>denoting “</a:t>
            </a:r>
            <a:r>
              <a:rPr lang="en-US" i="1" dirty="0" smtClean="0"/>
              <a:t>x</a:t>
            </a:r>
            <a:r>
              <a:rPr lang="en-US" dirty="0" smtClean="0"/>
              <a:t> is a man” and  </a:t>
            </a:r>
            <a:r>
              <a:rPr lang="en-US" i="1" dirty="0" smtClean="0"/>
              <a:t>Mortal(x)</a:t>
            </a:r>
            <a:r>
              <a:rPr lang="en-US" dirty="0" smtClean="0"/>
              <a:t> denoting “</a:t>
            </a:r>
            <a:r>
              <a:rPr lang="en-US" i="1" dirty="0" smtClean="0"/>
              <a:t>x</a:t>
            </a:r>
            <a:r>
              <a:rPr lang="en-US" dirty="0" smtClean="0"/>
              <a:t> is mortal.”  Specify the  domain as all people.</a:t>
            </a:r>
          </a:p>
          <a:p>
            <a:r>
              <a:rPr lang="en-US" dirty="0" smtClean="0"/>
              <a:t>The two premises are:</a:t>
            </a:r>
          </a:p>
          <a:p>
            <a:endParaRPr lang="en-US" dirty="0" smtClean="0"/>
          </a:p>
          <a:p>
            <a:r>
              <a:rPr lang="en-US" dirty="0" smtClean="0"/>
              <a:t>The conclusion is:</a:t>
            </a:r>
          </a:p>
          <a:p>
            <a:endParaRPr lang="en-US" dirty="0" smtClean="0"/>
          </a:p>
          <a:p>
            <a:r>
              <a:rPr lang="en-US" dirty="0" smtClean="0"/>
              <a:t>Later we will show how to prove that the conclusion follows from the premises.</a:t>
            </a:r>
          </a:p>
          <a:p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267201" y="3276600"/>
            <a:ext cx="3648075" cy="31908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648200" y="3733800"/>
            <a:ext cx="2133600" cy="31908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495800" y="4343400"/>
            <a:ext cx="2462213" cy="319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Tautologies, Contradictions, and Contingencies. </a:t>
            </a:r>
          </a:p>
          <a:p>
            <a:r>
              <a:rPr lang="en-US" dirty="0" smtClean="0"/>
              <a:t>Logical Equivalence</a:t>
            </a:r>
          </a:p>
          <a:p>
            <a:pPr lvl="1"/>
            <a:r>
              <a:rPr lang="en-US" dirty="0" smtClean="0"/>
              <a:t>Important Logical Equivalences</a:t>
            </a:r>
          </a:p>
          <a:p>
            <a:pPr lvl="1"/>
            <a:r>
              <a:rPr lang="en-US" dirty="0" smtClean="0"/>
              <a:t>Showing Logical Equivalence</a:t>
            </a:r>
          </a:p>
          <a:p>
            <a:r>
              <a:rPr lang="en-US" dirty="0" smtClean="0"/>
              <a:t>Normal Forms (</a:t>
            </a:r>
            <a:r>
              <a:rPr lang="en-US" i="1" dirty="0" smtClean="0"/>
              <a:t>optional, covered in exercises in text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Disjunctive Normal Form</a:t>
            </a:r>
          </a:p>
          <a:p>
            <a:pPr lvl="1"/>
            <a:r>
              <a:rPr lang="en-US" dirty="0" smtClean="0"/>
              <a:t>Conjunctive Normal Form</a:t>
            </a:r>
          </a:p>
          <a:p>
            <a:r>
              <a:rPr lang="en-US" dirty="0" smtClean="0"/>
              <a:t>Propositional </a:t>
            </a:r>
            <a:r>
              <a:rPr lang="en-US" dirty="0" err="1" smtClean="0"/>
              <a:t>Satisfiability</a:t>
            </a:r>
            <a:endParaRPr lang="en-US" dirty="0" smtClean="0"/>
          </a:p>
          <a:p>
            <a:pPr lvl="1"/>
            <a:r>
              <a:rPr lang="en-US" dirty="0" smtClean="0"/>
              <a:t>Sudoku Example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Equivalences in Predicate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Statements involving predicates and quantifiers are </a:t>
            </a:r>
            <a:r>
              <a:rPr lang="en-US" i="1" dirty="0" smtClean="0"/>
              <a:t>logically equivalent </a:t>
            </a:r>
            <a:r>
              <a:rPr lang="en-US" dirty="0" smtClean="0"/>
              <a:t>if and only if they have the same truth value </a:t>
            </a:r>
          </a:p>
          <a:p>
            <a:pPr lvl="1"/>
            <a:r>
              <a:rPr lang="en-US" dirty="0" smtClean="0"/>
              <a:t>for every predicate substituted into these statements and </a:t>
            </a:r>
          </a:p>
          <a:p>
            <a:pPr lvl="1"/>
            <a:r>
              <a:rPr lang="en-US" dirty="0" smtClean="0"/>
              <a:t>for every domain of discourse used for the variables in the expressions. </a:t>
            </a:r>
          </a:p>
          <a:p>
            <a:r>
              <a:rPr lang="en-US" dirty="0" smtClean="0"/>
              <a:t>The notation </a:t>
            </a:r>
            <a:r>
              <a:rPr lang="en-US" i="1" dirty="0" smtClean="0"/>
              <a:t>S </a:t>
            </a:r>
            <a:r>
              <a:rPr lang="en-US" dirty="0" smtClean="0">
                <a:latin typeface="Cambria Math"/>
                <a:ea typeface="Cambria Math"/>
              </a:rPr>
              <a:t>≡</a:t>
            </a:r>
            <a:r>
              <a:rPr lang="en-US" i="1" dirty="0" smtClean="0">
                <a:latin typeface="Cambria Math"/>
                <a:ea typeface="Cambria Math"/>
              </a:rPr>
              <a:t>T</a:t>
            </a:r>
            <a:r>
              <a:rPr lang="en-US" dirty="0" smtClean="0">
                <a:latin typeface="Cambria Math"/>
                <a:ea typeface="Cambria Math"/>
              </a:rPr>
              <a:t>  indicates that </a:t>
            </a:r>
            <a:r>
              <a:rPr lang="en-US" i="1" dirty="0" smtClean="0">
                <a:latin typeface="Cambria Math"/>
                <a:ea typeface="Cambria Math"/>
              </a:rPr>
              <a:t>S</a:t>
            </a:r>
            <a:r>
              <a:rPr lang="en-US" dirty="0" smtClean="0">
                <a:latin typeface="Cambria Math"/>
                <a:ea typeface="Cambria Math"/>
              </a:rPr>
              <a:t> and </a:t>
            </a:r>
            <a:r>
              <a:rPr lang="en-US" i="1" dirty="0" smtClean="0">
                <a:latin typeface="Cambria Math"/>
                <a:ea typeface="Cambria Math"/>
              </a:rPr>
              <a:t>T</a:t>
            </a:r>
            <a:r>
              <a:rPr lang="en-US" dirty="0" smtClean="0">
                <a:latin typeface="Cambria Math"/>
                <a:ea typeface="Cambria Math"/>
              </a:rPr>
              <a:t>  are logically equivalent. </a:t>
            </a:r>
          </a:p>
          <a:p>
            <a:r>
              <a:rPr lang="en-US" b="1" dirty="0" smtClean="0">
                <a:latin typeface="Cambria Math"/>
                <a:ea typeface="Cambria Math"/>
              </a:rPr>
              <a:t>Example</a:t>
            </a:r>
            <a:r>
              <a:rPr lang="en-US" dirty="0" smtClean="0">
                <a:latin typeface="Cambria Math"/>
                <a:ea typeface="Cambria Math"/>
              </a:rPr>
              <a:t>: 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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x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¬¬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S(x) </a:t>
            </a:r>
            <a:r>
              <a:rPr lang="en-US" dirty="0" smtClean="0">
                <a:latin typeface="Cambria Math"/>
                <a:ea typeface="Cambria Math"/>
              </a:rPr>
              <a:t>≡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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x S(x)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Thinking about Quantifiers as Conjunctions and Disjunctions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ym typeface="Symbol"/>
              </a:rPr>
              <a:t>If the domain is finite, a universally quantified proposition is equivalent to a conjunction of propositions without quantifiers and an existentially quantified proposition is equivalent to  a disjunction of propositions without quantifiers. </a:t>
            </a:r>
          </a:p>
          <a:p>
            <a:r>
              <a:rPr lang="en-US" dirty="0" smtClean="0">
                <a:sym typeface="Symbol"/>
              </a:rPr>
              <a:t>If </a:t>
            </a:r>
            <a:r>
              <a:rPr lang="en-US" i="1" dirty="0" smtClean="0">
                <a:sym typeface="Symbol"/>
              </a:rPr>
              <a:t>U</a:t>
            </a:r>
            <a:r>
              <a:rPr lang="en-US" dirty="0" smtClean="0">
                <a:sym typeface="Symbol"/>
              </a:rPr>
              <a:t> consists of the integers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1</a:t>
            </a:r>
            <a:r>
              <a:rPr lang="en-US" dirty="0" smtClean="0">
                <a:sym typeface="Symbol"/>
              </a:rPr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2</a:t>
            </a:r>
            <a:r>
              <a:rPr lang="en-US" dirty="0" smtClean="0">
                <a:sym typeface="Symbol"/>
              </a:rPr>
              <a:t>, and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3</a:t>
            </a:r>
            <a:r>
              <a:rPr lang="en-US" dirty="0" smtClean="0">
                <a:sym typeface="Symbol"/>
              </a:rPr>
              <a:t>: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Even if the domains are infinite, you can still think of the quantifiers in this fashion, but the equivalent expressions without quantifiers will be infinitely long.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057400" y="3657600"/>
            <a:ext cx="4079081" cy="319088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133600" y="4343400"/>
            <a:ext cx="4062413" cy="319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Negating Quantified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x J(x)</a:t>
            </a:r>
            <a:endParaRPr lang="en-US" dirty="0" smtClean="0"/>
          </a:p>
          <a:p>
            <a:pPr marL="850392" lvl="1" indent="-457200">
              <a:buNone/>
            </a:pPr>
            <a:r>
              <a:rPr lang="en-US" dirty="0" smtClean="0"/>
              <a:t>“Every student in your class has taken a course in Java.”</a:t>
            </a:r>
          </a:p>
          <a:p>
            <a:pPr marL="850392" lvl="1" indent="-457200">
              <a:buNone/>
            </a:pPr>
            <a:r>
              <a:rPr lang="en-US" dirty="0" smtClean="0"/>
              <a:t> Here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J(x)</a:t>
            </a:r>
            <a:r>
              <a:rPr lang="en-US" dirty="0" smtClean="0"/>
              <a:t>  is “x has taken a course in Java” and </a:t>
            </a:r>
          </a:p>
          <a:p>
            <a:pPr marL="850392" lvl="1" indent="-457200">
              <a:buNone/>
            </a:pPr>
            <a:r>
              <a:rPr lang="en-US" dirty="0" smtClean="0"/>
              <a:t> the domain is students in your class. </a:t>
            </a:r>
          </a:p>
          <a:p>
            <a:r>
              <a:rPr lang="en-US" dirty="0" smtClean="0"/>
              <a:t>Negating the original statement gives “It is not the case that every student in your class has taken Java.” This implies that “There is a student in your class who has not taken Java.”</a:t>
            </a:r>
          </a:p>
          <a:p>
            <a:pPr>
              <a:buNone/>
            </a:pPr>
            <a:r>
              <a:rPr lang="en-US" i="1" dirty="0" smtClean="0">
                <a:latin typeface="Cambria Math"/>
                <a:ea typeface="Cambria Math"/>
                <a:sym typeface="Symbol"/>
              </a:rPr>
              <a:t>    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Symbolically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  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x J(x)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and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x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J(x)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are equivalent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Negating Quantified Expressions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Consider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 x J(x)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“There is a student in this class who has taken a course in Java.”</a:t>
            </a:r>
            <a:endParaRPr lang="en-US" i="1" dirty="0" smtClean="0">
              <a:latin typeface="Cambria Math" pitchFamily="18" charset="0"/>
              <a:ea typeface="Cambria Math" pitchFamily="18" charset="0"/>
              <a:sym typeface="Symbol"/>
            </a:endParaRPr>
          </a:p>
          <a:p>
            <a:pPr lvl="1">
              <a:buNone/>
            </a:pPr>
            <a:r>
              <a:rPr lang="en-US" dirty="0" smtClean="0"/>
              <a:t>Where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J(x)</a:t>
            </a:r>
            <a:r>
              <a:rPr lang="en-US" dirty="0" smtClean="0"/>
              <a:t>  is “x has taken a course in Java.”</a:t>
            </a:r>
          </a:p>
          <a:p>
            <a:r>
              <a:rPr lang="en-US" dirty="0" smtClean="0"/>
              <a:t>Negating the original statement gives “It is not the case that there is a student in this class who has taken Java.” This implies that “Every student in this class has not taken Java”</a:t>
            </a:r>
          </a:p>
          <a:p>
            <a:pPr>
              <a:buNone/>
            </a:pPr>
            <a:r>
              <a:rPr lang="en-US" i="1" dirty="0" smtClean="0">
                <a:latin typeface="Cambria Math"/>
                <a:ea typeface="Cambria Math"/>
                <a:sym typeface="Symbol"/>
              </a:rPr>
              <a:t>    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Symbolically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  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 x J(x)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and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 x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J(x)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are equivalent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 Morgan’s Laws for Quantifiers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rules for negating quantifiers are: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reasoning in the table shows that: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are important. You will use these. </a:t>
            </a:r>
            <a:endParaRPr lang="en-US" dirty="0"/>
          </a:p>
        </p:txBody>
      </p:sp>
      <p:pic>
        <p:nvPicPr>
          <p:cNvPr id="4" name="Picture 3" descr="table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438400"/>
            <a:ext cx="5024628" cy="1216152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362200" y="4419600"/>
            <a:ext cx="3431858" cy="382905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286000" y="5105400"/>
            <a:ext cx="3431858" cy="38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Translation from English to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Examples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“Some student in this class has visited Mexico.”</a:t>
            </a:r>
          </a:p>
          <a:p>
            <a:pPr marL="850392" lvl="1" indent="-457200"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Let 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denote “</a:t>
            </a:r>
            <a:r>
              <a:rPr lang="en-US" i="1" dirty="0" smtClean="0"/>
              <a:t>x</a:t>
            </a:r>
            <a:r>
              <a:rPr lang="en-US" dirty="0" smtClean="0"/>
              <a:t> has visited Mexico” and </a:t>
            </a:r>
            <a:r>
              <a:rPr lang="en-US" i="1" dirty="0" smtClean="0"/>
              <a:t>S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denote “</a:t>
            </a:r>
            <a:r>
              <a:rPr lang="en-US" i="1" dirty="0" smtClean="0"/>
              <a:t>x</a:t>
            </a:r>
            <a:r>
              <a:rPr lang="en-US" dirty="0" smtClean="0"/>
              <a:t> is a student in this class,”  and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U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be all people.</a:t>
            </a:r>
            <a:endParaRPr lang="en-US" dirty="0" smtClean="0"/>
          </a:p>
          <a:p>
            <a:pPr marL="850392" lvl="1" indent="-457200">
              <a:buNone/>
            </a:pPr>
            <a:r>
              <a:rPr lang="en-US" dirty="0" smtClean="0"/>
              <a:t>                      </a:t>
            </a:r>
            <a:r>
              <a:rPr lang="en-US" dirty="0" smtClean="0">
                <a:sym typeface="Symbol"/>
              </a:rPr>
              <a:t>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x  (S(x)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∧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M(x))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“Every student in this class has visited Canada or Mexico.”</a:t>
            </a:r>
          </a:p>
          <a:p>
            <a:pPr marL="850392" lvl="1" indent="-457200">
              <a:buNone/>
            </a:pPr>
            <a:r>
              <a:rPr lang="en-US" dirty="0" smtClean="0"/>
              <a:t>  </a:t>
            </a:r>
            <a:r>
              <a:rPr lang="en-US" b="1" dirty="0" smtClean="0"/>
              <a:t>Solution</a:t>
            </a:r>
            <a:r>
              <a:rPr lang="en-US" dirty="0" smtClean="0"/>
              <a:t>: Add </a:t>
            </a: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denoting “</a:t>
            </a:r>
            <a:r>
              <a:rPr lang="en-US" i="1" dirty="0" smtClean="0"/>
              <a:t>x</a:t>
            </a:r>
            <a:r>
              <a:rPr lang="en-US" dirty="0" smtClean="0"/>
              <a:t> has visited Canada.”</a:t>
            </a:r>
          </a:p>
          <a:p>
            <a:pPr marL="850392" lvl="1" indent="-457200"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                   x (S(x)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→ (M(x)∨C(x)))</a:t>
            </a:r>
            <a:endParaRPr lang="en-US" i="1" dirty="0" smtClean="0">
              <a:latin typeface="Cambria Math" pitchFamily="18" charset="0"/>
              <a:ea typeface="Cambria Math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Fun with Translating from English into Logical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 = {</a:t>
            </a:r>
            <a:r>
              <a:rPr lang="en-US" dirty="0" err="1" smtClean="0"/>
              <a:t>fleegles</a:t>
            </a:r>
            <a:r>
              <a:rPr lang="en-US" dirty="0" smtClean="0"/>
              <a:t>, </a:t>
            </a:r>
            <a:r>
              <a:rPr lang="en-US" dirty="0" err="1" smtClean="0"/>
              <a:t>snurds</a:t>
            </a:r>
            <a:r>
              <a:rPr lang="en-US" dirty="0" smtClean="0"/>
              <a:t>, thingamabobs}</a:t>
            </a:r>
          </a:p>
          <a:p>
            <a:pPr lvl="1">
              <a:buNone/>
            </a:pPr>
            <a:r>
              <a:rPr lang="en-US" i="1" dirty="0" smtClean="0"/>
              <a:t>F(x)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dirty="0" smtClean="0"/>
              <a:t> is a </a:t>
            </a:r>
            <a:r>
              <a:rPr lang="en-US" dirty="0" err="1" smtClean="0"/>
              <a:t>fleegle</a:t>
            </a:r>
            <a:endParaRPr lang="en-US" dirty="0" smtClean="0"/>
          </a:p>
          <a:p>
            <a:pPr lvl="1">
              <a:buNone/>
            </a:pPr>
            <a:r>
              <a:rPr lang="en-US" i="1" dirty="0" smtClean="0"/>
              <a:t>S(x)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dirty="0" smtClean="0"/>
              <a:t> is a </a:t>
            </a:r>
            <a:r>
              <a:rPr lang="en-US" dirty="0" err="1" smtClean="0"/>
              <a:t>snurd</a:t>
            </a:r>
            <a:endParaRPr lang="en-US" dirty="0" smtClean="0"/>
          </a:p>
          <a:p>
            <a:pPr lvl="1">
              <a:buNone/>
            </a:pPr>
            <a:r>
              <a:rPr lang="en-US" i="1" dirty="0" smtClean="0"/>
              <a:t>T(x)</a:t>
            </a:r>
            <a:r>
              <a:rPr lang="en-US" dirty="0" smtClean="0"/>
              <a:t>: x is a thingamabob</a:t>
            </a:r>
          </a:p>
          <a:p>
            <a:pPr>
              <a:buNone/>
            </a:pPr>
            <a:r>
              <a:rPr lang="en-US" b="1" dirty="0" smtClean="0"/>
              <a:t>   </a:t>
            </a:r>
            <a:r>
              <a:rPr lang="en-US" dirty="0" smtClean="0"/>
              <a:t>Translate “Everything is a </a:t>
            </a:r>
            <a:r>
              <a:rPr lang="en-US" dirty="0" err="1" smtClean="0"/>
              <a:t>fleegle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x F(x)</a:t>
            </a:r>
            <a:endParaRPr lang="en-US" i="1" dirty="0" smtClean="0">
              <a:latin typeface="Cambria Math" pitchFamily="18" charset="0"/>
              <a:ea typeface="Cambria Math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 = {</a:t>
            </a:r>
            <a:r>
              <a:rPr lang="en-US" dirty="0" err="1" smtClean="0"/>
              <a:t>fleegles</a:t>
            </a:r>
            <a:r>
              <a:rPr lang="en-US" dirty="0" smtClean="0"/>
              <a:t>, </a:t>
            </a:r>
            <a:r>
              <a:rPr lang="en-US" dirty="0" err="1" smtClean="0"/>
              <a:t>snurds</a:t>
            </a:r>
            <a:r>
              <a:rPr lang="en-US" dirty="0" smtClean="0"/>
              <a:t>, thingamabobs}</a:t>
            </a:r>
          </a:p>
          <a:p>
            <a:pPr lvl="1">
              <a:buNone/>
            </a:pPr>
            <a:r>
              <a:rPr lang="en-US" i="1" dirty="0" smtClean="0"/>
              <a:t>F(x)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dirty="0" smtClean="0"/>
              <a:t> is a </a:t>
            </a:r>
            <a:r>
              <a:rPr lang="en-US" dirty="0" err="1" smtClean="0"/>
              <a:t>fleegle</a:t>
            </a:r>
            <a:endParaRPr lang="en-US" dirty="0" smtClean="0"/>
          </a:p>
          <a:p>
            <a:pPr lvl="1">
              <a:buNone/>
            </a:pPr>
            <a:r>
              <a:rPr lang="en-US" i="1" dirty="0" smtClean="0"/>
              <a:t>S(x)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dirty="0" smtClean="0"/>
              <a:t> is a </a:t>
            </a:r>
            <a:r>
              <a:rPr lang="en-US" dirty="0" err="1" smtClean="0"/>
              <a:t>snurd</a:t>
            </a:r>
            <a:endParaRPr lang="en-US" dirty="0" smtClean="0"/>
          </a:p>
          <a:p>
            <a:pPr lvl="1">
              <a:buNone/>
            </a:pPr>
            <a:r>
              <a:rPr lang="en-US" i="1" dirty="0" smtClean="0"/>
              <a:t>T(x)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dirty="0" smtClean="0"/>
              <a:t> is a thingamabob</a:t>
            </a:r>
          </a:p>
          <a:p>
            <a:pPr>
              <a:buNone/>
            </a:pPr>
            <a:r>
              <a:rPr lang="en-US" dirty="0" smtClean="0"/>
              <a:t>   “Nothing is a </a:t>
            </a:r>
            <a:r>
              <a:rPr lang="en-US" dirty="0" err="1" smtClean="0"/>
              <a:t>snurd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     Solution</a:t>
            </a:r>
            <a:r>
              <a:rPr lang="en-US" dirty="0" smtClean="0"/>
              <a:t>: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>
                <a:sym typeface="Symbol"/>
              </a:rPr>
              <a:t>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x S(x) 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What is this equivalent to?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b="1" dirty="0" smtClean="0"/>
              <a:t>Solution</a:t>
            </a:r>
            <a:r>
              <a:rPr lang="en-US" dirty="0" smtClean="0"/>
              <a:t>:   </a:t>
            </a:r>
            <a:r>
              <a:rPr lang="en-US" dirty="0" smtClean="0">
                <a:sym typeface="Symbol"/>
              </a:rPr>
              <a:t>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x </a:t>
            </a:r>
            <a:r>
              <a:rPr lang="en-US" dirty="0" smtClean="0">
                <a:latin typeface="Cambria Math"/>
                <a:ea typeface="Cambria Math"/>
              </a:rPr>
              <a:t>¬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S(x)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 = {</a:t>
            </a:r>
            <a:r>
              <a:rPr lang="en-US" dirty="0" err="1" smtClean="0"/>
              <a:t>fleegles</a:t>
            </a:r>
            <a:r>
              <a:rPr lang="en-US" dirty="0" smtClean="0"/>
              <a:t>, </a:t>
            </a:r>
            <a:r>
              <a:rPr lang="en-US" dirty="0" err="1" smtClean="0"/>
              <a:t>snurds</a:t>
            </a:r>
            <a:r>
              <a:rPr lang="en-US" dirty="0" smtClean="0"/>
              <a:t>, thingamabobs}</a:t>
            </a:r>
          </a:p>
          <a:p>
            <a:pPr lvl="1">
              <a:buNone/>
            </a:pPr>
            <a:r>
              <a:rPr lang="en-US" i="1" dirty="0" smtClean="0"/>
              <a:t>F(x)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dirty="0" smtClean="0"/>
              <a:t> is a </a:t>
            </a:r>
            <a:r>
              <a:rPr lang="en-US" dirty="0" err="1" smtClean="0"/>
              <a:t>fleegle</a:t>
            </a:r>
            <a:endParaRPr lang="en-US" dirty="0" smtClean="0"/>
          </a:p>
          <a:p>
            <a:pPr lvl="1">
              <a:buNone/>
            </a:pPr>
            <a:r>
              <a:rPr lang="en-US" i="1" dirty="0" smtClean="0"/>
              <a:t>S(x)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dirty="0" smtClean="0"/>
              <a:t> is a </a:t>
            </a:r>
            <a:r>
              <a:rPr lang="en-US" dirty="0" err="1" smtClean="0"/>
              <a:t>snurd</a:t>
            </a:r>
            <a:endParaRPr lang="en-US" dirty="0" smtClean="0"/>
          </a:p>
          <a:p>
            <a:pPr lvl="1">
              <a:buNone/>
            </a:pPr>
            <a:r>
              <a:rPr lang="en-US" i="1" dirty="0" smtClean="0"/>
              <a:t>T(x)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dirty="0" smtClean="0"/>
              <a:t> is a thingamabob</a:t>
            </a:r>
          </a:p>
          <a:p>
            <a:pPr>
              <a:buNone/>
            </a:pPr>
            <a:r>
              <a:rPr lang="en-US" dirty="0" smtClean="0"/>
              <a:t>  “All </a:t>
            </a:r>
            <a:r>
              <a:rPr lang="en-US" dirty="0" err="1" smtClean="0"/>
              <a:t>fleegles</a:t>
            </a:r>
            <a:r>
              <a:rPr lang="en-US" dirty="0" smtClean="0"/>
              <a:t> are </a:t>
            </a:r>
            <a:r>
              <a:rPr lang="en-US" dirty="0" err="1" smtClean="0"/>
              <a:t>snurds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x (F(x)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→ S(x))</a:t>
            </a:r>
            <a:endParaRPr lang="en-US" i="1" dirty="0" smtClean="0">
              <a:latin typeface="Cambria Math" pitchFamily="18" charset="0"/>
              <a:ea typeface="Cambria Math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 = {</a:t>
            </a:r>
            <a:r>
              <a:rPr lang="en-US" dirty="0" err="1" smtClean="0"/>
              <a:t>fleegles</a:t>
            </a:r>
            <a:r>
              <a:rPr lang="en-US" dirty="0" smtClean="0"/>
              <a:t>, </a:t>
            </a:r>
            <a:r>
              <a:rPr lang="en-US" dirty="0" err="1" smtClean="0"/>
              <a:t>snurds</a:t>
            </a:r>
            <a:r>
              <a:rPr lang="en-US" dirty="0" smtClean="0"/>
              <a:t>, thingamabobs}</a:t>
            </a:r>
          </a:p>
          <a:p>
            <a:pPr lvl="1">
              <a:buNone/>
            </a:pPr>
            <a:r>
              <a:rPr lang="en-US" i="1" dirty="0" smtClean="0"/>
              <a:t>F(x)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dirty="0" smtClean="0"/>
              <a:t> is a </a:t>
            </a:r>
            <a:r>
              <a:rPr lang="en-US" dirty="0" err="1" smtClean="0"/>
              <a:t>fleegle</a:t>
            </a:r>
            <a:endParaRPr lang="en-US" dirty="0" smtClean="0"/>
          </a:p>
          <a:p>
            <a:pPr lvl="1">
              <a:buNone/>
            </a:pPr>
            <a:r>
              <a:rPr lang="en-US" i="1" dirty="0" smtClean="0"/>
              <a:t>S(x)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dirty="0" smtClean="0"/>
              <a:t> is a </a:t>
            </a:r>
            <a:r>
              <a:rPr lang="en-US" dirty="0" err="1" smtClean="0"/>
              <a:t>snurd</a:t>
            </a:r>
            <a:endParaRPr lang="en-US" dirty="0" smtClean="0"/>
          </a:p>
          <a:p>
            <a:pPr lvl="1">
              <a:buNone/>
            </a:pPr>
            <a:r>
              <a:rPr lang="en-US" i="1" dirty="0" smtClean="0"/>
              <a:t>T(x)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dirty="0" smtClean="0"/>
              <a:t> is a thingamabob</a:t>
            </a:r>
          </a:p>
          <a:p>
            <a:pPr>
              <a:buNone/>
            </a:pPr>
            <a:r>
              <a:rPr lang="en-US" dirty="0" smtClean="0"/>
              <a:t>  “Some </a:t>
            </a:r>
            <a:r>
              <a:rPr lang="en-US" dirty="0" err="1" smtClean="0"/>
              <a:t>fleegles</a:t>
            </a:r>
            <a:r>
              <a:rPr lang="en-US" dirty="0" smtClean="0"/>
              <a:t> are thingamabobs.”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</a:t>
            </a:r>
            <a:r>
              <a:rPr lang="en-US" dirty="0" smtClean="0">
                <a:sym typeface="Symbol"/>
              </a:rPr>
              <a:t>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x (F(x)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∧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T(x))</a:t>
            </a:r>
            <a:endParaRPr lang="en-US" i="1" dirty="0" smtClean="0">
              <a:latin typeface="Cambria Math" pitchFamily="18" charset="0"/>
              <a:ea typeface="Cambria Math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Tautologies, Contradictions, and Contingencies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 tautology is a proposition which is always true.</a:t>
            </a:r>
          </a:p>
          <a:p>
            <a:pPr lvl="1"/>
            <a:r>
              <a:rPr lang="en-US" dirty="0" smtClean="0"/>
              <a:t>Example: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∨¬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 </a:t>
            </a:r>
            <a:r>
              <a:rPr lang="en-US" i="1" dirty="0" smtClean="0"/>
              <a:t>contradiction</a:t>
            </a:r>
            <a:r>
              <a:rPr lang="en-US" dirty="0" smtClean="0"/>
              <a:t> is a proposition which is always false.</a:t>
            </a:r>
          </a:p>
          <a:p>
            <a:pPr lvl="1"/>
            <a:r>
              <a:rPr lang="en-US" dirty="0" smtClean="0"/>
              <a:t>Example: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∧¬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A  </a:t>
            </a:r>
            <a:r>
              <a:rPr lang="en-US" i="1" dirty="0" smtClean="0"/>
              <a:t>contingency</a:t>
            </a:r>
            <a:r>
              <a:rPr lang="en-US" dirty="0" smtClean="0"/>
              <a:t> is a proposition which is neither a tautology nor a contradiction, such as  </a:t>
            </a:r>
            <a:r>
              <a:rPr lang="en-US" i="1" dirty="0" smtClean="0"/>
              <a:t>p</a:t>
            </a:r>
          </a:p>
          <a:p>
            <a:pPr>
              <a:buNone/>
            </a:pPr>
            <a:r>
              <a:rPr lang="en-US" dirty="0" smtClean="0"/>
              <a:t>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7889" y="954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76400" y="4953000"/>
          <a:ext cx="6096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/>
                <a:gridCol w="1504950"/>
                <a:gridCol w="1524000"/>
                <a:gridCol w="15240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 Math"/>
                          <a:ea typeface="Cambria Math"/>
                        </a:rPr>
                        <a:t>¬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∨¬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∧¬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</a:tr>
              <a:tr h="268612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213137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0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 = {</a:t>
            </a:r>
            <a:r>
              <a:rPr lang="en-US" dirty="0" err="1" smtClean="0"/>
              <a:t>fleegles</a:t>
            </a:r>
            <a:r>
              <a:rPr lang="en-US" dirty="0" smtClean="0"/>
              <a:t>, </a:t>
            </a:r>
            <a:r>
              <a:rPr lang="en-US" dirty="0" err="1" smtClean="0"/>
              <a:t>snurds</a:t>
            </a:r>
            <a:r>
              <a:rPr lang="en-US" dirty="0" smtClean="0"/>
              <a:t>, thingamabobs}</a:t>
            </a:r>
          </a:p>
          <a:p>
            <a:pPr lvl="1">
              <a:buNone/>
            </a:pPr>
            <a:r>
              <a:rPr lang="en-US" i="1" dirty="0" smtClean="0"/>
              <a:t>F(x)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dirty="0" smtClean="0"/>
              <a:t> is a </a:t>
            </a:r>
            <a:r>
              <a:rPr lang="en-US" dirty="0" err="1" smtClean="0"/>
              <a:t>fleegle</a:t>
            </a:r>
            <a:endParaRPr lang="en-US" dirty="0" smtClean="0"/>
          </a:p>
          <a:p>
            <a:pPr lvl="1">
              <a:buNone/>
            </a:pPr>
            <a:r>
              <a:rPr lang="en-US" i="1" dirty="0" smtClean="0"/>
              <a:t>S(x)</a:t>
            </a:r>
            <a:r>
              <a:rPr lang="en-US" dirty="0" smtClean="0"/>
              <a:t>: </a:t>
            </a:r>
            <a:r>
              <a:rPr lang="en-US" i="1" dirty="0" smtClean="0"/>
              <a:t>x </a:t>
            </a:r>
            <a:r>
              <a:rPr lang="en-US" dirty="0" smtClean="0"/>
              <a:t>is a </a:t>
            </a:r>
            <a:r>
              <a:rPr lang="en-US" dirty="0" err="1" smtClean="0"/>
              <a:t>snurd</a:t>
            </a:r>
            <a:endParaRPr lang="en-US" dirty="0" smtClean="0"/>
          </a:p>
          <a:p>
            <a:pPr lvl="1">
              <a:buNone/>
            </a:pPr>
            <a:r>
              <a:rPr lang="en-US" i="1" dirty="0" smtClean="0"/>
              <a:t>T(x)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dirty="0" smtClean="0"/>
              <a:t> is a thingamabob</a:t>
            </a:r>
          </a:p>
          <a:p>
            <a:pPr>
              <a:buNone/>
            </a:pPr>
            <a:r>
              <a:rPr lang="en-US" dirty="0" smtClean="0"/>
              <a:t>   “No </a:t>
            </a:r>
            <a:r>
              <a:rPr lang="en-US" dirty="0" err="1" smtClean="0"/>
              <a:t>snurd</a:t>
            </a:r>
            <a:r>
              <a:rPr lang="en-US" dirty="0" smtClean="0"/>
              <a:t> is a thingamabob.”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     Solution</a:t>
            </a:r>
            <a:r>
              <a:rPr lang="en-US" dirty="0" smtClean="0"/>
              <a:t>: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dirty="0" smtClean="0">
                <a:sym typeface="Symbol"/>
              </a:rPr>
              <a:t>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x (S(x)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∧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T(x))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What is this equivalent to?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b="1" dirty="0" smtClean="0"/>
              <a:t>Solution</a:t>
            </a:r>
            <a:r>
              <a:rPr lang="en-US" dirty="0" smtClean="0"/>
              <a:t>: </a:t>
            </a:r>
            <a:r>
              <a:rPr lang="en-US" dirty="0" smtClean="0">
                <a:sym typeface="Symbol"/>
              </a:rPr>
              <a:t>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x 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S(x)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∨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T(x))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 = {</a:t>
            </a:r>
            <a:r>
              <a:rPr lang="en-US" dirty="0" err="1" smtClean="0"/>
              <a:t>fleegles</a:t>
            </a:r>
            <a:r>
              <a:rPr lang="en-US" dirty="0" smtClean="0"/>
              <a:t>, </a:t>
            </a:r>
            <a:r>
              <a:rPr lang="en-US" dirty="0" err="1" smtClean="0"/>
              <a:t>snurds</a:t>
            </a:r>
            <a:r>
              <a:rPr lang="en-US" dirty="0" smtClean="0"/>
              <a:t>, thingamabobs}</a:t>
            </a:r>
          </a:p>
          <a:p>
            <a:pPr lvl="1">
              <a:buNone/>
            </a:pPr>
            <a:r>
              <a:rPr lang="en-US" i="1" dirty="0" smtClean="0"/>
              <a:t>F(x)</a:t>
            </a:r>
            <a:r>
              <a:rPr lang="en-US" dirty="0" smtClean="0"/>
              <a:t>: x is a </a:t>
            </a:r>
            <a:r>
              <a:rPr lang="en-US" dirty="0" err="1" smtClean="0"/>
              <a:t>fleegle</a:t>
            </a:r>
            <a:endParaRPr lang="en-US" dirty="0" smtClean="0"/>
          </a:p>
          <a:p>
            <a:pPr lvl="1">
              <a:buNone/>
            </a:pPr>
            <a:r>
              <a:rPr lang="en-US" i="1" dirty="0" smtClean="0"/>
              <a:t>S(x)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dirty="0" smtClean="0"/>
              <a:t> is a </a:t>
            </a:r>
            <a:r>
              <a:rPr lang="en-US" dirty="0" err="1" smtClean="0"/>
              <a:t>snurd</a:t>
            </a:r>
            <a:endParaRPr lang="en-US" dirty="0" smtClean="0"/>
          </a:p>
          <a:p>
            <a:pPr lvl="1">
              <a:buNone/>
            </a:pPr>
            <a:r>
              <a:rPr lang="en-US" i="1" dirty="0" smtClean="0"/>
              <a:t>T(x)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dirty="0" smtClean="0"/>
              <a:t> is a thingamabob</a:t>
            </a:r>
          </a:p>
          <a:p>
            <a:pPr>
              <a:buNone/>
            </a:pPr>
            <a:r>
              <a:rPr lang="en-US" dirty="0" smtClean="0"/>
              <a:t>  “If any </a:t>
            </a:r>
            <a:r>
              <a:rPr lang="en-US" dirty="0" err="1" smtClean="0"/>
              <a:t>fleegle</a:t>
            </a:r>
            <a:r>
              <a:rPr lang="en-US" dirty="0" smtClean="0"/>
              <a:t> is a </a:t>
            </a:r>
            <a:r>
              <a:rPr lang="en-US" dirty="0" err="1" smtClean="0"/>
              <a:t>snurd</a:t>
            </a:r>
            <a:r>
              <a:rPr lang="en-US" dirty="0" smtClean="0"/>
              <a:t> then it is also a thingamabob.”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     Solution</a:t>
            </a:r>
            <a:r>
              <a:rPr lang="en-US" dirty="0" smtClean="0"/>
              <a:t>: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x ((F(x)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∧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 S(x))→ T(x))</a:t>
            </a:r>
            <a:endParaRPr lang="en-US" i="1" dirty="0" smtClean="0">
              <a:latin typeface="Cambria Math" pitchFamily="18" charset="0"/>
              <a:ea typeface="Cambria Math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Specification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Predicate logic is used for specifying properties that systems must satisfy.</a:t>
            </a:r>
          </a:p>
          <a:p>
            <a:r>
              <a:rPr lang="en-US" sz="2000" dirty="0" smtClean="0"/>
              <a:t>For example, translate into predicate logic:</a:t>
            </a:r>
          </a:p>
          <a:p>
            <a:pPr lvl="1"/>
            <a:r>
              <a:rPr lang="en-US" sz="2000" dirty="0" smtClean="0"/>
              <a:t>“Every mail message larger than one megabyte will be compressed.”</a:t>
            </a:r>
          </a:p>
          <a:p>
            <a:pPr lvl="1"/>
            <a:r>
              <a:rPr lang="en-US" sz="2000" dirty="0" smtClean="0"/>
              <a:t>“If a user is active, at least one network link will be available.”</a:t>
            </a:r>
          </a:p>
          <a:p>
            <a:r>
              <a:rPr lang="en-US" sz="2000" dirty="0" smtClean="0"/>
              <a:t>Decide on predicates and domains (left implicit here) for the variables:</a:t>
            </a:r>
          </a:p>
          <a:p>
            <a:pPr lvl="1"/>
            <a:r>
              <a:rPr lang="en-US" sz="1800" dirty="0" smtClean="0"/>
              <a:t>Let </a:t>
            </a:r>
            <a:r>
              <a:rPr lang="en-US" sz="1800" i="1" dirty="0" smtClean="0"/>
              <a:t>L</a:t>
            </a:r>
            <a:r>
              <a:rPr lang="en-US" sz="1800" dirty="0" smtClean="0"/>
              <a:t>(</a:t>
            </a:r>
            <a:r>
              <a:rPr lang="en-US" sz="1800" i="1" dirty="0" smtClean="0"/>
              <a:t>m</a:t>
            </a:r>
            <a:r>
              <a:rPr lang="en-US" sz="1800" dirty="0" smtClean="0"/>
              <a:t>, </a:t>
            </a:r>
            <a:r>
              <a:rPr lang="en-US" sz="1800" i="1" dirty="0" smtClean="0"/>
              <a:t>y</a:t>
            </a:r>
            <a:r>
              <a:rPr lang="en-US" sz="1800" dirty="0" smtClean="0"/>
              <a:t>) be “Mail message </a:t>
            </a:r>
            <a:r>
              <a:rPr lang="en-US" sz="1800" i="1" dirty="0" smtClean="0"/>
              <a:t>m</a:t>
            </a:r>
            <a:r>
              <a:rPr lang="en-US" sz="1800" dirty="0" smtClean="0"/>
              <a:t> is larger than </a:t>
            </a:r>
            <a:r>
              <a:rPr lang="en-US" sz="1800" i="1" dirty="0" smtClean="0"/>
              <a:t>y</a:t>
            </a:r>
            <a:r>
              <a:rPr lang="en-US" sz="1800" dirty="0" smtClean="0"/>
              <a:t> megabytes.”</a:t>
            </a:r>
          </a:p>
          <a:p>
            <a:pPr lvl="1"/>
            <a:r>
              <a:rPr lang="en-US" sz="1800" dirty="0" smtClean="0"/>
              <a:t>Let </a:t>
            </a:r>
            <a:r>
              <a:rPr lang="en-US" sz="1800" i="1" dirty="0" smtClean="0"/>
              <a:t>C</a:t>
            </a:r>
            <a:r>
              <a:rPr lang="en-US" sz="1800" dirty="0" smtClean="0"/>
              <a:t>(</a:t>
            </a:r>
            <a:r>
              <a:rPr lang="en-US" sz="1800" i="1" dirty="0" smtClean="0"/>
              <a:t>m</a:t>
            </a:r>
            <a:r>
              <a:rPr lang="en-US" sz="1800" dirty="0" smtClean="0"/>
              <a:t>) denote “Mail message </a:t>
            </a:r>
            <a:r>
              <a:rPr lang="en-US" sz="1800" i="1" dirty="0" smtClean="0"/>
              <a:t>m</a:t>
            </a:r>
            <a:r>
              <a:rPr lang="en-US" sz="1800" dirty="0" smtClean="0"/>
              <a:t> will be compressed.”</a:t>
            </a:r>
          </a:p>
          <a:p>
            <a:pPr lvl="1"/>
            <a:r>
              <a:rPr lang="en-US" sz="1800" dirty="0" smtClean="0"/>
              <a:t>Let </a:t>
            </a:r>
            <a:r>
              <a:rPr lang="en-US" sz="1800" i="1" dirty="0" smtClean="0"/>
              <a:t>A</a:t>
            </a:r>
            <a:r>
              <a:rPr lang="en-US" sz="1800" dirty="0" smtClean="0"/>
              <a:t>(</a:t>
            </a:r>
            <a:r>
              <a:rPr lang="en-US" sz="1800" i="1" dirty="0" smtClean="0"/>
              <a:t>u</a:t>
            </a:r>
            <a:r>
              <a:rPr lang="en-US" sz="1800" dirty="0" smtClean="0"/>
              <a:t>) represent “User </a:t>
            </a:r>
            <a:r>
              <a:rPr lang="en-US" sz="1800" i="1" dirty="0" smtClean="0"/>
              <a:t>u</a:t>
            </a:r>
            <a:r>
              <a:rPr lang="en-US" sz="1800" dirty="0" smtClean="0"/>
              <a:t> is active.”</a:t>
            </a:r>
          </a:p>
          <a:p>
            <a:pPr lvl="1"/>
            <a:r>
              <a:rPr lang="en-US" sz="1800" dirty="0" smtClean="0"/>
              <a:t>Let </a:t>
            </a:r>
            <a:r>
              <a:rPr lang="en-US" sz="1800" i="1" dirty="0" smtClean="0"/>
              <a:t>S</a:t>
            </a:r>
            <a:r>
              <a:rPr lang="en-US" sz="1800" dirty="0" smtClean="0"/>
              <a:t>(</a:t>
            </a:r>
            <a:r>
              <a:rPr lang="en-US" sz="1800" i="1" dirty="0" smtClean="0"/>
              <a:t>n, x</a:t>
            </a:r>
            <a:r>
              <a:rPr lang="en-US" sz="1800" dirty="0" smtClean="0"/>
              <a:t>) represent “Network link </a:t>
            </a:r>
            <a:r>
              <a:rPr lang="en-US" sz="1800" i="1" dirty="0" smtClean="0"/>
              <a:t>n</a:t>
            </a:r>
            <a:r>
              <a:rPr lang="en-US" sz="1800" dirty="0" smtClean="0"/>
              <a:t> is state </a:t>
            </a:r>
            <a:r>
              <a:rPr lang="en-US" sz="1800" i="1" dirty="0" smtClean="0"/>
              <a:t>x</a:t>
            </a:r>
            <a:r>
              <a:rPr lang="en-US" sz="1800" dirty="0" smtClean="0"/>
              <a:t>.</a:t>
            </a:r>
          </a:p>
          <a:p>
            <a:r>
              <a:rPr lang="en-US" sz="2000" dirty="0" smtClean="0"/>
              <a:t>Now we have: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743200" y="5410200"/>
            <a:ext cx="2974181" cy="319088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133600" y="5867400"/>
            <a:ext cx="3988594" cy="319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Carroll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first two are called </a:t>
            </a:r>
            <a:r>
              <a:rPr lang="en-US" i="1" dirty="0" smtClean="0"/>
              <a:t>premises</a:t>
            </a:r>
            <a:r>
              <a:rPr lang="en-US" dirty="0" smtClean="0"/>
              <a:t> and the third is called the </a:t>
            </a:r>
            <a:r>
              <a:rPr lang="en-US" i="1" dirty="0" smtClean="0"/>
              <a:t>conclusion</a:t>
            </a:r>
            <a:r>
              <a:rPr lang="en-US" dirty="0" smtClean="0"/>
              <a:t>.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“All lions are fierce.”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“Some lions do not drink coffee.”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“Some fierce creatures do not drink coffee.” </a:t>
            </a:r>
          </a:p>
          <a:p>
            <a:pPr marL="484632" indent="-457200"/>
            <a:r>
              <a:rPr lang="en-US" dirty="0" smtClean="0"/>
              <a:t>Here is one way to translate these statements to predicate logic. Let P(x), Q(x), and R(x) be the propositional functions “x is a lion,” “x is fierce,” and “x drinks coffee,” respectively.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x (P(x)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→ Q(x))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>
                <a:sym typeface="Symbol"/>
              </a:rPr>
              <a:t>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x (P(x)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∧ 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R(x))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>
                <a:sym typeface="Symbol"/>
              </a:rPr>
              <a:t>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x (Q(x)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∧ 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R(x))</a:t>
            </a:r>
          </a:p>
          <a:p>
            <a:pPr marL="484632" indent="-457200"/>
            <a:r>
              <a:rPr lang="en-US" dirty="0" smtClean="0"/>
              <a:t>Later we will see how to prove that the conclusion follows from the premises.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Content Placeholder 3" descr="0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76200"/>
            <a:ext cx="886968" cy="1036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1066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</a:t>
            </a:r>
            <a:r>
              <a:rPr lang="en-US" dirty="0" err="1" smtClean="0"/>
              <a:t>Lutwidge</a:t>
            </a:r>
            <a:r>
              <a:rPr lang="en-US" dirty="0" smtClean="0"/>
              <a:t> Dodgson</a:t>
            </a:r>
          </a:p>
          <a:p>
            <a:r>
              <a:rPr lang="en-US" dirty="0" smtClean="0"/>
              <a:t>   (AKA Lewis </a:t>
            </a:r>
            <a:r>
              <a:rPr lang="en-US" dirty="0" err="1" smtClean="0"/>
              <a:t>Caroll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 (1832-1898)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Nested Quantifiers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/>
              <a:t>1.5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Nested Quantifiers </a:t>
            </a:r>
          </a:p>
          <a:p>
            <a:r>
              <a:rPr lang="en-US" dirty="0" smtClean="0"/>
              <a:t>Order of Quantifiers</a:t>
            </a:r>
          </a:p>
          <a:p>
            <a:r>
              <a:rPr lang="en-US" dirty="0" smtClean="0"/>
              <a:t>Translating from Nested Quantifiers into English</a:t>
            </a:r>
          </a:p>
          <a:p>
            <a:r>
              <a:rPr lang="en-US" dirty="0" smtClean="0"/>
              <a:t>Translating Mathematical Statements into Statements involving Nested Quantifiers.</a:t>
            </a:r>
          </a:p>
          <a:p>
            <a:r>
              <a:rPr lang="en-US" dirty="0" smtClean="0"/>
              <a:t>Translated English Sentences into Logical Expressions.</a:t>
            </a:r>
          </a:p>
          <a:p>
            <a:r>
              <a:rPr lang="en-US" dirty="0" smtClean="0"/>
              <a:t>Negating Nested Quantifiers.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Quantifiers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Nested quantifiers are often necessary to express the meaning of sentences in English as well as important concepts in computer science and mathematics.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Example</a:t>
            </a:r>
            <a:r>
              <a:rPr lang="en-US" dirty="0" smtClean="0"/>
              <a:t>: “Every real number has an inverse” is   </a:t>
            </a:r>
          </a:p>
          <a:p>
            <a:pPr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       x </a:t>
            </a:r>
            <a:r>
              <a:rPr lang="en-US" dirty="0" smtClean="0">
                <a:sym typeface="Symbol"/>
              </a:rPr>
              <a:t>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y(x + y = 0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) </a:t>
            </a:r>
          </a:p>
          <a:p>
            <a:pPr>
              <a:buNone/>
            </a:pPr>
            <a:r>
              <a:rPr lang="en-US" i="1" dirty="0" smtClean="0">
                <a:latin typeface="Cambria Math"/>
                <a:ea typeface="Cambria Math"/>
                <a:sym typeface="Symbol"/>
              </a:rPr>
              <a:t>     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where the domains of x and y are the real numbers.</a:t>
            </a:r>
            <a:endParaRPr lang="en-US" dirty="0" smtClean="0"/>
          </a:p>
          <a:p>
            <a:r>
              <a:rPr lang="en-US" dirty="0" smtClean="0"/>
              <a:t>We can also think of nested propositional functions:</a:t>
            </a:r>
          </a:p>
          <a:p>
            <a:pPr lvl="1"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x </a:t>
            </a:r>
            <a:r>
              <a:rPr lang="en-US" dirty="0" smtClean="0">
                <a:sym typeface="Symbol"/>
              </a:rPr>
              <a:t>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y(x + y = 0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) </a:t>
            </a:r>
            <a:r>
              <a:rPr lang="en-US" dirty="0" smtClean="0">
                <a:ea typeface="Cambria Math"/>
                <a:sym typeface="Symbol"/>
              </a:rPr>
              <a:t>can be viewed as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x Q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) </a:t>
            </a:r>
            <a:r>
              <a:rPr lang="en-US" dirty="0" smtClean="0">
                <a:ea typeface="Cambria Math"/>
                <a:sym typeface="Symbol"/>
              </a:rPr>
              <a:t>where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Q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) </a:t>
            </a:r>
            <a:r>
              <a:rPr lang="en-US" dirty="0" smtClean="0">
                <a:ea typeface="Cambria Math"/>
                <a:sym typeface="Symbol"/>
              </a:rPr>
              <a:t>is           </a:t>
            </a:r>
            <a:r>
              <a:rPr lang="en-US" dirty="0" smtClean="0">
                <a:sym typeface="Symbol"/>
              </a:rPr>
              <a:t>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y P(x, y) </a:t>
            </a:r>
            <a:r>
              <a:rPr lang="en-US" dirty="0" smtClean="0">
                <a:ea typeface="Cambria Math" pitchFamily="18" charset="0"/>
                <a:sym typeface="Symbol"/>
              </a:rPr>
              <a:t>where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P(x, y) </a:t>
            </a:r>
            <a:r>
              <a:rPr lang="en-US" i="1" dirty="0" smtClean="0">
                <a:ea typeface="Cambria Math" pitchFamily="18" charset="0"/>
                <a:sym typeface="Symbol"/>
              </a:rPr>
              <a:t>is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(x + y = 0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)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Thinking of Nested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ea typeface="Cambria Math"/>
                <a:sym typeface="Symbol"/>
              </a:rPr>
              <a:t>Nested Loops</a:t>
            </a:r>
          </a:p>
          <a:p>
            <a:pPr lvl="1"/>
            <a:r>
              <a:rPr lang="en-US" dirty="0" smtClean="0">
                <a:ea typeface="Cambria Math"/>
                <a:sym typeface="Symbol"/>
              </a:rPr>
              <a:t>To see if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xyP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)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is true, loop through the values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x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:</a:t>
            </a:r>
          </a:p>
          <a:p>
            <a:pPr lvl="2"/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 At each step, loop through the values for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y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. </a:t>
            </a:r>
          </a:p>
          <a:p>
            <a:pPr lvl="2"/>
            <a:r>
              <a:rPr lang="en-US" dirty="0" smtClean="0">
                <a:ea typeface="Cambria Math" pitchFamily="18" charset="0"/>
                <a:sym typeface="Symbol"/>
              </a:rPr>
              <a:t> If for some pair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x </a:t>
            </a:r>
            <a:r>
              <a:rPr lang="en-US" dirty="0" err="1" smtClean="0">
                <a:ea typeface="Cambria Math" pitchFamily="18" charset="0"/>
                <a:sym typeface="Symbol"/>
              </a:rPr>
              <a:t>and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, P(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) </a:t>
            </a:r>
            <a:r>
              <a:rPr lang="en-US" dirty="0" smtClean="0">
                <a:ea typeface="Cambria Math" pitchFamily="18" charset="0"/>
                <a:sym typeface="Symbol"/>
              </a:rPr>
              <a:t>is false, then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x 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yP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) </a:t>
            </a:r>
            <a:r>
              <a:rPr lang="en-US" dirty="0" smtClean="0">
                <a:ea typeface="Cambria Math" pitchFamily="18" charset="0"/>
                <a:sym typeface="Symbol"/>
              </a:rPr>
              <a:t>is false and both the outer and inner loop terminate.</a:t>
            </a:r>
            <a:endParaRPr lang="en-US" dirty="0" smtClean="0">
              <a:latin typeface="Cambria Math" pitchFamily="18" charset="0"/>
              <a:ea typeface="Cambria Math" pitchFamily="18" charset="0"/>
              <a:sym typeface="Symbol"/>
            </a:endParaRPr>
          </a:p>
          <a:p>
            <a:pPr lvl="1"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   x y P(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) </a:t>
            </a:r>
            <a:r>
              <a:rPr lang="en-US" dirty="0" smtClean="0">
                <a:ea typeface="Cambria Math" pitchFamily="18" charset="0"/>
                <a:sym typeface="Symbol"/>
              </a:rPr>
              <a:t>is true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if the outer loop ends after stepping through each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.  </a:t>
            </a:r>
            <a:endParaRPr lang="en-US" dirty="0" smtClean="0">
              <a:ea typeface="Cambria Math"/>
              <a:sym typeface="Symbol"/>
            </a:endParaRPr>
          </a:p>
          <a:p>
            <a:pPr lvl="1"/>
            <a:r>
              <a:rPr lang="en-US" dirty="0" smtClean="0">
                <a:ea typeface="Cambria Math"/>
                <a:sym typeface="Symbol"/>
              </a:rPr>
              <a:t>To see if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x </a:t>
            </a:r>
            <a:r>
              <a:rPr lang="en-US" dirty="0" smtClean="0">
                <a:sym typeface="Symbol"/>
              </a:rPr>
              <a:t>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yP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)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is true, loop through the values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:</a:t>
            </a:r>
          </a:p>
          <a:p>
            <a:pPr lvl="2"/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At each step, loop through the values for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y.</a:t>
            </a:r>
          </a:p>
          <a:p>
            <a:pPr lvl="2"/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The inner loop ends when a pair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 and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y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  is found such that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P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, y) is true.</a:t>
            </a:r>
          </a:p>
          <a:p>
            <a:pPr lvl="2"/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If no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y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 is found such that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P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, y) is true the outer loop terminates as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x </a:t>
            </a:r>
            <a:r>
              <a:rPr lang="en-US" dirty="0" smtClean="0">
                <a:sym typeface="Symbol"/>
              </a:rPr>
              <a:t>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yP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)</a:t>
            </a:r>
            <a:r>
              <a:rPr lang="en-US" dirty="0" smtClean="0">
                <a:ea typeface="Cambria Math" pitchFamily="18" charset="0"/>
                <a:sym typeface="Symbol"/>
              </a:rPr>
              <a:t>  has been shown to be false. </a:t>
            </a:r>
            <a:endParaRPr lang="en-US" dirty="0" smtClean="0">
              <a:latin typeface="Cambria Math" pitchFamily="18" charset="0"/>
              <a:ea typeface="Cambria Math" pitchFamily="18" charset="0"/>
              <a:sym typeface="Symbol"/>
            </a:endParaRPr>
          </a:p>
          <a:p>
            <a:pPr lvl="1"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   x </a:t>
            </a:r>
            <a:r>
              <a:rPr lang="en-US" dirty="0" smtClean="0">
                <a:sym typeface="Symbol"/>
              </a:rPr>
              <a:t>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y P(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)  </a:t>
            </a:r>
            <a:r>
              <a:rPr lang="en-US" dirty="0" smtClean="0">
                <a:ea typeface="Cambria Math" pitchFamily="18" charset="0"/>
                <a:sym typeface="Symbol"/>
              </a:rPr>
              <a:t>is true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if the outer loop ends after stepping through each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. </a:t>
            </a:r>
            <a:endParaRPr lang="en-US" dirty="0" smtClean="0">
              <a:ea typeface="Cambria Math" pitchFamily="18" charset="0"/>
              <a:sym typeface="Symbol"/>
            </a:endParaRPr>
          </a:p>
          <a:p>
            <a:r>
              <a:rPr lang="en-US" dirty="0" smtClean="0">
                <a:ea typeface="Cambria Math" pitchFamily="18" charset="0"/>
                <a:sym typeface="Symbol"/>
              </a:rPr>
              <a:t>If the domains of the variables are infinite, then this process can not actually be carried out.</a:t>
            </a:r>
            <a:endParaRPr lang="en-US" dirty="0"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Quantifiers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Examples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Let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 smtClean="0"/>
              <a:t>be the statement “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x + y = y + x</a:t>
            </a:r>
            <a:r>
              <a:rPr lang="en-US" dirty="0" smtClean="0"/>
              <a:t>.” Assume that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smtClean="0"/>
              <a:t> is the real numbers. Then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x 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yP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)  </a:t>
            </a:r>
            <a:r>
              <a:rPr lang="en-US" dirty="0" smtClean="0">
                <a:ea typeface="Cambria Math" pitchFamily="18" charset="0"/>
                <a:sym typeface="Symbol"/>
              </a:rPr>
              <a:t>and   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y 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xP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) </a:t>
            </a:r>
            <a:r>
              <a:rPr lang="en-US" dirty="0" smtClean="0">
                <a:ea typeface="Cambria Math" pitchFamily="18" charset="0"/>
                <a:sym typeface="Symbol"/>
              </a:rPr>
              <a:t>have the same truth value.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Let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Q(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 smtClean="0"/>
              <a:t>be the statement “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x + y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.” Assume that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smtClean="0"/>
              <a:t> is the real numbers. Then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x </a:t>
            </a:r>
            <a:r>
              <a:rPr lang="en-US" dirty="0" smtClean="0">
                <a:sym typeface="Symbol"/>
              </a:rPr>
              <a:t>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yQ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)  </a:t>
            </a:r>
            <a:r>
              <a:rPr lang="en-US" dirty="0" smtClean="0">
                <a:ea typeface="Cambria Math" pitchFamily="18" charset="0"/>
                <a:sym typeface="Symbol"/>
              </a:rPr>
              <a:t>is true</a:t>
            </a:r>
            <a:r>
              <a:rPr lang="en-US" i="1" dirty="0" smtClean="0">
                <a:ea typeface="Cambria Math" pitchFamily="18" charset="0"/>
                <a:sym typeface="Symbol"/>
              </a:rPr>
              <a:t>, </a:t>
            </a:r>
            <a:r>
              <a:rPr lang="en-US" dirty="0" smtClean="0">
                <a:ea typeface="Cambria Math" pitchFamily="18" charset="0"/>
                <a:sym typeface="Symbol"/>
              </a:rPr>
              <a:t>but</a:t>
            </a:r>
            <a:r>
              <a:rPr lang="en-US" i="1" dirty="0" smtClean="0">
                <a:ea typeface="Cambria Math" pitchFamily="18" charset="0"/>
                <a:sym typeface="Symbol"/>
              </a:rPr>
              <a:t>     </a:t>
            </a:r>
            <a:r>
              <a:rPr lang="en-US" dirty="0" smtClean="0">
                <a:ea typeface="Cambria Math" pitchFamily="18" charset="0"/>
                <a:sym typeface="Symbol"/>
              </a:rPr>
              <a:t> </a:t>
            </a:r>
            <a:r>
              <a:rPr lang="en-US" dirty="0" smtClean="0">
                <a:sym typeface="Symbol"/>
              </a:rPr>
              <a:t>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y</a:t>
            </a:r>
            <a:r>
              <a:rPr lang="en-US" dirty="0" smtClean="0">
                <a:sym typeface="Symbol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</a:t>
            </a:r>
            <a:r>
              <a:rPr lang="en-US" i="1" smtClean="0">
                <a:latin typeface="Cambria Math" pitchFamily="18" charset="0"/>
                <a:ea typeface="Cambria Math" pitchFamily="18" charset="0"/>
                <a:sym typeface="Symbol"/>
              </a:rPr>
              <a:t>xQ(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) </a:t>
            </a:r>
            <a:r>
              <a:rPr lang="en-US" dirty="0" smtClean="0">
                <a:ea typeface="Cambria Math" pitchFamily="18" charset="0"/>
                <a:sym typeface="Symbol"/>
              </a:rPr>
              <a:t>is false.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on Order of Quantifiers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 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Let </a:t>
            </a:r>
            <a:r>
              <a:rPr lang="en-US" i="1" dirty="0" smtClean="0"/>
              <a:t>U</a:t>
            </a:r>
            <a:r>
              <a:rPr lang="en-US" dirty="0" smtClean="0"/>
              <a:t> be the real numbers,</a:t>
            </a:r>
          </a:p>
          <a:p>
            <a:pPr>
              <a:buNone/>
            </a:pPr>
            <a:r>
              <a:rPr lang="en-US" dirty="0" smtClean="0"/>
              <a:t>    Define </a:t>
            </a:r>
            <a:r>
              <a:rPr lang="en-US" i="1" dirty="0" smtClean="0"/>
              <a:t>P(</a:t>
            </a:r>
            <a:r>
              <a:rPr lang="en-US" i="1" dirty="0" err="1" smtClean="0"/>
              <a:t>x,y</a:t>
            </a:r>
            <a:r>
              <a:rPr lang="en-US" i="1" dirty="0" smtClean="0"/>
              <a:t>) : x ∙ y </a:t>
            </a:r>
            <a:r>
              <a:rPr lang="en-US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</a:p>
          <a:p>
            <a:pPr>
              <a:buNone/>
            </a:pPr>
            <a:r>
              <a:rPr lang="en-US" dirty="0" smtClean="0"/>
              <a:t>    What is the truth value of the following: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xyP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)</a:t>
            </a:r>
            <a:r>
              <a:rPr lang="en-US" dirty="0" smtClean="0"/>
              <a:t>       </a:t>
            </a:r>
          </a:p>
          <a:p>
            <a:pPr marL="1188720" lvl="2" indent="-514350">
              <a:buNone/>
            </a:pPr>
            <a:r>
              <a:rPr lang="en-US" b="1" dirty="0" smtClean="0"/>
              <a:t>     Answer: </a:t>
            </a:r>
            <a:r>
              <a:rPr lang="en-US" dirty="0" smtClean="0"/>
              <a:t>False</a:t>
            </a:r>
            <a:endParaRPr lang="en-US" b="1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xyP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)</a:t>
            </a:r>
            <a:r>
              <a:rPr lang="en-US" dirty="0" smtClean="0"/>
              <a:t>        </a:t>
            </a:r>
          </a:p>
          <a:p>
            <a:pPr marL="1188720" lvl="2" indent="-514350">
              <a:buNone/>
            </a:pPr>
            <a:r>
              <a:rPr lang="en-US" b="1" dirty="0" smtClean="0"/>
              <a:t>     Answer: </a:t>
            </a:r>
            <a:r>
              <a:rPr lang="en-US" dirty="0" smtClean="0"/>
              <a:t>True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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xy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P(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)</a:t>
            </a:r>
            <a:r>
              <a:rPr lang="en-US" dirty="0" smtClean="0"/>
              <a:t>       </a:t>
            </a:r>
          </a:p>
          <a:p>
            <a:pPr marL="1188720" lvl="2" indent="-514350">
              <a:buNone/>
            </a:pPr>
            <a:r>
              <a:rPr lang="en-US" b="1" dirty="0" smtClean="0"/>
              <a:t>     Answer: </a:t>
            </a:r>
            <a:r>
              <a:rPr lang="en-US" dirty="0" smtClean="0"/>
              <a:t>True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x  y P(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)</a:t>
            </a:r>
            <a:r>
              <a:rPr lang="en-US" dirty="0" smtClean="0"/>
              <a:t>     </a:t>
            </a:r>
          </a:p>
          <a:p>
            <a:pPr marL="914400" lvl="1" indent="-514350">
              <a:buNone/>
            </a:pPr>
            <a:r>
              <a:rPr lang="en-US" b="1" dirty="0" smtClean="0"/>
              <a:t>       Answer: </a:t>
            </a:r>
            <a:r>
              <a:rPr lang="en-US" dirty="0" smtClean="0"/>
              <a:t>True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Logically Equivalent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2000" dirty="0" smtClean="0"/>
              <a:t>Two compound propositions p and q are logically equivalent if  </a:t>
            </a:r>
            <a:r>
              <a:rPr lang="en-US" sz="2000" i="1" dirty="0" err="1" smtClean="0">
                <a:latin typeface="Cambria Math" pitchFamily="18" charset="0"/>
                <a:ea typeface="Cambria Math" pitchFamily="18" charset="0"/>
              </a:rPr>
              <a:t>p↔q</a:t>
            </a:r>
            <a:r>
              <a:rPr lang="en-US" sz="2000" dirty="0" smtClean="0"/>
              <a:t>  is a tautology.</a:t>
            </a:r>
          </a:p>
          <a:p>
            <a:pPr marL="514350" indent="-514350"/>
            <a:r>
              <a:rPr lang="en-US" sz="2000" dirty="0" smtClean="0"/>
              <a:t>We write this as </a:t>
            </a:r>
            <a:r>
              <a:rPr lang="en-US" sz="2000" i="1" dirty="0" err="1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000" i="1" dirty="0" err="1" smtClean="0">
                <a:latin typeface="Cambria Math"/>
                <a:ea typeface="Cambria Math"/>
              </a:rPr>
              <a:t>⇔</a:t>
            </a:r>
            <a:r>
              <a:rPr lang="en-US" sz="2000" i="1" dirty="0" err="1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sz="2000" dirty="0" smtClean="0"/>
              <a:t>   or as </a:t>
            </a:r>
            <a:r>
              <a:rPr lang="en-US" sz="2000" i="1" dirty="0" err="1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000" i="1" dirty="0" err="1" smtClean="0">
                <a:latin typeface="Cambria Math"/>
                <a:ea typeface="Cambria Math"/>
              </a:rPr>
              <a:t>≡</a:t>
            </a:r>
            <a:r>
              <a:rPr lang="en-US" sz="2000" i="1" dirty="0" err="1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sz="2000" dirty="0" smtClean="0"/>
              <a:t> where 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000" dirty="0" smtClean="0"/>
              <a:t> and 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sz="2000" dirty="0" smtClean="0"/>
              <a:t> are compound propositions.</a:t>
            </a:r>
          </a:p>
          <a:p>
            <a:pPr marL="514350" indent="-514350"/>
            <a:r>
              <a:rPr lang="en-US" sz="2000" dirty="0" smtClean="0"/>
              <a:t>Two compound propositions 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000" dirty="0" smtClean="0"/>
              <a:t> and 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sz="2000" dirty="0" smtClean="0"/>
              <a:t> are equivalent if and only if the columns in a truth table giving their truth values agree.</a:t>
            </a:r>
          </a:p>
          <a:p>
            <a:pPr marL="514350" indent="-514350"/>
            <a:r>
              <a:rPr lang="en-US" sz="2000" dirty="0" smtClean="0"/>
              <a:t>This truth table </a:t>
            </a:r>
            <a:r>
              <a:rPr lang="en-US" sz="2000" smtClean="0"/>
              <a:t>shows that </a:t>
            </a:r>
            <a:r>
              <a:rPr lang="en-US" sz="2000" dirty="0" smtClean="0">
                <a:latin typeface="Cambria Math"/>
                <a:ea typeface="Cambria Math"/>
              </a:rPr>
              <a:t>¬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p </a:t>
            </a:r>
            <a:r>
              <a:rPr lang="en-US" sz="2000" dirty="0" smtClean="0">
                <a:latin typeface="Cambria Math"/>
                <a:ea typeface="Cambria Math"/>
              </a:rPr>
              <a:t>∨ 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q  </a:t>
            </a:r>
            <a:r>
              <a:rPr lang="en-US" sz="2000" dirty="0" smtClean="0">
                <a:ea typeface="Cambria Math" pitchFamily="18" charset="0"/>
              </a:rPr>
              <a:t>is equivalent to 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p </a:t>
            </a:r>
            <a:r>
              <a:rPr lang="en-US" sz="2000" i="1" dirty="0" smtClean="0">
                <a:latin typeface="Cambria Math"/>
                <a:ea typeface="Cambria Math"/>
              </a:rPr>
              <a:t>→ 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q.</a:t>
            </a:r>
            <a:endParaRPr lang="en-US" sz="2000" dirty="0" smtClean="0"/>
          </a:p>
          <a:p>
            <a:pPr marL="514350" indent="-514350"/>
            <a:endParaRPr lang="en-US" sz="2000" dirty="0" smtClean="0"/>
          </a:p>
          <a:p>
            <a:pPr marL="514350" indent="-514350"/>
            <a:endParaRPr lang="en-US" sz="2000" dirty="0" smtClean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1447800" y="4495800"/>
          <a:ext cx="62484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1219200"/>
                <a:gridCol w="1447800"/>
                <a:gridCol w="1752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ambria Math" pitchFamily="18" charset="0"/>
                          <a:ea typeface="Cambria Math" pitchFamily="18" charset="0"/>
                        </a:rPr>
                        <a:t>q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¬</a:t>
                      </a:r>
                      <a:r>
                        <a:rPr lang="en-US" sz="1800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¬</a:t>
                      </a:r>
                      <a:r>
                        <a:rPr lang="en-US" sz="1800" i="1" dirty="0" smtClean="0">
                          <a:latin typeface="Cambria Math" pitchFamily="18" charset="0"/>
                          <a:ea typeface="Cambria Math" pitchFamily="18" charset="0"/>
                        </a:rPr>
                        <a:t>p </a:t>
                      </a:r>
                      <a:r>
                        <a:rPr lang="en-US" sz="1800" i="0" dirty="0" smtClean="0">
                          <a:latin typeface="Cambria Math"/>
                          <a:ea typeface="Cambria Math"/>
                        </a:rPr>
                        <a:t>∨ </a:t>
                      </a:r>
                      <a:r>
                        <a:rPr lang="en-US" sz="1800" i="1" dirty="0" smtClean="0">
                          <a:latin typeface="Cambria Math" pitchFamily="18" charset="0"/>
                          <a:ea typeface="Cambria Math" pitchFamily="18" charset="0"/>
                        </a:rPr>
                        <a:t>q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r>
                        <a:rPr lang="en-US" sz="1800" i="1" dirty="0" smtClean="0">
                          <a:latin typeface="Cambria Math"/>
                          <a:ea typeface="Cambria Math"/>
                        </a:rPr>
                        <a:t>→ </a:t>
                      </a:r>
                      <a:r>
                        <a:rPr lang="en-US" sz="1800" i="1" dirty="0" smtClean="0">
                          <a:latin typeface="Cambria Math" pitchFamily="18" charset="0"/>
                          <a:ea typeface="Cambria Math" pitchFamily="18" charset="0"/>
                        </a:rPr>
                        <a:t>q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4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on Order of Quantifiers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Let </a:t>
            </a:r>
            <a:r>
              <a:rPr lang="en-US" i="1" dirty="0" smtClean="0"/>
              <a:t>U</a:t>
            </a:r>
            <a:r>
              <a:rPr lang="en-US" dirty="0" smtClean="0"/>
              <a:t> be the real numbers,</a:t>
            </a:r>
          </a:p>
          <a:p>
            <a:pPr>
              <a:buNone/>
            </a:pPr>
            <a:r>
              <a:rPr lang="en-US" dirty="0" smtClean="0"/>
              <a:t>   Define </a:t>
            </a:r>
            <a:r>
              <a:rPr lang="en-US" i="1" dirty="0" smtClean="0"/>
              <a:t>P(</a:t>
            </a:r>
            <a:r>
              <a:rPr lang="en-US" i="1" dirty="0" err="1" smtClean="0"/>
              <a:t>x,y</a:t>
            </a:r>
            <a:r>
              <a:rPr lang="en-US" i="1" dirty="0" smtClean="0"/>
              <a:t>) </a:t>
            </a:r>
            <a:r>
              <a:rPr lang="en-US" dirty="0" smtClean="0"/>
              <a:t>:</a:t>
            </a:r>
            <a:r>
              <a:rPr lang="en-US" i="1" dirty="0" smtClean="0"/>
              <a:t> x / y </a:t>
            </a:r>
            <a:r>
              <a:rPr lang="en-US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</a:p>
          <a:p>
            <a:pPr>
              <a:buNone/>
            </a:pPr>
            <a:r>
              <a:rPr lang="en-US" dirty="0" smtClean="0"/>
              <a:t>   What is the truth value of the following: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xyP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)</a:t>
            </a:r>
            <a:r>
              <a:rPr lang="en-US" dirty="0" smtClean="0"/>
              <a:t>       </a:t>
            </a:r>
          </a:p>
          <a:p>
            <a:pPr marL="1188720" lvl="2" indent="-514350">
              <a:buNone/>
            </a:pPr>
            <a:r>
              <a:rPr lang="en-US" b="1" dirty="0" smtClean="0"/>
              <a:t>      Answer: </a:t>
            </a:r>
            <a:r>
              <a:rPr lang="en-US" dirty="0" smtClean="0"/>
              <a:t>False</a:t>
            </a:r>
            <a:endParaRPr lang="en-US" b="1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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xyP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)</a:t>
            </a:r>
            <a:r>
              <a:rPr lang="en-US" dirty="0" smtClean="0"/>
              <a:t>        </a:t>
            </a:r>
          </a:p>
          <a:p>
            <a:pPr marL="1188720" lvl="2" indent="-514350">
              <a:buNone/>
            </a:pPr>
            <a:r>
              <a:rPr lang="en-US" b="1" dirty="0" smtClean="0"/>
              <a:t>     Answer</a:t>
            </a:r>
            <a:r>
              <a:rPr lang="en-US" b="1" smtClean="0"/>
              <a:t>: </a:t>
            </a:r>
            <a:r>
              <a:rPr lang="en-US" smtClean="0"/>
              <a:t>False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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xy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P(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)</a:t>
            </a:r>
            <a:r>
              <a:rPr lang="en-US" dirty="0" smtClean="0"/>
              <a:t>       </a:t>
            </a:r>
          </a:p>
          <a:p>
            <a:pPr marL="1188720" lvl="2" indent="-514350">
              <a:buNone/>
            </a:pPr>
            <a:r>
              <a:rPr lang="en-US" b="1" dirty="0" smtClean="0"/>
              <a:t>    Answer: </a:t>
            </a:r>
            <a:r>
              <a:rPr lang="en-US" dirty="0" smtClean="0"/>
              <a:t>False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x  y P(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x,y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)</a:t>
            </a:r>
            <a:r>
              <a:rPr lang="en-US" dirty="0" smtClean="0"/>
              <a:t>     </a:t>
            </a:r>
          </a:p>
          <a:p>
            <a:pPr marL="1188720" lvl="2" indent="-514350">
              <a:buNone/>
            </a:pPr>
            <a:r>
              <a:rPr lang="en-US" dirty="0" smtClean="0"/>
              <a:t>   </a:t>
            </a:r>
            <a:r>
              <a:rPr lang="en-US" b="1" dirty="0" smtClean="0"/>
              <a:t>Answer: </a:t>
            </a:r>
            <a:r>
              <a:rPr lang="en-US" dirty="0" smtClean="0"/>
              <a:t>True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Quantifications of Two Variables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51460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True?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False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P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err="1" smtClean="0"/>
                        <a:t>x</a:t>
                      </a:r>
                      <a:r>
                        <a:rPr lang="en-US" dirty="0" err="1" smtClean="0"/>
                        <a:t>,</a:t>
                      </a:r>
                      <a:r>
                        <a:rPr lang="en-US" i="1" dirty="0" err="1" smtClean="0"/>
                        <a:t>y</a:t>
                      </a:r>
                      <a:r>
                        <a:rPr lang="en-US" dirty="0" smtClean="0"/>
                        <a:t>) is true for every pair </a:t>
                      </a:r>
                      <a:r>
                        <a:rPr lang="en-US" i="1" dirty="0" err="1" smtClean="0"/>
                        <a:t>x</a:t>
                      </a:r>
                      <a:r>
                        <a:rPr lang="en-US" dirty="0" err="1" smtClean="0"/>
                        <a:t>,</a:t>
                      </a:r>
                      <a:r>
                        <a:rPr lang="en-US" i="1" dirty="0" err="1" smtClean="0"/>
                        <a:t>y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There is a pair </a:t>
                      </a:r>
                      <a:r>
                        <a:rPr lang="en-US" i="1" dirty="0" smtClean="0"/>
                        <a:t>x, y </a:t>
                      </a:r>
                      <a:r>
                        <a:rPr lang="en-US" dirty="0" smtClean="0"/>
                        <a:t>for</a:t>
                      </a:r>
                      <a:r>
                        <a:rPr lang="en-US" baseline="0" dirty="0" smtClean="0"/>
                        <a:t> which </a:t>
                      </a:r>
                      <a:r>
                        <a:rPr lang="en-US" i="1" baseline="0" dirty="0" smtClean="0"/>
                        <a:t>P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i="1" baseline="0" dirty="0" err="1" smtClean="0"/>
                        <a:t>x,y</a:t>
                      </a:r>
                      <a:r>
                        <a:rPr lang="en-US" baseline="0" dirty="0" smtClean="0"/>
                        <a:t>) is false.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every </a:t>
                      </a:r>
                      <a:r>
                        <a:rPr lang="en-US" i="1" dirty="0" smtClean="0"/>
                        <a:t>x </a:t>
                      </a:r>
                      <a:r>
                        <a:rPr lang="en-US" dirty="0" smtClean="0"/>
                        <a:t>there is a </a:t>
                      </a:r>
                      <a:r>
                        <a:rPr lang="en-US" i="1" dirty="0" smtClean="0"/>
                        <a:t>y</a:t>
                      </a:r>
                      <a:r>
                        <a:rPr lang="en-US" dirty="0" smtClean="0"/>
                        <a:t> for which </a:t>
                      </a:r>
                      <a:r>
                        <a:rPr lang="en-US" i="1" dirty="0" smtClean="0"/>
                        <a:t>P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err="1" smtClean="0"/>
                        <a:t>x,y</a:t>
                      </a:r>
                      <a:r>
                        <a:rPr lang="en-US" dirty="0" smtClean="0"/>
                        <a:t>) is true.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There is an x such that </a:t>
                      </a:r>
                      <a:r>
                        <a:rPr lang="en-US" i="1" dirty="0" smtClean="0"/>
                        <a:t>P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err="1" smtClean="0"/>
                        <a:t>x,y</a:t>
                      </a:r>
                      <a:r>
                        <a:rPr lang="en-US" dirty="0" smtClean="0"/>
                        <a:t>) is false for every </a:t>
                      </a:r>
                      <a:r>
                        <a:rPr lang="en-US" i="1" dirty="0" smtClean="0"/>
                        <a:t>y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There is an </a:t>
                      </a:r>
                      <a:r>
                        <a:rPr lang="en-US" i="1" dirty="0" smtClean="0"/>
                        <a:t>x</a:t>
                      </a:r>
                      <a:r>
                        <a:rPr lang="en-US" dirty="0" smtClean="0"/>
                        <a:t> for which </a:t>
                      </a:r>
                      <a:r>
                        <a:rPr lang="en-US" i="1" dirty="0" smtClean="0"/>
                        <a:t>P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err="1" smtClean="0"/>
                        <a:t>x,y</a:t>
                      </a:r>
                      <a:r>
                        <a:rPr lang="en-US" dirty="0" smtClean="0"/>
                        <a:t>) is true for every </a:t>
                      </a:r>
                      <a:r>
                        <a:rPr lang="en-US" i="1" dirty="0" smtClean="0"/>
                        <a:t>y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every </a:t>
                      </a:r>
                      <a:r>
                        <a:rPr lang="en-US" i="1" dirty="0" smtClean="0"/>
                        <a:t>x</a:t>
                      </a:r>
                      <a:r>
                        <a:rPr lang="en-US" dirty="0" smtClean="0"/>
                        <a:t> there is a y for which </a:t>
                      </a:r>
                      <a:r>
                        <a:rPr lang="en-US" i="1" dirty="0" smtClean="0"/>
                        <a:t>P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x,y</a:t>
                      </a:r>
                      <a:r>
                        <a:rPr lang="en-US" dirty="0" smtClean="0"/>
                        <a:t>) is false.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There is a pair </a:t>
                      </a:r>
                      <a:r>
                        <a:rPr lang="en-US" i="1" dirty="0" smtClean="0"/>
                        <a:t>x, y </a:t>
                      </a:r>
                      <a:r>
                        <a:rPr lang="en-US" dirty="0" smtClean="0"/>
                        <a:t>for which </a:t>
                      </a:r>
                      <a:r>
                        <a:rPr lang="en-US" i="1" dirty="0" smtClean="0"/>
                        <a:t>P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err="1" smtClean="0"/>
                        <a:t>x,y</a:t>
                      </a:r>
                      <a:r>
                        <a:rPr lang="en-US" dirty="0" smtClean="0"/>
                        <a:t>) is true.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P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x,y</a:t>
                      </a:r>
                      <a:r>
                        <a:rPr lang="en-US" dirty="0" smtClean="0"/>
                        <a:t>) is false for every pair </a:t>
                      </a:r>
                      <a:r>
                        <a:rPr lang="en-US" i="1" dirty="0" err="1" smtClean="0"/>
                        <a:t>x,y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914400" y="2971800"/>
            <a:ext cx="1320165" cy="25527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914400" y="3429000"/>
            <a:ext cx="1320165" cy="25527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914400" y="3962400"/>
            <a:ext cx="1320165" cy="25527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990600" y="4572000"/>
            <a:ext cx="1306830" cy="25527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990600" y="5181600"/>
            <a:ext cx="1306830" cy="25527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914400" y="5638800"/>
            <a:ext cx="1306830" cy="25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Translating Nested Quantifiers into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b="1" dirty="0" smtClean="0"/>
              <a:t>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Translate the statement 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               x  (C(x )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∨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y (C(y )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∧ F(x, y)))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endParaRPr lang="en-US" i="1" dirty="0" smtClean="0">
              <a:latin typeface="Cambria Math"/>
              <a:ea typeface="Cambria Math"/>
              <a:sym typeface="Symbol"/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dirty="0" smtClean="0"/>
              <a:t>     where C(x) is “</a:t>
            </a:r>
            <a:r>
              <a:rPr lang="en-US" i="1" dirty="0" smtClean="0"/>
              <a:t>x</a:t>
            </a:r>
            <a:r>
              <a:rPr lang="en-US" dirty="0" smtClean="0"/>
              <a:t> has a computer,” and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err="1" smtClean="0"/>
              <a:t>x</a:t>
            </a:r>
            <a:r>
              <a:rPr lang="en-US" dirty="0" err="1" smtClean="0"/>
              <a:t>,</a:t>
            </a:r>
            <a:r>
              <a:rPr lang="en-US" i="1" dirty="0" err="1" smtClean="0"/>
              <a:t>y</a:t>
            </a:r>
            <a:r>
              <a:rPr lang="en-US" dirty="0" smtClean="0"/>
              <a:t>) is “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are friends,” and the domain for both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consists of all students in your school. 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dirty="0" smtClean="0"/>
              <a:t>    </a:t>
            </a:r>
            <a:r>
              <a:rPr lang="en-US" b="1" dirty="0" smtClean="0"/>
              <a:t>Solution</a:t>
            </a:r>
            <a:r>
              <a:rPr lang="en-US" dirty="0" smtClean="0"/>
              <a:t>: Every student in your school has a computer or has a friend who has a computer. 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b="1" dirty="0" smtClean="0"/>
              <a:t>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 </a:t>
            </a:r>
            <a:r>
              <a:rPr lang="en-US" dirty="0" smtClean="0">
                <a:sym typeface="Symbol"/>
              </a:rPr>
              <a:t>Translate the statement</a:t>
            </a:r>
            <a:endParaRPr lang="en-US" i="1" dirty="0" smtClean="0">
              <a:latin typeface="Cambria Math"/>
              <a:ea typeface="Cambria Math"/>
              <a:sym typeface="Symbol"/>
            </a:endParaRP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smtClean="0">
                <a:sym typeface="Symbol"/>
              </a:rPr>
              <a:t></a:t>
            </a:r>
            <a:r>
              <a:rPr lang="en-US" dirty="0" err="1" smtClean="0">
                <a:sym typeface="Symbol"/>
              </a:rPr>
              <a:t>x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y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z ((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F(x, y)∧ F(</a:t>
            </a:r>
            <a:r>
              <a:rPr lang="en-US" i="1" dirty="0" err="1" smtClean="0">
                <a:latin typeface="Cambria Math"/>
                <a:ea typeface="Cambria Math"/>
                <a:sym typeface="Symbol"/>
              </a:rPr>
              <a:t>x,z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) ∧ (y ≠z))→¬F(</a:t>
            </a:r>
            <a:r>
              <a:rPr lang="en-US" i="1" dirty="0" err="1" smtClean="0">
                <a:latin typeface="Cambria Math"/>
                <a:ea typeface="Cambria Math"/>
                <a:sym typeface="Symbol"/>
              </a:rPr>
              <a:t>y,z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))</a:t>
            </a:r>
          </a:p>
          <a:p>
            <a:pPr>
              <a:buNone/>
            </a:pPr>
            <a:r>
              <a:rPr lang="en-US" i="1" dirty="0" smtClean="0">
                <a:latin typeface="Cambria Math"/>
                <a:ea typeface="Cambria Math"/>
                <a:sym typeface="Symbol"/>
              </a:rPr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There is a student none of whose friends are also friends with each other.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Translating Mathematical Statements into Predicate Logic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Example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:</a:t>
            </a:r>
            <a:r>
              <a:rPr lang="en-US" dirty="0" smtClean="0"/>
              <a:t> Translate “The sum of two positive integers is always positive” into a logical expression.</a:t>
            </a:r>
          </a:p>
          <a:p>
            <a:pPr>
              <a:buNone/>
            </a:pPr>
            <a:r>
              <a:rPr lang="en-US" b="1" dirty="0" smtClean="0"/>
              <a:t>  Solution</a:t>
            </a:r>
            <a:r>
              <a:rPr lang="en-US" dirty="0" smtClean="0"/>
              <a:t>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Rewrite the statement to make the implied quantifiers and domains explicit:</a:t>
            </a:r>
          </a:p>
          <a:p>
            <a:pPr marL="1124712" lvl="2" indent="-457200">
              <a:buNone/>
            </a:pPr>
            <a:r>
              <a:rPr lang="en-US" dirty="0" smtClean="0"/>
              <a:t>“For every two integers, if these integers are both positive, then the sum of these integers is positive.”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Introduce the variables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, and specify the domain, to obtain:</a:t>
            </a:r>
          </a:p>
          <a:p>
            <a:pPr marL="1124712" lvl="2" indent="-457200">
              <a:buNone/>
            </a:pPr>
            <a:r>
              <a:rPr lang="en-US" dirty="0" smtClean="0"/>
              <a:t>“For all positive integers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i="1" dirty="0" smtClean="0"/>
              <a:t>+ y</a:t>
            </a:r>
            <a:r>
              <a:rPr lang="en-US" dirty="0" smtClean="0"/>
              <a:t> is positive.”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The result is:</a:t>
            </a:r>
          </a:p>
          <a:p>
            <a:pPr marL="1124712" lvl="2" indent="-457200">
              <a:buNone/>
            </a:pPr>
            <a:r>
              <a:rPr lang="en-US" dirty="0" smtClean="0">
                <a:latin typeface="Cambria Math"/>
                <a:ea typeface="Cambria Math"/>
                <a:sym typeface="Symbol"/>
              </a:rPr>
              <a:t>            </a:t>
            </a:r>
            <a:r>
              <a:rPr lang="en-US" i="1" dirty="0" smtClean="0">
                <a:ea typeface="Cambria Math"/>
                <a:sym typeface="Symbol"/>
              </a:rPr>
              <a:t>x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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y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((</a:t>
            </a:r>
            <a:r>
              <a:rPr lang="en-US" i="1" dirty="0" smtClean="0">
                <a:ea typeface="Cambria Math"/>
                <a:sym typeface="Symbol"/>
              </a:rPr>
              <a:t>x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&gt; 0)∧ (</a:t>
            </a:r>
            <a:r>
              <a:rPr lang="en-US" i="1" dirty="0" smtClean="0">
                <a:ea typeface="Cambria Math"/>
                <a:sym typeface="Symbol"/>
              </a:rPr>
              <a:t>y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&gt; 0)</a:t>
            </a:r>
            <a:r>
              <a:rPr lang="en-US" dirty="0" smtClean="0">
                <a:latin typeface="Cambria Math"/>
                <a:ea typeface="Cambria Math"/>
              </a:rPr>
              <a:t>→ (</a:t>
            </a:r>
            <a:r>
              <a:rPr lang="en-US" i="1" dirty="0" smtClean="0"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n-US" i="1" dirty="0" smtClean="0">
                <a:ea typeface="Cambria Math"/>
              </a:rPr>
              <a:t>y </a:t>
            </a:r>
            <a:r>
              <a:rPr lang="en-US" dirty="0" smtClean="0">
                <a:latin typeface="Cambria Math"/>
                <a:ea typeface="Cambria Math"/>
              </a:rPr>
              <a:t>&gt; 0))</a:t>
            </a:r>
          </a:p>
          <a:p>
            <a:pPr marL="1124712" lvl="2" indent="-457200">
              <a:buNone/>
            </a:pPr>
            <a:r>
              <a:rPr lang="en-US" dirty="0" smtClean="0">
                <a:latin typeface="Cambria Math"/>
                <a:ea typeface="Cambria Math"/>
              </a:rPr>
              <a:t> where the domain of both variables consists of all integers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Translating English into Logical Expressions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Use quantifiers to express the statement “There is a woman who has taken a flight on every airline in the world.”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Let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P(</a:t>
            </a:r>
            <a:r>
              <a:rPr lang="en-US" i="1" dirty="0" err="1" smtClean="0">
                <a:ea typeface="Cambria Math" pitchFamily="18" charset="0"/>
              </a:rPr>
              <a:t>w,f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/>
              <a:t> be “</a:t>
            </a:r>
            <a:r>
              <a:rPr lang="en-US" i="1" dirty="0" smtClean="0">
                <a:ea typeface="Cambria Math" pitchFamily="18" charset="0"/>
              </a:rPr>
              <a:t>w</a:t>
            </a:r>
            <a:r>
              <a:rPr lang="en-US" dirty="0" smtClean="0"/>
              <a:t> has taken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f  </a:t>
            </a:r>
            <a:r>
              <a:rPr lang="en-US" dirty="0" smtClean="0"/>
              <a:t>” and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err="1" smtClean="0">
                <a:ea typeface="Cambria Math" pitchFamily="18" charset="0"/>
              </a:rPr>
              <a:t>f,a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be “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dirty="0" smtClean="0"/>
              <a:t>  is a flight on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.</a:t>
            </a:r>
            <a:r>
              <a:rPr lang="en-US" dirty="0" smtClean="0"/>
              <a:t>”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The domain of </a:t>
            </a:r>
            <a:r>
              <a:rPr lang="en-US" i="1" dirty="0" smtClean="0"/>
              <a:t>w</a:t>
            </a:r>
            <a:r>
              <a:rPr lang="en-US" dirty="0" smtClean="0"/>
              <a:t> is all women, the domain of </a:t>
            </a:r>
            <a:r>
              <a:rPr lang="en-US" i="1" dirty="0" smtClean="0"/>
              <a:t>f</a:t>
            </a:r>
            <a:r>
              <a:rPr lang="en-US" dirty="0" smtClean="0"/>
              <a:t> is all flights, and the domain of </a:t>
            </a:r>
            <a:r>
              <a:rPr lang="en-US" i="1" dirty="0" smtClean="0"/>
              <a:t>a</a:t>
            </a:r>
            <a:r>
              <a:rPr lang="en-US" dirty="0" smtClean="0"/>
              <a:t> is all airlines.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Then the statement can be expressed as:</a:t>
            </a:r>
          </a:p>
          <a:p>
            <a:pPr marL="850392" lvl="1" indent="-457200">
              <a:buNone/>
            </a:pPr>
            <a:r>
              <a:rPr lang="en-US" dirty="0" smtClean="0"/>
              <a:t>           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</a:t>
            </a:r>
            <a:r>
              <a:rPr lang="en-US" i="1" dirty="0" smtClean="0">
                <a:ea typeface="Cambria Math" pitchFamily="18" charset="0"/>
                <a:sym typeface="Symbol"/>
              </a:rPr>
              <a:t>w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</a:t>
            </a:r>
            <a:r>
              <a:rPr lang="en-US" i="1" dirty="0" smtClean="0">
                <a:ea typeface="Cambria Math" pitchFamily="18" charset="0"/>
                <a:sym typeface="Symbol"/>
              </a:rPr>
              <a:t>a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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  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P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(</a:t>
            </a:r>
            <a:r>
              <a:rPr lang="en-US" i="1" dirty="0" err="1" smtClean="0">
                <a:ea typeface="Cambria Math" pitchFamily="18" charset="0"/>
                <a:sym typeface="Symbol"/>
              </a:rPr>
              <a:t>w,f</a:t>
            </a:r>
            <a:r>
              <a:rPr lang="en-US" i="1" dirty="0" smtClean="0">
                <a:ea typeface="Cambria Math" pitchFamily="18" charset="0"/>
                <a:sym typeface="Symbol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) ∧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sym typeface="Symbol"/>
              </a:rPr>
              <a:t>Q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(</a:t>
            </a:r>
            <a:r>
              <a:rPr lang="en-US" i="1" dirty="0" err="1" smtClean="0">
                <a:ea typeface="Cambria Math" pitchFamily="18" charset="0"/>
                <a:sym typeface="Symbol"/>
              </a:rPr>
              <a:t>f,a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))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Morgan’s Laws</a:t>
            </a:r>
            <a:endParaRPr lang="en-US" dirty="0"/>
          </a:p>
        </p:txBody>
      </p:sp>
      <p:pic>
        <p:nvPicPr>
          <p:cNvPr id="4" name="Content Placeholder 3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286000" y="1905000"/>
            <a:ext cx="3123248" cy="382905"/>
          </a:xfr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286000" y="2590800"/>
            <a:ext cx="3123248" cy="382905"/>
          </a:xfrm>
          <a:prstGeom prst="rect">
            <a:avLst/>
          </a:prstGeom>
        </p:spPr>
      </p:pic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228600" y="4419600"/>
          <a:ext cx="8610601" cy="200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1219200"/>
                <a:gridCol w="990600"/>
                <a:gridCol w="1371600"/>
                <a:gridCol w="1447800"/>
                <a:gridCol w="1752601"/>
              </a:tblGrid>
              <a:tr h="401320"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  <a:endParaRPr lang="en-US" b="0" i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latin typeface="Cambria Math" pitchFamily="18" charset="0"/>
                          <a:ea typeface="Cambria Math" pitchFamily="18" charset="0"/>
                        </a:rPr>
                        <a:t>q</a:t>
                      </a:r>
                      <a:endParaRPr lang="en-US" b="0" i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latin typeface="Cambria Math"/>
                          <a:ea typeface="Cambria Math"/>
                        </a:rPr>
                        <a:t>¬</a:t>
                      </a:r>
                      <a:r>
                        <a:rPr lang="en-US" b="0" i="1" dirty="0" smtClean="0">
                          <a:latin typeface="Cambria Math" pitchFamily="18" charset="0"/>
                          <a:ea typeface="Cambria Math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latin typeface="Cambria Math"/>
                          <a:ea typeface="Cambria Math"/>
                        </a:rPr>
                        <a:t>¬</a:t>
                      </a:r>
                      <a:r>
                        <a:rPr lang="en-US" b="0" i="1" dirty="0" smtClean="0">
                          <a:latin typeface="Cambria Math" pitchFamily="18" charset="0"/>
                          <a:ea typeface="Cambria Math" pitchFamily="18" charset="0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(</a:t>
                      </a:r>
                      <a:r>
                        <a:rPr lang="en-US" b="0" i="1" dirty="0" err="1" smtClean="0">
                          <a:latin typeface="+mn-lt"/>
                          <a:ea typeface="Cambria Math" pitchFamily="18" charset="0"/>
                        </a:rPr>
                        <a:t>p</a:t>
                      </a:r>
                      <a:r>
                        <a:rPr lang="en-US" b="0" i="0" dirty="0" err="1" smtClean="0">
                          <a:latin typeface="Cambria Math"/>
                          <a:ea typeface="Cambria Math"/>
                        </a:rPr>
                        <a:t>∨</a:t>
                      </a:r>
                      <a:r>
                        <a:rPr lang="en-US" b="0" i="1" dirty="0" err="1" smtClean="0">
                          <a:latin typeface="+mn-lt"/>
                          <a:ea typeface="Cambria Math"/>
                        </a:rPr>
                        <a:t>q</a:t>
                      </a:r>
                      <a:r>
                        <a:rPr lang="en-US" b="0" i="0" dirty="0" smtClean="0">
                          <a:latin typeface="Cambria Math"/>
                          <a:ea typeface="Cambria Math"/>
                        </a:rPr>
                        <a:t>)</a:t>
                      </a:r>
                      <a:endParaRPr lang="en-US" b="0" i="0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¬</a:t>
                      </a:r>
                      <a:r>
                        <a:rPr lang="en-US" dirty="0" smtClean="0"/>
                        <a:t>(</a:t>
                      </a:r>
                      <a:r>
                        <a:rPr lang="en-US" b="0" i="1" dirty="0" err="1" smtClean="0">
                          <a:latin typeface="+mn-lt"/>
                          <a:ea typeface="Cambria Math" pitchFamily="18" charset="0"/>
                        </a:rPr>
                        <a:t>p</a:t>
                      </a:r>
                      <a:r>
                        <a:rPr lang="en-US" b="0" i="0" dirty="0" err="1" smtClean="0">
                          <a:latin typeface="+mn-lt"/>
                          <a:ea typeface="Cambria Math"/>
                        </a:rPr>
                        <a:t>∨</a:t>
                      </a:r>
                      <a:r>
                        <a:rPr lang="en-US" b="0" i="1" dirty="0" err="1" smtClean="0">
                          <a:latin typeface="+mn-lt"/>
                          <a:ea typeface="Cambria Math"/>
                        </a:rPr>
                        <a:t>q</a:t>
                      </a:r>
                      <a:r>
                        <a:rPr lang="en-US" b="0" i="0" dirty="0" smtClean="0">
                          <a:latin typeface="Cambria Math"/>
                          <a:ea typeface="Cambria Math"/>
                        </a:rPr>
                        <a:t>)</a:t>
                      </a:r>
                      <a:endParaRPr lang="en-US" b="0" i="0" dirty="0" smtClean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latin typeface="Cambria Math"/>
                          <a:ea typeface="Cambria Math"/>
                        </a:rPr>
                        <a:t>¬</a:t>
                      </a:r>
                      <a:r>
                        <a:rPr lang="en-US" b="0" i="1" dirty="0" smtClean="0">
                          <a:latin typeface="+mn-lt"/>
                          <a:ea typeface="Cambria Math" pitchFamily="18" charset="0"/>
                        </a:rPr>
                        <a:t>p</a:t>
                      </a:r>
                      <a:r>
                        <a:rPr lang="en-US" b="0" i="0" dirty="0" smtClean="0">
                          <a:latin typeface="Cambria Math"/>
                          <a:ea typeface="Cambria Math"/>
                        </a:rPr>
                        <a:t>∧¬</a:t>
                      </a:r>
                      <a:r>
                        <a:rPr lang="en-US" b="0" i="1" dirty="0" smtClean="0">
                          <a:latin typeface="+mn-lt"/>
                          <a:ea typeface="Cambria Math" pitchFamily="18" charset="0"/>
                        </a:rPr>
                        <a:t>q</a:t>
                      </a: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3581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truth table shows that De Morgan’s Second Law holds.</a:t>
            </a:r>
            <a:endParaRPr lang="en-US" dirty="0"/>
          </a:p>
        </p:txBody>
      </p:sp>
      <p:pic>
        <p:nvPicPr>
          <p:cNvPr id="11" name="Picture 10" descr="01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914400"/>
            <a:ext cx="874014" cy="1021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4600" y="220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Augustus De Morgan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2667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1806-1871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Logical Equivalences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Identity Laws:                                  ,</a:t>
            </a:r>
          </a:p>
          <a:p>
            <a:endParaRPr lang="en-US" dirty="0" smtClean="0"/>
          </a:p>
          <a:p>
            <a:r>
              <a:rPr lang="en-US" dirty="0" smtClean="0"/>
              <a:t>Domination Laws:                           ,</a:t>
            </a:r>
          </a:p>
          <a:p>
            <a:endParaRPr lang="en-US" dirty="0" smtClean="0"/>
          </a:p>
          <a:p>
            <a:r>
              <a:rPr lang="en-US" dirty="0" smtClean="0"/>
              <a:t>Idempotent laws:                              ,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Double Negation Law: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Negation Laws:                                   ,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886200" y="2057400"/>
            <a:ext cx="1591628" cy="33147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172200" y="2057400"/>
            <a:ext cx="1614488" cy="334328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810000" y="2971800"/>
            <a:ext cx="1674495" cy="33147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172200" y="2895600"/>
            <a:ext cx="1714500" cy="33432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962400" y="3886200"/>
            <a:ext cx="1508760" cy="30003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248400" y="3886200"/>
            <a:ext cx="1508760" cy="300038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5029200" y="4724400"/>
            <a:ext cx="1665923" cy="382905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3962400" y="5791200"/>
            <a:ext cx="1843088" cy="331470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6553200" y="5791200"/>
            <a:ext cx="1860233" cy="3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Logical Equivalences (</a:t>
            </a:r>
            <a:r>
              <a:rPr lang="en-US" i="1" dirty="0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Commutative Laws:                              ,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Associative Laws: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Distributive Laws: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Absorption Laws: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886200" y="2057400"/>
            <a:ext cx="2105978" cy="300038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477000" y="2057400"/>
            <a:ext cx="2105978" cy="300038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810000" y="3352800"/>
            <a:ext cx="3823335" cy="38290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810000" y="2895600"/>
            <a:ext cx="3823335" cy="382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4038600"/>
            <a:ext cx="5026343" cy="382905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733800" y="4648200"/>
            <a:ext cx="5026343" cy="382905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733800" y="5334000"/>
            <a:ext cx="2408873" cy="382905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6400800" y="5334000"/>
            <a:ext cx="2408873" cy="38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Logical Equivalences</a:t>
            </a:r>
            <a:endParaRPr lang="en-US" dirty="0"/>
          </a:p>
        </p:txBody>
      </p:sp>
      <p:pic>
        <p:nvPicPr>
          <p:cNvPr id="4" name="Content Placeholder 3" descr="table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590800"/>
            <a:ext cx="3429000" cy="3657600"/>
          </a:xfrm>
        </p:spPr>
      </p:pic>
      <p:pic>
        <p:nvPicPr>
          <p:cNvPr id="5" name="Picture 4" descr="table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895600"/>
            <a:ext cx="2971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neg (p \wedge q)  \equiv \neg p \vee \neg q$&#10;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\neg p  \equiv T$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\neg p\equiv F$&#10;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q \equiv q \vee p$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q \equiv q \wedge p$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vee q) \vee r \equiv p \vee (q \vee r)$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wedge q) \wedge r \equiv p \wedge (q \wedge r)$&#10;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vee (q \wedge r)) \equiv (p \vee q) \wedge (p \vee r)$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wedge (q \vee r)) \equiv (p \wedge q) \vee (p \wedge r)$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(p \wedge q) \equiv p$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(p \vee q) \equiv p$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neg (p \vee q)  \equiv \neg p \wedge \neg q$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equiv B$&#10;&#10;&#10;\end{document}"/>
  <p:tag name="IGUANATEXSIZE" val="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equiv A_1$&#10;&#10;&#10;\end{document}"/>
  <p:tag name="IGUANATEXSIZE" val="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n \equiv B$&#10;&#10;&#10;\end{document}"/>
  <p:tag name="IGUANATEXSIZE" val="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vdots&#10;&#10;\end{document}"/>
  <p:tag name="IGUANATEXSIZE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ll}&#10;$\neg(p \vee(\neg p \wedge q))$ &amp; $\equiv$ &amp; $\neg p \wedge \neg(\neg p \wedge q) $ &amp; by the second De Morgan law \\&#10;&amp; $\equiv$ &amp; $\neg p \wedge [\neg(\neg p) \vee \neg q]$ &amp; by the first De Morgan law\\&#10;&amp; $\equiv$ &amp; $\neg p \wedge (p \vee \neg q)$ &amp;  by the double negation law\\&#10;&amp; $\equiv$ &amp; $(\neg p \wedge p) \vee (\neg p \wedge \neg q)$ &amp; by the second distributive law\\&#10;&amp; $\equiv$ &amp; $F \vee (\neg p \wedge \neg q) $ &amp; because $ \neg p \wedge p \equiv F$\\&#10;&amp; $\equiv$ &amp; $(\neg p \wedge \neg q) \vee F$ &amp; by the commutative law\\&#10;&amp;&amp;&amp; for disjunction\\&#10;&amp; $\equiv$ &amp; $(\neg p \wedge \neg q)$ &amp; by the identity law for {\bf F}&#10;\end{tabular}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neg(p \vee (\neg p \wedge q))$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neg p \wedge \neg q$&#10;&#10;\end{document}"/>
  <p:tag name="IGUANATEXSIZE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ll}&#10;$(p \wedge q) \rightarrow (p \vee q)$ &amp; $\equiv$ &amp; $\neg (p \wedge q) \vee (p \vee q) $ &amp; by truth table for $\rightarrow$ \\&#10;&amp; $\equiv$ &amp; $(\neg p \vee \neg q) \vee (p \vee q)$ &amp; by the first De Morgan law\\&#10;&amp; $\equiv$ &amp; $(\neg p \vee p) \vee (\neg q \vee q)$ &amp; by associative and\\&#10;&amp;&amp;&amp; commutative laws\\&#10;&amp;&amp;&amp; laws for disjunction\\&#10;&amp; $\equiv$ &amp; $T \vee T $ &amp; by truth tables\\&#10;&amp; $\equiv$ &amp; $T$ &amp; by the domination law\\&#10;&#10;\end{tabular}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(p \wedge q)\rightarrow (p \vee q)$&#10;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T \equiv p$&#10;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(Man(x) \rightarrow Mortal(x))$&#10;&#10;&#10;\end{document}"/>
  <p:tag name="IGUANATEXSIZE" val="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an(Socrates)$&#10;&#10;&#10;\end{document}"/>
  <p:tag name="IGUANATEXSIZE" val="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ortal(Socrates)$&#10;&#10;&#10;\end{document}"/>
  <p:tag name="IGUANATEXSIZE" val="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P(x) \equiv  P(1)\wedge P(2) \wedge P(3)$&#10;&#10;&#10;\end{document}"/>
  <p:tag name="IGUANATEXSIZE" val="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exists x P(x) \equiv P(1)\vee P(2) \vee P(3)$&#10;&#10;&#10;\end{document}"/>
  <p:tag name="IGUANATEXSIZE" val="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neg \forall x P(x) \equiv \exists x \neg P(x)$&#10;&#10;&#10;\end{document}"/>
  <p:tag name="IGUANATEXSIZE" val="3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neg \exists x P(x) \equiv \forall  x \neg P(x)$&#10;&#10;&#10;\end{document}"/>
  <p:tag name="IGUANATEXSIZE" val="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F \equiv p$&#10;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forall m (L(m,1) \rightarrow C(m))$&#10;&#10;&#10;&#10;\end{document}"/>
  <p:tag name="IGUANATEXSIZE" val="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exists u \,A(u) \rightarrow \exists n\, S(n,available)$&#10;&#10;&#10;&#10;\end{document}"/>
  <p:tag name="IGUANATEXSIZE" val="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forall x \forall y P(x,y)$&#10;&#10;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forall y \forall x P(x,y)$&#10;&#10;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forall x \exists y P(x,y)$&#10;&#10;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exists x \forall y P(x,y)$&#10;&#10;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exists x \exists y P(x,y)$&#10;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T \equiv T$&#10;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exists y \exists x P(x,y)$&#10;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F \equiv F$&#10;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p \equiv p$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p \equiv p$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neg (\neg p) \equiv p$&#10;&#10;&#10;\end{document}"/>
  <p:tag name="IGUANATEXSIZE" val="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8391</TotalTime>
  <Words>4261</Words>
  <Application>Microsoft Office PowerPoint</Application>
  <PresentationFormat>On-screen Show (4:3)</PresentationFormat>
  <Paragraphs>512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Constantia</vt:lpstr>
      <vt:lpstr>Calibri</vt:lpstr>
      <vt:lpstr>Bookman</vt:lpstr>
      <vt:lpstr>Wingdings 2</vt:lpstr>
      <vt:lpstr>Arial</vt:lpstr>
      <vt:lpstr>Cambria Math</vt:lpstr>
      <vt:lpstr>Symbol</vt:lpstr>
      <vt:lpstr>Flow</vt:lpstr>
      <vt:lpstr>The Foundations: Logic and Proofs</vt:lpstr>
      <vt:lpstr>Propositional Equivalences</vt:lpstr>
      <vt:lpstr>Section Summary</vt:lpstr>
      <vt:lpstr>Tautologies, Contradictions, and Contingencies</vt:lpstr>
      <vt:lpstr>Logically Equivalent</vt:lpstr>
      <vt:lpstr>De Morgan’s Laws</vt:lpstr>
      <vt:lpstr>Key Logical Equivalences</vt:lpstr>
      <vt:lpstr>Key Logical Equivalences (cont)</vt:lpstr>
      <vt:lpstr>More Logical Equivalences</vt:lpstr>
      <vt:lpstr>Constructing New Logical Equivalences</vt:lpstr>
      <vt:lpstr>Equivalence Proofs</vt:lpstr>
      <vt:lpstr> Equivalence Proofs</vt:lpstr>
      <vt:lpstr>Predicates and Quantifiers</vt:lpstr>
      <vt:lpstr>Section Summary</vt:lpstr>
      <vt:lpstr>Propositional Logic Not Enough</vt:lpstr>
      <vt:lpstr>Introducing Predicate Logic</vt:lpstr>
      <vt:lpstr>Propositional Functions</vt:lpstr>
      <vt:lpstr>Examples of Propositional Functions</vt:lpstr>
      <vt:lpstr>Compound Expressions</vt:lpstr>
      <vt:lpstr>Quantifiers</vt:lpstr>
      <vt:lpstr>Universal Quantifier</vt:lpstr>
      <vt:lpstr>Existential Quantifier</vt:lpstr>
      <vt:lpstr>Uniqueness Quantifier (optional)</vt:lpstr>
      <vt:lpstr>Thinking about Quantifiers</vt:lpstr>
      <vt:lpstr>Properties of Quantifiers</vt:lpstr>
      <vt:lpstr>Precedence of Quantifiers</vt:lpstr>
      <vt:lpstr>Translating from English to Logic</vt:lpstr>
      <vt:lpstr>Translating from English to Logic</vt:lpstr>
      <vt:lpstr>Returning to the Socrates Example </vt:lpstr>
      <vt:lpstr>Equivalences in Predicate Logic</vt:lpstr>
      <vt:lpstr>Thinking about Quantifiers as Conjunctions and Disjunctions</vt:lpstr>
      <vt:lpstr>Negating Quantified Expressions</vt:lpstr>
      <vt:lpstr>Negating Quantified Expressions (continued)</vt:lpstr>
      <vt:lpstr>De Morgan’s Laws for Quantifiers</vt:lpstr>
      <vt:lpstr>Translation from English to Logic</vt:lpstr>
      <vt:lpstr>Some Fun with Translating from English into Logical Expressions</vt:lpstr>
      <vt:lpstr>Translation (cont)</vt:lpstr>
      <vt:lpstr>Translation (cont)</vt:lpstr>
      <vt:lpstr>Translation (cont)</vt:lpstr>
      <vt:lpstr>Translation (cont)</vt:lpstr>
      <vt:lpstr>Translation (cont)</vt:lpstr>
      <vt:lpstr>System Specification Example</vt:lpstr>
      <vt:lpstr>Lewis Carroll Example</vt:lpstr>
      <vt:lpstr>Nested Quantifiers</vt:lpstr>
      <vt:lpstr>Section Summary</vt:lpstr>
      <vt:lpstr>Nested Quantifiers</vt:lpstr>
      <vt:lpstr>Thinking of Nested Quantification</vt:lpstr>
      <vt:lpstr>Order of Quantifiers</vt:lpstr>
      <vt:lpstr>Questions on Order of Quantifiers </vt:lpstr>
      <vt:lpstr>Questions on Order of Quantifiers</vt:lpstr>
      <vt:lpstr>Quantifications of Two Variables</vt:lpstr>
      <vt:lpstr>Translating Nested Quantifiers into English</vt:lpstr>
      <vt:lpstr>Translating Mathematical Statements into Predicate Logic </vt:lpstr>
      <vt:lpstr>Translating English into Logical Expressions Example</vt:lpstr>
    </vt:vector>
  </TitlesOfParts>
  <Company>Monmouth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Baker, Tony (Grasso)</cp:lastModifiedBy>
  <cp:revision>582</cp:revision>
  <dcterms:created xsi:type="dcterms:W3CDTF">2013-09-23T20:53:45Z</dcterms:created>
  <dcterms:modified xsi:type="dcterms:W3CDTF">2015-09-14T15:21:14Z</dcterms:modified>
</cp:coreProperties>
</file>