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8"/>
  </p:notesMasterIdLst>
  <p:handoutMasterIdLst>
    <p:handoutMasterId r:id="rId49"/>
  </p:handoutMasterIdLst>
  <p:sldIdLst>
    <p:sldId id="350" r:id="rId2"/>
    <p:sldId id="379" r:id="rId3"/>
    <p:sldId id="403" r:id="rId4"/>
    <p:sldId id="380" r:id="rId5"/>
    <p:sldId id="383" r:id="rId6"/>
    <p:sldId id="352" r:id="rId7"/>
    <p:sldId id="384" r:id="rId8"/>
    <p:sldId id="354" r:id="rId9"/>
    <p:sldId id="406" r:id="rId10"/>
    <p:sldId id="385" r:id="rId11"/>
    <p:sldId id="405" r:id="rId12"/>
    <p:sldId id="386" r:id="rId13"/>
    <p:sldId id="382" r:id="rId14"/>
    <p:sldId id="387" r:id="rId15"/>
    <p:sldId id="389" r:id="rId16"/>
    <p:sldId id="392" r:id="rId17"/>
    <p:sldId id="355" r:id="rId18"/>
    <p:sldId id="407" r:id="rId19"/>
    <p:sldId id="408" r:id="rId20"/>
    <p:sldId id="409" r:id="rId21"/>
    <p:sldId id="410" r:id="rId22"/>
    <p:sldId id="411"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Lst>
  <p:sldSz cx="9144000" cy="6858000" type="screen4x3"/>
  <p:notesSz cx="6858000" cy="9144000"/>
  <p:embeddedFontLst>
    <p:embeddedFont>
      <p:font typeface="Cambria Math" panose="02040503050406030204" pitchFamily="18" charset="0"/>
      <p:regular r:id="rId50"/>
    </p:embeddedFont>
    <p:embeddedFont>
      <p:font typeface="Constantia" panose="02030602050306030303" pitchFamily="18"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Wingdings 2" panose="05020102010507070707" pitchFamily="18" charset="2"/>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9/21/2015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3382734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33FB8-1F43-454C-9FAC-BE3AABA74DC7}" type="datetimeFigureOut">
              <a:rPr lang="en-US" smtClean="0"/>
              <a:pPr/>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7B6A7-1EA9-4BE6-974C-D49D9BB4E801}" type="slidenum">
              <a:rPr lang="en-US" smtClean="0"/>
              <a:pPr/>
              <a:t>‹#›</a:t>
            </a:fld>
            <a:endParaRPr lang="en-US"/>
          </a:p>
        </p:txBody>
      </p:sp>
    </p:spTree>
    <p:extLst>
      <p:ext uri="{BB962C8B-B14F-4D97-AF65-F5344CB8AC3E}">
        <p14:creationId xmlns:p14="http://schemas.microsoft.com/office/powerpoint/2010/main" val="50680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a truth table would have 32 rows since we have 5 propositional variables.</a:t>
            </a:r>
            <a:endParaRPr lang="en-US" dirty="0"/>
          </a:p>
        </p:txBody>
      </p:sp>
      <p:sp>
        <p:nvSpPr>
          <p:cNvPr id="4" name="Slide Number Placeholder 3"/>
          <p:cNvSpPr>
            <a:spLocks noGrp="1"/>
          </p:cNvSpPr>
          <p:nvPr>
            <p:ph type="sldNum" sz="quarter" idx="10"/>
          </p:nvPr>
        </p:nvSpPr>
        <p:spPr/>
        <p:txBody>
          <a:bodyPr/>
          <a:lstStyle/>
          <a:p>
            <a:fld id="{F0612B00-BF9F-4C8A-8D33-EED5BFD17111}" type="slidenum">
              <a:rPr lang="en-US" smtClean="0"/>
              <a:pPr/>
              <a:t>35</a:t>
            </a:fld>
            <a:endParaRPr lang="en-US"/>
          </a:p>
        </p:txBody>
      </p:sp>
    </p:spTree>
    <p:extLst>
      <p:ext uri="{BB962C8B-B14F-4D97-AF65-F5344CB8AC3E}">
        <p14:creationId xmlns:p14="http://schemas.microsoft.com/office/powerpoint/2010/main" val="58187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9/21/2015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9/21/2015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13.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tags" Target="../tags/tag10.xml"/><Relationship Id="rId16" Type="http://schemas.openxmlformats.org/officeDocument/2006/relationships/image" Target="../media/image16.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11.png"/><Relationship Id="rId5" Type="http://schemas.openxmlformats.org/officeDocument/2006/relationships/tags" Target="../tags/tag13.xm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tags" Target="../tags/tag12.xml"/><Relationship Id="rId9" Type="http://schemas.openxmlformats.org/officeDocument/2006/relationships/slideLayout" Target="../slideLayouts/slideLayout2.xml"/><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2.xml"/><Relationship Id="rId7" Type="http://schemas.openxmlformats.org/officeDocument/2006/relationships/image" Target="../media/image2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1.png"/><Relationship Id="rId5" Type="http://schemas.openxmlformats.org/officeDocument/2006/relationships/slideLayout" Target="../slideLayouts/slideLayout2.xml"/><Relationship Id="rId4" Type="http://schemas.openxmlformats.org/officeDocument/2006/relationships/tags" Target="../tags/tag23.xml"/><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27.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27.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Nested Quantifiers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t>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Mathematical Statements into Predicate Logic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 </a:t>
            </a:r>
            <a:r>
              <a:rPr lang="en-US" dirty="0" smtClean="0">
                <a:latin typeface="Cambria Math" pitchFamily="18" charset="0"/>
                <a:ea typeface="Cambria Math" pitchFamily="18" charset="0"/>
              </a:rPr>
              <a:t>:</a:t>
            </a:r>
            <a:r>
              <a:rPr lang="en-US" dirty="0" smtClean="0"/>
              <a:t> Translate “The sum of two positive integers is always positive” into a logical expression.</a:t>
            </a:r>
          </a:p>
          <a:p>
            <a:pPr>
              <a:buNone/>
            </a:pPr>
            <a:r>
              <a:rPr lang="en-US" b="1" dirty="0" smtClean="0"/>
              <a:t>  Solution</a:t>
            </a:r>
            <a:r>
              <a:rPr lang="en-US" dirty="0" smtClean="0"/>
              <a:t>:</a:t>
            </a:r>
          </a:p>
          <a:p>
            <a:pPr marL="850392" lvl="1" indent="-457200">
              <a:buFont typeface="+mj-lt"/>
              <a:buAutoNum type="arabicPeriod"/>
            </a:pPr>
            <a:r>
              <a:rPr lang="en-US" dirty="0" smtClean="0"/>
              <a:t>Rewrite the statement to make the implied quantifiers and domains explicit:</a:t>
            </a:r>
          </a:p>
          <a:p>
            <a:pPr marL="1124712" lvl="2" indent="-457200">
              <a:buNone/>
            </a:pPr>
            <a:r>
              <a:rPr lang="en-US" dirty="0" smtClean="0"/>
              <a:t>“For every two integers, if these integers are both positive, then the sum of these integers is positive.”</a:t>
            </a:r>
          </a:p>
          <a:p>
            <a:pPr marL="850392" lvl="1" indent="-457200">
              <a:buFont typeface="+mj-lt"/>
              <a:buAutoNum type="arabicPeriod"/>
            </a:pPr>
            <a:r>
              <a:rPr lang="en-US" dirty="0" smtClean="0"/>
              <a:t>Introduce the variables </a:t>
            </a:r>
            <a:r>
              <a:rPr lang="en-US" i="1" dirty="0" smtClean="0"/>
              <a:t>x</a:t>
            </a:r>
            <a:r>
              <a:rPr lang="en-US" dirty="0" smtClean="0"/>
              <a:t> and </a:t>
            </a:r>
            <a:r>
              <a:rPr lang="en-US" i="1" dirty="0" smtClean="0"/>
              <a:t>y</a:t>
            </a:r>
            <a:r>
              <a:rPr lang="en-US" dirty="0" smtClean="0"/>
              <a:t>, and specify the domain, to obtain:</a:t>
            </a:r>
          </a:p>
          <a:p>
            <a:pPr marL="1124712" lvl="2" indent="-457200">
              <a:buNone/>
            </a:pPr>
            <a:r>
              <a:rPr lang="en-US" dirty="0" smtClean="0"/>
              <a:t>“For all positive integers </a:t>
            </a:r>
            <a:r>
              <a:rPr lang="en-US" i="1" dirty="0" smtClean="0"/>
              <a:t>x</a:t>
            </a:r>
            <a:r>
              <a:rPr lang="en-US" dirty="0" smtClean="0"/>
              <a:t> and </a:t>
            </a:r>
            <a:r>
              <a:rPr lang="en-US" i="1" dirty="0" smtClean="0"/>
              <a:t>y</a:t>
            </a:r>
            <a:r>
              <a:rPr lang="en-US" dirty="0" smtClean="0"/>
              <a:t>, </a:t>
            </a:r>
            <a:r>
              <a:rPr lang="en-US" i="1" dirty="0" smtClean="0"/>
              <a:t>x</a:t>
            </a:r>
            <a:r>
              <a:rPr lang="en-US" dirty="0" smtClean="0"/>
              <a:t> </a:t>
            </a:r>
            <a:r>
              <a:rPr lang="en-US" i="1" dirty="0" smtClean="0"/>
              <a:t>+ y</a:t>
            </a:r>
            <a:r>
              <a:rPr lang="en-US" dirty="0" smtClean="0"/>
              <a:t> is positive.”</a:t>
            </a:r>
          </a:p>
          <a:p>
            <a:pPr marL="850392" lvl="1" indent="-457200">
              <a:buFont typeface="+mj-lt"/>
              <a:buAutoNum type="arabicPeriod"/>
            </a:pPr>
            <a:r>
              <a:rPr lang="en-US" dirty="0" smtClean="0"/>
              <a:t>The result is:</a:t>
            </a:r>
          </a:p>
          <a:p>
            <a:pPr marL="1124712" lvl="2" indent="-457200">
              <a:buNone/>
            </a:pPr>
            <a:r>
              <a:rPr lang="en-US" dirty="0" smtClean="0">
                <a:latin typeface="Cambria Math"/>
                <a:ea typeface="Cambria Math"/>
                <a:sym typeface="Symbol"/>
              </a:rPr>
              <a:t>            </a:t>
            </a:r>
            <a:r>
              <a:rPr lang="en-US" i="1" dirty="0" smtClean="0">
                <a:ea typeface="Cambria Math"/>
                <a:sym typeface="Symbol"/>
              </a:rPr>
              <a:t>x</a:t>
            </a:r>
            <a:r>
              <a:rPr lang="en-US" dirty="0" smtClean="0">
                <a:latin typeface="Cambria Math"/>
                <a:ea typeface="Cambria Math"/>
                <a:sym typeface="Symbol"/>
              </a:rPr>
              <a:t>  </a:t>
            </a:r>
            <a:r>
              <a:rPr lang="en-US" i="1" dirty="0" smtClean="0">
                <a:latin typeface="Cambria Math"/>
                <a:ea typeface="Cambria Math"/>
                <a:sym typeface="Symbol"/>
              </a:rPr>
              <a:t>y </a:t>
            </a:r>
            <a:r>
              <a:rPr lang="en-US" dirty="0" smtClean="0">
                <a:latin typeface="Cambria Math"/>
                <a:ea typeface="Cambria Math"/>
                <a:sym typeface="Symbol"/>
              </a:rPr>
              <a:t>((</a:t>
            </a:r>
            <a:r>
              <a:rPr lang="en-US" i="1" dirty="0" smtClean="0">
                <a:ea typeface="Cambria Math"/>
                <a:sym typeface="Symbol"/>
              </a:rPr>
              <a:t>x</a:t>
            </a:r>
            <a:r>
              <a:rPr lang="en-US" dirty="0" smtClean="0">
                <a:latin typeface="Cambria Math"/>
                <a:ea typeface="Cambria Math"/>
                <a:sym typeface="Symbol"/>
              </a:rPr>
              <a:t> &gt; 0)∧ (</a:t>
            </a:r>
            <a:r>
              <a:rPr lang="en-US" i="1" dirty="0" smtClean="0">
                <a:ea typeface="Cambria Math"/>
                <a:sym typeface="Symbol"/>
              </a:rPr>
              <a:t>y </a:t>
            </a:r>
            <a:r>
              <a:rPr lang="en-US" dirty="0" smtClean="0">
                <a:latin typeface="Cambria Math"/>
                <a:ea typeface="Cambria Math"/>
                <a:sym typeface="Symbol"/>
              </a:rPr>
              <a:t>&gt; 0)</a:t>
            </a:r>
            <a:r>
              <a:rPr lang="en-US" dirty="0" smtClean="0">
                <a:latin typeface="Cambria Math"/>
                <a:ea typeface="Cambria Math"/>
              </a:rPr>
              <a:t>→ (</a:t>
            </a:r>
            <a:r>
              <a:rPr lang="en-US" i="1" dirty="0" smtClean="0">
                <a:ea typeface="Cambria Math"/>
              </a:rPr>
              <a:t>x</a:t>
            </a:r>
            <a:r>
              <a:rPr lang="en-US" dirty="0" smtClean="0">
                <a:latin typeface="Cambria Math"/>
                <a:ea typeface="Cambria Math"/>
              </a:rPr>
              <a:t> + </a:t>
            </a:r>
            <a:r>
              <a:rPr lang="en-US" i="1" dirty="0" smtClean="0">
                <a:ea typeface="Cambria Math"/>
              </a:rPr>
              <a:t>y </a:t>
            </a:r>
            <a:r>
              <a:rPr lang="en-US" dirty="0" smtClean="0">
                <a:latin typeface="Cambria Math"/>
                <a:ea typeface="Cambria Math"/>
              </a:rPr>
              <a:t>&gt; 0))</a:t>
            </a:r>
          </a:p>
          <a:p>
            <a:pPr marL="1124712" lvl="2" indent="-457200">
              <a:buNone/>
            </a:pPr>
            <a:r>
              <a:rPr lang="en-US" dirty="0" smtClean="0">
                <a:latin typeface="Cambria Math"/>
                <a:ea typeface="Cambria Math"/>
              </a:rPr>
              <a:t> where the domain of both variables consists of all integers</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English into Logical Expressions Example</a:t>
            </a:r>
            <a:endParaRPr lang="en-US" dirty="0"/>
          </a:p>
        </p:txBody>
      </p:sp>
      <p:sp>
        <p:nvSpPr>
          <p:cNvPr id="3" name="Content Placeholder 2"/>
          <p:cNvSpPr>
            <a:spLocks noGrp="1"/>
          </p:cNvSpPr>
          <p:nvPr>
            <p:ph idx="1"/>
          </p:nvPr>
        </p:nvSpPr>
        <p:spPr/>
        <p:txBody>
          <a:bodyPr/>
          <a:lstStyle/>
          <a:p>
            <a:pPr>
              <a:buNone/>
            </a:pPr>
            <a:r>
              <a:rPr lang="en-US" b="1" dirty="0" smtClean="0"/>
              <a:t>Example</a:t>
            </a:r>
            <a:r>
              <a:rPr lang="en-US" dirty="0" smtClean="0"/>
              <a:t>: Use quantifiers to express the statement “There is a woman who has taken a flight on every airline in the world.”</a:t>
            </a:r>
          </a:p>
          <a:p>
            <a:pPr>
              <a:buNone/>
            </a:pPr>
            <a:r>
              <a:rPr lang="en-US" b="1" dirty="0" smtClean="0"/>
              <a:t>Solution</a:t>
            </a:r>
            <a:r>
              <a:rPr lang="en-US" dirty="0" smtClean="0"/>
              <a:t>:</a:t>
            </a:r>
          </a:p>
          <a:p>
            <a:pPr marL="850392" lvl="1" indent="-457200">
              <a:buFont typeface="+mj-lt"/>
              <a:buAutoNum type="arabicPeriod"/>
            </a:pPr>
            <a:r>
              <a:rPr lang="en-US" dirty="0" smtClean="0"/>
              <a:t>Let </a:t>
            </a:r>
            <a:r>
              <a:rPr lang="en-US" i="1" dirty="0" smtClean="0">
                <a:latin typeface="Cambria Math" pitchFamily="18" charset="0"/>
                <a:ea typeface="Cambria Math" pitchFamily="18" charset="0"/>
              </a:rPr>
              <a:t>P(</a:t>
            </a:r>
            <a:r>
              <a:rPr lang="en-US" i="1" dirty="0" err="1" smtClean="0">
                <a:ea typeface="Cambria Math" pitchFamily="18" charset="0"/>
              </a:rPr>
              <a:t>w,f</a:t>
            </a:r>
            <a:r>
              <a:rPr lang="en-US" i="1" dirty="0" smtClean="0">
                <a:latin typeface="Cambria Math" pitchFamily="18" charset="0"/>
                <a:ea typeface="Cambria Math" pitchFamily="18" charset="0"/>
              </a:rPr>
              <a:t>)</a:t>
            </a:r>
            <a:r>
              <a:rPr lang="en-US" dirty="0" smtClean="0"/>
              <a:t> be “</a:t>
            </a:r>
            <a:r>
              <a:rPr lang="en-US" i="1" dirty="0" smtClean="0">
                <a:ea typeface="Cambria Math" pitchFamily="18" charset="0"/>
              </a:rPr>
              <a:t>w</a:t>
            </a:r>
            <a:r>
              <a:rPr lang="en-US" dirty="0" smtClean="0"/>
              <a:t> has taken </a:t>
            </a:r>
            <a:r>
              <a:rPr lang="en-US" i="1" dirty="0" smtClean="0">
                <a:latin typeface="Cambria Math" pitchFamily="18" charset="0"/>
                <a:ea typeface="Cambria Math" pitchFamily="18" charset="0"/>
              </a:rPr>
              <a:t>f  </a:t>
            </a:r>
            <a:r>
              <a:rPr lang="en-US" dirty="0" smtClean="0"/>
              <a:t>” and </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a:t>
            </a:r>
            <a:r>
              <a:rPr lang="en-US" i="1" dirty="0" err="1" smtClean="0">
                <a:ea typeface="Cambria Math" pitchFamily="18" charset="0"/>
              </a:rPr>
              <a:t>f,a</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t>be “</a:t>
            </a:r>
            <a:r>
              <a:rPr lang="en-US" i="1" dirty="0" smtClean="0">
                <a:ea typeface="Cambria Math" pitchFamily="18" charset="0"/>
              </a:rPr>
              <a:t>f</a:t>
            </a:r>
            <a:r>
              <a:rPr lang="en-US" dirty="0" smtClean="0"/>
              <a:t>  is a flight on </a:t>
            </a:r>
            <a:r>
              <a:rPr lang="en-US" i="1" dirty="0" smtClean="0">
                <a:ea typeface="Cambria Math" pitchFamily="18" charset="0"/>
              </a:rPr>
              <a:t>a</a:t>
            </a:r>
            <a:r>
              <a:rPr lang="en-US" i="1" dirty="0" smtClean="0">
                <a:latin typeface="Cambria Math" pitchFamily="18" charset="0"/>
                <a:ea typeface="Cambria Math" pitchFamily="18" charset="0"/>
              </a:rPr>
              <a:t> .</a:t>
            </a:r>
            <a:r>
              <a:rPr lang="en-US" dirty="0" smtClean="0"/>
              <a:t>” </a:t>
            </a:r>
          </a:p>
          <a:p>
            <a:pPr marL="850392" lvl="1" indent="-457200">
              <a:buFont typeface="+mj-lt"/>
              <a:buAutoNum type="arabicPeriod"/>
            </a:pPr>
            <a:r>
              <a:rPr lang="en-US" dirty="0" smtClean="0"/>
              <a:t>The domain of </a:t>
            </a:r>
            <a:r>
              <a:rPr lang="en-US" i="1" dirty="0" smtClean="0"/>
              <a:t>w</a:t>
            </a:r>
            <a:r>
              <a:rPr lang="en-US" dirty="0" smtClean="0"/>
              <a:t> is all women, the domain of </a:t>
            </a:r>
            <a:r>
              <a:rPr lang="en-US" i="1" dirty="0" smtClean="0"/>
              <a:t>f</a:t>
            </a:r>
            <a:r>
              <a:rPr lang="en-US" dirty="0" smtClean="0"/>
              <a:t> is all flights, and the domain of </a:t>
            </a:r>
            <a:r>
              <a:rPr lang="en-US" i="1" dirty="0" smtClean="0"/>
              <a:t>a</a:t>
            </a:r>
            <a:r>
              <a:rPr lang="en-US" dirty="0" smtClean="0"/>
              <a:t> is all airlines.</a:t>
            </a:r>
          </a:p>
          <a:p>
            <a:pPr marL="850392" lvl="1" indent="-457200">
              <a:buFont typeface="+mj-lt"/>
              <a:buAutoNum type="arabicPeriod"/>
            </a:pPr>
            <a:r>
              <a:rPr lang="en-US" dirty="0" smtClean="0"/>
              <a:t>Then the statement can be expressed as:</a:t>
            </a:r>
          </a:p>
          <a:p>
            <a:pPr marL="850392" lvl="1" indent="-457200">
              <a:buNone/>
            </a:pPr>
            <a:r>
              <a:rPr lang="en-US" dirty="0" smtClean="0"/>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w</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a</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ea typeface="Cambria Math" pitchFamily="18" charset="0"/>
                <a:sym typeface="Symbol"/>
              </a:rPr>
              <a:t>w,f</a:t>
            </a:r>
            <a:r>
              <a:rPr lang="en-US" i="1" dirty="0" smtClean="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ea typeface="Cambria Math" pitchFamily="18" charset="0"/>
                <a:sym typeface="Symbol"/>
              </a:rPr>
              <a:t>f,a</a:t>
            </a:r>
            <a:r>
              <a:rPr lang="en-US" dirty="0" smtClean="0">
                <a:latin typeface="Cambria Math" pitchFamily="18" charset="0"/>
                <a:ea typeface="Cambria Math" pitchFamily="18" charset="0"/>
                <a:sym typeface="Symbol"/>
              </a:rPr>
              <a:t>))</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Calculus in Logic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Example</a:t>
            </a:r>
            <a:r>
              <a:rPr lang="en-US" dirty="0" smtClean="0"/>
              <a:t>: Use quantifiers to express the definition of the limit of </a:t>
            </a:r>
            <a:r>
              <a:rPr lang="en-US" i="1" dirty="0" smtClean="0"/>
              <a:t>a</a:t>
            </a:r>
            <a:r>
              <a:rPr lang="en-US" dirty="0" smtClean="0"/>
              <a:t> real-valued function </a:t>
            </a:r>
            <a:r>
              <a:rPr lang="en-US" i="1" dirty="0" smtClean="0"/>
              <a:t>f(x)</a:t>
            </a:r>
            <a:r>
              <a:rPr lang="en-US" dirty="0" smtClean="0"/>
              <a:t> of a real variable </a:t>
            </a:r>
            <a:r>
              <a:rPr lang="en-US" i="1" dirty="0" smtClean="0"/>
              <a:t>x</a:t>
            </a:r>
            <a:r>
              <a:rPr lang="en-US" dirty="0" smtClean="0"/>
              <a:t> at a point </a:t>
            </a:r>
            <a:r>
              <a:rPr lang="en-US" i="1" dirty="0" smtClean="0"/>
              <a:t>a</a:t>
            </a:r>
            <a:r>
              <a:rPr lang="en-US" dirty="0" smtClean="0"/>
              <a:t> in its domain.</a:t>
            </a:r>
          </a:p>
          <a:p>
            <a:pPr>
              <a:buNone/>
            </a:pPr>
            <a:r>
              <a:rPr lang="en-US" b="1" dirty="0" smtClean="0"/>
              <a:t>Solution</a:t>
            </a:r>
            <a:r>
              <a:rPr lang="en-US" dirty="0" smtClean="0"/>
              <a:t>: Recall the definition of the statement</a:t>
            </a:r>
          </a:p>
          <a:p>
            <a:endParaRPr lang="en-US" dirty="0" smtClean="0"/>
          </a:p>
          <a:p>
            <a:pPr>
              <a:buNone/>
            </a:pPr>
            <a:r>
              <a:rPr lang="en-US" dirty="0" smtClean="0"/>
              <a:t>    is “For every real number </a:t>
            </a:r>
            <a:r>
              <a:rPr lang="el-GR" dirty="0" smtClean="0">
                <a:latin typeface="Cambria Math"/>
                <a:ea typeface="Cambria Math"/>
              </a:rPr>
              <a:t>ε</a:t>
            </a:r>
            <a:r>
              <a:rPr lang="en-US" dirty="0" smtClean="0">
                <a:latin typeface="Cambria Math"/>
                <a:ea typeface="Cambria Math"/>
              </a:rPr>
              <a:t> &gt; 0, there exists a real number   </a:t>
            </a:r>
            <a:r>
              <a:rPr lang="el-GR" dirty="0" smtClean="0">
                <a:latin typeface="Cambria Math"/>
                <a:ea typeface="Cambria Math"/>
              </a:rPr>
              <a:t>δ</a:t>
            </a:r>
            <a:r>
              <a:rPr lang="en-US" dirty="0" smtClean="0">
                <a:latin typeface="Cambria Math"/>
                <a:ea typeface="Cambria Math"/>
              </a:rPr>
              <a:t> &gt; 0 such that |f(x) – L| &lt; </a:t>
            </a:r>
            <a:r>
              <a:rPr lang="el-GR" dirty="0" smtClean="0">
                <a:latin typeface="Cambria Math"/>
                <a:ea typeface="Cambria Math"/>
              </a:rPr>
              <a:t>ε</a:t>
            </a:r>
            <a:r>
              <a:rPr lang="en-US" dirty="0" smtClean="0">
                <a:latin typeface="Cambria Math"/>
                <a:ea typeface="Cambria Math"/>
              </a:rPr>
              <a:t> whenever   0 &lt; |x –a| &lt; </a:t>
            </a:r>
            <a:r>
              <a:rPr lang="el-GR" dirty="0" smtClean="0">
                <a:latin typeface="Cambria Math"/>
                <a:ea typeface="Cambria Math"/>
              </a:rPr>
              <a:t>δ</a:t>
            </a:r>
            <a:r>
              <a:rPr lang="en-US" dirty="0" smtClean="0">
                <a:latin typeface="Cambria Math"/>
                <a:ea typeface="Cambria Math"/>
              </a:rPr>
              <a:t>.”</a:t>
            </a:r>
          </a:p>
          <a:p>
            <a:pPr>
              <a:buNone/>
            </a:pPr>
            <a:r>
              <a:rPr lang="en-US" dirty="0" smtClean="0">
                <a:latin typeface="Cambria Math"/>
                <a:ea typeface="Cambria Math"/>
              </a:rPr>
              <a:t>     Using quantifiers:</a:t>
            </a:r>
          </a:p>
          <a:p>
            <a:endParaRPr lang="en-US" dirty="0" smtClean="0">
              <a:latin typeface="Cambria Math"/>
              <a:ea typeface="Cambria Math"/>
            </a:endParaRPr>
          </a:p>
          <a:p>
            <a:endParaRPr lang="en-US" dirty="0" smtClean="0">
              <a:latin typeface="Cambria Math"/>
              <a:ea typeface="Cambria Math"/>
            </a:endParaRPr>
          </a:p>
          <a:p>
            <a:pPr>
              <a:buNone/>
            </a:pPr>
            <a:r>
              <a:rPr lang="en-US" dirty="0" smtClean="0">
                <a:latin typeface="Cambria Math"/>
                <a:ea typeface="Cambria Math"/>
              </a:rPr>
              <a:t>     Where the domain for the variables </a:t>
            </a:r>
            <a:r>
              <a:rPr lang="el-GR" dirty="0" smtClean="0">
                <a:latin typeface="Cambria Math"/>
                <a:ea typeface="Cambria Math"/>
              </a:rPr>
              <a:t>ε </a:t>
            </a:r>
            <a:r>
              <a:rPr lang="en-US" dirty="0" smtClean="0">
                <a:latin typeface="Cambria Math"/>
                <a:ea typeface="Cambria Math"/>
              </a:rPr>
              <a:t>and </a:t>
            </a:r>
            <a:r>
              <a:rPr lang="el-GR" dirty="0" smtClean="0">
                <a:latin typeface="Cambria Math"/>
                <a:ea typeface="Cambria Math"/>
              </a:rPr>
              <a:t>δ</a:t>
            </a:r>
            <a:r>
              <a:rPr lang="en-US" dirty="0" smtClean="0">
                <a:latin typeface="Cambria Math"/>
                <a:ea typeface="Cambria Math"/>
              </a:rPr>
              <a:t> consists of all positive real numbers and the domain for </a:t>
            </a:r>
            <a:r>
              <a:rPr lang="en-US" i="1" dirty="0" smtClean="0">
                <a:latin typeface="Cambria Math"/>
                <a:ea typeface="Cambria Math"/>
              </a:rPr>
              <a:t>x</a:t>
            </a:r>
            <a:r>
              <a:rPr lang="en-US" dirty="0" smtClean="0">
                <a:latin typeface="Cambria Math"/>
                <a:ea typeface="Cambria Math"/>
              </a:rPr>
              <a:t> consists of all real numbers. </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2514600" y="3200400"/>
            <a:ext cx="2309813"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447800" y="4572000"/>
            <a:ext cx="5969794" cy="31908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Translation from English</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Choose the obvious predicates and express in predicate logic.</a:t>
            </a:r>
          </a:p>
          <a:p>
            <a:pPr marL="514350" indent="-514350">
              <a:buNone/>
            </a:pPr>
            <a:r>
              <a:rPr lang="en-US" b="1" dirty="0" smtClean="0"/>
              <a:t>Example </a:t>
            </a:r>
            <a:r>
              <a:rPr lang="en-US" b="1" dirty="0" smtClean="0">
                <a:latin typeface="Cambria Math" pitchFamily="18" charset="0"/>
                <a:ea typeface="Cambria Math" pitchFamily="18" charset="0"/>
              </a:rPr>
              <a:t>1</a:t>
            </a:r>
            <a:r>
              <a:rPr lang="en-US" dirty="0" smtClean="0"/>
              <a:t>: “Brothers are siblings.”</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B</a:t>
            </a:r>
            <a:r>
              <a:rPr lang="en-US" dirty="0" smtClean="0">
                <a:sym typeface="Symbol"/>
              </a:rPr>
              <a:t>(</a:t>
            </a:r>
            <a:r>
              <a:rPr lang="en-US" dirty="0" err="1" smtClean="0">
                <a:sym typeface="Symbol"/>
              </a:rPr>
              <a:t>x,y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S</a:t>
            </a:r>
            <a:r>
              <a:rPr lang="en-US" dirty="0" smtClean="0">
                <a:latin typeface="Cambria Math"/>
                <a:ea typeface="Cambria Math"/>
                <a:sym typeface="Symbol"/>
              </a:rPr>
              <a:t>(</a:t>
            </a:r>
            <a:r>
              <a:rPr lang="en-US" dirty="0" err="1" smtClean="0">
                <a:latin typeface="Cambria Math"/>
                <a:ea typeface="Cambria Math"/>
                <a:sym typeface="Symbol"/>
              </a:rPr>
              <a:t>x,y</a:t>
            </a:r>
            <a:r>
              <a:rPr lang="en-US" dirty="0" smtClean="0">
                <a:latin typeface="Cambria Math"/>
                <a:ea typeface="Cambria Math"/>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2</a:t>
            </a:r>
            <a:r>
              <a:rPr lang="en-US" dirty="0" smtClean="0"/>
              <a:t>: “Siblinghood is symmetric.”</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S</a:t>
            </a:r>
            <a:r>
              <a:rPr lang="en-US" dirty="0" smtClean="0">
                <a:sym typeface="Symbol"/>
              </a:rPr>
              <a:t>(</a:t>
            </a:r>
            <a:r>
              <a:rPr lang="en-US" i="1" dirty="0" err="1" smtClean="0">
                <a:sym typeface="Symbol"/>
              </a:rPr>
              <a:t>x,y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S</a:t>
            </a:r>
            <a:r>
              <a:rPr lang="en-US" dirty="0" smtClean="0">
                <a:latin typeface="Cambria Math"/>
                <a:ea typeface="Cambria Math"/>
                <a:sym typeface="Symbol"/>
              </a:rPr>
              <a:t>(</a:t>
            </a:r>
            <a:r>
              <a:rPr lang="en-US" i="1" dirty="0" err="1" smtClean="0">
                <a:latin typeface="Cambria Math"/>
                <a:ea typeface="Cambria Math"/>
                <a:sym typeface="Symbol"/>
              </a:rPr>
              <a:t>y,x</a:t>
            </a:r>
            <a:r>
              <a:rPr lang="en-US" dirty="0" smtClean="0">
                <a:latin typeface="Cambria Math"/>
                <a:ea typeface="Cambria Math"/>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3</a:t>
            </a:r>
            <a:r>
              <a:rPr lang="en-US" dirty="0" smtClean="0"/>
              <a:t>: “Everybody loves somebody.”</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4</a:t>
            </a:r>
            <a:r>
              <a:rPr lang="en-US" dirty="0" smtClean="0"/>
              <a:t>: “There is someone who is loved by everyone.”</a:t>
            </a:r>
          </a:p>
          <a:p>
            <a:pPr marL="514350" indent="-514350">
              <a:buNone/>
            </a:pPr>
            <a:r>
              <a:rPr lang="en-US" b="1" dirty="0" smtClean="0">
                <a:sym typeface="Symbol"/>
              </a:rPr>
              <a:t>            Solution</a:t>
            </a:r>
            <a:r>
              <a:rPr lang="en-US" dirty="0" smtClean="0">
                <a:sym typeface="Symbol"/>
              </a:rPr>
              <a:t>: </a:t>
            </a:r>
            <a:r>
              <a:rPr lang="en-US" i="1" dirty="0" smtClean="0">
                <a:sym typeface="Symbol"/>
              </a:rPr>
              <a:t>y</a:t>
            </a:r>
            <a:r>
              <a:rPr lang="en-US" dirty="0" smtClean="0">
                <a:sym typeface="Symbol"/>
              </a:rPr>
              <a:t> </a:t>
            </a:r>
            <a:r>
              <a:rPr lang="en-US" i="1" dirty="0" smtClean="0">
                <a:sym typeface="Symbol"/>
              </a:rPr>
              <a:t>x</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5</a:t>
            </a:r>
            <a:r>
              <a:rPr lang="en-US" dirty="0" smtClean="0"/>
              <a:t>: “There is someone who loves someone.”</a:t>
            </a:r>
          </a:p>
          <a:p>
            <a:pPr marL="514350" indent="-514350">
              <a:buNone/>
            </a:pPr>
            <a:r>
              <a:rPr lang="en-US" b="1" dirty="0" smtClean="0">
                <a:sym typeface="Symbol"/>
              </a:rPr>
              <a:t>            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6</a:t>
            </a:r>
            <a:r>
              <a:rPr lang="en-US" dirty="0" smtClean="0"/>
              <a:t>: “Everyone loves himself”</a:t>
            </a:r>
          </a:p>
          <a:p>
            <a:pPr marL="514350" indent="-514350">
              <a:buNone/>
            </a:pPr>
            <a:r>
              <a:rPr lang="en-US" b="1" dirty="0" smtClean="0">
                <a:sym typeface="Symbol"/>
              </a:rPr>
              <a:t>            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a:t>
            </a:r>
            <a:r>
              <a:rPr lang="en-US" dirty="0" err="1" smtClean="0">
                <a:sym typeface="Symbol"/>
              </a:rPr>
              <a:t>,</a:t>
            </a:r>
            <a:r>
              <a:rPr lang="en-US" i="1" dirty="0" err="1" smtClean="0">
                <a:sym typeface="Symbol"/>
              </a:rPr>
              <a:t>x</a:t>
            </a:r>
            <a:r>
              <a:rPr lang="en-US" dirty="0" smtClean="0">
                <a:sym typeface="Symbo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Negating Nested Quantifiers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Example </a:t>
            </a:r>
            <a:r>
              <a:rPr lang="en-US" b="1" dirty="0" smtClean="0">
                <a:latin typeface="Cambria Math" pitchFamily="18" charset="0"/>
                <a:ea typeface="Cambria Math" pitchFamily="18" charset="0"/>
              </a:rPr>
              <a:t>1</a:t>
            </a:r>
            <a:r>
              <a:rPr lang="en-US" dirty="0" smtClean="0"/>
              <a:t>: Recall the logical expression developed three slides back:</a:t>
            </a:r>
          </a:p>
          <a:p>
            <a:pPr>
              <a:buNone/>
            </a:pPr>
            <a:r>
              <a:rPr lang="en-US" dirty="0" smtClean="0"/>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a:t>
            </a:r>
            <a:endParaRPr lang="en-US" dirty="0" smtClean="0"/>
          </a:p>
          <a:p>
            <a:pPr>
              <a:buNone/>
            </a:pPr>
            <a:r>
              <a:rPr lang="en-US" b="1" dirty="0" smtClean="0"/>
              <a:t>   Part </a:t>
            </a:r>
            <a:r>
              <a:rPr lang="en-US" b="1" dirty="0" smtClean="0">
                <a:latin typeface="Cambria Math" pitchFamily="18" charset="0"/>
                <a:ea typeface="Cambria Math" pitchFamily="18" charset="0"/>
              </a:rPr>
              <a:t>1</a:t>
            </a:r>
            <a:r>
              <a:rPr lang="en-US" dirty="0" smtClean="0"/>
              <a:t>: Use quantifiers to express the statement that “There does not exist a woman who has taken a flight on every airline in the world.”</a:t>
            </a:r>
          </a:p>
          <a:p>
            <a:pPr>
              <a:buNone/>
            </a:pPr>
            <a:r>
              <a:rPr lang="en-US" dirty="0" smtClean="0"/>
              <a:t>    </a:t>
            </a:r>
            <a:r>
              <a:rPr lang="en-US" b="1" dirty="0" smtClean="0"/>
              <a:t>Solution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a:t>
            </a:r>
          </a:p>
          <a:p>
            <a:pPr>
              <a:buNone/>
            </a:pPr>
            <a:r>
              <a:rPr lang="en-US" dirty="0" smtClean="0"/>
              <a:t> </a:t>
            </a:r>
            <a:r>
              <a:rPr lang="en-US" b="1" dirty="0" smtClean="0"/>
              <a:t>Part </a:t>
            </a:r>
            <a:r>
              <a:rPr lang="en-US" b="1" dirty="0" smtClean="0">
                <a:latin typeface="Cambria Math" pitchFamily="18" charset="0"/>
                <a:ea typeface="Cambria Math" pitchFamily="18" charset="0"/>
              </a:rPr>
              <a:t>2</a:t>
            </a:r>
            <a:r>
              <a:rPr lang="en-US" dirty="0" smtClean="0"/>
              <a:t>: Now use De Morgan’s Laws to move the negation as far inwards as possible.</a:t>
            </a:r>
          </a:p>
          <a:p>
            <a:pPr>
              <a:buNone/>
            </a:pPr>
            <a:r>
              <a:rPr lang="en-US" dirty="0" smtClean="0"/>
              <a:t>     </a:t>
            </a:r>
            <a:r>
              <a:rPr lang="en-US" b="1" dirty="0" smtClean="0"/>
              <a:t>Solution</a:t>
            </a:r>
            <a:r>
              <a:rPr lang="en-US" dirty="0" smtClean="0"/>
              <a:t>:</a:t>
            </a:r>
          </a:p>
          <a:p>
            <a:pPr marL="514350" indent="-514350">
              <a:buFont typeface="+mj-lt"/>
              <a:buAutoNum type="arabicPeriod"/>
            </a:pPr>
            <a:r>
              <a:rPr lang="en-US" dirty="0" smtClean="0"/>
              <a:t> </a:t>
            </a:r>
            <a:r>
              <a:rPr lang="en-US" dirty="0" smtClean="0">
                <a:latin typeface="Cambria Math"/>
                <a:ea typeface="Cambria Math"/>
              </a:rPr>
              <a:t>¬</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a:t>
            </a:r>
          </a:p>
          <a:p>
            <a:pPr marL="514350" indent="-514350">
              <a:buFont typeface="+mj-lt"/>
              <a:buAutoNum type="arabicPeriod"/>
            </a:pP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a:ea typeface="Cambria Math"/>
              </a:rPr>
              <a:t>¬</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dirty="0" smtClean="0">
                <a:latin typeface="Cambria Math"/>
                <a:ea typeface="Cambria Math"/>
              </a:rPr>
              <a:t>¬</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dirty="0" smtClean="0">
                <a:latin typeface="Cambria Math"/>
                <a:ea typeface="Cambria Math"/>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a:t>
            </a:r>
            <a:r>
              <a:rPr lang="en-US" dirty="0" smtClean="0">
                <a:latin typeface="Cambria Math"/>
                <a:ea typeface="Cambria Math"/>
                <a:sym typeface="Symbol"/>
              </a:rPr>
              <a:t>∨</a:t>
            </a:r>
            <a:r>
              <a:rPr lang="en-US" dirty="0" smtClean="0">
                <a:latin typeface="Cambria Math" pitchFamily="18" charset="0"/>
                <a:ea typeface="Cambria Math" pitchFamily="18" charset="0"/>
                <a:sym typeface="Symbol"/>
              </a:rPr>
              <a:t> </a:t>
            </a:r>
            <a:r>
              <a:rPr lang="en-US" dirty="0" smtClean="0">
                <a:latin typeface="Cambria Math"/>
                <a:ea typeface="Cambria Math"/>
              </a:rPr>
              <a:t>¬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r>
              <a:rPr lang="en-US" dirty="0" smtClean="0"/>
              <a:t>.</a:t>
            </a:r>
          </a:p>
          <a:p>
            <a:pPr marL="514350" indent="-514350">
              <a:buNone/>
            </a:pPr>
            <a:r>
              <a:rPr lang="en-US" b="1" dirty="0" smtClean="0"/>
              <a:t>Part </a:t>
            </a:r>
            <a:r>
              <a:rPr lang="en-US" b="1" dirty="0" smtClean="0">
                <a:latin typeface="Cambria Math" pitchFamily="18" charset="0"/>
                <a:ea typeface="Cambria Math" pitchFamily="18" charset="0"/>
              </a:rPr>
              <a:t>3</a:t>
            </a:r>
            <a:r>
              <a:rPr lang="en-US" dirty="0" smtClean="0"/>
              <a:t>: Can you translate the result back into English?</a:t>
            </a:r>
          </a:p>
          <a:p>
            <a:pPr marL="514350" indent="-514350">
              <a:buNone/>
            </a:pPr>
            <a:r>
              <a:rPr lang="en-US" dirty="0" smtClean="0"/>
              <a:t>       </a:t>
            </a:r>
            <a:r>
              <a:rPr lang="en-US" b="1" dirty="0" smtClean="0"/>
              <a:t>Solution</a:t>
            </a:r>
            <a:r>
              <a:rPr lang="en-US" dirty="0" smtClean="0"/>
              <a:t>:</a:t>
            </a:r>
          </a:p>
          <a:p>
            <a:pPr marL="514350" indent="-514350">
              <a:buNone/>
            </a:pPr>
            <a:r>
              <a:rPr lang="en-US" dirty="0" smtClean="0"/>
              <a:t>        “For every woman there is an airline such that for all flights, this woman has not taken that flight or that flight is not on this airline”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 to Calculus  and Logic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Example </a:t>
            </a:r>
            <a:r>
              <a:rPr lang="en-US" dirty="0" smtClean="0"/>
              <a:t>: Recall the logical expression developed in the calculus example three slides back.</a:t>
            </a:r>
          </a:p>
          <a:p>
            <a:pPr>
              <a:buNone/>
            </a:pPr>
            <a:r>
              <a:rPr lang="en-US" dirty="0" smtClean="0"/>
              <a:t>Use quantifiers and predicates to express that                               does not exist.</a:t>
            </a:r>
          </a:p>
          <a:p>
            <a:pPr>
              <a:buNone/>
            </a:pPr>
            <a:endParaRPr lang="en-US" dirty="0" smtClean="0"/>
          </a:p>
          <a:p>
            <a:pPr marL="514350" indent="-514350">
              <a:buFont typeface="+mj-lt"/>
              <a:buAutoNum type="arabicPeriod"/>
            </a:pPr>
            <a:r>
              <a:rPr lang="en-US" dirty="0" smtClean="0"/>
              <a:t>We need to say that for all real numbers </a:t>
            </a:r>
            <a:r>
              <a:rPr lang="en-US" i="1" dirty="0" smtClean="0"/>
              <a:t>L</a:t>
            </a:r>
            <a:r>
              <a:rPr lang="en-US" dirty="0" smtClean="0"/>
              <a:t>,  </a:t>
            </a:r>
          </a:p>
          <a:p>
            <a:pPr marL="514350" indent="-514350">
              <a:buFont typeface="+mj-lt"/>
              <a:buAutoNum type="arabicPeriod"/>
            </a:pPr>
            <a:endParaRPr lang="en-US" dirty="0" smtClean="0"/>
          </a:p>
          <a:p>
            <a:pPr marL="514350" indent="-514350">
              <a:buFont typeface="+mj-lt"/>
              <a:buAutoNum type="arabicPeriod"/>
            </a:pPr>
            <a:r>
              <a:rPr lang="en-US" dirty="0" smtClean="0"/>
              <a:t>The result from the previous example can be negated to yield:</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Now we can repeatedly apply the rules for negating quantified expressions: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r>
              <a:rPr lang="en-US" dirty="0" smtClean="0"/>
              <a:t>The last step uses the equivalence </a:t>
            </a:r>
            <a:r>
              <a:rPr lang="en-US" dirty="0" smtClean="0">
                <a:latin typeface="Cambria Math"/>
                <a:ea typeface="Cambria Math"/>
              </a:rPr>
              <a:t>¬(</a:t>
            </a:r>
            <a:r>
              <a:rPr lang="en-US" i="1" dirty="0" err="1" smtClean="0">
                <a:latin typeface="Cambria Math"/>
                <a:ea typeface="Cambria Math"/>
              </a:rPr>
              <a:t>p</a:t>
            </a:r>
            <a:r>
              <a:rPr lang="en-US" dirty="0" err="1" smtClean="0">
                <a:latin typeface="Cambria Math"/>
                <a:ea typeface="Cambria Math"/>
              </a:rPr>
              <a:t>→</a:t>
            </a:r>
            <a:r>
              <a:rPr lang="en-US" i="1" dirty="0" err="1" smtClean="0">
                <a:latin typeface="Cambria Math"/>
                <a:ea typeface="Cambria Math"/>
              </a:rPr>
              <a:t>q</a:t>
            </a:r>
            <a:r>
              <a:rPr lang="en-US" dirty="0" smtClean="0">
                <a:latin typeface="Cambria Math"/>
                <a:ea typeface="Cambria Math"/>
              </a:rPr>
              <a:t>) ≡ </a:t>
            </a:r>
            <a:r>
              <a:rPr lang="en-US" i="1" dirty="0" smtClean="0">
                <a:latin typeface="Cambria Math"/>
                <a:ea typeface="Cambria Math"/>
              </a:rPr>
              <a:t>p</a:t>
            </a:r>
            <a:r>
              <a:rPr lang="en-US" dirty="0" smtClean="0">
                <a:latin typeface="Cambria Math"/>
                <a:ea typeface="Cambria Math"/>
              </a:rPr>
              <a:t>∧¬</a:t>
            </a:r>
            <a:r>
              <a:rPr lang="en-US" i="1" dirty="0" smtClean="0">
                <a:latin typeface="Cambria Math"/>
                <a:ea typeface="Cambria Math"/>
              </a:rPr>
              <a:t>q</a:t>
            </a:r>
            <a:endParaRPr lang="en-US" i="1" dirty="0" smtClean="0"/>
          </a:p>
          <a:p>
            <a:endParaRPr lang="en-US" dirty="0" smtClean="0"/>
          </a:p>
          <a:p>
            <a:endParaRPr lang="en-US" dirty="0" smtClean="0"/>
          </a:p>
          <a:p>
            <a:endParaRPr lang="en-US" dirty="0"/>
          </a:p>
        </p:txBody>
      </p:sp>
      <p:pic>
        <p:nvPicPr>
          <p:cNvPr id="12" name="Picture 11" descr="addin_tmp.png"/>
          <p:cNvPicPr>
            <a:picLocks noChangeAspect="1"/>
          </p:cNvPicPr>
          <p:nvPr>
            <p:custDataLst>
              <p:tags r:id="rId1"/>
            </p:custDataLst>
          </p:nvPr>
        </p:nvPicPr>
        <p:blipFill>
          <a:blip r:embed="rId10" cstate="print"/>
          <a:stretch>
            <a:fillRect/>
          </a:stretch>
        </p:blipFill>
        <p:spPr>
          <a:xfrm>
            <a:off x="4267200" y="2209800"/>
            <a:ext cx="991553" cy="191453"/>
          </a:xfrm>
          <a:prstGeom prst="rect">
            <a:avLst/>
          </a:prstGeom>
        </p:spPr>
      </p:pic>
      <p:pic>
        <p:nvPicPr>
          <p:cNvPr id="17" name="Picture 16" descr="addin_tmp.png"/>
          <p:cNvPicPr>
            <a:picLocks noChangeAspect="1"/>
          </p:cNvPicPr>
          <p:nvPr>
            <p:custDataLst>
              <p:tags r:id="rId2"/>
            </p:custDataLst>
          </p:nvPr>
        </p:nvPicPr>
        <p:blipFill>
          <a:blip r:embed="rId11" cstate="print"/>
          <a:stretch>
            <a:fillRect/>
          </a:stretch>
        </p:blipFill>
        <p:spPr>
          <a:xfrm>
            <a:off x="1676400" y="3276600"/>
            <a:ext cx="4932045" cy="255270"/>
          </a:xfrm>
          <a:prstGeom prst="rect">
            <a:avLst/>
          </a:prstGeom>
        </p:spPr>
      </p:pic>
      <p:pic>
        <p:nvPicPr>
          <p:cNvPr id="13" name="Picture 12" descr="addin_tmp.png"/>
          <p:cNvPicPr>
            <a:picLocks noChangeAspect="1"/>
          </p:cNvPicPr>
          <p:nvPr>
            <p:custDataLst>
              <p:tags r:id="rId3"/>
            </p:custDataLst>
          </p:nvPr>
        </p:nvPicPr>
        <p:blipFill>
          <a:blip r:embed="rId12" cstate="print"/>
          <a:stretch>
            <a:fillRect/>
          </a:stretch>
        </p:blipFill>
        <p:spPr>
          <a:xfrm>
            <a:off x="4419600" y="2590800"/>
            <a:ext cx="1385888" cy="191453"/>
          </a:xfrm>
          <a:prstGeom prst="rect">
            <a:avLst/>
          </a:prstGeom>
        </p:spPr>
      </p:pic>
      <p:pic>
        <p:nvPicPr>
          <p:cNvPr id="18" name="Picture 17" descr="addin_tmp.png"/>
          <p:cNvPicPr>
            <a:picLocks noChangeAspect="1"/>
          </p:cNvPicPr>
          <p:nvPr>
            <p:custDataLst>
              <p:tags r:id="rId4"/>
            </p:custDataLst>
          </p:nvPr>
        </p:nvPicPr>
        <p:blipFill>
          <a:blip r:embed="rId13" cstate="print"/>
          <a:stretch>
            <a:fillRect/>
          </a:stretch>
        </p:blipFill>
        <p:spPr>
          <a:xfrm>
            <a:off x="990600" y="4038600"/>
            <a:ext cx="5002530" cy="255270"/>
          </a:xfrm>
          <a:prstGeom prst="rect">
            <a:avLst/>
          </a:prstGeom>
        </p:spPr>
      </p:pic>
      <p:pic>
        <p:nvPicPr>
          <p:cNvPr id="19" name="Picture 18" descr="addin_tmp.png"/>
          <p:cNvPicPr>
            <a:picLocks noChangeAspect="1"/>
          </p:cNvPicPr>
          <p:nvPr>
            <p:custDataLst>
              <p:tags r:id="rId5"/>
            </p:custDataLst>
          </p:nvPr>
        </p:nvPicPr>
        <p:blipFill>
          <a:blip r:embed="rId14" cstate="print"/>
          <a:stretch>
            <a:fillRect/>
          </a:stretch>
        </p:blipFill>
        <p:spPr>
          <a:xfrm>
            <a:off x="1981200" y="4419600"/>
            <a:ext cx="5269230" cy="255270"/>
          </a:xfrm>
          <a:prstGeom prst="rect">
            <a:avLst/>
          </a:prstGeom>
        </p:spPr>
      </p:pic>
      <p:pic>
        <p:nvPicPr>
          <p:cNvPr id="20" name="Picture 19" descr="addin_tmp.png"/>
          <p:cNvPicPr>
            <a:picLocks noChangeAspect="1"/>
          </p:cNvPicPr>
          <p:nvPr>
            <p:custDataLst>
              <p:tags r:id="rId6"/>
            </p:custDataLst>
          </p:nvPr>
        </p:nvPicPr>
        <p:blipFill>
          <a:blip r:embed="rId15" cstate="print"/>
          <a:stretch>
            <a:fillRect/>
          </a:stretch>
        </p:blipFill>
        <p:spPr>
          <a:xfrm>
            <a:off x="1981200" y="4724400"/>
            <a:ext cx="5339715" cy="255270"/>
          </a:xfrm>
          <a:prstGeom prst="rect">
            <a:avLst/>
          </a:prstGeom>
        </p:spPr>
      </p:pic>
      <p:pic>
        <p:nvPicPr>
          <p:cNvPr id="21" name="Picture 20" descr="addin_tmp.png"/>
          <p:cNvPicPr>
            <a:picLocks noChangeAspect="1"/>
          </p:cNvPicPr>
          <p:nvPr>
            <p:custDataLst>
              <p:tags r:id="rId7"/>
            </p:custDataLst>
          </p:nvPr>
        </p:nvPicPr>
        <p:blipFill>
          <a:blip r:embed="rId16" cstate="print"/>
          <a:stretch>
            <a:fillRect/>
          </a:stretch>
        </p:blipFill>
        <p:spPr>
          <a:xfrm>
            <a:off x="1981200" y="5029200"/>
            <a:ext cx="5339715" cy="255270"/>
          </a:xfrm>
          <a:prstGeom prst="rect">
            <a:avLst/>
          </a:prstGeom>
        </p:spPr>
      </p:pic>
      <p:pic>
        <p:nvPicPr>
          <p:cNvPr id="22" name="Picture 21" descr="addin_tmp.png"/>
          <p:cNvPicPr>
            <a:picLocks noChangeAspect="1"/>
          </p:cNvPicPr>
          <p:nvPr>
            <p:custDataLst>
              <p:tags r:id="rId8"/>
            </p:custDataLst>
          </p:nvPr>
        </p:nvPicPr>
        <p:blipFill>
          <a:blip r:embed="rId17" cstate="print"/>
          <a:stretch>
            <a:fillRect/>
          </a:stretch>
        </p:blipFill>
        <p:spPr>
          <a:xfrm>
            <a:off x="1981200" y="5410200"/>
            <a:ext cx="5326380" cy="25527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Calculus in Predicate Logic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dirty="0" smtClean="0"/>
              <a:t>Therefore, to say that                  does not exist means that for all real numbers </a:t>
            </a:r>
            <a:r>
              <a:rPr lang="en-US" i="1" dirty="0" smtClean="0"/>
              <a:t>L</a:t>
            </a:r>
            <a:r>
              <a:rPr lang="en-US" dirty="0" smtClean="0"/>
              <a:t>,                           can be expressed as:</a:t>
            </a:r>
          </a:p>
          <a:p>
            <a:pPr marL="514350" indent="-514350">
              <a:buNone/>
            </a:pPr>
            <a:endParaRPr lang="en-US" dirty="0" smtClean="0"/>
          </a:p>
          <a:p>
            <a:pPr marL="514350" indent="-514350">
              <a:buNone/>
            </a:pPr>
            <a:r>
              <a:rPr lang="en-US" dirty="0" smtClean="0"/>
              <a:t>      Remember that </a:t>
            </a:r>
            <a:r>
              <a:rPr lang="el-GR" dirty="0" smtClean="0">
                <a:latin typeface="Cambria Math"/>
                <a:ea typeface="Cambria Math"/>
              </a:rPr>
              <a:t>ε</a:t>
            </a:r>
            <a:r>
              <a:rPr lang="en-US" dirty="0" smtClean="0">
                <a:latin typeface="Cambria Math"/>
                <a:ea typeface="Cambria Math"/>
              </a:rPr>
              <a:t> and </a:t>
            </a:r>
            <a:r>
              <a:rPr lang="el-GR" dirty="0" smtClean="0">
                <a:latin typeface="Cambria Math"/>
                <a:ea typeface="Cambria Math"/>
              </a:rPr>
              <a:t>δ</a:t>
            </a:r>
            <a:r>
              <a:rPr lang="en-US" dirty="0" smtClean="0">
                <a:latin typeface="Cambria Math"/>
                <a:ea typeface="Cambria Math"/>
              </a:rPr>
              <a:t> range over all positive real numbers and </a:t>
            </a:r>
            <a:r>
              <a:rPr lang="en-US" i="1" dirty="0" smtClean="0">
                <a:ea typeface="Cambria Math"/>
              </a:rPr>
              <a:t>x</a:t>
            </a:r>
            <a:r>
              <a:rPr lang="en-US" dirty="0" smtClean="0">
                <a:latin typeface="Cambria Math"/>
                <a:ea typeface="Cambria Math"/>
              </a:rPr>
              <a:t> over all real numbers.</a:t>
            </a:r>
            <a:endParaRPr lang="en-US" dirty="0" smtClean="0"/>
          </a:p>
          <a:p>
            <a:pPr marL="514350" indent="-514350">
              <a:buFont typeface="+mj-lt"/>
              <a:buAutoNum type="arabicPeriod" startAt="5"/>
            </a:pPr>
            <a:r>
              <a:rPr lang="en-US" dirty="0" smtClean="0"/>
              <a:t>Translating back into English we have, for every real number L, there is a real number  </a:t>
            </a:r>
            <a:r>
              <a:rPr lang="el-GR" dirty="0" smtClean="0">
                <a:latin typeface="Cambria Math"/>
                <a:ea typeface="Cambria Math"/>
              </a:rPr>
              <a:t>ε</a:t>
            </a:r>
            <a:r>
              <a:rPr lang="en-US" dirty="0" smtClean="0">
                <a:latin typeface="Cambria Math"/>
                <a:ea typeface="Cambria Math"/>
              </a:rPr>
              <a:t> &gt; 0, such that for every  real number  </a:t>
            </a:r>
            <a:r>
              <a:rPr lang="el-GR" dirty="0" smtClean="0">
                <a:latin typeface="Cambria Math"/>
                <a:ea typeface="Cambria Math"/>
              </a:rPr>
              <a:t>δ</a:t>
            </a:r>
            <a:r>
              <a:rPr lang="en-US" dirty="0" smtClean="0">
                <a:latin typeface="Cambria Math"/>
                <a:ea typeface="Cambria Math"/>
              </a:rPr>
              <a:t> &gt; 0, there exists a real number </a:t>
            </a:r>
            <a:r>
              <a:rPr lang="en-US" i="1" dirty="0" smtClean="0">
                <a:ea typeface="Cambria Math"/>
              </a:rPr>
              <a:t>x </a:t>
            </a:r>
            <a:r>
              <a:rPr lang="en-US" dirty="0" smtClean="0">
                <a:latin typeface="Cambria Math"/>
                <a:ea typeface="Cambria Math"/>
              </a:rPr>
              <a:t> such that 0 &lt; | </a:t>
            </a:r>
            <a:r>
              <a:rPr lang="en-US" i="1" dirty="0" smtClean="0">
                <a:latin typeface="Cambria Math"/>
                <a:ea typeface="Cambria Math"/>
              </a:rPr>
              <a:t>x – a </a:t>
            </a:r>
            <a:r>
              <a:rPr lang="en-US" dirty="0" smtClean="0">
                <a:latin typeface="Cambria Math"/>
                <a:ea typeface="Cambria Math"/>
              </a:rPr>
              <a:t>| &lt; </a:t>
            </a:r>
            <a:r>
              <a:rPr lang="el-GR" i="1" dirty="0" smtClean="0">
                <a:latin typeface="Cambria Math"/>
                <a:ea typeface="Cambria Math"/>
              </a:rPr>
              <a:t>δ</a:t>
            </a:r>
            <a:r>
              <a:rPr lang="en-US" dirty="0" smtClean="0">
                <a:latin typeface="Cambria Math"/>
                <a:ea typeface="Cambria Math"/>
              </a:rPr>
              <a:t>  and |</a:t>
            </a:r>
            <a:r>
              <a:rPr lang="en-US" i="1" dirty="0" smtClean="0">
                <a:latin typeface="Cambria Math"/>
                <a:ea typeface="Cambria Math"/>
              </a:rPr>
              <a:t>f(x) – L </a:t>
            </a:r>
            <a:r>
              <a:rPr lang="en-US" dirty="0" smtClean="0">
                <a:latin typeface="Cambria Math"/>
                <a:ea typeface="Cambria Math"/>
              </a:rPr>
              <a:t>| </a:t>
            </a:r>
            <a:r>
              <a:rPr lang="en-US" i="1" dirty="0" smtClean="0">
                <a:latin typeface="Cambria Math"/>
                <a:ea typeface="Cambria Math"/>
              </a:rPr>
              <a:t>≥ </a:t>
            </a:r>
            <a:r>
              <a:rPr lang="el-GR" i="1" dirty="0" smtClean="0">
                <a:latin typeface="Cambria Math"/>
                <a:ea typeface="Cambria Math"/>
              </a:rPr>
              <a:t>ε</a:t>
            </a:r>
            <a:r>
              <a:rPr lang="en-US" i="1" dirty="0" smtClean="0">
                <a:latin typeface="Cambria Math"/>
                <a:ea typeface="Cambria Math"/>
              </a:rPr>
              <a:t>    </a:t>
            </a:r>
            <a:r>
              <a:rPr lang="en-US" dirty="0" smtClean="0">
                <a:latin typeface="Cambria Math"/>
                <a:ea typeface="Cambria Math"/>
              </a:rPr>
              <a:t>.</a:t>
            </a: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4114800" y="2057400"/>
            <a:ext cx="1322070" cy="255270"/>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5029200" y="2514600"/>
            <a:ext cx="1847850" cy="255270"/>
          </a:xfrm>
          <a:prstGeom prst="rect">
            <a:avLst/>
          </a:prstGeom>
        </p:spPr>
      </p:pic>
      <p:pic>
        <p:nvPicPr>
          <p:cNvPr id="9" name="Picture 8" descr="addin_tmp.png"/>
          <p:cNvPicPr>
            <a:picLocks noChangeAspect="1"/>
          </p:cNvPicPr>
          <p:nvPr>
            <p:custDataLst>
              <p:tags r:id="rId3"/>
            </p:custDataLst>
          </p:nvPr>
        </p:nvPicPr>
        <p:blipFill>
          <a:blip r:embed="rId7" cstate="print"/>
          <a:stretch>
            <a:fillRect/>
          </a:stretch>
        </p:blipFill>
        <p:spPr>
          <a:xfrm>
            <a:off x="1447800" y="3276600"/>
            <a:ext cx="5385435" cy="25527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t>
            </a:r>
            <a:r>
              <a:rPr lang="en-US" smtClean="0"/>
              <a:t>Questions about </a:t>
            </a:r>
            <a:r>
              <a:rPr lang="en-US" dirty="0" smtClean="0"/>
              <a:t>Quantifiers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Can you switch the order of quantifiers? </a:t>
            </a:r>
          </a:p>
          <a:p>
            <a:pPr lvl="1"/>
            <a:r>
              <a:rPr lang="en-US" dirty="0" smtClean="0"/>
              <a:t> Is this a valid equivalence?</a:t>
            </a:r>
          </a:p>
          <a:p>
            <a:pPr lvl="1">
              <a:buNone/>
            </a:pPr>
            <a:r>
              <a:rPr lang="en-US" dirty="0" smtClean="0"/>
              <a:t>         </a:t>
            </a:r>
            <a:r>
              <a:rPr lang="en-US" b="1" dirty="0" smtClean="0"/>
              <a:t>Solution</a:t>
            </a:r>
            <a:r>
              <a:rPr lang="en-US" dirty="0" smtClean="0"/>
              <a:t>: Yes! The left and the right side will always have the same truth value. The order in which </a:t>
            </a:r>
            <a:r>
              <a:rPr lang="en-US" i="1" dirty="0" smtClean="0"/>
              <a:t>x</a:t>
            </a:r>
            <a:r>
              <a:rPr lang="en-US" dirty="0" smtClean="0"/>
              <a:t> and </a:t>
            </a:r>
            <a:r>
              <a:rPr lang="en-US" i="1" dirty="0" smtClean="0"/>
              <a:t>y</a:t>
            </a:r>
            <a:r>
              <a:rPr lang="en-US" dirty="0" smtClean="0"/>
              <a:t> are picked does not matter.</a:t>
            </a:r>
          </a:p>
          <a:p>
            <a:pPr lvl="1"/>
            <a:r>
              <a:rPr lang="en-US" dirty="0" smtClean="0"/>
              <a:t>Is this a valid equivalence?</a:t>
            </a:r>
          </a:p>
          <a:p>
            <a:pPr lvl="1">
              <a:buNone/>
            </a:pPr>
            <a:r>
              <a:rPr lang="en-US" dirty="0" smtClean="0"/>
              <a:t>         </a:t>
            </a:r>
            <a:r>
              <a:rPr lang="en-US" b="1" dirty="0" smtClean="0"/>
              <a:t>Solution</a:t>
            </a:r>
            <a:r>
              <a:rPr lang="en-US" dirty="0" smtClean="0"/>
              <a:t>: No! The left and the right side may have different truth values for some propositional functions for </a:t>
            </a:r>
            <a:r>
              <a:rPr lang="en-US" i="1" dirty="0" smtClean="0"/>
              <a:t>P</a:t>
            </a:r>
            <a:r>
              <a:rPr lang="en-US" dirty="0" smtClean="0"/>
              <a:t>. Try “x + y = </a:t>
            </a:r>
            <a:r>
              <a:rPr lang="en-US" dirty="0" smtClean="0">
                <a:latin typeface="Cambria Math" pitchFamily="18" charset="0"/>
                <a:ea typeface="Cambria Math" pitchFamily="18" charset="0"/>
              </a:rPr>
              <a:t>0</a:t>
            </a:r>
            <a:r>
              <a:rPr lang="en-US" dirty="0" smtClean="0"/>
              <a:t>” for </a:t>
            </a:r>
            <a:r>
              <a:rPr lang="en-US" i="1" dirty="0" smtClean="0"/>
              <a:t>P(</a:t>
            </a:r>
            <a:r>
              <a:rPr lang="en-US" i="1" dirty="0" err="1" smtClean="0"/>
              <a:t>x,y</a:t>
            </a:r>
            <a:r>
              <a:rPr lang="en-US" i="1" dirty="0" smtClean="0"/>
              <a:t>) </a:t>
            </a:r>
            <a:r>
              <a:rPr lang="en-US" dirty="0" smtClean="0"/>
              <a:t>with</a:t>
            </a:r>
            <a:r>
              <a:rPr lang="en-US" i="1" dirty="0" smtClean="0"/>
              <a:t> U </a:t>
            </a:r>
            <a:r>
              <a:rPr lang="en-US" dirty="0" smtClean="0"/>
              <a:t>being the integers. The order in which the values of </a:t>
            </a:r>
            <a:r>
              <a:rPr lang="en-US" i="1" dirty="0" smtClean="0"/>
              <a:t>x</a:t>
            </a:r>
            <a:r>
              <a:rPr lang="en-US" dirty="0" smtClean="0"/>
              <a:t> and </a:t>
            </a:r>
            <a:r>
              <a:rPr lang="en-US" i="1" dirty="0" smtClean="0"/>
              <a:t>y</a:t>
            </a:r>
            <a:r>
              <a:rPr lang="en-US" dirty="0" smtClean="0"/>
              <a:t> are picked does matter.</a:t>
            </a:r>
          </a:p>
          <a:p>
            <a:r>
              <a:rPr lang="en-US" dirty="0" smtClean="0"/>
              <a:t>Can you distribute quantifiers over logical connectives? </a:t>
            </a:r>
          </a:p>
          <a:p>
            <a:pPr lvl="1"/>
            <a:r>
              <a:rPr lang="en-US" dirty="0" smtClean="0"/>
              <a:t>Is this a valid equivalence?</a:t>
            </a:r>
          </a:p>
          <a:p>
            <a:pPr lvl="1">
              <a:buNone/>
            </a:pPr>
            <a:r>
              <a:rPr lang="en-US" dirty="0" smtClean="0"/>
              <a:t>         </a:t>
            </a:r>
            <a:r>
              <a:rPr lang="en-US" b="1" dirty="0" smtClean="0"/>
              <a:t>Solution</a:t>
            </a:r>
            <a:r>
              <a:rPr lang="en-US" dirty="0" smtClean="0"/>
              <a:t>: Yes! The left and the right side will always have the same truth value no matter what propositional functions are denoted by </a:t>
            </a:r>
            <a:r>
              <a:rPr lang="en-US" i="1" dirty="0" smtClean="0"/>
              <a:t>P(x)</a:t>
            </a:r>
            <a:r>
              <a:rPr lang="en-US" dirty="0" smtClean="0"/>
              <a:t> and </a:t>
            </a:r>
            <a:r>
              <a:rPr lang="en-US" i="1" dirty="0" smtClean="0"/>
              <a:t>Q(x)</a:t>
            </a:r>
            <a:r>
              <a:rPr lang="en-US" dirty="0" smtClean="0"/>
              <a:t>.</a:t>
            </a:r>
          </a:p>
          <a:p>
            <a:pPr lvl="1"/>
            <a:r>
              <a:rPr lang="en-US" dirty="0" smtClean="0"/>
              <a:t>Is this a valid equivalence?</a:t>
            </a:r>
          </a:p>
          <a:p>
            <a:pPr lvl="1">
              <a:buNone/>
            </a:pPr>
            <a:r>
              <a:rPr lang="en-US" dirty="0" smtClean="0"/>
              <a:t>         </a:t>
            </a:r>
            <a:r>
              <a:rPr lang="en-US" b="1" dirty="0" smtClean="0"/>
              <a:t>Solution</a:t>
            </a:r>
            <a:r>
              <a:rPr lang="en-US" dirty="0" smtClean="0"/>
              <a:t>: No! The left and the right side may have different truth values. Pick “x is a fish” for P(x) and “x has scales” for Q(x) with the domain of discourse being all animals. Then the left side is false, because there are some fish that do not have scales.  But the right side is true since not all animals are fish.</a:t>
            </a:r>
          </a:p>
          <a:p>
            <a:pPr lvl="1">
              <a:buNone/>
            </a:pPr>
            <a:endParaRPr lang="en-US" dirty="0" smtClean="0"/>
          </a:p>
          <a:p>
            <a:pPr lvl="1">
              <a:buNone/>
            </a:pPr>
            <a:endParaRPr lang="en-US" dirty="0"/>
          </a:p>
        </p:txBody>
      </p:sp>
      <p:pic>
        <p:nvPicPr>
          <p:cNvPr id="17" name="Picture 16" descr="addin_tmp.png"/>
          <p:cNvPicPr>
            <a:picLocks noChangeAspect="1"/>
          </p:cNvPicPr>
          <p:nvPr>
            <p:custDataLst>
              <p:tags r:id="rId1"/>
            </p:custDataLst>
          </p:nvPr>
        </p:nvPicPr>
        <p:blipFill>
          <a:blip r:embed="rId6" cstate="print"/>
          <a:stretch>
            <a:fillRect/>
          </a:stretch>
        </p:blipFill>
        <p:spPr>
          <a:xfrm>
            <a:off x="4495800" y="2209800"/>
            <a:ext cx="3002280" cy="255270"/>
          </a:xfrm>
          <a:prstGeom prst="rect">
            <a:avLst/>
          </a:prstGeom>
        </p:spPr>
      </p:pic>
      <p:pic>
        <p:nvPicPr>
          <p:cNvPr id="18" name="Picture 17" descr="addin_tmp.png"/>
          <p:cNvPicPr>
            <a:picLocks noChangeAspect="1"/>
          </p:cNvPicPr>
          <p:nvPr>
            <p:custDataLst>
              <p:tags r:id="rId2"/>
            </p:custDataLst>
          </p:nvPr>
        </p:nvPicPr>
        <p:blipFill>
          <a:blip r:embed="rId7" cstate="print"/>
          <a:stretch>
            <a:fillRect/>
          </a:stretch>
        </p:blipFill>
        <p:spPr>
          <a:xfrm>
            <a:off x="4191000" y="2971800"/>
            <a:ext cx="3002280" cy="255270"/>
          </a:xfrm>
          <a:prstGeom prst="rect">
            <a:avLst/>
          </a:prstGeom>
        </p:spPr>
      </p:pic>
      <p:pic>
        <p:nvPicPr>
          <p:cNvPr id="15" name="Picture 14" descr="addin_tmp.png"/>
          <p:cNvPicPr>
            <a:picLocks noChangeAspect="1"/>
          </p:cNvPicPr>
          <p:nvPr>
            <p:custDataLst>
              <p:tags r:id="rId3"/>
            </p:custDataLst>
          </p:nvPr>
        </p:nvPicPr>
        <p:blipFill>
          <a:blip r:embed="rId8" cstate="print"/>
          <a:stretch>
            <a:fillRect/>
          </a:stretch>
        </p:blipFill>
        <p:spPr>
          <a:xfrm>
            <a:off x="4191000" y="4191000"/>
            <a:ext cx="4091940" cy="255270"/>
          </a:xfrm>
          <a:prstGeom prst="rect">
            <a:avLst/>
          </a:prstGeom>
        </p:spPr>
      </p:pic>
      <p:pic>
        <p:nvPicPr>
          <p:cNvPr id="19" name="Picture 18" descr="addin_tmp.png"/>
          <p:cNvPicPr>
            <a:picLocks noChangeAspect="1"/>
          </p:cNvPicPr>
          <p:nvPr>
            <p:custDataLst>
              <p:tags r:id="rId4"/>
            </p:custDataLst>
          </p:nvPr>
        </p:nvPicPr>
        <p:blipFill>
          <a:blip r:embed="rId9" cstate="print"/>
          <a:stretch>
            <a:fillRect/>
          </a:stretch>
        </p:blipFill>
        <p:spPr>
          <a:xfrm>
            <a:off x="3962400" y="4876800"/>
            <a:ext cx="4316730" cy="255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Rules of Inference</a:t>
            </a:r>
            <a:endParaRPr lang="en-US" dirty="0"/>
          </a:p>
        </p:txBody>
      </p:sp>
      <p:sp>
        <p:nvSpPr>
          <p:cNvPr id="3" name="Subtitle 2"/>
          <p:cNvSpPr>
            <a:spLocks noGrp="1"/>
          </p:cNvSpPr>
          <p:nvPr>
            <p:ph type="subTitle" idx="1"/>
          </p:nvPr>
        </p:nvSpPr>
        <p:spPr/>
        <p:txBody>
          <a:bodyPr/>
          <a:lstStyle/>
          <a:p>
            <a:r>
              <a:rPr lang="en-US" smtClean="0"/>
              <a:t>Section 1.6</a:t>
            </a:r>
            <a:endParaRPr lang="en-US" dirty="0"/>
          </a:p>
        </p:txBody>
      </p:sp>
    </p:spTree>
    <p:extLst>
      <p:ext uri="{BB962C8B-B14F-4D97-AF65-F5344CB8AC3E}">
        <p14:creationId xmlns:p14="http://schemas.microsoft.com/office/powerpoint/2010/main" val="2269085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Valid Arguments</a:t>
            </a:r>
          </a:p>
          <a:p>
            <a:r>
              <a:rPr lang="en-US" dirty="0" smtClean="0"/>
              <a:t>Inference Rules for Propositional Logic</a:t>
            </a:r>
          </a:p>
          <a:p>
            <a:r>
              <a:rPr lang="en-US" dirty="0" smtClean="0"/>
              <a:t>Using Rules of Inference to Build Arguments</a:t>
            </a:r>
          </a:p>
          <a:p>
            <a:r>
              <a:rPr lang="en-US" dirty="0" smtClean="0"/>
              <a:t>Rules of Inference for Quantified Statements</a:t>
            </a:r>
          </a:p>
          <a:p>
            <a:r>
              <a:rPr lang="en-US" dirty="0" smtClean="0"/>
              <a:t>Building Arguments for Quantified Statements</a:t>
            </a:r>
          </a:p>
          <a:p>
            <a:endParaRPr lang="en-US" dirty="0" smtClean="0"/>
          </a:p>
          <a:p>
            <a:pPr lvl="1">
              <a:buNone/>
            </a:pPr>
            <a:endParaRPr lang="en-US" dirty="0" smtClean="0"/>
          </a:p>
          <a:p>
            <a:endParaRPr lang="en-US" dirty="0"/>
          </a:p>
        </p:txBody>
      </p:sp>
    </p:spTree>
    <p:extLst>
      <p:ext uri="{BB962C8B-B14F-4D97-AF65-F5344CB8AC3E}">
        <p14:creationId xmlns:p14="http://schemas.microsoft.com/office/powerpoint/2010/main" val="3063426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Nested Quantifiers </a:t>
            </a:r>
          </a:p>
          <a:p>
            <a:r>
              <a:rPr lang="en-US" dirty="0" smtClean="0"/>
              <a:t>Order of Quantifiers</a:t>
            </a:r>
          </a:p>
          <a:p>
            <a:r>
              <a:rPr lang="en-US" dirty="0" smtClean="0"/>
              <a:t>Translating from Nested Quantifiers into English</a:t>
            </a:r>
          </a:p>
          <a:p>
            <a:r>
              <a:rPr lang="en-US" dirty="0" smtClean="0"/>
              <a:t>Translating Mathematical Statements into Statements involving Nested Quantifiers.</a:t>
            </a:r>
          </a:p>
          <a:p>
            <a:r>
              <a:rPr lang="en-US" dirty="0" smtClean="0"/>
              <a:t>Translated English Sentences into Logical Expressions.</a:t>
            </a:r>
          </a:p>
          <a:p>
            <a:r>
              <a:rPr lang="en-US" dirty="0" smtClean="0"/>
              <a:t>Negating Nested Quantifiers.</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Revisiting the Socrates Example</a:t>
            </a:r>
            <a:endParaRPr lang="en-US" dirty="0"/>
          </a:p>
        </p:txBody>
      </p:sp>
      <p:sp>
        <p:nvSpPr>
          <p:cNvPr id="3" name="Content Placeholder 2"/>
          <p:cNvSpPr>
            <a:spLocks noGrp="1"/>
          </p:cNvSpPr>
          <p:nvPr>
            <p:ph idx="1"/>
          </p:nvPr>
        </p:nvSpPr>
        <p:spPr/>
        <p:txBody>
          <a:bodyPr/>
          <a:lstStyle/>
          <a:p>
            <a:r>
              <a:rPr lang="en-US" dirty="0" smtClean="0"/>
              <a:t>We have the two premises:</a:t>
            </a:r>
          </a:p>
          <a:p>
            <a:pPr lvl="1"/>
            <a:r>
              <a:rPr lang="en-US" dirty="0" smtClean="0"/>
              <a:t>“All men are mortal.”</a:t>
            </a:r>
          </a:p>
          <a:p>
            <a:pPr lvl="1"/>
            <a:r>
              <a:rPr lang="en-US" dirty="0" smtClean="0"/>
              <a:t>“Socrates is a man.”</a:t>
            </a:r>
          </a:p>
          <a:p>
            <a:r>
              <a:rPr lang="en-US" dirty="0" smtClean="0"/>
              <a:t>And the conclusion: </a:t>
            </a:r>
          </a:p>
          <a:p>
            <a:pPr lvl="1"/>
            <a:r>
              <a:rPr lang="en-US" dirty="0" smtClean="0"/>
              <a:t>“Socrates is mortal.”</a:t>
            </a:r>
          </a:p>
          <a:p>
            <a:r>
              <a:rPr lang="en-US" dirty="0" smtClean="0"/>
              <a:t>How do we get the conclusion from the premises?</a:t>
            </a:r>
            <a:endParaRPr lang="en-US" dirty="0"/>
          </a:p>
        </p:txBody>
      </p:sp>
    </p:spTree>
    <p:extLst>
      <p:ext uri="{BB962C8B-B14F-4D97-AF65-F5344CB8AC3E}">
        <p14:creationId xmlns:p14="http://schemas.microsoft.com/office/powerpoint/2010/main" val="1377581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Argument</a:t>
            </a:r>
            <a:endParaRPr lang="en-US" dirty="0"/>
          </a:p>
        </p:txBody>
      </p:sp>
      <p:sp>
        <p:nvSpPr>
          <p:cNvPr id="10" name="Content Placeholder 9"/>
          <p:cNvSpPr>
            <a:spLocks noGrp="1"/>
          </p:cNvSpPr>
          <p:nvPr>
            <p:ph idx="1"/>
          </p:nvPr>
        </p:nvSpPr>
        <p:spPr/>
        <p:txBody>
          <a:bodyPr/>
          <a:lstStyle/>
          <a:p>
            <a:r>
              <a:rPr lang="en-US" dirty="0" smtClean="0"/>
              <a:t>We can express the premises (above the line) and the conclusion (below the line) in predicate logic as an argument:</a:t>
            </a:r>
          </a:p>
          <a:p>
            <a:endParaRPr lang="en-US" dirty="0" smtClean="0"/>
          </a:p>
          <a:p>
            <a:endParaRPr lang="en-US" dirty="0" smtClean="0"/>
          </a:p>
          <a:p>
            <a:endParaRPr lang="en-US" dirty="0" smtClean="0"/>
          </a:p>
          <a:p>
            <a:endParaRPr lang="en-US" dirty="0" smtClean="0"/>
          </a:p>
          <a:p>
            <a:r>
              <a:rPr lang="en-US" dirty="0" smtClean="0"/>
              <a:t>We will see shortly that this is a valid argument.</a:t>
            </a:r>
          </a:p>
        </p:txBody>
      </p:sp>
      <p:pic>
        <p:nvPicPr>
          <p:cNvPr id="8" name="Picture 7" descr="addin_tmp.png"/>
          <p:cNvPicPr>
            <a:picLocks noChangeAspect="1"/>
          </p:cNvPicPr>
          <p:nvPr>
            <p:custDataLst>
              <p:tags r:id="rId1"/>
            </p:custDataLst>
          </p:nvPr>
        </p:nvPicPr>
        <p:blipFill>
          <a:blip r:embed="rId5" cstate="print"/>
          <a:stretch>
            <a:fillRect/>
          </a:stretch>
        </p:blipFill>
        <p:spPr>
          <a:xfrm>
            <a:off x="2514600" y="3124200"/>
            <a:ext cx="4377690" cy="382905"/>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2819400" y="3733800"/>
            <a:ext cx="2560320" cy="38290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2362200" y="4572000"/>
            <a:ext cx="3743325" cy="382905"/>
          </a:xfrm>
          <a:prstGeom prst="rect">
            <a:avLst/>
          </a:prstGeom>
        </p:spPr>
      </p:pic>
      <p:cxnSp>
        <p:nvCxnSpPr>
          <p:cNvPr id="9" name="Straight Connector 8"/>
          <p:cNvCxnSpPr/>
          <p:nvPr/>
        </p:nvCxnSpPr>
        <p:spPr>
          <a:xfrm>
            <a:off x="2057400" y="4267200"/>
            <a:ext cx="4572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30015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Arguments </a:t>
            </a:r>
            <a:endParaRPr lang="en-US" dirty="0"/>
          </a:p>
        </p:txBody>
      </p:sp>
      <p:sp>
        <p:nvSpPr>
          <p:cNvPr id="3" name="Content Placeholder 2"/>
          <p:cNvSpPr>
            <a:spLocks noGrp="1"/>
          </p:cNvSpPr>
          <p:nvPr>
            <p:ph idx="1"/>
          </p:nvPr>
        </p:nvSpPr>
        <p:spPr/>
        <p:txBody>
          <a:bodyPr/>
          <a:lstStyle/>
          <a:p>
            <a:pPr marL="514350" indent="-514350"/>
            <a:r>
              <a:rPr lang="en-US" dirty="0" smtClean="0"/>
              <a:t>We will show how to construct valid arguments in two stages; first for propositional logic and then for predicate logic. The rules of inference are the essential building block in the construction of valid arguments. </a:t>
            </a:r>
          </a:p>
          <a:p>
            <a:pPr marL="880110" lvl="1" indent="-514350">
              <a:buFont typeface="+mj-lt"/>
              <a:buAutoNum type="arabicPeriod"/>
            </a:pPr>
            <a:r>
              <a:rPr lang="en-US" dirty="0" smtClean="0"/>
              <a:t>Propositional Logic</a:t>
            </a:r>
          </a:p>
          <a:p>
            <a:pPr marL="1188720" lvl="2" indent="-514350">
              <a:buNone/>
            </a:pPr>
            <a:r>
              <a:rPr lang="en-US" dirty="0" smtClean="0"/>
              <a:t>Inference Rules</a:t>
            </a:r>
          </a:p>
          <a:p>
            <a:pPr marL="880110" lvl="1" indent="-514350">
              <a:buFont typeface="+mj-lt"/>
              <a:buAutoNum type="arabicPeriod"/>
            </a:pPr>
            <a:r>
              <a:rPr lang="en-US" dirty="0" smtClean="0"/>
              <a:t>Predicate Logic</a:t>
            </a:r>
          </a:p>
          <a:p>
            <a:pPr marL="1188720" lvl="2" indent="-514350">
              <a:buNone/>
            </a:pPr>
            <a:r>
              <a:rPr lang="en-US" dirty="0" smtClean="0"/>
              <a:t>Inference rules for propositional logic plus additional inference rules to handle variables and quantifiers.</a:t>
            </a:r>
            <a:endParaRPr lang="en-US" dirty="0"/>
          </a:p>
        </p:txBody>
      </p:sp>
    </p:spTree>
    <p:extLst>
      <p:ext uri="{BB962C8B-B14F-4D97-AF65-F5344CB8AC3E}">
        <p14:creationId xmlns:p14="http://schemas.microsoft.com/office/powerpoint/2010/main" val="2491356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Arguments in Propositional Logic</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a:t>
            </a:r>
            <a:r>
              <a:rPr lang="en-US" i="1" dirty="0" smtClean="0"/>
              <a:t>argument </a:t>
            </a:r>
            <a:r>
              <a:rPr lang="en-US" dirty="0" smtClean="0"/>
              <a:t>in propositional logic is a sequence of propositions. All but the final proposition are called </a:t>
            </a:r>
            <a:r>
              <a:rPr lang="en-US" i="1" dirty="0" smtClean="0"/>
              <a:t>premises</a:t>
            </a:r>
            <a:r>
              <a:rPr lang="en-US" dirty="0" smtClean="0"/>
              <a:t>. The last statement is the </a:t>
            </a:r>
            <a:r>
              <a:rPr lang="en-US" i="1" dirty="0" smtClean="0"/>
              <a:t>conclusion</a:t>
            </a:r>
            <a:r>
              <a:rPr lang="en-US" dirty="0" smtClean="0"/>
              <a:t>. </a:t>
            </a:r>
          </a:p>
          <a:p>
            <a:r>
              <a:rPr lang="en-US" dirty="0" smtClean="0"/>
              <a:t>The argument is valid if the premises imply the conclusion.  An </a:t>
            </a:r>
            <a:r>
              <a:rPr lang="en-US" i="1" dirty="0" smtClean="0"/>
              <a:t>argument form</a:t>
            </a:r>
            <a:r>
              <a:rPr lang="en-US" dirty="0" smtClean="0"/>
              <a:t>   is  an argument that is valid no matter what propositions are substituted into its propositional variables.    </a:t>
            </a:r>
          </a:p>
          <a:p>
            <a:r>
              <a:rPr lang="en-US" dirty="0" smtClean="0"/>
              <a:t>If the premises are  </a:t>
            </a:r>
            <a:r>
              <a:rPr lang="en-US" i="1" dirty="0" smtClean="0">
                <a:latin typeface="Cambria Math" pitchFamily="18" charset="0"/>
                <a:ea typeface="Cambria Math" pitchFamily="18" charset="0"/>
              </a:rPr>
              <a:t>p</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p</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p</a:t>
            </a:r>
            <a:r>
              <a:rPr lang="en-US" i="1" baseline="-25000" dirty="0" err="1"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dirty="0" smtClean="0"/>
              <a:t>and the conclusion is </a:t>
            </a:r>
            <a:r>
              <a:rPr lang="en-US" i="1" dirty="0" smtClean="0">
                <a:latin typeface="Cambria Math" pitchFamily="18" charset="0"/>
                <a:ea typeface="Cambria Math" pitchFamily="18" charset="0"/>
              </a:rPr>
              <a:t>q</a:t>
            </a:r>
            <a:r>
              <a:rPr lang="en-US" dirty="0" smtClean="0"/>
              <a:t>  then               </a:t>
            </a:r>
          </a:p>
          <a:p>
            <a:pPr>
              <a:buNone/>
            </a:pPr>
            <a:r>
              <a:rPr lang="en-US" dirty="0" smtClean="0"/>
              <a:t>        (</a:t>
            </a:r>
            <a:r>
              <a:rPr lang="en-US" i="1" dirty="0" smtClean="0">
                <a:latin typeface="Cambria Math" pitchFamily="18" charset="0"/>
                <a:ea typeface="Cambria Math" pitchFamily="18" charset="0"/>
              </a:rPr>
              <a:t>p</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p</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 … ∧ </a:t>
            </a:r>
            <a:r>
              <a:rPr lang="en-US" i="1" dirty="0" err="1" smtClean="0">
                <a:latin typeface="Cambria Math" pitchFamily="18" charset="0"/>
                <a:ea typeface="Cambria Math" pitchFamily="18" charset="0"/>
              </a:rPr>
              <a:t>p</a:t>
            </a:r>
            <a:r>
              <a:rPr lang="en-US" i="1" baseline="-25000" dirty="0" err="1" smtClean="0">
                <a:latin typeface="Cambria Math" pitchFamily="18" charset="0"/>
                <a:ea typeface="Cambria Math" pitchFamily="18" charset="0"/>
              </a:rPr>
              <a:t>n</a:t>
            </a:r>
            <a:r>
              <a:rPr lang="en-US" dirty="0" smtClean="0"/>
              <a:t> ) </a:t>
            </a:r>
            <a:r>
              <a:rPr lang="en-US" dirty="0" smtClean="0">
                <a:latin typeface="Cambria Math"/>
                <a:ea typeface="Cambria Math"/>
              </a:rPr>
              <a:t>→</a:t>
            </a:r>
            <a:r>
              <a:rPr lang="en-US" i="1" dirty="0" smtClean="0">
                <a:latin typeface="Cambria Math" pitchFamily="18" charset="0"/>
                <a:ea typeface="Cambria Math" pitchFamily="18" charset="0"/>
              </a:rPr>
              <a:t> q </a:t>
            </a:r>
            <a:r>
              <a:rPr lang="en-US" dirty="0" smtClean="0"/>
              <a:t> is a tautology.</a:t>
            </a:r>
            <a:r>
              <a:rPr lang="en-US" i="1" dirty="0" smtClean="0">
                <a:latin typeface="Cambria Math" pitchFamily="18" charset="0"/>
                <a:ea typeface="Cambria Math" pitchFamily="18" charset="0"/>
              </a:rPr>
              <a:t> </a:t>
            </a:r>
            <a:endParaRPr lang="en-US" dirty="0" smtClean="0"/>
          </a:p>
          <a:p>
            <a:r>
              <a:rPr lang="en-US" dirty="0" smtClean="0"/>
              <a:t>Inference rules are all argument simple argument forms that will be used to construct more complex argument forms.</a:t>
            </a:r>
          </a:p>
          <a:p>
            <a:pPr>
              <a:buNone/>
            </a:pPr>
            <a:r>
              <a:rPr lang="en-US" dirty="0" smtClean="0"/>
              <a:t>      </a:t>
            </a:r>
          </a:p>
        </p:txBody>
      </p:sp>
    </p:spTree>
    <p:extLst>
      <p:ext uri="{BB962C8B-B14F-4D97-AF65-F5344CB8AC3E}">
        <p14:creationId xmlns:p14="http://schemas.microsoft.com/office/powerpoint/2010/main" val="1029256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of Inference for Propositional Logic: Modus Ponens</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pic>
        <p:nvPicPr>
          <p:cNvPr id="17" name="Picture 16" descr="addin_tmp.png"/>
          <p:cNvPicPr>
            <a:picLocks noChangeAspect="1"/>
          </p:cNvPicPr>
          <p:nvPr>
            <p:custDataLst>
              <p:tags r:id="rId1"/>
            </p:custDataLst>
          </p:nvPr>
        </p:nvPicPr>
        <p:blipFill>
          <a:blip r:embed="rId3" cstate="print"/>
          <a:stretch>
            <a:fillRect/>
          </a:stretch>
        </p:blipFill>
        <p:spPr>
          <a:xfrm>
            <a:off x="1219200" y="2438400"/>
            <a:ext cx="1345883" cy="1194435"/>
          </a:xfrm>
          <a:prstGeom prst="rect">
            <a:avLst/>
          </a:prstGeom>
        </p:spPr>
      </p:pic>
      <p:sp>
        <p:nvSpPr>
          <p:cNvPr id="7" name="TextBox 6"/>
          <p:cNvSpPr txBox="1"/>
          <p:nvPr/>
        </p:nvSpPr>
        <p:spPr>
          <a:xfrm>
            <a:off x="2667000" y="3962400"/>
            <a:ext cx="5257800" cy="2585323"/>
          </a:xfrm>
          <a:prstGeom prst="rect">
            <a:avLst/>
          </a:prstGeom>
          <a:noFill/>
        </p:spPr>
        <p:txBody>
          <a:bodyPr wrap="square" rtlCol="0">
            <a:spAutoFit/>
          </a:bodyPr>
          <a:lstStyle/>
          <a:p>
            <a:r>
              <a:rPr lang="en-US" b="1" dirty="0" smtClean="0"/>
              <a:t>Example:</a:t>
            </a:r>
          </a:p>
          <a:p>
            <a:r>
              <a:rPr lang="en-US" dirty="0" smtClean="0"/>
              <a:t>Let </a:t>
            </a:r>
            <a:r>
              <a:rPr lang="en-US" i="1" dirty="0" smtClean="0"/>
              <a:t>p</a:t>
            </a:r>
            <a:r>
              <a:rPr lang="en-US" dirty="0" smtClean="0"/>
              <a:t> be “It is snowing.”</a:t>
            </a:r>
          </a:p>
          <a:p>
            <a:r>
              <a:rPr lang="en-US" dirty="0" smtClean="0"/>
              <a:t>Let </a:t>
            </a:r>
            <a:r>
              <a:rPr lang="en-US" i="1" dirty="0" smtClean="0"/>
              <a:t>q</a:t>
            </a:r>
            <a:r>
              <a:rPr lang="en-US" dirty="0" smtClean="0"/>
              <a:t> be “I will study discrete math.”</a:t>
            </a:r>
          </a:p>
          <a:p>
            <a:endParaRPr lang="en-US" dirty="0" smtClean="0"/>
          </a:p>
          <a:p>
            <a:r>
              <a:rPr lang="en-US" dirty="0" smtClean="0"/>
              <a:t>“If it is snowing,  then I will study discrete math.”</a:t>
            </a:r>
          </a:p>
          <a:p>
            <a:r>
              <a:rPr lang="en-US" dirty="0" smtClean="0"/>
              <a:t>“It is snowing.”</a:t>
            </a:r>
          </a:p>
          <a:p>
            <a:endParaRPr lang="en-US" dirty="0" smtClean="0"/>
          </a:p>
          <a:p>
            <a:r>
              <a:rPr lang="en-US" dirty="0" smtClean="0"/>
              <a:t>“Therefore , I will  study discrete math.”</a:t>
            </a:r>
          </a:p>
          <a:p>
            <a:endParaRPr lang="en-US" dirty="0" smtClean="0"/>
          </a:p>
        </p:txBody>
      </p:sp>
      <p:sp>
        <p:nvSpPr>
          <p:cNvPr id="8" name="TextBox 7"/>
          <p:cNvSpPr txBox="1"/>
          <p:nvPr/>
        </p:nvSpPr>
        <p:spPr>
          <a:xfrm>
            <a:off x="3810000" y="2209800"/>
            <a:ext cx="4038600" cy="646331"/>
          </a:xfrm>
          <a:prstGeom prst="rect">
            <a:avLst/>
          </a:prstGeom>
          <a:noFill/>
        </p:spPr>
        <p:txBody>
          <a:bodyPr wrap="square" rtlCol="0">
            <a:spAutoFit/>
          </a:bodyPr>
          <a:lstStyle/>
          <a:p>
            <a:r>
              <a:rPr lang="en-US" b="1" dirty="0" smtClean="0"/>
              <a:t>Corresponding Tautology:</a:t>
            </a:r>
            <a:r>
              <a:rPr lang="en-US" dirty="0" smtClean="0"/>
              <a:t> </a:t>
            </a:r>
          </a:p>
          <a:p>
            <a:r>
              <a:rPr lang="en-US" dirty="0" smtClean="0"/>
              <a:t>       (</a:t>
            </a:r>
            <a:r>
              <a:rPr lang="en-US" i="1" dirty="0" smtClean="0"/>
              <a:t>p </a:t>
            </a:r>
            <a:r>
              <a:rPr lang="en-US" dirty="0" smtClean="0">
                <a:latin typeface="Cambria Math"/>
                <a:ea typeface="Cambria Math"/>
              </a:rPr>
              <a:t>∧ (</a:t>
            </a:r>
            <a:r>
              <a:rPr lang="en-US" i="1" dirty="0" smtClean="0">
                <a:latin typeface="Cambria Math"/>
                <a:ea typeface="Cambria Math"/>
              </a:rPr>
              <a:t>p </a:t>
            </a:r>
            <a:r>
              <a:rPr lang="en-US" dirty="0" smtClean="0">
                <a:latin typeface="Cambria Math"/>
                <a:ea typeface="Cambria Math"/>
              </a:rPr>
              <a:t>→</a:t>
            </a:r>
            <a:r>
              <a:rPr lang="en-US" i="1" dirty="0" smtClean="0">
                <a:latin typeface="Cambria Math"/>
                <a:ea typeface="Cambria Math"/>
              </a:rPr>
              <a:t>q</a:t>
            </a:r>
            <a:r>
              <a:rPr lang="en-US" dirty="0" smtClean="0">
                <a:latin typeface="Cambria Math"/>
                <a:ea typeface="Cambria Math"/>
              </a:rPr>
              <a:t>)) → </a:t>
            </a:r>
            <a:r>
              <a:rPr lang="en-US" i="1" dirty="0" smtClean="0">
                <a:latin typeface="Cambria Math"/>
                <a:ea typeface="Cambria Math"/>
              </a:rPr>
              <a:t>q</a:t>
            </a:r>
            <a:endParaRPr lang="en-US" i="1" dirty="0"/>
          </a:p>
        </p:txBody>
      </p:sp>
    </p:spTree>
    <p:extLst>
      <p:ext uri="{BB962C8B-B14F-4D97-AF65-F5344CB8AC3E}">
        <p14:creationId xmlns:p14="http://schemas.microsoft.com/office/powerpoint/2010/main" val="965850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Modus </a:t>
            </a:r>
            <a:r>
              <a:rPr lang="en-US" dirty="0" err="1" smtClean="0"/>
              <a:t>Tollens</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pic>
        <p:nvPicPr>
          <p:cNvPr id="9" name="Picture 8" descr="addin_tmp.png"/>
          <p:cNvPicPr>
            <a:picLocks noChangeAspect="1"/>
          </p:cNvPicPr>
          <p:nvPr>
            <p:custDataLst>
              <p:tags r:id="rId1"/>
            </p:custDataLst>
          </p:nvPr>
        </p:nvPicPr>
        <p:blipFill>
          <a:blip r:embed="rId3" cstate="print"/>
          <a:stretch>
            <a:fillRect/>
          </a:stretch>
        </p:blipFill>
        <p:spPr>
          <a:xfrm>
            <a:off x="1295400" y="2362200"/>
            <a:ext cx="1345883" cy="1194435"/>
          </a:xfrm>
          <a:prstGeom prst="rect">
            <a:avLst/>
          </a:prstGeom>
        </p:spPr>
      </p:pic>
      <p:sp>
        <p:nvSpPr>
          <p:cNvPr id="7" name="TextBox 6"/>
          <p:cNvSpPr txBox="1"/>
          <p:nvPr/>
        </p:nvSpPr>
        <p:spPr>
          <a:xfrm>
            <a:off x="2667000" y="4114800"/>
            <a:ext cx="5943600" cy="2585323"/>
          </a:xfrm>
          <a:prstGeom prst="rect">
            <a:avLst/>
          </a:prstGeom>
          <a:noFill/>
        </p:spPr>
        <p:txBody>
          <a:bodyPr wrap="square" rtlCol="0">
            <a:spAutoFit/>
          </a:bodyPr>
          <a:lstStyle/>
          <a:p>
            <a:r>
              <a:rPr lang="en-US" b="1" dirty="0" smtClean="0"/>
              <a:t>Example</a:t>
            </a:r>
            <a:r>
              <a:rPr lang="en-US" dirty="0" smtClean="0"/>
              <a:t>:</a:t>
            </a:r>
          </a:p>
          <a:p>
            <a:r>
              <a:rPr lang="en-US" dirty="0" smtClean="0"/>
              <a:t>Let </a:t>
            </a:r>
            <a:r>
              <a:rPr lang="en-US" i="1" dirty="0" smtClean="0"/>
              <a:t>p</a:t>
            </a:r>
            <a:r>
              <a:rPr lang="en-US" dirty="0" smtClean="0"/>
              <a:t> be “it is snowing.”</a:t>
            </a:r>
          </a:p>
          <a:p>
            <a:r>
              <a:rPr lang="en-US" dirty="0" smtClean="0"/>
              <a:t>Let </a:t>
            </a:r>
            <a:r>
              <a:rPr lang="en-US" i="1" dirty="0" smtClean="0"/>
              <a:t>q</a:t>
            </a:r>
            <a:r>
              <a:rPr lang="en-US" dirty="0" smtClean="0"/>
              <a:t> be “I will study discrete math.”</a:t>
            </a:r>
          </a:p>
          <a:p>
            <a:endParaRPr lang="en-US" dirty="0" smtClean="0"/>
          </a:p>
          <a:p>
            <a:r>
              <a:rPr lang="en-US" dirty="0" smtClean="0"/>
              <a:t>“If it is snowing,  then I will study discrete math.”</a:t>
            </a:r>
          </a:p>
          <a:p>
            <a:r>
              <a:rPr lang="en-US" dirty="0" smtClean="0"/>
              <a:t>“I will not study discrete math.”</a:t>
            </a:r>
          </a:p>
          <a:p>
            <a:endParaRPr lang="en-US" dirty="0" smtClean="0"/>
          </a:p>
          <a:p>
            <a:r>
              <a:rPr lang="en-US" dirty="0" smtClean="0"/>
              <a:t>“Therefore , it is not snowing.”</a:t>
            </a:r>
          </a:p>
          <a:p>
            <a:endParaRPr lang="en-US" dirty="0"/>
          </a:p>
        </p:txBody>
      </p:sp>
      <p:sp>
        <p:nvSpPr>
          <p:cNvPr id="10" name="TextBox 9"/>
          <p:cNvSpPr txBox="1"/>
          <p:nvPr/>
        </p:nvSpPr>
        <p:spPr>
          <a:xfrm>
            <a:off x="4572000" y="2209800"/>
            <a:ext cx="3352800" cy="646331"/>
          </a:xfrm>
          <a:prstGeom prst="rect">
            <a:avLst/>
          </a:prstGeom>
          <a:noFill/>
        </p:spPr>
        <p:txBody>
          <a:bodyPr wrap="square" rtlCol="0">
            <a:spAutoFit/>
          </a:bodyPr>
          <a:lstStyle/>
          <a:p>
            <a:r>
              <a:rPr lang="en-US" b="1" dirty="0" smtClean="0"/>
              <a:t>Corresponding Tautology:</a:t>
            </a:r>
            <a:r>
              <a:rPr lang="en-US" dirty="0" smtClean="0"/>
              <a:t> </a:t>
            </a:r>
          </a:p>
          <a:p>
            <a:r>
              <a:rPr lang="en-US" dirty="0" smtClean="0"/>
              <a:t>       (</a:t>
            </a:r>
            <a:r>
              <a:rPr lang="en-US" dirty="0" smtClean="0">
                <a:latin typeface="Cambria Math"/>
                <a:ea typeface="Cambria Math"/>
              </a:rPr>
              <a:t>¬</a:t>
            </a:r>
            <a:r>
              <a:rPr lang="en-US" i="1" dirty="0" smtClean="0"/>
              <a:t>q</a:t>
            </a:r>
            <a:r>
              <a:rPr lang="en-US" dirty="0" smtClean="0">
                <a:latin typeface="Cambria Math"/>
                <a:ea typeface="Cambria Math"/>
              </a:rPr>
              <a:t>∧(</a:t>
            </a:r>
            <a:r>
              <a:rPr lang="en-US" i="1" dirty="0" smtClean="0">
                <a:latin typeface="Cambria Math"/>
                <a:ea typeface="Cambria Math"/>
              </a:rPr>
              <a:t>p </a:t>
            </a:r>
            <a:r>
              <a:rPr lang="en-US" dirty="0" smtClean="0">
                <a:latin typeface="Cambria Math"/>
                <a:ea typeface="Cambria Math"/>
              </a:rPr>
              <a:t>→</a:t>
            </a:r>
            <a:r>
              <a:rPr lang="en-US" i="1" dirty="0" smtClean="0">
                <a:latin typeface="Cambria Math"/>
                <a:ea typeface="Cambria Math"/>
              </a:rPr>
              <a:t>q</a:t>
            </a:r>
            <a:r>
              <a:rPr lang="en-US" dirty="0" smtClean="0">
                <a:latin typeface="Cambria Math"/>
                <a:ea typeface="Cambria Math"/>
              </a:rPr>
              <a:t>))→¬</a:t>
            </a:r>
            <a:r>
              <a:rPr lang="en-US" i="1" dirty="0" smtClean="0">
                <a:latin typeface="Cambria Math"/>
                <a:ea typeface="Cambria Math"/>
              </a:rPr>
              <a:t>p</a:t>
            </a:r>
            <a:endParaRPr lang="en-US" i="1" dirty="0"/>
          </a:p>
        </p:txBody>
      </p:sp>
    </p:spTree>
    <p:extLst>
      <p:ext uri="{BB962C8B-B14F-4D97-AF65-F5344CB8AC3E}">
        <p14:creationId xmlns:p14="http://schemas.microsoft.com/office/powerpoint/2010/main" val="1406210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Hypothetical Syllogism</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990600" y="2514600"/>
            <a:ext cx="1703070" cy="1194435"/>
          </a:xfrm>
          <a:prstGeom prst="rect">
            <a:avLst/>
          </a:prstGeom>
        </p:spPr>
      </p:pic>
      <p:sp>
        <p:nvSpPr>
          <p:cNvPr id="9" name="TextBox 8"/>
          <p:cNvSpPr txBox="1"/>
          <p:nvPr/>
        </p:nvSpPr>
        <p:spPr>
          <a:xfrm>
            <a:off x="2667000" y="3886200"/>
            <a:ext cx="5638800" cy="2585323"/>
          </a:xfrm>
          <a:prstGeom prst="rect">
            <a:avLst/>
          </a:prstGeom>
          <a:noFill/>
        </p:spPr>
        <p:txBody>
          <a:bodyPr wrap="square" rtlCol="0">
            <a:spAutoFit/>
          </a:bodyPr>
          <a:lstStyle/>
          <a:p>
            <a:r>
              <a:rPr lang="en-US" b="1" dirty="0" smtClean="0"/>
              <a:t>Example</a:t>
            </a:r>
            <a:r>
              <a:rPr lang="en-US" dirty="0" smtClean="0"/>
              <a:t>:</a:t>
            </a:r>
          </a:p>
          <a:p>
            <a:r>
              <a:rPr lang="en-US" dirty="0" smtClean="0"/>
              <a:t>Let </a:t>
            </a:r>
            <a:r>
              <a:rPr lang="en-US" i="1" dirty="0" smtClean="0"/>
              <a:t>p</a:t>
            </a:r>
            <a:r>
              <a:rPr lang="en-US" dirty="0" smtClean="0"/>
              <a:t> be “it snows.”</a:t>
            </a:r>
          </a:p>
          <a:p>
            <a:r>
              <a:rPr lang="en-US" dirty="0" smtClean="0"/>
              <a:t>Let </a:t>
            </a:r>
            <a:r>
              <a:rPr lang="en-US" i="1" dirty="0" smtClean="0"/>
              <a:t>q</a:t>
            </a:r>
            <a:r>
              <a:rPr lang="en-US" dirty="0" smtClean="0"/>
              <a:t> be “I will study discrete math.”</a:t>
            </a:r>
          </a:p>
          <a:p>
            <a:r>
              <a:rPr lang="en-US" dirty="0" smtClean="0"/>
              <a:t>Let </a:t>
            </a:r>
            <a:r>
              <a:rPr lang="en-US" i="1" dirty="0" smtClean="0"/>
              <a:t>r </a:t>
            </a:r>
            <a:r>
              <a:rPr lang="en-US" dirty="0" smtClean="0"/>
              <a:t>be “I will get an A.”</a:t>
            </a:r>
          </a:p>
          <a:p>
            <a:endParaRPr lang="en-US" dirty="0" smtClean="0"/>
          </a:p>
          <a:p>
            <a:r>
              <a:rPr lang="en-US" dirty="0" smtClean="0"/>
              <a:t>“If it snows,  then I will study discrete math.”</a:t>
            </a:r>
          </a:p>
          <a:p>
            <a:r>
              <a:rPr lang="en-US" dirty="0" smtClean="0"/>
              <a:t>“If I study discrete math, I will get an A.”</a:t>
            </a:r>
          </a:p>
          <a:p>
            <a:endParaRPr lang="en-US" dirty="0" smtClean="0"/>
          </a:p>
          <a:p>
            <a:r>
              <a:rPr lang="en-US" dirty="0" smtClean="0"/>
              <a:t>“Therefore , If it snows, I will get an A.”</a:t>
            </a:r>
          </a:p>
        </p:txBody>
      </p:sp>
      <p:sp>
        <p:nvSpPr>
          <p:cNvPr id="10" name="TextBox 9"/>
          <p:cNvSpPr txBox="1"/>
          <p:nvPr/>
        </p:nvSpPr>
        <p:spPr>
          <a:xfrm>
            <a:off x="4267200" y="2286000"/>
            <a:ext cx="4191000" cy="923330"/>
          </a:xfrm>
          <a:prstGeom prst="rect">
            <a:avLst/>
          </a:prstGeom>
          <a:noFill/>
        </p:spPr>
        <p:txBody>
          <a:bodyPr wrap="square" rtlCol="0">
            <a:spAutoFit/>
          </a:bodyPr>
          <a:lstStyle/>
          <a:p>
            <a:r>
              <a:rPr lang="en-US" b="1" dirty="0" smtClean="0"/>
              <a:t>Corresponding Tautology:</a:t>
            </a:r>
            <a:r>
              <a:rPr lang="en-US" dirty="0" smtClean="0"/>
              <a:t> </a:t>
            </a:r>
          </a:p>
          <a:p>
            <a:r>
              <a:rPr lang="en-US" dirty="0" smtClean="0"/>
              <a:t>(</a:t>
            </a:r>
            <a:r>
              <a:rPr lang="en-US" dirty="0" smtClean="0">
                <a:latin typeface="Cambria Math"/>
                <a:ea typeface="Cambria Math"/>
              </a:rPr>
              <a:t>(</a:t>
            </a:r>
            <a:r>
              <a:rPr lang="en-US" i="1" dirty="0" smtClean="0">
                <a:latin typeface="Cambria Math"/>
                <a:ea typeface="Cambria Math"/>
              </a:rPr>
              <a:t>p </a:t>
            </a:r>
            <a:r>
              <a:rPr lang="en-US" dirty="0" smtClean="0">
                <a:latin typeface="Cambria Math"/>
                <a:ea typeface="Cambria Math"/>
              </a:rPr>
              <a:t>→</a:t>
            </a:r>
            <a:r>
              <a:rPr lang="en-US" i="1" dirty="0" smtClean="0">
                <a:latin typeface="Cambria Math"/>
                <a:ea typeface="Cambria Math"/>
              </a:rPr>
              <a:t>q</a:t>
            </a:r>
            <a:r>
              <a:rPr lang="en-US" dirty="0" smtClean="0">
                <a:latin typeface="Cambria Math"/>
                <a:ea typeface="Cambria Math"/>
              </a:rPr>
              <a:t>) ∧</a:t>
            </a:r>
            <a:r>
              <a:rPr lang="en-US" dirty="0" smtClean="0"/>
              <a:t> (</a:t>
            </a:r>
            <a:r>
              <a:rPr lang="en-US" dirty="0" err="1" smtClean="0">
                <a:latin typeface="Cambria Math"/>
                <a:ea typeface="Cambria Math"/>
              </a:rPr>
              <a:t>q→</a:t>
            </a:r>
            <a:r>
              <a:rPr lang="en-US" i="1" dirty="0" err="1" smtClean="0">
                <a:latin typeface="Cambria Math"/>
                <a:ea typeface="Cambria Math"/>
              </a:rPr>
              <a:t>r</a:t>
            </a:r>
            <a:r>
              <a:rPr lang="en-US" dirty="0" smtClean="0">
                <a:latin typeface="Cambria Math"/>
                <a:ea typeface="Cambria Math"/>
              </a:rPr>
              <a:t>))→(</a:t>
            </a:r>
            <a:r>
              <a:rPr lang="en-US" i="1" dirty="0" smtClean="0">
                <a:latin typeface="Cambria Math"/>
                <a:ea typeface="Cambria Math"/>
              </a:rPr>
              <a:t>p</a:t>
            </a:r>
            <a:r>
              <a:rPr lang="en-US" dirty="0" smtClean="0">
                <a:latin typeface="Cambria Math"/>
                <a:ea typeface="Cambria Math"/>
              </a:rPr>
              <a:t>→ </a:t>
            </a:r>
            <a:r>
              <a:rPr lang="en-US" i="1" dirty="0" smtClean="0">
                <a:latin typeface="Cambria Math"/>
                <a:ea typeface="Cambria Math"/>
              </a:rPr>
              <a:t>r</a:t>
            </a:r>
            <a:r>
              <a:rPr lang="en-US" dirty="0" smtClean="0">
                <a:latin typeface="Cambria Math"/>
                <a:ea typeface="Cambria Math"/>
              </a:rPr>
              <a:t>)</a:t>
            </a:r>
            <a:endParaRPr lang="en-US" i="1" dirty="0" smtClean="0"/>
          </a:p>
          <a:p>
            <a:r>
              <a:rPr lang="en-US" dirty="0" smtClean="0">
                <a:latin typeface="Cambria Math"/>
                <a:ea typeface="Cambria Math"/>
              </a:rPr>
              <a:t> </a:t>
            </a:r>
            <a:endParaRPr lang="en-US" i="1" dirty="0"/>
          </a:p>
        </p:txBody>
      </p:sp>
    </p:spTree>
    <p:extLst>
      <p:ext uri="{BB962C8B-B14F-4D97-AF65-F5344CB8AC3E}">
        <p14:creationId xmlns:p14="http://schemas.microsoft.com/office/powerpoint/2010/main" val="640353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Disjunctive Syllogism</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676400" y="2514600"/>
            <a:ext cx="1177290" cy="1225868"/>
          </a:xfrm>
          <a:prstGeom prst="rect">
            <a:avLst/>
          </a:prstGeom>
        </p:spPr>
      </p:pic>
      <p:sp>
        <p:nvSpPr>
          <p:cNvPr id="7" name="TextBox 6"/>
          <p:cNvSpPr txBox="1"/>
          <p:nvPr/>
        </p:nvSpPr>
        <p:spPr>
          <a:xfrm>
            <a:off x="2286000" y="3962400"/>
            <a:ext cx="6400800" cy="2308324"/>
          </a:xfrm>
          <a:prstGeom prst="rect">
            <a:avLst/>
          </a:prstGeom>
          <a:noFill/>
        </p:spPr>
        <p:txBody>
          <a:bodyPr wrap="square" rtlCol="0">
            <a:spAutoFit/>
          </a:bodyPr>
          <a:lstStyle/>
          <a:p>
            <a:r>
              <a:rPr lang="en-US" b="1" dirty="0" smtClean="0"/>
              <a:t>Example</a:t>
            </a:r>
            <a:r>
              <a:rPr lang="en-US" dirty="0" smtClean="0"/>
              <a:t>:</a:t>
            </a:r>
          </a:p>
          <a:p>
            <a:r>
              <a:rPr lang="en-US" dirty="0" smtClean="0"/>
              <a:t>Let </a:t>
            </a:r>
            <a:r>
              <a:rPr lang="en-US" i="1" dirty="0" smtClean="0"/>
              <a:t>p</a:t>
            </a:r>
            <a:r>
              <a:rPr lang="en-US" dirty="0" smtClean="0"/>
              <a:t> be “I will study discrete math.”</a:t>
            </a:r>
          </a:p>
          <a:p>
            <a:r>
              <a:rPr lang="en-US" dirty="0" smtClean="0"/>
              <a:t>Let </a:t>
            </a:r>
            <a:r>
              <a:rPr lang="en-US" i="1" dirty="0" smtClean="0"/>
              <a:t>q</a:t>
            </a:r>
            <a:r>
              <a:rPr lang="en-US" dirty="0" smtClean="0"/>
              <a:t> be “I will study English literature.”</a:t>
            </a:r>
          </a:p>
          <a:p>
            <a:endParaRPr lang="en-US" dirty="0" smtClean="0"/>
          </a:p>
          <a:p>
            <a:r>
              <a:rPr lang="en-US" dirty="0" smtClean="0"/>
              <a:t>“I will study discrete math or I will study English literature.”</a:t>
            </a:r>
          </a:p>
          <a:p>
            <a:r>
              <a:rPr lang="en-US" dirty="0" smtClean="0"/>
              <a:t>“I will not study discrete math.”</a:t>
            </a:r>
          </a:p>
          <a:p>
            <a:endParaRPr lang="en-US" dirty="0" smtClean="0"/>
          </a:p>
          <a:p>
            <a:r>
              <a:rPr lang="en-US" dirty="0" smtClean="0"/>
              <a:t>“Therefore , I will study English literature.”</a:t>
            </a:r>
          </a:p>
        </p:txBody>
      </p:sp>
      <p:sp>
        <p:nvSpPr>
          <p:cNvPr id="9" name="TextBox 8"/>
          <p:cNvSpPr txBox="1"/>
          <p:nvPr/>
        </p:nvSpPr>
        <p:spPr>
          <a:xfrm>
            <a:off x="3962400" y="2590800"/>
            <a:ext cx="3429000" cy="646331"/>
          </a:xfrm>
          <a:prstGeom prst="rect">
            <a:avLst/>
          </a:prstGeom>
          <a:noFill/>
        </p:spPr>
        <p:txBody>
          <a:bodyPr wrap="square" rtlCol="0">
            <a:spAutoFit/>
          </a:bodyPr>
          <a:lstStyle/>
          <a:p>
            <a:r>
              <a:rPr lang="en-US" b="1" dirty="0" smtClean="0"/>
              <a:t>Corresponding Tautology:</a:t>
            </a:r>
            <a:r>
              <a:rPr lang="en-US" dirty="0" smtClean="0"/>
              <a:t> </a:t>
            </a:r>
          </a:p>
          <a:p>
            <a:r>
              <a:rPr lang="en-US" dirty="0" smtClean="0"/>
              <a:t>(</a:t>
            </a:r>
            <a:r>
              <a:rPr lang="en-US" dirty="0" smtClean="0">
                <a:latin typeface="Cambria Math"/>
                <a:ea typeface="Cambria Math"/>
              </a:rPr>
              <a:t>¬</a:t>
            </a:r>
            <a:r>
              <a:rPr lang="en-US" i="1" dirty="0" smtClean="0"/>
              <a:t>p</a:t>
            </a:r>
            <a:r>
              <a:rPr lang="en-US" dirty="0" smtClean="0">
                <a:latin typeface="Cambria Math"/>
                <a:ea typeface="Cambria Math"/>
              </a:rPr>
              <a:t>∧(</a:t>
            </a:r>
            <a:r>
              <a:rPr lang="en-US" i="1" dirty="0" smtClean="0">
                <a:latin typeface="Cambria Math"/>
                <a:ea typeface="Cambria Math"/>
              </a:rPr>
              <a:t>p </a:t>
            </a:r>
            <a:r>
              <a:rPr lang="en-US" dirty="0" smtClean="0">
                <a:latin typeface="Cambria Math"/>
                <a:ea typeface="Cambria Math"/>
              </a:rPr>
              <a:t>∨</a:t>
            </a:r>
            <a:r>
              <a:rPr lang="en-US" i="1" dirty="0" smtClean="0">
                <a:latin typeface="Cambria Math"/>
                <a:ea typeface="Cambria Math"/>
              </a:rPr>
              <a:t>q</a:t>
            </a:r>
            <a:r>
              <a:rPr lang="en-US" dirty="0" smtClean="0">
                <a:latin typeface="Cambria Math"/>
                <a:ea typeface="Cambria Math"/>
              </a:rPr>
              <a:t>))→</a:t>
            </a:r>
            <a:r>
              <a:rPr lang="en-US" i="1" dirty="0" smtClean="0">
                <a:latin typeface="Cambria Math"/>
                <a:ea typeface="Cambria Math"/>
              </a:rPr>
              <a:t>q</a:t>
            </a:r>
            <a:endParaRPr lang="en-US" i="1" dirty="0"/>
          </a:p>
        </p:txBody>
      </p:sp>
    </p:spTree>
    <p:extLst>
      <p:ext uri="{BB962C8B-B14F-4D97-AF65-F5344CB8AC3E}">
        <p14:creationId xmlns:p14="http://schemas.microsoft.com/office/powerpoint/2010/main" val="3869912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828800" y="2667000"/>
            <a:ext cx="1534478" cy="714375"/>
          </a:xfrm>
          <a:prstGeom prst="rect">
            <a:avLst/>
          </a:prstGeom>
        </p:spPr>
      </p:pic>
      <p:sp>
        <p:nvSpPr>
          <p:cNvPr id="18" name="TextBox 17"/>
          <p:cNvSpPr txBox="1"/>
          <p:nvPr/>
        </p:nvSpPr>
        <p:spPr>
          <a:xfrm>
            <a:off x="2971800" y="3810000"/>
            <a:ext cx="5638800" cy="2585323"/>
          </a:xfrm>
          <a:prstGeom prst="rect">
            <a:avLst/>
          </a:prstGeom>
          <a:noFill/>
        </p:spPr>
        <p:txBody>
          <a:bodyPr wrap="square" rtlCol="0">
            <a:spAutoFit/>
          </a:bodyPr>
          <a:lstStyle/>
          <a:p>
            <a:r>
              <a:rPr lang="en-US" b="1" dirty="0" smtClean="0"/>
              <a:t>Example</a:t>
            </a:r>
            <a:r>
              <a:rPr lang="en-US" dirty="0" smtClean="0"/>
              <a:t>:</a:t>
            </a:r>
          </a:p>
          <a:p>
            <a:r>
              <a:rPr lang="en-US" dirty="0" smtClean="0"/>
              <a:t>Let </a:t>
            </a:r>
            <a:r>
              <a:rPr lang="en-US" i="1" dirty="0" smtClean="0"/>
              <a:t>p</a:t>
            </a:r>
            <a:r>
              <a:rPr lang="en-US" dirty="0" smtClean="0"/>
              <a:t> be “I will study discrete math.”</a:t>
            </a:r>
          </a:p>
          <a:p>
            <a:r>
              <a:rPr lang="en-US" dirty="0" smtClean="0"/>
              <a:t>Let </a:t>
            </a:r>
            <a:r>
              <a:rPr lang="en-US" i="1" dirty="0" smtClean="0"/>
              <a:t>q</a:t>
            </a:r>
            <a:r>
              <a:rPr lang="en-US" dirty="0" smtClean="0"/>
              <a:t> be “I will visit Las Vegas.”</a:t>
            </a:r>
          </a:p>
          <a:p>
            <a:endParaRPr lang="en-US" dirty="0" smtClean="0"/>
          </a:p>
          <a:p>
            <a:r>
              <a:rPr lang="en-US" dirty="0" smtClean="0"/>
              <a:t>“I will study discrete math.”</a:t>
            </a:r>
          </a:p>
          <a:p>
            <a:endParaRPr lang="en-US" dirty="0" smtClean="0"/>
          </a:p>
          <a:p>
            <a:r>
              <a:rPr lang="en-US" dirty="0" smtClean="0"/>
              <a:t>“Therefore, I will  study discrete math or I will visit </a:t>
            </a:r>
          </a:p>
          <a:p>
            <a:r>
              <a:rPr lang="en-US" dirty="0" smtClean="0"/>
              <a:t>Las Vegas.”</a:t>
            </a:r>
          </a:p>
          <a:p>
            <a:endParaRPr lang="en-US" dirty="0" smtClean="0"/>
          </a:p>
        </p:txBody>
      </p:sp>
      <p:sp>
        <p:nvSpPr>
          <p:cNvPr id="10" name="TextBox 9"/>
          <p:cNvSpPr txBox="1"/>
          <p:nvPr/>
        </p:nvSpPr>
        <p:spPr>
          <a:xfrm>
            <a:off x="4648200" y="2514600"/>
            <a:ext cx="3657600" cy="646331"/>
          </a:xfrm>
          <a:prstGeom prst="rect">
            <a:avLst/>
          </a:prstGeom>
          <a:noFill/>
        </p:spPr>
        <p:txBody>
          <a:bodyPr wrap="square" rtlCol="0">
            <a:spAutoFit/>
          </a:bodyPr>
          <a:lstStyle/>
          <a:p>
            <a:r>
              <a:rPr lang="en-US" b="1" dirty="0" smtClean="0"/>
              <a:t>Corresponding Tautology:</a:t>
            </a:r>
            <a:r>
              <a:rPr lang="en-US" dirty="0" smtClean="0"/>
              <a:t> </a:t>
            </a:r>
          </a:p>
          <a:p>
            <a:r>
              <a:rPr lang="en-US" i="1" dirty="0" smtClean="0"/>
              <a:t>            p</a:t>
            </a:r>
            <a:r>
              <a:rPr lang="en-US" dirty="0" smtClean="0">
                <a:latin typeface="Cambria Math"/>
                <a:ea typeface="Cambria Math"/>
              </a:rPr>
              <a:t> →(</a:t>
            </a:r>
            <a:r>
              <a:rPr lang="en-US" i="1" dirty="0" smtClean="0">
                <a:latin typeface="Cambria Math"/>
                <a:ea typeface="Cambria Math"/>
              </a:rPr>
              <a:t>p </a:t>
            </a:r>
            <a:r>
              <a:rPr lang="en-US" dirty="0" smtClean="0">
                <a:latin typeface="Cambria Math"/>
                <a:ea typeface="Cambria Math"/>
              </a:rPr>
              <a:t>∨</a:t>
            </a:r>
            <a:r>
              <a:rPr lang="en-US" i="1" dirty="0" smtClean="0">
                <a:latin typeface="Cambria Math"/>
                <a:ea typeface="Cambria Math"/>
              </a:rPr>
              <a:t>q</a:t>
            </a:r>
            <a:r>
              <a:rPr lang="en-US" dirty="0" smtClean="0">
                <a:latin typeface="Cambria Math"/>
                <a:ea typeface="Cambria Math"/>
              </a:rPr>
              <a:t>)</a:t>
            </a:r>
            <a:endParaRPr lang="en-US" i="1" dirty="0"/>
          </a:p>
        </p:txBody>
      </p:sp>
    </p:spTree>
    <p:extLst>
      <p:ext uri="{BB962C8B-B14F-4D97-AF65-F5344CB8AC3E}">
        <p14:creationId xmlns:p14="http://schemas.microsoft.com/office/powerpoint/2010/main" val="11024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Simplification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sp>
        <p:nvSpPr>
          <p:cNvPr id="18" name="TextBox 17"/>
          <p:cNvSpPr txBox="1"/>
          <p:nvPr/>
        </p:nvSpPr>
        <p:spPr>
          <a:xfrm>
            <a:off x="2209800" y="3962400"/>
            <a:ext cx="5257800" cy="2308324"/>
          </a:xfrm>
          <a:prstGeom prst="rect">
            <a:avLst/>
          </a:prstGeom>
          <a:noFill/>
        </p:spPr>
        <p:txBody>
          <a:bodyPr wrap="square" rtlCol="0">
            <a:spAutoFit/>
          </a:bodyPr>
          <a:lstStyle/>
          <a:p>
            <a:r>
              <a:rPr lang="en-US" b="1" dirty="0" smtClean="0"/>
              <a:t>Example</a:t>
            </a:r>
            <a:r>
              <a:rPr lang="en-US" dirty="0" smtClean="0"/>
              <a:t>:</a:t>
            </a:r>
          </a:p>
          <a:p>
            <a:r>
              <a:rPr lang="en-US" dirty="0" smtClean="0"/>
              <a:t>Let </a:t>
            </a:r>
            <a:r>
              <a:rPr lang="en-US" i="1" dirty="0" smtClean="0"/>
              <a:t>p</a:t>
            </a:r>
            <a:r>
              <a:rPr lang="en-US" dirty="0" smtClean="0"/>
              <a:t> be “I will study discrete math.”</a:t>
            </a:r>
          </a:p>
          <a:p>
            <a:r>
              <a:rPr lang="en-US" dirty="0" smtClean="0"/>
              <a:t>Let </a:t>
            </a:r>
            <a:r>
              <a:rPr lang="en-US" i="1" dirty="0" smtClean="0"/>
              <a:t>q</a:t>
            </a:r>
            <a:r>
              <a:rPr lang="en-US" dirty="0" smtClean="0"/>
              <a:t> be “I will study English literature.”</a:t>
            </a:r>
          </a:p>
          <a:p>
            <a:endParaRPr lang="en-US" dirty="0" smtClean="0"/>
          </a:p>
          <a:p>
            <a:r>
              <a:rPr lang="en-US" dirty="0" smtClean="0"/>
              <a:t>“I will study discrete math and English literature”</a:t>
            </a:r>
          </a:p>
          <a:p>
            <a:endParaRPr lang="en-US" dirty="0" smtClean="0"/>
          </a:p>
          <a:p>
            <a:r>
              <a:rPr lang="en-US" dirty="0" smtClean="0"/>
              <a:t>“Therefore, I will study discrete math.”</a:t>
            </a:r>
          </a:p>
          <a:p>
            <a:endParaRPr lang="en-US" dirty="0" smtClean="0"/>
          </a:p>
        </p:txBody>
      </p:sp>
      <p:pic>
        <p:nvPicPr>
          <p:cNvPr id="10" name="Picture 9" descr="addin_tmp.png"/>
          <p:cNvPicPr>
            <a:picLocks noChangeAspect="1"/>
          </p:cNvPicPr>
          <p:nvPr>
            <p:custDataLst>
              <p:tags r:id="rId1"/>
            </p:custDataLst>
          </p:nvPr>
        </p:nvPicPr>
        <p:blipFill>
          <a:blip r:embed="rId3" cstate="print"/>
          <a:stretch>
            <a:fillRect/>
          </a:stretch>
        </p:blipFill>
        <p:spPr>
          <a:xfrm>
            <a:off x="1447800" y="2667000"/>
            <a:ext cx="1177290" cy="771525"/>
          </a:xfrm>
          <a:prstGeom prst="rect">
            <a:avLst/>
          </a:prstGeom>
        </p:spPr>
      </p:pic>
      <p:sp>
        <p:nvSpPr>
          <p:cNvPr id="11" name="TextBox 10"/>
          <p:cNvSpPr txBox="1"/>
          <p:nvPr/>
        </p:nvSpPr>
        <p:spPr>
          <a:xfrm>
            <a:off x="4343400" y="2743200"/>
            <a:ext cx="3657600" cy="646331"/>
          </a:xfrm>
          <a:prstGeom prst="rect">
            <a:avLst/>
          </a:prstGeom>
          <a:noFill/>
        </p:spPr>
        <p:txBody>
          <a:bodyPr wrap="square" rtlCol="0">
            <a:spAutoFit/>
          </a:bodyPr>
          <a:lstStyle/>
          <a:p>
            <a:r>
              <a:rPr lang="en-US" b="1" dirty="0" smtClean="0"/>
              <a:t>Corresponding Tautology: </a:t>
            </a:r>
          </a:p>
          <a:p>
            <a:r>
              <a:rPr lang="en-US" dirty="0" smtClean="0"/>
              <a:t>         (</a:t>
            </a:r>
            <a:r>
              <a:rPr lang="en-US" i="1" dirty="0" err="1" smtClean="0"/>
              <a:t>p</a:t>
            </a:r>
            <a:r>
              <a:rPr lang="en-US" dirty="0" err="1" smtClean="0">
                <a:latin typeface="Cambria Math"/>
                <a:ea typeface="Cambria Math"/>
              </a:rPr>
              <a:t>∧</a:t>
            </a:r>
            <a:r>
              <a:rPr lang="en-US" i="1" dirty="0" err="1" smtClean="0">
                <a:latin typeface="Cambria Math"/>
                <a:ea typeface="Cambria Math"/>
              </a:rPr>
              <a:t>q</a:t>
            </a:r>
            <a:r>
              <a:rPr lang="en-US" dirty="0" smtClean="0">
                <a:latin typeface="Cambria Math"/>
                <a:ea typeface="Cambria Math"/>
              </a:rPr>
              <a:t>) →</a:t>
            </a:r>
            <a:r>
              <a:rPr lang="en-US" i="1" dirty="0" smtClean="0">
                <a:latin typeface="Cambria Math"/>
                <a:ea typeface="Cambria Math"/>
              </a:rPr>
              <a:t>p</a:t>
            </a:r>
            <a:endParaRPr lang="en-US" i="1" dirty="0"/>
          </a:p>
        </p:txBody>
      </p:sp>
    </p:spTree>
    <p:extLst>
      <p:ext uri="{BB962C8B-B14F-4D97-AF65-F5344CB8AC3E}">
        <p14:creationId xmlns:p14="http://schemas.microsoft.com/office/powerpoint/2010/main" val="2486370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Quantifiers</a:t>
            </a:r>
            <a:endParaRPr lang="en-US" dirty="0"/>
          </a:p>
        </p:txBody>
      </p:sp>
      <p:sp>
        <p:nvSpPr>
          <p:cNvPr id="3" name="Content Placeholder 2"/>
          <p:cNvSpPr>
            <a:spLocks noGrp="1"/>
          </p:cNvSpPr>
          <p:nvPr>
            <p:ph idx="1"/>
          </p:nvPr>
        </p:nvSpPr>
        <p:spPr/>
        <p:txBody>
          <a:bodyPr>
            <a:normAutofit/>
          </a:bodyPr>
          <a:lstStyle/>
          <a:p>
            <a:r>
              <a:rPr lang="en-US" dirty="0" smtClean="0"/>
              <a:t>Nested quantifiers are often necessary to express the meaning of sentences in English as well as important concepts in computer science and mathematics. </a:t>
            </a:r>
          </a:p>
          <a:p>
            <a:pPr>
              <a:buNone/>
            </a:pPr>
            <a:r>
              <a:rPr lang="en-US" dirty="0" smtClean="0"/>
              <a:t>    </a:t>
            </a:r>
            <a:r>
              <a:rPr lang="en-US" b="1" dirty="0" smtClean="0"/>
              <a:t>Example</a:t>
            </a:r>
            <a:r>
              <a:rPr lang="en-US" dirty="0" smtClean="0"/>
              <a:t>: “Every real number has an inverse” is   </a:t>
            </a:r>
          </a:p>
          <a:p>
            <a:pPr>
              <a:buNone/>
            </a:pPr>
            <a:r>
              <a:rPr lang="en-US" i="1" dirty="0" smtClean="0">
                <a:latin typeface="Cambria Math" pitchFamily="18" charset="0"/>
                <a:ea typeface="Cambria Math" pitchFamily="18" charset="0"/>
                <a:sym typeface="Symbol"/>
              </a:rPr>
              <a:t>        x </a:t>
            </a:r>
            <a:r>
              <a:rPr lang="en-US" dirty="0" smtClean="0">
                <a:sym typeface="Symbol"/>
              </a:rPr>
              <a:t></a:t>
            </a:r>
            <a:r>
              <a:rPr lang="en-US" i="1" dirty="0" smtClean="0">
                <a:latin typeface="Cambria Math" pitchFamily="18" charset="0"/>
                <a:ea typeface="Cambria Math" pitchFamily="18" charset="0"/>
                <a:sym typeface="Symbol"/>
              </a:rPr>
              <a:t>y(x + y = 0</a:t>
            </a:r>
            <a:r>
              <a:rPr lang="en-US" i="1" dirty="0" smtClean="0">
                <a:latin typeface="Cambria Math"/>
                <a:ea typeface="Cambria Math"/>
                <a:sym typeface="Symbol"/>
              </a:rPr>
              <a:t>) </a:t>
            </a:r>
          </a:p>
          <a:p>
            <a:pPr>
              <a:buNone/>
            </a:pPr>
            <a:r>
              <a:rPr lang="en-US" i="1" dirty="0" smtClean="0">
                <a:latin typeface="Cambria Math"/>
                <a:ea typeface="Cambria Math"/>
                <a:sym typeface="Symbol"/>
              </a:rPr>
              <a:t>      </a:t>
            </a:r>
            <a:r>
              <a:rPr lang="en-US" dirty="0" smtClean="0">
                <a:latin typeface="Cambria Math"/>
                <a:ea typeface="Cambria Math"/>
                <a:sym typeface="Symbol"/>
              </a:rPr>
              <a:t>where the domains of x and y are the real numbers.</a:t>
            </a:r>
            <a:endParaRPr lang="en-US" dirty="0" smtClean="0"/>
          </a:p>
          <a:p>
            <a:r>
              <a:rPr lang="en-US" dirty="0" smtClean="0"/>
              <a:t>We can also think of nested propositional functions:</a:t>
            </a:r>
          </a:p>
          <a:p>
            <a:pPr lvl="1">
              <a:buNone/>
            </a:pPr>
            <a:r>
              <a:rPr lang="en-US" i="1" dirty="0" smtClean="0">
                <a:latin typeface="Cambria Math" pitchFamily="18" charset="0"/>
                <a:ea typeface="Cambria Math" pitchFamily="18" charset="0"/>
                <a:sym typeface="Symbol"/>
              </a:rPr>
              <a:t>x </a:t>
            </a:r>
            <a:r>
              <a:rPr lang="en-US" dirty="0" smtClean="0">
                <a:sym typeface="Symbol"/>
              </a:rPr>
              <a:t></a:t>
            </a:r>
            <a:r>
              <a:rPr lang="en-US" i="1" dirty="0" smtClean="0">
                <a:latin typeface="Cambria Math" pitchFamily="18" charset="0"/>
                <a:ea typeface="Cambria Math" pitchFamily="18" charset="0"/>
                <a:sym typeface="Symbol"/>
              </a:rPr>
              <a:t>y(x + y = 0</a:t>
            </a:r>
            <a:r>
              <a:rPr lang="en-US" i="1" dirty="0" smtClean="0">
                <a:latin typeface="Cambria Math"/>
                <a:ea typeface="Cambria Math"/>
                <a:sym typeface="Symbol"/>
              </a:rPr>
              <a:t>) </a:t>
            </a:r>
            <a:r>
              <a:rPr lang="en-US" dirty="0" smtClean="0">
                <a:ea typeface="Cambria Math"/>
                <a:sym typeface="Symbol"/>
              </a:rPr>
              <a:t>can be viewed as </a:t>
            </a:r>
            <a:r>
              <a:rPr lang="en-US" i="1" dirty="0" smtClean="0">
                <a:latin typeface="Cambria Math" pitchFamily="18" charset="0"/>
                <a:ea typeface="Cambria Math" pitchFamily="18" charset="0"/>
                <a:sym typeface="Symbol"/>
              </a:rPr>
              <a:t>x Q</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r>
              <a:rPr lang="en-US" dirty="0" smtClean="0">
                <a:ea typeface="Cambria Math"/>
                <a:sym typeface="Symbol"/>
              </a:rPr>
              <a:t>where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r>
              <a:rPr lang="en-US" dirty="0" smtClean="0">
                <a:ea typeface="Cambria Math"/>
                <a:sym typeface="Symbol"/>
              </a:rPr>
              <a:t>is           </a:t>
            </a:r>
            <a:r>
              <a:rPr lang="en-US" dirty="0" smtClean="0">
                <a:sym typeface="Symbol"/>
              </a:rPr>
              <a:t></a:t>
            </a:r>
            <a:r>
              <a:rPr lang="en-US" i="1" dirty="0" smtClean="0">
                <a:latin typeface="Cambria Math" pitchFamily="18" charset="0"/>
                <a:ea typeface="Cambria Math" pitchFamily="18" charset="0"/>
                <a:sym typeface="Symbol"/>
              </a:rPr>
              <a:t>y P(x, y) </a:t>
            </a:r>
            <a:r>
              <a:rPr lang="en-US" dirty="0" smtClean="0">
                <a:ea typeface="Cambria Math" pitchFamily="18" charset="0"/>
                <a:sym typeface="Symbol"/>
              </a:rPr>
              <a:t>where </a:t>
            </a:r>
            <a:r>
              <a:rPr lang="en-US" i="1" dirty="0" smtClean="0">
                <a:latin typeface="Cambria Math" pitchFamily="18" charset="0"/>
                <a:ea typeface="Cambria Math" pitchFamily="18" charset="0"/>
                <a:sym typeface="Symbol"/>
              </a:rPr>
              <a:t>P(x, y) </a:t>
            </a:r>
            <a:r>
              <a:rPr lang="en-US" i="1" dirty="0" smtClean="0">
                <a:ea typeface="Cambria Math" pitchFamily="18" charset="0"/>
                <a:sym typeface="Symbol"/>
              </a:rPr>
              <a:t>is</a:t>
            </a:r>
            <a:r>
              <a:rPr lang="en-US" i="1" dirty="0" smtClean="0">
                <a:latin typeface="Cambria Math" pitchFamily="18" charset="0"/>
                <a:ea typeface="Cambria Math" pitchFamily="18" charset="0"/>
                <a:sym typeface="Symbol"/>
              </a:rPr>
              <a:t> (x + y = 0</a:t>
            </a:r>
            <a:r>
              <a:rPr lang="en-US" i="1" dirty="0" smtClean="0">
                <a:latin typeface="Cambria Math"/>
                <a:ea typeface="Cambria Math"/>
                <a:sym typeface="Symbol"/>
              </a:rPr>
              <a:t>) </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Conjunction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sp>
        <p:nvSpPr>
          <p:cNvPr id="18" name="TextBox 17"/>
          <p:cNvSpPr txBox="1"/>
          <p:nvPr/>
        </p:nvSpPr>
        <p:spPr>
          <a:xfrm>
            <a:off x="2362200" y="3581400"/>
            <a:ext cx="6019800" cy="2862322"/>
          </a:xfrm>
          <a:prstGeom prst="rect">
            <a:avLst/>
          </a:prstGeom>
          <a:noFill/>
        </p:spPr>
        <p:txBody>
          <a:bodyPr wrap="square" rtlCol="0">
            <a:spAutoFit/>
          </a:bodyPr>
          <a:lstStyle/>
          <a:p>
            <a:r>
              <a:rPr lang="en-US" b="1" dirty="0" smtClean="0"/>
              <a:t>Example</a:t>
            </a:r>
            <a:r>
              <a:rPr lang="en-US" dirty="0" smtClean="0"/>
              <a:t>:</a:t>
            </a:r>
          </a:p>
          <a:p>
            <a:r>
              <a:rPr lang="en-US" dirty="0" smtClean="0"/>
              <a:t>Let </a:t>
            </a:r>
            <a:r>
              <a:rPr lang="en-US" i="1" dirty="0" smtClean="0"/>
              <a:t>p</a:t>
            </a:r>
            <a:r>
              <a:rPr lang="en-US" dirty="0" smtClean="0"/>
              <a:t> be “I will study discrete math.”</a:t>
            </a:r>
          </a:p>
          <a:p>
            <a:r>
              <a:rPr lang="en-US" dirty="0" smtClean="0"/>
              <a:t>Let </a:t>
            </a:r>
            <a:r>
              <a:rPr lang="en-US" i="1" dirty="0" smtClean="0"/>
              <a:t>q</a:t>
            </a:r>
            <a:r>
              <a:rPr lang="en-US" dirty="0" smtClean="0"/>
              <a:t> be “I will study English literature.”</a:t>
            </a:r>
          </a:p>
          <a:p>
            <a:endParaRPr lang="en-US" dirty="0" smtClean="0"/>
          </a:p>
          <a:p>
            <a:endParaRPr lang="en-US" dirty="0" smtClean="0"/>
          </a:p>
          <a:p>
            <a:r>
              <a:rPr lang="en-US" dirty="0" smtClean="0"/>
              <a:t>“I will study discrete math.”</a:t>
            </a:r>
          </a:p>
          <a:p>
            <a:r>
              <a:rPr lang="en-US" dirty="0" smtClean="0"/>
              <a:t>“I will study  English literature.”</a:t>
            </a:r>
          </a:p>
          <a:p>
            <a:endParaRPr lang="en-US" dirty="0" smtClean="0"/>
          </a:p>
          <a:p>
            <a:r>
              <a:rPr lang="en-US" dirty="0" smtClean="0"/>
              <a:t>“Therefore, I will study discrete math and I will study English literature.”</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1371600" y="2133600"/>
            <a:ext cx="1534478" cy="1168718"/>
          </a:xfrm>
          <a:prstGeom prst="rect">
            <a:avLst/>
          </a:prstGeom>
        </p:spPr>
      </p:pic>
      <p:sp>
        <p:nvSpPr>
          <p:cNvPr id="9" name="TextBox 8"/>
          <p:cNvSpPr txBox="1"/>
          <p:nvPr/>
        </p:nvSpPr>
        <p:spPr>
          <a:xfrm>
            <a:off x="4800600" y="2362200"/>
            <a:ext cx="3429000" cy="646331"/>
          </a:xfrm>
          <a:prstGeom prst="rect">
            <a:avLst/>
          </a:prstGeom>
          <a:noFill/>
        </p:spPr>
        <p:txBody>
          <a:bodyPr wrap="square" rtlCol="0">
            <a:spAutoFit/>
          </a:bodyPr>
          <a:lstStyle/>
          <a:p>
            <a:r>
              <a:rPr lang="en-US" b="1" dirty="0" smtClean="0"/>
              <a:t>Corresponding Tautology:</a:t>
            </a:r>
          </a:p>
          <a:p>
            <a:r>
              <a:rPr lang="en-US" dirty="0" smtClean="0"/>
              <a:t> (</a:t>
            </a:r>
            <a:r>
              <a:rPr lang="en-US" dirty="0" smtClean="0">
                <a:latin typeface="Cambria Math"/>
                <a:ea typeface="Cambria Math"/>
              </a:rPr>
              <a:t>(</a:t>
            </a:r>
            <a:r>
              <a:rPr lang="en-US" i="1" dirty="0" smtClean="0"/>
              <a:t>p</a:t>
            </a:r>
            <a:r>
              <a:rPr lang="en-US" dirty="0" smtClean="0"/>
              <a:t>)</a:t>
            </a:r>
            <a:r>
              <a:rPr lang="en-US" i="1" dirty="0" smtClean="0"/>
              <a:t> </a:t>
            </a:r>
            <a:r>
              <a:rPr lang="en-US" dirty="0" smtClean="0">
                <a:latin typeface="Cambria Math"/>
                <a:ea typeface="Cambria Math"/>
              </a:rPr>
              <a:t>∧ (</a:t>
            </a:r>
            <a:r>
              <a:rPr lang="en-US" i="1" dirty="0" smtClean="0">
                <a:latin typeface="Cambria Math"/>
                <a:ea typeface="Cambria Math"/>
              </a:rPr>
              <a:t>q</a:t>
            </a:r>
            <a:r>
              <a:rPr lang="en-US" dirty="0" smtClean="0">
                <a:latin typeface="Cambria Math"/>
                <a:ea typeface="Cambria Math"/>
              </a:rPr>
              <a:t>)) →(</a:t>
            </a:r>
            <a:r>
              <a:rPr lang="en-US" i="1" dirty="0" smtClean="0">
                <a:latin typeface="Cambria Math"/>
                <a:ea typeface="Cambria Math"/>
              </a:rPr>
              <a:t>p </a:t>
            </a:r>
            <a:r>
              <a:rPr lang="en-US" dirty="0" smtClean="0">
                <a:latin typeface="Cambria Math"/>
                <a:ea typeface="Cambria Math"/>
              </a:rPr>
              <a:t>∧ </a:t>
            </a:r>
            <a:r>
              <a:rPr lang="en-US" i="1" dirty="0" smtClean="0">
                <a:latin typeface="Cambria Math"/>
                <a:ea typeface="Cambria Math"/>
              </a:rPr>
              <a:t>q</a:t>
            </a:r>
            <a:r>
              <a:rPr lang="en-US" dirty="0" smtClean="0">
                <a:latin typeface="Cambria Math"/>
                <a:ea typeface="Cambria Math"/>
              </a:rPr>
              <a:t>)</a:t>
            </a:r>
            <a:endParaRPr lang="en-US" i="1" dirty="0"/>
          </a:p>
        </p:txBody>
      </p:sp>
    </p:spTree>
    <p:extLst>
      <p:ext uri="{BB962C8B-B14F-4D97-AF65-F5344CB8AC3E}">
        <p14:creationId xmlns:p14="http://schemas.microsoft.com/office/powerpoint/2010/main" val="2328179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Resolution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sp>
        <p:nvSpPr>
          <p:cNvPr id="18" name="TextBox 17"/>
          <p:cNvSpPr txBox="1"/>
          <p:nvPr/>
        </p:nvSpPr>
        <p:spPr>
          <a:xfrm>
            <a:off x="1981200" y="3657600"/>
            <a:ext cx="6477000" cy="2862322"/>
          </a:xfrm>
          <a:prstGeom prst="rect">
            <a:avLst/>
          </a:prstGeom>
          <a:noFill/>
        </p:spPr>
        <p:txBody>
          <a:bodyPr wrap="square" rtlCol="0">
            <a:spAutoFit/>
          </a:bodyPr>
          <a:lstStyle/>
          <a:p>
            <a:r>
              <a:rPr lang="en-US" b="1" dirty="0" smtClean="0"/>
              <a:t>Example</a:t>
            </a:r>
            <a:r>
              <a:rPr lang="en-US" dirty="0" smtClean="0"/>
              <a:t>:</a:t>
            </a:r>
          </a:p>
          <a:p>
            <a:r>
              <a:rPr lang="en-US" dirty="0" smtClean="0"/>
              <a:t>Let </a:t>
            </a:r>
            <a:r>
              <a:rPr lang="en-US" i="1" dirty="0" smtClean="0"/>
              <a:t>p</a:t>
            </a:r>
            <a:r>
              <a:rPr lang="en-US" dirty="0" smtClean="0"/>
              <a:t> be “I will study discrete math.”</a:t>
            </a:r>
          </a:p>
          <a:p>
            <a:r>
              <a:rPr lang="en-US" dirty="0" smtClean="0"/>
              <a:t>Let </a:t>
            </a:r>
            <a:r>
              <a:rPr lang="en-US" i="1" dirty="0" smtClean="0"/>
              <a:t>r</a:t>
            </a:r>
            <a:r>
              <a:rPr lang="en-US" dirty="0" smtClean="0"/>
              <a:t> be “I will study English literature.”</a:t>
            </a:r>
          </a:p>
          <a:p>
            <a:r>
              <a:rPr lang="en-US" dirty="0" smtClean="0"/>
              <a:t>Let q be “I will study databases.”</a:t>
            </a:r>
          </a:p>
          <a:p>
            <a:endParaRPr lang="en-US" dirty="0" smtClean="0"/>
          </a:p>
          <a:p>
            <a:r>
              <a:rPr lang="en-US" dirty="0" smtClean="0"/>
              <a:t>“I will not study discrete math or I will study English literature.”</a:t>
            </a:r>
          </a:p>
          <a:p>
            <a:r>
              <a:rPr lang="en-US" dirty="0" smtClean="0"/>
              <a:t>“I will study  discrete math or I will study databases.”</a:t>
            </a:r>
          </a:p>
          <a:p>
            <a:endParaRPr lang="en-US" dirty="0" smtClean="0"/>
          </a:p>
          <a:p>
            <a:r>
              <a:rPr lang="en-US" dirty="0" smtClean="0"/>
              <a:t>“Therefore, I will study databases or I </a:t>
            </a:r>
            <a:r>
              <a:rPr lang="en-US" smtClean="0"/>
              <a:t>will study English </a:t>
            </a:r>
            <a:r>
              <a:rPr lang="en-US" dirty="0" smtClean="0"/>
              <a:t>literature.”</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990600" y="2209800"/>
            <a:ext cx="1525905" cy="1225868"/>
          </a:xfrm>
          <a:prstGeom prst="rect">
            <a:avLst/>
          </a:prstGeom>
        </p:spPr>
      </p:pic>
      <p:sp>
        <p:nvSpPr>
          <p:cNvPr id="10" name="TextBox 9"/>
          <p:cNvSpPr txBox="1"/>
          <p:nvPr/>
        </p:nvSpPr>
        <p:spPr>
          <a:xfrm>
            <a:off x="4114800" y="2438400"/>
            <a:ext cx="4114800" cy="646331"/>
          </a:xfrm>
          <a:prstGeom prst="rect">
            <a:avLst/>
          </a:prstGeom>
          <a:noFill/>
        </p:spPr>
        <p:txBody>
          <a:bodyPr wrap="square" rtlCol="0">
            <a:spAutoFit/>
          </a:bodyPr>
          <a:lstStyle/>
          <a:p>
            <a:r>
              <a:rPr lang="en-US" b="1" dirty="0" smtClean="0"/>
              <a:t>Corresponding Tautology:</a:t>
            </a:r>
            <a:r>
              <a:rPr lang="en-US" dirty="0" smtClean="0"/>
              <a:t> </a:t>
            </a:r>
          </a:p>
          <a:p>
            <a:r>
              <a:rPr lang="en-US" dirty="0" smtClean="0"/>
              <a:t> ((</a:t>
            </a:r>
            <a:r>
              <a:rPr lang="en-US" dirty="0" smtClean="0">
                <a:latin typeface="Cambria Math"/>
                <a:ea typeface="Cambria Math"/>
              </a:rPr>
              <a:t>¬</a:t>
            </a:r>
            <a:r>
              <a:rPr lang="en-US" i="1" dirty="0" smtClean="0"/>
              <a:t>p </a:t>
            </a:r>
            <a:r>
              <a:rPr lang="en-US" dirty="0" smtClean="0">
                <a:latin typeface="Cambria Math"/>
                <a:ea typeface="Cambria Math"/>
              </a:rPr>
              <a:t>∨ </a:t>
            </a:r>
            <a:r>
              <a:rPr lang="en-US" i="1" dirty="0" smtClean="0">
                <a:latin typeface="Cambria Math"/>
                <a:ea typeface="Cambria Math"/>
              </a:rPr>
              <a:t>r</a:t>
            </a:r>
            <a:r>
              <a:rPr lang="en-US" dirty="0" smtClean="0">
                <a:latin typeface="Cambria Math"/>
                <a:ea typeface="Cambria Math"/>
              </a:rPr>
              <a:t> )</a:t>
            </a:r>
            <a:r>
              <a:rPr lang="en-US" i="1" dirty="0" smtClean="0">
                <a:latin typeface="Cambria Math"/>
                <a:ea typeface="Cambria Math"/>
              </a:rPr>
              <a:t> </a:t>
            </a:r>
            <a:r>
              <a:rPr lang="en-US" dirty="0" smtClean="0">
                <a:latin typeface="Cambria Math"/>
                <a:ea typeface="Cambria Math"/>
              </a:rPr>
              <a:t>∧ (</a:t>
            </a:r>
            <a:r>
              <a:rPr lang="en-US" i="1" dirty="0" smtClean="0">
                <a:latin typeface="Cambria Math"/>
                <a:ea typeface="Cambria Math"/>
              </a:rPr>
              <a:t>p </a:t>
            </a:r>
            <a:r>
              <a:rPr lang="en-US" dirty="0" smtClean="0">
                <a:latin typeface="Cambria Math"/>
                <a:ea typeface="Cambria Math"/>
              </a:rPr>
              <a:t>∨ </a:t>
            </a:r>
            <a:r>
              <a:rPr lang="en-US" i="1" dirty="0" smtClean="0">
                <a:latin typeface="Cambria Math"/>
                <a:ea typeface="Cambria Math"/>
              </a:rPr>
              <a:t>q</a:t>
            </a:r>
            <a:r>
              <a:rPr lang="en-US" dirty="0" smtClean="0">
                <a:latin typeface="Cambria Math"/>
                <a:ea typeface="Cambria Math"/>
              </a:rPr>
              <a:t>)) →(</a:t>
            </a:r>
            <a:r>
              <a:rPr lang="en-US" i="1" dirty="0" smtClean="0">
                <a:latin typeface="Cambria Math"/>
                <a:ea typeface="Cambria Math"/>
              </a:rPr>
              <a:t>q </a:t>
            </a:r>
            <a:r>
              <a:rPr lang="en-US" dirty="0" smtClean="0">
                <a:latin typeface="Cambria Math"/>
                <a:ea typeface="Cambria Math"/>
              </a:rPr>
              <a:t>∨ </a:t>
            </a:r>
            <a:r>
              <a:rPr lang="en-US" i="1" dirty="0" smtClean="0">
                <a:latin typeface="Cambria Math"/>
                <a:ea typeface="Cambria Math"/>
              </a:rPr>
              <a:t>r</a:t>
            </a:r>
            <a:r>
              <a:rPr lang="en-US" dirty="0" smtClean="0">
                <a:latin typeface="Cambria Math"/>
                <a:ea typeface="Cambria Math"/>
              </a:rPr>
              <a:t>)</a:t>
            </a:r>
            <a:endParaRPr lang="en-US" i="1" dirty="0"/>
          </a:p>
        </p:txBody>
      </p:sp>
      <p:sp>
        <p:nvSpPr>
          <p:cNvPr id="11" name="TextBox 10"/>
          <p:cNvSpPr txBox="1"/>
          <p:nvPr/>
        </p:nvSpPr>
        <p:spPr>
          <a:xfrm>
            <a:off x="4419600" y="1371600"/>
            <a:ext cx="3733800" cy="646331"/>
          </a:xfrm>
          <a:prstGeom prst="rect">
            <a:avLst/>
          </a:prstGeom>
          <a:noFill/>
        </p:spPr>
        <p:txBody>
          <a:bodyPr wrap="square" rtlCol="0">
            <a:spAutoFit/>
          </a:bodyPr>
          <a:lstStyle/>
          <a:p>
            <a:r>
              <a:rPr lang="en-US" dirty="0" smtClean="0"/>
              <a:t>Resolution plays an important role in AI and is used in Prolog.</a:t>
            </a:r>
            <a:endParaRPr lang="en-US" dirty="0"/>
          </a:p>
        </p:txBody>
      </p:sp>
    </p:spTree>
    <p:extLst>
      <p:ext uri="{BB962C8B-B14F-4D97-AF65-F5344CB8AC3E}">
        <p14:creationId xmlns:p14="http://schemas.microsoft.com/office/powerpoint/2010/main" val="3541318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Rules of Inference to Build Valid Arguments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i="1" dirty="0" smtClean="0"/>
              <a:t>valid argument </a:t>
            </a:r>
            <a:r>
              <a:rPr lang="en-US" dirty="0" smtClean="0"/>
              <a:t>is a sequence of statements. Each statement is either a premise or follows from previous statements by  rules of inference. The last statement is called conclusion.</a:t>
            </a:r>
          </a:p>
          <a:p>
            <a:r>
              <a:rPr lang="en-US" dirty="0" smtClean="0"/>
              <a:t>A valid argument takes the following form:</a:t>
            </a:r>
          </a:p>
          <a:p>
            <a:pPr>
              <a:buNone/>
            </a:pPr>
            <a:r>
              <a:rPr lang="en-US" dirty="0" smtClean="0"/>
              <a:t>              	         S</a:t>
            </a:r>
            <a:r>
              <a:rPr lang="en-US" sz="2400" baseline="-25000" dirty="0" smtClean="0">
                <a:latin typeface="Cambria Math" pitchFamily="18" charset="0"/>
                <a:ea typeface="Cambria Math" pitchFamily="18" charset="0"/>
              </a:rPr>
              <a:t>1</a:t>
            </a:r>
          </a:p>
          <a:p>
            <a:pPr>
              <a:buNone/>
            </a:pPr>
            <a:r>
              <a:rPr lang="en-US" sz="2400" dirty="0" smtClean="0"/>
              <a:t>			</a:t>
            </a:r>
            <a:r>
              <a:rPr lang="en-US" dirty="0" smtClean="0"/>
              <a:t>         S</a:t>
            </a:r>
            <a:r>
              <a:rPr lang="en-US" sz="2400" baseline="-25000" dirty="0" smtClean="0">
                <a:latin typeface="Cambria Math" pitchFamily="18" charset="0"/>
                <a:ea typeface="Cambria Math" pitchFamily="18" charset="0"/>
              </a:rPr>
              <a:t>2</a:t>
            </a:r>
          </a:p>
          <a:p>
            <a:pPr>
              <a:buNone/>
            </a:pPr>
            <a:r>
              <a:rPr lang="en-US" sz="2400" dirty="0" smtClean="0"/>
              <a:t>                                       .</a:t>
            </a:r>
          </a:p>
          <a:p>
            <a:pPr>
              <a:buNone/>
            </a:pPr>
            <a:r>
              <a:rPr lang="en-US" sz="2400" dirty="0" smtClean="0"/>
              <a:t>                                       .</a:t>
            </a:r>
          </a:p>
          <a:p>
            <a:pPr>
              <a:buNone/>
            </a:pPr>
            <a:r>
              <a:rPr lang="en-US" sz="2400" dirty="0" smtClean="0"/>
              <a:t>                                       .</a:t>
            </a:r>
          </a:p>
          <a:p>
            <a:pPr>
              <a:buNone/>
            </a:pPr>
            <a:r>
              <a:rPr lang="en-US" dirty="0" smtClean="0"/>
              <a:t>                                  </a:t>
            </a:r>
            <a:r>
              <a:rPr lang="en-US" dirty="0" err="1" smtClean="0"/>
              <a:t>S</a:t>
            </a:r>
            <a:r>
              <a:rPr lang="en-US" sz="2800" i="1" baseline="-25000" dirty="0" err="1" smtClean="0"/>
              <a:t>n</a:t>
            </a:r>
            <a:endParaRPr lang="en-US" sz="2800" i="1" baseline="-25000" dirty="0" smtClean="0"/>
          </a:p>
          <a:p>
            <a:pPr>
              <a:buNone/>
            </a:pPr>
            <a:endParaRPr lang="en-US" sz="2800" dirty="0" smtClean="0"/>
          </a:p>
          <a:p>
            <a:pPr>
              <a:buNone/>
            </a:pPr>
            <a:r>
              <a:rPr lang="en-US" sz="2800" dirty="0" smtClean="0"/>
              <a:t>                               C</a:t>
            </a:r>
            <a:r>
              <a:rPr lang="en-US" sz="2400" dirty="0" smtClean="0"/>
              <a:t> </a:t>
            </a:r>
          </a:p>
          <a:p>
            <a:pPr>
              <a:buNone/>
            </a:pPr>
            <a:r>
              <a:rPr lang="en-US" sz="2400" dirty="0" smtClean="0"/>
              <a:t>                                      </a:t>
            </a:r>
            <a:endParaRPr lang="en-US" sz="2400"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514600" y="5486400"/>
            <a:ext cx="231458" cy="205740"/>
          </a:xfrm>
          <a:prstGeom prst="rect">
            <a:avLst/>
          </a:prstGeom>
        </p:spPr>
      </p:pic>
    </p:spTree>
    <p:extLst>
      <p:ext uri="{BB962C8B-B14F-4D97-AF65-F5344CB8AC3E}">
        <p14:creationId xmlns:p14="http://schemas.microsoft.com/office/powerpoint/2010/main" val="3418002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Arguments</a:t>
            </a: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457200" y="3962401"/>
            <a:ext cx="8126730" cy="2180273"/>
          </a:xfrm>
          <a:prstGeom prst="rect">
            <a:avLst/>
          </a:prstGeom>
        </p:spPr>
      </p:pic>
      <p:sp>
        <p:nvSpPr>
          <p:cNvPr id="4" name="Rectangle 3"/>
          <p:cNvSpPr/>
          <p:nvPr/>
        </p:nvSpPr>
        <p:spPr>
          <a:xfrm>
            <a:off x="457200" y="1905000"/>
            <a:ext cx="6553200" cy="1384995"/>
          </a:xfrm>
          <a:prstGeom prst="rect">
            <a:avLst/>
          </a:prstGeom>
        </p:spPr>
        <p:txBody>
          <a:bodyPr wrap="square">
            <a:spAutoFit/>
          </a:bodyPr>
          <a:lstStyle/>
          <a:p>
            <a:r>
              <a:rPr lang="en-US" sz="2400" b="1" dirty="0" smtClean="0"/>
              <a:t>Example </a:t>
            </a:r>
            <a:r>
              <a:rPr lang="en-US" sz="2400" b="1" dirty="0" smtClean="0">
                <a:latin typeface="Cambria Math" pitchFamily="18" charset="0"/>
                <a:ea typeface="Cambria Math" pitchFamily="18" charset="0"/>
              </a:rPr>
              <a:t>1</a:t>
            </a:r>
            <a:r>
              <a:rPr lang="en-US" sz="2400" dirty="0" smtClean="0"/>
              <a:t>: From the single proposition </a:t>
            </a:r>
            <a:endParaRPr lang="en-US" dirty="0" smtClean="0"/>
          </a:p>
          <a:p>
            <a:endParaRPr lang="en-US" dirty="0" smtClean="0"/>
          </a:p>
          <a:p>
            <a:endParaRPr lang="en-US" dirty="0" smtClean="0"/>
          </a:p>
          <a:p>
            <a:pPr>
              <a:buNone/>
            </a:pPr>
            <a:r>
              <a:rPr lang="en-US" dirty="0" smtClean="0"/>
              <a:t> </a:t>
            </a:r>
            <a:r>
              <a:rPr lang="en-US" sz="2400" dirty="0" smtClean="0"/>
              <a:t>Show that </a:t>
            </a:r>
            <a:r>
              <a:rPr lang="en-US" sz="2400" i="1" dirty="0" smtClean="0"/>
              <a:t>q</a:t>
            </a:r>
            <a:r>
              <a:rPr lang="en-US" sz="2400" dirty="0" smtClean="0"/>
              <a:t> is a conclusion.</a:t>
            </a:r>
          </a:p>
        </p:txBody>
      </p:sp>
      <p:pic>
        <p:nvPicPr>
          <p:cNvPr id="5" name="Picture 4" descr="addin_tmp.png"/>
          <p:cNvPicPr>
            <a:picLocks noChangeAspect="1"/>
          </p:cNvPicPr>
          <p:nvPr>
            <p:custDataLst>
              <p:tags r:id="rId2"/>
            </p:custDataLst>
          </p:nvPr>
        </p:nvPicPr>
        <p:blipFill>
          <a:blip r:embed="rId5" cstate="print"/>
          <a:stretch>
            <a:fillRect/>
          </a:stretch>
        </p:blipFill>
        <p:spPr>
          <a:xfrm>
            <a:off x="2819400" y="2362200"/>
            <a:ext cx="1848803" cy="382905"/>
          </a:xfrm>
          <a:prstGeom prst="rect">
            <a:avLst/>
          </a:prstGeom>
        </p:spPr>
      </p:pic>
      <p:sp>
        <p:nvSpPr>
          <p:cNvPr id="6" name="TextBox 5"/>
          <p:cNvSpPr txBox="1"/>
          <p:nvPr/>
        </p:nvSpPr>
        <p:spPr>
          <a:xfrm>
            <a:off x="381000" y="3276600"/>
            <a:ext cx="1905000" cy="461665"/>
          </a:xfrm>
          <a:prstGeom prst="rect">
            <a:avLst/>
          </a:prstGeom>
          <a:noFill/>
        </p:spPr>
        <p:txBody>
          <a:bodyPr wrap="square" rtlCol="0">
            <a:spAutoFit/>
          </a:bodyPr>
          <a:lstStyle/>
          <a:p>
            <a:r>
              <a:rPr lang="en-US" sz="2400" b="1" dirty="0" smtClean="0"/>
              <a:t>Solution</a:t>
            </a:r>
            <a:r>
              <a:rPr lang="en-US" dirty="0" smtClean="0"/>
              <a:t>:</a:t>
            </a:r>
            <a:endParaRPr lang="en-US" dirty="0"/>
          </a:p>
        </p:txBody>
      </p:sp>
    </p:spTree>
    <p:extLst>
      <p:ext uri="{BB962C8B-B14F-4D97-AF65-F5344CB8AC3E}">
        <p14:creationId xmlns:p14="http://schemas.microsoft.com/office/powerpoint/2010/main" val="3911053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Valid Arguments</a:t>
            </a:r>
            <a:endParaRPr lang="en-US" dirty="0"/>
          </a:p>
        </p:txBody>
      </p:sp>
      <p:sp>
        <p:nvSpPr>
          <p:cNvPr id="3" name="Content Placeholder 2"/>
          <p:cNvSpPr>
            <a:spLocks noGrp="1"/>
          </p:cNvSpPr>
          <p:nvPr>
            <p:ph idx="1"/>
          </p:nvPr>
        </p:nvSpPr>
        <p:spPr/>
        <p:txBody>
          <a:bodyPr>
            <a:normAutofit/>
          </a:bodyPr>
          <a:lstStyle/>
          <a:p>
            <a:pPr>
              <a:buNone/>
            </a:pPr>
            <a:r>
              <a:rPr lang="en-US" sz="1500" b="1" dirty="0" smtClean="0"/>
              <a:t>Example </a:t>
            </a:r>
            <a:r>
              <a:rPr lang="en-US" sz="1500" b="1" dirty="0" smtClean="0">
                <a:latin typeface="Cambria Math" pitchFamily="18" charset="0"/>
                <a:ea typeface="Cambria Math" pitchFamily="18" charset="0"/>
              </a:rPr>
              <a:t>2</a:t>
            </a:r>
            <a:r>
              <a:rPr lang="en-US" sz="1500" b="1" dirty="0" smtClean="0"/>
              <a:t>:</a:t>
            </a:r>
            <a:r>
              <a:rPr lang="en-US" sz="1500" dirty="0" smtClean="0"/>
              <a:t> </a:t>
            </a:r>
          </a:p>
          <a:p>
            <a:r>
              <a:rPr lang="en-US" sz="1500" dirty="0" smtClean="0"/>
              <a:t>With these hypotheses:</a:t>
            </a:r>
          </a:p>
          <a:p>
            <a:pPr lvl="1">
              <a:buNone/>
            </a:pPr>
            <a:r>
              <a:rPr lang="en-US" sz="1500" dirty="0" smtClean="0"/>
              <a:t>“It is not sunny this afternoon and it is colder than yesterday.”</a:t>
            </a:r>
          </a:p>
          <a:p>
            <a:pPr lvl="1">
              <a:buNone/>
            </a:pPr>
            <a:r>
              <a:rPr lang="en-US" sz="1500" dirty="0" smtClean="0"/>
              <a:t>“We will go swimming only if it is sunny.”</a:t>
            </a:r>
          </a:p>
          <a:p>
            <a:pPr lvl="1">
              <a:buNone/>
            </a:pPr>
            <a:r>
              <a:rPr lang="en-US" sz="1500" dirty="0" smtClean="0"/>
              <a:t>“If we do not go swimming, then we will take a canoe trip.”</a:t>
            </a:r>
          </a:p>
          <a:p>
            <a:pPr lvl="1">
              <a:buNone/>
            </a:pPr>
            <a:r>
              <a:rPr lang="en-US" sz="1500" dirty="0" smtClean="0"/>
              <a:t>“If we take a canoe trip, then we will be home by sunset.”</a:t>
            </a:r>
          </a:p>
          <a:p>
            <a:r>
              <a:rPr lang="en-US" sz="1500" dirty="0" smtClean="0"/>
              <a:t>Using the inference rules, construct a valid argument for the conclusion:</a:t>
            </a:r>
          </a:p>
          <a:p>
            <a:pPr lvl="1">
              <a:buNone/>
            </a:pPr>
            <a:r>
              <a:rPr lang="en-US" sz="1500" dirty="0" smtClean="0"/>
              <a:t>“We will be home by sunset.”</a:t>
            </a:r>
          </a:p>
          <a:p>
            <a:pPr>
              <a:buNone/>
            </a:pPr>
            <a:r>
              <a:rPr lang="en-US" sz="1500" b="1" dirty="0" smtClean="0"/>
              <a:t>Solution</a:t>
            </a:r>
            <a:r>
              <a:rPr lang="en-US" sz="1500" dirty="0" smtClean="0"/>
              <a:t>: </a:t>
            </a:r>
          </a:p>
          <a:p>
            <a:pPr marL="342900" indent="-342900">
              <a:buFont typeface="+mj-lt"/>
              <a:buAutoNum type="arabicPeriod"/>
            </a:pPr>
            <a:r>
              <a:rPr lang="en-US" sz="1500" dirty="0" smtClean="0"/>
              <a:t>  Choose propositional variables:</a:t>
            </a:r>
          </a:p>
          <a:p>
            <a:pPr lvl="1">
              <a:buNone/>
            </a:pPr>
            <a:r>
              <a:rPr lang="en-US" sz="1500" i="1" dirty="0" smtClean="0"/>
              <a:t>p</a:t>
            </a:r>
            <a:r>
              <a:rPr lang="en-US" sz="1500" dirty="0" smtClean="0"/>
              <a:t> : “It is sunny this afternoon.”      </a:t>
            </a:r>
            <a:r>
              <a:rPr lang="en-US" sz="1500" i="1" dirty="0" smtClean="0"/>
              <a:t>r</a:t>
            </a:r>
            <a:r>
              <a:rPr lang="en-US" sz="1500" dirty="0" smtClean="0"/>
              <a:t>  : “We will go swimming.”  </a:t>
            </a:r>
            <a:r>
              <a:rPr lang="en-US" sz="1500" i="1" dirty="0" smtClean="0"/>
              <a:t>t : </a:t>
            </a:r>
            <a:r>
              <a:rPr lang="en-US" sz="1500" dirty="0" smtClean="0"/>
              <a:t>“We will be home by sunset.”</a:t>
            </a:r>
          </a:p>
          <a:p>
            <a:pPr lvl="1">
              <a:buNone/>
            </a:pPr>
            <a:r>
              <a:rPr lang="en-US" sz="1500" i="1" dirty="0" smtClean="0"/>
              <a:t>q</a:t>
            </a:r>
            <a:r>
              <a:rPr lang="en-US" sz="1500" dirty="0" smtClean="0"/>
              <a:t>  : “It is colder than yesterday.”     </a:t>
            </a:r>
            <a:r>
              <a:rPr lang="en-US" sz="1500" i="1" dirty="0" smtClean="0"/>
              <a:t>s  : </a:t>
            </a:r>
            <a:r>
              <a:rPr lang="en-US" sz="1500" dirty="0" smtClean="0"/>
              <a:t>“We will take a canoe trip.” </a:t>
            </a:r>
            <a:endParaRPr lang="en-US" sz="1500" i="1" dirty="0" smtClean="0"/>
          </a:p>
          <a:p>
            <a:pPr marL="342900" indent="-342900">
              <a:buFont typeface="+mj-lt"/>
              <a:buAutoNum type="arabicPeriod"/>
            </a:pPr>
            <a:r>
              <a:rPr lang="en-US" sz="1500" dirty="0" smtClean="0"/>
              <a:t>Translation into propositional logic:</a:t>
            </a:r>
          </a:p>
          <a:p>
            <a:endParaRPr lang="en-US" dirty="0" smtClean="0"/>
          </a:p>
          <a:p>
            <a:endParaRPr lang="en-US" dirty="0" smtClean="0"/>
          </a:p>
          <a:p>
            <a:pPr lvl="1">
              <a:buNone/>
            </a:pPr>
            <a:endParaRPr lang="en-US" i="1" dirty="0" smtClean="0"/>
          </a:p>
          <a:p>
            <a:pPr lvl="1">
              <a:buNone/>
            </a:pPr>
            <a:endParaRPr lang="en-US" i="1" dirty="0" smtClean="0"/>
          </a:p>
          <a:p>
            <a:pPr lvl="1">
              <a:buNone/>
            </a:pPr>
            <a:endParaRPr lang="en-US" i="1" dirty="0" smtClean="0"/>
          </a:p>
          <a:p>
            <a:pPr lvl="1">
              <a:buNone/>
            </a:pPr>
            <a:endParaRPr lang="en-US" i="1" dirty="0" smtClean="0"/>
          </a:p>
          <a:p>
            <a:pPr lvl="1">
              <a:buNone/>
            </a:pPr>
            <a:endParaRPr lang="en-US" i="1" dirty="0" smtClean="0"/>
          </a:p>
          <a:p>
            <a:endParaRPr lang="en-US" dirty="0" smtClean="0"/>
          </a:p>
        </p:txBody>
      </p:sp>
      <p:pic>
        <p:nvPicPr>
          <p:cNvPr id="6" name="Picture 5" descr="addin_tmp.png"/>
          <p:cNvPicPr>
            <a:picLocks noChangeAspect="1"/>
          </p:cNvPicPr>
          <p:nvPr>
            <p:custDataLst>
              <p:tags r:id="rId1"/>
            </p:custDataLst>
          </p:nvPr>
        </p:nvPicPr>
        <p:blipFill>
          <a:blip r:embed="rId3" cstate="print"/>
          <a:stretch>
            <a:fillRect/>
          </a:stretch>
        </p:blipFill>
        <p:spPr>
          <a:xfrm>
            <a:off x="2514600" y="5715000"/>
            <a:ext cx="4640580" cy="487680"/>
          </a:xfrm>
          <a:prstGeom prst="rect">
            <a:avLst/>
          </a:prstGeom>
        </p:spPr>
      </p:pic>
      <p:sp>
        <p:nvSpPr>
          <p:cNvPr id="5" name="TextBox 4"/>
          <p:cNvSpPr txBox="1"/>
          <p:nvPr/>
        </p:nvSpPr>
        <p:spPr>
          <a:xfrm>
            <a:off x="4953000" y="62484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extLst>
      <p:ext uri="{BB962C8B-B14F-4D97-AF65-F5344CB8AC3E}">
        <p14:creationId xmlns:p14="http://schemas.microsoft.com/office/powerpoint/2010/main" val="54781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Arguments</a:t>
            </a: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914400" y="2362200"/>
            <a:ext cx="7432358" cy="4009073"/>
          </a:xfrm>
          <a:prstGeom prst="rect">
            <a:avLst/>
          </a:prstGeom>
        </p:spPr>
      </p:pic>
      <p:sp>
        <p:nvSpPr>
          <p:cNvPr id="4" name="TextBox 3"/>
          <p:cNvSpPr txBox="1"/>
          <p:nvPr/>
        </p:nvSpPr>
        <p:spPr>
          <a:xfrm>
            <a:off x="762000" y="1905000"/>
            <a:ext cx="3510385" cy="369332"/>
          </a:xfrm>
          <a:prstGeom prst="rect">
            <a:avLst/>
          </a:prstGeom>
          <a:noFill/>
          <a:ln>
            <a:solidFill>
              <a:schemeClr val="bg1"/>
            </a:solidFill>
          </a:ln>
        </p:spPr>
        <p:txBody>
          <a:bodyPr wrap="none" rtlCol="0">
            <a:spAutoFit/>
          </a:bodyPr>
          <a:lstStyle/>
          <a:p>
            <a:r>
              <a:rPr lang="en-US" dirty="0" smtClean="0">
                <a:solidFill>
                  <a:schemeClr val="accent1"/>
                </a:solidFill>
              </a:rPr>
              <a:t>3.  </a:t>
            </a:r>
            <a:r>
              <a:rPr lang="en-US" dirty="0" smtClean="0"/>
              <a:t>Construct the Valid Argument </a:t>
            </a:r>
            <a:endParaRPr lang="en-US" dirty="0"/>
          </a:p>
        </p:txBody>
      </p:sp>
    </p:spTree>
    <p:extLst>
      <p:ext uri="{BB962C8B-B14F-4D97-AF65-F5344CB8AC3E}">
        <p14:creationId xmlns:p14="http://schemas.microsoft.com/office/powerpoint/2010/main" val="3640571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Quantified Statements</a:t>
            </a:r>
            <a:endParaRPr lang="en-US" dirty="0"/>
          </a:p>
        </p:txBody>
      </p:sp>
      <p:sp>
        <p:nvSpPr>
          <p:cNvPr id="3" name="Content Placeholder 2"/>
          <p:cNvSpPr>
            <a:spLocks noGrp="1"/>
          </p:cNvSpPr>
          <p:nvPr>
            <p:ph idx="1"/>
          </p:nvPr>
        </p:nvSpPr>
        <p:spPr/>
        <p:txBody>
          <a:bodyPr/>
          <a:lstStyle/>
          <a:p>
            <a:r>
              <a:rPr lang="en-US" dirty="0" smtClean="0"/>
              <a:t>Valid arguments for quantified statements are a sequence of statements. Each statement is either a premise or follows from previous statements by  rules of inference which include:</a:t>
            </a:r>
          </a:p>
          <a:p>
            <a:pPr lvl="1"/>
            <a:r>
              <a:rPr lang="en-US" dirty="0" smtClean="0"/>
              <a:t>Rules of Inference for Propositional Logic</a:t>
            </a:r>
          </a:p>
          <a:p>
            <a:pPr lvl="1"/>
            <a:r>
              <a:rPr lang="en-US" dirty="0" smtClean="0"/>
              <a:t>Rules of Inference for Quantified Statements</a:t>
            </a:r>
          </a:p>
          <a:p>
            <a:r>
              <a:rPr lang="en-US" dirty="0" smtClean="0"/>
              <a:t>The rules of inference for quantified statements are introduced in the next several slides.</a:t>
            </a:r>
          </a:p>
          <a:p>
            <a:endParaRPr lang="en-US" dirty="0"/>
          </a:p>
        </p:txBody>
      </p:sp>
    </p:spTree>
    <p:extLst>
      <p:ext uri="{BB962C8B-B14F-4D97-AF65-F5344CB8AC3E}">
        <p14:creationId xmlns:p14="http://schemas.microsoft.com/office/powerpoint/2010/main" val="2291723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Universal Instantiation (UI)</a:t>
            </a:r>
            <a:endParaRPr lang="en-US" dirty="0"/>
          </a:p>
        </p:txBody>
      </p:sp>
      <p:sp>
        <p:nvSpPr>
          <p:cNvPr id="3" name="Content Placeholder 2"/>
          <p:cNvSpPr>
            <a:spLocks noGrp="1"/>
          </p:cNvSpPr>
          <p:nvPr>
            <p:ph idx="1"/>
          </p:nvPr>
        </p:nvSpPr>
        <p:spPr/>
        <p:txBody>
          <a:bodyPr/>
          <a:lstStyle/>
          <a:p>
            <a:pPr>
              <a:buNone/>
            </a:pPr>
            <a:r>
              <a:rPr lang="en-US" dirty="0" smtClean="0"/>
              <a:t>          </a:t>
            </a:r>
            <a:endParaRPr lang="en-US" sz="3200" dirty="0" smtClean="0"/>
          </a:p>
          <a:p>
            <a:pPr>
              <a:buNone/>
            </a:pPr>
            <a:r>
              <a:rPr lang="en-US" dirty="0" smtClean="0"/>
              <a:t>                        </a:t>
            </a:r>
            <a:endParaRPr lang="en-US" dirty="0"/>
          </a:p>
        </p:txBody>
      </p:sp>
      <p:sp>
        <p:nvSpPr>
          <p:cNvPr id="18" name="TextBox 17"/>
          <p:cNvSpPr txBox="1"/>
          <p:nvPr/>
        </p:nvSpPr>
        <p:spPr>
          <a:xfrm>
            <a:off x="1676400" y="4038600"/>
            <a:ext cx="7010400" cy="2308324"/>
          </a:xfrm>
          <a:prstGeom prst="rect">
            <a:avLst/>
          </a:prstGeom>
          <a:noFill/>
        </p:spPr>
        <p:txBody>
          <a:bodyPr wrap="square" rtlCol="0">
            <a:spAutoFit/>
          </a:bodyPr>
          <a:lstStyle/>
          <a:p>
            <a:r>
              <a:rPr lang="en-US" b="1" dirty="0" smtClean="0"/>
              <a:t>Example</a:t>
            </a:r>
            <a:r>
              <a:rPr lang="en-US" dirty="0" smtClean="0"/>
              <a:t>:</a:t>
            </a:r>
          </a:p>
          <a:p>
            <a:endParaRPr lang="en-US" dirty="0" smtClean="0"/>
          </a:p>
          <a:p>
            <a:r>
              <a:rPr lang="en-US" dirty="0" smtClean="0"/>
              <a:t>Our domain consists of all dogs and Fido is a dog.</a:t>
            </a:r>
          </a:p>
          <a:p>
            <a:endParaRPr lang="en-US" dirty="0" smtClean="0"/>
          </a:p>
          <a:p>
            <a:r>
              <a:rPr lang="en-US" dirty="0" smtClean="0"/>
              <a:t>“All dogs are cuddly.”</a:t>
            </a:r>
          </a:p>
          <a:p>
            <a:endParaRPr lang="en-US" dirty="0" smtClean="0"/>
          </a:p>
          <a:p>
            <a:r>
              <a:rPr lang="en-US" dirty="0" smtClean="0"/>
              <a:t>“Therefore,  Fido is cuddly.”</a:t>
            </a:r>
          </a:p>
          <a:p>
            <a:endParaRPr lang="en-US" dirty="0" smtClean="0"/>
          </a:p>
        </p:txBody>
      </p:sp>
      <p:pic>
        <p:nvPicPr>
          <p:cNvPr id="9" name="Picture 8" descr="addin_tmp.png"/>
          <p:cNvPicPr>
            <a:picLocks noChangeAspect="1"/>
          </p:cNvPicPr>
          <p:nvPr>
            <p:custDataLst>
              <p:tags r:id="rId1"/>
            </p:custDataLst>
          </p:nvPr>
        </p:nvPicPr>
        <p:blipFill>
          <a:blip r:embed="rId3" cstate="print"/>
          <a:stretch>
            <a:fillRect/>
          </a:stretch>
        </p:blipFill>
        <p:spPr>
          <a:xfrm>
            <a:off x="3048001" y="2667000"/>
            <a:ext cx="1617345" cy="854393"/>
          </a:xfrm>
          <a:prstGeom prst="rect">
            <a:avLst/>
          </a:prstGeom>
        </p:spPr>
      </p:pic>
    </p:spTree>
    <p:extLst>
      <p:ext uri="{BB962C8B-B14F-4D97-AF65-F5344CB8AC3E}">
        <p14:creationId xmlns:p14="http://schemas.microsoft.com/office/powerpoint/2010/main" val="832906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Universal Generalization (UG)</a:t>
            </a:r>
            <a:endParaRPr lang="en-US" dirty="0"/>
          </a:p>
        </p:txBody>
      </p:sp>
      <p:sp>
        <p:nvSpPr>
          <p:cNvPr id="3" name="Content Placeholder 2"/>
          <p:cNvSpPr>
            <a:spLocks noGrp="1"/>
          </p:cNvSpPr>
          <p:nvPr>
            <p:ph idx="1"/>
          </p:nvPr>
        </p:nvSpPr>
        <p:spPr>
          <a:xfrm>
            <a:off x="457200" y="1905000"/>
            <a:ext cx="8229600" cy="4389120"/>
          </a:xfrm>
        </p:spPr>
        <p:txBody>
          <a:bodyPr/>
          <a:lstStyle/>
          <a:p>
            <a:pPr>
              <a:buNone/>
            </a:pPr>
            <a:endParaRPr lang="en-US" sz="3200" dirty="0" smtClean="0"/>
          </a:p>
          <a:p>
            <a:pPr>
              <a:buNone/>
            </a:pPr>
            <a:r>
              <a:rPr lang="en-US" dirty="0" smtClean="0"/>
              <a:t>                        </a:t>
            </a:r>
            <a:endParaRPr lang="en-US" dirty="0"/>
          </a:p>
        </p:txBody>
      </p:sp>
      <p:pic>
        <p:nvPicPr>
          <p:cNvPr id="9" name="Picture 8" descr="addin_tmp.png"/>
          <p:cNvPicPr>
            <a:picLocks noChangeAspect="1"/>
          </p:cNvPicPr>
          <p:nvPr>
            <p:custDataLst>
              <p:tags r:id="rId1"/>
            </p:custDataLst>
          </p:nvPr>
        </p:nvPicPr>
        <p:blipFill>
          <a:blip r:embed="rId3" cstate="print"/>
          <a:stretch>
            <a:fillRect/>
          </a:stretch>
        </p:blipFill>
        <p:spPr>
          <a:xfrm>
            <a:off x="3048001" y="2667000"/>
            <a:ext cx="4154805" cy="854393"/>
          </a:xfrm>
          <a:prstGeom prst="rect">
            <a:avLst/>
          </a:prstGeom>
        </p:spPr>
      </p:pic>
      <p:sp>
        <p:nvSpPr>
          <p:cNvPr id="8" name="TextBox 7"/>
          <p:cNvSpPr txBox="1"/>
          <p:nvPr/>
        </p:nvSpPr>
        <p:spPr>
          <a:xfrm>
            <a:off x="2514600" y="4419600"/>
            <a:ext cx="5257800" cy="646331"/>
          </a:xfrm>
          <a:prstGeom prst="rect">
            <a:avLst/>
          </a:prstGeom>
          <a:noFill/>
        </p:spPr>
        <p:txBody>
          <a:bodyPr wrap="square" rtlCol="0">
            <a:spAutoFit/>
          </a:bodyPr>
          <a:lstStyle/>
          <a:p>
            <a:endParaRPr lang="en-US" dirty="0" smtClean="0"/>
          </a:p>
          <a:p>
            <a:r>
              <a:rPr lang="en-US" dirty="0" smtClean="0"/>
              <a:t>Used often implicitly in Mathematical Proofs. </a:t>
            </a:r>
            <a:endParaRPr lang="en-US" dirty="0"/>
          </a:p>
        </p:txBody>
      </p:sp>
    </p:spTree>
    <p:extLst>
      <p:ext uri="{BB962C8B-B14F-4D97-AF65-F5344CB8AC3E}">
        <p14:creationId xmlns:p14="http://schemas.microsoft.com/office/powerpoint/2010/main" val="24775129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Existential Instantiation (EI)</a:t>
            </a:r>
            <a:endParaRPr lang="en-US" dirty="0"/>
          </a:p>
        </p:txBody>
      </p:sp>
      <p:sp>
        <p:nvSpPr>
          <p:cNvPr id="3" name="Content Placeholder 2"/>
          <p:cNvSpPr>
            <a:spLocks noGrp="1"/>
          </p:cNvSpPr>
          <p:nvPr>
            <p:ph idx="1"/>
          </p:nvPr>
        </p:nvSpPr>
        <p:spPr/>
        <p:txBody>
          <a:bodyPr/>
          <a:lstStyle/>
          <a:p>
            <a:pPr>
              <a:buNone/>
            </a:pPr>
            <a:r>
              <a:rPr lang="en-US" sz="3200" dirty="0" smtClean="0"/>
              <a:t>       </a:t>
            </a:r>
          </a:p>
          <a:p>
            <a:pPr>
              <a:buNone/>
            </a:pPr>
            <a:r>
              <a:rPr lang="en-US" dirty="0" smtClean="0"/>
              <a:t>                        </a:t>
            </a:r>
            <a:endParaRPr lang="en-US" dirty="0"/>
          </a:p>
        </p:txBody>
      </p:sp>
      <p:sp>
        <p:nvSpPr>
          <p:cNvPr id="18" name="TextBox 17"/>
          <p:cNvSpPr txBox="1"/>
          <p:nvPr/>
        </p:nvSpPr>
        <p:spPr>
          <a:xfrm>
            <a:off x="1752600" y="4419600"/>
            <a:ext cx="7010400" cy="1477328"/>
          </a:xfrm>
          <a:prstGeom prst="rect">
            <a:avLst/>
          </a:prstGeom>
          <a:noFill/>
        </p:spPr>
        <p:txBody>
          <a:bodyPr wrap="square" rtlCol="0">
            <a:spAutoFit/>
          </a:bodyPr>
          <a:lstStyle/>
          <a:p>
            <a:r>
              <a:rPr lang="en-US" b="1" dirty="0" smtClean="0"/>
              <a:t>Example</a:t>
            </a:r>
            <a:r>
              <a:rPr lang="en-US" dirty="0" smtClean="0"/>
              <a:t>:</a:t>
            </a:r>
          </a:p>
          <a:p>
            <a:endParaRPr lang="en-US" dirty="0" smtClean="0"/>
          </a:p>
          <a:p>
            <a:r>
              <a:rPr lang="en-US" dirty="0" smtClean="0"/>
              <a:t>“There is someone who got an A in the course.”</a:t>
            </a:r>
          </a:p>
          <a:p>
            <a:r>
              <a:rPr lang="en-US" dirty="0" smtClean="0"/>
              <a:t>“Let’s call her </a:t>
            </a:r>
            <a:r>
              <a:rPr lang="en-US" i="1" dirty="0" smtClean="0"/>
              <a:t>a</a:t>
            </a:r>
            <a:r>
              <a:rPr lang="en-US" dirty="0" smtClean="0"/>
              <a:t> and say that </a:t>
            </a:r>
            <a:r>
              <a:rPr lang="en-US" i="1" dirty="0" smtClean="0"/>
              <a:t>a</a:t>
            </a:r>
            <a:r>
              <a:rPr lang="en-US" dirty="0" smtClean="0"/>
              <a:t> got an A”</a:t>
            </a:r>
          </a:p>
          <a:p>
            <a:endParaRPr lang="en-US" dirty="0" smtClean="0"/>
          </a:p>
        </p:txBody>
      </p:sp>
      <p:pic>
        <p:nvPicPr>
          <p:cNvPr id="7" name="Picture 6" descr="addin_tmp.png"/>
          <p:cNvPicPr>
            <a:picLocks noChangeAspect="1"/>
          </p:cNvPicPr>
          <p:nvPr>
            <p:custDataLst>
              <p:tags r:id="rId1"/>
            </p:custDataLst>
          </p:nvPr>
        </p:nvPicPr>
        <p:blipFill>
          <a:blip r:embed="rId3" cstate="print"/>
          <a:stretch>
            <a:fillRect/>
          </a:stretch>
        </p:blipFill>
        <p:spPr>
          <a:xfrm>
            <a:off x="2971800" y="2438401"/>
            <a:ext cx="4723448" cy="854393"/>
          </a:xfrm>
          <a:prstGeom prst="rect">
            <a:avLst/>
          </a:prstGeom>
        </p:spPr>
      </p:pic>
    </p:spTree>
    <p:extLst>
      <p:ext uri="{BB962C8B-B14F-4D97-AF65-F5344CB8AC3E}">
        <p14:creationId xmlns:p14="http://schemas.microsoft.com/office/powerpoint/2010/main" val="439948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of Nested Quantification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ea typeface="Cambria Math"/>
                <a:sym typeface="Symbol"/>
              </a:rPr>
              <a:t>Nested Loops</a:t>
            </a:r>
          </a:p>
          <a:p>
            <a:pPr lvl="1"/>
            <a:r>
              <a:rPr lang="en-US" dirty="0" smtClean="0">
                <a:ea typeface="Cambria Math"/>
                <a:sym typeface="Symbol"/>
              </a:rPr>
              <a:t>To see if </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 (</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is true, loop through the values of </a:t>
            </a:r>
            <a:r>
              <a:rPr lang="en-US" i="1" dirty="0" smtClean="0">
                <a:latin typeface="Cambria Math" pitchFamily="18" charset="0"/>
                <a:ea typeface="Cambria Math" pitchFamily="18" charset="0"/>
                <a:sym typeface="Symbol"/>
              </a:rPr>
              <a:t>x </a:t>
            </a:r>
            <a:r>
              <a:rPr lang="en-US" dirty="0" smtClean="0">
                <a:latin typeface="Cambria Math" pitchFamily="18" charset="0"/>
                <a:ea typeface="Cambria Math" pitchFamily="18" charset="0"/>
                <a:sym typeface="Symbol"/>
              </a:rPr>
              <a:t>:</a:t>
            </a:r>
          </a:p>
          <a:p>
            <a:pPr lvl="2"/>
            <a:r>
              <a:rPr lang="en-US" dirty="0" smtClean="0">
                <a:latin typeface="Cambria Math" pitchFamily="18" charset="0"/>
                <a:ea typeface="Cambria Math" pitchFamily="18" charset="0"/>
                <a:sym typeface="Symbol"/>
              </a:rPr>
              <a:t> At each step, loop through the values for </a:t>
            </a:r>
            <a:r>
              <a:rPr lang="en-US" i="1" dirty="0" smtClean="0">
                <a:latin typeface="Cambria Math" pitchFamily="18" charset="0"/>
                <a:ea typeface="Cambria Math" pitchFamily="18" charset="0"/>
                <a:sym typeface="Symbol"/>
              </a:rPr>
              <a:t>y</a:t>
            </a:r>
            <a:r>
              <a:rPr lang="en-US" dirty="0" smtClean="0">
                <a:latin typeface="Cambria Math" pitchFamily="18" charset="0"/>
                <a:ea typeface="Cambria Math" pitchFamily="18" charset="0"/>
                <a:sym typeface="Symbol"/>
              </a:rPr>
              <a:t>. </a:t>
            </a:r>
          </a:p>
          <a:p>
            <a:pPr lvl="2"/>
            <a:r>
              <a:rPr lang="en-US" dirty="0" smtClean="0">
                <a:ea typeface="Cambria Math" pitchFamily="18" charset="0"/>
                <a:sym typeface="Symbol"/>
              </a:rPr>
              <a:t> If for some pair of </a:t>
            </a:r>
            <a:r>
              <a:rPr lang="en-US" i="1" dirty="0" smtClean="0">
                <a:latin typeface="Cambria Math" pitchFamily="18" charset="0"/>
                <a:ea typeface="Cambria Math" pitchFamily="18" charset="0"/>
                <a:sym typeface="Symbol"/>
              </a:rPr>
              <a:t>x </a:t>
            </a:r>
            <a:r>
              <a:rPr lang="en-US" dirty="0" err="1" smtClean="0">
                <a:ea typeface="Cambria Math" pitchFamily="18" charset="0"/>
                <a:sym typeface="Symbol"/>
              </a:rPr>
              <a:t>and</a:t>
            </a:r>
            <a:r>
              <a:rPr lang="en-US" i="1" dirty="0" err="1" smtClean="0">
                <a:latin typeface="Cambria Math" pitchFamily="18" charset="0"/>
                <a:ea typeface="Cambria Math" pitchFamily="18" charset="0"/>
                <a:sym typeface="Symbol"/>
              </a:rPr>
              <a:t>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 then </a:t>
            </a:r>
            <a:r>
              <a:rPr lang="en-US" i="1" dirty="0" smtClean="0">
                <a:latin typeface="Cambria Math" pitchFamily="18" charset="0"/>
                <a:ea typeface="Cambria Math" pitchFamily="18" charset="0"/>
                <a:sym typeface="Symbol"/>
              </a:rPr>
              <a:t>x </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 and both the outer and inner loop terminate.</a:t>
            </a:r>
            <a:endParaRPr lang="en-US" dirty="0" smtClean="0">
              <a:latin typeface="Cambria Math" pitchFamily="18" charset="0"/>
              <a:ea typeface="Cambria Math" pitchFamily="18" charset="0"/>
              <a:sym typeface="Symbol"/>
            </a:endParaRPr>
          </a:p>
          <a:p>
            <a:pPr lvl="1">
              <a:buNone/>
            </a:pPr>
            <a:r>
              <a:rPr lang="en-US" i="1" dirty="0" smtClean="0">
                <a:latin typeface="Cambria Math" pitchFamily="18" charset="0"/>
                <a:ea typeface="Cambria Math" pitchFamily="18" charset="0"/>
                <a:sym typeface="Symbol"/>
              </a:rPr>
              <a:t>    x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if the outer loop ends after stepping through each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endParaRPr lang="en-US" dirty="0" smtClean="0">
              <a:ea typeface="Cambria Math"/>
              <a:sym typeface="Symbol"/>
            </a:endParaRPr>
          </a:p>
          <a:p>
            <a:pPr lvl="1"/>
            <a:r>
              <a:rPr lang="en-US" dirty="0" smtClean="0">
                <a:ea typeface="Cambria Math"/>
                <a:sym typeface="Symbol"/>
              </a:rPr>
              <a:t>To see if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is true, loop through the values of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a:t>
            </a:r>
          </a:p>
          <a:p>
            <a:pPr lvl="2"/>
            <a:r>
              <a:rPr lang="en-US" dirty="0" smtClean="0">
                <a:latin typeface="Cambria Math" pitchFamily="18" charset="0"/>
                <a:ea typeface="Cambria Math" pitchFamily="18" charset="0"/>
                <a:sym typeface="Symbol"/>
              </a:rPr>
              <a:t>At each step, loop through the values for </a:t>
            </a:r>
            <a:r>
              <a:rPr lang="en-US" i="1" dirty="0" smtClean="0">
                <a:latin typeface="Cambria Math" pitchFamily="18" charset="0"/>
                <a:ea typeface="Cambria Math" pitchFamily="18" charset="0"/>
                <a:sym typeface="Symbol"/>
              </a:rPr>
              <a:t>y.</a:t>
            </a:r>
          </a:p>
          <a:p>
            <a:pPr lvl="2"/>
            <a:r>
              <a:rPr lang="en-US" dirty="0" smtClean="0">
                <a:latin typeface="Cambria Math" pitchFamily="18" charset="0"/>
                <a:ea typeface="Cambria Math" pitchFamily="18" charset="0"/>
                <a:sym typeface="Symbol"/>
              </a:rPr>
              <a:t>The inner loop ends when a pair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and </a:t>
            </a:r>
            <a:r>
              <a:rPr lang="en-US" i="1" dirty="0" smtClean="0">
                <a:latin typeface="Cambria Math" pitchFamily="18" charset="0"/>
                <a:ea typeface="Cambria Math" pitchFamily="18" charset="0"/>
                <a:sym typeface="Symbol"/>
              </a:rPr>
              <a:t>y</a:t>
            </a:r>
            <a:r>
              <a:rPr lang="en-US" dirty="0" smtClean="0">
                <a:latin typeface="Cambria Math" pitchFamily="18" charset="0"/>
                <a:ea typeface="Cambria Math" pitchFamily="18" charset="0"/>
                <a:sym typeface="Symbol"/>
              </a:rPr>
              <a:t>  is found such that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y) is true.</a:t>
            </a:r>
          </a:p>
          <a:p>
            <a:pPr lvl="2"/>
            <a:r>
              <a:rPr lang="en-US" dirty="0" smtClean="0">
                <a:latin typeface="Cambria Math" pitchFamily="18" charset="0"/>
                <a:ea typeface="Cambria Math" pitchFamily="18" charset="0"/>
                <a:sym typeface="Symbol"/>
              </a:rPr>
              <a:t>If no </a:t>
            </a:r>
            <a:r>
              <a:rPr lang="en-US" i="1" dirty="0" smtClean="0">
                <a:latin typeface="Cambria Math" pitchFamily="18" charset="0"/>
                <a:ea typeface="Cambria Math" pitchFamily="18" charset="0"/>
                <a:sym typeface="Symbol"/>
              </a:rPr>
              <a:t>y </a:t>
            </a:r>
            <a:r>
              <a:rPr lang="en-US" dirty="0" smtClean="0">
                <a:latin typeface="Cambria Math" pitchFamily="18" charset="0"/>
                <a:ea typeface="Cambria Math" pitchFamily="18" charset="0"/>
                <a:sym typeface="Symbol"/>
              </a:rPr>
              <a:t> is found such that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y) is true the outer loop terminates as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ea typeface="Cambria Math" pitchFamily="18" charset="0"/>
                <a:sym typeface="Symbol"/>
              </a:rPr>
              <a:t>  has been shown to be false. </a:t>
            </a:r>
            <a:endParaRPr lang="en-US" dirty="0" smtClean="0">
              <a:latin typeface="Cambria Math" pitchFamily="18" charset="0"/>
              <a:ea typeface="Cambria Math" pitchFamily="18" charset="0"/>
              <a:sym typeface="Symbol"/>
            </a:endParaRPr>
          </a:p>
          <a:p>
            <a:pPr lvl="1">
              <a:buNone/>
            </a:pPr>
            <a:r>
              <a:rPr lang="en-US" i="1" dirty="0" smtClean="0">
                <a:latin typeface="Cambria Math" pitchFamily="18" charset="0"/>
                <a:ea typeface="Cambria Math" pitchFamily="18" charset="0"/>
                <a:sym typeface="Symbol"/>
              </a:rPr>
              <a:t>    x </a:t>
            </a:r>
            <a:r>
              <a:rPr lang="en-US" dirty="0" smtClean="0">
                <a:sym typeface="Symbol"/>
              </a:rPr>
              <a:t></a:t>
            </a:r>
            <a:r>
              <a:rPr lang="en-US" i="1" dirty="0" smtClean="0">
                <a:latin typeface="Cambria Math" pitchFamily="18" charset="0"/>
                <a:ea typeface="Cambria Math" pitchFamily="18" charset="0"/>
                <a:sym typeface="Symbol"/>
              </a:rPr>
              <a:t>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if the outer loop ends after stepping through each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endParaRPr lang="en-US" dirty="0" smtClean="0">
              <a:ea typeface="Cambria Math" pitchFamily="18" charset="0"/>
              <a:sym typeface="Symbol"/>
            </a:endParaRPr>
          </a:p>
          <a:p>
            <a:r>
              <a:rPr lang="en-US" dirty="0" smtClean="0">
                <a:ea typeface="Cambria Math" pitchFamily="18" charset="0"/>
                <a:sym typeface="Symbol"/>
              </a:rPr>
              <a:t>If the domains of the variables are infinite, then this process can not actually be carried out.</a:t>
            </a:r>
            <a:endParaRPr lang="en-US" dirty="0">
              <a:ea typeface="Cambria Math"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Existential Generalization (EG)</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sp>
        <p:nvSpPr>
          <p:cNvPr id="18" name="TextBox 17"/>
          <p:cNvSpPr txBox="1"/>
          <p:nvPr/>
        </p:nvSpPr>
        <p:spPr>
          <a:xfrm>
            <a:off x="1752600" y="4419600"/>
            <a:ext cx="7010400" cy="1477328"/>
          </a:xfrm>
          <a:prstGeom prst="rect">
            <a:avLst/>
          </a:prstGeom>
          <a:noFill/>
        </p:spPr>
        <p:txBody>
          <a:bodyPr wrap="square" rtlCol="0">
            <a:spAutoFit/>
          </a:bodyPr>
          <a:lstStyle/>
          <a:p>
            <a:r>
              <a:rPr lang="en-US" b="1" dirty="0" smtClean="0"/>
              <a:t>Example</a:t>
            </a:r>
            <a:r>
              <a:rPr lang="en-US" dirty="0" smtClean="0"/>
              <a:t>:</a:t>
            </a:r>
          </a:p>
          <a:p>
            <a:endParaRPr lang="en-US" dirty="0" smtClean="0"/>
          </a:p>
          <a:p>
            <a:r>
              <a:rPr lang="en-US" dirty="0" smtClean="0"/>
              <a:t>“Michelle got an A in the class.”</a:t>
            </a:r>
          </a:p>
          <a:p>
            <a:r>
              <a:rPr lang="en-US" dirty="0" smtClean="0"/>
              <a:t>“Therefore,  someone got an A in the class.”</a:t>
            </a:r>
          </a:p>
          <a:p>
            <a:endParaRPr lang="en-US" dirty="0" smtClean="0"/>
          </a:p>
        </p:txBody>
      </p:sp>
      <p:pic>
        <p:nvPicPr>
          <p:cNvPr id="6" name="Picture 5" descr="addin_tmp.png"/>
          <p:cNvPicPr>
            <a:picLocks noChangeAspect="1"/>
          </p:cNvPicPr>
          <p:nvPr>
            <p:custDataLst>
              <p:tags r:id="rId1"/>
            </p:custDataLst>
          </p:nvPr>
        </p:nvPicPr>
        <p:blipFill>
          <a:blip r:embed="rId3" cstate="print"/>
          <a:stretch>
            <a:fillRect/>
          </a:stretch>
        </p:blipFill>
        <p:spPr>
          <a:xfrm>
            <a:off x="3048001" y="2667000"/>
            <a:ext cx="4363403" cy="854393"/>
          </a:xfrm>
          <a:prstGeom prst="rect">
            <a:avLst/>
          </a:prstGeom>
        </p:spPr>
      </p:pic>
    </p:spTree>
    <p:extLst>
      <p:ext uri="{BB962C8B-B14F-4D97-AF65-F5344CB8AC3E}">
        <p14:creationId xmlns:p14="http://schemas.microsoft.com/office/powerpoint/2010/main" val="5979696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Rules of Inference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Example </a:t>
            </a:r>
            <a:r>
              <a:rPr lang="en-US" b="1" dirty="0" smtClean="0">
                <a:latin typeface="Cambria Math" pitchFamily="18" charset="0"/>
                <a:ea typeface="Cambria Math" pitchFamily="18" charset="0"/>
              </a:rPr>
              <a:t>1</a:t>
            </a:r>
            <a:r>
              <a:rPr lang="en-US" dirty="0" smtClean="0"/>
              <a:t>: Using the rules of inference, construct a valid argument to show that</a:t>
            </a:r>
          </a:p>
          <a:p>
            <a:pPr lvl="1">
              <a:buNone/>
            </a:pPr>
            <a:r>
              <a:rPr lang="en-US" dirty="0" smtClean="0"/>
              <a:t>“John Smith has two legs”</a:t>
            </a:r>
          </a:p>
          <a:p>
            <a:pPr>
              <a:buNone/>
            </a:pPr>
            <a:r>
              <a:rPr lang="en-US" dirty="0" smtClean="0"/>
              <a:t>    is a consequence of the premises:</a:t>
            </a:r>
          </a:p>
          <a:p>
            <a:pPr lvl="1">
              <a:buNone/>
            </a:pPr>
            <a:r>
              <a:rPr lang="en-US" dirty="0" smtClean="0"/>
              <a:t>“Every man has two legs.” “John Smith is a man.”</a:t>
            </a:r>
          </a:p>
          <a:p>
            <a:pPr>
              <a:buNone/>
            </a:pPr>
            <a:r>
              <a:rPr lang="en-US" b="1" dirty="0" smtClean="0"/>
              <a:t>Solution</a:t>
            </a:r>
            <a:r>
              <a:rPr lang="en-US" dirty="0" smtClean="0"/>
              <a:t>: Let </a:t>
            </a:r>
            <a:r>
              <a:rPr lang="en-US" i="1" dirty="0" smtClean="0"/>
              <a:t>M</a:t>
            </a:r>
            <a:r>
              <a:rPr lang="en-US" dirty="0" smtClean="0"/>
              <a:t>(</a:t>
            </a:r>
            <a:r>
              <a:rPr lang="en-US" i="1" dirty="0" smtClean="0"/>
              <a:t>x</a:t>
            </a:r>
            <a:r>
              <a:rPr lang="en-US" dirty="0" smtClean="0"/>
              <a:t>) denote  “</a:t>
            </a:r>
            <a:r>
              <a:rPr lang="en-US" i="1" dirty="0" smtClean="0"/>
              <a:t>x</a:t>
            </a:r>
            <a:r>
              <a:rPr lang="en-US" dirty="0" smtClean="0"/>
              <a:t> is a man” and </a:t>
            </a:r>
            <a:r>
              <a:rPr lang="en-US" i="1" dirty="0" smtClean="0"/>
              <a:t>L</a:t>
            </a:r>
            <a:r>
              <a:rPr lang="en-US" dirty="0" smtClean="0"/>
              <a:t>(</a:t>
            </a:r>
            <a:r>
              <a:rPr lang="en-US" i="1" dirty="0" smtClean="0"/>
              <a:t>x</a:t>
            </a:r>
            <a:r>
              <a:rPr lang="en-US" dirty="0" smtClean="0"/>
              <a:t>) “ </a:t>
            </a:r>
            <a:r>
              <a:rPr lang="en-US" i="1" dirty="0" smtClean="0"/>
              <a:t>x</a:t>
            </a:r>
            <a:r>
              <a:rPr lang="en-US" dirty="0" smtClean="0"/>
              <a:t> has two legs” and let John Smith be a member of the domain. </a:t>
            </a:r>
          </a:p>
          <a:p>
            <a:pPr lvl="1">
              <a:buNone/>
            </a:pPr>
            <a:r>
              <a:rPr lang="en-US" b="1" dirty="0" smtClean="0"/>
              <a:t>Valid Argument</a:t>
            </a:r>
            <a:r>
              <a:rPr lang="en-US" dirty="0" smtClean="0"/>
              <a:t>:</a:t>
            </a:r>
          </a:p>
          <a:p>
            <a:pPr lvl="1">
              <a:buNone/>
            </a:pPr>
            <a:r>
              <a:rPr lang="en-US" b="1" dirty="0" smtClean="0"/>
              <a:t>   </a:t>
            </a:r>
          </a:p>
          <a:p>
            <a:pPr lvl="1">
              <a:buNone/>
            </a:pPr>
            <a:r>
              <a:rPr lang="en-US" b="1" dirty="0" smtClean="0"/>
              <a:t>   </a:t>
            </a:r>
          </a:p>
          <a:p>
            <a:pPr lvl="1">
              <a:buNone/>
            </a:pPr>
            <a:r>
              <a:rPr lang="en-US" b="1" dirty="0" smtClean="0"/>
              <a:t>    </a:t>
            </a:r>
          </a:p>
          <a:p>
            <a:pPr lvl="1">
              <a:buNone/>
            </a:pPr>
            <a:r>
              <a:rPr lang="en-US" b="1" dirty="0" smtClean="0"/>
              <a:t>   </a:t>
            </a:r>
          </a:p>
          <a:p>
            <a:pPr lvl="1">
              <a:buNone/>
            </a:pPr>
            <a:r>
              <a:rPr lang="en-US" b="1" dirty="0" smtClean="0"/>
              <a:t>    </a:t>
            </a:r>
          </a:p>
          <a:p>
            <a:pPr lvl="1">
              <a:buNone/>
            </a:pPr>
            <a:r>
              <a:rPr lang="en-US" b="1" dirty="0" smtClean="0"/>
              <a:t>  </a:t>
            </a:r>
          </a:p>
          <a:p>
            <a:pPr lvl="1"/>
            <a:endParaRPr lang="en-US" b="1" dirty="0" smtClean="0"/>
          </a:p>
          <a:p>
            <a:pPr lvl="1">
              <a:buNone/>
            </a:pPr>
            <a:endParaRPr lang="en-US" b="1" dirty="0" smtClean="0"/>
          </a:p>
        </p:txBody>
      </p:sp>
      <p:pic>
        <p:nvPicPr>
          <p:cNvPr id="4" name="Picture 3" descr="addin_tmp.png"/>
          <p:cNvPicPr>
            <a:picLocks noChangeAspect="1"/>
          </p:cNvPicPr>
          <p:nvPr>
            <p:custDataLst>
              <p:tags r:id="rId1"/>
            </p:custDataLst>
          </p:nvPr>
        </p:nvPicPr>
        <p:blipFill>
          <a:blip r:embed="rId3" cstate="print"/>
          <a:stretch>
            <a:fillRect/>
          </a:stretch>
        </p:blipFill>
        <p:spPr>
          <a:xfrm>
            <a:off x="3124200" y="4495800"/>
            <a:ext cx="4888230" cy="1756410"/>
          </a:xfrm>
          <a:prstGeom prst="rect">
            <a:avLst/>
          </a:prstGeom>
        </p:spPr>
      </p:pic>
    </p:spTree>
    <p:extLst>
      <p:ext uri="{BB962C8B-B14F-4D97-AF65-F5344CB8AC3E}">
        <p14:creationId xmlns:p14="http://schemas.microsoft.com/office/powerpoint/2010/main" val="2652594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Rules of Inference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Use the rules of inference to construct a valid argument showing that the conclusion</a:t>
            </a:r>
          </a:p>
          <a:p>
            <a:pPr lvl="1">
              <a:buNone/>
            </a:pPr>
            <a:r>
              <a:rPr lang="en-US" dirty="0" smtClean="0"/>
              <a:t>“Someone who passed the first exam has not read the book.”</a:t>
            </a:r>
          </a:p>
          <a:p>
            <a:pPr>
              <a:buNone/>
            </a:pPr>
            <a:r>
              <a:rPr lang="en-US" dirty="0" smtClean="0"/>
              <a:t>    follows from the premises</a:t>
            </a:r>
          </a:p>
          <a:p>
            <a:pPr lvl="1">
              <a:buNone/>
            </a:pPr>
            <a:r>
              <a:rPr lang="en-US" dirty="0" smtClean="0"/>
              <a:t>“A student in this class has not read the book.”</a:t>
            </a:r>
          </a:p>
          <a:p>
            <a:pPr lvl="1">
              <a:buNone/>
            </a:pPr>
            <a:r>
              <a:rPr lang="en-US" dirty="0" smtClean="0"/>
              <a:t>“Everyone in this class passed the first exam.”</a:t>
            </a:r>
          </a:p>
          <a:p>
            <a:pPr>
              <a:buNone/>
            </a:pPr>
            <a:r>
              <a:rPr lang="en-US" b="1" dirty="0" smtClean="0"/>
              <a:t>    Solution</a:t>
            </a:r>
            <a:r>
              <a:rPr lang="en-US" dirty="0" smtClean="0"/>
              <a:t>: Let </a:t>
            </a:r>
            <a:r>
              <a:rPr lang="en-US" i="1" dirty="0" smtClean="0"/>
              <a:t>C</a:t>
            </a:r>
            <a:r>
              <a:rPr lang="en-US" dirty="0" smtClean="0"/>
              <a:t>(</a:t>
            </a:r>
            <a:r>
              <a:rPr lang="en-US" i="1" dirty="0" smtClean="0"/>
              <a:t>x</a:t>
            </a:r>
            <a:r>
              <a:rPr lang="en-US" dirty="0" smtClean="0"/>
              <a:t>) denote  “</a:t>
            </a:r>
            <a:r>
              <a:rPr lang="en-US" i="1" dirty="0" smtClean="0"/>
              <a:t>x</a:t>
            </a:r>
            <a:r>
              <a:rPr lang="en-US" dirty="0" smtClean="0"/>
              <a:t> is in this class,” </a:t>
            </a:r>
            <a:r>
              <a:rPr lang="en-US" i="1" dirty="0" smtClean="0"/>
              <a:t>B</a:t>
            </a:r>
            <a:r>
              <a:rPr lang="en-US" dirty="0" smtClean="0"/>
              <a:t>(</a:t>
            </a:r>
            <a:r>
              <a:rPr lang="en-US" i="1" dirty="0" smtClean="0"/>
              <a:t>x</a:t>
            </a:r>
            <a:r>
              <a:rPr lang="en-US" dirty="0" smtClean="0"/>
              <a:t>) denote  “ </a:t>
            </a:r>
            <a:r>
              <a:rPr lang="en-US" i="1" dirty="0" smtClean="0"/>
              <a:t>x</a:t>
            </a:r>
            <a:r>
              <a:rPr lang="en-US" dirty="0" smtClean="0"/>
              <a:t> has  read the book,” and </a:t>
            </a:r>
            <a:r>
              <a:rPr lang="en-US" i="1" dirty="0" smtClean="0"/>
              <a:t>P</a:t>
            </a:r>
            <a:r>
              <a:rPr lang="en-US" dirty="0" smtClean="0"/>
              <a:t>(</a:t>
            </a:r>
            <a:r>
              <a:rPr lang="en-US" i="1" dirty="0" smtClean="0"/>
              <a:t>x</a:t>
            </a:r>
            <a:r>
              <a:rPr lang="en-US" dirty="0" smtClean="0"/>
              <a:t>) denote   “</a:t>
            </a:r>
            <a:r>
              <a:rPr lang="en-US" i="1" dirty="0" smtClean="0"/>
              <a:t>x</a:t>
            </a:r>
            <a:r>
              <a:rPr lang="en-US" dirty="0" smtClean="0"/>
              <a:t> passed the first exam.”</a:t>
            </a:r>
          </a:p>
          <a:p>
            <a:pPr lvl="1">
              <a:buNone/>
            </a:pPr>
            <a:r>
              <a:rPr lang="en-US" dirty="0" smtClean="0"/>
              <a:t> First we translate the</a:t>
            </a:r>
          </a:p>
          <a:p>
            <a:pPr lvl="1">
              <a:buNone/>
            </a:pPr>
            <a:r>
              <a:rPr lang="en-US" dirty="0" smtClean="0"/>
              <a:t> premises and conclusion </a:t>
            </a:r>
          </a:p>
          <a:p>
            <a:pPr lvl="1">
              <a:buNone/>
            </a:pPr>
            <a:r>
              <a:rPr lang="en-US" dirty="0" smtClean="0"/>
              <a:t> into symbolic form.</a:t>
            </a:r>
          </a:p>
          <a:p>
            <a:pPr lvl="1">
              <a:buNone/>
            </a:pPr>
            <a:r>
              <a:rPr lang="en-US" dirty="0" smtClean="0"/>
              <a:t> </a:t>
            </a:r>
          </a:p>
          <a:p>
            <a:pPr lvl="1">
              <a:buNone/>
            </a:pPr>
            <a:r>
              <a:rPr lang="en-US" dirty="0" smtClean="0"/>
              <a:t> </a:t>
            </a:r>
          </a:p>
          <a:p>
            <a:pPr lvl="1">
              <a:buNone/>
            </a:pPr>
            <a:r>
              <a:rPr lang="en-US" dirty="0" smtClean="0"/>
              <a:t> </a:t>
            </a:r>
          </a:p>
          <a:p>
            <a:pPr lvl="1">
              <a:buNone/>
            </a:pPr>
            <a:r>
              <a:rPr lang="en-US" dirty="0" smtClean="0"/>
              <a:t> </a:t>
            </a:r>
          </a:p>
          <a:p>
            <a:endParaRPr lang="en-US" dirty="0" smtClean="0"/>
          </a:p>
          <a:p>
            <a:pPr lvl="1"/>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3810001" y="4724402"/>
            <a:ext cx="3290888" cy="1090613"/>
          </a:xfrm>
          <a:prstGeom prst="rect">
            <a:avLst/>
          </a:prstGeom>
        </p:spPr>
      </p:pic>
      <p:sp>
        <p:nvSpPr>
          <p:cNvPr id="6" name="TextBox 5"/>
          <p:cNvSpPr txBox="1"/>
          <p:nvPr/>
        </p:nvSpPr>
        <p:spPr>
          <a:xfrm>
            <a:off x="1905000" y="60198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extLst>
      <p:ext uri="{BB962C8B-B14F-4D97-AF65-F5344CB8AC3E}">
        <p14:creationId xmlns:p14="http://schemas.microsoft.com/office/powerpoint/2010/main" val="3246950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Using Rules of Inference</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1371600" y="2514600"/>
            <a:ext cx="6407944" cy="3714750"/>
          </a:xfrm>
          <a:prstGeom prst="rect">
            <a:avLst/>
          </a:prstGeom>
        </p:spPr>
      </p:pic>
      <p:sp>
        <p:nvSpPr>
          <p:cNvPr id="5" name="Rectangle 4"/>
          <p:cNvSpPr/>
          <p:nvPr/>
        </p:nvSpPr>
        <p:spPr>
          <a:xfrm>
            <a:off x="533400" y="1905000"/>
            <a:ext cx="2411109" cy="369332"/>
          </a:xfrm>
          <a:prstGeom prst="rect">
            <a:avLst/>
          </a:prstGeom>
        </p:spPr>
        <p:txBody>
          <a:bodyPr wrap="none">
            <a:spAutoFit/>
          </a:bodyPr>
          <a:lstStyle/>
          <a:p>
            <a:pPr lvl="1">
              <a:buNone/>
            </a:pPr>
            <a:r>
              <a:rPr lang="en-US" b="1" dirty="0" smtClean="0"/>
              <a:t>Valid Argument</a:t>
            </a:r>
            <a:r>
              <a:rPr lang="en-US" dirty="0" smtClean="0"/>
              <a:t>:</a:t>
            </a:r>
          </a:p>
        </p:txBody>
      </p:sp>
    </p:spTree>
    <p:extLst>
      <p:ext uri="{BB962C8B-B14F-4D97-AF65-F5344CB8AC3E}">
        <p14:creationId xmlns:p14="http://schemas.microsoft.com/office/powerpoint/2010/main" val="1176796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Returning to  the Socrates Example</a:t>
            </a:r>
            <a:endParaRPr lang="en-US" dirty="0"/>
          </a:p>
        </p:txBody>
      </p:sp>
      <p:pic>
        <p:nvPicPr>
          <p:cNvPr id="8" name="Picture 7" descr="addin_tmp.png"/>
          <p:cNvPicPr>
            <a:picLocks noChangeAspect="1"/>
          </p:cNvPicPr>
          <p:nvPr>
            <p:custDataLst>
              <p:tags r:id="rId1"/>
            </p:custDataLst>
          </p:nvPr>
        </p:nvPicPr>
        <p:blipFill>
          <a:blip r:embed="rId5" cstate="print"/>
          <a:stretch>
            <a:fillRect/>
          </a:stretch>
        </p:blipFill>
        <p:spPr>
          <a:xfrm>
            <a:off x="2540000" y="2540001"/>
            <a:ext cx="4377690" cy="382905"/>
          </a:xfrm>
          <a:prstGeom prst="rect">
            <a:avLst/>
          </a:prstGeom>
        </p:spPr>
      </p:pic>
      <p:pic>
        <p:nvPicPr>
          <p:cNvPr id="11" name="Content Placeholder 10" descr="addin_tmp.png"/>
          <p:cNvPicPr>
            <a:picLocks noGrp="1" noChangeAspect="1"/>
          </p:cNvPicPr>
          <p:nvPr>
            <p:ph idx="1"/>
            <p:custDataLst>
              <p:tags r:id="rId2"/>
            </p:custDataLst>
          </p:nvPr>
        </p:nvPicPr>
        <p:blipFill>
          <a:blip r:embed="rId6" cstate="print"/>
          <a:stretch>
            <a:fillRect/>
          </a:stretch>
        </p:blipFill>
        <p:spPr>
          <a:xfrm>
            <a:off x="2819400" y="3429001"/>
            <a:ext cx="2560320" cy="382905"/>
          </a:xfrm>
        </p:spPr>
      </p:pic>
      <p:cxnSp>
        <p:nvCxnSpPr>
          <p:cNvPr id="9" name="Straight Connector 8"/>
          <p:cNvCxnSpPr/>
          <p:nvPr/>
        </p:nvCxnSpPr>
        <p:spPr>
          <a:xfrm>
            <a:off x="2057400" y="4038600"/>
            <a:ext cx="4572000" cy="0"/>
          </a:xfrm>
          <a:prstGeom prst="line">
            <a:avLst/>
          </a:prstGeom>
        </p:spPr>
        <p:style>
          <a:lnRef idx="2">
            <a:schemeClr val="dk1"/>
          </a:lnRef>
          <a:fillRef idx="0">
            <a:schemeClr val="dk1"/>
          </a:fillRef>
          <a:effectRef idx="1">
            <a:schemeClr val="dk1"/>
          </a:effectRef>
          <a:fontRef idx="minor">
            <a:schemeClr val="tx1"/>
          </a:fontRef>
        </p:style>
      </p:cxnSp>
      <p:pic>
        <p:nvPicPr>
          <p:cNvPr id="7" name="Picture 6" descr="addin_tmp.png"/>
          <p:cNvPicPr>
            <a:picLocks noChangeAspect="1"/>
          </p:cNvPicPr>
          <p:nvPr>
            <p:custDataLst>
              <p:tags r:id="rId3"/>
            </p:custDataLst>
          </p:nvPr>
        </p:nvPicPr>
        <p:blipFill>
          <a:blip r:embed="rId7" cstate="print"/>
          <a:stretch>
            <a:fillRect/>
          </a:stretch>
        </p:blipFill>
        <p:spPr>
          <a:xfrm>
            <a:off x="2286000" y="4267200"/>
            <a:ext cx="3743325" cy="382905"/>
          </a:xfrm>
          <a:prstGeom prst="rect">
            <a:avLst/>
          </a:prstGeom>
        </p:spPr>
      </p:pic>
    </p:spTree>
    <p:extLst>
      <p:ext uri="{BB962C8B-B14F-4D97-AF65-F5344CB8AC3E}">
        <p14:creationId xmlns:p14="http://schemas.microsoft.com/office/powerpoint/2010/main" val="26170726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Solution for Socrates Example</a:t>
            </a:r>
            <a:endParaRPr lang="en-US" dirty="0"/>
          </a:p>
        </p:txBody>
      </p:sp>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81000" y="3048000"/>
            <a:ext cx="8278464" cy="2371154"/>
          </a:xfrm>
          <a:prstGeom prst="rect">
            <a:avLst/>
          </a:prstGeom>
        </p:spPr>
      </p:pic>
      <p:sp>
        <p:nvSpPr>
          <p:cNvPr id="4" name="TextBox 3"/>
          <p:cNvSpPr txBox="1"/>
          <p:nvPr/>
        </p:nvSpPr>
        <p:spPr>
          <a:xfrm>
            <a:off x="762000" y="2209800"/>
            <a:ext cx="2971800" cy="461665"/>
          </a:xfrm>
          <a:prstGeom prst="rect">
            <a:avLst/>
          </a:prstGeom>
          <a:noFill/>
        </p:spPr>
        <p:txBody>
          <a:bodyPr wrap="square" rtlCol="0">
            <a:spAutoFit/>
          </a:bodyPr>
          <a:lstStyle/>
          <a:p>
            <a:r>
              <a:rPr lang="en-US" sz="2400" b="1" dirty="0" smtClean="0"/>
              <a:t>Valid Argument</a:t>
            </a:r>
            <a:endParaRPr lang="en-US" sz="2400" b="1" dirty="0"/>
          </a:p>
        </p:txBody>
      </p:sp>
    </p:spTree>
    <p:extLst>
      <p:ext uri="{BB962C8B-B14F-4D97-AF65-F5344CB8AC3E}">
        <p14:creationId xmlns:p14="http://schemas.microsoft.com/office/powerpoint/2010/main" val="1837494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Modus Ponens</a:t>
            </a:r>
            <a:endParaRPr lang="en-US" dirty="0"/>
          </a:p>
        </p:txBody>
      </p:sp>
      <p:pic>
        <p:nvPicPr>
          <p:cNvPr id="7" name="Content Placeholder 6" descr="addin_tmp.png"/>
          <p:cNvPicPr>
            <a:picLocks noGrp="1" noChangeAspect="1"/>
          </p:cNvPicPr>
          <p:nvPr>
            <p:ph idx="1"/>
            <p:custDataLst>
              <p:tags r:id="rId1"/>
            </p:custDataLst>
          </p:nvPr>
        </p:nvPicPr>
        <p:blipFill>
          <a:blip r:embed="rId3" cstate="print"/>
          <a:stretch>
            <a:fillRect/>
          </a:stretch>
        </p:blipFill>
        <p:spPr>
          <a:xfrm>
            <a:off x="1981200" y="3886200"/>
            <a:ext cx="5092065" cy="1765935"/>
          </a:xfrm>
        </p:spPr>
      </p:pic>
      <p:sp>
        <p:nvSpPr>
          <p:cNvPr id="8" name="TextBox 7"/>
          <p:cNvSpPr txBox="1"/>
          <p:nvPr/>
        </p:nvSpPr>
        <p:spPr>
          <a:xfrm>
            <a:off x="1752600" y="2362200"/>
            <a:ext cx="6324600" cy="830997"/>
          </a:xfrm>
          <a:prstGeom prst="rect">
            <a:avLst/>
          </a:prstGeom>
          <a:noFill/>
        </p:spPr>
        <p:txBody>
          <a:bodyPr wrap="square" rtlCol="0">
            <a:spAutoFit/>
          </a:bodyPr>
          <a:lstStyle/>
          <a:p>
            <a:r>
              <a:rPr lang="en-US" sz="2400" dirty="0" smtClean="0"/>
              <a:t>Universal Modus Ponens combines universal instantiation and modus ponens into one rule. </a:t>
            </a:r>
            <a:endParaRPr lang="en-US" sz="2400" dirty="0"/>
          </a:p>
        </p:txBody>
      </p:sp>
      <p:sp>
        <p:nvSpPr>
          <p:cNvPr id="5" name="TextBox 4"/>
          <p:cNvSpPr txBox="1"/>
          <p:nvPr/>
        </p:nvSpPr>
        <p:spPr>
          <a:xfrm>
            <a:off x="1600200" y="5791200"/>
            <a:ext cx="6781800" cy="461665"/>
          </a:xfrm>
          <a:prstGeom prst="rect">
            <a:avLst/>
          </a:prstGeom>
          <a:noFill/>
        </p:spPr>
        <p:txBody>
          <a:bodyPr wrap="square" rtlCol="0">
            <a:spAutoFit/>
          </a:bodyPr>
          <a:lstStyle/>
          <a:p>
            <a:r>
              <a:rPr lang="en-US" sz="2400" dirty="0" smtClean="0"/>
              <a:t> This rule could be used in the Socrates example.</a:t>
            </a:r>
            <a:endParaRPr lang="en-US" sz="2400" dirty="0"/>
          </a:p>
        </p:txBody>
      </p:sp>
    </p:spTree>
    <p:extLst>
      <p:ext uri="{BB962C8B-B14F-4D97-AF65-F5344CB8AC3E}">
        <p14:creationId xmlns:p14="http://schemas.microsoft.com/office/powerpoint/2010/main" val="464626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Quantifiers</a:t>
            </a:r>
            <a:endParaRPr lang="en-US" dirty="0"/>
          </a:p>
        </p:txBody>
      </p:sp>
      <p:sp>
        <p:nvSpPr>
          <p:cNvPr id="3" name="Content Placeholder 2"/>
          <p:cNvSpPr>
            <a:spLocks noGrp="1"/>
          </p:cNvSpPr>
          <p:nvPr>
            <p:ph idx="1"/>
          </p:nvPr>
        </p:nvSpPr>
        <p:spPr/>
        <p:txBody>
          <a:bodyPr/>
          <a:lstStyle/>
          <a:p>
            <a:pPr>
              <a:buNone/>
            </a:pPr>
            <a:r>
              <a:rPr lang="en-US" b="1" dirty="0" smtClean="0"/>
              <a:t>Examples</a:t>
            </a:r>
            <a:r>
              <a:rPr lang="en-US" dirty="0" smtClean="0"/>
              <a:t>:</a:t>
            </a:r>
          </a:p>
          <a:p>
            <a:pPr marL="514350" indent="-514350">
              <a:buFont typeface="+mj-lt"/>
              <a:buAutoNum type="arabicPeriod"/>
            </a:pPr>
            <a:r>
              <a:rPr lang="en-US" dirty="0" smtClean="0"/>
              <a:t>Let </a:t>
            </a:r>
            <a:r>
              <a:rPr lang="en-US" i="1" dirty="0" smtClean="0">
                <a:latin typeface="Cambria Math" pitchFamily="18" charset="0"/>
                <a:ea typeface="Cambria Math" pitchFamily="18" charset="0"/>
              </a:rPr>
              <a:t>P(</a:t>
            </a:r>
            <a:r>
              <a:rPr lang="en-US" i="1" dirty="0" err="1" smtClean="0">
                <a:latin typeface="Cambria Math" pitchFamily="18" charset="0"/>
                <a:ea typeface="Cambria Math" pitchFamily="18" charset="0"/>
              </a:rPr>
              <a:t>x,y</a:t>
            </a:r>
            <a:r>
              <a:rPr lang="en-US" i="1" dirty="0" smtClean="0">
                <a:latin typeface="Cambria Math" pitchFamily="18" charset="0"/>
                <a:ea typeface="Cambria Math" pitchFamily="18" charset="0"/>
              </a:rPr>
              <a:t>) </a:t>
            </a:r>
            <a:r>
              <a:rPr lang="en-US" dirty="0" smtClean="0"/>
              <a:t>be the statement “</a:t>
            </a:r>
            <a:r>
              <a:rPr lang="en-US" i="1" dirty="0" smtClean="0">
                <a:latin typeface="Cambria Math" pitchFamily="18" charset="0"/>
                <a:ea typeface="Cambria Math" pitchFamily="18" charset="0"/>
              </a:rPr>
              <a:t>x + y = y + x</a:t>
            </a:r>
            <a:r>
              <a:rPr lang="en-US" dirty="0" smtClean="0"/>
              <a:t>.” Assume that </a:t>
            </a:r>
            <a:r>
              <a:rPr lang="en-US" i="1" dirty="0" smtClean="0">
                <a:latin typeface="Cambria Math" pitchFamily="18" charset="0"/>
                <a:ea typeface="Cambria Math" pitchFamily="18" charset="0"/>
              </a:rPr>
              <a:t>U</a:t>
            </a:r>
            <a:r>
              <a:rPr lang="en-US" dirty="0" smtClean="0"/>
              <a:t> is the real numbers. Then </a:t>
            </a:r>
            <a:r>
              <a:rPr lang="en-US" i="1" dirty="0" smtClean="0">
                <a:latin typeface="Cambria Math" pitchFamily="18" charset="0"/>
                <a:ea typeface="Cambria Math" pitchFamily="18" charset="0"/>
                <a:sym typeface="Symbol"/>
              </a:rPr>
              <a:t>x </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and     </a:t>
            </a:r>
            <a:r>
              <a:rPr lang="en-US" i="1" dirty="0" smtClean="0">
                <a:latin typeface="Cambria Math" pitchFamily="18" charset="0"/>
                <a:ea typeface="Cambria Math" pitchFamily="18" charset="0"/>
                <a:sym typeface="Symbol"/>
              </a:rPr>
              <a:t>y </a:t>
            </a:r>
            <a:r>
              <a:rPr lang="en-US" i="1" dirty="0" err="1" smtClean="0">
                <a:latin typeface="Cambria Math" pitchFamily="18" charset="0"/>
                <a:ea typeface="Cambria Math" pitchFamily="18" charset="0"/>
                <a:sym typeface="Symbol"/>
              </a:rPr>
              <a:t>xP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have the same truth value.</a:t>
            </a:r>
          </a:p>
          <a:p>
            <a:pPr marL="514350" indent="-514350">
              <a:buFont typeface="+mj-lt"/>
              <a:buAutoNum type="arabicPeriod"/>
            </a:pPr>
            <a:r>
              <a:rPr lang="en-US" dirty="0" smtClean="0"/>
              <a:t>Let </a:t>
            </a:r>
            <a:r>
              <a:rPr lang="en-US" i="1" dirty="0" smtClean="0">
                <a:latin typeface="Cambria Math" pitchFamily="18" charset="0"/>
                <a:ea typeface="Cambria Math" pitchFamily="18" charset="0"/>
              </a:rPr>
              <a:t>Q(</a:t>
            </a:r>
            <a:r>
              <a:rPr lang="en-US" i="1" dirty="0" err="1" smtClean="0">
                <a:latin typeface="Cambria Math" pitchFamily="18" charset="0"/>
                <a:ea typeface="Cambria Math" pitchFamily="18" charset="0"/>
              </a:rPr>
              <a:t>x,y</a:t>
            </a:r>
            <a:r>
              <a:rPr lang="en-US" i="1" dirty="0" smtClean="0">
                <a:latin typeface="Cambria Math" pitchFamily="18" charset="0"/>
                <a:ea typeface="Cambria Math" pitchFamily="18" charset="0"/>
              </a:rPr>
              <a:t>) </a:t>
            </a:r>
            <a:r>
              <a:rPr lang="en-US" dirty="0" smtClean="0"/>
              <a:t>be the statement “</a:t>
            </a:r>
            <a:r>
              <a:rPr lang="en-US" i="1" dirty="0" smtClean="0">
                <a:latin typeface="Cambria Math" pitchFamily="18" charset="0"/>
                <a:ea typeface="Cambria Math" pitchFamily="18" charset="0"/>
              </a:rPr>
              <a:t>x + y = </a:t>
            </a:r>
            <a:r>
              <a:rPr lang="en-US" dirty="0" smtClean="0">
                <a:latin typeface="Cambria Math" pitchFamily="18" charset="0"/>
                <a:ea typeface="Cambria Math" pitchFamily="18" charset="0"/>
              </a:rPr>
              <a:t>0</a:t>
            </a:r>
            <a:r>
              <a:rPr lang="en-US" dirty="0" smtClean="0"/>
              <a:t>.” Assume that </a:t>
            </a:r>
            <a:r>
              <a:rPr lang="en-US" i="1" dirty="0" smtClean="0">
                <a:latin typeface="Cambria Math" pitchFamily="18" charset="0"/>
                <a:ea typeface="Cambria Math" pitchFamily="18" charset="0"/>
              </a:rPr>
              <a:t>U</a:t>
            </a:r>
            <a:r>
              <a:rPr lang="en-US" dirty="0" smtClean="0"/>
              <a:t> is the real numbers. Then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yQ</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ea typeface="Cambria Math" pitchFamily="18" charset="0"/>
                <a:sym typeface="Symbol"/>
              </a:rPr>
              <a:t>, </a:t>
            </a:r>
            <a:r>
              <a:rPr lang="en-US" dirty="0" smtClean="0">
                <a:ea typeface="Cambria Math" pitchFamily="18" charset="0"/>
                <a:sym typeface="Symbol"/>
              </a:rPr>
              <a:t>but</a:t>
            </a:r>
            <a:r>
              <a:rPr lang="en-US" i="1" dirty="0" smtClean="0">
                <a:ea typeface="Cambria Math" pitchFamily="18" charset="0"/>
                <a:sym typeface="Symbol"/>
              </a:rPr>
              <a:t>     </a:t>
            </a:r>
            <a:r>
              <a:rPr lang="en-US" dirty="0" smtClean="0">
                <a:ea typeface="Cambria Math" pitchFamily="18" charset="0"/>
                <a:sym typeface="Symbol"/>
              </a:rPr>
              <a:t> </a:t>
            </a:r>
            <a:r>
              <a:rPr lang="en-US" dirty="0" smtClean="0">
                <a:sym typeface="Symbol"/>
              </a:rPr>
              <a:t></a:t>
            </a:r>
            <a:r>
              <a:rPr lang="en-US" i="1" dirty="0" smtClean="0">
                <a:latin typeface="Cambria Math" pitchFamily="18" charset="0"/>
                <a:ea typeface="Cambria Math" pitchFamily="18" charset="0"/>
                <a:sym typeface="Symbol"/>
              </a:rPr>
              <a:t>y</a:t>
            </a:r>
            <a:r>
              <a:rPr lang="en-US" dirty="0" smtClean="0">
                <a:sym typeface="Symbol"/>
              </a:rPr>
              <a:t> </a:t>
            </a:r>
            <a:r>
              <a:rPr lang="en-US" i="1" dirty="0" smtClean="0">
                <a:latin typeface="Cambria Math" pitchFamily="18" charset="0"/>
                <a:ea typeface="Cambria Math" pitchFamily="18" charset="0"/>
                <a:sym typeface="Symbol"/>
              </a:rPr>
              <a:t></a:t>
            </a:r>
            <a:r>
              <a:rPr lang="en-US" i="1" smtClean="0">
                <a:latin typeface="Cambria Math" pitchFamily="18" charset="0"/>
                <a:ea typeface="Cambria Math" pitchFamily="18" charset="0"/>
                <a:sym typeface="Symbol"/>
              </a:rPr>
              <a:t>xQ(</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Order of Quantifiers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Let </a:t>
            </a:r>
            <a:r>
              <a:rPr lang="en-US" i="1" dirty="0" smtClean="0"/>
              <a:t>U</a:t>
            </a:r>
            <a:r>
              <a:rPr lang="en-US" dirty="0" smtClean="0"/>
              <a:t> be the real numbers,</a:t>
            </a:r>
          </a:p>
          <a:p>
            <a:pPr>
              <a:buNone/>
            </a:pPr>
            <a:r>
              <a:rPr lang="en-US" dirty="0" smtClean="0"/>
              <a:t>    Define </a:t>
            </a:r>
            <a:r>
              <a:rPr lang="en-US" i="1" dirty="0" smtClean="0"/>
              <a:t>P(</a:t>
            </a:r>
            <a:r>
              <a:rPr lang="en-US" i="1" dirty="0" err="1" smtClean="0"/>
              <a:t>x,y</a:t>
            </a:r>
            <a:r>
              <a:rPr lang="en-US" i="1" dirty="0" smtClean="0"/>
              <a:t>) : x ∙ y </a:t>
            </a:r>
            <a:r>
              <a:rPr lang="en-US" dirty="0" smtClean="0"/>
              <a:t>= </a:t>
            </a:r>
            <a:r>
              <a:rPr lang="en-US" dirty="0" smtClean="0">
                <a:latin typeface="Cambria Math" pitchFamily="18" charset="0"/>
                <a:ea typeface="Cambria Math" pitchFamily="18" charset="0"/>
              </a:rPr>
              <a:t>0</a:t>
            </a:r>
          </a:p>
          <a:p>
            <a:pPr>
              <a:buNone/>
            </a:pPr>
            <a:r>
              <a:rPr lang="en-US" dirty="0" smtClean="0"/>
              <a:t>    What is the truth value of the following:</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endParaRPr lang="en-US" b="1" dirty="0" smtClean="0"/>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True</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True</a:t>
            </a:r>
          </a:p>
          <a:p>
            <a:pPr marL="914400" lvl="1" indent="-514350">
              <a:buFont typeface="+mj-lt"/>
              <a:buAutoNum type="arabicPeriod"/>
            </a:pPr>
            <a:r>
              <a:rPr lang="en-US" i="1" dirty="0" smtClean="0">
                <a:latin typeface="Cambria Math" pitchFamily="18" charset="0"/>
                <a:ea typeface="Cambria Math" pitchFamily="18" charset="0"/>
                <a:sym typeface="Symbol"/>
              </a:rPr>
              <a:t>x 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914400" lvl="1" indent="-514350">
              <a:buNone/>
            </a:pPr>
            <a:r>
              <a:rPr lang="en-US" b="1" dirty="0" smtClean="0"/>
              <a:t>       Answer: </a:t>
            </a:r>
            <a:r>
              <a:rPr lang="en-US" dirty="0" smtClean="0"/>
              <a:t>True</a:t>
            </a:r>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Order of Quantifiers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Example </a:t>
            </a:r>
            <a:r>
              <a:rPr lang="en-US" b="1" dirty="0" smtClean="0">
                <a:latin typeface="Cambria Math" pitchFamily="18" charset="0"/>
                <a:ea typeface="Cambria Math" pitchFamily="18" charset="0"/>
              </a:rPr>
              <a:t>2</a:t>
            </a:r>
            <a:r>
              <a:rPr lang="en-US" dirty="0" smtClean="0"/>
              <a:t>: Let </a:t>
            </a:r>
            <a:r>
              <a:rPr lang="en-US" i="1" dirty="0" smtClean="0"/>
              <a:t>U</a:t>
            </a:r>
            <a:r>
              <a:rPr lang="en-US" dirty="0" smtClean="0"/>
              <a:t> be the real numbers,</a:t>
            </a:r>
          </a:p>
          <a:p>
            <a:pPr>
              <a:buNone/>
            </a:pPr>
            <a:r>
              <a:rPr lang="en-US" dirty="0" smtClean="0"/>
              <a:t>   Define </a:t>
            </a:r>
            <a:r>
              <a:rPr lang="en-US" i="1" dirty="0" smtClean="0"/>
              <a:t>P(</a:t>
            </a:r>
            <a:r>
              <a:rPr lang="en-US" i="1" dirty="0" err="1" smtClean="0"/>
              <a:t>x,y</a:t>
            </a:r>
            <a:r>
              <a:rPr lang="en-US" i="1" dirty="0" smtClean="0"/>
              <a:t>) </a:t>
            </a:r>
            <a:r>
              <a:rPr lang="en-US" dirty="0" smtClean="0"/>
              <a:t>:</a:t>
            </a:r>
            <a:r>
              <a:rPr lang="en-US" i="1" dirty="0" smtClean="0"/>
              <a:t> x / y </a:t>
            </a:r>
            <a:r>
              <a:rPr lang="en-US" dirty="0" smtClean="0"/>
              <a:t>= </a:t>
            </a:r>
            <a:r>
              <a:rPr lang="en-US" dirty="0" smtClean="0">
                <a:latin typeface="Cambria Math" pitchFamily="18" charset="0"/>
                <a:ea typeface="Cambria Math" pitchFamily="18" charset="0"/>
              </a:rPr>
              <a:t>1</a:t>
            </a:r>
          </a:p>
          <a:p>
            <a:pPr>
              <a:buNone/>
            </a:pPr>
            <a:r>
              <a:rPr lang="en-US" dirty="0" smtClean="0"/>
              <a:t>   What is the truth value of the following:</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endParaRPr lang="en-US" b="1" dirty="0" smtClean="0"/>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a:t>
            </a:r>
            <a:r>
              <a:rPr lang="en-US" b="1" smtClean="0"/>
              <a:t>: </a:t>
            </a:r>
            <a:r>
              <a:rPr lang="en-US" smtClean="0"/>
              <a:t>False</a:t>
            </a:r>
            <a:endParaRPr lang="en-US" dirty="0" smtClean="0"/>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p>
          <a:p>
            <a:pPr marL="914400" lvl="1" indent="-514350">
              <a:buFont typeface="+mj-lt"/>
              <a:buAutoNum type="arabicPeriod"/>
            </a:pPr>
            <a:r>
              <a:rPr lang="en-US" i="1" dirty="0" smtClean="0">
                <a:latin typeface="Cambria Math" pitchFamily="18" charset="0"/>
                <a:ea typeface="Cambria Math" pitchFamily="18" charset="0"/>
                <a:sym typeface="Symbol"/>
              </a:rPr>
              <a:t>x 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dirty="0" smtClean="0"/>
              <a:t>   </a:t>
            </a:r>
            <a:r>
              <a:rPr lang="en-US" b="1" dirty="0" smtClean="0"/>
              <a:t>Answer: </a:t>
            </a:r>
            <a:r>
              <a:rPr lang="en-US" dirty="0" smtClean="0"/>
              <a:t>True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Quantifications of Two Variables</a:t>
            </a:r>
            <a:endParaRPr lang="en-US" dirty="0"/>
          </a:p>
        </p:txBody>
      </p:sp>
      <p:graphicFrame>
        <p:nvGraphicFramePr>
          <p:cNvPr id="4" name="Content Placeholder 3"/>
          <p:cNvGraphicFramePr>
            <a:graphicFrameLocks noGrp="1"/>
          </p:cNvGraphicFramePr>
          <p:nvPr>
            <p:ph idx="1"/>
          </p:nvPr>
        </p:nvGraphicFramePr>
        <p:xfrm>
          <a:off x="533400" y="2514600"/>
          <a:ext cx="8229600" cy="3479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Statement</a:t>
                      </a:r>
                      <a:endParaRPr lang="en-US" dirty="0"/>
                    </a:p>
                  </a:txBody>
                  <a:tcPr/>
                </a:tc>
                <a:tc>
                  <a:txBody>
                    <a:bodyPr/>
                    <a:lstStyle/>
                    <a:p>
                      <a:r>
                        <a:rPr lang="en-US" dirty="0" smtClean="0"/>
                        <a:t>When True?</a:t>
                      </a:r>
                      <a:endParaRPr lang="en-US" dirty="0"/>
                    </a:p>
                  </a:txBody>
                  <a:tcPr/>
                </a:tc>
                <a:tc>
                  <a:txBody>
                    <a:bodyPr/>
                    <a:lstStyle/>
                    <a:p>
                      <a:r>
                        <a:rPr lang="en-US" dirty="0" smtClean="0"/>
                        <a:t>When False</a:t>
                      </a:r>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i="1" dirty="0" smtClean="0"/>
                        <a:t>P</a:t>
                      </a:r>
                      <a:r>
                        <a:rPr lang="en-US" dirty="0" smtClean="0"/>
                        <a:t>(</a:t>
                      </a:r>
                      <a:r>
                        <a:rPr lang="en-US" i="1" dirty="0" err="1" smtClean="0"/>
                        <a:t>x</a:t>
                      </a:r>
                      <a:r>
                        <a:rPr lang="en-US" dirty="0" err="1" smtClean="0"/>
                        <a:t>,</a:t>
                      </a:r>
                      <a:r>
                        <a:rPr lang="en-US" i="1" dirty="0" err="1" smtClean="0"/>
                        <a:t>y</a:t>
                      </a:r>
                      <a:r>
                        <a:rPr lang="en-US" dirty="0" smtClean="0"/>
                        <a:t>) is true for every pair </a:t>
                      </a:r>
                      <a:r>
                        <a:rPr lang="en-US" i="1" dirty="0" err="1" smtClean="0"/>
                        <a:t>x</a:t>
                      </a:r>
                      <a:r>
                        <a:rPr lang="en-US" dirty="0" err="1" smtClean="0"/>
                        <a:t>,</a:t>
                      </a:r>
                      <a:r>
                        <a:rPr lang="en-US" i="1" dirty="0" err="1" smtClean="0"/>
                        <a:t>y</a:t>
                      </a:r>
                      <a:r>
                        <a:rPr lang="en-US" dirty="0" smtClean="0"/>
                        <a:t>.</a:t>
                      </a:r>
                      <a:endParaRPr lang="en-US" dirty="0"/>
                    </a:p>
                  </a:txBody>
                  <a:tcPr/>
                </a:tc>
                <a:tc>
                  <a:txBody>
                    <a:bodyPr/>
                    <a:lstStyle/>
                    <a:p>
                      <a:r>
                        <a:rPr lang="en-US" dirty="0" smtClean="0"/>
                        <a:t>There is a pair </a:t>
                      </a:r>
                      <a:r>
                        <a:rPr lang="en-US" i="1" dirty="0" smtClean="0"/>
                        <a:t>x, y </a:t>
                      </a:r>
                      <a:r>
                        <a:rPr lang="en-US" dirty="0" smtClean="0"/>
                        <a:t>for</a:t>
                      </a:r>
                      <a:r>
                        <a:rPr lang="en-US" baseline="0" dirty="0" smtClean="0"/>
                        <a:t> which </a:t>
                      </a:r>
                      <a:r>
                        <a:rPr lang="en-US" i="1" baseline="0" dirty="0" smtClean="0"/>
                        <a:t>P</a:t>
                      </a:r>
                      <a:r>
                        <a:rPr lang="en-US" baseline="0" dirty="0" smtClean="0"/>
                        <a:t>(</a:t>
                      </a:r>
                      <a:r>
                        <a:rPr lang="en-US" i="1" baseline="0" dirty="0" err="1" smtClean="0"/>
                        <a:t>x,y</a:t>
                      </a:r>
                      <a:r>
                        <a:rPr lang="en-US" baseline="0" dirty="0" smtClean="0"/>
                        <a:t>) is false.</a:t>
                      </a:r>
                      <a:endParaRPr lang="en-US" dirty="0"/>
                    </a:p>
                  </a:txBody>
                  <a:tcPr/>
                </a:tc>
              </a:tr>
              <a:tr h="370840">
                <a:tc>
                  <a:txBody>
                    <a:bodyPr/>
                    <a:lstStyle/>
                    <a:p>
                      <a:endParaRPr lang="en-US" dirty="0" smtClean="0"/>
                    </a:p>
                    <a:p>
                      <a:endParaRPr lang="en-US" dirty="0"/>
                    </a:p>
                  </a:txBody>
                  <a:tcPr/>
                </a:tc>
                <a:tc>
                  <a:txBody>
                    <a:bodyPr/>
                    <a:lstStyle/>
                    <a:p>
                      <a:r>
                        <a:rPr lang="en-US" dirty="0" smtClean="0"/>
                        <a:t>For every </a:t>
                      </a:r>
                      <a:r>
                        <a:rPr lang="en-US" i="1" dirty="0" smtClean="0"/>
                        <a:t>x </a:t>
                      </a:r>
                      <a:r>
                        <a:rPr lang="en-US" dirty="0" smtClean="0"/>
                        <a:t>there is a </a:t>
                      </a:r>
                      <a:r>
                        <a:rPr lang="en-US" i="1" dirty="0" smtClean="0"/>
                        <a:t>y</a:t>
                      </a:r>
                      <a:r>
                        <a:rPr lang="en-US" dirty="0" smtClean="0"/>
                        <a:t> for which </a:t>
                      </a:r>
                      <a:r>
                        <a:rPr lang="en-US" i="1" dirty="0" smtClean="0"/>
                        <a:t>P</a:t>
                      </a:r>
                      <a:r>
                        <a:rPr lang="en-US" dirty="0" smtClean="0"/>
                        <a:t>(</a:t>
                      </a:r>
                      <a:r>
                        <a:rPr lang="en-US" i="1" dirty="0" err="1" smtClean="0"/>
                        <a:t>x,y</a:t>
                      </a:r>
                      <a:r>
                        <a:rPr lang="en-US" dirty="0" smtClean="0"/>
                        <a:t>) is true.</a:t>
                      </a:r>
                      <a:endParaRPr lang="en-US" dirty="0"/>
                    </a:p>
                  </a:txBody>
                  <a:tcPr/>
                </a:tc>
                <a:tc>
                  <a:txBody>
                    <a:bodyPr/>
                    <a:lstStyle/>
                    <a:p>
                      <a:r>
                        <a:rPr lang="en-US" dirty="0" smtClean="0"/>
                        <a:t>There is an x such that </a:t>
                      </a:r>
                      <a:r>
                        <a:rPr lang="en-US" i="1" dirty="0" smtClean="0"/>
                        <a:t>P</a:t>
                      </a:r>
                      <a:r>
                        <a:rPr lang="en-US" dirty="0" smtClean="0"/>
                        <a:t>(</a:t>
                      </a:r>
                      <a:r>
                        <a:rPr lang="en-US" i="1" dirty="0" err="1" smtClean="0"/>
                        <a:t>x,y</a:t>
                      </a:r>
                      <a:r>
                        <a:rPr lang="en-US" dirty="0" smtClean="0"/>
                        <a:t>) is false for every </a:t>
                      </a:r>
                      <a:r>
                        <a:rPr lang="en-US" i="1" dirty="0" smtClean="0"/>
                        <a:t>y</a:t>
                      </a:r>
                      <a:r>
                        <a:rPr lang="en-US" dirty="0" smtClean="0"/>
                        <a:t>.</a:t>
                      </a:r>
                      <a:endParaRPr lang="en-US" dirty="0"/>
                    </a:p>
                  </a:txBody>
                  <a:tcPr/>
                </a:tc>
              </a:tr>
              <a:tr h="370840">
                <a:tc>
                  <a:txBody>
                    <a:bodyPr/>
                    <a:lstStyle/>
                    <a:p>
                      <a:endParaRPr lang="en-US" dirty="0" smtClean="0"/>
                    </a:p>
                    <a:p>
                      <a:endParaRPr lang="en-US" dirty="0"/>
                    </a:p>
                  </a:txBody>
                  <a:tcPr/>
                </a:tc>
                <a:tc>
                  <a:txBody>
                    <a:bodyPr/>
                    <a:lstStyle/>
                    <a:p>
                      <a:r>
                        <a:rPr lang="en-US" dirty="0" smtClean="0"/>
                        <a:t>There is an </a:t>
                      </a:r>
                      <a:r>
                        <a:rPr lang="en-US" i="1" dirty="0" smtClean="0"/>
                        <a:t>x</a:t>
                      </a:r>
                      <a:r>
                        <a:rPr lang="en-US" dirty="0" smtClean="0"/>
                        <a:t> for which </a:t>
                      </a:r>
                      <a:r>
                        <a:rPr lang="en-US" i="1" dirty="0" smtClean="0"/>
                        <a:t>P</a:t>
                      </a:r>
                      <a:r>
                        <a:rPr lang="en-US" dirty="0" smtClean="0"/>
                        <a:t>(</a:t>
                      </a:r>
                      <a:r>
                        <a:rPr lang="en-US" i="1" dirty="0" err="1" smtClean="0"/>
                        <a:t>x,y</a:t>
                      </a:r>
                      <a:r>
                        <a:rPr lang="en-US" dirty="0" smtClean="0"/>
                        <a:t>) is true for every </a:t>
                      </a:r>
                      <a:r>
                        <a:rPr lang="en-US" i="1" dirty="0" smtClean="0"/>
                        <a:t>y</a:t>
                      </a:r>
                      <a:r>
                        <a:rPr lang="en-US" dirty="0" smtClean="0"/>
                        <a:t>.</a:t>
                      </a:r>
                      <a:endParaRPr lang="en-US" dirty="0"/>
                    </a:p>
                  </a:txBody>
                  <a:tcPr/>
                </a:tc>
                <a:tc>
                  <a:txBody>
                    <a:bodyPr/>
                    <a:lstStyle/>
                    <a:p>
                      <a:r>
                        <a:rPr lang="en-US" dirty="0" smtClean="0"/>
                        <a:t>For every </a:t>
                      </a:r>
                      <a:r>
                        <a:rPr lang="en-US" i="1" dirty="0" smtClean="0"/>
                        <a:t>x</a:t>
                      </a:r>
                      <a:r>
                        <a:rPr lang="en-US" dirty="0" smtClean="0"/>
                        <a:t> there is a y for which </a:t>
                      </a:r>
                      <a:r>
                        <a:rPr lang="en-US" i="1" dirty="0" smtClean="0"/>
                        <a:t>P</a:t>
                      </a:r>
                      <a:r>
                        <a:rPr lang="en-US" dirty="0" smtClean="0"/>
                        <a:t>(</a:t>
                      </a:r>
                      <a:r>
                        <a:rPr lang="en-US" dirty="0" err="1" smtClean="0"/>
                        <a:t>x,y</a:t>
                      </a:r>
                      <a:r>
                        <a:rPr lang="en-US" dirty="0" smtClean="0"/>
                        <a:t>) is false.</a:t>
                      </a:r>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dirty="0" smtClean="0"/>
                        <a:t>There is a pair </a:t>
                      </a:r>
                      <a:r>
                        <a:rPr lang="en-US" i="1" dirty="0" smtClean="0"/>
                        <a:t>x, y </a:t>
                      </a:r>
                      <a:r>
                        <a:rPr lang="en-US" dirty="0" smtClean="0"/>
                        <a:t>for which </a:t>
                      </a:r>
                      <a:r>
                        <a:rPr lang="en-US" i="1" dirty="0" smtClean="0"/>
                        <a:t>P</a:t>
                      </a:r>
                      <a:r>
                        <a:rPr lang="en-US" dirty="0" smtClean="0"/>
                        <a:t>(</a:t>
                      </a:r>
                      <a:r>
                        <a:rPr lang="en-US" i="1" dirty="0" err="1" smtClean="0"/>
                        <a:t>x,y</a:t>
                      </a:r>
                      <a:r>
                        <a:rPr lang="en-US" dirty="0" smtClean="0"/>
                        <a:t>) is true.</a:t>
                      </a:r>
                      <a:endParaRPr lang="en-US" dirty="0"/>
                    </a:p>
                  </a:txBody>
                  <a:tcPr/>
                </a:tc>
                <a:tc>
                  <a:txBody>
                    <a:bodyPr/>
                    <a:lstStyle/>
                    <a:p>
                      <a:r>
                        <a:rPr lang="en-US" i="1" dirty="0" smtClean="0"/>
                        <a:t>P</a:t>
                      </a:r>
                      <a:r>
                        <a:rPr lang="en-US" dirty="0" smtClean="0"/>
                        <a:t>(</a:t>
                      </a:r>
                      <a:r>
                        <a:rPr lang="en-US" dirty="0" err="1" smtClean="0"/>
                        <a:t>x,y</a:t>
                      </a:r>
                      <a:r>
                        <a:rPr lang="en-US" dirty="0" smtClean="0"/>
                        <a:t>) is false for every pair </a:t>
                      </a:r>
                      <a:r>
                        <a:rPr lang="en-US" i="1" dirty="0" err="1" smtClean="0"/>
                        <a:t>x,y</a:t>
                      </a:r>
                      <a:endParaRPr lang="en-US" i="1" dirty="0"/>
                    </a:p>
                  </a:txBody>
                  <a:tcPr/>
                </a:tc>
              </a:tr>
            </a:tbl>
          </a:graphicData>
        </a:graphic>
      </p:graphicFrame>
      <p:pic>
        <p:nvPicPr>
          <p:cNvPr id="5" name="Picture 4" descr="addin_tmp.png"/>
          <p:cNvPicPr>
            <a:picLocks noChangeAspect="1"/>
          </p:cNvPicPr>
          <p:nvPr>
            <p:custDataLst>
              <p:tags r:id="rId1"/>
            </p:custDataLst>
          </p:nvPr>
        </p:nvPicPr>
        <p:blipFill>
          <a:blip r:embed="rId8" cstate="print"/>
          <a:stretch>
            <a:fillRect/>
          </a:stretch>
        </p:blipFill>
        <p:spPr>
          <a:xfrm>
            <a:off x="914400" y="2971800"/>
            <a:ext cx="1320165" cy="255270"/>
          </a:xfrm>
          <a:prstGeom prst="rect">
            <a:avLst/>
          </a:prstGeom>
        </p:spPr>
      </p:pic>
      <p:pic>
        <p:nvPicPr>
          <p:cNvPr id="6" name="Picture 5" descr="addin_tmp.png"/>
          <p:cNvPicPr>
            <a:picLocks noChangeAspect="1"/>
          </p:cNvPicPr>
          <p:nvPr>
            <p:custDataLst>
              <p:tags r:id="rId2"/>
            </p:custDataLst>
          </p:nvPr>
        </p:nvPicPr>
        <p:blipFill>
          <a:blip r:embed="rId9" cstate="print"/>
          <a:stretch>
            <a:fillRect/>
          </a:stretch>
        </p:blipFill>
        <p:spPr>
          <a:xfrm>
            <a:off x="914400" y="3429000"/>
            <a:ext cx="1320165" cy="255270"/>
          </a:xfrm>
          <a:prstGeom prst="rect">
            <a:avLst/>
          </a:prstGeom>
        </p:spPr>
      </p:pic>
      <p:pic>
        <p:nvPicPr>
          <p:cNvPr id="10" name="Picture 9" descr="addin_tmp.png"/>
          <p:cNvPicPr>
            <a:picLocks noChangeAspect="1"/>
          </p:cNvPicPr>
          <p:nvPr>
            <p:custDataLst>
              <p:tags r:id="rId3"/>
            </p:custDataLst>
          </p:nvPr>
        </p:nvPicPr>
        <p:blipFill>
          <a:blip r:embed="rId10" cstate="print"/>
          <a:stretch>
            <a:fillRect/>
          </a:stretch>
        </p:blipFill>
        <p:spPr>
          <a:xfrm>
            <a:off x="914400" y="3962400"/>
            <a:ext cx="1320165" cy="255270"/>
          </a:xfrm>
          <a:prstGeom prst="rect">
            <a:avLst/>
          </a:prstGeom>
        </p:spPr>
      </p:pic>
      <p:pic>
        <p:nvPicPr>
          <p:cNvPr id="11" name="Picture 10" descr="addin_tmp.png"/>
          <p:cNvPicPr>
            <a:picLocks noChangeAspect="1"/>
          </p:cNvPicPr>
          <p:nvPr>
            <p:custDataLst>
              <p:tags r:id="rId4"/>
            </p:custDataLst>
          </p:nvPr>
        </p:nvPicPr>
        <p:blipFill>
          <a:blip r:embed="rId11" cstate="print"/>
          <a:stretch>
            <a:fillRect/>
          </a:stretch>
        </p:blipFill>
        <p:spPr>
          <a:xfrm>
            <a:off x="990600" y="4572000"/>
            <a:ext cx="1306830" cy="255270"/>
          </a:xfrm>
          <a:prstGeom prst="rect">
            <a:avLst/>
          </a:prstGeom>
        </p:spPr>
      </p:pic>
      <p:pic>
        <p:nvPicPr>
          <p:cNvPr id="9" name="Picture 8" descr="addin_tmp.png"/>
          <p:cNvPicPr>
            <a:picLocks noChangeAspect="1"/>
          </p:cNvPicPr>
          <p:nvPr>
            <p:custDataLst>
              <p:tags r:id="rId5"/>
            </p:custDataLst>
          </p:nvPr>
        </p:nvPicPr>
        <p:blipFill>
          <a:blip r:embed="rId12" cstate="print"/>
          <a:stretch>
            <a:fillRect/>
          </a:stretch>
        </p:blipFill>
        <p:spPr>
          <a:xfrm>
            <a:off x="990600" y="5181600"/>
            <a:ext cx="1306830" cy="255270"/>
          </a:xfrm>
          <a:prstGeom prst="rect">
            <a:avLst/>
          </a:prstGeom>
        </p:spPr>
      </p:pic>
      <p:pic>
        <p:nvPicPr>
          <p:cNvPr id="13" name="Picture 12" descr="addin_tmp.png"/>
          <p:cNvPicPr>
            <a:picLocks noChangeAspect="1"/>
          </p:cNvPicPr>
          <p:nvPr>
            <p:custDataLst>
              <p:tags r:id="rId6"/>
            </p:custDataLst>
          </p:nvPr>
        </p:nvPicPr>
        <p:blipFill>
          <a:blip r:embed="rId13" cstate="print"/>
          <a:stretch>
            <a:fillRect/>
          </a:stretch>
        </p:blipFill>
        <p:spPr>
          <a:xfrm>
            <a:off x="914400" y="5638800"/>
            <a:ext cx="1306830" cy="2552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Nested Quantifiers into English</a:t>
            </a:r>
            <a:endParaRPr lang="en-US" dirty="0"/>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buNone/>
            </a:pPr>
            <a:r>
              <a:rPr lang="en-US" b="1" dirty="0" smtClean="0"/>
              <a:t>Example </a:t>
            </a:r>
            <a:r>
              <a:rPr lang="en-US" b="1" dirty="0" smtClean="0">
                <a:latin typeface="Cambria Math" pitchFamily="18" charset="0"/>
                <a:ea typeface="Cambria Math" pitchFamily="18" charset="0"/>
              </a:rPr>
              <a:t>1</a:t>
            </a:r>
            <a:r>
              <a:rPr lang="en-US" dirty="0" smtClean="0"/>
              <a:t>: Translate the statement </a:t>
            </a:r>
          </a:p>
          <a:p>
            <a:pPr marL="274320" lvl="1" indent="-274320">
              <a:buClr>
                <a:schemeClr val="accent3"/>
              </a:buClr>
              <a:buSzPct val="95000"/>
              <a:buNone/>
            </a:pPr>
            <a:r>
              <a:rPr lang="en-US" i="1" dirty="0" smtClean="0">
                <a:latin typeface="Cambria Math" pitchFamily="18" charset="0"/>
                <a:ea typeface="Cambria Math" pitchFamily="18" charset="0"/>
                <a:sym typeface="Symbol"/>
              </a:rPr>
              <a:t>                x  (C(x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y (C(y ) </a:t>
            </a:r>
            <a:r>
              <a:rPr lang="en-US" i="1" dirty="0" smtClean="0">
                <a:latin typeface="Cambria Math"/>
                <a:ea typeface="Cambria Math"/>
                <a:sym typeface="Symbol"/>
              </a:rPr>
              <a:t>∧ F(x, y)))</a:t>
            </a:r>
            <a:r>
              <a:rPr lang="en-US" i="1" dirty="0" smtClean="0">
                <a:latin typeface="Cambria Math" pitchFamily="18" charset="0"/>
                <a:ea typeface="Cambria Math" pitchFamily="18" charset="0"/>
                <a:sym typeface="Symbol"/>
              </a:rPr>
              <a:t> </a:t>
            </a:r>
            <a:endParaRPr lang="en-US" i="1" dirty="0" smtClean="0">
              <a:latin typeface="Cambria Math"/>
              <a:ea typeface="Cambria Math"/>
              <a:sym typeface="Symbol"/>
            </a:endParaRPr>
          </a:p>
          <a:p>
            <a:pPr marL="274320" lvl="1" indent="-274320">
              <a:buClr>
                <a:schemeClr val="accent3"/>
              </a:buClr>
              <a:buSzPct val="95000"/>
              <a:buNone/>
            </a:pPr>
            <a:r>
              <a:rPr lang="en-US" dirty="0" smtClean="0"/>
              <a:t>     where C(x) is “</a:t>
            </a:r>
            <a:r>
              <a:rPr lang="en-US" i="1" dirty="0" smtClean="0"/>
              <a:t>x</a:t>
            </a:r>
            <a:r>
              <a:rPr lang="en-US" dirty="0" smtClean="0"/>
              <a:t> has a computer,” and </a:t>
            </a:r>
            <a:r>
              <a:rPr lang="en-US" i="1" dirty="0" smtClean="0"/>
              <a:t>F</a:t>
            </a:r>
            <a:r>
              <a:rPr lang="en-US" dirty="0" smtClean="0"/>
              <a:t>(</a:t>
            </a:r>
            <a:r>
              <a:rPr lang="en-US" i="1" dirty="0" err="1" smtClean="0"/>
              <a:t>x</a:t>
            </a:r>
            <a:r>
              <a:rPr lang="en-US" dirty="0" err="1" smtClean="0"/>
              <a:t>,</a:t>
            </a:r>
            <a:r>
              <a:rPr lang="en-US" i="1" dirty="0" err="1" smtClean="0"/>
              <a:t>y</a:t>
            </a:r>
            <a:r>
              <a:rPr lang="en-US" dirty="0" smtClean="0"/>
              <a:t>) is “</a:t>
            </a:r>
            <a:r>
              <a:rPr lang="en-US" i="1" dirty="0" smtClean="0"/>
              <a:t>x</a:t>
            </a:r>
            <a:r>
              <a:rPr lang="en-US" dirty="0" smtClean="0"/>
              <a:t> and </a:t>
            </a:r>
            <a:r>
              <a:rPr lang="en-US" i="1" dirty="0" smtClean="0"/>
              <a:t>y</a:t>
            </a:r>
            <a:r>
              <a:rPr lang="en-US" dirty="0" smtClean="0"/>
              <a:t> are friends,” and the domain for both </a:t>
            </a:r>
            <a:r>
              <a:rPr lang="en-US" i="1" dirty="0" smtClean="0"/>
              <a:t>x</a:t>
            </a:r>
            <a:r>
              <a:rPr lang="en-US" dirty="0" smtClean="0"/>
              <a:t> and </a:t>
            </a:r>
            <a:r>
              <a:rPr lang="en-US" i="1" dirty="0" smtClean="0"/>
              <a:t>y</a:t>
            </a:r>
            <a:r>
              <a:rPr lang="en-US" dirty="0" smtClean="0"/>
              <a:t> consists of all students in your school. </a:t>
            </a:r>
          </a:p>
          <a:p>
            <a:pPr marL="274320" lvl="1" indent="-274320">
              <a:buClr>
                <a:schemeClr val="accent3"/>
              </a:buClr>
              <a:buSzPct val="95000"/>
              <a:buNone/>
            </a:pPr>
            <a:r>
              <a:rPr lang="en-US" dirty="0" smtClean="0"/>
              <a:t>    </a:t>
            </a:r>
            <a:r>
              <a:rPr lang="en-US" b="1" dirty="0" smtClean="0"/>
              <a:t>Solution</a:t>
            </a:r>
            <a:r>
              <a:rPr lang="en-US" dirty="0" smtClean="0"/>
              <a:t>: Every student in your school has a computer or has a friend who has a computer. </a:t>
            </a:r>
          </a:p>
          <a:p>
            <a:pPr marL="274320" lvl="1" indent="-274320">
              <a:buClr>
                <a:schemeClr val="accent3"/>
              </a:buClr>
              <a:buSzPct val="95000"/>
              <a:buNone/>
            </a:pPr>
            <a:r>
              <a:rPr lang="en-US" b="1" dirty="0" smtClean="0"/>
              <a:t>Example </a:t>
            </a:r>
            <a:r>
              <a:rPr lang="en-US" b="1" dirty="0" smtClean="0">
                <a:latin typeface="Cambria Math" pitchFamily="18" charset="0"/>
                <a:ea typeface="Cambria Math" pitchFamily="18" charset="0"/>
              </a:rPr>
              <a:t>2</a:t>
            </a:r>
            <a:r>
              <a:rPr lang="en-US" dirty="0" smtClean="0"/>
              <a:t>:  </a:t>
            </a:r>
            <a:r>
              <a:rPr lang="en-US" dirty="0" smtClean="0">
                <a:sym typeface="Symbol"/>
              </a:rPr>
              <a:t>Translate the statement</a:t>
            </a:r>
            <a:endParaRPr lang="en-US" i="1" dirty="0" smtClean="0">
              <a:latin typeface="Cambria Math"/>
              <a:ea typeface="Cambria Math"/>
              <a:sym typeface="Symbol"/>
            </a:endParaRPr>
          </a:p>
          <a:p>
            <a:pPr>
              <a:buNone/>
            </a:pPr>
            <a:r>
              <a:rPr lang="en-US" dirty="0" smtClean="0"/>
              <a:t>        </a:t>
            </a:r>
            <a:r>
              <a:rPr lang="en-US" dirty="0" smtClean="0">
                <a:sym typeface="Symbol"/>
              </a:rPr>
              <a:t></a:t>
            </a:r>
            <a:r>
              <a:rPr lang="en-US" dirty="0" err="1" smtClean="0">
                <a:sym typeface="Symbol"/>
              </a:rPr>
              <a:t>x</a:t>
            </a:r>
            <a:r>
              <a:rPr lang="en-US" i="1" dirty="0" err="1" smtClean="0">
                <a:latin typeface="Cambria Math" pitchFamily="18" charset="0"/>
                <a:ea typeface="Cambria Math" pitchFamily="18" charset="0"/>
                <a:sym typeface="Symbol"/>
              </a:rPr>
              <a:t>y</a:t>
            </a:r>
            <a:r>
              <a:rPr lang="en-US" i="1" dirty="0" smtClean="0">
                <a:latin typeface="Cambria Math" pitchFamily="18" charset="0"/>
                <a:ea typeface="Cambria Math" pitchFamily="18" charset="0"/>
                <a:sym typeface="Symbol"/>
              </a:rPr>
              <a:t> z ((</a:t>
            </a:r>
            <a:r>
              <a:rPr lang="en-US" i="1" dirty="0" smtClean="0">
                <a:latin typeface="Cambria Math"/>
                <a:ea typeface="Cambria Math"/>
                <a:sym typeface="Symbol"/>
              </a:rPr>
              <a:t>F(x, y)∧ F(</a:t>
            </a:r>
            <a:r>
              <a:rPr lang="en-US" i="1" dirty="0" err="1" smtClean="0">
                <a:latin typeface="Cambria Math"/>
                <a:ea typeface="Cambria Math"/>
                <a:sym typeface="Symbol"/>
              </a:rPr>
              <a:t>x,z</a:t>
            </a:r>
            <a:r>
              <a:rPr lang="en-US" i="1" dirty="0" smtClean="0">
                <a:latin typeface="Cambria Math"/>
                <a:ea typeface="Cambria Math"/>
                <a:sym typeface="Symbol"/>
              </a:rPr>
              <a:t>) ∧ (y ≠z))→¬F(</a:t>
            </a:r>
            <a:r>
              <a:rPr lang="en-US" i="1" dirty="0" err="1" smtClean="0">
                <a:latin typeface="Cambria Math"/>
                <a:ea typeface="Cambria Math"/>
                <a:sym typeface="Symbol"/>
              </a:rPr>
              <a:t>y,z</a:t>
            </a:r>
            <a:r>
              <a:rPr lang="en-US" i="1" dirty="0" smtClean="0">
                <a:latin typeface="Cambria Math"/>
                <a:ea typeface="Cambria Math"/>
                <a:sym typeface="Symbol"/>
              </a:rPr>
              <a:t>))</a:t>
            </a:r>
          </a:p>
          <a:p>
            <a:pPr>
              <a:buNone/>
            </a:pPr>
            <a:r>
              <a:rPr lang="en-US" i="1" dirty="0" smtClean="0">
                <a:latin typeface="Cambria Math"/>
                <a:ea typeface="Cambria Math"/>
                <a:sym typeface="Symbol"/>
              </a:rPr>
              <a:t>   </a:t>
            </a:r>
            <a:r>
              <a:rPr lang="en-US" b="1" dirty="0" smtClean="0"/>
              <a:t>Solution</a:t>
            </a:r>
            <a:r>
              <a:rPr lang="en-US" dirty="0" smtClean="0"/>
              <a:t>: There is a student none of whose friends are also friends with each other.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10;&#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forall \epsilon \exists \delta \forall x (0 &lt; \;\mid x - a \mid \;&lt; \delta \rightarrow \;\mid f(x) - L\mid &lt; \epsilon)$&#10;&#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not= L\]&#10;&#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forall \epsilon \exists \delta \forall x (0 &lt; \;\mid x - a \mid \;&lt; \delta \rightarrow \;\mid f(x) - L\mid\; &lt; \epsilon)$&#10;&#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neg \exists \delta \forall x (0 &lt; \;\mid x - a \mid \;&lt; \delta \rightarrow \;\mid f(x) - L\mid\; &lt; \epsilon)$&#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 \forall \delta \neg\forall x (0 &lt; \;\mid\; x - a \mid \;&lt; \delta \rightarrow \;\mid f(x) - L\mid\; &lt; \epsilon)$&#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 \forall \delta \exists x \neg (0 &lt; \;\mid\; x - a \mid \;&lt; \delta \rightarrow \;\mid f(x) - L\mid\; &lt; \epsilon)$&#10;&#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 \forall \delta \exists x \neg (0 &lt; \;\mid x - a \mid \;&lt; \;\delta\; \wedge \;\mid f(x) - L\mid\; \geq \epsilon)$&#10;&#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10;&#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not= L\]&#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L \exists \epsilon \forall \delta \exists x \neg (0 &lt; \;\mid x - a \mid \;&lt; \;\delta\; \wedge \;\mid f(x) - L\mid \;\geq \epsilon)$&#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y \forall x P(x,y)$&#10;&#10;&#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 &#10;\equiv \forall y\forall x P(x,y)\;\;\; $&#10;&#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 &#10;\equiv \exists y\forall x P(x,y)\;\;\; $&#10;&#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wedge Q(x))&#10;\equiv \forall x P(x) \wedge \forall x Q(x)\;\;\; $&#10;&#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rightarrow Q(x))&#10;\equiv \forall x P(x)\rightarrow \forall x Q(x)\;\;$&#10;&#10;&#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Man(x) \rightarrow Mortal(x))$&#10;&#10;&#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an(Socrates)$&#10;&#10;&#10;\end{document}"/>
  <p:tag name="IGUANATEXSIZE" val="3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therefore \;\;\;\; Mortal(Socrates)$&#10;&#10;&#10;\end{document}"/>
  <p:tag name="IGUANATEXSIZE" val="3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noindent p \rightarrow q\\&#10;\noindent p\\ \hline&#10;&#10;\therefore  q\\&#10;\end{array}$&#10;&#10;&#10;&#10;&#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noindent p \rightarrow q\\&#10;\neg q\\ \hline&#10;&#10;\therefore  \neg p\\&#10;\end{array}$&#10;&#10;&#10;&#10;&#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noindent p \rightarrow q\\&#10;\noindent q \rightarrow r\\ \hline&#10;&#10;\therefore  p \rightarrow r\\&#10;\end{array}$&#10;&#10;&#10;&#10;&#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10;&#10;&#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noindent p \vee q\\&#10;\neg p\\ \hline&#10;&#10;\therefore  q\\&#10;\end{array}$&#10;&#10;&#10;&#10;&#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p\\ \hline&#10;&#10;\therefore  p \vee q\\&#10;\end{array}$&#10;&#10;&#10;&#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p \wedge q \\ \hline&#10;\therefore  q\\&#10;\end{array}$&#10;&#10;&#10;&#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p\\&#10;q\\ \hline&#10;\therefore p \wedge q &#10;\end{array}$&#10;&#10;&#10;&#10;&#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neg p \vee r\\&#10;p \vee q \\ \hline&#10;\therefore  q \vee r\\&#10;\end{array}$&#10;&#10;&#10;&#10;&#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therefore$&#10;&#10;&#10;&#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10;{\bf Step} &amp; {\bf Reason}\\&#10;1.  $p \wedge (p \rightarrow q)$ &amp; Premise\\&#10;2. $p$ &amp; Simplification  using (1)\\&#10;3. $p \rightarrow q$ &amp;  Simplification using (1)\\&#10;4. $q$ &amp; Modus Ponens using (2) and (3)\\&#10;\end{tabular}&#10;&#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p \wedge (p \rightarrow q)$ &#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oindent&#10;Hypotheses: $\neg p \wedge q$, $ r \rightarrow p$, $\neg r \rightarrow s$, $s \rightarrow t$\\&#10;Conclusion: $t$&#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10;{\bf Step} &amp; {\bf Reason}\\&#10;1.  $\neg p \wedge q$ &amp; Premise\\&#10;2. $\neg p$ &amp; Simplification using (1)\\&#10;3. $r \rightarrow p$ &amp;  Premise\\&#10;4. $\neg r$ &amp; Modus tollens using (2) and (3)\\&#10;5. $\neg r \rightarrow s$ &amp; Premise\\&#10;6. $s$ &amp; Modus ponens using (4) and (5)\\&#10;7. $s \rightarrow t$ &amp; Premise\\&#10;8. $t$ &amp; Modus ponens using (6) and (7)&#10;&#10;\end{tabular}&#10;&#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forall y P(x,y)$&#10;&#10;&#10;&#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forall x P(x)\\ \hline&#10;\therefore P(c) &#10;\end{array}$&#10;&#10;&#10;&#10;&#10;&#10;\end{document}"/>
  <p:tag name="IGUANATEXSIZE" val="3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P(c) \mbox{ for an arbitrary $c$}\\ \hline&#10;\therefore \forall x P(x) &#10;\end{array}$&#10;&#10;&#10;&#10;&#10;&#10;\end{document}"/>
  <p:tag name="IGUANATEXSIZE" val="3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exists x P(x)\\ \hline&#10;\therefore P(c)\mbox{ for some element $c$}&#10;\end{array}$&#10;&#10;&#10;&#10;&#10;&#10;\end{document}"/>
  <p:tag name="IGUANATEXSIZE" val="3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P(c) \mbox{ for some element $c$}\\ \hline&#10;\therefore \exists x P(x) &#10;\end{array}$&#10;&#10;&#10;&#10;&#10;&#10;\end{document}"/>
  <p:tag name="IGUANATEXSIZE" val="3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10;{\bf Step} &amp; {\bf Reason}\\&#10;1.  $\forall x(M(x) \rightarrow L(x))$ &amp; Premise\\&#10;2. $M(J) \rightarrow L(J)$ &amp; UI from (1)\\&#10;3. $M(J)$ &amp;  Premise\\&#10;4. $L(J)$ &amp; Modus Ponens using \\&#10;&amp;(2) and (3)\\&#10;&#10;\end{tabular}&#10;&#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10;$\exists x (C(x) \wedge \neg B(x))$\\&#10;$\forall x (C(x) \rightarrow P(x))$\\\hline&#10;$\therefore \;\exists x ( P(x) \wedge \neg B(x))$&#10;\end{tabular}&#10;&#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10;{\bf Step} &amp; {\bf Reason}\\&#10;1.  $\exists x(C(x) \wedge \neg B(x))$ &amp; Premise\\&#10;2. $C(a) \wedge \neg B(a)$ &amp; EI from (1)\\&#10;3. $C(a)$ &amp;  Simplification from (2)\\&#10;4. $\forall x (C(x) \rightarrow P(x))$ &amp; Premise \\&#10;5. $C(a) \rightarrow P(a)$&amp; UI from (4)\\&#10;6. $P(a)$ &amp; MP from (3) and (5)\\&#10;7. $\neg B(a)$ &amp; Simplification from (2)\\&#10;8. $P(a) \wedge \neg B(a)$ &amp; Conj from (6) and (7)\\&#10;9. $\exists x (P(x) \wedge \neg B(x))$ &amp; EG from (8)&#10;\end{tabular}&#10;&#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Man(x) \rightarrow Mortal(x))$&#10;&#10;&#10;\end{document}"/>
  <p:tag name="IGUANATEXSIZE" val="3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an(Socrates)$&#10;&#10;&#10;\end{document}"/>
  <p:tag name="IGUANATEXSIZE" val="3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therefore \;\;\;\; Mortal(Socrates)$&#10;&#10;&#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exists y P(x,y)$&#10;&#10;&#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10;{\bf Step} &amp; {\bf Reason}\\&#10;1. $\forall x (Man(x) \rightarrow Mortal(x))$ &amp; Premise \\&#10;2. $Man(Socrates) \rightarrow Mortal(Socrates)$&amp; UI from (1)\\&#10;3. $Man(Socrates)$ &amp; Premise\\&#10;4. $Mortal(Socrates)$ &amp; MP from (2)\\&#10;&amp; and (3)\\&#10;\end{tabular}&#10;&#10;&#10;\end{document}"/>
  <p:tag name="IGUANATEXSIZE" val="27"/>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noindent \forall x ( P(x) \rightarrow Q(x))\\&#10;P(a), \mbox{where $a$ is a particular}\\&#10;\mbox{\ \ \ \  element in the domain}\\ \hline&#10;&#10;\therefore  Q(a)\\&#10;\end{array}$&#10;&#10;&#10;&#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y \exists x P(x,y)$&#10;&#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 L\]&#10;&#10;&#10;\end{document}"/>
  <p:tag name="IGUANATEXSIZE" val="2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epsilon \exists \delta \forall x (0 &lt; \;\mid x - a \mid \;&lt; \delta \rightarrow \;\mid f(x) - L\mid &lt; \epsilon)$&#10;&#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10;&#10;&#10;\end{document}"/>
  <p:tag name="IGUANATEXSIZ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8390</TotalTime>
  <Words>3515</Words>
  <Application>Microsoft Office PowerPoint</Application>
  <PresentationFormat>On-screen Show (4:3)</PresentationFormat>
  <Paragraphs>432</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Wingdings</vt:lpstr>
      <vt:lpstr>Cambria Math</vt:lpstr>
      <vt:lpstr>Symbol</vt:lpstr>
      <vt:lpstr>Constantia</vt:lpstr>
      <vt:lpstr>Calibri</vt:lpstr>
      <vt:lpstr>Wingdings 2</vt:lpstr>
      <vt:lpstr>Flow</vt:lpstr>
      <vt:lpstr>Nested Quantifiers</vt:lpstr>
      <vt:lpstr>Section Summary</vt:lpstr>
      <vt:lpstr>Nested Quantifiers</vt:lpstr>
      <vt:lpstr>Thinking of Nested Quantification</vt:lpstr>
      <vt:lpstr>Order of Quantifiers</vt:lpstr>
      <vt:lpstr>Questions on Order of Quantifiers </vt:lpstr>
      <vt:lpstr>Questions on Order of Quantifiers</vt:lpstr>
      <vt:lpstr>Quantifications of Two Variables</vt:lpstr>
      <vt:lpstr>Translating Nested Quantifiers into English</vt:lpstr>
      <vt:lpstr>Translating Mathematical Statements into Predicate Logic </vt:lpstr>
      <vt:lpstr>Translating English into Logical Expressions Example</vt:lpstr>
      <vt:lpstr>Calculus in Logic (optional)</vt:lpstr>
      <vt:lpstr>Questions on Translation from English</vt:lpstr>
      <vt:lpstr>Negating Nested Quantifiers</vt:lpstr>
      <vt:lpstr>Return to Calculus  and Logic (Opt)</vt:lpstr>
      <vt:lpstr>Calculus in Predicate Logic   (optional)</vt:lpstr>
      <vt:lpstr>Some Questions about Quantifiers (optional)</vt:lpstr>
      <vt:lpstr>Rules of Inference</vt:lpstr>
      <vt:lpstr>Section Summary</vt:lpstr>
      <vt:lpstr>Revisiting the Socrates Example</vt:lpstr>
      <vt:lpstr>The Argument</vt:lpstr>
      <vt:lpstr>Valid Arguments </vt:lpstr>
      <vt:lpstr>Arguments in Propositional Logic</vt:lpstr>
      <vt:lpstr>Rules of Inference for Propositional Logic: Modus Ponens</vt:lpstr>
      <vt:lpstr> Modus Tollens</vt:lpstr>
      <vt:lpstr>Hypothetical Syllogism</vt:lpstr>
      <vt:lpstr>Disjunctive Syllogism</vt:lpstr>
      <vt:lpstr>Addition</vt:lpstr>
      <vt:lpstr>Simplification</vt:lpstr>
      <vt:lpstr>Conjunction</vt:lpstr>
      <vt:lpstr>Resolution</vt:lpstr>
      <vt:lpstr>Using the Rules of Inference to Build Valid Arguments</vt:lpstr>
      <vt:lpstr>Valid Arguments</vt:lpstr>
      <vt:lpstr>Valid Arguments</vt:lpstr>
      <vt:lpstr>Valid Arguments</vt:lpstr>
      <vt:lpstr>Handling Quantified Statements</vt:lpstr>
      <vt:lpstr>Universal Instantiation (UI)</vt:lpstr>
      <vt:lpstr>Universal Generalization (UG)</vt:lpstr>
      <vt:lpstr>Existential Instantiation (EI)</vt:lpstr>
      <vt:lpstr>Existential Generalization (EG)</vt:lpstr>
      <vt:lpstr>Using Rules of Inference</vt:lpstr>
      <vt:lpstr>Using Rules of Inference</vt:lpstr>
      <vt:lpstr> Using Rules of Inference</vt:lpstr>
      <vt:lpstr>Returning to  the Socrates Example</vt:lpstr>
      <vt:lpstr>Solution for Socrates Example</vt:lpstr>
      <vt:lpstr>Universal Modus Ponens</vt:lpstr>
    </vt:vector>
  </TitlesOfParts>
  <Company>Monmouth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Baker, Tony (Grasso)</cp:lastModifiedBy>
  <cp:revision>582</cp:revision>
  <dcterms:created xsi:type="dcterms:W3CDTF">2013-09-23T20:53:45Z</dcterms:created>
  <dcterms:modified xsi:type="dcterms:W3CDTF">2015-09-21T14:47:23Z</dcterms:modified>
</cp:coreProperties>
</file>