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3.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notesSlides/notesSlide4.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notesSlides/notesSlide5.xml" ContentType="application/vnd.openxmlformats-officedocument.presentationml.notesSlide+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172"/>
  </p:notesMasterIdLst>
  <p:sldIdLst>
    <p:sldId id="323" r:id="rId2"/>
    <p:sldId id="324" r:id="rId3"/>
    <p:sldId id="261" r:id="rId4"/>
    <p:sldId id="280" r:id="rId5"/>
    <p:sldId id="262" r:id="rId6"/>
    <p:sldId id="281" r:id="rId7"/>
    <p:sldId id="271" r:id="rId8"/>
    <p:sldId id="282" r:id="rId9"/>
    <p:sldId id="272" r:id="rId10"/>
    <p:sldId id="283" r:id="rId11"/>
    <p:sldId id="284" r:id="rId12"/>
    <p:sldId id="285" r:id="rId13"/>
    <p:sldId id="286" r:id="rId14"/>
    <p:sldId id="273" r:id="rId15"/>
    <p:sldId id="275" r:id="rId16"/>
    <p:sldId id="325" r:id="rId17"/>
    <p:sldId id="287" r:id="rId18"/>
    <p:sldId id="288" r:id="rId19"/>
    <p:sldId id="289" r:id="rId20"/>
    <p:sldId id="326" r:id="rId21"/>
    <p:sldId id="290" r:id="rId22"/>
    <p:sldId id="291" r:id="rId23"/>
    <p:sldId id="292" r:id="rId24"/>
    <p:sldId id="294" r:id="rId25"/>
    <p:sldId id="293" r:id="rId26"/>
    <p:sldId id="327" r:id="rId27"/>
    <p:sldId id="297" r:id="rId28"/>
    <p:sldId id="298" r:id="rId29"/>
    <p:sldId id="299" r:id="rId30"/>
    <p:sldId id="301" r:id="rId31"/>
    <p:sldId id="302" r:id="rId32"/>
    <p:sldId id="318" r:id="rId33"/>
    <p:sldId id="319" r:id="rId34"/>
    <p:sldId id="305" r:id="rId35"/>
    <p:sldId id="306" r:id="rId36"/>
    <p:sldId id="328" r:id="rId37"/>
    <p:sldId id="308" r:id="rId38"/>
    <p:sldId id="309" r:id="rId39"/>
    <p:sldId id="310" r:id="rId40"/>
    <p:sldId id="311" r:id="rId41"/>
    <p:sldId id="312" r:id="rId42"/>
    <p:sldId id="313" r:id="rId43"/>
    <p:sldId id="329" r:id="rId44"/>
    <p:sldId id="315" r:id="rId45"/>
    <p:sldId id="316" r:id="rId46"/>
    <p:sldId id="317" r:id="rId47"/>
    <p:sldId id="330" r:id="rId48"/>
    <p:sldId id="331" r:id="rId49"/>
    <p:sldId id="332" r:id="rId50"/>
    <p:sldId id="333" r:id="rId51"/>
    <p:sldId id="334" r:id="rId52"/>
    <p:sldId id="335" r:id="rId53"/>
    <p:sldId id="336" r:id="rId54"/>
    <p:sldId id="337" r:id="rId55"/>
    <p:sldId id="338" r:id="rId56"/>
    <p:sldId id="339" r:id="rId57"/>
    <p:sldId id="340" r:id="rId58"/>
    <p:sldId id="341" r:id="rId59"/>
    <p:sldId id="342" r:id="rId60"/>
    <p:sldId id="343" r:id="rId61"/>
    <p:sldId id="344" r:id="rId62"/>
    <p:sldId id="345" r:id="rId63"/>
    <p:sldId id="346" r:id="rId64"/>
    <p:sldId id="347" r:id="rId65"/>
    <p:sldId id="348" r:id="rId66"/>
    <p:sldId id="349" r:id="rId67"/>
    <p:sldId id="350" r:id="rId68"/>
    <p:sldId id="351" r:id="rId69"/>
    <p:sldId id="352" r:id="rId70"/>
    <p:sldId id="353" r:id="rId71"/>
    <p:sldId id="354" r:id="rId72"/>
    <p:sldId id="355" r:id="rId73"/>
    <p:sldId id="356" r:id="rId74"/>
    <p:sldId id="357" r:id="rId75"/>
    <p:sldId id="358" r:id="rId76"/>
    <p:sldId id="359" r:id="rId77"/>
    <p:sldId id="360" r:id="rId78"/>
    <p:sldId id="361" r:id="rId79"/>
    <p:sldId id="362" r:id="rId80"/>
    <p:sldId id="363" r:id="rId81"/>
    <p:sldId id="364" r:id="rId82"/>
    <p:sldId id="365" r:id="rId83"/>
    <p:sldId id="366" r:id="rId84"/>
    <p:sldId id="367" r:id="rId85"/>
    <p:sldId id="368" r:id="rId86"/>
    <p:sldId id="369" r:id="rId87"/>
    <p:sldId id="370" r:id="rId88"/>
    <p:sldId id="371" r:id="rId89"/>
    <p:sldId id="372" r:id="rId90"/>
    <p:sldId id="373" r:id="rId91"/>
    <p:sldId id="374" r:id="rId92"/>
    <p:sldId id="375" r:id="rId93"/>
    <p:sldId id="376" r:id="rId94"/>
    <p:sldId id="377" r:id="rId95"/>
    <p:sldId id="378" r:id="rId96"/>
    <p:sldId id="379" r:id="rId97"/>
    <p:sldId id="380" r:id="rId98"/>
    <p:sldId id="381" r:id="rId99"/>
    <p:sldId id="382" r:id="rId100"/>
    <p:sldId id="383" r:id="rId101"/>
    <p:sldId id="384" r:id="rId102"/>
    <p:sldId id="385" r:id="rId103"/>
    <p:sldId id="386" r:id="rId104"/>
    <p:sldId id="387" r:id="rId105"/>
    <p:sldId id="388" r:id="rId106"/>
    <p:sldId id="389" r:id="rId107"/>
    <p:sldId id="390" r:id="rId108"/>
    <p:sldId id="391" r:id="rId109"/>
    <p:sldId id="392" r:id="rId110"/>
    <p:sldId id="393" r:id="rId111"/>
    <p:sldId id="394" r:id="rId112"/>
    <p:sldId id="395" r:id="rId113"/>
    <p:sldId id="396" r:id="rId114"/>
    <p:sldId id="397" r:id="rId115"/>
    <p:sldId id="398" r:id="rId116"/>
    <p:sldId id="399" r:id="rId117"/>
    <p:sldId id="400" r:id="rId118"/>
    <p:sldId id="401" r:id="rId119"/>
    <p:sldId id="402" r:id="rId120"/>
    <p:sldId id="403" r:id="rId121"/>
    <p:sldId id="404" r:id="rId122"/>
    <p:sldId id="405" r:id="rId123"/>
    <p:sldId id="406" r:id="rId124"/>
    <p:sldId id="407" r:id="rId125"/>
    <p:sldId id="408" r:id="rId126"/>
    <p:sldId id="409" r:id="rId127"/>
    <p:sldId id="410" r:id="rId128"/>
    <p:sldId id="411" r:id="rId129"/>
    <p:sldId id="412" r:id="rId130"/>
    <p:sldId id="413" r:id="rId131"/>
    <p:sldId id="414" r:id="rId132"/>
    <p:sldId id="415" r:id="rId133"/>
    <p:sldId id="416" r:id="rId134"/>
    <p:sldId id="417" r:id="rId135"/>
    <p:sldId id="418" r:id="rId136"/>
    <p:sldId id="419" r:id="rId137"/>
    <p:sldId id="420" r:id="rId138"/>
    <p:sldId id="421" r:id="rId139"/>
    <p:sldId id="422" r:id="rId140"/>
    <p:sldId id="423" r:id="rId141"/>
    <p:sldId id="424" r:id="rId142"/>
    <p:sldId id="425" r:id="rId143"/>
    <p:sldId id="426" r:id="rId144"/>
    <p:sldId id="427" r:id="rId145"/>
    <p:sldId id="428" r:id="rId146"/>
    <p:sldId id="429" r:id="rId147"/>
    <p:sldId id="430" r:id="rId148"/>
    <p:sldId id="431" r:id="rId149"/>
    <p:sldId id="432" r:id="rId150"/>
    <p:sldId id="433" r:id="rId151"/>
    <p:sldId id="434" r:id="rId152"/>
    <p:sldId id="435" r:id="rId153"/>
    <p:sldId id="436" r:id="rId154"/>
    <p:sldId id="437" r:id="rId155"/>
    <p:sldId id="438" r:id="rId156"/>
    <p:sldId id="439" r:id="rId157"/>
    <p:sldId id="440" r:id="rId158"/>
    <p:sldId id="441" r:id="rId159"/>
    <p:sldId id="442" r:id="rId160"/>
    <p:sldId id="443" r:id="rId161"/>
    <p:sldId id="444" r:id="rId162"/>
    <p:sldId id="445" r:id="rId163"/>
    <p:sldId id="446" r:id="rId164"/>
    <p:sldId id="447" r:id="rId165"/>
    <p:sldId id="448" r:id="rId166"/>
    <p:sldId id="449" r:id="rId167"/>
    <p:sldId id="450" r:id="rId168"/>
    <p:sldId id="451" r:id="rId169"/>
    <p:sldId id="452" r:id="rId170"/>
    <p:sldId id="453" r:id="rId171"/>
  </p:sldIdLst>
  <p:sldSz cx="9144000" cy="6858000" type="screen4x3"/>
  <p:notesSz cx="6858000" cy="9144000"/>
  <p:custDataLst>
    <p:tags r:id="rId173"/>
  </p:custDataLst>
  <p:defaultTextStyle>
    <a:defPPr>
      <a:defRPr lang="en-US"/>
    </a:defPPr>
    <a:lvl1pPr algn="l" rtl="0" fontAlgn="base">
      <a:lnSpc>
        <a:spcPct val="120000"/>
      </a:lnSpc>
      <a:spcBef>
        <a:spcPct val="0"/>
      </a:spcBef>
      <a:spcAft>
        <a:spcPct val="0"/>
      </a:spcAft>
      <a:defRPr sz="2400" kern="1200">
        <a:solidFill>
          <a:schemeClr val="tx1"/>
        </a:solidFill>
        <a:latin typeface="Arial" panose="020B0604020202020204" pitchFamily="34" charset="0"/>
        <a:ea typeface="+mn-ea"/>
        <a:cs typeface="+mn-cs"/>
      </a:defRPr>
    </a:lvl1pPr>
    <a:lvl2pPr marL="457200" algn="l" rtl="0" fontAlgn="base">
      <a:lnSpc>
        <a:spcPct val="120000"/>
      </a:lnSpc>
      <a:spcBef>
        <a:spcPct val="0"/>
      </a:spcBef>
      <a:spcAft>
        <a:spcPct val="0"/>
      </a:spcAft>
      <a:defRPr sz="2400" kern="1200">
        <a:solidFill>
          <a:schemeClr val="tx1"/>
        </a:solidFill>
        <a:latin typeface="Arial" panose="020B0604020202020204" pitchFamily="34" charset="0"/>
        <a:ea typeface="+mn-ea"/>
        <a:cs typeface="+mn-cs"/>
      </a:defRPr>
    </a:lvl2pPr>
    <a:lvl3pPr marL="914400" algn="l" rtl="0" fontAlgn="base">
      <a:lnSpc>
        <a:spcPct val="120000"/>
      </a:lnSpc>
      <a:spcBef>
        <a:spcPct val="0"/>
      </a:spcBef>
      <a:spcAft>
        <a:spcPct val="0"/>
      </a:spcAft>
      <a:defRPr sz="2400" kern="1200">
        <a:solidFill>
          <a:schemeClr val="tx1"/>
        </a:solidFill>
        <a:latin typeface="Arial" panose="020B0604020202020204" pitchFamily="34" charset="0"/>
        <a:ea typeface="+mn-ea"/>
        <a:cs typeface="+mn-cs"/>
      </a:defRPr>
    </a:lvl3pPr>
    <a:lvl4pPr marL="1371600" algn="l" rtl="0" fontAlgn="base">
      <a:lnSpc>
        <a:spcPct val="120000"/>
      </a:lnSpc>
      <a:spcBef>
        <a:spcPct val="0"/>
      </a:spcBef>
      <a:spcAft>
        <a:spcPct val="0"/>
      </a:spcAft>
      <a:defRPr sz="2400" kern="1200">
        <a:solidFill>
          <a:schemeClr val="tx1"/>
        </a:solidFill>
        <a:latin typeface="Arial" panose="020B0604020202020204" pitchFamily="34" charset="0"/>
        <a:ea typeface="+mn-ea"/>
        <a:cs typeface="+mn-cs"/>
      </a:defRPr>
    </a:lvl4pPr>
    <a:lvl5pPr marL="1828800" algn="l" rtl="0" fontAlgn="base">
      <a:lnSpc>
        <a:spcPct val="120000"/>
      </a:lnSpc>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632">
          <p15:clr>
            <a:srgbClr val="A4A3A4"/>
          </p15:clr>
        </p15:guide>
        <p15:guide id="2" pos="4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7A"/>
    <a:srgbClr val="FFD685"/>
    <a:srgbClr val="FFFFB7"/>
    <a:srgbClr val="E45C00"/>
    <a:srgbClr val="F2C3A0"/>
    <a:srgbClr val="F3C8A7"/>
    <a:srgbClr val="FDE8BF"/>
    <a:srgbClr val="0073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870" autoAdjust="0"/>
    <p:restoredTop sz="94581" autoAdjust="0"/>
  </p:normalViewPr>
  <p:slideViewPr>
    <p:cSldViewPr>
      <p:cViewPr varScale="1">
        <p:scale>
          <a:sx n="114" d="100"/>
          <a:sy n="114" d="100"/>
        </p:scale>
        <p:origin x="1224" y="108"/>
      </p:cViewPr>
      <p:guideLst>
        <p:guide orient="horz" pos="1632"/>
        <p:guide pos="43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tableStyles" Target="tableStyles.xml"/><Relationship Id="rId172" Type="http://schemas.openxmlformats.org/officeDocument/2006/relationships/notesMaster" Target="notesMasters/notesMaster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tags" Target="tags/tag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presProps" Target="pres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viewProps" Target="viewProps.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theme" Target="theme/theme1.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defRPr sz="1200"/>
            </a:lvl1pPr>
          </a:lstStyle>
          <a:p>
            <a:pPr>
              <a:defRPr/>
            </a:pPr>
            <a:endParaRPr lang="en-US"/>
          </a:p>
        </p:txBody>
      </p:sp>
      <p:sp>
        <p:nvSpPr>
          <p:cNvPr id="552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defRPr sz="1200"/>
            </a:lvl1pPr>
          </a:lstStyle>
          <a:p>
            <a:pPr>
              <a:defRPr/>
            </a:pPr>
            <a:endParaRPr lang="en-US"/>
          </a:p>
        </p:txBody>
      </p:sp>
      <p:sp>
        <p:nvSpPr>
          <p:cNvPr id="49156"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3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53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defRPr sz="1200"/>
            </a:lvl1pPr>
          </a:lstStyle>
          <a:p>
            <a:pPr>
              <a:defRPr/>
            </a:pPr>
            <a:endParaRPr lang="en-US"/>
          </a:p>
        </p:txBody>
      </p:sp>
      <p:sp>
        <p:nvSpPr>
          <p:cNvPr id="553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defRPr sz="1200"/>
            </a:lvl1pPr>
          </a:lstStyle>
          <a:p>
            <a:fld id="{D9ACC5FF-032E-4CC3-8F9A-E3D2D2A80A75}"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6pPr>
            <a:lvl7pPr marL="29718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7pPr>
            <a:lvl8pPr marL="34290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8pPr>
            <a:lvl9pPr marL="38862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9pPr>
          </a:lstStyle>
          <a:p>
            <a:pPr eaLnBrk="1" hangingPunct="1"/>
            <a:fld id="{9F916A91-19D3-42B6-89B3-8B55E453CA09}" type="slidenum">
              <a:rPr lang="en-US" altLang="en-US" sz="1200"/>
              <a:pPr eaLnBrk="1" hangingPunct="1"/>
              <a:t>1</a:t>
            </a:fld>
            <a:endParaRPr lang="en-US" altLang="en-US" sz="1200"/>
          </a:p>
        </p:txBody>
      </p:sp>
      <p:sp>
        <p:nvSpPr>
          <p:cNvPr id="50179" name="Rectangle 2"/>
          <p:cNvSpPr>
            <a:spLocks noRo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6pPr>
            <a:lvl7pPr marL="29718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7pPr>
            <a:lvl8pPr marL="34290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8pPr>
            <a:lvl9pPr marL="38862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9pPr>
          </a:lstStyle>
          <a:p>
            <a:pPr eaLnBrk="1" hangingPunct="1"/>
            <a:fld id="{2F4856E3-128F-4AF5-92AF-B36283FD6390}" type="slidenum">
              <a:rPr lang="en-US" altLang="en-US" sz="1200"/>
              <a:pPr eaLnBrk="1" hangingPunct="1"/>
              <a:t>2</a:t>
            </a:fld>
            <a:endParaRPr lang="en-US" altLang="en-US" sz="1200"/>
          </a:p>
        </p:txBody>
      </p:sp>
      <p:sp>
        <p:nvSpPr>
          <p:cNvPr id="51203" name="Rectangle 2"/>
          <p:cNvSpPr>
            <a:spLocks noRo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645C41AC-38F5-4307-943D-C2CBC98F3A18}" type="slidenum">
              <a:rPr lang="en-US" altLang="en-US" sz="1200"/>
              <a:pPr eaLnBrk="1" hangingPunct="1"/>
              <a:t>47</a:t>
            </a:fld>
            <a:endParaRPr lang="en-US" altLang="en-US" sz="120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2140180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366F279-57F9-49DC-AF2B-0A597B2CE70E}" type="slidenum">
              <a:rPr lang="en-US" altLang="en-US"/>
              <a:pPr eaLnBrk="1" hangingPunct="1"/>
              <a:t>100</a:t>
            </a:fld>
            <a:endParaRPr lang="en-US" alt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281967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BFAC679-C8D1-482D-9729-53FCEE171C74}" type="slidenum">
              <a:rPr lang="en-US" altLang="en-US"/>
              <a:pPr eaLnBrk="1" hangingPunct="1"/>
              <a:t>120</a:t>
            </a:fld>
            <a:endParaRPr lang="en-US" alt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65655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IN"/>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50747184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5232573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4000" y="228600"/>
            <a:ext cx="2082800" cy="6489700"/>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355600" y="228600"/>
            <a:ext cx="6096000" cy="6489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07313382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61137543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88323537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457200" y="1462088"/>
            <a:ext cx="4038600" cy="5256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48200" y="1462088"/>
            <a:ext cx="4038600" cy="5256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15929258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8"/>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21286161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8"/>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46129652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8"/>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66253793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15384222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N"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79806054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5" descr="D:\Nalini\PPT\6-23-15\New folder (2)\Chpt_1-3-02-03.jpg"/>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42875" y="228600"/>
            <a:ext cx="8924925"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23" name="Text Box 3"/>
          <p:cNvSpPr txBox="1">
            <a:spLocks noChangeArrowheads="1"/>
          </p:cNvSpPr>
          <p:nvPr/>
        </p:nvSpPr>
        <p:spPr bwMode="auto">
          <a:xfrm>
            <a:off x="7391400" y="6019800"/>
            <a:ext cx="1219200" cy="366713"/>
          </a:xfrm>
          <a:prstGeom prst="rect">
            <a:avLst/>
          </a:prstGeom>
          <a:noFill/>
          <a:ln w="9525">
            <a:noFill/>
            <a:miter lim="800000"/>
            <a:headEnd/>
            <a:tailEnd/>
          </a:ln>
          <a:effectLst/>
        </p:spPr>
        <p:txBody>
          <a:bodyPr>
            <a:spAutoFit/>
          </a:bodyPr>
          <a:lstStyle/>
          <a:p>
            <a:pPr algn="r">
              <a:lnSpc>
                <a:spcPct val="100000"/>
              </a:lnSpc>
              <a:spcBef>
                <a:spcPct val="50000"/>
              </a:spcBef>
              <a:defRPr/>
            </a:pPr>
            <a:endParaRPr lang="en-US" sz="1800"/>
          </a:p>
        </p:txBody>
      </p:sp>
      <p:sp>
        <p:nvSpPr>
          <p:cNvPr id="1028" name="Rectangle 4"/>
          <p:cNvSpPr>
            <a:spLocks noGrp="1" noChangeArrowheads="1"/>
          </p:cNvSpPr>
          <p:nvPr>
            <p:ph type="body" idx="1"/>
          </p:nvPr>
        </p:nvSpPr>
        <p:spPr bwMode="auto">
          <a:xfrm>
            <a:off x="457200" y="1462088"/>
            <a:ext cx="8229600"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p:txBody>
      </p:sp>
      <p:sp>
        <p:nvSpPr>
          <p:cNvPr id="184325"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defRPr sz="1400"/>
            </a:lvl1pPr>
          </a:lstStyle>
          <a:p>
            <a:pPr>
              <a:defRPr/>
            </a:pPr>
            <a:endParaRPr lang="en-US"/>
          </a:p>
        </p:txBody>
      </p:sp>
      <p:sp>
        <p:nvSpPr>
          <p:cNvPr id="184326"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defRPr sz="1400"/>
            </a:lvl1pPr>
          </a:lstStyle>
          <a:p>
            <a:pPr>
              <a:defRPr/>
            </a:pPr>
            <a:endParaRPr lang="en-US"/>
          </a:p>
        </p:txBody>
      </p:sp>
      <p:sp>
        <p:nvSpPr>
          <p:cNvPr id="184327" name="Text Box 7"/>
          <p:cNvSpPr txBox="1">
            <a:spLocks noChangeArrowheads="1"/>
          </p:cNvSpPr>
          <p:nvPr/>
        </p:nvSpPr>
        <p:spPr bwMode="auto">
          <a:xfrm>
            <a:off x="8496300" y="6388100"/>
            <a:ext cx="647700" cy="366713"/>
          </a:xfrm>
          <a:prstGeom prst="rect">
            <a:avLst/>
          </a:prstGeom>
          <a:noFill/>
          <a:ln w="9525">
            <a:noFill/>
            <a:miter lim="800000"/>
            <a:headEnd/>
            <a:tailEnd/>
          </a:ln>
          <a:effec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6pPr>
            <a:lvl7pPr marL="29718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7pPr>
            <a:lvl8pPr marL="34290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8pPr>
            <a:lvl9pPr marL="38862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9pPr>
          </a:lstStyle>
          <a:p>
            <a:pPr eaLnBrk="1" hangingPunct="1">
              <a:lnSpc>
                <a:spcPct val="100000"/>
              </a:lnSpc>
              <a:spcBef>
                <a:spcPct val="50000"/>
              </a:spcBef>
            </a:pPr>
            <a:fld id="{505BE569-D797-45F1-BB68-E02381190C1B}" type="slidenum">
              <a:rPr lang="en-US" altLang="en-US" sz="1800"/>
              <a:pPr eaLnBrk="1" hangingPunct="1">
                <a:lnSpc>
                  <a:spcPct val="100000"/>
                </a:lnSpc>
                <a:spcBef>
                  <a:spcPct val="50000"/>
                </a:spcBef>
              </a:pPr>
              <a:t>‹#›</a:t>
            </a:fld>
            <a:endParaRPr lang="en-US" altLang="en-US" sz="1800"/>
          </a:p>
        </p:txBody>
      </p:sp>
      <p:sp>
        <p:nvSpPr>
          <p:cNvPr id="184328" name="Rectangle 8"/>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defRPr sz="1400"/>
            </a:lvl1pPr>
          </a:lstStyle>
          <a:p>
            <a:pPr>
              <a:defRPr/>
            </a:pPr>
            <a:endParaRPr lang="en-US"/>
          </a:p>
        </p:txBody>
      </p:sp>
      <p:sp>
        <p:nvSpPr>
          <p:cNvPr id="1033" name="Rectangle 10"/>
          <p:cNvSpPr>
            <a:spLocks noGrp="1" noChangeArrowheads="1"/>
          </p:cNvSpPr>
          <p:nvPr>
            <p:ph type="title"/>
          </p:nvPr>
        </p:nvSpPr>
        <p:spPr bwMode="auto">
          <a:xfrm>
            <a:off x="355600" y="2286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custDataLst>
      <p:tags r:id="rId13"/>
    </p:custData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ransition/>
  <p:txStyles>
    <p:titleStyle>
      <a:lvl1pPr algn="l" rtl="0" eaLnBrk="0" fontAlgn="base" hangingPunct="0">
        <a:spcBef>
          <a:spcPct val="0"/>
        </a:spcBef>
        <a:spcAft>
          <a:spcPct val="0"/>
        </a:spcAft>
        <a:defRPr sz="4000">
          <a:solidFill>
            <a:schemeClr val="tx1"/>
          </a:solidFill>
          <a:latin typeface="+mj-lt"/>
          <a:ea typeface="+mj-ea"/>
          <a:cs typeface="+mj-cs"/>
        </a:defRPr>
      </a:lvl1pPr>
      <a:lvl2pPr algn="l" rtl="0" eaLnBrk="0" fontAlgn="base" hangingPunct="0">
        <a:spcBef>
          <a:spcPct val="0"/>
        </a:spcBef>
        <a:spcAft>
          <a:spcPct val="0"/>
        </a:spcAft>
        <a:defRPr sz="4000">
          <a:solidFill>
            <a:schemeClr val="tx1"/>
          </a:solidFill>
          <a:latin typeface="Arial" pitchFamily="34" charset="0"/>
        </a:defRPr>
      </a:lvl2pPr>
      <a:lvl3pPr algn="l" rtl="0" eaLnBrk="0" fontAlgn="base" hangingPunct="0">
        <a:spcBef>
          <a:spcPct val="0"/>
        </a:spcBef>
        <a:spcAft>
          <a:spcPct val="0"/>
        </a:spcAft>
        <a:defRPr sz="4000">
          <a:solidFill>
            <a:schemeClr val="tx1"/>
          </a:solidFill>
          <a:latin typeface="Arial" pitchFamily="34" charset="0"/>
        </a:defRPr>
      </a:lvl3pPr>
      <a:lvl4pPr algn="l" rtl="0" eaLnBrk="0" fontAlgn="base" hangingPunct="0">
        <a:spcBef>
          <a:spcPct val="0"/>
        </a:spcBef>
        <a:spcAft>
          <a:spcPct val="0"/>
        </a:spcAft>
        <a:defRPr sz="4000">
          <a:solidFill>
            <a:schemeClr val="tx1"/>
          </a:solidFill>
          <a:latin typeface="Arial" pitchFamily="34" charset="0"/>
        </a:defRPr>
      </a:lvl4pPr>
      <a:lvl5pPr algn="l" rtl="0" eaLnBrk="0" fontAlgn="base" hangingPunct="0">
        <a:spcBef>
          <a:spcPct val="0"/>
        </a:spcBef>
        <a:spcAft>
          <a:spcPct val="0"/>
        </a:spcAft>
        <a:defRPr sz="4000">
          <a:solidFill>
            <a:schemeClr val="tx1"/>
          </a:solidFill>
          <a:latin typeface="Arial" pitchFamily="34" charset="0"/>
        </a:defRPr>
      </a:lvl5pPr>
      <a:lvl6pPr marL="457200" algn="l" rtl="0" fontAlgn="base">
        <a:spcBef>
          <a:spcPct val="0"/>
        </a:spcBef>
        <a:spcAft>
          <a:spcPct val="0"/>
        </a:spcAft>
        <a:defRPr sz="4000">
          <a:solidFill>
            <a:schemeClr val="tx1"/>
          </a:solidFill>
          <a:latin typeface="Arial" pitchFamily="34" charset="0"/>
        </a:defRPr>
      </a:lvl6pPr>
      <a:lvl7pPr marL="914400" algn="l" rtl="0" fontAlgn="base">
        <a:spcBef>
          <a:spcPct val="0"/>
        </a:spcBef>
        <a:spcAft>
          <a:spcPct val="0"/>
        </a:spcAft>
        <a:defRPr sz="4000">
          <a:solidFill>
            <a:schemeClr val="tx1"/>
          </a:solidFill>
          <a:latin typeface="Arial" pitchFamily="34" charset="0"/>
        </a:defRPr>
      </a:lvl7pPr>
      <a:lvl8pPr marL="1371600" algn="l" rtl="0" fontAlgn="base">
        <a:spcBef>
          <a:spcPct val="0"/>
        </a:spcBef>
        <a:spcAft>
          <a:spcPct val="0"/>
        </a:spcAft>
        <a:defRPr sz="4000">
          <a:solidFill>
            <a:schemeClr val="tx1"/>
          </a:solidFill>
          <a:latin typeface="Arial" pitchFamily="34" charset="0"/>
        </a:defRPr>
      </a:lvl8pPr>
      <a:lvl9pPr marL="1828800" algn="l" rtl="0" fontAlgn="base">
        <a:spcBef>
          <a:spcPct val="0"/>
        </a:spcBef>
        <a:spcAft>
          <a:spcPct val="0"/>
        </a:spcAft>
        <a:defRPr sz="4000">
          <a:solidFill>
            <a:schemeClr val="tx1"/>
          </a:solidFill>
          <a:latin typeface="Arial" pitchFamily="34" charset="0"/>
        </a:defRPr>
      </a:lvl9pPr>
    </p:titleStyle>
    <p:bodyStyle>
      <a:lvl1pPr algn="l" rtl="0" eaLnBrk="0" fontAlgn="base" hangingPunct="0">
        <a:spcBef>
          <a:spcPct val="20000"/>
        </a:spcBef>
        <a:spcAft>
          <a:spcPct val="0"/>
        </a:spcAft>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Font typeface="Arial" panose="020B0604020202020204" pitchFamily="34" charset="0"/>
        <a:buChar char="–"/>
        <a:defRPr sz="2400">
          <a:solidFill>
            <a:srgbClr val="0073AE"/>
          </a:solidFill>
          <a:latin typeface="+mn-lt"/>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panose="020B0604020202020204" pitchFamily="34" charset="0"/>
        <a:buChar char="–"/>
        <a:defRPr sz="2000">
          <a:solidFill>
            <a:srgbClr val="0073AE"/>
          </a:solidFill>
          <a:latin typeface="+mn-lt"/>
        </a:defRPr>
      </a:lvl5pPr>
      <a:lvl6pPr marL="2514600" indent="-228600" algn="l" rtl="0" fontAlgn="base">
        <a:spcBef>
          <a:spcPct val="20000"/>
        </a:spcBef>
        <a:spcAft>
          <a:spcPct val="0"/>
        </a:spcAft>
        <a:buFont typeface="Arial" pitchFamily="34" charset="0"/>
        <a:buChar char="–"/>
        <a:defRPr sz="2000">
          <a:solidFill>
            <a:srgbClr val="0073AE"/>
          </a:solidFill>
          <a:latin typeface="+mn-lt"/>
        </a:defRPr>
      </a:lvl6pPr>
      <a:lvl7pPr marL="2971800" indent="-228600" algn="l" rtl="0" fontAlgn="base">
        <a:spcBef>
          <a:spcPct val="20000"/>
        </a:spcBef>
        <a:spcAft>
          <a:spcPct val="0"/>
        </a:spcAft>
        <a:buFont typeface="Arial" pitchFamily="34" charset="0"/>
        <a:buChar char="–"/>
        <a:defRPr sz="2000">
          <a:solidFill>
            <a:srgbClr val="0073AE"/>
          </a:solidFill>
          <a:latin typeface="+mn-lt"/>
        </a:defRPr>
      </a:lvl7pPr>
      <a:lvl8pPr marL="3429000" indent="-228600" algn="l" rtl="0" fontAlgn="base">
        <a:spcBef>
          <a:spcPct val="20000"/>
        </a:spcBef>
        <a:spcAft>
          <a:spcPct val="0"/>
        </a:spcAft>
        <a:buFont typeface="Arial" pitchFamily="34" charset="0"/>
        <a:buChar char="–"/>
        <a:defRPr sz="2000">
          <a:solidFill>
            <a:srgbClr val="0073AE"/>
          </a:solidFill>
          <a:latin typeface="+mn-lt"/>
        </a:defRPr>
      </a:lvl8pPr>
      <a:lvl9pPr marL="3886200" indent="-228600" algn="l" rtl="0" fontAlgn="base">
        <a:spcBef>
          <a:spcPct val="20000"/>
        </a:spcBef>
        <a:spcAft>
          <a:spcPct val="0"/>
        </a:spcAft>
        <a:buFont typeface="Arial" pitchFamily="34" charset="0"/>
        <a:buChar char="–"/>
        <a:defRPr sz="2000">
          <a:solidFill>
            <a:srgbClr val="0073AE"/>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02.xml"/><Relationship Id="rId4" Type="http://schemas.openxmlformats.org/officeDocument/2006/relationships/image" Target="../media/image3.jpeg"/></Relationships>
</file>

<file path=ppt/slides/_rels/slide10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3.xml"/></Relationships>
</file>

<file path=ppt/slides/_rels/slide10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4.xml"/></Relationships>
</file>

<file path=ppt/slides/_rels/slide103.xml.rels><?xml version="1.0" encoding="UTF-8" standalone="yes"?>
<Relationships xmlns="http://schemas.openxmlformats.org/package/2006/relationships"><Relationship Id="rId3" Type="http://schemas.openxmlformats.org/officeDocument/2006/relationships/image" Target="../media/image84.wmf"/><Relationship Id="rId2" Type="http://schemas.openxmlformats.org/officeDocument/2006/relationships/slideLayout" Target="../slideLayouts/slideLayout2.xml"/><Relationship Id="rId1" Type="http://schemas.openxmlformats.org/officeDocument/2006/relationships/tags" Target="../tags/tag105.xml"/></Relationships>
</file>

<file path=ppt/slides/_rels/slide104.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slideLayout" Target="../slideLayouts/slideLayout2.xml"/><Relationship Id="rId1" Type="http://schemas.openxmlformats.org/officeDocument/2006/relationships/tags" Target="../tags/tag106.xml"/></Relationships>
</file>

<file path=ppt/slides/_rels/slide105.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slideLayout" Target="../slideLayouts/slideLayout2.xml"/><Relationship Id="rId1" Type="http://schemas.openxmlformats.org/officeDocument/2006/relationships/tags" Target="../tags/tag107.xml"/></Relationships>
</file>

<file path=ppt/slides/_rels/slide106.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slideLayout" Target="../slideLayouts/slideLayout2.xml"/><Relationship Id="rId1" Type="http://schemas.openxmlformats.org/officeDocument/2006/relationships/tags" Target="../tags/tag108.xml"/></Relationships>
</file>

<file path=ppt/slides/_rels/slide107.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slideLayout" Target="../slideLayouts/slideLayout2.xml"/><Relationship Id="rId1" Type="http://schemas.openxmlformats.org/officeDocument/2006/relationships/tags" Target="../tags/tag109.xml"/></Relationships>
</file>

<file path=ppt/slides/_rels/slide10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0.xml"/></Relationships>
</file>

<file path=ppt/slides/_rels/slide109.xml.rels><?xml version="1.0" encoding="UTF-8" standalone="yes"?>
<Relationships xmlns="http://schemas.openxmlformats.org/package/2006/relationships"><Relationship Id="rId3" Type="http://schemas.openxmlformats.org/officeDocument/2006/relationships/image" Target="../media/image89.png"/><Relationship Id="rId7" Type="http://schemas.openxmlformats.org/officeDocument/2006/relationships/image" Target="../media/image93.png"/><Relationship Id="rId2" Type="http://schemas.openxmlformats.org/officeDocument/2006/relationships/slideLayout" Target="../slideLayouts/slideLayout2.xml"/><Relationship Id="rId1" Type="http://schemas.openxmlformats.org/officeDocument/2006/relationships/tags" Target="../tags/tag111.xml"/><Relationship Id="rId6" Type="http://schemas.openxmlformats.org/officeDocument/2006/relationships/image" Target="../media/image92.png"/><Relationship Id="rId5" Type="http://schemas.openxmlformats.org/officeDocument/2006/relationships/image" Target="../media/image91.wmf"/><Relationship Id="rId4" Type="http://schemas.openxmlformats.org/officeDocument/2006/relationships/image" Target="../media/image90.wmf"/></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10.x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image" Target="../media/image94.png"/><Relationship Id="rId7" Type="http://schemas.openxmlformats.org/officeDocument/2006/relationships/image" Target="../media/image98.wmf"/><Relationship Id="rId2" Type="http://schemas.openxmlformats.org/officeDocument/2006/relationships/slideLayout" Target="../slideLayouts/slideLayout2.xml"/><Relationship Id="rId1" Type="http://schemas.openxmlformats.org/officeDocument/2006/relationships/tags" Target="../tags/tag112.xml"/><Relationship Id="rId6" Type="http://schemas.openxmlformats.org/officeDocument/2006/relationships/image" Target="../media/image97.png"/><Relationship Id="rId5" Type="http://schemas.openxmlformats.org/officeDocument/2006/relationships/image" Target="../media/image96.wmf"/><Relationship Id="rId4" Type="http://schemas.openxmlformats.org/officeDocument/2006/relationships/image" Target="../media/image95.png"/></Relationships>
</file>

<file path=ppt/slides/_rels/slide1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3.xml"/></Relationships>
</file>

<file path=ppt/slides/_rels/slide1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4.xml"/></Relationships>
</file>

<file path=ppt/slides/_rels/slide1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2.xml"/><Relationship Id="rId1" Type="http://schemas.openxmlformats.org/officeDocument/2006/relationships/tags" Target="../tags/tag115.xml"/><Relationship Id="rId6" Type="http://schemas.openxmlformats.org/officeDocument/2006/relationships/image" Target="../media/image102.png"/><Relationship Id="rId5" Type="http://schemas.openxmlformats.org/officeDocument/2006/relationships/image" Target="../media/image101.png"/><Relationship Id="rId4" Type="http://schemas.openxmlformats.org/officeDocument/2006/relationships/image" Target="../media/image100.png"/></Relationships>
</file>

<file path=ppt/slides/_rels/slide114.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slideLayout" Target="../slideLayouts/slideLayout2.xml"/><Relationship Id="rId1" Type="http://schemas.openxmlformats.org/officeDocument/2006/relationships/tags" Target="../tags/tag116.xml"/><Relationship Id="rId4" Type="http://schemas.openxmlformats.org/officeDocument/2006/relationships/image" Target="../media/image39.png"/></Relationships>
</file>

<file path=ppt/slides/_rels/slide115.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slideLayout" Target="../slideLayouts/slideLayout2.xml"/><Relationship Id="rId1" Type="http://schemas.openxmlformats.org/officeDocument/2006/relationships/tags" Target="../tags/tag117.xml"/><Relationship Id="rId4" Type="http://schemas.openxmlformats.org/officeDocument/2006/relationships/image" Target="../media/image105.png"/></Relationships>
</file>

<file path=ppt/slides/_rels/slide116.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slideLayout" Target="../slideLayouts/slideLayout2.xml"/><Relationship Id="rId1" Type="http://schemas.openxmlformats.org/officeDocument/2006/relationships/tags" Target="../tags/tag118.xml"/></Relationships>
</file>

<file path=ppt/slides/_rels/slide117.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slideLayout" Target="../slideLayouts/slideLayout2.xml"/><Relationship Id="rId1" Type="http://schemas.openxmlformats.org/officeDocument/2006/relationships/tags" Target="../tags/tag119.xml"/></Relationships>
</file>

<file path=ppt/slides/_rels/slide1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0.xml"/></Relationships>
</file>

<file path=ppt/slides/_rels/slide1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1.xml"/></Relationships>
</file>

<file path=ppt/slides/_rels/slide12.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2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22.xml"/><Relationship Id="rId4" Type="http://schemas.openxmlformats.org/officeDocument/2006/relationships/image" Target="../media/image3.jpeg"/></Relationships>
</file>

<file path=ppt/slides/_rels/slide121.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slideLayout" Target="../slideLayouts/slideLayout2.xml"/><Relationship Id="rId1" Type="http://schemas.openxmlformats.org/officeDocument/2006/relationships/tags" Target="../tags/tag123.xml"/></Relationships>
</file>

<file path=ppt/slides/_rels/slide122.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slideLayout" Target="../slideLayouts/slideLayout2.xml"/><Relationship Id="rId1" Type="http://schemas.openxmlformats.org/officeDocument/2006/relationships/tags" Target="../tags/tag124.xml"/></Relationships>
</file>

<file path=ppt/slides/_rels/slide123.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slideLayout" Target="../slideLayouts/slideLayout2.xml"/><Relationship Id="rId1" Type="http://schemas.openxmlformats.org/officeDocument/2006/relationships/tags" Target="../tags/tag125.xml"/></Relationships>
</file>

<file path=ppt/slides/_rels/slide124.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slideLayout" Target="../slideLayouts/slideLayout2.xml"/><Relationship Id="rId1" Type="http://schemas.openxmlformats.org/officeDocument/2006/relationships/tags" Target="../tags/tag126.xml"/></Relationships>
</file>

<file path=ppt/slides/_rels/slide125.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slideLayout" Target="../slideLayouts/slideLayout2.xml"/><Relationship Id="rId1" Type="http://schemas.openxmlformats.org/officeDocument/2006/relationships/tags" Target="../tags/tag127.xml"/><Relationship Id="rId4" Type="http://schemas.openxmlformats.org/officeDocument/2006/relationships/image" Target="../media/image113.png"/></Relationships>
</file>

<file path=ppt/slides/_rels/slide126.xml.rels><?xml version="1.0" encoding="UTF-8" standalone="yes"?>
<Relationships xmlns="http://schemas.openxmlformats.org/package/2006/relationships"><Relationship Id="rId3" Type="http://schemas.openxmlformats.org/officeDocument/2006/relationships/image" Target="../media/image114.wmf"/><Relationship Id="rId2" Type="http://schemas.openxmlformats.org/officeDocument/2006/relationships/slideLayout" Target="../slideLayouts/slideLayout2.xml"/><Relationship Id="rId1" Type="http://schemas.openxmlformats.org/officeDocument/2006/relationships/tags" Target="../tags/tag128.xml"/></Relationships>
</file>

<file path=ppt/slides/_rels/slide127.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slideLayout" Target="../slideLayouts/slideLayout2.xml"/><Relationship Id="rId1" Type="http://schemas.openxmlformats.org/officeDocument/2006/relationships/tags" Target="../tags/tag129.xml"/></Relationships>
</file>

<file path=ppt/slides/_rels/slide128.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slideLayout" Target="../slideLayouts/slideLayout2.xml"/><Relationship Id="rId1" Type="http://schemas.openxmlformats.org/officeDocument/2006/relationships/tags" Target="../tags/tag130.xml"/><Relationship Id="rId4" Type="http://schemas.openxmlformats.org/officeDocument/2006/relationships/image" Target="../media/image117.png"/></Relationships>
</file>

<file path=ppt/slides/_rels/slide129.xml.rels><?xml version="1.0" encoding="UTF-8" standalone="yes"?>
<Relationships xmlns="http://schemas.openxmlformats.org/package/2006/relationships"><Relationship Id="rId3" Type="http://schemas.openxmlformats.org/officeDocument/2006/relationships/image" Target="../media/image118.wmf"/><Relationship Id="rId2" Type="http://schemas.openxmlformats.org/officeDocument/2006/relationships/slideLayout" Target="../slideLayouts/slideLayout2.xml"/><Relationship Id="rId1" Type="http://schemas.openxmlformats.org/officeDocument/2006/relationships/tags" Target="../tags/tag131.xml"/></Relationships>
</file>

<file path=ppt/slides/_rels/slide13.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2.xml"/></Relationships>
</file>

<file path=ppt/slides/_rels/slide131.xml.rels><?xml version="1.0" encoding="UTF-8" standalone="yes"?>
<Relationships xmlns="http://schemas.openxmlformats.org/package/2006/relationships"><Relationship Id="rId3" Type="http://schemas.openxmlformats.org/officeDocument/2006/relationships/image" Target="../media/image119.jpeg"/><Relationship Id="rId2" Type="http://schemas.openxmlformats.org/officeDocument/2006/relationships/slideLayout" Target="../slideLayouts/slideLayout2.xml"/><Relationship Id="rId1" Type="http://schemas.openxmlformats.org/officeDocument/2006/relationships/tags" Target="../tags/tag133.xml"/></Relationships>
</file>

<file path=ppt/slides/_rels/slide132.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slideLayout" Target="../slideLayouts/slideLayout2.xml"/><Relationship Id="rId1" Type="http://schemas.openxmlformats.org/officeDocument/2006/relationships/tags" Target="../tags/tag134.xml"/><Relationship Id="rId4" Type="http://schemas.openxmlformats.org/officeDocument/2006/relationships/image" Target="../media/image121.png"/></Relationships>
</file>

<file path=ppt/slides/_rels/slide133.xml.rels><?xml version="1.0" encoding="UTF-8" standalone="yes"?>
<Relationships xmlns="http://schemas.openxmlformats.org/package/2006/relationships"><Relationship Id="rId3" Type="http://schemas.openxmlformats.org/officeDocument/2006/relationships/image" Target="../media/image122.jpeg"/><Relationship Id="rId2" Type="http://schemas.openxmlformats.org/officeDocument/2006/relationships/slideLayout" Target="../slideLayouts/slideLayout2.xml"/><Relationship Id="rId1" Type="http://schemas.openxmlformats.org/officeDocument/2006/relationships/tags" Target="../tags/tag135.xml"/></Relationships>
</file>

<file path=ppt/slides/_rels/slide1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6.xml"/></Relationships>
</file>

<file path=ppt/slides/_rels/slide135.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slideLayout" Target="../slideLayouts/slideLayout2.xml"/><Relationship Id="rId1" Type="http://schemas.openxmlformats.org/officeDocument/2006/relationships/tags" Target="../tags/tag137.xml"/></Relationships>
</file>

<file path=ppt/slides/_rels/slide136.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slideLayout" Target="../slideLayouts/slideLayout2.xml"/><Relationship Id="rId1" Type="http://schemas.openxmlformats.org/officeDocument/2006/relationships/tags" Target="../tags/tag138.xml"/></Relationships>
</file>

<file path=ppt/slides/_rels/slide137.xml.rels><?xml version="1.0" encoding="UTF-8" standalone="yes"?>
<Relationships xmlns="http://schemas.openxmlformats.org/package/2006/relationships"><Relationship Id="rId3" Type="http://schemas.openxmlformats.org/officeDocument/2006/relationships/image" Target="../media/image125.wmf"/><Relationship Id="rId2" Type="http://schemas.openxmlformats.org/officeDocument/2006/relationships/slideLayout" Target="../slideLayouts/slideLayout2.xml"/><Relationship Id="rId1" Type="http://schemas.openxmlformats.org/officeDocument/2006/relationships/tags" Target="../tags/tag139.xml"/><Relationship Id="rId4" Type="http://schemas.openxmlformats.org/officeDocument/2006/relationships/image" Target="../media/image126.png"/></Relationships>
</file>

<file path=ppt/slides/_rels/slide1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0.xml"/></Relationships>
</file>

<file path=ppt/slides/_rels/slide139.xml.rels><?xml version="1.0" encoding="UTF-8" standalone="yes"?>
<Relationships xmlns="http://schemas.openxmlformats.org/package/2006/relationships"><Relationship Id="rId3" Type="http://schemas.openxmlformats.org/officeDocument/2006/relationships/image" Target="../media/image127.wmf"/><Relationship Id="rId2" Type="http://schemas.openxmlformats.org/officeDocument/2006/relationships/slideLayout" Target="../slideLayouts/slideLayout2.xml"/><Relationship Id="rId1" Type="http://schemas.openxmlformats.org/officeDocument/2006/relationships/tags" Target="../tags/tag141.xml"/><Relationship Id="rId5" Type="http://schemas.openxmlformats.org/officeDocument/2006/relationships/image" Target="../media/image129.png"/><Relationship Id="rId4" Type="http://schemas.openxmlformats.org/officeDocument/2006/relationships/image" Target="../media/image128.png"/></Relationships>
</file>

<file path=ppt/slides/_rels/slide14.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40.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slideLayout" Target="../slideLayouts/slideLayout2.xml"/><Relationship Id="rId1" Type="http://schemas.openxmlformats.org/officeDocument/2006/relationships/tags" Target="../tags/tag142.xml"/></Relationships>
</file>

<file path=ppt/slides/_rels/slide141.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slideLayout" Target="../slideLayouts/slideLayout2.xml"/><Relationship Id="rId1" Type="http://schemas.openxmlformats.org/officeDocument/2006/relationships/tags" Target="../tags/tag143.xml"/><Relationship Id="rId5" Type="http://schemas.openxmlformats.org/officeDocument/2006/relationships/image" Target="../media/image132.png"/><Relationship Id="rId4" Type="http://schemas.openxmlformats.org/officeDocument/2006/relationships/image" Target="../media/image39.png"/></Relationships>
</file>

<file path=ppt/slides/_rels/slide142.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slideLayout" Target="../slideLayouts/slideLayout2.xml"/><Relationship Id="rId1" Type="http://schemas.openxmlformats.org/officeDocument/2006/relationships/tags" Target="../tags/tag144.xml"/></Relationships>
</file>

<file path=ppt/slides/_rels/slide143.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slideLayout" Target="../slideLayouts/slideLayout2.xml"/><Relationship Id="rId1" Type="http://schemas.openxmlformats.org/officeDocument/2006/relationships/tags" Target="../tags/tag145.xml"/></Relationships>
</file>

<file path=ppt/slides/_rels/slide144.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slideLayout" Target="../slideLayouts/slideLayout2.xml"/><Relationship Id="rId1" Type="http://schemas.openxmlformats.org/officeDocument/2006/relationships/tags" Target="../tags/tag146.xml"/></Relationships>
</file>

<file path=ppt/slides/_rels/slide1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7.xml"/></Relationships>
</file>

<file path=ppt/slides/_rels/slide146.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slideLayout" Target="../slideLayouts/slideLayout2.xml"/><Relationship Id="rId1" Type="http://schemas.openxmlformats.org/officeDocument/2006/relationships/tags" Target="../tags/tag148.xml"/><Relationship Id="rId4" Type="http://schemas.openxmlformats.org/officeDocument/2006/relationships/image" Target="../media/image137.png"/></Relationships>
</file>

<file path=ppt/slides/_rels/slide147.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slideLayout" Target="../slideLayouts/slideLayout2.xml"/><Relationship Id="rId1" Type="http://schemas.openxmlformats.org/officeDocument/2006/relationships/tags" Target="../tags/tag149.xml"/><Relationship Id="rId4" Type="http://schemas.openxmlformats.org/officeDocument/2006/relationships/image" Target="../media/image139.png"/></Relationships>
</file>

<file path=ppt/slides/_rels/slide1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0.xml"/></Relationships>
</file>

<file path=ppt/slides/_rels/slide1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1.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50.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slideLayout" Target="../slideLayouts/slideLayout2.xml"/><Relationship Id="rId1" Type="http://schemas.openxmlformats.org/officeDocument/2006/relationships/tags" Target="../tags/tag152.xml"/></Relationships>
</file>

<file path=ppt/slides/_rels/slide151.xml.rels><?xml version="1.0" encoding="UTF-8" standalone="yes"?>
<Relationships xmlns="http://schemas.openxmlformats.org/package/2006/relationships"><Relationship Id="rId3" Type="http://schemas.openxmlformats.org/officeDocument/2006/relationships/image" Target="../media/image141.wmf"/><Relationship Id="rId2" Type="http://schemas.openxmlformats.org/officeDocument/2006/relationships/slideLayout" Target="../slideLayouts/slideLayout2.xml"/><Relationship Id="rId1" Type="http://schemas.openxmlformats.org/officeDocument/2006/relationships/tags" Target="../tags/tag153.xml"/></Relationships>
</file>

<file path=ppt/slides/_rels/slide15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4.xml"/></Relationships>
</file>

<file path=ppt/slides/_rels/slide153.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slideLayout" Target="../slideLayouts/slideLayout2.xml"/><Relationship Id="rId1" Type="http://schemas.openxmlformats.org/officeDocument/2006/relationships/tags" Target="../tags/tag155.xml"/></Relationships>
</file>

<file path=ppt/slides/_rels/slide15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2.xml"/><Relationship Id="rId1" Type="http://schemas.openxmlformats.org/officeDocument/2006/relationships/tags" Target="../tags/tag156.xml"/></Relationships>
</file>

<file path=ppt/slides/_rels/slide155.xml.rels><?xml version="1.0" encoding="UTF-8" standalone="yes"?>
<Relationships xmlns="http://schemas.openxmlformats.org/package/2006/relationships"><Relationship Id="rId3" Type="http://schemas.openxmlformats.org/officeDocument/2006/relationships/image" Target="../media/image143.wmf"/><Relationship Id="rId2" Type="http://schemas.openxmlformats.org/officeDocument/2006/relationships/slideLayout" Target="../slideLayouts/slideLayout2.xml"/><Relationship Id="rId1" Type="http://schemas.openxmlformats.org/officeDocument/2006/relationships/tags" Target="../tags/tag157.xml"/><Relationship Id="rId5" Type="http://schemas.openxmlformats.org/officeDocument/2006/relationships/image" Target="../media/image145.png"/><Relationship Id="rId4" Type="http://schemas.openxmlformats.org/officeDocument/2006/relationships/image" Target="../media/image144.wmf"/></Relationships>
</file>

<file path=ppt/slides/_rels/slide156.xml.rels><?xml version="1.0" encoding="UTF-8" standalone="yes"?>
<Relationships xmlns="http://schemas.openxmlformats.org/package/2006/relationships"><Relationship Id="rId3" Type="http://schemas.openxmlformats.org/officeDocument/2006/relationships/image" Target="../media/image146.wmf"/><Relationship Id="rId2" Type="http://schemas.openxmlformats.org/officeDocument/2006/relationships/slideLayout" Target="../slideLayouts/slideLayout2.xml"/><Relationship Id="rId1" Type="http://schemas.openxmlformats.org/officeDocument/2006/relationships/tags" Target="../tags/tag158.xml"/><Relationship Id="rId4" Type="http://schemas.openxmlformats.org/officeDocument/2006/relationships/image" Target="../media/image147.png"/></Relationships>
</file>

<file path=ppt/slides/_rels/slide157.xml.rels><?xml version="1.0" encoding="UTF-8" standalone="yes"?>
<Relationships xmlns="http://schemas.openxmlformats.org/package/2006/relationships"><Relationship Id="rId3" Type="http://schemas.openxmlformats.org/officeDocument/2006/relationships/image" Target="../media/image146.wmf"/><Relationship Id="rId2" Type="http://schemas.openxmlformats.org/officeDocument/2006/relationships/slideLayout" Target="../slideLayouts/slideLayout2.xml"/><Relationship Id="rId1" Type="http://schemas.openxmlformats.org/officeDocument/2006/relationships/tags" Target="../tags/tag159.xml"/><Relationship Id="rId5" Type="http://schemas.openxmlformats.org/officeDocument/2006/relationships/image" Target="../media/image149.png"/><Relationship Id="rId4" Type="http://schemas.openxmlformats.org/officeDocument/2006/relationships/image" Target="../media/image148.wmf"/></Relationships>
</file>

<file path=ppt/slides/_rels/slide15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0.xml"/></Relationships>
</file>

<file path=ppt/slides/_rels/slide15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1.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60.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slideLayout" Target="../slideLayouts/slideLayout2.xml"/><Relationship Id="rId1" Type="http://schemas.openxmlformats.org/officeDocument/2006/relationships/tags" Target="../tags/tag162.xml"/><Relationship Id="rId5" Type="http://schemas.openxmlformats.org/officeDocument/2006/relationships/image" Target="../media/image152.png"/><Relationship Id="rId4" Type="http://schemas.openxmlformats.org/officeDocument/2006/relationships/image" Target="../media/image151.png"/></Relationships>
</file>

<file path=ppt/slides/_rels/slide161.xml.rels><?xml version="1.0" encoding="UTF-8" standalone="yes"?>
<Relationships xmlns="http://schemas.openxmlformats.org/package/2006/relationships"><Relationship Id="rId3" Type="http://schemas.openxmlformats.org/officeDocument/2006/relationships/image" Target="../media/image127.wmf"/><Relationship Id="rId2" Type="http://schemas.openxmlformats.org/officeDocument/2006/relationships/slideLayout" Target="../slideLayouts/slideLayout2.xml"/><Relationship Id="rId1" Type="http://schemas.openxmlformats.org/officeDocument/2006/relationships/tags" Target="../tags/tag163.xml"/><Relationship Id="rId4" Type="http://schemas.openxmlformats.org/officeDocument/2006/relationships/image" Target="../media/image153.png"/></Relationships>
</file>

<file path=ppt/slides/_rels/slide16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4.xml"/></Relationships>
</file>

<file path=ppt/slides/_rels/slide163.xml.rels><?xml version="1.0" encoding="UTF-8" standalone="yes"?>
<Relationships xmlns="http://schemas.openxmlformats.org/package/2006/relationships"><Relationship Id="rId3" Type="http://schemas.openxmlformats.org/officeDocument/2006/relationships/image" Target="../media/image154.png"/><Relationship Id="rId2" Type="http://schemas.openxmlformats.org/officeDocument/2006/relationships/slideLayout" Target="../slideLayouts/slideLayout2.xml"/><Relationship Id="rId1" Type="http://schemas.openxmlformats.org/officeDocument/2006/relationships/tags" Target="../tags/tag165.xml"/><Relationship Id="rId6" Type="http://schemas.openxmlformats.org/officeDocument/2006/relationships/image" Target="../media/image157.png"/><Relationship Id="rId5" Type="http://schemas.openxmlformats.org/officeDocument/2006/relationships/image" Target="../media/image156.png"/><Relationship Id="rId4" Type="http://schemas.openxmlformats.org/officeDocument/2006/relationships/image" Target="../media/image155.png"/></Relationships>
</file>

<file path=ppt/slides/_rels/slide164.xml.rels><?xml version="1.0" encoding="UTF-8" standalone="yes"?>
<Relationships xmlns="http://schemas.openxmlformats.org/package/2006/relationships"><Relationship Id="rId3" Type="http://schemas.openxmlformats.org/officeDocument/2006/relationships/image" Target="../media/image155.png"/><Relationship Id="rId2" Type="http://schemas.openxmlformats.org/officeDocument/2006/relationships/slideLayout" Target="../slideLayouts/slideLayout2.xml"/><Relationship Id="rId1" Type="http://schemas.openxmlformats.org/officeDocument/2006/relationships/tags" Target="../tags/tag166.xml"/><Relationship Id="rId6" Type="http://schemas.openxmlformats.org/officeDocument/2006/relationships/image" Target="../media/image160.png"/><Relationship Id="rId5" Type="http://schemas.openxmlformats.org/officeDocument/2006/relationships/image" Target="../media/image159.png"/><Relationship Id="rId4" Type="http://schemas.openxmlformats.org/officeDocument/2006/relationships/image" Target="../media/image158.png"/></Relationships>
</file>

<file path=ppt/slides/_rels/slide165.xml.rels><?xml version="1.0" encoding="UTF-8" standalone="yes"?>
<Relationships xmlns="http://schemas.openxmlformats.org/package/2006/relationships"><Relationship Id="rId3" Type="http://schemas.openxmlformats.org/officeDocument/2006/relationships/image" Target="../media/image161.png"/><Relationship Id="rId2" Type="http://schemas.openxmlformats.org/officeDocument/2006/relationships/slideLayout" Target="../slideLayouts/slideLayout2.xml"/><Relationship Id="rId1" Type="http://schemas.openxmlformats.org/officeDocument/2006/relationships/tags" Target="../tags/tag167.xml"/></Relationships>
</file>

<file path=ppt/slides/_rels/slide166.xml.rels><?xml version="1.0" encoding="UTF-8" standalone="yes"?>
<Relationships xmlns="http://schemas.openxmlformats.org/package/2006/relationships"><Relationship Id="rId3" Type="http://schemas.openxmlformats.org/officeDocument/2006/relationships/image" Target="../media/image151.png"/><Relationship Id="rId2" Type="http://schemas.openxmlformats.org/officeDocument/2006/relationships/slideLayout" Target="../slideLayouts/slideLayout2.xml"/><Relationship Id="rId1" Type="http://schemas.openxmlformats.org/officeDocument/2006/relationships/tags" Target="../tags/tag168.xml"/><Relationship Id="rId5" Type="http://schemas.openxmlformats.org/officeDocument/2006/relationships/image" Target="../media/image162.png"/><Relationship Id="rId4" Type="http://schemas.openxmlformats.org/officeDocument/2006/relationships/image" Target="../media/image152.png"/></Relationships>
</file>

<file path=ppt/slides/_rels/slide167.xml.rels><?xml version="1.0" encoding="UTF-8" standalone="yes"?>
<Relationships xmlns="http://schemas.openxmlformats.org/package/2006/relationships"><Relationship Id="rId3" Type="http://schemas.openxmlformats.org/officeDocument/2006/relationships/image" Target="../media/image163.png"/><Relationship Id="rId2" Type="http://schemas.openxmlformats.org/officeDocument/2006/relationships/slideLayout" Target="../slideLayouts/slideLayout2.xml"/><Relationship Id="rId1" Type="http://schemas.openxmlformats.org/officeDocument/2006/relationships/tags" Target="../tags/tag169.xml"/><Relationship Id="rId4" Type="http://schemas.openxmlformats.org/officeDocument/2006/relationships/image" Target="../media/image164.png"/></Relationships>
</file>

<file path=ppt/slides/_rels/slide168.xml.rels><?xml version="1.0" encoding="UTF-8" standalone="yes"?>
<Relationships xmlns="http://schemas.openxmlformats.org/package/2006/relationships"><Relationship Id="rId3" Type="http://schemas.openxmlformats.org/officeDocument/2006/relationships/image" Target="../media/image165.png"/><Relationship Id="rId2" Type="http://schemas.openxmlformats.org/officeDocument/2006/relationships/slideLayout" Target="../slideLayouts/slideLayout2.xml"/><Relationship Id="rId1" Type="http://schemas.openxmlformats.org/officeDocument/2006/relationships/tags" Target="../tags/tag170.xml"/><Relationship Id="rId4" Type="http://schemas.openxmlformats.org/officeDocument/2006/relationships/image" Target="../media/image166.png"/></Relationships>
</file>

<file path=ppt/slides/_rels/slide169.xml.rels><?xml version="1.0" encoding="UTF-8" standalone="yes"?>
<Relationships xmlns="http://schemas.openxmlformats.org/package/2006/relationships"><Relationship Id="rId3" Type="http://schemas.openxmlformats.org/officeDocument/2006/relationships/image" Target="../media/image167.png"/><Relationship Id="rId2" Type="http://schemas.openxmlformats.org/officeDocument/2006/relationships/slideLayout" Target="../slideLayouts/slideLayout2.xml"/><Relationship Id="rId1" Type="http://schemas.openxmlformats.org/officeDocument/2006/relationships/tags" Target="../tags/tag171.xml"/><Relationship Id="rId5" Type="http://schemas.openxmlformats.org/officeDocument/2006/relationships/image" Target="../media/image169.png"/><Relationship Id="rId4" Type="http://schemas.openxmlformats.org/officeDocument/2006/relationships/image" Target="../media/image168.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70.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slideLayout" Target="../slideLayouts/slideLayout2.xml"/><Relationship Id="rId1" Type="http://schemas.openxmlformats.org/officeDocument/2006/relationships/tags" Target="../tags/tag17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19.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1.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3.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wmf"/><Relationship Id="rId7"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26.xml"/><Relationship Id="rId6" Type="http://schemas.openxmlformats.org/officeDocument/2006/relationships/image" Target="../media/image19.png"/><Relationship Id="rId5" Type="http://schemas.openxmlformats.org/officeDocument/2006/relationships/image" Target="../media/image18.wmf"/><Relationship Id="rId4" Type="http://schemas.openxmlformats.org/officeDocument/2006/relationships/image" Target="../media/image17.png"/><Relationship Id="rId9" Type="http://schemas.openxmlformats.org/officeDocument/2006/relationships/image" Target="../media/image22.wmf"/></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2.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tags" Target="../tags/tag36.xml"/><Relationship Id="rId5" Type="http://schemas.openxmlformats.org/officeDocument/2006/relationships/image" Target="../media/image31.wmf"/><Relationship Id="rId4" Type="http://schemas.openxmlformats.org/officeDocument/2006/relationships/image" Target="../media/image30.wmf"/></Relationships>
</file>

<file path=ppt/slides/_rels/slide35.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37.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39.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42.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44.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4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46.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slideLayout" Target="../slideLayouts/slideLayout2.xml"/><Relationship Id="rId1" Type="http://schemas.openxmlformats.org/officeDocument/2006/relationships/tags" Target="../tags/tag48.xml"/><Relationship Id="rId4" Type="http://schemas.openxmlformats.org/officeDocument/2006/relationships/image" Target="../media/image39.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9.xml"/><Relationship Id="rId4" Type="http://schemas.openxmlformats.org/officeDocument/2006/relationships/image" Target="../media/image3.jpeg"/></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0.xml"/></Relationships>
</file>

<file path=ppt/slides/_rels/slide49.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slideLayout" Target="../slideLayouts/slideLayout2.xml"/><Relationship Id="rId1" Type="http://schemas.openxmlformats.org/officeDocument/2006/relationships/tags" Target="../tags/tag51.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2.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3.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4.xml"/></Relationships>
</file>

<file path=ppt/slides/_rels/slide53.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slideLayout" Target="../slideLayouts/slideLayout2.xml"/><Relationship Id="rId1" Type="http://schemas.openxmlformats.org/officeDocument/2006/relationships/tags" Target="../tags/tag55.xml"/><Relationship Id="rId4" Type="http://schemas.openxmlformats.org/officeDocument/2006/relationships/image" Target="../media/image42.png"/></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6.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7.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8.xml"/></Relationships>
</file>

<file path=ppt/slides/_rels/slide5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Layout" Target="../slideLayouts/slideLayout2.xml"/><Relationship Id="rId1" Type="http://schemas.openxmlformats.org/officeDocument/2006/relationships/tags" Target="../tags/tag59.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0.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2.xml"/></Relationships>
</file>

<file path=ppt/slides/_rels/slide6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Layout" Target="../slideLayouts/slideLayout2.xml"/><Relationship Id="rId1" Type="http://schemas.openxmlformats.org/officeDocument/2006/relationships/tags" Target="../tags/tag63.xml"/><Relationship Id="rId4" Type="http://schemas.openxmlformats.org/officeDocument/2006/relationships/image" Target="../media/image45.png"/></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4.xml"/></Relationships>
</file>

<file path=ppt/slides/_rels/slide6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slideLayout" Target="../slideLayouts/slideLayout2.xml"/><Relationship Id="rId1" Type="http://schemas.openxmlformats.org/officeDocument/2006/relationships/tags" Target="../tags/tag65.xml"/></Relationships>
</file>

<file path=ppt/slides/_rels/slide64.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slideLayout" Target="../slideLayouts/slideLayout2.xml"/><Relationship Id="rId1" Type="http://schemas.openxmlformats.org/officeDocument/2006/relationships/tags" Target="../tags/tag66.xml"/></Relationships>
</file>

<file path=ppt/slides/_rels/slide6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slideLayout" Target="../slideLayouts/slideLayout2.xml"/><Relationship Id="rId1" Type="http://schemas.openxmlformats.org/officeDocument/2006/relationships/tags" Target="../tags/tag67.xml"/></Relationships>
</file>

<file path=ppt/slides/_rels/slide6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slideLayout" Target="../slideLayouts/slideLayout2.xml"/><Relationship Id="rId1" Type="http://schemas.openxmlformats.org/officeDocument/2006/relationships/tags" Target="../tags/tag68.xml"/></Relationships>
</file>

<file path=ppt/slides/_rels/slide6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slideLayout" Target="../slideLayouts/slideLayout2.xml"/><Relationship Id="rId1" Type="http://schemas.openxmlformats.org/officeDocument/2006/relationships/tags" Target="../tags/tag69.xml"/></Relationships>
</file>

<file path=ppt/slides/_rels/slide6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slideLayout" Target="../slideLayouts/slideLayout2.xml"/><Relationship Id="rId1" Type="http://schemas.openxmlformats.org/officeDocument/2006/relationships/tags" Target="../tags/tag70.xml"/></Relationships>
</file>

<file path=ppt/slides/_rels/slide69.x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slideLayout" Target="../slideLayouts/slideLayout2.xml"/><Relationship Id="rId1" Type="http://schemas.openxmlformats.org/officeDocument/2006/relationships/tags" Target="../tags/tag7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2.xml"/></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3.xml"/></Relationships>
</file>

<file path=ppt/slides/_rels/slide72.x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slideLayout" Target="../slideLayouts/slideLayout2.xml"/><Relationship Id="rId1" Type="http://schemas.openxmlformats.org/officeDocument/2006/relationships/tags" Target="../tags/tag74.xml"/><Relationship Id="rId4" Type="http://schemas.openxmlformats.org/officeDocument/2006/relationships/image" Target="../media/image54.png"/></Relationships>
</file>

<file path=ppt/slides/_rels/slide7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5.xml"/></Relationships>
</file>

<file path=ppt/slides/_rels/slide7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slideLayout" Target="../slideLayouts/slideLayout2.xml"/><Relationship Id="rId1" Type="http://schemas.openxmlformats.org/officeDocument/2006/relationships/tags" Target="../tags/tag76.xml"/></Relationships>
</file>

<file path=ppt/slides/_rels/slide7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slideLayout" Target="../slideLayouts/slideLayout2.xml"/><Relationship Id="rId1" Type="http://schemas.openxmlformats.org/officeDocument/2006/relationships/tags" Target="../tags/tag77.xml"/><Relationship Id="rId6" Type="http://schemas.openxmlformats.org/officeDocument/2006/relationships/image" Target="../media/image39.png"/><Relationship Id="rId5" Type="http://schemas.openxmlformats.org/officeDocument/2006/relationships/image" Target="../media/image58.png"/><Relationship Id="rId4" Type="http://schemas.openxmlformats.org/officeDocument/2006/relationships/image" Target="../media/image57.png"/></Relationships>
</file>

<file path=ppt/slides/_rels/slide76.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slideLayout" Target="../slideLayouts/slideLayout2.xml"/><Relationship Id="rId1" Type="http://schemas.openxmlformats.org/officeDocument/2006/relationships/tags" Target="../tags/tag78.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wmf"/></Relationships>
</file>

<file path=ppt/slides/_rels/slide7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slideLayout" Target="../slideLayouts/slideLayout2.xml"/><Relationship Id="rId1" Type="http://schemas.openxmlformats.org/officeDocument/2006/relationships/tags" Target="../tags/tag79.xml"/></Relationships>
</file>

<file path=ppt/slides/_rels/slide78.x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slideLayout" Target="../slideLayouts/slideLayout2.xml"/><Relationship Id="rId1" Type="http://schemas.openxmlformats.org/officeDocument/2006/relationships/tags" Target="../tags/tag80.xml"/><Relationship Id="rId4" Type="http://schemas.openxmlformats.org/officeDocument/2006/relationships/image" Target="../media/image67.png"/></Relationships>
</file>

<file path=ppt/slides/_rels/slide7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80.x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slideLayout" Target="../slideLayouts/slideLayout2.xml"/><Relationship Id="rId1" Type="http://schemas.openxmlformats.org/officeDocument/2006/relationships/tags" Target="../tags/tag82.xml"/><Relationship Id="rId4" Type="http://schemas.openxmlformats.org/officeDocument/2006/relationships/image" Target="../media/image65.png"/></Relationships>
</file>

<file path=ppt/slides/_rels/slide81.x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slideLayout" Target="../slideLayouts/slideLayout2.xml"/><Relationship Id="rId1" Type="http://schemas.openxmlformats.org/officeDocument/2006/relationships/tags" Target="../tags/tag83.xml"/><Relationship Id="rId5" Type="http://schemas.openxmlformats.org/officeDocument/2006/relationships/image" Target="../media/image71.wmf"/><Relationship Id="rId4" Type="http://schemas.openxmlformats.org/officeDocument/2006/relationships/image" Target="../media/image70.wmf"/></Relationships>
</file>

<file path=ppt/slides/_rels/slide8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4.xml"/></Relationships>
</file>

<file path=ppt/slides/_rels/slide8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slideLayout" Target="../slideLayouts/slideLayout2.xml"/><Relationship Id="rId1" Type="http://schemas.openxmlformats.org/officeDocument/2006/relationships/tags" Target="../tags/tag85.xml"/></Relationships>
</file>

<file path=ppt/slides/_rels/slide84.xml.rels><?xml version="1.0" encoding="UTF-8" standalone="yes"?>
<Relationships xmlns="http://schemas.openxmlformats.org/package/2006/relationships"><Relationship Id="rId3" Type="http://schemas.openxmlformats.org/officeDocument/2006/relationships/image" Target="../media/image73.wmf"/><Relationship Id="rId2" Type="http://schemas.openxmlformats.org/officeDocument/2006/relationships/slideLayout" Target="../slideLayouts/slideLayout2.xml"/><Relationship Id="rId1" Type="http://schemas.openxmlformats.org/officeDocument/2006/relationships/tags" Target="../tags/tag86.xml"/></Relationships>
</file>

<file path=ppt/slides/_rels/slide85.xml.rels><?xml version="1.0" encoding="UTF-8" standalone="yes"?>
<Relationships xmlns="http://schemas.openxmlformats.org/package/2006/relationships"><Relationship Id="rId3" Type="http://schemas.openxmlformats.org/officeDocument/2006/relationships/image" Target="../media/image74.wmf"/><Relationship Id="rId2" Type="http://schemas.openxmlformats.org/officeDocument/2006/relationships/slideLayout" Target="../slideLayouts/slideLayout2.xml"/><Relationship Id="rId1" Type="http://schemas.openxmlformats.org/officeDocument/2006/relationships/tags" Target="../tags/tag87.xml"/></Relationships>
</file>

<file path=ppt/slides/_rels/slide8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8.xml"/></Relationships>
</file>

<file path=ppt/slides/_rels/slide8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9.xml"/></Relationships>
</file>

<file path=ppt/slides/_rels/slide8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slideLayout" Target="../slideLayouts/slideLayout2.xml"/><Relationship Id="rId1" Type="http://schemas.openxmlformats.org/officeDocument/2006/relationships/tags" Target="../tags/tag90.xml"/><Relationship Id="rId4" Type="http://schemas.openxmlformats.org/officeDocument/2006/relationships/image" Target="../media/image76.wmf"/></Relationships>
</file>

<file path=ppt/slides/_rels/slide8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2.xml"/><Relationship Id="rId1" Type="http://schemas.openxmlformats.org/officeDocument/2006/relationships/tags" Target="../tags/tag91.xml"/><Relationship Id="rId4" Type="http://schemas.openxmlformats.org/officeDocument/2006/relationships/image" Target="../media/image77.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9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slideLayout" Target="../slideLayouts/slideLayout2.xml"/><Relationship Id="rId1" Type="http://schemas.openxmlformats.org/officeDocument/2006/relationships/tags" Target="../tags/tag92.xml"/></Relationships>
</file>

<file path=ppt/slides/_rels/slide9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slideLayout" Target="../slideLayouts/slideLayout2.xml"/><Relationship Id="rId1" Type="http://schemas.openxmlformats.org/officeDocument/2006/relationships/tags" Target="../tags/tag93.xml"/><Relationship Id="rId5" Type="http://schemas.openxmlformats.org/officeDocument/2006/relationships/image" Target="../media/image80.png"/><Relationship Id="rId4" Type="http://schemas.openxmlformats.org/officeDocument/2006/relationships/image" Target="../media/image39.png"/></Relationships>
</file>

<file path=ppt/slides/_rels/slide9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4.xml"/></Relationships>
</file>

<file path=ppt/slides/_rels/slide9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5.xml"/></Relationships>
</file>

<file path=ppt/slides/_rels/slide9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2.xml"/><Relationship Id="rId1" Type="http://schemas.openxmlformats.org/officeDocument/2006/relationships/tags" Target="../tags/tag96.xml"/><Relationship Id="rId4" Type="http://schemas.openxmlformats.org/officeDocument/2006/relationships/image" Target="../media/image81.wmf"/></Relationships>
</file>

<file path=ppt/slides/_rels/slide9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7.xml"/></Relationships>
</file>

<file path=ppt/slides/_rels/slide9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8.xml"/></Relationships>
</file>

<file path=ppt/slides/_rels/slide9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2.xml"/><Relationship Id="rId1" Type="http://schemas.openxmlformats.org/officeDocument/2006/relationships/tags" Target="../tags/tag99.xml"/><Relationship Id="rId4" Type="http://schemas.openxmlformats.org/officeDocument/2006/relationships/image" Target="../media/image82.png"/></Relationships>
</file>

<file path=ppt/slides/_rels/slide98.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slideLayout" Target="../slideLayouts/slideLayout2.xml"/><Relationship Id="rId1" Type="http://schemas.openxmlformats.org/officeDocument/2006/relationships/tags" Target="../tags/tag100.xml"/></Relationships>
</file>

<file path=ppt/slides/_rels/slide99.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slideLayout" Target="../slideLayouts/slideLayout2.xml"/><Relationship Id="rId1" Type="http://schemas.openxmlformats.org/officeDocument/2006/relationships/tags" Target="../tags/tag10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11" descr="D:\Nalini\PPT\6-23-15\New folder (2)\Chpt_1-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14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 Box 3"/>
          <p:cNvSpPr txBox="1">
            <a:spLocks noChangeArrowheads="1"/>
          </p:cNvSpPr>
          <p:nvPr/>
        </p:nvSpPr>
        <p:spPr bwMode="auto">
          <a:xfrm>
            <a:off x="2133600" y="6248400"/>
            <a:ext cx="5486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6pPr>
            <a:lvl7pPr marL="29718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7pPr>
            <a:lvl8pPr marL="34290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8pPr>
            <a:lvl9pPr marL="38862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9pPr>
          </a:lstStyle>
          <a:p>
            <a:pPr algn="ctr">
              <a:lnSpc>
                <a:spcPct val="100000"/>
              </a:lnSpc>
              <a:spcBef>
                <a:spcPct val="50000"/>
              </a:spcBef>
            </a:pPr>
            <a:r>
              <a:rPr lang="en-US" altLang="en-US" sz="1400"/>
              <a:t>Copyright © Cengage Learning. All rights reserved.</a:t>
            </a:r>
            <a:r>
              <a:rPr lang="en-US" altLang="en-US" sz="1800"/>
              <a:t> </a:t>
            </a:r>
          </a:p>
        </p:txBody>
      </p:sp>
      <p:sp>
        <p:nvSpPr>
          <p:cNvPr id="2052" name="Text Box 4"/>
          <p:cNvSpPr txBox="1">
            <a:spLocks noChangeArrowheads="1"/>
          </p:cNvSpPr>
          <p:nvPr/>
        </p:nvSpPr>
        <p:spPr bwMode="auto">
          <a:xfrm>
            <a:off x="1365250" y="1401763"/>
            <a:ext cx="692150"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6pPr>
            <a:lvl7pPr marL="29718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7pPr>
            <a:lvl8pPr marL="34290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8pPr>
            <a:lvl9pPr marL="38862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9pPr>
          </a:lstStyle>
          <a:p>
            <a:pPr eaLnBrk="1" hangingPunct="1">
              <a:lnSpc>
                <a:spcPct val="100000"/>
              </a:lnSpc>
            </a:pPr>
            <a:r>
              <a:rPr lang="en-US" altLang="en-US" sz="7200" b="1">
                <a:solidFill>
                  <a:schemeClr val="bg1"/>
                </a:solidFill>
              </a:rPr>
              <a:t>1</a:t>
            </a:r>
          </a:p>
        </p:txBody>
      </p:sp>
      <p:sp>
        <p:nvSpPr>
          <p:cNvPr id="2053" name="Text Box 5"/>
          <p:cNvSpPr txBox="1">
            <a:spLocks noChangeArrowheads="1"/>
          </p:cNvSpPr>
          <p:nvPr/>
        </p:nvSpPr>
        <p:spPr bwMode="auto">
          <a:xfrm>
            <a:off x="2667000" y="1600200"/>
            <a:ext cx="55419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6pPr>
            <a:lvl7pPr marL="29718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7pPr>
            <a:lvl8pPr marL="34290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8pPr>
            <a:lvl9pPr marL="38862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9pPr>
          </a:lstStyle>
          <a:p>
            <a:pPr eaLnBrk="1" hangingPunct="1">
              <a:lnSpc>
                <a:spcPct val="100000"/>
              </a:lnSpc>
            </a:pPr>
            <a:r>
              <a:rPr lang="en-US" altLang="en-US" sz="4000" b="1"/>
              <a:t>Functions and Models</a:t>
            </a:r>
          </a:p>
        </p:txBody>
      </p:sp>
    </p:spTree>
    <p:custDataLst>
      <p:tags r:id="rId1"/>
    </p:custData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noFill/>
        </p:spPr>
        <p:txBody>
          <a:bodyPr/>
          <a:lstStyle/>
          <a:p>
            <a:r>
              <a:rPr lang="en-US" altLang="en-US"/>
              <a:t>Four Ways to Represent a Function</a:t>
            </a:r>
          </a:p>
        </p:txBody>
      </p:sp>
      <p:sp>
        <p:nvSpPr>
          <p:cNvPr id="11267" name="Rectangle 3"/>
          <p:cNvSpPr>
            <a:spLocks noChangeArrowheads="1"/>
          </p:cNvSpPr>
          <p:nvPr/>
        </p:nvSpPr>
        <p:spPr bwMode="auto">
          <a:xfrm>
            <a:off x="455613" y="1462088"/>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6pPr>
            <a:lvl7pPr marL="29718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7pPr>
            <a:lvl8pPr marL="34290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8pPr>
            <a:lvl9pPr marL="38862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9pPr>
          </a:lstStyle>
          <a:p>
            <a:pPr eaLnBrk="1" hangingPunct="1">
              <a:lnSpc>
                <a:spcPct val="100000"/>
              </a:lnSpc>
            </a:pPr>
            <a:r>
              <a:rPr lang="en-US" altLang="en-US">
                <a:latin typeface="Times-Roman" charset="0"/>
              </a:rPr>
              <a:t>Another way to picture a function is by an </a:t>
            </a:r>
            <a:r>
              <a:rPr lang="en-US" altLang="en-US" b="1">
                <a:latin typeface="Times-Bold" charset="0"/>
              </a:rPr>
              <a:t>arrow diagram </a:t>
            </a:r>
            <a:r>
              <a:rPr lang="en-US" altLang="en-US">
                <a:latin typeface="Times-Roman" charset="0"/>
              </a:rPr>
              <a:t>as in Figure 3. </a:t>
            </a:r>
          </a:p>
          <a:p>
            <a:pPr eaLnBrk="1" hangingPunct="1">
              <a:lnSpc>
                <a:spcPct val="100000"/>
              </a:lnSpc>
            </a:pPr>
            <a:endParaRPr lang="en-US" altLang="en-US">
              <a:latin typeface="Times-Roman" charset="0"/>
            </a:endParaRPr>
          </a:p>
          <a:p>
            <a:pPr eaLnBrk="1" hangingPunct="1">
              <a:lnSpc>
                <a:spcPct val="100000"/>
              </a:lnSpc>
            </a:pPr>
            <a:endParaRPr lang="en-US" altLang="en-US">
              <a:latin typeface="Times-Roman" charset="0"/>
            </a:endParaRPr>
          </a:p>
          <a:p>
            <a:pPr eaLnBrk="1" hangingPunct="1">
              <a:lnSpc>
                <a:spcPct val="100000"/>
              </a:lnSpc>
            </a:pPr>
            <a:endParaRPr lang="en-US" altLang="en-US">
              <a:latin typeface="Times-Roman" charset="0"/>
            </a:endParaRPr>
          </a:p>
          <a:p>
            <a:pPr eaLnBrk="1" hangingPunct="1">
              <a:lnSpc>
                <a:spcPct val="100000"/>
              </a:lnSpc>
            </a:pPr>
            <a:endParaRPr lang="en-US" altLang="en-US">
              <a:latin typeface="Times-Roman" charset="0"/>
            </a:endParaRPr>
          </a:p>
          <a:p>
            <a:pPr eaLnBrk="1" hangingPunct="1">
              <a:lnSpc>
                <a:spcPct val="100000"/>
              </a:lnSpc>
            </a:pPr>
            <a:endParaRPr lang="en-US" altLang="en-US">
              <a:latin typeface="Times-Roman" charset="0"/>
            </a:endParaRPr>
          </a:p>
          <a:p>
            <a:pPr eaLnBrk="1" hangingPunct="1">
              <a:lnSpc>
                <a:spcPct val="100000"/>
              </a:lnSpc>
            </a:pPr>
            <a:endParaRPr lang="en-US" altLang="en-US">
              <a:latin typeface="Times-Roman" charset="0"/>
            </a:endParaRPr>
          </a:p>
          <a:p>
            <a:pPr eaLnBrk="1" hangingPunct="1">
              <a:lnSpc>
                <a:spcPct val="100000"/>
              </a:lnSpc>
            </a:pPr>
            <a:endParaRPr lang="en-US" altLang="en-US">
              <a:latin typeface="Times-Roman" charset="0"/>
            </a:endParaRPr>
          </a:p>
          <a:p>
            <a:pPr eaLnBrk="1" hangingPunct="1">
              <a:lnSpc>
                <a:spcPct val="100000"/>
              </a:lnSpc>
            </a:pPr>
            <a:endParaRPr lang="en-US" altLang="en-US">
              <a:latin typeface="Times-Roman" charset="0"/>
            </a:endParaRPr>
          </a:p>
          <a:p>
            <a:pPr eaLnBrk="1" hangingPunct="1">
              <a:lnSpc>
                <a:spcPct val="100000"/>
              </a:lnSpc>
            </a:pPr>
            <a:endParaRPr lang="en-US" altLang="en-US">
              <a:latin typeface="Times-Roman" charset="0"/>
            </a:endParaRPr>
          </a:p>
          <a:p>
            <a:pPr eaLnBrk="1" hangingPunct="1">
              <a:lnSpc>
                <a:spcPct val="100000"/>
              </a:lnSpc>
            </a:pPr>
            <a:r>
              <a:rPr lang="en-US" altLang="en-US">
                <a:latin typeface="Times-Roman" charset="0"/>
              </a:rPr>
              <a:t>Each arrow connects an element of </a:t>
            </a:r>
            <a:r>
              <a:rPr lang="en-US" altLang="en-US" i="1">
                <a:latin typeface="Times-Roman" charset="0"/>
              </a:rPr>
              <a:t>D </a:t>
            </a:r>
            <a:r>
              <a:rPr lang="en-US" altLang="en-US">
                <a:latin typeface="Times-Roman" charset="0"/>
              </a:rPr>
              <a:t>to an element of </a:t>
            </a:r>
            <a:r>
              <a:rPr lang="en-US" altLang="en-US" i="1">
                <a:latin typeface="Times-Roman" charset="0"/>
              </a:rPr>
              <a:t>E</a:t>
            </a:r>
            <a:r>
              <a:rPr lang="en-US" altLang="en-US">
                <a:latin typeface="Times-Roman" charset="0"/>
              </a:rPr>
              <a:t>. The arrow indicates that </a:t>
            </a:r>
            <a:r>
              <a:rPr lang="en-US" altLang="en-US" i="1">
                <a:latin typeface="Times-Roman" charset="0"/>
              </a:rPr>
              <a:t>f</a:t>
            </a:r>
            <a:r>
              <a:rPr lang="en-US" altLang="en-US" sz="400" i="1">
                <a:latin typeface="Times-Roman" charset="0"/>
              </a:rPr>
              <a:t> </a:t>
            </a:r>
            <a:r>
              <a:rPr lang="en-US" altLang="en-US">
                <a:latin typeface="Times-Roman" charset="0"/>
              </a:rPr>
              <a:t>(</a:t>
            </a:r>
            <a:r>
              <a:rPr lang="en-US" altLang="en-US" i="1">
                <a:latin typeface="Times-Roman" charset="0"/>
              </a:rPr>
              <a:t>x</a:t>
            </a:r>
            <a:r>
              <a:rPr lang="en-US" altLang="en-US">
                <a:latin typeface="Times-Roman" charset="0"/>
              </a:rPr>
              <a:t>) is associated with </a:t>
            </a:r>
            <a:r>
              <a:rPr lang="en-US" altLang="en-US" i="1">
                <a:latin typeface="Times-Roman" charset="0"/>
              </a:rPr>
              <a:t>x</a:t>
            </a:r>
            <a:r>
              <a:rPr lang="en-US" altLang="en-US">
                <a:latin typeface="Times-Roman" charset="0"/>
              </a:rPr>
              <a:t>, </a:t>
            </a:r>
            <a:r>
              <a:rPr lang="en-US" altLang="en-US" i="1">
                <a:latin typeface="Times-Roman" charset="0"/>
              </a:rPr>
              <a:t>f</a:t>
            </a:r>
            <a:r>
              <a:rPr lang="en-US" altLang="en-US" sz="400" i="1">
                <a:latin typeface="Times-Roman" charset="0"/>
              </a:rPr>
              <a:t> </a:t>
            </a:r>
            <a:r>
              <a:rPr lang="en-US" altLang="en-US">
                <a:latin typeface="Times-Roman" charset="0"/>
              </a:rPr>
              <a:t>(</a:t>
            </a:r>
            <a:r>
              <a:rPr lang="en-US" altLang="en-US" i="1">
                <a:latin typeface="Times-Roman" charset="0"/>
              </a:rPr>
              <a:t>a</a:t>
            </a:r>
            <a:r>
              <a:rPr lang="en-US" altLang="en-US">
                <a:latin typeface="Times-Roman" charset="0"/>
              </a:rPr>
              <a:t>) is associated with </a:t>
            </a:r>
            <a:r>
              <a:rPr lang="en-US" altLang="en-US" i="1">
                <a:latin typeface="Times-Roman" charset="0"/>
              </a:rPr>
              <a:t>a</a:t>
            </a:r>
            <a:r>
              <a:rPr lang="en-US" altLang="en-US">
                <a:latin typeface="Times-Roman" charset="0"/>
              </a:rPr>
              <a:t>, and so on. </a:t>
            </a:r>
            <a:endParaRPr lang="en-US" altLang="en-US"/>
          </a:p>
        </p:txBody>
      </p:sp>
      <p:sp>
        <p:nvSpPr>
          <p:cNvPr id="11268" name="Rectangle 10"/>
          <p:cNvSpPr>
            <a:spLocks noChangeArrowheads="1"/>
          </p:cNvSpPr>
          <p:nvPr/>
        </p:nvSpPr>
        <p:spPr bwMode="auto">
          <a:xfrm>
            <a:off x="3810000" y="4800600"/>
            <a:ext cx="16906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6pPr>
            <a:lvl7pPr marL="29718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7pPr>
            <a:lvl8pPr marL="34290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8pPr>
            <a:lvl9pPr marL="38862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9pPr>
          </a:lstStyle>
          <a:p>
            <a:pPr algn="ctr" eaLnBrk="1" hangingPunct="1">
              <a:lnSpc>
                <a:spcPct val="100000"/>
              </a:lnSpc>
            </a:pPr>
            <a:r>
              <a:rPr lang="en-US" altLang="en-US" sz="1400"/>
              <a:t>Arrow diagram for </a:t>
            </a:r>
            <a:r>
              <a:rPr lang="en-US" altLang="en-US" sz="1400" i="1"/>
              <a:t>f</a:t>
            </a:r>
          </a:p>
        </p:txBody>
      </p:sp>
      <p:sp>
        <p:nvSpPr>
          <p:cNvPr id="11269" name="Text Box 11"/>
          <p:cNvSpPr txBox="1">
            <a:spLocks noChangeArrowheads="1"/>
          </p:cNvSpPr>
          <p:nvPr/>
        </p:nvSpPr>
        <p:spPr bwMode="auto">
          <a:xfrm>
            <a:off x="4233863" y="5119688"/>
            <a:ext cx="7778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6pPr>
            <a:lvl7pPr marL="29718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7pPr>
            <a:lvl8pPr marL="34290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8pPr>
            <a:lvl9pPr marL="38862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9pPr>
          </a:lstStyle>
          <a:p>
            <a:pPr algn="ctr" eaLnBrk="1" hangingPunct="1">
              <a:lnSpc>
                <a:spcPct val="100000"/>
              </a:lnSpc>
            </a:pPr>
            <a:r>
              <a:rPr lang="en-US" altLang="en-US" sz="1200" b="1"/>
              <a:t>Figure 3</a:t>
            </a:r>
          </a:p>
        </p:txBody>
      </p:sp>
      <p:pic>
        <p:nvPicPr>
          <p:cNvPr id="11270"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2362200"/>
            <a:ext cx="3016250" cy="230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9" descr="D:\Nalini\PPT\6-23-15\New folder (2)\Chpt_1-2-0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743200"/>
            <a:ext cx="8562975"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 Box 3"/>
          <p:cNvSpPr txBox="1">
            <a:spLocks noChangeArrowheads="1"/>
          </p:cNvSpPr>
          <p:nvPr/>
        </p:nvSpPr>
        <p:spPr bwMode="auto">
          <a:xfrm>
            <a:off x="2133600" y="6248400"/>
            <a:ext cx="5486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1400"/>
              <a:t>Copyright © Cengage Learning. All rights reserved.</a:t>
            </a:r>
            <a:r>
              <a:rPr lang="en-US" altLang="en-US"/>
              <a:t> </a:t>
            </a:r>
          </a:p>
        </p:txBody>
      </p:sp>
      <p:sp>
        <p:nvSpPr>
          <p:cNvPr id="5124" name="Rectangle 4"/>
          <p:cNvSpPr>
            <a:spLocks noChangeArrowheads="1"/>
          </p:cNvSpPr>
          <p:nvPr/>
        </p:nvSpPr>
        <p:spPr bwMode="auto">
          <a:xfrm>
            <a:off x="614363" y="2924175"/>
            <a:ext cx="97155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400" b="1">
                <a:solidFill>
                  <a:schemeClr val="bg1"/>
                </a:solidFill>
              </a:rPr>
              <a:t>1.3</a:t>
            </a:r>
          </a:p>
        </p:txBody>
      </p:sp>
      <p:sp>
        <p:nvSpPr>
          <p:cNvPr id="5125" name="Text Box 5"/>
          <p:cNvSpPr txBox="1">
            <a:spLocks noChangeArrowheads="1"/>
          </p:cNvSpPr>
          <p:nvPr/>
        </p:nvSpPr>
        <p:spPr bwMode="auto">
          <a:xfrm>
            <a:off x="2133600" y="2695575"/>
            <a:ext cx="5562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a:t>New Functions from </a:t>
            </a:r>
            <a:br>
              <a:rPr lang="en-US" altLang="en-US" sz="3600"/>
            </a:br>
            <a:r>
              <a:rPr lang="en-US" altLang="en-US" sz="3600"/>
              <a:t>Old Functions</a:t>
            </a:r>
          </a:p>
        </p:txBody>
      </p:sp>
    </p:spTree>
    <p:custDataLst>
      <p:tags r:id="rId1"/>
    </p:custDataLst>
    <p:extLst>
      <p:ext uri="{BB962C8B-B14F-4D97-AF65-F5344CB8AC3E}">
        <p14:creationId xmlns:p14="http://schemas.microsoft.com/office/powerpoint/2010/main" val="1995636914"/>
      </p:ext>
    </p:extLst>
  </p:cSld>
  <p:clrMapOvr>
    <a:masterClrMapping/>
  </p:clrMapOvr>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8"/>
          <p:cNvSpPr txBox="1">
            <a:spLocks noChangeArrowheads="1"/>
          </p:cNvSpPr>
          <p:nvPr/>
        </p:nvSpPr>
        <p:spPr bwMode="auto">
          <a:xfrm>
            <a:off x="520700" y="3146425"/>
            <a:ext cx="82264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000">
                <a:solidFill>
                  <a:srgbClr val="CC007A"/>
                </a:solidFill>
              </a:rPr>
              <a:t>Transformations of Functions</a:t>
            </a:r>
          </a:p>
        </p:txBody>
      </p:sp>
    </p:spTree>
    <p:custDataLst>
      <p:tags r:id="rId1"/>
    </p:custDataLst>
    <p:extLst>
      <p:ext uri="{BB962C8B-B14F-4D97-AF65-F5344CB8AC3E}">
        <p14:creationId xmlns:p14="http://schemas.microsoft.com/office/powerpoint/2010/main" val="133410342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noFill/>
        </p:spPr>
        <p:txBody>
          <a:bodyPr/>
          <a:lstStyle/>
          <a:p>
            <a:pPr eaLnBrk="1" hangingPunct="1"/>
            <a:r>
              <a:rPr lang="en-US" altLang="en-US"/>
              <a:t>Transformations of Functions</a:t>
            </a:r>
          </a:p>
        </p:txBody>
      </p:sp>
      <p:sp>
        <p:nvSpPr>
          <p:cNvPr id="7171" name="Text Box 3"/>
          <p:cNvSpPr txBox="1">
            <a:spLocks noChangeArrowheads="1"/>
          </p:cNvSpPr>
          <p:nvPr/>
        </p:nvSpPr>
        <p:spPr bwMode="auto">
          <a:xfrm>
            <a:off x="455613" y="1462088"/>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20000"/>
              </a:lnSpc>
            </a:pPr>
            <a:r>
              <a:rPr lang="en-US" altLang="en-US" sz="2400"/>
              <a:t>By applying certain transformations to the graph of a given</a:t>
            </a:r>
            <a:br>
              <a:rPr lang="en-US" altLang="en-US" sz="2400"/>
            </a:br>
            <a:r>
              <a:rPr lang="en-US" altLang="en-US" sz="2400"/>
              <a:t>function we can obtain the graphs of related functions.</a:t>
            </a:r>
          </a:p>
          <a:p>
            <a:pPr eaLnBrk="1" hangingPunct="1">
              <a:lnSpc>
                <a:spcPct val="120000"/>
              </a:lnSpc>
            </a:pPr>
            <a:endParaRPr lang="en-US" altLang="en-US" sz="1600"/>
          </a:p>
          <a:p>
            <a:pPr eaLnBrk="1" hangingPunct="1">
              <a:lnSpc>
                <a:spcPct val="120000"/>
              </a:lnSpc>
            </a:pPr>
            <a:r>
              <a:rPr lang="en-US" altLang="en-US" sz="2400"/>
              <a:t>This will give us the ability to sketch the graphs of many </a:t>
            </a:r>
          </a:p>
          <a:p>
            <a:pPr eaLnBrk="1" hangingPunct="1">
              <a:lnSpc>
                <a:spcPct val="120000"/>
              </a:lnSpc>
            </a:pPr>
            <a:r>
              <a:rPr lang="en-US" altLang="en-US" sz="2400"/>
              <a:t>functions quickly by hand. It will also enable us to write</a:t>
            </a:r>
          </a:p>
          <a:p>
            <a:pPr eaLnBrk="1" hangingPunct="1">
              <a:lnSpc>
                <a:spcPct val="120000"/>
              </a:lnSpc>
            </a:pPr>
            <a:r>
              <a:rPr lang="en-US" altLang="en-US" sz="2400"/>
              <a:t>equations for given graphs.</a:t>
            </a:r>
          </a:p>
          <a:p>
            <a:pPr eaLnBrk="1" hangingPunct="1">
              <a:lnSpc>
                <a:spcPct val="120000"/>
              </a:lnSpc>
            </a:pPr>
            <a:endParaRPr lang="en-US" altLang="en-US" sz="1600"/>
          </a:p>
          <a:p>
            <a:pPr eaLnBrk="1" hangingPunct="1">
              <a:lnSpc>
                <a:spcPct val="120000"/>
              </a:lnSpc>
            </a:pPr>
            <a:r>
              <a:rPr lang="en-US" altLang="en-US" sz="2400"/>
              <a:t>Let’s first consider </a:t>
            </a:r>
            <a:r>
              <a:rPr lang="en-US" altLang="en-US" sz="2400" b="1"/>
              <a:t>translations</a:t>
            </a:r>
            <a:r>
              <a:rPr lang="en-US" altLang="en-US" sz="2400"/>
              <a:t>. If </a:t>
            </a:r>
            <a:r>
              <a:rPr lang="en-US" altLang="en-US" sz="2400" i="1"/>
              <a:t>c</a:t>
            </a:r>
            <a:r>
              <a:rPr lang="en-US" altLang="en-US" sz="2400"/>
              <a:t> is a positive number,</a:t>
            </a:r>
          </a:p>
          <a:p>
            <a:pPr eaLnBrk="1" hangingPunct="1">
              <a:lnSpc>
                <a:spcPct val="120000"/>
              </a:lnSpc>
            </a:pPr>
            <a:r>
              <a:rPr lang="en-US" altLang="en-US" sz="2400"/>
              <a:t>then the graph of </a:t>
            </a:r>
            <a:r>
              <a:rPr lang="en-US" altLang="en-US" sz="2400" i="1">
                <a:latin typeface="Times-Italic" charset="0"/>
              </a:rPr>
              <a:t>y </a:t>
            </a:r>
            <a:r>
              <a:rPr lang="en-US" altLang="en-US" sz="2400">
                <a:latin typeface="Times-Italic" charset="0"/>
              </a:rPr>
              <a:t>=</a:t>
            </a:r>
            <a:r>
              <a:rPr lang="en-US" altLang="en-US" sz="2400">
                <a:latin typeface="MathematicalPi-Five" charset="0"/>
              </a:rPr>
              <a:t> </a:t>
            </a:r>
            <a:r>
              <a:rPr lang="en-US" altLang="en-US" sz="2400" i="1">
                <a:latin typeface="Times-Italic" charset="0"/>
              </a:rPr>
              <a:t>f</a:t>
            </a:r>
            <a:r>
              <a:rPr lang="en-US" altLang="en-US" sz="400" i="1">
                <a:latin typeface="Times-Italic" charset="0"/>
              </a:rPr>
              <a:t> </a:t>
            </a:r>
            <a:r>
              <a:rPr lang="en-US" altLang="en-US" sz="2400">
                <a:latin typeface="Times-Italic" charset="0"/>
              </a:rPr>
              <a:t>(</a:t>
            </a:r>
            <a:r>
              <a:rPr lang="en-US" altLang="en-US" sz="2400" i="1">
                <a:latin typeface="Times-Italic" charset="0"/>
              </a:rPr>
              <a:t>x</a:t>
            </a:r>
            <a:r>
              <a:rPr lang="en-US" altLang="en-US" sz="2400">
                <a:latin typeface="Times-Italic" charset="0"/>
              </a:rPr>
              <a:t>)</a:t>
            </a:r>
            <a:r>
              <a:rPr lang="en-US" altLang="en-US" sz="2400">
                <a:latin typeface="MathematicalPi-Three" charset="0"/>
              </a:rPr>
              <a:t> +</a:t>
            </a:r>
            <a:r>
              <a:rPr lang="en-US" altLang="en-US" sz="2400">
                <a:latin typeface="MathematicalPi-One" charset="0"/>
              </a:rPr>
              <a:t> </a:t>
            </a:r>
            <a:r>
              <a:rPr lang="en-US" altLang="en-US" sz="2400" i="1">
                <a:latin typeface="Times-Italic" charset="0"/>
              </a:rPr>
              <a:t>c </a:t>
            </a:r>
            <a:r>
              <a:rPr lang="en-US" altLang="en-US" sz="2400">
                <a:latin typeface="Times-Italic" charset="0"/>
              </a:rPr>
              <a:t>is</a:t>
            </a:r>
            <a:r>
              <a:rPr lang="en-US" altLang="en-US" sz="2400" i="1">
                <a:latin typeface="Times-Italic" charset="0"/>
              </a:rPr>
              <a:t> </a:t>
            </a:r>
            <a:r>
              <a:rPr lang="en-US" altLang="en-US" sz="2400">
                <a:latin typeface="Times-Italic" charset="0"/>
              </a:rPr>
              <a:t>just the graph of </a:t>
            </a:r>
            <a:r>
              <a:rPr lang="en-US" altLang="en-US" sz="2400" i="1">
                <a:latin typeface="Times-Italic" charset="0"/>
              </a:rPr>
              <a:t>y </a:t>
            </a:r>
            <a:r>
              <a:rPr lang="en-US" altLang="en-US" sz="2400">
                <a:latin typeface="Times-Italic" charset="0"/>
              </a:rPr>
              <a:t>=</a:t>
            </a:r>
            <a:r>
              <a:rPr lang="en-US" altLang="en-US" sz="2400">
                <a:latin typeface="MathematicalPi-Five" charset="0"/>
              </a:rPr>
              <a:t> </a:t>
            </a:r>
            <a:r>
              <a:rPr lang="en-US" altLang="en-US" sz="2400" i="1">
                <a:latin typeface="Times-Italic" charset="0"/>
              </a:rPr>
              <a:t>f</a:t>
            </a:r>
            <a:r>
              <a:rPr lang="en-US" altLang="en-US" sz="400" i="1">
                <a:latin typeface="Times-Italic" charset="0"/>
              </a:rPr>
              <a:t> </a:t>
            </a:r>
            <a:r>
              <a:rPr lang="en-US" altLang="en-US" sz="2400">
                <a:latin typeface="Times-Italic" charset="0"/>
              </a:rPr>
              <a:t>(</a:t>
            </a:r>
            <a:r>
              <a:rPr lang="en-US" altLang="en-US" sz="2400" i="1">
                <a:latin typeface="Times-Italic" charset="0"/>
              </a:rPr>
              <a:t>x</a:t>
            </a:r>
            <a:r>
              <a:rPr lang="en-US" altLang="en-US" sz="2400">
                <a:latin typeface="Times-Italic" charset="0"/>
              </a:rPr>
              <a:t>) </a:t>
            </a:r>
          </a:p>
          <a:p>
            <a:pPr eaLnBrk="1" hangingPunct="1">
              <a:lnSpc>
                <a:spcPct val="120000"/>
              </a:lnSpc>
            </a:pPr>
            <a:r>
              <a:rPr lang="en-US" altLang="en-US" sz="2400">
                <a:latin typeface="Times-Italic" charset="0"/>
              </a:rPr>
              <a:t>shifted upward a distance of </a:t>
            </a:r>
            <a:r>
              <a:rPr lang="en-US" altLang="en-US" sz="2400" i="1">
                <a:latin typeface="Times-Italic" charset="0"/>
              </a:rPr>
              <a:t>c</a:t>
            </a:r>
            <a:r>
              <a:rPr lang="en-US" altLang="en-US" sz="2400">
                <a:latin typeface="Times-Italic" charset="0"/>
              </a:rPr>
              <a:t> units (because each </a:t>
            </a:r>
          </a:p>
          <a:p>
            <a:pPr eaLnBrk="1" hangingPunct="1">
              <a:lnSpc>
                <a:spcPct val="120000"/>
              </a:lnSpc>
            </a:pPr>
            <a:r>
              <a:rPr lang="en-US" altLang="en-US" sz="2400" i="1">
                <a:latin typeface="Times-Italic" charset="0"/>
              </a:rPr>
              <a:t>y</a:t>
            </a:r>
            <a:r>
              <a:rPr lang="en-US" altLang="en-US" sz="2400">
                <a:latin typeface="Times-Italic" charset="0"/>
              </a:rPr>
              <a:t>-coordinate is increased by the same number </a:t>
            </a:r>
            <a:r>
              <a:rPr lang="en-US" altLang="en-US" sz="2400" i="1">
                <a:latin typeface="Times-Italic" charset="0"/>
              </a:rPr>
              <a:t>c</a:t>
            </a:r>
            <a:r>
              <a:rPr lang="en-US" altLang="en-US" sz="2400">
                <a:latin typeface="Times-Italic" charset="0"/>
              </a:rPr>
              <a:t>).</a:t>
            </a:r>
          </a:p>
        </p:txBody>
      </p:sp>
    </p:spTree>
    <p:custDataLst>
      <p:tags r:id="rId1"/>
    </p:custDataLst>
    <p:extLst>
      <p:ext uri="{BB962C8B-B14F-4D97-AF65-F5344CB8AC3E}">
        <p14:creationId xmlns:p14="http://schemas.microsoft.com/office/powerpoint/2010/main" val="351652673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noFill/>
        </p:spPr>
        <p:txBody>
          <a:bodyPr/>
          <a:lstStyle/>
          <a:p>
            <a:pPr eaLnBrk="1" hangingPunct="1"/>
            <a:r>
              <a:rPr lang="en-US" altLang="en-US"/>
              <a:t>Transformations of Functions</a:t>
            </a:r>
          </a:p>
        </p:txBody>
      </p:sp>
      <p:sp>
        <p:nvSpPr>
          <p:cNvPr id="8195" name="Text Box 3"/>
          <p:cNvSpPr txBox="1">
            <a:spLocks noChangeArrowheads="1"/>
          </p:cNvSpPr>
          <p:nvPr/>
        </p:nvSpPr>
        <p:spPr bwMode="auto">
          <a:xfrm>
            <a:off x="455613" y="1462088"/>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20000"/>
              </a:lnSpc>
            </a:pPr>
            <a:r>
              <a:rPr lang="en-US" altLang="en-US" sz="2400"/>
              <a:t>Likewise, if </a:t>
            </a:r>
            <a:r>
              <a:rPr lang="en-US" altLang="en-US" sz="2400" i="1"/>
              <a:t>g</a:t>
            </a:r>
            <a:r>
              <a:rPr lang="en-US" altLang="en-US" sz="2400"/>
              <a:t>(</a:t>
            </a:r>
            <a:r>
              <a:rPr lang="en-US" altLang="en-US" sz="2400" i="1"/>
              <a:t>x</a:t>
            </a:r>
            <a:r>
              <a:rPr lang="en-US" altLang="en-US" sz="2400"/>
              <a:t>) = </a:t>
            </a:r>
            <a:r>
              <a:rPr lang="en-US" altLang="en-US" sz="2400" i="1"/>
              <a:t>f</a:t>
            </a:r>
            <a:r>
              <a:rPr lang="en-US" altLang="en-US" sz="400" i="1"/>
              <a:t> </a:t>
            </a:r>
            <a:r>
              <a:rPr lang="en-US" altLang="en-US" sz="2400"/>
              <a:t>(</a:t>
            </a:r>
            <a:r>
              <a:rPr lang="en-US" altLang="en-US" sz="2400" i="1"/>
              <a:t>x</a:t>
            </a:r>
            <a:r>
              <a:rPr lang="en-US" altLang="en-US" sz="2400"/>
              <a:t> – </a:t>
            </a:r>
            <a:r>
              <a:rPr lang="en-US" altLang="en-US" sz="2400" i="1"/>
              <a:t>c</a:t>
            </a:r>
            <a:r>
              <a:rPr lang="en-US" altLang="en-US" sz="2400"/>
              <a:t>), where </a:t>
            </a:r>
            <a:r>
              <a:rPr lang="en-US" altLang="en-US" sz="2400" i="1"/>
              <a:t>c</a:t>
            </a:r>
            <a:r>
              <a:rPr lang="en-US" altLang="en-US" sz="2400"/>
              <a:t> &gt; 0, then the value of </a:t>
            </a:r>
            <a:br>
              <a:rPr lang="en-US" altLang="en-US" sz="2400"/>
            </a:br>
            <a:r>
              <a:rPr lang="en-US" altLang="en-US" sz="2400" i="1"/>
              <a:t>g </a:t>
            </a:r>
            <a:r>
              <a:rPr lang="en-US" altLang="en-US" sz="2400"/>
              <a:t>at </a:t>
            </a:r>
            <a:r>
              <a:rPr lang="en-US" altLang="en-US" sz="2400" i="1"/>
              <a:t>x</a:t>
            </a:r>
            <a:r>
              <a:rPr lang="en-US" altLang="en-US" sz="2400"/>
              <a:t> is the same as the value of </a:t>
            </a:r>
            <a:r>
              <a:rPr lang="en-US" altLang="en-US" sz="2400" i="1"/>
              <a:t>f </a:t>
            </a:r>
            <a:r>
              <a:rPr lang="en-US" altLang="en-US" sz="2400"/>
              <a:t>at </a:t>
            </a:r>
            <a:r>
              <a:rPr lang="en-US" altLang="en-US" sz="2400" i="1"/>
              <a:t>x</a:t>
            </a:r>
            <a:r>
              <a:rPr lang="en-US" altLang="en-US" sz="2400"/>
              <a:t> – </a:t>
            </a:r>
            <a:r>
              <a:rPr lang="en-US" altLang="en-US" sz="2400" i="1"/>
              <a:t>c</a:t>
            </a:r>
            <a:r>
              <a:rPr lang="en-US" altLang="en-US" sz="2400"/>
              <a:t> (</a:t>
            </a:r>
            <a:r>
              <a:rPr lang="en-US" altLang="en-US" sz="2400" i="1"/>
              <a:t>c</a:t>
            </a:r>
            <a:r>
              <a:rPr lang="en-US" altLang="en-US" sz="2400"/>
              <a:t> units to the left of </a:t>
            </a:r>
            <a:r>
              <a:rPr lang="en-US" altLang="en-US" sz="2400" i="1"/>
              <a:t>x</a:t>
            </a:r>
            <a:r>
              <a:rPr lang="en-US" altLang="en-US" sz="2400"/>
              <a:t>).</a:t>
            </a:r>
          </a:p>
          <a:p>
            <a:pPr eaLnBrk="1" hangingPunct="1">
              <a:lnSpc>
                <a:spcPct val="120000"/>
              </a:lnSpc>
            </a:pPr>
            <a:endParaRPr lang="en-US" altLang="en-US" sz="2000"/>
          </a:p>
          <a:p>
            <a:pPr eaLnBrk="1" hangingPunct="1">
              <a:lnSpc>
                <a:spcPct val="120000"/>
              </a:lnSpc>
            </a:pPr>
            <a:r>
              <a:rPr lang="en-US" altLang="en-US" sz="2400"/>
              <a:t>Therefore the graph of</a:t>
            </a:r>
            <a:br>
              <a:rPr lang="en-US" altLang="en-US" sz="2400"/>
            </a:br>
            <a:r>
              <a:rPr lang="en-US" altLang="en-US" sz="2400" i="1"/>
              <a:t>y</a:t>
            </a:r>
            <a:r>
              <a:rPr lang="en-US" altLang="en-US" sz="2400"/>
              <a:t> = </a:t>
            </a:r>
            <a:r>
              <a:rPr lang="en-US" altLang="en-US" sz="2400" i="1"/>
              <a:t>f</a:t>
            </a:r>
            <a:r>
              <a:rPr lang="en-US" altLang="en-US" sz="400" i="1"/>
              <a:t> </a:t>
            </a:r>
            <a:r>
              <a:rPr lang="en-US" altLang="en-US" sz="2400"/>
              <a:t>(</a:t>
            </a:r>
            <a:r>
              <a:rPr lang="en-US" altLang="en-US" sz="2400" i="1"/>
              <a:t>x</a:t>
            </a:r>
            <a:r>
              <a:rPr lang="en-US" altLang="en-US" sz="2400"/>
              <a:t> – </a:t>
            </a:r>
            <a:r>
              <a:rPr lang="en-US" altLang="en-US" sz="2400" i="1"/>
              <a:t>c</a:t>
            </a:r>
            <a:r>
              <a:rPr lang="en-US" altLang="en-US" sz="2400"/>
              <a:t>) is just the</a:t>
            </a:r>
          </a:p>
          <a:p>
            <a:pPr eaLnBrk="1" hangingPunct="1">
              <a:lnSpc>
                <a:spcPct val="120000"/>
              </a:lnSpc>
            </a:pPr>
            <a:r>
              <a:rPr lang="en-US" altLang="en-US" sz="2400"/>
              <a:t>graph of </a:t>
            </a:r>
            <a:r>
              <a:rPr lang="en-US" altLang="en-US" sz="2400" i="1"/>
              <a:t>y</a:t>
            </a:r>
            <a:r>
              <a:rPr lang="en-US" altLang="en-US" sz="2400"/>
              <a:t> = </a:t>
            </a:r>
            <a:r>
              <a:rPr lang="en-US" altLang="en-US" sz="2400" i="1"/>
              <a:t>f</a:t>
            </a:r>
            <a:r>
              <a:rPr lang="en-US" altLang="en-US" sz="400" i="1"/>
              <a:t> </a:t>
            </a:r>
            <a:r>
              <a:rPr lang="en-US" altLang="en-US" sz="2400"/>
              <a:t>(</a:t>
            </a:r>
            <a:r>
              <a:rPr lang="en-US" altLang="en-US" sz="2400" i="1"/>
              <a:t>x</a:t>
            </a:r>
            <a:r>
              <a:rPr lang="en-US" altLang="en-US" sz="2400"/>
              <a:t>) shifted</a:t>
            </a:r>
          </a:p>
          <a:p>
            <a:pPr eaLnBrk="1" hangingPunct="1">
              <a:lnSpc>
                <a:spcPct val="120000"/>
              </a:lnSpc>
            </a:pPr>
            <a:r>
              <a:rPr lang="en-US" altLang="en-US" sz="2400" i="1"/>
              <a:t>c</a:t>
            </a:r>
            <a:r>
              <a:rPr lang="en-US" altLang="en-US" sz="2400"/>
              <a:t> units to the right </a:t>
            </a:r>
          </a:p>
          <a:p>
            <a:pPr eaLnBrk="1" hangingPunct="1">
              <a:lnSpc>
                <a:spcPct val="120000"/>
              </a:lnSpc>
            </a:pPr>
            <a:r>
              <a:rPr lang="en-US" altLang="en-US" sz="2400"/>
              <a:t>(see Figure 1). </a:t>
            </a:r>
          </a:p>
        </p:txBody>
      </p:sp>
      <p:sp>
        <p:nvSpPr>
          <p:cNvPr id="8196" name="Text Box 5"/>
          <p:cNvSpPr txBox="1">
            <a:spLocks noChangeArrowheads="1"/>
          </p:cNvSpPr>
          <p:nvPr/>
        </p:nvSpPr>
        <p:spPr bwMode="auto">
          <a:xfrm>
            <a:off x="5662613" y="6324600"/>
            <a:ext cx="12715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1200" b="1"/>
              <a:t>Figure 1</a:t>
            </a:r>
          </a:p>
        </p:txBody>
      </p:sp>
      <p:sp>
        <p:nvSpPr>
          <p:cNvPr id="8197" name="Rectangle 6"/>
          <p:cNvSpPr>
            <a:spLocks noChangeArrowheads="1"/>
          </p:cNvSpPr>
          <p:nvPr/>
        </p:nvSpPr>
        <p:spPr bwMode="auto">
          <a:xfrm>
            <a:off x="5257800" y="6019800"/>
            <a:ext cx="2165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t>Translating the graph of </a:t>
            </a:r>
            <a:r>
              <a:rPr lang="en-US" altLang="en-US" sz="1400" i="1"/>
              <a:t>f</a:t>
            </a:r>
          </a:p>
        </p:txBody>
      </p:sp>
      <p:pic>
        <p:nvPicPr>
          <p:cNvPr id="819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2590800"/>
            <a:ext cx="4186238" cy="351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3232122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noFill/>
        </p:spPr>
        <p:txBody>
          <a:bodyPr/>
          <a:lstStyle/>
          <a:p>
            <a:pPr eaLnBrk="1" hangingPunct="1"/>
            <a:r>
              <a:rPr lang="en-US" altLang="en-US"/>
              <a:t>Transformations of Functions</a:t>
            </a:r>
          </a:p>
        </p:txBody>
      </p:sp>
      <p:sp>
        <p:nvSpPr>
          <p:cNvPr id="9219" name="Text Box 3"/>
          <p:cNvSpPr txBox="1">
            <a:spLocks noChangeArrowheads="1"/>
          </p:cNvSpPr>
          <p:nvPr/>
        </p:nvSpPr>
        <p:spPr bwMode="auto">
          <a:xfrm>
            <a:off x="455613" y="1462088"/>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r>
              <a:rPr lang="en-US" altLang="en-US" sz="2400"/>
              <a:t>Now let’s consider the </a:t>
            </a:r>
            <a:r>
              <a:rPr lang="en-US" altLang="en-US" sz="2400" b="1"/>
              <a:t>stretching </a:t>
            </a:r>
            <a:r>
              <a:rPr lang="en-US" altLang="en-US" sz="2400"/>
              <a:t>and </a:t>
            </a:r>
            <a:r>
              <a:rPr lang="en-US" altLang="en-US" sz="2400" b="1"/>
              <a:t>reflecting </a:t>
            </a:r>
          </a:p>
          <a:p>
            <a:pPr eaLnBrk="1" hangingPunct="1">
              <a:lnSpc>
                <a:spcPct val="120000"/>
              </a:lnSpc>
            </a:pPr>
            <a:r>
              <a:rPr lang="en-US" altLang="en-US" sz="2400"/>
              <a:t>transformations. If </a:t>
            </a:r>
            <a:r>
              <a:rPr lang="en-US" altLang="en-US" sz="2400" i="1"/>
              <a:t>c</a:t>
            </a:r>
            <a:r>
              <a:rPr lang="en-US" altLang="en-US" sz="2400"/>
              <a:t> &gt; 1, then the graph of </a:t>
            </a:r>
            <a:r>
              <a:rPr lang="en-US" altLang="en-US" sz="2400" i="1"/>
              <a:t>y</a:t>
            </a:r>
            <a:r>
              <a:rPr lang="en-US" altLang="en-US" sz="2400"/>
              <a:t> = </a:t>
            </a:r>
            <a:r>
              <a:rPr lang="en-US" altLang="en-US" sz="2400" i="1"/>
              <a:t>c</a:t>
            </a:r>
            <a:r>
              <a:rPr lang="en-US" altLang="en-US" sz="2400" i="1">
                <a:latin typeface="Times-Italic" charset="0"/>
              </a:rPr>
              <a:t>f</a:t>
            </a:r>
            <a:r>
              <a:rPr lang="en-US" altLang="en-US" sz="400" i="1">
                <a:latin typeface="Times-Italic" charset="0"/>
              </a:rPr>
              <a:t>  </a:t>
            </a:r>
            <a:r>
              <a:rPr lang="en-US" altLang="en-US" sz="2400">
                <a:latin typeface="Times-Italic" charset="0"/>
              </a:rPr>
              <a:t>(</a:t>
            </a:r>
            <a:r>
              <a:rPr lang="en-US" altLang="en-US" sz="2400" i="1">
                <a:latin typeface="Times-Italic" charset="0"/>
              </a:rPr>
              <a:t>x</a:t>
            </a:r>
            <a:r>
              <a:rPr lang="en-US" altLang="en-US" sz="2400">
                <a:latin typeface="Times-Italic" charset="0"/>
              </a:rPr>
              <a:t>)</a:t>
            </a:r>
            <a:r>
              <a:rPr lang="en-US" altLang="en-US" sz="2400">
                <a:latin typeface="MathematicalPi-Three" charset="0"/>
              </a:rPr>
              <a:t> </a:t>
            </a:r>
            <a:r>
              <a:rPr lang="en-US" altLang="en-US" sz="2400"/>
              <a:t>is the </a:t>
            </a:r>
          </a:p>
          <a:p>
            <a:pPr eaLnBrk="1" hangingPunct="1">
              <a:lnSpc>
                <a:spcPct val="120000"/>
              </a:lnSpc>
            </a:pPr>
            <a:r>
              <a:rPr lang="en-US" altLang="en-US" sz="2400"/>
              <a:t>graph of </a:t>
            </a:r>
            <a:r>
              <a:rPr lang="en-US" altLang="en-US" sz="2400" i="1"/>
              <a:t>y</a:t>
            </a:r>
            <a:r>
              <a:rPr lang="en-US" altLang="en-US" sz="2400"/>
              <a:t> = </a:t>
            </a:r>
            <a:r>
              <a:rPr lang="en-US" altLang="en-US" sz="2400" i="1">
                <a:latin typeface="Times-Italic" charset="0"/>
              </a:rPr>
              <a:t>f</a:t>
            </a:r>
            <a:r>
              <a:rPr lang="en-US" altLang="en-US" sz="400" i="1">
                <a:latin typeface="Times-Italic" charset="0"/>
              </a:rPr>
              <a:t> </a:t>
            </a:r>
            <a:r>
              <a:rPr lang="en-US" altLang="en-US" sz="2400">
                <a:latin typeface="Times-Italic" charset="0"/>
              </a:rPr>
              <a:t>(</a:t>
            </a:r>
            <a:r>
              <a:rPr lang="en-US" altLang="en-US" sz="2400" i="1">
                <a:latin typeface="Times-Italic" charset="0"/>
              </a:rPr>
              <a:t>x</a:t>
            </a:r>
            <a:r>
              <a:rPr lang="en-US" altLang="en-US" sz="2400">
                <a:latin typeface="Times-Italic" charset="0"/>
              </a:rPr>
              <a:t>)</a:t>
            </a:r>
            <a:r>
              <a:rPr lang="en-US" altLang="en-US" sz="2400">
                <a:latin typeface="MathematicalPi-Three" charset="0"/>
              </a:rPr>
              <a:t> </a:t>
            </a:r>
            <a:r>
              <a:rPr lang="en-US" altLang="en-US" sz="2400"/>
              <a:t>stretched by a factor of </a:t>
            </a:r>
            <a:r>
              <a:rPr lang="en-US" altLang="en-US" sz="2400" i="1"/>
              <a:t>c </a:t>
            </a:r>
            <a:r>
              <a:rPr lang="en-US" altLang="en-US" sz="2400"/>
              <a:t>in the vertical</a:t>
            </a:r>
          </a:p>
          <a:p>
            <a:pPr eaLnBrk="1" hangingPunct="1">
              <a:lnSpc>
                <a:spcPct val="120000"/>
              </a:lnSpc>
            </a:pPr>
            <a:r>
              <a:rPr lang="en-US" altLang="en-US" sz="2400"/>
              <a:t>direction (because each </a:t>
            </a:r>
            <a:r>
              <a:rPr lang="en-US" altLang="en-US" sz="2400" i="1"/>
              <a:t>y</a:t>
            </a:r>
            <a:r>
              <a:rPr lang="en-US" altLang="en-US" sz="2400"/>
              <a:t>-coordinate is multiplied by the </a:t>
            </a:r>
          </a:p>
          <a:p>
            <a:pPr eaLnBrk="1" hangingPunct="1">
              <a:lnSpc>
                <a:spcPct val="120000"/>
              </a:lnSpc>
            </a:pPr>
            <a:r>
              <a:rPr lang="en-US" altLang="en-US" sz="2400"/>
              <a:t>same number </a:t>
            </a:r>
            <a:r>
              <a:rPr lang="en-US" altLang="en-US" sz="2400" i="1"/>
              <a:t>c</a:t>
            </a:r>
            <a:r>
              <a:rPr lang="en-US" altLang="en-US" sz="2400"/>
              <a:t>).</a:t>
            </a:r>
          </a:p>
        </p:txBody>
      </p:sp>
      <p:pic>
        <p:nvPicPr>
          <p:cNvPr id="922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938" y="1558925"/>
            <a:ext cx="8366125" cy="211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6925533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3"/>
          <p:cNvSpPr txBox="1">
            <a:spLocks noChangeArrowheads="1"/>
          </p:cNvSpPr>
          <p:nvPr/>
        </p:nvSpPr>
        <p:spPr bwMode="auto">
          <a:xfrm>
            <a:off x="455613" y="1462088"/>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20000"/>
              </a:lnSpc>
            </a:pPr>
            <a:r>
              <a:rPr lang="en-US" altLang="en-US" sz="2400"/>
              <a:t>The graph of </a:t>
            </a:r>
            <a:r>
              <a:rPr lang="en-US" altLang="en-US" sz="2400" i="1"/>
              <a:t>y</a:t>
            </a:r>
            <a:r>
              <a:rPr lang="en-US" altLang="en-US" sz="2400"/>
              <a:t> = –</a:t>
            </a:r>
            <a:r>
              <a:rPr lang="en-US" altLang="en-US" sz="2400" i="1"/>
              <a:t>f</a:t>
            </a:r>
            <a:r>
              <a:rPr lang="en-US" altLang="en-US" sz="400" i="1"/>
              <a:t> </a:t>
            </a:r>
            <a:r>
              <a:rPr lang="en-US" altLang="en-US" sz="2400"/>
              <a:t>(</a:t>
            </a:r>
            <a:r>
              <a:rPr lang="en-US" altLang="en-US" sz="2400" i="1"/>
              <a:t>x</a:t>
            </a:r>
            <a:r>
              <a:rPr lang="en-US" altLang="en-US" sz="2400"/>
              <a:t>) is the graph of </a:t>
            </a:r>
            <a:r>
              <a:rPr lang="en-US" altLang="en-US" sz="2400" i="1"/>
              <a:t>y</a:t>
            </a:r>
            <a:r>
              <a:rPr lang="en-US" altLang="en-US" sz="2400"/>
              <a:t> = </a:t>
            </a:r>
            <a:r>
              <a:rPr lang="en-US" altLang="en-US" sz="2400" i="1"/>
              <a:t>f</a:t>
            </a:r>
            <a:r>
              <a:rPr lang="en-US" altLang="en-US" sz="400" i="1"/>
              <a:t> </a:t>
            </a:r>
            <a:r>
              <a:rPr lang="en-US" altLang="en-US" sz="2400"/>
              <a:t>(</a:t>
            </a:r>
            <a:r>
              <a:rPr lang="en-US" altLang="en-US" sz="2400" i="1"/>
              <a:t>x</a:t>
            </a:r>
            <a:r>
              <a:rPr lang="en-US" altLang="en-US" sz="2400"/>
              <a:t>) reflected about </a:t>
            </a:r>
          </a:p>
          <a:p>
            <a:pPr eaLnBrk="1" hangingPunct="1">
              <a:lnSpc>
                <a:spcPct val="120000"/>
              </a:lnSpc>
            </a:pPr>
            <a:r>
              <a:rPr lang="en-US" altLang="en-US" sz="2400"/>
              <a:t>the </a:t>
            </a:r>
            <a:r>
              <a:rPr lang="en-US" altLang="en-US" sz="2400" i="1"/>
              <a:t>x</a:t>
            </a:r>
            <a:r>
              <a:rPr lang="en-US" altLang="en-US" sz="2400"/>
              <a:t>-axis because the point (</a:t>
            </a:r>
            <a:r>
              <a:rPr lang="en-US" altLang="en-US" sz="2400" i="1"/>
              <a:t>x</a:t>
            </a:r>
            <a:r>
              <a:rPr lang="en-US" altLang="en-US" sz="2400"/>
              <a:t>, </a:t>
            </a:r>
            <a:r>
              <a:rPr lang="en-US" altLang="en-US" sz="2400" i="1"/>
              <a:t>y</a:t>
            </a:r>
            <a:r>
              <a:rPr lang="en-US" altLang="en-US" sz="2400"/>
              <a:t>) is replaced by the </a:t>
            </a:r>
          </a:p>
          <a:p>
            <a:pPr eaLnBrk="1" hangingPunct="1">
              <a:lnSpc>
                <a:spcPct val="120000"/>
              </a:lnSpc>
            </a:pPr>
            <a:r>
              <a:rPr lang="en-US" altLang="en-US" sz="2400"/>
              <a:t>point (</a:t>
            </a:r>
            <a:r>
              <a:rPr lang="en-US" altLang="en-US" sz="2400" i="1"/>
              <a:t>x</a:t>
            </a:r>
            <a:r>
              <a:rPr lang="en-US" altLang="en-US" sz="2400"/>
              <a:t>, –</a:t>
            </a:r>
            <a:r>
              <a:rPr lang="en-US" altLang="en-US" sz="2400" i="1"/>
              <a:t>y</a:t>
            </a:r>
            <a:r>
              <a:rPr lang="en-US" altLang="en-US" sz="2400"/>
              <a:t>). </a:t>
            </a:r>
          </a:p>
          <a:p>
            <a:pPr eaLnBrk="1" hangingPunct="1">
              <a:lnSpc>
                <a:spcPct val="120000"/>
              </a:lnSpc>
            </a:pPr>
            <a:endParaRPr lang="en-US" altLang="en-US" sz="2400"/>
          </a:p>
          <a:p>
            <a:pPr eaLnBrk="1" hangingPunct="1">
              <a:lnSpc>
                <a:spcPct val="120000"/>
              </a:lnSpc>
            </a:pPr>
            <a:r>
              <a:rPr lang="en-US" altLang="en-US" sz="2400"/>
              <a:t>(See Figure 2 and the </a:t>
            </a:r>
          </a:p>
          <a:p>
            <a:pPr eaLnBrk="1" hangingPunct="1">
              <a:lnSpc>
                <a:spcPct val="120000"/>
              </a:lnSpc>
            </a:pPr>
            <a:r>
              <a:rPr lang="en-US" altLang="en-US" sz="2400"/>
              <a:t>following chart, where the </a:t>
            </a:r>
          </a:p>
          <a:p>
            <a:pPr eaLnBrk="1" hangingPunct="1">
              <a:lnSpc>
                <a:spcPct val="120000"/>
              </a:lnSpc>
            </a:pPr>
            <a:r>
              <a:rPr lang="en-US" altLang="en-US" sz="2400"/>
              <a:t>results of other stretching, </a:t>
            </a:r>
          </a:p>
          <a:p>
            <a:pPr eaLnBrk="1" hangingPunct="1">
              <a:lnSpc>
                <a:spcPct val="120000"/>
              </a:lnSpc>
            </a:pPr>
            <a:r>
              <a:rPr lang="en-US" altLang="en-US" sz="2400"/>
              <a:t>shrinking, and reflecting </a:t>
            </a:r>
          </a:p>
          <a:p>
            <a:pPr eaLnBrk="1" hangingPunct="1">
              <a:lnSpc>
                <a:spcPct val="120000"/>
              </a:lnSpc>
            </a:pPr>
            <a:r>
              <a:rPr lang="en-US" altLang="en-US" sz="2400"/>
              <a:t>transformations are also </a:t>
            </a:r>
          </a:p>
          <a:p>
            <a:pPr eaLnBrk="1" hangingPunct="1">
              <a:lnSpc>
                <a:spcPct val="120000"/>
              </a:lnSpc>
            </a:pPr>
            <a:r>
              <a:rPr lang="en-US" altLang="en-US" sz="2400"/>
              <a:t>given.)</a:t>
            </a:r>
          </a:p>
          <a:p>
            <a:pPr eaLnBrk="1" hangingPunct="1"/>
            <a:endParaRPr lang="en-US" altLang="en-US" sz="2400"/>
          </a:p>
          <a:p>
            <a:pPr eaLnBrk="1" hangingPunct="1"/>
            <a:endParaRPr lang="en-US" altLang="en-US" sz="2400">
              <a:latin typeface="Times-Italic" charset="0"/>
            </a:endParaRPr>
          </a:p>
        </p:txBody>
      </p:sp>
      <p:pic>
        <p:nvPicPr>
          <p:cNvPr id="1024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590800"/>
            <a:ext cx="3629025"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Rectangle 2"/>
          <p:cNvSpPr>
            <a:spLocks noGrp="1" noChangeArrowheads="1"/>
          </p:cNvSpPr>
          <p:nvPr>
            <p:ph type="title"/>
          </p:nvPr>
        </p:nvSpPr>
        <p:spPr>
          <a:noFill/>
        </p:spPr>
        <p:txBody>
          <a:bodyPr/>
          <a:lstStyle/>
          <a:p>
            <a:pPr eaLnBrk="1" hangingPunct="1"/>
            <a:r>
              <a:rPr lang="en-US" altLang="en-US"/>
              <a:t>Transformations of Functions</a:t>
            </a:r>
          </a:p>
        </p:txBody>
      </p:sp>
      <p:sp>
        <p:nvSpPr>
          <p:cNvPr id="10245" name="Text Box 6"/>
          <p:cNvSpPr txBox="1">
            <a:spLocks noChangeArrowheads="1"/>
          </p:cNvSpPr>
          <p:nvPr/>
        </p:nvSpPr>
        <p:spPr bwMode="auto">
          <a:xfrm>
            <a:off x="5613400" y="6415088"/>
            <a:ext cx="1524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1200" b="1"/>
              <a:t>Figure 2</a:t>
            </a:r>
          </a:p>
        </p:txBody>
      </p:sp>
      <p:sp>
        <p:nvSpPr>
          <p:cNvPr id="10246" name="Rectangle 7"/>
          <p:cNvSpPr>
            <a:spLocks noChangeArrowheads="1"/>
          </p:cNvSpPr>
          <p:nvPr/>
        </p:nvSpPr>
        <p:spPr bwMode="auto">
          <a:xfrm>
            <a:off x="4724400" y="6135688"/>
            <a:ext cx="31877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t>Stretching and reflecting the graph of </a:t>
            </a:r>
            <a:r>
              <a:rPr lang="en-US" altLang="en-US" sz="1400" i="1"/>
              <a:t>f</a:t>
            </a:r>
          </a:p>
        </p:txBody>
      </p:sp>
    </p:spTree>
    <p:custDataLst>
      <p:tags r:id="rId1"/>
    </p:custDataLst>
    <p:extLst>
      <p:ext uri="{BB962C8B-B14F-4D97-AF65-F5344CB8AC3E}">
        <p14:creationId xmlns:p14="http://schemas.microsoft.com/office/powerpoint/2010/main" val="265338270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noFill/>
        </p:spPr>
        <p:txBody>
          <a:bodyPr/>
          <a:lstStyle/>
          <a:p>
            <a:pPr eaLnBrk="1" hangingPunct="1"/>
            <a:r>
              <a:rPr lang="en-US" altLang="en-US"/>
              <a:t>Transformations of Functions</a:t>
            </a:r>
          </a:p>
        </p:txBody>
      </p:sp>
      <p:sp>
        <p:nvSpPr>
          <p:cNvPr id="11267" name="Text Box 3"/>
          <p:cNvSpPr txBox="1">
            <a:spLocks noChangeArrowheads="1"/>
          </p:cNvSpPr>
          <p:nvPr/>
        </p:nvSpPr>
        <p:spPr bwMode="auto">
          <a:xfrm>
            <a:off x="455613" y="1141413"/>
            <a:ext cx="8372475" cy="541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p:txBody>
      </p:sp>
      <p:pic>
        <p:nvPicPr>
          <p:cNvPr id="1126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875" y="1682750"/>
            <a:ext cx="8350250" cy="303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97320861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noFill/>
        </p:spPr>
        <p:txBody>
          <a:bodyPr/>
          <a:lstStyle/>
          <a:p>
            <a:pPr eaLnBrk="1" hangingPunct="1"/>
            <a:r>
              <a:rPr lang="en-US" altLang="en-US"/>
              <a:t>Transformations of Functions</a:t>
            </a:r>
          </a:p>
        </p:txBody>
      </p:sp>
      <p:sp>
        <p:nvSpPr>
          <p:cNvPr id="12291" name="Text Box 3"/>
          <p:cNvSpPr txBox="1">
            <a:spLocks noChangeArrowheads="1"/>
          </p:cNvSpPr>
          <p:nvPr/>
        </p:nvSpPr>
        <p:spPr bwMode="auto">
          <a:xfrm>
            <a:off x="455613" y="1462088"/>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0000"/>
              </a:lnSpc>
            </a:pPr>
            <a:r>
              <a:rPr lang="en-US" altLang="en-US" sz="2400"/>
              <a:t>Figure 3 illustrates these stretching transformations when </a:t>
            </a:r>
          </a:p>
          <a:p>
            <a:pPr eaLnBrk="1" hangingPunct="1">
              <a:lnSpc>
                <a:spcPct val="110000"/>
              </a:lnSpc>
            </a:pPr>
            <a:r>
              <a:rPr lang="en-US" altLang="en-US" sz="2400"/>
              <a:t>applied to the cosine function with </a:t>
            </a:r>
            <a:r>
              <a:rPr lang="en-US" altLang="en-US" sz="2400" i="1"/>
              <a:t>c </a:t>
            </a:r>
            <a:r>
              <a:rPr lang="en-US" altLang="en-US" sz="2400"/>
              <a:t>= 2.</a:t>
            </a:r>
          </a:p>
        </p:txBody>
      </p:sp>
      <p:sp>
        <p:nvSpPr>
          <p:cNvPr id="12292" name="Text Box 8"/>
          <p:cNvSpPr txBox="1">
            <a:spLocks noChangeArrowheads="1"/>
          </p:cNvSpPr>
          <p:nvPr/>
        </p:nvSpPr>
        <p:spPr bwMode="auto">
          <a:xfrm>
            <a:off x="3810000" y="5943600"/>
            <a:ext cx="1524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1200" b="1"/>
              <a:t>Figure 3</a:t>
            </a:r>
          </a:p>
        </p:txBody>
      </p:sp>
      <p:pic>
        <p:nvPicPr>
          <p:cNvPr id="1229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150" y="2743200"/>
            <a:ext cx="82677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37965612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noFill/>
        </p:spPr>
        <p:txBody>
          <a:bodyPr/>
          <a:lstStyle/>
          <a:p>
            <a:pPr eaLnBrk="1" hangingPunct="1"/>
            <a:r>
              <a:rPr lang="en-US" altLang="en-US"/>
              <a:t>Transformations of Functions</a:t>
            </a:r>
          </a:p>
        </p:txBody>
      </p:sp>
      <p:sp>
        <p:nvSpPr>
          <p:cNvPr id="13315" name="Text Box 3"/>
          <p:cNvSpPr txBox="1">
            <a:spLocks noChangeArrowheads="1"/>
          </p:cNvSpPr>
          <p:nvPr/>
        </p:nvSpPr>
        <p:spPr bwMode="auto">
          <a:xfrm>
            <a:off x="455613" y="1462088"/>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20000"/>
              </a:lnSpc>
            </a:pPr>
            <a:r>
              <a:rPr lang="en-US" altLang="en-US" sz="2400"/>
              <a:t>For instance, in order to get the graph of </a:t>
            </a:r>
            <a:r>
              <a:rPr lang="en-US" altLang="en-US" sz="2400" i="1"/>
              <a:t>y </a:t>
            </a:r>
            <a:r>
              <a:rPr lang="en-US" altLang="en-US" sz="2400"/>
              <a:t>= 2 cos </a:t>
            </a:r>
            <a:r>
              <a:rPr lang="en-US" altLang="en-US" sz="2400" i="1"/>
              <a:t>x </a:t>
            </a:r>
            <a:r>
              <a:rPr lang="en-US" altLang="en-US" sz="2400"/>
              <a:t>we </a:t>
            </a:r>
          </a:p>
          <a:p>
            <a:pPr eaLnBrk="1" hangingPunct="1">
              <a:lnSpc>
                <a:spcPct val="120000"/>
              </a:lnSpc>
            </a:pPr>
            <a:r>
              <a:rPr lang="en-US" altLang="en-US" sz="2400"/>
              <a:t>multiply the </a:t>
            </a:r>
            <a:r>
              <a:rPr lang="en-US" altLang="en-US" sz="2400" i="1"/>
              <a:t>y</a:t>
            </a:r>
            <a:r>
              <a:rPr lang="en-US" altLang="en-US" sz="2400"/>
              <a:t>-coordinate of each point on the graph of </a:t>
            </a:r>
          </a:p>
          <a:p>
            <a:pPr eaLnBrk="1" hangingPunct="1">
              <a:lnSpc>
                <a:spcPct val="120000"/>
              </a:lnSpc>
            </a:pPr>
            <a:r>
              <a:rPr lang="en-US" altLang="en-US" sz="2400" i="1"/>
              <a:t>y </a:t>
            </a:r>
            <a:r>
              <a:rPr lang="en-US" altLang="en-US" sz="2400"/>
              <a:t>= cos </a:t>
            </a:r>
            <a:r>
              <a:rPr lang="en-US" altLang="en-US" sz="2400" i="1"/>
              <a:t>x </a:t>
            </a:r>
            <a:r>
              <a:rPr lang="en-US" altLang="en-US" sz="2400"/>
              <a:t>by 2.</a:t>
            </a:r>
          </a:p>
          <a:p>
            <a:pPr eaLnBrk="1" hangingPunct="1">
              <a:lnSpc>
                <a:spcPct val="120000"/>
              </a:lnSpc>
            </a:pPr>
            <a:endParaRPr lang="en-US" altLang="en-US" sz="2400"/>
          </a:p>
          <a:p>
            <a:pPr eaLnBrk="1" hangingPunct="1">
              <a:lnSpc>
                <a:spcPct val="120000"/>
              </a:lnSpc>
            </a:pPr>
            <a:r>
              <a:rPr lang="en-US" altLang="en-US" sz="2400"/>
              <a:t>This means that the graph of </a:t>
            </a:r>
            <a:r>
              <a:rPr lang="en-US" altLang="en-US" sz="2400" i="1"/>
              <a:t>y </a:t>
            </a:r>
            <a:r>
              <a:rPr lang="en-US" altLang="en-US" sz="2400"/>
              <a:t>= cos </a:t>
            </a:r>
            <a:r>
              <a:rPr lang="en-US" altLang="en-US" sz="2400" i="1"/>
              <a:t>x </a:t>
            </a:r>
            <a:r>
              <a:rPr lang="en-US" altLang="en-US" sz="2400"/>
              <a:t>gets stretched </a:t>
            </a:r>
          </a:p>
          <a:p>
            <a:pPr eaLnBrk="1" hangingPunct="1">
              <a:lnSpc>
                <a:spcPct val="120000"/>
              </a:lnSpc>
            </a:pPr>
            <a:r>
              <a:rPr lang="en-US" altLang="en-US" sz="2400"/>
              <a:t>vertically by a factor of 2.</a:t>
            </a:r>
          </a:p>
          <a:p>
            <a:pPr eaLnBrk="1" hangingPunct="1"/>
            <a:endParaRPr lang="en-US" altLang="en-US" sz="2400"/>
          </a:p>
        </p:txBody>
      </p:sp>
    </p:spTree>
    <p:custDataLst>
      <p:tags r:id="rId1"/>
    </p:custDataLst>
    <p:extLst>
      <p:ext uri="{BB962C8B-B14F-4D97-AF65-F5344CB8AC3E}">
        <p14:creationId xmlns:p14="http://schemas.microsoft.com/office/powerpoint/2010/main" val="20598900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12" name="Picture 8"/>
          <p:cNvPicPr>
            <a:picLocks noChangeAspect="1" noChangeArrowheads="1"/>
          </p:cNvPicPr>
          <p:nvPr/>
        </p:nvPicPr>
        <p:blipFill>
          <a:blip r:embed="rId3">
            <a:extLst>
              <a:ext uri="{28A0092B-C50C-407E-A947-70E740481C1C}">
                <a14:useLocalDpi xmlns:a14="http://schemas.microsoft.com/office/drawing/2010/main" val="0"/>
              </a:ext>
            </a:extLst>
          </a:blip>
          <a:srcRect r="71452"/>
          <a:stretch>
            <a:fillRect/>
          </a:stretch>
        </p:blipFill>
        <p:spPr bwMode="auto">
          <a:xfrm>
            <a:off x="3730625" y="3886200"/>
            <a:ext cx="1625600"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2"/>
          <p:cNvSpPr>
            <a:spLocks noGrp="1" noChangeArrowheads="1"/>
          </p:cNvSpPr>
          <p:nvPr>
            <p:ph type="title"/>
          </p:nvPr>
        </p:nvSpPr>
        <p:spPr>
          <a:noFill/>
        </p:spPr>
        <p:txBody>
          <a:bodyPr/>
          <a:lstStyle/>
          <a:p>
            <a:pPr eaLnBrk="1" hangingPunct="1"/>
            <a:r>
              <a:rPr lang="en-US" altLang="en-US"/>
              <a:t>Example 1</a:t>
            </a:r>
            <a:endParaRPr lang="en-US" altLang="en-US" i="1"/>
          </a:p>
        </p:txBody>
      </p:sp>
      <p:sp>
        <p:nvSpPr>
          <p:cNvPr id="149507" name="Text Box 3"/>
          <p:cNvSpPr txBox="1">
            <a:spLocks noChangeArrowheads="1"/>
          </p:cNvSpPr>
          <p:nvPr/>
        </p:nvSpPr>
        <p:spPr bwMode="auto">
          <a:xfrm>
            <a:off x="455613" y="1462088"/>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20000"/>
              </a:lnSpc>
            </a:pPr>
            <a:r>
              <a:rPr lang="en-US" altLang="en-US" sz="2400"/>
              <a:t>Given the graph of               use transformations to graph</a:t>
            </a:r>
          </a:p>
          <a:p>
            <a:pPr eaLnBrk="1" hangingPunct="1">
              <a:lnSpc>
                <a:spcPct val="120000"/>
              </a:lnSpc>
            </a:pPr>
            <a:endParaRPr lang="en-US" altLang="en-US" sz="800"/>
          </a:p>
          <a:p>
            <a:pPr eaLnBrk="1" hangingPunct="1"/>
            <a:r>
              <a:rPr lang="en-US" altLang="en-US" sz="2400"/>
              <a:t>                                                                          and</a:t>
            </a:r>
          </a:p>
          <a:p>
            <a:pPr eaLnBrk="1" hangingPunct="1"/>
            <a:endParaRPr lang="en-US" altLang="en-US" sz="2400"/>
          </a:p>
          <a:p>
            <a:pPr eaLnBrk="1" hangingPunct="1"/>
            <a:r>
              <a:rPr lang="en-US" altLang="en-US" sz="2400">
                <a:solidFill>
                  <a:srgbClr val="CC007A"/>
                </a:solidFill>
              </a:rPr>
              <a:t>Solution:</a:t>
            </a:r>
          </a:p>
          <a:p>
            <a:pPr eaLnBrk="1" hangingPunct="1"/>
            <a:r>
              <a:rPr lang="en-US" altLang="en-US" sz="2400"/>
              <a:t>The graph of the square root function             , is shown in </a:t>
            </a:r>
            <a:br>
              <a:rPr lang="en-US" altLang="en-US" sz="2400"/>
            </a:br>
            <a:r>
              <a:rPr lang="en-US" altLang="en-US" sz="2400"/>
              <a:t>Figure 4(a).</a:t>
            </a:r>
          </a:p>
        </p:txBody>
      </p:sp>
      <p:pic>
        <p:nvPicPr>
          <p:cNvPr id="1434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700" y="2109788"/>
            <a:ext cx="619760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39013" y="2074863"/>
            <a:ext cx="1316037"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9513" name="Text Box 9"/>
          <p:cNvSpPr txBox="1">
            <a:spLocks noChangeArrowheads="1"/>
          </p:cNvSpPr>
          <p:nvPr/>
        </p:nvSpPr>
        <p:spPr bwMode="auto">
          <a:xfrm>
            <a:off x="3746500" y="6419850"/>
            <a:ext cx="1524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1200" b="1"/>
              <a:t>Figure 4</a:t>
            </a:r>
          </a:p>
        </p:txBody>
      </p:sp>
      <p:pic>
        <p:nvPicPr>
          <p:cNvPr id="14344"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49600" y="1509713"/>
            <a:ext cx="108743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9515"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48325" y="3148013"/>
            <a:ext cx="1014413"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9570372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149507">
                                            <p:txEl>
                                              <p:pRg st="4" end="4"/>
                                            </p:txEl>
                                          </p:spTgt>
                                        </p:tgtEl>
                                        <p:attrNameLst>
                                          <p:attrName>style.visibility</p:attrName>
                                        </p:attrNameLst>
                                      </p:cBhvr>
                                      <p:to>
                                        <p:strVal val="visible"/>
                                      </p:to>
                                    </p:set>
                                    <p:animEffect transition="in" filter="fade">
                                      <p:cBhvr>
                                        <p:cTn id="7" dur="1000"/>
                                        <p:tgtEl>
                                          <p:spTgt spid="149507">
                                            <p:txEl>
                                              <p:pRg st="4" end="4"/>
                                            </p:txEl>
                                          </p:spTgt>
                                        </p:tgtEl>
                                      </p:cBhvr>
                                    </p:animEffect>
                                    <p:anim calcmode="lin" valueType="num">
                                      <p:cBhvr>
                                        <p:cTn id="8" dur="1000" fill="hold"/>
                                        <p:tgtEl>
                                          <p:spTgt spid="149507">
                                            <p:txEl>
                                              <p:pRg st="4" end="4"/>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49507">
                                            <p:txEl>
                                              <p:pRg st="4" end="4"/>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49507">
                                            <p:txEl>
                                              <p:pRg st="4" end="4"/>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149507">
                                            <p:txEl>
                                              <p:pRg st="5" end="5"/>
                                            </p:txEl>
                                          </p:spTgt>
                                        </p:tgtEl>
                                        <p:attrNameLst>
                                          <p:attrName>style.visibility</p:attrName>
                                        </p:attrNameLst>
                                      </p:cBhvr>
                                      <p:to>
                                        <p:strVal val="visible"/>
                                      </p:to>
                                    </p:set>
                                    <p:animEffect transition="in" filter="fade">
                                      <p:cBhvr>
                                        <p:cTn id="13" dur="1000"/>
                                        <p:tgtEl>
                                          <p:spTgt spid="149507">
                                            <p:txEl>
                                              <p:pRg st="5" end="5"/>
                                            </p:txEl>
                                          </p:spTgt>
                                        </p:tgtEl>
                                      </p:cBhvr>
                                    </p:animEffect>
                                    <p:anim calcmode="lin" valueType="num">
                                      <p:cBhvr>
                                        <p:cTn id="14" dur="1000" fill="hold"/>
                                        <p:tgtEl>
                                          <p:spTgt spid="149507">
                                            <p:txEl>
                                              <p:pRg st="5" end="5"/>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149507">
                                            <p:txEl>
                                              <p:pRg st="5" end="5"/>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49507">
                                            <p:txEl>
                                              <p:pRg st="5" end="5"/>
                                            </p:txEl>
                                          </p:spTgt>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149512"/>
                                        </p:tgtEl>
                                        <p:attrNameLst>
                                          <p:attrName>style.visibility</p:attrName>
                                        </p:attrNameLst>
                                      </p:cBhvr>
                                      <p:to>
                                        <p:strVal val="visible"/>
                                      </p:to>
                                    </p:set>
                                    <p:animEffect transition="in" filter="fade">
                                      <p:cBhvr>
                                        <p:cTn id="19" dur="1000"/>
                                        <p:tgtEl>
                                          <p:spTgt spid="149512"/>
                                        </p:tgtEl>
                                      </p:cBhvr>
                                    </p:animEffect>
                                    <p:anim calcmode="lin" valueType="num">
                                      <p:cBhvr>
                                        <p:cTn id="20" dur="1000" fill="hold"/>
                                        <p:tgtEl>
                                          <p:spTgt spid="149512"/>
                                        </p:tgtEl>
                                        <p:attrNameLst>
                                          <p:attrName>ppt_x</p:attrName>
                                        </p:attrNameLst>
                                      </p:cBhvr>
                                      <p:tavLst>
                                        <p:tav tm="0">
                                          <p:val>
                                            <p:strVal val="#ppt_x"/>
                                          </p:val>
                                        </p:tav>
                                        <p:tav tm="100000">
                                          <p:val>
                                            <p:strVal val="#ppt_x"/>
                                          </p:val>
                                        </p:tav>
                                      </p:tavLst>
                                    </p:anim>
                                    <p:anim calcmode="lin" valueType="num">
                                      <p:cBhvr>
                                        <p:cTn id="21" dur="900" decel="100000" fill="hold"/>
                                        <p:tgtEl>
                                          <p:spTgt spid="149512"/>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49512"/>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p:stCondLst>
                                    <p:cond delay="0"/>
                                  </p:stCondLst>
                                  <p:childTnLst>
                                    <p:set>
                                      <p:cBhvr>
                                        <p:cTn id="24" dur="1" fill="hold">
                                          <p:stCondLst>
                                            <p:cond delay="0"/>
                                          </p:stCondLst>
                                        </p:cTn>
                                        <p:tgtEl>
                                          <p:spTgt spid="149513"/>
                                        </p:tgtEl>
                                        <p:attrNameLst>
                                          <p:attrName>style.visibility</p:attrName>
                                        </p:attrNameLst>
                                      </p:cBhvr>
                                      <p:to>
                                        <p:strVal val="visible"/>
                                      </p:to>
                                    </p:set>
                                    <p:animEffect transition="in" filter="fade">
                                      <p:cBhvr>
                                        <p:cTn id="25" dur="1000"/>
                                        <p:tgtEl>
                                          <p:spTgt spid="149513"/>
                                        </p:tgtEl>
                                      </p:cBhvr>
                                    </p:animEffect>
                                    <p:anim calcmode="lin" valueType="num">
                                      <p:cBhvr>
                                        <p:cTn id="26" dur="1000" fill="hold"/>
                                        <p:tgtEl>
                                          <p:spTgt spid="149513"/>
                                        </p:tgtEl>
                                        <p:attrNameLst>
                                          <p:attrName>ppt_x</p:attrName>
                                        </p:attrNameLst>
                                      </p:cBhvr>
                                      <p:tavLst>
                                        <p:tav tm="0">
                                          <p:val>
                                            <p:strVal val="#ppt_x"/>
                                          </p:val>
                                        </p:tav>
                                        <p:tav tm="100000">
                                          <p:val>
                                            <p:strVal val="#ppt_x"/>
                                          </p:val>
                                        </p:tav>
                                      </p:tavLst>
                                    </p:anim>
                                    <p:anim calcmode="lin" valueType="num">
                                      <p:cBhvr>
                                        <p:cTn id="27" dur="900" decel="100000" fill="hold"/>
                                        <p:tgtEl>
                                          <p:spTgt spid="149513"/>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149513"/>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0"/>
                                  </p:stCondLst>
                                  <p:childTnLst>
                                    <p:set>
                                      <p:cBhvr>
                                        <p:cTn id="30" dur="1" fill="hold">
                                          <p:stCondLst>
                                            <p:cond delay="0"/>
                                          </p:stCondLst>
                                        </p:cTn>
                                        <p:tgtEl>
                                          <p:spTgt spid="149515"/>
                                        </p:tgtEl>
                                        <p:attrNameLst>
                                          <p:attrName>style.visibility</p:attrName>
                                        </p:attrNameLst>
                                      </p:cBhvr>
                                      <p:to>
                                        <p:strVal val="visible"/>
                                      </p:to>
                                    </p:set>
                                    <p:animEffect transition="in" filter="fade">
                                      <p:cBhvr>
                                        <p:cTn id="31" dur="1000"/>
                                        <p:tgtEl>
                                          <p:spTgt spid="149515"/>
                                        </p:tgtEl>
                                      </p:cBhvr>
                                    </p:animEffect>
                                    <p:anim calcmode="lin" valueType="num">
                                      <p:cBhvr>
                                        <p:cTn id="32" dur="1000" fill="hold"/>
                                        <p:tgtEl>
                                          <p:spTgt spid="149515"/>
                                        </p:tgtEl>
                                        <p:attrNameLst>
                                          <p:attrName>ppt_x</p:attrName>
                                        </p:attrNameLst>
                                      </p:cBhvr>
                                      <p:tavLst>
                                        <p:tav tm="0">
                                          <p:val>
                                            <p:strVal val="#ppt_x"/>
                                          </p:val>
                                        </p:tav>
                                        <p:tav tm="100000">
                                          <p:val>
                                            <p:strVal val="#ppt_x"/>
                                          </p:val>
                                        </p:tav>
                                      </p:tavLst>
                                    </p:anim>
                                    <p:anim calcmode="lin" valueType="num">
                                      <p:cBhvr>
                                        <p:cTn id="33" dur="900" decel="100000" fill="hold"/>
                                        <p:tgtEl>
                                          <p:spTgt spid="149515"/>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495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noFill/>
        </p:spPr>
        <p:txBody>
          <a:bodyPr/>
          <a:lstStyle/>
          <a:p>
            <a:r>
              <a:rPr lang="en-US" altLang="en-US"/>
              <a:t>Four Ways to Represent a Function</a:t>
            </a:r>
          </a:p>
        </p:txBody>
      </p:sp>
      <p:sp>
        <p:nvSpPr>
          <p:cNvPr id="12291" name="Rectangle 3"/>
          <p:cNvSpPr>
            <a:spLocks noChangeArrowheads="1"/>
          </p:cNvSpPr>
          <p:nvPr/>
        </p:nvSpPr>
        <p:spPr bwMode="auto">
          <a:xfrm>
            <a:off x="455613" y="1462088"/>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6pPr>
            <a:lvl7pPr marL="29718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7pPr>
            <a:lvl8pPr marL="34290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8pPr>
            <a:lvl9pPr marL="38862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9pPr>
          </a:lstStyle>
          <a:p>
            <a:pPr eaLnBrk="1" hangingPunct="1">
              <a:lnSpc>
                <a:spcPct val="100000"/>
              </a:lnSpc>
            </a:pPr>
            <a:r>
              <a:rPr lang="en-US" altLang="en-US"/>
              <a:t>The most common method for visualizing a function is its graph. If </a:t>
            </a:r>
            <a:r>
              <a:rPr lang="en-US" altLang="en-US" i="1"/>
              <a:t>f</a:t>
            </a:r>
            <a:r>
              <a:rPr lang="en-US" altLang="en-US"/>
              <a:t> is a function with domain </a:t>
            </a:r>
            <a:r>
              <a:rPr lang="en-US" altLang="en-US" i="1"/>
              <a:t>D</a:t>
            </a:r>
            <a:r>
              <a:rPr lang="en-US" altLang="en-US"/>
              <a:t>, then its </a:t>
            </a:r>
            <a:r>
              <a:rPr lang="en-US" altLang="en-US" b="1"/>
              <a:t>graph </a:t>
            </a:r>
            <a:r>
              <a:rPr lang="en-US" altLang="en-US"/>
              <a:t>is the set of ordered pairs</a:t>
            </a:r>
          </a:p>
          <a:p>
            <a:pPr eaLnBrk="1" hangingPunct="1">
              <a:lnSpc>
                <a:spcPct val="100000"/>
              </a:lnSpc>
            </a:pPr>
            <a:endParaRPr lang="en-US" altLang="en-US" sz="1200"/>
          </a:p>
          <a:p>
            <a:pPr eaLnBrk="1" hangingPunct="1">
              <a:lnSpc>
                <a:spcPct val="100000"/>
              </a:lnSpc>
            </a:pPr>
            <a:r>
              <a:rPr lang="en-US" altLang="en-US"/>
              <a:t>                                  {(</a:t>
            </a:r>
            <a:r>
              <a:rPr lang="en-US" altLang="en-US" i="1"/>
              <a:t>x</a:t>
            </a:r>
            <a:r>
              <a:rPr lang="en-US" altLang="en-US"/>
              <a:t>, </a:t>
            </a:r>
            <a:r>
              <a:rPr lang="en-US" altLang="en-US" i="1"/>
              <a:t>f</a:t>
            </a:r>
            <a:r>
              <a:rPr lang="en-US" altLang="en-US" sz="400" i="1"/>
              <a:t> </a:t>
            </a:r>
            <a:r>
              <a:rPr lang="en-US" altLang="en-US"/>
              <a:t>(</a:t>
            </a:r>
            <a:r>
              <a:rPr lang="en-US" altLang="en-US" i="1"/>
              <a:t>x</a:t>
            </a:r>
            <a:r>
              <a:rPr lang="en-US" altLang="en-US"/>
              <a:t>))</a:t>
            </a:r>
            <a:r>
              <a:rPr lang="en-US" altLang="en-US" i="1"/>
              <a:t> |</a:t>
            </a:r>
            <a:r>
              <a:rPr lang="en-US" altLang="en-US"/>
              <a:t> </a:t>
            </a:r>
            <a:r>
              <a:rPr lang="en-US" altLang="en-US" i="1"/>
              <a:t>x </a:t>
            </a:r>
            <a:r>
              <a:rPr lang="en-US" altLang="en-US" b="1">
                <a:solidFill>
                  <a:srgbClr val="000000"/>
                </a:solidFill>
                <a:ea typeface="Times New Roman" panose="02020603050405020304" pitchFamily="18" charset="0"/>
                <a:cs typeface="Arial" panose="020B0604020202020204" pitchFamily="34" charset="0"/>
                <a:sym typeface="Symbol" panose="05050102010706020507" pitchFamily="18" charset="2"/>
              </a:rPr>
              <a:t></a:t>
            </a:r>
            <a:r>
              <a:rPr lang="en-US" altLang="en-US" i="1"/>
              <a:t> D</a:t>
            </a:r>
            <a:r>
              <a:rPr lang="en-US" altLang="en-US"/>
              <a:t>}</a:t>
            </a:r>
          </a:p>
          <a:p>
            <a:pPr eaLnBrk="1" hangingPunct="1">
              <a:lnSpc>
                <a:spcPct val="100000"/>
              </a:lnSpc>
            </a:pPr>
            <a:endParaRPr lang="en-US" altLang="en-US"/>
          </a:p>
          <a:p>
            <a:pPr eaLnBrk="1" hangingPunct="1">
              <a:lnSpc>
                <a:spcPct val="100000"/>
              </a:lnSpc>
            </a:pPr>
            <a:r>
              <a:rPr lang="en-US" altLang="en-US"/>
              <a:t>In other words, the graph of </a:t>
            </a:r>
            <a:r>
              <a:rPr lang="en-US" altLang="en-US" i="1"/>
              <a:t>f</a:t>
            </a:r>
            <a:r>
              <a:rPr lang="en-US" altLang="en-US"/>
              <a:t> consists of all points (</a:t>
            </a:r>
            <a:r>
              <a:rPr lang="en-US" altLang="en-US" i="1"/>
              <a:t>x</a:t>
            </a:r>
            <a:r>
              <a:rPr lang="en-US" altLang="en-US"/>
              <a:t>, </a:t>
            </a:r>
            <a:r>
              <a:rPr lang="en-US" altLang="en-US" i="1"/>
              <a:t>y</a:t>
            </a:r>
            <a:r>
              <a:rPr lang="en-US" altLang="en-US"/>
              <a:t>) in the coordinate plane such that </a:t>
            </a:r>
            <a:r>
              <a:rPr lang="en-US" altLang="en-US" i="1"/>
              <a:t>y </a:t>
            </a:r>
            <a:r>
              <a:rPr lang="en-US" altLang="en-US"/>
              <a:t>= </a:t>
            </a:r>
            <a:r>
              <a:rPr lang="en-US" altLang="en-US" i="1"/>
              <a:t>f</a:t>
            </a:r>
            <a:r>
              <a:rPr lang="en-US" altLang="en-US" sz="400" i="1"/>
              <a:t> </a:t>
            </a:r>
            <a:r>
              <a:rPr lang="en-US" altLang="en-US"/>
              <a:t>(</a:t>
            </a:r>
            <a:r>
              <a:rPr lang="en-US" altLang="en-US" i="1"/>
              <a:t>x</a:t>
            </a:r>
            <a:r>
              <a:rPr lang="en-US" altLang="en-US"/>
              <a:t>) and </a:t>
            </a:r>
            <a:r>
              <a:rPr lang="en-US" altLang="en-US" i="1"/>
              <a:t>x</a:t>
            </a:r>
            <a:r>
              <a:rPr lang="en-US" altLang="en-US"/>
              <a:t> is in the domain of </a:t>
            </a:r>
            <a:r>
              <a:rPr lang="en-US" altLang="en-US" i="1"/>
              <a:t>f</a:t>
            </a:r>
            <a:r>
              <a:rPr lang="en-US" altLang="en-US"/>
              <a:t>.</a:t>
            </a:r>
          </a:p>
          <a:p>
            <a:pPr eaLnBrk="1" hangingPunct="1">
              <a:lnSpc>
                <a:spcPct val="100000"/>
              </a:lnSpc>
            </a:pPr>
            <a:endParaRPr lang="en-US" altLang="en-US"/>
          </a:p>
          <a:p>
            <a:pPr eaLnBrk="1" hangingPunct="1">
              <a:lnSpc>
                <a:spcPct val="100000"/>
              </a:lnSpc>
            </a:pPr>
            <a:r>
              <a:rPr lang="en-US" altLang="en-US"/>
              <a:t>The graph of a function </a:t>
            </a:r>
            <a:r>
              <a:rPr lang="en-US" altLang="en-US" i="1"/>
              <a:t>f</a:t>
            </a:r>
            <a:r>
              <a:rPr lang="en-US" altLang="en-US"/>
              <a:t> gives us a useful picture of the behavior or “life history” of a function.</a:t>
            </a:r>
          </a:p>
        </p:txBody>
      </p:sp>
    </p:spTree>
    <p:custDataLst>
      <p:tags r:id="rId1"/>
    </p:custData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noFill/>
        </p:spPr>
        <p:txBody>
          <a:bodyPr/>
          <a:lstStyle/>
          <a:p>
            <a:pPr eaLnBrk="1" hangingPunct="1"/>
            <a:r>
              <a:rPr lang="en-US" altLang="en-US"/>
              <a:t>Example 1 – </a:t>
            </a:r>
            <a:r>
              <a:rPr lang="en-US" altLang="en-US" i="1"/>
              <a:t>Solution</a:t>
            </a:r>
          </a:p>
        </p:txBody>
      </p:sp>
      <p:sp>
        <p:nvSpPr>
          <p:cNvPr id="150531" name="Text Box 3"/>
          <p:cNvSpPr txBox="1">
            <a:spLocks noChangeArrowheads="1"/>
          </p:cNvSpPr>
          <p:nvPr/>
        </p:nvSpPr>
        <p:spPr bwMode="auto">
          <a:xfrm>
            <a:off x="455613" y="1462088"/>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2400"/>
          </a:p>
          <a:p>
            <a:pPr eaLnBrk="1" hangingPunct="1"/>
            <a:endParaRPr lang="en-US" altLang="en-US" sz="2400"/>
          </a:p>
          <a:p>
            <a:pPr eaLnBrk="1" hangingPunct="1"/>
            <a:endParaRPr lang="en-US" altLang="en-US" sz="2400"/>
          </a:p>
          <a:p>
            <a:pPr eaLnBrk="1" hangingPunct="1"/>
            <a:endParaRPr lang="en-US" altLang="en-US" sz="2400"/>
          </a:p>
          <a:p>
            <a:pPr eaLnBrk="1" hangingPunct="1"/>
            <a:endParaRPr lang="en-US" altLang="en-US" sz="2400"/>
          </a:p>
          <a:p>
            <a:pPr eaLnBrk="1" hangingPunct="1">
              <a:lnSpc>
                <a:spcPct val="110000"/>
              </a:lnSpc>
            </a:pPr>
            <a:endParaRPr lang="en-US" altLang="en-US" sz="2400"/>
          </a:p>
          <a:p>
            <a:pPr eaLnBrk="1" hangingPunct="1">
              <a:lnSpc>
                <a:spcPct val="110000"/>
              </a:lnSpc>
            </a:pPr>
            <a:endParaRPr lang="en-US" altLang="en-US" sz="2400"/>
          </a:p>
          <a:p>
            <a:pPr eaLnBrk="1" hangingPunct="1">
              <a:lnSpc>
                <a:spcPct val="110000"/>
              </a:lnSpc>
            </a:pPr>
            <a:endParaRPr lang="en-US" altLang="en-US" sz="2400"/>
          </a:p>
          <a:p>
            <a:pPr eaLnBrk="1" hangingPunct="1">
              <a:lnSpc>
                <a:spcPct val="110000"/>
              </a:lnSpc>
            </a:pPr>
            <a:endParaRPr lang="en-US" altLang="en-US" sz="800"/>
          </a:p>
          <a:p>
            <a:pPr eaLnBrk="1" hangingPunct="1">
              <a:lnSpc>
                <a:spcPct val="110000"/>
              </a:lnSpc>
            </a:pPr>
            <a:r>
              <a:rPr lang="en-US" altLang="en-US" sz="2400"/>
              <a:t>In the other parts of the figure we sketch                      by </a:t>
            </a:r>
          </a:p>
          <a:p>
            <a:pPr eaLnBrk="1" hangingPunct="1">
              <a:lnSpc>
                <a:spcPct val="110000"/>
              </a:lnSpc>
            </a:pPr>
            <a:r>
              <a:rPr lang="en-US" altLang="en-US" sz="2400"/>
              <a:t>shifting 2 units downward,                     by shifting 2 units to </a:t>
            </a:r>
          </a:p>
          <a:p>
            <a:pPr eaLnBrk="1" hangingPunct="1">
              <a:lnSpc>
                <a:spcPct val="110000"/>
              </a:lnSpc>
            </a:pPr>
            <a:r>
              <a:rPr lang="en-US" altLang="en-US" sz="2400"/>
              <a:t>the right,                 by reflecting about the </a:t>
            </a:r>
            <a:r>
              <a:rPr lang="en-US" altLang="en-US" sz="2400" i="1"/>
              <a:t>x</a:t>
            </a:r>
            <a:r>
              <a:rPr lang="en-US" altLang="en-US" sz="2400"/>
              <a:t>-axis,               </a:t>
            </a:r>
          </a:p>
          <a:p>
            <a:pPr eaLnBrk="1" hangingPunct="1">
              <a:lnSpc>
                <a:spcPct val="110000"/>
              </a:lnSpc>
            </a:pPr>
            <a:r>
              <a:rPr lang="en-US" altLang="en-US" sz="2400"/>
              <a:t>by stretching vertically by a factor of 2, and                 by </a:t>
            </a:r>
          </a:p>
          <a:p>
            <a:pPr eaLnBrk="1" hangingPunct="1">
              <a:lnSpc>
                <a:spcPct val="110000"/>
              </a:lnSpc>
            </a:pPr>
            <a:r>
              <a:rPr lang="en-US" altLang="en-US" sz="2400"/>
              <a:t>reflecting about the </a:t>
            </a:r>
            <a:r>
              <a:rPr lang="en-US" altLang="en-US" sz="2400" i="1"/>
              <a:t>y</a:t>
            </a:r>
            <a:r>
              <a:rPr lang="en-US" altLang="en-US" sz="2400"/>
              <a:t>-axis.</a:t>
            </a:r>
          </a:p>
        </p:txBody>
      </p:sp>
      <p:sp>
        <p:nvSpPr>
          <p:cNvPr id="15364" name="Text Box 8"/>
          <p:cNvSpPr txBox="1">
            <a:spLocks noChangeArrowheads="1"/>
          </p:cNvSpPr>
          <p:nvPr/>
        </p:nvSpPr>
        <p:spPr bwMode="auto">
          <a:xfrm>
            <a:off x="3581400" y="4259263"/>
            <a:ext cx="1524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1200" b="1"/>
              <a:t>Figure 4</a:t>
            </a:r>
          </a:p>
        </p:txBody>
      </p:sp>
      <p:sp>
        <p:nvSpPr>
          <p:cNvPr id="15365" name="Text Box 9"/>
          <p:cNvSpPr txBox="1">
            <a:spLocks noChangeArrowheads="1"/>
          </p:cNvSpPr>
          <p:nvPr/>
        </p:nvSpPr>
        <p:spPr bwMode="auto">
          <a:xfrm>
            <a:off x="8135938" y="838200"/>
            <a:ext cx="841375"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spcBef>
                <a:spcPct val="50000"/>
              </a:spcBef>
            </a:pPr>
            <a:r>
              <a:rPr lang="en-US" altLang="en-US"/>
              <a:t>cont’d</a:t>
            </a:r>
          </a:p>
        </p:txBody>
      </p:sp>
      <p:pic>
        <p:nvPicPr>
          <p:cNvPr id="150539"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2825" y="4660900"/>
            <a:ext cx="159067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0542"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0700" y="5475288"/>
            <a:ext cx="12985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0543"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73913" y="5487988"/>
            <a:ext cx="1225550"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0545" name="Picture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83050" y="5076825"/>
            <a:ext cx="1627188"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0548" name="Picture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99213" y="5884863"/>
            <a:ext cx="1252537" cy="38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1" name="Picture 12"/>
          <p:cNvPicPr>
            <a:picLocks noChangeAspect="1" noChangeArrowheads="1"/>
          </p:cNvPicPr>
          <p:nvPr/>
        </p:nvPicPr>
        <p:blipFill>
          <a:blip r:embed="rId8">
            <a:extLst>
              <a:ext uri="{28A0092B-C50C-407E-A947-70E740481C1C}">
                <a14:useLocalDpi xmlns:a14="http://schemas.microsoft.com/office/drawing/2010/main" val="0"/>
              </a:ext>
            </a:extLst>
          </a:blip>
          <a:srcRect l="1724" r="1624" b="539"/>
          <a:stretch>
            <a:fillRect/>
          </a:stretch>
        </p:blipFill>
        <p:spPr bwMode="auto">
          <a:xfrm>
            <a:off x="381000" y="1901825"/>
            <a:ext cx="8558213" cy="227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42201442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150531">
                                            <p:txEl>
                                              <p:pRg st="9" end="9"/>
                                            </p:txEl>
                                          </p:spTgt>
                                        </p:tgtEl>
                                        <p:attrNameLst>
                                          <p:attrName>style.visibility</p:attrName>
                                        </p:attrNameLst>
                                      </p:cBhvr>
                                      <p:to>
                                        <p:strVal val="visible"/>
                                      </p:to>
                                    </p:set>
                                    <p:animEffect transition="in" filter="fade">
                                      <p:cBhvr>
                                        <p:cTn id="7" dur="1000"/>
                                        <p:tgtEl>
                                          <p:spTgt spid="150531">
                                            <p:txEl>
                                              <p:pRg st="9" end="9"/>
                                            </p:txEl>
                                          </p:spTgt>
                                        </p:tgtEl>
                                      </p:cBhvr>
                                    </p:animEffect>
                                    <p:anim calcmode="lin" valueType="num">
                                      <p:cBhvr>
                                        <p:cTn id="8" dur="1000" fill="hold"/>
                                        <p:tgtEl>
                                          <p:spTgt spid="150531">
                                            <p:txEl>
                                              <p:pRg st="9" end="9"/>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50531">
                                            <p:txEl>
                                              <p:pRg st="9" end="9"/>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50531">
                                            <p:txEl>
                                              <p:pRg st="9" end="9"/>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150531">
                                            <p:txEl>
                                              <p:pRg st="10" end="10"/>
                                            </p:txEl>
                                          </p:spTgt>
                                        </p:tgtEl>
                                        <p:attrNameLst>
                                          <p:attrName>style.visibility</p:attrName>
                                        </p:attrNameLst>
                                      </p:cBhvr>
                                      <p:to>
                                        <p:strVal val="visible"/>
                                      </p:to>
                                    </p:set>
                                    <p:animEffect transition="in" filter="fade">
                                      <p:cBhvr>
                                        <p:cTn id="13" dur="1000"/>
                                        <p:tgtEl>
                                          <p:spTgt spid="150531">
                                            <p:txEl>
                                              <p:pRg st="10" end="10"/>
                                            </p:txEl>
                                          </p:spTgt>
                                        </p:tgtEl>
                                      </p:cBhvr>
                                    </p:animEffect>
                                    <p:anim calcmode="lin" valueType="num">
                                      <p:cBhvr>
                                        <p:cTn id="14" dur="1000" fill="hold"/>
                                        <p:tgtEl>
                                          <p:spTgt spid="150531">
                                            <p:txEl>
                                              <p:pRg st="10" end="10"/>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150531">
                                            <p:txEl>
                                              <p:pRg st="10" end="10"/>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50531">
                                            <p:txEl>
                                              <p:pRg st="10" end="10"/>
                                            </p:txEl>
                                          </p:spTgt>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150531">
                                            <p:txEl>
                                              <p:pRg st="11" end="11"/>
                                            </p:txEl>
                                          </p:spTgt>
                                        </p:tgtEl>
                                        <p:attrNameLst>
                                          <p:attrName>style.visibility</p:attrName>
                                        </p:attrNameLst>
                                      </p:cBhvr>
                                      <p:to>
                                        <p:strVal val="visible"/>
                                      </p:to>
                                    </p:set>
                                    <p:animEffect transition="in" filter="fade">
                                      <p:cBhvr>
                                        <p:cTn id="19" dur="1000"/>
                                        <p:tgtEl>
                                          <p:spTgt spid="150531">
                                            <p:txEl>
                                              <p:pRg st="11" end="11"/>
                                            </p:txEl>
                                          </p:spTgt>
                                        </p:tgtEl>
                                      </p:cBhvr>
                                    </p:animEffect>
                                    <p:anim calcmode="lin" valueType="num">
                                      <p:cBhvr>
                                        <p:cTn id="20" dur="1000" fill="hold"/>
                                        <p:tgtEl>
                                          <p:spTgt spid="150531">
                                            <p:txEl>
                                              <p:pRg st="11" end="11"/>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150531">
                                            <p:txEl>
                                              <p:pRg st="11" end="11"/>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50531">
                                            <p:txEl>
                                              <p:pRg st="11" end="11"/>
                                            </p:txEl>
                                          </p:spTgt>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0"/>
                                  </p:stCondLst>
                                  <p:childTnLst>
                                    <p:set>
                                      <p:cBhvr>
                                        <p:cTn id="24" dur="1" fill="hold">
                                          <p:stCondLst>
                                            <p:cond delay="0"/>
                                          </p:stCondLst>
                                        </p:cTn>
                                        <p:tgtEl>
                                          <p:spTgt spid="150531">
                                            <p:txEl>
                                              <p:pRg st="12" end="12"/>
                                            </p:txEl>
                                          </p:spTgt>
                                        </p:tgtEl>
                                        <p:attrNameLst>
                                          <p:attrName>style.visibility</p:attrName>
                                        </p:attrNameLst>
                                      </p:cBhvr>
                                      <p:to>
                                        <p:strVal val="visible"/>
                                      </p:to>
                                    </p:set>
                                    <p:animEffect transition="in" filter="fade">
                                      <p:cBhvr>
                                        <p:cTn id="25" dur="1000"/>
                                        <p:tgtEl>
                                          <p:spTgt spid="150531">
                                            <p:txEl>
                                              <p:pRg st="12" end="12"/>
                                            </p:txEl>
                                          </p:spTgt>
                                        </p:tgtEl>
                                      </p:cBhvr>
                                    </p:animEffect>
                                    <p:anim calcmode="lin" valueType="num">
                                      <p:cBhvr>
                                        <p:cTn id="26" dur="1000" fill="hold"/>
                                        <p:tgtEl>
                                          <p:spTgt spid="150531">
                                            <p:txEl>
                                              <p:pRg st="12" end="12"/>
                                            </p:txEl>
                                          </p:spTgt>
                                        </p:tgtEl>
                                        <p:attrNameLst>
                                          <p:attrName>ppt_x</p:attrName>
                                        </p:attrNameLst>
                                      </p:cBhvr>
                                      <p:tavLst>
                                        <p:tav tm="0">
                                          <p:val>
                                            <p:strVal val="#ppt_x"/>
                                          </p:val>
                                        </p:tav>
                                        <p:tav tm="100000">
                                          <p:val>
                                            <p:strVal val="#ppt_x"/>
                                          </p:val>
                                        </p:tav>
                                      </p:tavLst>
                                    </p:anim>
                                    <p:anim calcmode="lin" valueType="num">
                                      <p:cBhvr>
                                        <p:cTn id="27" dur="900" decel="100000" fill="hold"/>
                                        <p:tgtEl>
                                          <p:spTgt spid="150531">
                                            <p:txEl>
                                              <p:pRg st="12" end="12"/>
                                            </p:tx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150531">
                                            <p:txEl>
                                              <p:pRg st="12" end="12"/>
                                            </p:txEl>
                                          </p:spTgt>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0"/>
                                  </p:stCondLst>
                                  <p:childTnLst>
                                    <p:set>
                                      <p:cBhvr>
                                        <p:cTn id="30" dur="1" fill="hold">
                                          <p:stCondLst>
                                            <p:cond delay="0"/>
                                          </p:stCondLst>
                                        </p:cTn>
                                        <p:tgtEl>
                                          <p:spTgt spid="150531">
                                            <p:txEl>
                                              <p:pRg st="13" end="13"/>
                                            </p:txEl>
                                          </p:spTgt>
                                        </p:tgtEl>
                                        <p:attrNameLst>
                                          <p:attrName>style.visibility</p:attrName>
                                        </p:attrNameLst>
                                      </p:cBhvr>
                                      <p:to>
                                        <p:strVal val="visible"/>
                                      </p:to>
                                    </p:set>
                                    <p:animEffect transition="in" filter="fade">
                                      <p:cBhvr>
                                        <p:cTn id="31" dur="1000"/>
                                        <p:tgtEl>
                                          <p:spTgt spid="150531">
                                            <p:txEl>
                                              <p:pRg st="13" end="13"/>
                                            </p:txEl>
                                          </p:spTgt>
                                        </p:tgtEl>
                                      </p:cBhvr>
                                    </p:animEffect>
                                    <p:anim calcmode="lin" valueType="num">
                                      <p:cBhvr>
                                        <p:cTn id="32" dur="1000" fill="hold"/>
                                        <p:tgtEl>
                                          <p:spTgt spid="150531">
                                            <p:txEl>
                                              <p:pRg st="13" end="1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150531">
                                            <p:txEl>
                                              <p:pRg st="13" end="1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50531">
                                            <p:txEl>
                                              <p:pRg st="13" end="13"/>
                                            </p:txEl>
                                          </p:spTgt>
                                        </p:tgtEl>
                                        <p:attrNameLst>
                                          <p:attrName>ppt_y</p:attrName>
                                        </p:attrNameLst>
                                      </p:cBhvr>
                                      <p:tavLst>
                                        <p:tav tm="0">
                                          <p:val>
                                            <p:strVal val="#ppt_y-.03"/>
                                          </p:val>
                                        </p:tav>
                                        <p:tav tm="100000">
                                          <p:val>
                                            <p:strVal val="#ppt_y"/>
                                          </p:val>
                                        </p:tav>
                                      </p:tavLst>
                                    </p:anim>
                                  </p:childTnLst>
                                </p:cTn>
                              </p:par>
                              <p:par>
                                <p:cTn id="35" presetID="37" presetClass="entr" presetSubtype="0" fill="hold" nodeType="withEffect">
                                  <p:stCondLst>
                                    <p:cond delay="0"/>
                                  </p:stCondLst>
                                  <p:childTnLst>
                                    <p:set>
                                      <p:cBhvr>
                                        <p:cTn id="36" dur="1" fill="hold">
                                          <p:stCondLst>
                                            <p:cond delay="0"/>
                                          </p:stCondLst>
                                        </p:cTn>
                                        <p:tgtEl>
                                          <p:spTgt spid="150539"/>
                                        </p:tgtEl>
                                        <p:attrNameLst>
                                          <p:attrName>style.visibility</p:attrName>
                                        </p:attrNameLst>
                                      </p:cBhvr>
                                      <p:to>
                                        <p:strVal val="visible"/>
                                      </p:to>
                                    </p:set>
                                    <p:animEffect transition="in" filter="fade">
                                      <p:cBhvr>
                                        <p:cTn id="37" dur="1000"/>
                                        <p:tgtEl>
                                          <p:spTgt spid="150539"/>
                                        </p:tgtEl>
                                      </p:cBhvr>
                                    </p:animEffect>
                                    <p:anim calcmode="lin" valueType="num">
                                      <p:cBhvr>
                                        <p:cTn id="38" dur="1000" fill="hold"/>
                                        <p:tgtEl>
                                          <p:spTgt spid="150539"/>
                                        </p:tgtEl>
                                        <p:attrNameLst>
                                          <p:attrName>ppt_x</p:attrName>
                                        </p:attrNameLst>
                                      </p:cBhvr>
                                      <p:tavLst>
                                        <p:tav tm="0">
                                          <p:val>
                                            <p:strVal val="#ppt_x"/>
                                          </p:val>
                                        </p:tav>
                                        <p:tav tm="100000">
                                          <p:val>
                                            <p:strVal val="#ppt_x"/>
                                          </p:val>
                                        </p:tav>
                                      </p:tavLst>
                                    </p:anim>
                                    <p:anim calcmode="lin" valueType="num">
                                      <p:cBhvr>
                                        <p:cTn id="39" dur="900" decel="100000" fill="hold"/>
                                        <p:tgtEl>
                                          <p:spTgt spid="150539"/>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50539"/>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150545"/>
                                        </p:tgtEl>
                                        <p:attrNameLst>
                                          <p:attrName>style.visibility</p:attrName>
                                        </p:attrNameLst>
                                      </p:cBhvr>
                                      <p:to>
                                        <p:strVal val="visible"/>
                                      </p:to>
                                    </p:set>
                                    <p:animEffect transition="in" filter="fade">
                                      <p:cBhvr>
                                        <p:cTn id="43" dur="1000"/>
                                        <p:tgtEl>
                                          <p:spTgt spid="150545"/>
                                        </p:tgtEl>
                                      </p:cBhvr>
                                    </p:animEffect>
                                    <p:anim calcmode="lin" valueType="num">
                                      <p:cBhvr>
                                        <p:cTn id="44" dur="1000" fill="hold"/>
                                        <p:tgtEl>
                                          <p:spTgt spid="150545"/>
                                        </p:tgtEl>
                                        <p:attrNameLst>
                                          <p:attrName>ppt_x</p:attrName>
                                        </p:attrNameLst>
                                      </p:cBhvr>
                                      <p:tavLst>
                                        <p:tav tm="0">
                                          <p:val>
                                            <p:strVal val="#ppt_x"/>
                                          </p:val>
                                        </p:tav>
                                        <p:tav tm="100000">
                                          <p:val>
                                            <p:strVal val="#ppt_x"/>
                                          </p:val>
                                        </p:tav>
                                      </p:tavLst>
                                    </p:anim>
                                    <p:anim calcmode="lin" valueType="num">
                                      <p:cBhvr>
                                        <p:cTn id="45" dur="900" decel="100000" fill="hold"/>
                                        <p:tgtEl>
                                          <p:spTgt spid="150545"/>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50545"/>
                                        </p:tgtEl>
                                        <p:attrNameLst>
                                          <p:attrName>ppt_y</p:attrName>
                                        </p:attrNameLst>
                                      </p:cBhvr>
                                      <p:tavLst>
                                        <p:tav tm="0">
                                          <p:val>
                                            <p:strVal val="#ppt_y-.03"/>
                                          </p:val>
                                        </p:tav>
                                        <p:tav tm="100000">
                                          <p:val>
                                            <p:strVal val="#ppt_y"/>
                                          </p:val>
                                        </p:tav>
                                      </p:tavLst>
                                    </p:anim>
                                  </p:childTnLst>
                                </p:cTn>
                              </p:par>
                              <p:par>
                                <p:cTn id="47" presetID="37" presetClass="entr" presetSubtype="0" fill="hold" nodeType="withEffect">
                                  <p:stCondLst>
                                    <p:cond delay="0"/>
                                  </p:stCondLst>
                                  <p:childTnLst>
                                    <p:set>
                                      <p:cBhvr>
                                        <p:cTn id="48" dur="1" fill="hold">
                                          <p:stCondLst>
                                            <p:cond delay="0"/>
                                          </p:stCondLst>
                                        </p:cTn>
                                        <p:tgtEl>
                                          <p:spTgt spid="150542"/>
                                        </p:tgtEl>
                                        <p:attrNameLst>
                                          <p:attrName>style.visibility</p:attrName>
                                        </p:attrNameLst>
                                      </p:cBhvr>
                                      <p:to>
                                        <p:strVal val="visible"/>
                                      </p:to>
                                    </p:set>
                                    <p:animEffect transition="in" filter="fade">
                                      <p:cBhvr>
                                        <p:cTn id="49" dur="1000"/>
                                        <p:tgtEl>
                                          <p:spTgt spid="150542"/>
                                        </p:tgtEl>
                                      </p:cBhvr>
                                    </p:animEffect>
                                    <p:anim calcmode="lin" valueType="num">
                                      <p:cBhvr>
                                        <p:cTn id="50" dur="1000" fill="hold"/>
                                        <p:tgtEl>
                                          <p:spTgt spid="150542"/>
                                        </p:tgtEl>
                                        <p:attrNameLst>
                                          <p:attrName>ppt_x</p:attrName>
                                        </p:attrNameLst>
                                      </p:cBhvr>
                                      <p:tavLst>
                                        <p:tav tm="0">
                                          <p:val>
                                            <p:strVal val="#ppt_x"/>
                                          </p:val>
                                        </p:tav>
                                        <p:tav tm="100000">
                                          <p:val>
                                            <p:strVal val="#ppt_x"/>
                                          </p:val>
                                        </p:tav>
                                      </p:tavLst>
                                    </p:anim>
                                    <p:anim calcmode="lin" valueType="num">
                                      <p:cBhvr>
                                        <p:cTn id="51" dur="900" decel="100000" fill="hold"/>
                                        <p:tgtEl>
                                          <p:spTgt spid="15054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50542"/>
                                        </p:tgtEl>
                                        <p:attrNameLst>
                                          <p:attrName>ppt_y</p:attrName>
                                        </p:attrNameLst>
                                      </p:cBhvr>
                                      <p:tavLst>
                                        <p:tav tm="0">
                                          <p:val>
                                            <p:strVal val="#ppt_y-.03"/>
                                          </p:val>
                                        </p:tav>
                                        <p:tav tm="100000">
                                          <p:val>
                                            <p:strVal val="#ppt_y"/>
                                          </p:val>
                                        </p:tav>
                                      </p:tavLst>
                                    </p:anim>
                                  </p:childTnLst>
                                </p:cTn>
                              </p:par>
                              <p:par>
                                <p:cTn id="53" presetID="37" presetClass="entr" presetSubtype="0" fill="hold" nodeType="withEffect">
                                  <p:stCondLst>
                                    <p:cond delay="0"/>
                                  </p:stCondLst>
                                  <p:childTnLst>
                                    <p:set>
                                      <p:cBhvr>
                                        <p:cTn id="54" dur="1" fill="hold">
                                          <p:stCondLst>
                                            <p:cond delay="0"/>
                                          </p:stCondLst>
                                        </p:cTn>
                                        <p:tgtEl>
                                          <p:spTgt spid="150543"/>
                                        </p:tgtEl>
                                        <p:attrNameLst>
                                          <p:attrName>style.visibility</p:attrName>
                                        </p:attrNameLst>
                                      </p:cBhvr>
                                      <p:to>
                                        <p:strVal val="visible"/>
                                      </p:to>
                                    </p:set>
                                    <p:animEffect transition="in" filter="fade">
                                      <p:cBhvr>
                                        <p:cTn id="55" dur="1000"/>
                                        <p:tgtEl>
                                          <p:spTgt spid="150543"/>
                                        </p:tgtEl>
                                      </p:cBhvr>
                                    </p:animEffect>
                                    <p:anim calcmode="lin" valueType="num">
                                      <p:cBhvr>
                                        <p:cTn id="56" dur="1000" fill="hold"/>
                                        <p:tgtEl>
                                          <p:spTgt spid="150543"/>
                                        </p:tgtEl>
                                        <p:attrNameLst>
                                          <p:attrName>ppt_x</p:attrName>
                                        </p:attrNameLst>
                                      </p:cBhvr>
                                      <p:tavLst>
                                        <p:tav tm="0">
                                          <p:val>
                                            <p:strVal val="#ppt_x"/>
                                          </p:val>
                                        </p:tav>
                                        <p:tav tm="100000">
                                          <p:val>
                                            <p:strVal val="#ppt_x"/>
                                          </p:val>
                                        </p:tav>
                                      </p:tavLst>
                                    </p:anim>
                                    <p:anim calcmode="lin" valueType="num">
                                      <p:cBhvr>
                                        <p:cTn id="57" dur="900" decel="100000" fill="hold"/>
                                        <p:tgtEl>
                                          <p:spTgt spid="15054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50543"/>
                                        </p:tgtEl>
                                        <p:attrNameLst>
                                          <p:attrName>ppt_y</p:attrName>
                                        </p:attrNameLst>
                                      </p:cBhvr>
                                      <p:tavLst>
                                        <p:tav tm="0">
                                          <p:val>
                                            <p:strVal val="#ppt_y-.03"/>
                                          </p:val>
                                        </p:tav>
                                        <p:tav tm="100000">
                                          <p:val>
                                            <p:strVal val="#ppt_y"/>
                                          </p:val>
                                        </p:tav>
                                      </p:tavLst>
                                    </p:anim>
                                  </p:childTnLst>
                                </p:cTn>
                              </p:par>
                              <p:par>
                                <p:cTn id="59" presetID="37" presetClass="entr" presetSubtype="0" fill="hold" nodeType="withEffect">
                                  <p:stCondLst>
                                    <p:cond delay="0"/>
                                  </p:stCondLst>
                                  <p:childTnLst>
                                    <p:set>
                                      <p:cBhvr>
                                        <p:cTn id="60" dur="1" fill="hold">
                                          <p:stCondLst>
                                            <p:cond delay="0"/>
                                          </p:stCondLst>
                                        </p:cTn>
                                        <p:tgtEl>
                                          <p:spTgt spid="150548"/>
                                        </p:tgtEl>
                                        <p:attrNameLst>
                                          <p:attrName>style.visibility</p:attrName>
                                        </p:attrNameLst>
                                      </p:cBhvr>
                                      <p:to>
                                        <p:strVal val="visible"/>
                                      </p:to>
                                    </p:set>
                                    <p:animEffect transition="in" filter="fade">
                                      <p:cBhvr>
                                        <p:cTn id="61" dur="1000"/>
                                        <p:tgtEl>
                                          <p:spTgt spid="150548"/>
                                        </p:tgtEl>
                                      </p:cBhvr>
                                    </p:animEffect>
                                    <p:anim calcmode="lin" valueType="num">
                                      <p:cBhvr>
                                        <p:cTn id="62" dur="1000" fill="hold"/>
                                        <p:tgtEl>
                                          <p:spTgt spid="150548"/>
                                        </p:tgtEl>
                                        <p:attrNameLst>
                                          <p:attrName>ppt_x</p:attrName>
                                        </p:attrNameLst>
                                      </p:cBhvr>
                                      <p:tavLst>
                                        <p:tav tm="0">
                                          <p:val>
                                            <p:strVal val="#ppt_x"/>
                                          </p:val>
                                        </p:tav>
                                        <p:tav tm="100000">
                                          <p:val>
                                            <p:strVal val="#ppt_x"/>
                                          </p:val>
                                        </p:tav>
                                      </p:tavLst>
                                    </p:anim>
                                    <p:anim calcmode="lin" valueType="num">
                                      <p:cBhvr>
                                        <p:cTn id="63" dur="900" decel="100000" fill="hold"/>
                                        <p:tgtEl>
                                          <p:spTgt spid="150548"/>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5054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noFill/>
        </p:spPr>
        <p:txBody>
          <a:bodyPr/>
          <a:lstStyle/>
          <a:p>
            <a:pPr eaLnBrk="1" hangingPunct="1"/>
            <a:r>
              <a:rPr lang="en-US" altLang="en-US"/>
              <a:t>Transformations of Functions</a:t>
            </a:r>
          </a:p>
        </p:txBody>
      </p:sp>
      <p:sp>
        <p:nvSpPr>
          <p:cNvPr id="16387" name="Text Box 3"/>
          <p:cNvSpPr txBox="1">
            <a:spLocks noChangeArrowheads="1"/>
          </p:cNvSpPr>
          <p:nvPr/>
        </p:nvSpPr>
        <p:spPr bwMode="auto">
          <a:xfrm>
            <a:off x="455613" y="1462088"/>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25000"/>
              </a:lnSpc>
            </a:pPr>
            <a:r>
              <a:rPr lang="en-US" altLang="en-US" sz="2400"/>
              <a:t>Another transformation of some interest is taking the </a:t>
            </a:r>
          </a:p>
          <a:p>
            <a:pPr eaLnBrk="1" hangingPunct="1">
              <a:lnSpc>
                <a:spcPct val="125000"/>
              </a:lnSpc>
            </a:pPr>
            <a:r>
              <a:rPr lang="en-US" altLang="en-US" sz="2400" i="1"/>
              <a:t>absolute value </a:t>
            </a:r>
            <a:r>
              <a:rPr lang="en-US" altLang="en-US" sz="2400"/>
              <a:t>of a function. If </a:t>
            </a:r>
            <a:r>
              <a:rPr lang="en-US" altLang="en-US" sz="2400" i="1"/>
              <a:t>y </a:t>
            </a:r>
            <a:r>
              <a:rPr lang="en-US" altLang="en-US" sz="2400"/>
              <a:t>= |</a:t>
            </a:r>
            <a:r>
              <a:rPr lang="en-US" altLang="en-US" sz="800"/>
              <a:t> </a:t>
            </a:r>
            <a:r>
              <a:rPr lang="en-US" altLang="en-US" sz="2400" i="1"/>
              <a:t>f</a:t>
            </a:r>
            <a:r>
              <a:rPr lang="en-US" altLang="en-US" sz="400" i="1"/>
              <a:t> </a:t>
            </a:r>
            <a:r>
              <a:rPr lang="en-US" altLang="en-US" sz="2400"/>
              <a:t>(</a:t>
            </a:r>
            <a:r>
              <a:rPr lang="en-US" altLang="en-US" sz="2400" i="1"/>
              <a:t>x</a:t>
            </a:r>
            <a:r>
              <a:rPr lang="en-US" altLang="en-US" sz="2400"/>
              <a:t>)</a:t>
            </a:r>
            <a:r>
              <a:rPr lang="en-US" altLang="en-US" sz="800"/>
              <a:t> </a:t>
            </a:r>
            <a:r>
              <a:rPr lang="en-US" altLang="en-US" sz="2400"/>
              <a:t>|, then according to </a:t>
            </a:r>
          </a:p>
          <a:p>
            <a:pPr eaLnBrk="1" hangingPunct="1">
              <a:lnSpc>
                <a:spcPct val="125000"/>
              </a:lnSpc>
            </a:pPr>
            <a:r>
              <a:rPr lang="en-US" altLang="en-US" sz="2400"/>
              <a:t>the definition of absolute value, </a:t>
            </a:r>
            <a:r>
              <a:rPr lang="en-US" altLang="en-US" sz="2400" i="1"/>
              <a:t>y </a:t>
            </a:r>
            <a:r>
              <a:rPr lang="en-US" altLang="en-US" sz="2400"/>
              <a:t>= </a:t>
            </a:r>
            <a:r>
              <a:rPr lang="en-US" altLang="en-US" sz="2400" i="1"/>
              <a:t>f</a:t>
            </a:r>
            <a:r>
              <a:rPr lang="en-US" altLang="en-US" sz="400" i="1"/>
              <a:t> </a:t>
            </a:r>
            <a:r>
              <a:rPr lang="en-US" altLang="en-US" sz="2400"/>
              <a:t>(</a:t>
            </a:r>
            <a:r>
              <a:rPr lang="en-US" altLang="en-US" sz="2400" i="1"/>
              <a:t>x</a:t>
            </a:r>
            <a:r>
              <a:rPr lang="en-US" altLang="en-US" sz="2400"/>
              <a:t>)</a:t>
            </a:r>
            <a:r>
              <a:rPr lang="en-US" altLang="en-US" sz="400"/>
              <a:t> </a:t>
            </a:r>
            <a:r>
              <a:rPr lang="en-US" altLang="en-US" sz="2400"/>
              <a:t> when </a:t>
            </a:r>
            <a:r>
              <a:rPr lang="en-US" altLang="en-US" sz="2400" i="1"/>
              <a:t>f</a:t>
            </a:r>
            <a:r>
              <a:rPr lang="en-US" altLang="en-US" sz="400" i="1"/>
              <a:t> </a:t>
            </a:r>
            <a:r>
              <a:rPr lang="en-US" altLang="en-US" sz="2400"/>
              <a:t>(</a:t>
            </a:r>
            <a:r>
              <a:rPr lang="en-US" altLang="en-US" sz="2400" i="1"/>
              <a:t>x</a:t>
            </a:r>
            <a:r>
              <a:rPr lang="en-US" altLang="en-US" sz="2400"/>
              <a:t>) </a:t>
            </a:r>
            <a:r>
              <a:rPr lang="en-US" altLang="en-US" sz="400"/>
              <a:t> </a:t>
            </a:r>
            <a:r>
              <a:rPr lang="en-US" altLang="en-US" sz="2400"/>
              <a:t>≥ 0 and </a:t>
            </a:r>
          </a:p>
          <a:p>
            <a:pPr eaLnBrk="1" hangingPunct="1">
              <a:lnSpc>
                <a:spcPct val="125000"/>
              </a:lnSpc>
            </a:pPr>
            <a:r>
              <a:rPr lang="en-US" altLang="en-US" sz="2400" i="1"/>
              <a:t>y </a:t>
            </a:r>
            <a:r>
              <a:rPr lang="en-US" altLang="en-US" sz="2400"/>
              <a:t>= –</a:t>
            </a:r>
            <a:r>
              <a:rPr lang="en-US" altLang="en-US" sz="2400" i="1"/>
              <a:t>f</a:t>
            </a:r>
            <a:r>
              <a:rPr lang="en-US" altLang="en-US" sz="400" i="1"/>
              <a:t> </a:t>
            </a:r>
            <a:r>
              <a:rPr lang="en-US" altLang="en-US" sz="2400"/>
              <a:t>(</a:t>
            </a:r>
            <a:r>
              <a:rPr lang="en-US" altLang="en-US" sz="2400" i="1"/>
              <a:t>x</a:t>
            </a:r>
            <a:r>
              <a:rPr lang="en-US" altLang="en-US" sz="2400"/>
              <a:t>) when </a:t>
            </a:r>
            <a:r>
              <a:rPr lang="en-US" altLang="en-US" sz="2400" i="1"/>
              <a:t>f</a:t>
            </a:r>
            <a:r>
              <a:rPr lang="en-US" altLang="en-US" sz="400" i="1"/>
              <a:t> </a:t>
            </a:r>
            <a:r>
              <a:rPr lang="en-US" altLang="en-US" sz="2400"/>
              <a:t>(</a:t>
            </a:r>
            <a:r>
              <a:rPr lang="en-US" altLang="en-US" sz="2400" i="1"/>
              <a:t>x</a:t>
            </a:r>
            <a:r>
              <a:rPr lang="en-US" altLang="en-US" sz="2400"/>
              <a:t>) &lt; 0.</a:t>
            </a:r>
          </a:p>
          <a:p>
            <a:pPr eaLnBrk="1" hangingPunct="1">
              <a:lnSpc>
                <a:spcPct val="125000"/>
              </a:lnSpc>
            </a:pPr>
            <a:endParaRPr lang="en-US" altLang="en-US" sz="2400"/>
          </a:p>
          <a:p>
            <a:pPr eaLnBrk="1" hangingPunct="1">
              <a:lnSpc>
                <a:spcPct val="125000"/>
              </a:lnSpc>
            </a:pPr>
            <a:r>
              <a:rPr lang="en-US" altLang="en-US" sz="2400"/>
              <a:t>This tells us how to get the graph of </a:t>
            </a:r>
            <a:r>
              <a:rPr lang="en-US" altLang="en-US" sz="2400" i="1"/>
              <a:t>y </a:t>
            </a:r>
            <a:r>
              <a:rPr lang="en-US" altLang="en-US" sz="2400"/>
              <a:t>= |</a:t>
            </a:r>
            <a:r>
              <a:rPr lang="en-US" altLang="en-US" sz="800"/>
              <a:t> </a:t>
            </a:r>
            <a:r>
              <a:rPr lang="en-US" altLang="en-US" sz="2400" i="1"/>
              <a:t>f</a:t>
            </a:r>
            <a:r>
              <a:rPr lang="en-US" altLang="en-US" sz="400" i="1"/>
              <a:t> </a:t>
            </a:r>
            <a:r>
              <a:rPr lang="en-US" altLang="en-US" sz="2400"/>
              <a:t>(</a:t>
            </a:r>
            <a:r>
              <a:rPr lang="en-US" altLang="en-US" sz="2400" i="1"/>
              <a:t>x</a:t>
            </a:r>
            <a:r>
              <a:rPr lang="en-US" altLang="en-US" sz="2400"/>
              <a:t>)</a:t>
            </a:r>
            <a:r>
              <a:rPr lang="en-US" altLang="en-US" sz="800"/>
              <a:t> </a:t>
            </a:r>
            <a:r>
              <a:rPr lang="en-US" altLang="en-US" sz="2400"/>
              <a:t>| from the graph </a:t>
            </a:r>
          </a:p>
          <a:p>
            <a:pPr eaLnBrk="1" hangingPunct="1">
              <a:lnSpc>
                <a:spcPct val="125000"/>
              </a:lnSpc>
            </a:pPr>
            <a:r>
              <a:rPr lang="en-US" altLang="en-US" sz="2400"/>
              <a:t>of </a:t>
            </a:r>
            <a:r>
              <a:rPr lang="en-US" altLang="en-US" sz="2400" i="1"/>
              <a:t>y </a:t>
            </a:r>
            <a:r>
              <a:rPr lang="en-US" altLang="en-US" sz="2400"/>
              <a:t>= </a:t>
            </a:r>
            <a:r>
              <a:rPr lang="en-US" altLang="en-US" sz="2400" i="1"/>
              <a:t>f</a:t>
            </a:r>
            <a:r>
              <a:rPr lang="en-US" altLang="en-US" sz="400" i="1"/>
              <a:t> </a:t>
            </a:r>
            <a:r>
              <a:rPr lang="en-US" altLang="en-US" sz="2400"/>
              <a:t>(</a:t>
            </a:r>
            <a:r>
              <a:rPr lang="en-US" altLang="en-US" sz="2400" i="1"/>
              <a:t>x</a:t>
            </a:r>
            <a:r>
              <a:rPr lang="en-US" altLang="en-US" sz="2400"/>
              <a:t>)</a:t>
            </a:r>
            <a:r>
              <a:rPr lang="en-US" altLang="en-US" sz="400"/>
              <a:t> </a:t>
            </a:r>
            <a:r>
              <a:rPr lang="en-US" altLang="en-US" sz="2400"/>
              <a:t>: The part of the graph that lies above the </a:t>
            </a:r>
            <a:r>
              <a:rPr lang="en-US" altLang="en-US" sz="2400" i="1"/>
              <a:t>x</a:t>
            </a:r>
            <a:r>
              <a:rPr lang="en-US" altLang="en-US" sz="2400"/>
              <a:t>-axis</a:t>
            </a:r>
          </a:p>
          <a:p>
            <a:pPr eaLnBrk="1" hangingPunct="1">
              <a:lnSpc>
                <a:spcPct val="125000"/>
              </a:lnSpc>
            </a:pPr>
            <a:r>
              <a:rPr lang="en-US" altLang="en-US" sz="2400"/>
              <a:t>remains the same; the part that lies below the </a:t>
            </a:r>
            <a:r>
              <a:rPr lang="en-US" altLang="en-US" sz="2400" i="1"/>
              <a:t>x</a:t>
            </a:r>
            <a:r>
              <a:rPr lang="en-US" altLang="en-US" sz="2400"/>
              <a:t>-axis is </a:t>
            </a:r>
          </a:p>
          <a:p>
            <a:pPr eaLnBrk="1" hangingPunct="1">
              <a:lnSpc>
                <a:spcPct val="125000"/>
              </a:lnSpc>
            </a:pPr>
            <a:r>
              <a:rPr lang="en-US" altLang="en-US" sz="2400"/>
              <a:t>reflected about the </a:t>
            </a:r>
            <a:r>
              <a:rPr lang="en-US" altLang="en-US" sz="2400" i="1"/>
              <a:t>x</a:t>
            </a:r>
            <a:r>
              <a:rPr lang="en-US" altLang="en-US" sz="2400"/>
              <a:t>-axis.</a:t>
            </a:r>
          </a:p>
        </p:txBody>
      </p:sp>
    </p:spTree>
    <p:custDataLst>
      <p:tags r:id="rId1"/>
    </p:custDataLst>
    <p:extLst>
      <p:ext uri="{BB962C8B-B14F-4D97-AF65-F5344CB8AC3E}">
        <p14:creationId xmlns:p14="http://schemas.microsoft.com/office/powerpoint/2010/main" val="36476494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8"/>
          <p:cNvSpPr txBox="1">
            <a:spLocks noChangeArrowheads="1"/>
          </p:cNvSpPr>
          <p:nvPr/>
        </p:nvSpPr>
        <p:spPr bwMode="auto">
          <a:xfrm>
            <a:off x="520700" y="3146425"/>
            <a:ext cx="82264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000">
                <a:solidFill>
                  <a:srgbClr val="CC007A"/>
                </a:solidFill>
              </a:rPr>
              <a:t>Combinations of Functions</a:t>
            </a:r>
          </a:p>
        </p:txBody>
      </p:sp>
    </p:spTree>
    <p:custDataLst>
      <p:tags r:id="rId1"/>
    </p:custDataLst>
    <p:extLst>
      <p:ext uri="{BB962C8B-B14F-4D97-AF65-F5344CB8AC3E}">
        <p14:creationId xmlns:p14="http://schemas.microsoft.com/office/powerpoint/2010/main" val="241388106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noFill/>
        </p:spPr>
        <p:txBody>
          <a:bodyPr/>
          <a:lstStyle/>
          <a:p>
            <a:pPr eaLnBrk="1" hangingPunct="1"/>
            <a:r>
              <a:rPr lang="en-US" altLang="en-US"/>
              <a:t>Combinations of Functions</a:t>
            </a:r>
          </a:p>
        </p:txBody>
      </p:sp>
      <p:sp>
        <p:nvSpPr>
          <p:cNvPr id="18435" name="Text Box 3"/>
          <p:cNvSpPr txBox="1">
            <a:spLocks noChangeArrowheads="1"/>
          </p:cNvSpPr>
          <p:nvPr/>
        </p:nvSpPr>
        <p:spPr bwMode="auto">
          <a:xfrm>
            <a:off x="455613" y="1462088"/>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0000"/>
              </a:lnSpc>
            </a:pPr>
            <a:r>
              <a:rPr lang="en-US" altLang="en-US" sz="2400"/>
              <a:t>Two functions </a:t>
            </a:r>
            <a:r>
              <a:rPr lang="en-US" altLang="en-US" sz="2400" i="1"/>
              <a:t>f</a:t>
            </a:r>
            <a:r>
              <a:rPr lang="en-US" altLang="en-US" sz="2400"/>
              <a:t> and </a:t>
            </a:r>
            <a:r>
              <a:rPr lang="en-US" altLang="en-US" sz="2400" i="1"/>
              <a:t>g</a:t>
            </a:r>
            <a:r>
              <a:rPr lang="en-US" altLang="en-US" sz="2400"/>
              <a:t> can be combined to form new </a:t>
            </a:r>
            <a:br>
              <a:rPr lang="en-US" altLang="en-US" sz="2400"/>
            </a:br>
            <a:r>
              <a:rPr lang="en-US" altLang="en-US" sz="2400"/>
              <a:t>functions </a:t>
            </a:r>
            <a:r>
              <a:rPr lang="en-US" altLang="en-US" sz="2400" i="1"/>
              <a:t>f</a:t>
            </a:r>
            <a:r>
              <a:rPr lang="en-US" altLang="en-US" sz="2400"/>
              <a:t> + </a:t>
            </a:r>
            <a:r>
              <a:rPr lang="en-US" altLang="en-US" sz="2400" i="1"/>
              <a:t>g</a:t>
            </a:r>
            <a:r>
              <a:rPr lang="en-US" altLang="en-US" sz="2400"/>
              <a:t>, </a:t>
            </a:r>
            <a:r>
              <a:rPr lang="en-US" altLang="en-US" sz="2400" i="1"/>
              <a:t>f</a:t>
            </a:r>
            <a:r>
              <a:rPr lang="en-US" altLang="en-US" sz="2400"/>
              <a:t> – </a:t>
            </a:r>
            <a:r>
              <a:rPr lang="en-US" altLang="en-US" sz="2400" i="1"/>
              <a:t>g</a:t>
            </a:r>
            <a:r>
              <a:rPr lang="en-US" altLang="en-US" sz="2400"/>
              <a:t>,</a:t>
            </a:r>
            <a:r>
              <a:rPr lang="en-US" altLang="en-US" sz="2400" i="1"/>
              <a:t> fg</a:t>
            </a:r>
            <a:r>
              <a:rPr lang="en-US" altLang="en-US" sz="2400"/>
              <a:t>, and </a:t>
            </a:r>
            <a:r>
              <a:rPr lang="en-US" altLang="en-US" sz="2400" i="1"/>
              <a:t>f</a:t>
            </a:r>
            <a:r>
              <a:rPr lang="en-US" altLang="en-US" sz="2400"/>
              <a:t>/</a:t>
            </a:r>
            <a:r>
              <a:rPr lang="en-US" altLang="en-US" sz="2400" i="1"/>
              <a:t>g</a:t>
            </a:r>
            <a:r>
              <a:rPr lang="en-US" altLang="en-US" sz="2400"/>
              <a:t> in a manner similar to the </a:t>
            </a:r>
            <a:br>
              <a:rPr lang="en-US" altLang="en-US" sz="2400"/>
            </a:br>
            <a:r>
              <a:rPr lang="en-US" altLang="en-US" sz="2400"/>
              <a:t>way we add, subtract, multiply, and divide real numbers. </a:t>
            </a:r>
            <a:br>
              <a:rPr lang="en-US" altLang="en-US" sz="2400"/>
            </a:br>
            <a:r>
              <a:rPr lang="en-US" altLang="en-US" sz="2400"/>
              <a:t>The sum and difference functions are defined by</a:t>
            </a:r>
          </a:p>
          <a:p>
            <a:pPr eaLnBrk="1" hangingPunct="1">
              <a:lnSpc>
                <a:spcPct val="110000"/>
              </a:lnSpc>
            </a:pPr>
            <a:endParaRPr lang="en-US" altLang="en-US" sz="1200"/>
          </a:p>
          <a:p>
            <a:pPr eaLnBrk="1" hangingPunct="1">
              <a:lnSpc>
                <a:spcPct val="110000"/>
              </a:lnSpc>
            </a:pPr>
            <a:r>
              <a:rPr lang="en-US" altLang="en-US" sz="2400"/>
              <a:t>	(</a:t>
            </a:r>
            <a:r>
              <a:rPr lang="en-US" altLang="en-US" sz="2400" i="1"/>
              <a:t>f</a:t>
            </a:r>
            <a:r>
              <a:rPr lang="en-US" altLang="en-US" sz="2400"/>
              <a:t> + </a:t>
            </a:r>
            <a:r>
              <a:rPr lang="en-US" altLang="en-US" sz="2400" i="1"/>
              <a:t>g</a:t>
            </a:r>
            <a:r>
              <a:rPr lang="en-US" altLang="en-US" sz="2400"/>
              <a:t>)(</a:t>
            </a:r>
            <a:r>
              <a:rPr lang="en-US" altLang="en-US" sz="2400" i="1"/>
              <a:t>x</a:t>
            </a:r>
            <a:r>
              <a:rPr lang="en-US" altLang="en-US" sz="2400"/>
              <a:t>) = </a:t>
            </a:r>
            <a:r>
              <a:rPr lang="en-US" altLang="en-US" sz="2400" i="1"/>
              <a:t>f</a:t>
            </a:r>
            <a:r>
              <a:rPr lang="en-US" altLang="en-US" sz="400" i="1"/>
              <a:t> </a:t>
            </a:r>
            <a:r>
              <a:rPr lang="en-US" altLang="en-US" sz="2400"/>
              <a:t>(</a:t>
            </a:r>
            <a:r>
              <a:rPr lang="en-US" altLang="en-US" sz="2400" i="1"/>
              <a:t>x</a:t>
            </a:r>
            <a:r>
              <a:rPr lang="en-US" altLang="en-US" sz="2400"/>
              <a:t>) + </a:t>
            </a:r>
            <a:r>
              <a:rPr lang="en-US" altLang="en-US" sz="2400" i="1"/>
              <a:t>g</a:t>
            </a:r>
            <a:r>
              <a:rPr lang="en-US" altLang="en-US" sz="400" i="1"/>
              <a:t> </a:t>
            </a:r>
            <a:r>
              <a:rPr lang="en-US" altLang="en-US" sz="2400"/>
              <a:t>(</a:t>
            </a:r>
            <a:r>
              <a:rPr lang="en-US" altLang="en-US" sz="2400" i="1"/>
              <a:t>x</a:t>
            </a:r>
            <a:r>
              <a:rPr lang="en-US" altLang="en-US" sz="2400"/>
              <a:t>) 	 (</a:t>
            </a:r>
            <a:r>
              <a:rPr lang="en-US" altLang="en-US" sz="2400" i="1"/>
              <a:t>f</a:t>
            </a:r>
            <a:r>
              <a:rPr lang="en-US" altLang="en-US" sz="2400"/>
              <a:t> – </a:t>
            </a:r>
            <a:r>
              <a:rPr lang="en-US" altLang="en-US" sz="2400" i="1"/>
              <a:t>g</a:t>
            </a:r>
            <a:r>
              <a:rPr lang="en-US" altLang="en-US" sz="2400"/>
              <a:t>)(</a:t>
            </a:r>
            <a:r>
              <a:rPr lang="en-US" altLang="en-US" sz="2400" i="1"/>
              <a:t>x</a:t>
            </a:r>
            <a:r>
              <a:rPr lang="en-US" altLang="en-US" sz="2400"/>
              <a:t>) = </a:t>
            </a:r>
            <a:r>
              <a:rPr lang="en-US" altLang="en-US" sz="2400" i="1"/>
              <a:t>f</a:t>
            </a:r>
            <a:r>
              <a:rPr lang="en-US" altLang="en-US" sz="400" i="1"/>
              <a:t> </a:t>
            </a:r>
            <a:r>
              <a:rPr lang="en-US" altLang="en-US" sz="2400"/>
              <a:t>(</a:t>
            </a:r>
            <a:r>
              <a:rPr lang="en-US" altLang="en-US" sz="2400" i="1"/>
              <a:t>x</a:t>
            </a:r>
            <a:r>
              <a:rPr lang="en-US" altLang="en-US" sz="2400"/>
              <a:t>) – </a:t>
            </a:r>
            <a:r>
              <a:rPr lang="en-US" altLang="en-US" sz="2400" i="1"/>
              <a:t>g</a:t>
            </a:r>
            <a:r>
              <a:rPr lang="en-US" altLang="en-US" sz="400" i="1"/>
              <a:t> </a:t>
            </a:r>
            <a:r>
              <a:rPr lang="en-US" altLang="en-US" sz="2400"/>
              <a:t>(</a:t>
            </a:r>
            <a:r>
              <a:rPr lang="en-US" altLang="en-US" sz="2400" i="1"/>
              <a:t>x</a:t>
            </a:r>
            <a:r>
              <a:rPr lang="en-US" altLang="en-US" sz="2400"/>
              <a:t>)</a:t>
            </a:r>
          </a:p>
          <a:p>
            <a:pPr eaLnBrk="1" hangingPunct="1">
              <a:lnSpc>
                <a:spcPct val="110000"/>
              </a:lnSpc>
            </a:pPr>
            <a:endParaRPr lang="en-US" altLang="en-US" sz="1200"/>
          </a:p>
          <a:p>
            <a:pPr eaLnBrk="1" hangingPunct="1">
              <a:lnSpc>
                <a:spcPct val="110000"/>
              </a:lnSpc>
            </a:pPr>
            <a:r>
              <a:rPr lang="en-US" altLang="en-US" sz="2400"/>
              <a:t>If the domain of </a:t>
            </a:r>
            <a:r>
              <a:rPr lang="en-US" altLang="en-US" sz="2400" i="1"/>
              <a:t>f</a:t>
            </a:r>
            <a:r>
              <a:rPr lang="en-US" altLang="en-US" sz="2400"/>
              <a:t> is </a:t>
            </a:r>
            <a:r>
              <a:rPr lang="en-US" altLang="en-US" sz="2400" i="1"/>
              <a:t>A </a:t>
            </a:r>
            <a:r>
              <a:rPr lang="en-US" altLang="en-US" sz="2400"/>
              <a:t>and the domain of </a:t>
            </a:r>
            <a:r>
              <a:rPr lang="en-US" altLang="en-US" sz="2400" i="1"/>
              <a:t>g</a:t>
            </a:r>
            <a:r>
              <a:rPr lang="en-US" altLang="en-US" sz="2400"/>
              <a:t> is </a:t>
            </a:r>
            <a:r>
              <a:rPr lang="en-US" altLang="en-US" sz="2400" i="1"/>
              <a:t>B</a:t>
            </a:r>
            <a:r>
              <a:rPr lang="en-US" altLang="en-US" sz="2400"/>
              <a:t>, then the </a:t>
            </a:r>
          </a:p>
          <a:p>
            <a:pPr eaLnBrk="1" hangingPunct="1">
              <a:lnSpc>
                <a:spcPct val="110000"/>
              </a:lnSpc>
            </a:pPr>
            <a:r>
              <a:rPr lang="en-US" altLang="en-US" sz="2400"/>
              <a:t>domain of </a:t>
            </a:r>
            <a:r>
              <a:rPr lang="en-US" altLang="en-US" sz="2400" i="1"/>
              <a:t>f</a:t>
            </a:r>
            <a:r>
              <a:rPr lang="en-US" altLang="en-US" sz="2400"/>
              <a:t> + </a:t>
            </a:r>
            <a:r>
              <a:rPr lang="en-US" altLang="en-US" sz="2400" i="1"/>
              <a:t>g</a:t>
            </a:r>
            <a:r>
              <a:rPr lang="en-US" altLang="en-US" sz="2400"/>
              <a:t> is the intersection </a:t>
            </a:r>
            <a:r>
              <a:rPr lang="en-US" altLang="en-US" sz="2400" i="1"/>
              <a:t>A </a:t>
            </a:r>
            <a:r>
              <a:rPr lang="en-US" altLang="en-US" sz="2400" b="1" i="1">
                <a:solidFill>
                  <a:srgbClr val="000000"/>
                </a:solidFill>
                <a:cs typeface="Times New Roman" panose="02020603050405020304" pitchFamily="18" charset="0"/>
              </a:rPr>
              <a:t>∩</a:t>
            </a:r>
            <a:r>
              <a:rPr lang="en-US" altLang="en-US" sz="2400"/>
              <a:t> </a:t>
            </a:r>
            <a:r>
              <a:rPr lang="en-US" altLang="en-US" sz="2400" i="1"/>
              <a:t>B </a:t>
            </a:r>
            <a:r>
              <a:rPr lang="en-US" altLang="en-US" sz="2400"/>
              <a:t>because both </a:t>
            </a:r>
          </a:p>
          <a:p>
            <a:pPr eaLnBrk="1" hangingPunct="1">
              <a:lnSpc>
                <a:spcPct val="110000"/>
              </a:lnSpc>
            </a:pPr>
            <a:r>
              <a:rPr lang="en-US" altLang="en-US" sz="2400" i="1"/>
              <a:t>f</a:t>
            </a:r>
            <a:r>
              <a:rPr lang="en-US" altLang="en-US" sz="400" i="1"/>
              <a:t> </a:t>
            </a:r>
            <a:r>
              <a:rPr lang="en-US" altLang="en-US" sz="2400"/>
              <a:t>(</a:t>
            </a:r>
            <a:r>
              <a:rPr lang="en-US" altLang="en-US" sz="2400" i="1"/>
              <a:t>x</a:t>
            </a:r>
            <a:r>
              <a:rPr lang="en-US" altLang="en-US" sz="2400"/>
              <a:t>) and </a:t>
            </a:r>
            <a:r>
              <a:rPr lang="en-US" altLang="en-US" sz="2400" i="1"/>
              <a:t>g</a:t>
            </a:r>
            <a:r>
              <a:rPr lang="en-US" altLang="en-US" sz="2400"/>
              <a:t>(</a:t>
            </a:r>
            <a:r>
              <a:rPr lang="en-US" altLang="en-US" sz="2400" i="1"/>
              <a:t>x</a:t>
            </a:r>
            <a:r>
              <a:rPr lang="en-US" altLang="en-US" sz="2400"/>
              <a:t>) have to be defined.</a:t>
            </a:r>
          </a:p>
          <a:p>
            <a:pPr eaLnBrk="1" hangingPunct="1">
              <a:lnSpc>
                <a:spcPct val="110000"/>
              </a:lnSpc>
            </a:pPr>
            <a:endParaRPr lang="en-US" altLang="en-US" sz="1200"/>
          </a:p>
          <a:p>
            <a:pPr eaLnBrk="1" hangingPunct="1">
              <a:lnSpc>
                <a:spcPct val="110000"/>
              </a:lnSpc>
            </a:pPr>
            <a:r>
              <a:rPr lang="en-US" altLang="en-US" sz="2400"/>
              <a:t>For example, the domain of                  is </a:t>
            </a:r>
            <a:r>
              <a:rPr lang="en-US" altLang="en-US" sz="2400" i="1"/>
              <a:t>A</a:t>
            </a:r>
            <a:r>
              <a:rPr lang="en-US" altLang="en-US" sz="2400"/>
              <a:t> = [0,     ) and the </a:t>
            </a:r>
          </a:p>
          <a:p>
            <a:pPr eaLnBrk="1" hangingPunct="1">
              <a:lnSpc>
                <a:spcPct val="110000"/>
              </a:lnSpc>
            </a:pPr>
            <a:r>
              <a:rPr lang="en-US" altLang="en-US" sz="2400"/>
              <a:t>domain of                         is </a:t>
            </a:r>
            <a:r>
              <a:rPr lang="en-US" altLang="en-US" sz="2400" i="1"/>
              <a:t>B</a:t>
            </a:r>
            <a:r>
              <a:rPr lang="en-US" altLang="en-US" sz="2400"/>
              <a:t> = (       , 2], so the domain of </a:t>
            </a:r>
          </a:p>
          <a:p>
            <a:pPr eaLnBrk="1" hangingPunct="1">
              <a:lnSpc>
                <a:spcPct val="110000"/>
              </a:lnSpc>
            </a:pPr>
            <a:r>
              <a:rPr lang="en-US" altLang="en-US" sz="2400"/>
              <a:t>                                           is </a:t>
            </a:r>
            <a:r>
              <a:rPr lang="en-US" altLang="en-US" sz="2400" i="1"/>
              <a:t>A </a:t>
            </a:r>
            <a:r>
              <a:rPr lang="en-US" altLang="en-US" sz="2400" b="1" i="1">
                <a:solidFill>
                  <a:srgbClr val="000000"/>
                </a:solidFill>
                <a:cs typeface="Times New Roman" panose="02020603050405020304" pitchFamily="18" charset="0"/>
              </a:rPr>
              <a:t>∩</a:t>
            </a:r>
            <a:r>
              <a:rPr lang="en-US" altLang="en-US" sz="2400"/>
              <a:t> </a:t>
            </a:r>
            <a:r>
              <a:rPr lang="en-US" altLang="en-US" sz="2400" i="1"/>
              <a:t>B </a:t>
            </a:r>
            <a:r>
              <a:rPr lang="en-US" altLang="en-US" sz="2400"/>
              <a:t>=</a:t>
            </a:r>
            <a:r>
              <a:rPr lang="en-US" altLang="en-US" sz="2400" i="1"/>
              <a:t> </a:t>
            </a:r>
            <a:r>
              <a:rPr lang="en-US" altLang="en-US" sz="2400"/>
              <a:t>[0, 2].</a:t>
            </a:r>
          </a:p>
        </p:txBody>
      </p:sp>
      <p:pic>
        <p:nvPicPr>
          <p:cNvPr id="18436" name="Picture 6"/>
          <p:cNvPicPr>
            <a:picLocks noChangeAspect="1" noChangeArrowheads="1"/>
          </p:cNvPicPr>
          <p:nvPr/>
        </p:nvPicPr>
        <p:blipFill>
          <a:blip r:embed="rId3">
            <a:extLst>
              <a:ext uri="{28A0092B-C50C-407E-A947-70E740481C1C}">
                <a14:useLocalDpi xmlns:a14="http://schemas.microsoft.com/office/drawing/2010/main" val="0"/>
              </a:ext>
            </a:extLst>
          </a:blip>
          <a:srcRect l="38235"/>
          <a:stretch>
            <a:fillRect/>
          </a:stretch>
        </p:blipFill>
        <p:spPr bwMode="auto">
          <a:xfrm>
            <a:off x="6999288" y="5410200"/>
            <a:ext cx="33813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9588" y="5308600"/>
            <a:ext cx="1417637"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4013" y="5740400"/>
            <a:ext cx="5476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19300" y="5719763"/>
            <a:ext cx="19462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5832475"/>
            <a:ext cx="5476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800" y="6107113"/>
            <a:ext cx="3573463"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75604007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noFill/>
        </p:spPr>
        <p:txBody>
          <a:bodyPr/>
          <a:lstStyle/>
          <a:p>
            <a:pPr eaLnBrk="1" hangingPunct="1"/>
            <a:r>
              <a:rPr lang="en-US" altLang="en-US"/>
              <a:t>Combinations of Functions</a:t>
            </a:r>
          </a:p>
        </p:txBody>
      </p:sp>
      <p:sp>
        <p:nvSpPr>
          <p:cNvPr id="19459" name="Text Box 3"/>
          <p:cNvSpPr txBox="1">
            <a:spLocks noChangeArrowheads="1"/>
          </p:cNvSpPr>
          <p:nvPr/>
        </p:nvSpPr>
        <p:spPr bwMode="auto">
          <a:xfrm>
            <a:off x="455613" y="1462088"/>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20000"/>
              </a:lnSpc>
            </a:pPr>
            <a:r>
              <a:rPr lang="en-US" altLang="en-US" sz="2400"/>
              <a:t>Similarly, the product and quotient functions are defined by</a:t>
            </a:r>
          </a:p>
          <a:p>
            <a:pPr eaLnBrk="1" hangingPunct="1">
              <a:lnSpc>
                <a:spcPct val="120000"/>
              </a:lnSpc>
            </a:pPr>
            <a:endParaRPr lang="en-US" altLang="en-US" sz="2400"/>
          </a:p>
          <a:p>
            <a:pPr eaLnBrk="1" hangingPunct="1">
              <a:lnSpc>
                <a:spcPct val="120000"/>
              </a:lnSpc>
            </a:pPr>
            <a:endParaRPr lang="en-US" altLang="en-US" sz="2400"/>
          </a:p>
          <a:p>
            <a:pPr eaLnBrk="1" hangingPunct="1">
              <a:lnSpc>
                <a:spcPct val="120000"/>
              </a:lnSpc>
            </a:pPr>
            <a:endParaRPr lang="en-US" altLang="en-US" sz="2400"/>
          </a:p>
          <a:p>
            <a:pPr eaLnBrk="1" hangingPunct="1">
              <a:lnSpc>
                <a:spcPct val="120000"/>
              </a:lnSpc>
            </a:pPr>
            <a:r>
              <a:rPr lang="en-US" altLang="en-US" sz="2400"/>
              <a:t>The domain of </a:t>
            </a:r>
            <a:r>
              <a:rPr lang="en-US" altLang="en-US" sz="2400" i="1"/>
              <a:t>f</a:t>
            </a:r>
            <a:r>
              <a:rPr lang="en-US" altLang="en-US" sz="400" i="1"/>
              <a:t> </a:t>
            </a:r>
            <a:r>
              <a:rPr lang="en-US" altLang="en-US" sz="2400" i="1"/>
              <a:t>g</a:t>
            </a:r>
            <a:r>
              <a:rPr lang="en-US" altLang="en-US" sz="2400"/>
              <a:t> is </a:t>
            </a:r>
            <a:r>
              <a:rPr lang="en-US" altLang="en-US" sz="2400" i="1"/>
              <a:t>A </a:t>
            </a:r>
            <a:r>
              <a:rPr lang="en-US" altLang="en-US" sz="2400" b="1" i="1">
                <a:solidFill>
                  <a:srgbClr val="000000"/>
                </a:solidFill>
                <a:cs typeface="Times New Roman" panose="02020603050405020304" pitchFamily="18" charset="0"/>
              </a:rPr>
              <a:t>∩</a:t>
            </a:r>
            <a:r>
              <a:rPr lang="en-US" altLang="en-US" sz="2400"/>
              <a:t> </a:t>
            </a:r>
            <a:r>
              <a:rPr lang="en-US" altLang="en-US" sz="2400" i="1"/>
              <a:t>B</a:t>
            </a:r>
            <a:r>
              <a:rPr lang="en-US" altLang="en-US" sz="2400"/>
              <a:t>,</a:t>
            </a:r>
            <a:r>
              <a:rPr lang="en-US" altLang="en-US" sz="2400" i="1"/>
              <a:t> </a:t>
            </a:r>
            <a:r>
              <a:rPr lang="en-US" altLang="en-US" sz="2400"/>
              <a:t>but we can’t divide by 0 and so </a:t>
            </a:r>
          </a:p>
          <a:p>
            <a:pPr eaLnBrk="1" hangingPunct="1">
              <a:lnSpc>
                <a:spcPct val="120000"/>
              </a:lnSpc>
            </a:pPr>
            <a:r>
              <a:rPr lang="en-US" altLang="en-US" sz="2400"/>
              <a:t>the domain of </a:t>
            </a:r>
            <a:r>
              <a:rPr lang="en-US" altLang="en-US" sz="2400" i="1"/>
              <a:t>f</a:t>
            </a:r>
            <a:r>
              <a:rPr lang="en-US" altLang="en-US" sz="400" i="1"/>
              <a:t> </a:t>
            </a:r>
            <a:r>
              <a:rPr lang="en-US" altLang="en-US" sz="2400"/>
              <a:t>/</a:t>
            </a:r>
            <a:r>
              <a:rPr lang="en-US" altLang="en-US" sz="2400" i="1"/>
              <a:t>g </a:t>
            </a:r>
            <a:r>
              <a:rPr lang="en-US" altLang="en-US" sz="2400"/>
              <a:t>is {</a:t>
            </a:r>
            <a:r>
              <a:rPr lang="en-US" altLang="en-US" sz="2400" i="1"/>
              <a:t>x </a:t>
            </a:r>
            <a:r>
              <a:rPr lang="en-US" altLang="en-US" sz="2400" b="1">
                <a:solidFill>
                  <a:srgbClr val="000000"/>
                </a:solidFill>
                <a:ea typeface="Times New Roman" panose="02020603050405020304" pitchFamily="18" charset="0"/>
                <a:cs typeface="Arial" panose="020B0604020202020204" pitchFamily="34" charset="0"/>
                <a:sym typeface="Symbol" panose="05050102010706020507" pitchFamily="18" charset="2"/>
              </a:rPr>
              <a:t></a:t>
            </a:r>
            <a:r>
              <a:rPr lang="en-US" altLang="en-US" sz="2400">
                <a:solidFill>
                  <a:srgbClr val="000000"/>
                </a:solidFill>
                <a:ea typeface="Times New Roman" panose="02020603050405020304" pitchFamily="18" charset="0"/>
                <a:cs typeface="Arial" panose="020B0604020202020204" pitchFamily="34" charset="0"/>
                <a:sym typeface="Symbol" panose="05050102010706020507" pitchFamily="18" charset="2"/>
              </a:rPr>
              <a:t> </a:t>
            </a:r>
            <a:r>
              <a:rPr lang="en-US" altLang="en-US" sz="2400" i="1"/>
              <a:t>A </a:t>
            </a:r>
            <a:r>
              <a:rPr lang="en-US" altLang="en-US" sz="2400" b="1" i="1">
                <a:solidFill>
                  <a:srgbClr val="000000"/>
                </a:solidFill>
                <a:cs typeface="Times New Roman" panose="02020603050405020304" pitchFamily="18" charset="0"/>
              </a:rPr>
              <a:t>∩</a:t>
            </a:r>
            <a:r>
              <a:rPr lang="en-US" altLang="en-US" sz="2400"/>
              <a:t> </a:t>
            </a:r>
            <a:r>
              <a:rPr lang="en-US" altLang="en-US" sz="2400" i="1"/>
              <a:t>B</a:t>
            </a:r>
            <a:r>
              <a:rPr lang="en-US" altLang="en-US" sz="1200" i="1"/>
              <a:t> </a:t>
            </a:r>
            <a:r>
              <a:rPr lang="en-US" altLang="en-US" sz="2400" i="1"/>
              <a:t>|</a:t>
            </a:r>
            <a:r>
              <a:rPr lang="en-US" altLang="en-US" sz="1200" i="1"/>
              <a:t> </a:t>
            </a:r>
            <a:r>
              <a:rPr lang="en-US" altLang="en-US" sz="2400" i="1"/>
              <a:t>g</a:t>
            </a:r>
            <a:r>
              <a:rPr lang="en-US" altLang="en-US" sz="2400"/>
              <a:t>(</a:t>
            </a:r>
            <a:r>
              <a:rPr lang="en-US" altLang="en-US" sz="2400" i="1"/>
              <a:t>x</a:t>
            </a:r>
            <a:r>
              <a:rPr lang="en-US" altLang="en-US" sz="2400"/>
              <a:t>) </a:t>
            </a:r>
            <a:r>
              <a:rPr lang="en-US" altLang="en-US" sz="2400" b="1">
                <a:solidFill>
                  <a:srgbClr val="000000"/>
                </a:solidFill>
                <a:cs typeface="Times New Roman" panose="02020603050405020304" pitchFamily="18" charset="0"/>
                <a:sym typeface="Symbol" panose="05050102010706020507" pitchFamily="18" charset="2"/>
              </a:rPr>
              <a:t></a:t>
            </a:r>
            <a:r>
              <a:rPr lang="en-US" altLang="en-US" sz="2400"/>
              <a:t> 0}. </a:t>
            </a:r>
          </a:p>
          <a:p>
            <a:pPr eaLnBrk="1" hangingPunct="1">
              <a:lnSpc>
                <a:spcPct val="120000"/>
              </a:lnSpc>
            </a:pPr>
            <a:endParaRPr lang="en-US" altLang="en-US" sz="2400"/>
          </a:p>
          <a:p>
            <a:pPr eaLnBrk="1" hangingPunct="1">
              <a:lnSpc>
                <a:spcPct val="120000"/>
              </a:lnSpc>
            </a:pPr>
            <a:r>
              <a:rPr lang="en-US" altLang="en-US" sz="2400"/>
              <a:t>For instance, if </a:t>
            </a:r>
            <a:r>
              <a:rPr lang="en-US" altLang="en-US" sz="2400" i="1"/>
              <a:t>f</a:t>
            </a:r>
            <a:r>
              <a:rPr lang="en-US" altLang="en-US" sz="400" i="1"/>
              <a:t> </a:t>
            </a:r>
            <a:r>
              <a:rPr lang="en-US" altLang="en-US" sz="2400"/>
              <a:t>(</a:t>
            </a:r>
            <a:r>
              <a:rPr lang="en-US" altLang="en-US" sz="2400" i="1"/>
              <a:t>x</a:t>
            </a:r>
            <a:r>
              <a:rPr lang="en-US" altLang="en-US" sz="2400"/>
              <a:t>) = </a:t>
            </a:r>
            <a:r>
              <a:rPr lang="en-US" altLang="en-US" sz="2400" i="1"/>
              <a:t>x</a:t>
            </a:r>
            <a:r>
              <a:rPr lang="en-US" altLang="en-US" sz="2400" baseline="30000"/>
              <a:t>2</a:t>
            </a:r>
            <a:r>
              <a:rPr lang="en-US" altLang="en-US" sz="2400"/>
              <a:t> and </a:t>
            </a:r>
            <a:r>
              <a:rPr lang="en-US" altLang="en-US" sz="2400" i="1"/>
              <a:t>g</a:t>
            </a:r>
            <a:r>
              <a:rPr lang="en-US" altLang="en-US" sz="400" i="1"/>
              <a:t> </a:t>
            </a:r>
            <a:r>
              <a:rPr lang="en-US" altLang="en-US" sz="2400"/>
              <a:t>(</a:t>
            </a:r>
            <a:r>
              <a:rPr lang="en-US" altLang="en-US" sz="2400" i="1"/>
              <a:t>x</a:t>
            </a:r>
            <a:r>
              <a:rPr lang="en-US" altLang="en-US" sz="2400"/>
              <a:t>) = </a:t>
            </a:r>
            <a:r>
              <a:rPr lang="en-US" altLang="en-US" sz="2400" i="1"/>
              <a:t>x</a:t>
            </a:r>
            <a:r>
              <a:rPr lang="en-US" altLang="en-US" sz="2400"/>
              <a:t> – 1, then the domain of </a:t>
            </a:r>
          </a:p>
          <a:p>
            <a:pPr eaLnBrk="1" hangingPunct="1">
              <a:lnSpc>
                <a:spcPct val="120000"/>
              </a:lnSpc>
            </a:pPr>
            <a:r>
              <a:rPr lang="en-US" altLang="en-US" sz="2400"/>
              <a:t>the rational function (</a:t>
            </a:r>
            <a:r>
              <a:rPr lang="en-US" altLang="en-US" sz="2400" i="1"/>
              <a:t>f</a:t>
            </a:r>
            <a:r>
              <a:rPr lang="en-US" altLang="en-US" sz="400" i="1"/>
              <a:t> </a:t>
            </a:r>
            <a:r>
              <a:rPr lang="en-US" altLang="en-US" sz="2400"/>
              <a:t>/</a:t>
            </a:r>
            <a:r>
              <a:rPr lang="en-US" altLang="en-US" sz="2400" i="1"/>
              <a:t>g</a:t>
            </a:r>
            <a:r>
              <a:rPr lang="en-US" altLang="en-US" sz="2400"/>
              <a:t>)(</a:t>
            </a:r>
            <a:r>
              <a:rPr lang="en-US" altLang="en-US" sz="2400" i="1"/>
              <a:t>x</a:t>
            </a:r>
            <a:r>
              <a:rPr lang="en-US" altLang="en-US" sz="2400"/>
              <a:t>) = </a:t>
            </a:r>
            <a:r>
              <a:rPr lang="en-US" altLang="en-US" sz="2400" i="1"/>
              <a:t>x</a:t>
            </a:r>
            <a:r>
              <a:rPr lang="en-US" altLang="en-US" sz="2400" baseline="30000"/>
              <a:t>2</a:t>
            </a:r>
            <a:r>
              <a:rPr lang="en-US" altLang="en-US" sz="2400"/>
              <a:t>/(</a:t>
            </a:r>
            <a:r>
              <a:rPr lang="en-US" altLang="en-US" sz="2400" i="1"/>
              <a:t>x</a:t>
            </a:r>
            <a:r>
              <a:rPr lang="en-US" altLang="en-US" sz="2400"/>
              <a:t> – 1) is {</a:t>
            </a:r>
            <a:r>
              <a:rPr lang="en-US" altLang="en-US" sz="2400" i="1"/>
              <a:t>x</a:t>
            </a:r>
            <a:r>
              <a:rPr lang="en-US" altLang="en-US" sz="1200"/>
              <a:t> </a:t>
            </a:r>
            <a:r>
              <a:rPr lang="en-US" altLang="en-US" sz="2400"/>
              <a:t>|</a:t>
            </a:r>
            <a:r>
              <a:rPr lang="en-US" altLang="en-US" sz="1200"/>
              <a:t> </a:t>
            </a:r>
            <a:r>
              <a:rPr lang="en-US" altLang="en-US" sz="2400" i="1"/>
              <a:t>x</a:t>
            </a:r>
            <a:r>
              <a:rPr lang="en-US" altLang="en-US" sz="2400"/>
              <a:t> </a:t>
            </a:r>
            <a:r>
              <a:rPr lang="en-US" altLang="en-US" sz="2400" b="1">
                <a:solidFill>
                  <a:srgbClr val="000000"/>
                </a:solidFill>
                <a:cs typeface="Times New Roman" panose="02020603050405020304" pitchFamily="18" charset="0"/>
                <a:sym typeface="Symbol" panose="05050102010706020507" pitchFamily="18" charset="2"/>
              </a:rPr>
              <a:t></a:t>
            </a:r>
            <a:r>
              <a:rPr lang="en-US" altLang="en-US" sz="2400"/>
              <a:t> 1}, </a:t>
            </a:r>
          </a:p>
          <a:p>
            <a:pPr eaLnBrk="1" hangingPunct="1">
              <a:lnSpc>
                <a:spcPct val="120000"/>
              </a:lnSpc>
            </a:pPr>
            <a:r>
              <a:rPr lang="en-US" altLang="en-US" sz="2400"/>
              <a:t>or (       , 1) U (1,    ).</a:t>
            </a:r>
          </a:p>
          <a:p>
            <a:pPr eaLnBrk="1" hangingPunct="1">
              <a:lnSpc>
                <a:spcPct val="120000"/>
              </a:lnSpc>
            </a:pPr>
            <a:endParaRPr lang="en-US" altLang="en-US" sz="1200"/>
          </a:p>
        </p:txBody>
      </p:sp>
      <p:pic>
        <p:nvPicPr>
          <p:cNvPr id="19460"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8925" y="2127250"/>
            <a:ext cx="5375275"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11"/>
          <p:cNvPicPr>
            <a:picLocks noChangeAspect="1" noChangeArrowheads="1"/>
          </p:cNvPicPr>
          <p:nvPr/>
        </p:nvPicPr>
        <p:blipFill>
          <a:blip r:embed="rId4">
            <a:extLst>
              <a:ext uri="{28A0092B-C50C-407E-A947-70E740481C1C}">
                <a14:useLocalDpi xmlns:a14="http://schemas.microsoft.com/office/drawing/2010/main" val="0"/>
              </a:ext>
            </a:extLst>
          </a:blip>
          <a:srcRect l="38235"/>
          <a:stretch>
            <a:fillRect/>
          </a:stretch>
        </p:blipFill>
        <p:spPr bwMode="auto">
          <a:xfrm>
            <a:off x="2768600" y="5561013"/>
            <a:ext cx="338138"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6000" y="5559425"/>
            <a:ext cx="5476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45571646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noFill/>
        </p:spPr>
        <p:txBody>
          <a:bodyPr/>
          <a:lstStyle/>
          <a:p>
            <a:pPr eaLnBrk="1" hangingPunct="1"/>
            <a:r>
              <a:rPr lang="en-US" altLang="en-US"/>
              <a:t>Combinations of Functions</a:t>
            </a:r>
          </a:p>
        </p:txBody>
      </p:sp>
      <p:sp>
        <p:nvSpPr>
          <p:cNvPr id="20483" name="Text Box 3"/>
          <p:cNvSpPr txBox="1">
            <a:spLocks noChangeArrowheads="1"/>
          </p:cNvSpPr>
          <p:nvPr/>
        </p:nvSpPr>
        <p:spPr bwMode="auto">
          <a:xfrm>
            <a:off x="455613" y="1462088"/>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20000"/>
              </a:lnSpc>
            </a:pPr>
            <a:r>
              <a:rPr lang="en-US" altLang="en-US" sz="2400"/>
              <a:t>There is another way of combining two functions to obtain a </a:t>
            </a:r>
          </a:p>
          <a:p>
            <a:pPr eaLnBrk="1" hangingPunct="1">
              <a:lnSpc>
                <a:spcPct val="120000"/>
              </a:lnSpc>
            </a:pPr>
            <a:r>
              <a:rPr lang="en-US" altLang="en-US" sz="2400"/>
              <a:t>new function. For example, suppose that </a:t>
            </a:r>
            <a:r>
              <a:rPr lang="en-US" altLang="en-US" sz="2400" i="1"/>
              <a:t>y</a:t>
            </a:r>
            <a:r>
              <a:rPr lang="en-US" altLang="en-US" sz="2400"/>
              <a:t> = </a:t>
            </a:r>
            <a:r>
              <a:rPr lang="en-US" altLang="en-US" sz="2400" i="1"/>
              <a:t>f</a:t>
            </a:r>
            <a:r>
              <a:rPr lang="en-US" altLang="en-US" sz="400" i="1"/>
              <a:t> </a:t>
            </a:r>
            <a:r>
              <a:rPr lang="en-US" altLang="en-US" sz="2400"/>
              <a:t>(</a:t>
            </a:r>
            <a:r>
              <a:rPr lang="en-US" altLang="en-US" sz="2400" i="1"/>
              <a:t>u</a:t>
            </a:r>
            <a:r>
              <a:rPr lang="en-US" altLang="en-US" sz="2400"/>
              <a:t>) = </a:t>
            </a:r>
          </a:p>
          <a:p>
            <a:pPr eaLnBrk="1" hangingPunct="1">
              <a:lnSpc>
                <a:spcPct val="120000"/>
              </a:lnSpc>
            </a:pPr>
            <a:r>
              <a:rPr lang="en-US" altLang="en-US" sz="2400"/>
              <a:t>and </a:t>
            </a:r>
            <a:r>
              <a:rPr lang="en-US" altLang="en-US" sz="2400" i="1"/>
              <a:t>u</a:t>
            </a:r>
            <a:r>
              <a:rPr lang="en-US" altLang="en-US" sz="2400"/>
              <a:t> = </a:t>
            </a:r>
            <a:r>
              <a:rPr lang="en-US" altLang="en-US" sz="2400" i="1"/>
              <a:t>g</a:t>
            </a:r>
            <a:r>
              <a:rPr lang="en-US" altLang="en-US" sz="400" i="1"/>
              <a:t> </a:t>
            </a:r>
            <a:r>
              <a:rPr lang="en-US" altLang="en-US" sz="2400"/>
              <a:t>(</a:t>
            </a:r>
            <a:r>
              <a:rPr lang="en-US" altLang="en-US" sz="2400" i="1"/>
              <a:t>x</a:t>
            </a:r>
            <a:r>
              <a:rPr lang="en-US" altLang="en-US" sz="2400"/>
              <a:t>) = </a:t>
            </a:r>
            <a:r>
              <a:rPr lang="en-US" altLang="en-US" sz="2400" i="1"/>
              <a:t>x</a:t>
            </a:r>
            <a:r>
              <a:rPr lang="en-US" altLang="en-US" sz="2400" baseline="30000"/>
              <a:t>2</a:t>
            </a:r>
            <a:r>
              <a:rPr lang="en-US" altLang="en-US" sz="2400"/>
              <a:t> + 1.</a:t>
            </a:r>
            <a:endParaRPr lang="en-US" altLang="en-US" sz="2400" baseline="30000"/>
          </a:p>
          <a:p>
            <a:pPr eaLnBrk="1" hangingPunct="1">
              <a:lnSpc>
                <a:spcPct val="120000"/>
              </a:lnSpc>
            </a:pPr>
            <a:endParaRPr lang="en-US" altLang="en-US" sz="2400"/>
          </a:p>
          <a:p>
            <a:pPr eaLnBrk="1" hangingPunct="1">
              <a:lnSpc>
                <a:spcPct val="120000"/>
              </a:lnSpc>
            </a:pPr>
            <a:r>
              <a:rPr lang="en-US" altLang="en-US" sz="2400"/>
              <a:t>Since </a:t>
            </a:r>
            <a:r>
              <a:rPr lang="en-US" altLang="en-US" sz="2400" i="1"/>
              <a:t>y </a:t>
            </a:r>
            <a:r>
              <a:rPr lang="en-US" altLang="en-US" sz="2400"/>
              <a:t>is a function of </a:t>
            </a:r>
            <a:r>
              <a:rPr lang="en-US" altLang="en-US" sz="2400" i="1"/>
              <a:t>u </a:t>
            </a:r>
            <a:r>
              <a:rPr lang="en-US" altLang="en-US" sz="2400"/>
              <a:t>and </a:t>
            </a:r>
            <a:r>
              <a:rPr lang="en-US" altLang="en-US" sz="2400" i="1"/>
              <a:t>u </a:t>
            </a:r>
            <a:r>
              <a:rPr lang="en-US" altLang="en-US" sz="2400"/>
              <a:t>is, in turn, a function of </a:t>
            </a:r>
            <a:r>
              <a:rPr lang="en-US" altLang="en-US" sz="2400" i="1"/>
              <a:t>x</a:t>
            </a:r>
            <a:r>
              <a:rPr lang="en-US" altLang="en-US" sz="2400"/>
              <a:t>, it </a:t>
            </a:r>
          </a:p>
          <a:p>
            <a:pPr eaLnBrk="1" hangingPunct="1">
              <a:lnSpc>
                <a:spcPct val="120000"/>
              </a:lnSpc>
            </a:pPr>
            <a:r>
              <a:rPr lang="en-US" altLang="en-US" sz="2400"/>
              <a:t>follows that </a:t>
            </a:r>
            <a:r>
              <a:rPr lang="en-US" altLang="en-US" sz="2400" i="1"/>
              <a:t>y</a:t>
            </a:r>
            <a:r>
              <a:rPr lang="en-US" altLang="en-US" sz="2400"/>
              <a:t> is ultimately a function of </a:t>
            </a:r>
            <a:r>
              <a:rPr lang="en-US" altLang="en-US" sz="2400" i="1"/>
              <a:t>x</a:t>
            </a:r>
            <a:r>
              <a:rPr lang="en-US" altLang="en-US" sz="2400"/>
              <a:t>. We compute</a:t>
            </a:r>
          </a:p>
          <a:p>
            <a:pPr eaLnBrk="1" hangingPunct="1">
              <a:lnSpc>
                <a:spcPct val="120000"/>
              </a:lnSpc>
            </a:pPr>
            <a:r>
              <a:rPr lang="en-US" altLang="en-US" sz="2400"/>
              <a:t>this by substitution:</a:t>
            </a:r>
          </a:p>
          <a:p>
            <a:pPr eaLnBrk="1" hangingPunct="1">
              <a:lnSpc>
                <a:spcPct val="120000"/>
              </a:lnSpc>
            </a:pPr>
            <a:endParaRPr lang="en-US" altLang="en-US" sz="1200"/>
          </a:p>
          <a:p>
            <a:pPr eaLnBrk="1" hangingPunct="1">
              <a:lnSpc>
                <a:spcPct val="120000"/>
              </a:lnSpc>
            </a:pPr>
            <a:r>
              <a:rPr lang="en-US" altLang="en-US" sz="2400"/>
              <a:t>	</a:t>
            </a:r>
            <a:r>
              <a:rPr lang="en-US" altLang="en-US" sz="2400" i="1"/>
              <a:t>y</a:t>
            </a:r>
            <a:r>
              <a:rPr lang="en-US" altLang="en-US" sz="2400"/>
              <a:t> = </a:t>
            </a:r>
            <a:r>
              <a:rPr lang="en-US" altLang="en-US" sz="2400" i="1"/>
              <a:t>f</a:t>
            </a:r>
            <a:r>
              <a:rPr lang="en-US" altLang="en-US" sz="400" i="1"/>
              <a:t> </a:t>
            </a:r>
            <a:r>
              <a:rPr lang="en-US" altLang="en-US" sz="2400"/>
              <a:t>(</a:t>
            </a:r>
            <a:r>
              <a:rPr lang="en-US" altLang="en-US" sz="2400" i="1"/>
              <a:t>u</a:t>
            </a:r>
            <a:r>
              <a:rPr lang="en-US" altLang="en-US" sz="2400"/>
              <a:t>) = </a:t>
            </a:r>
            <a:r>
              <a:rPr lang="en-US" altLang="en-US" sz="2400" i="1"/>
              <a:t>f</a:t>
            </a:r>
            <a:r>
              <a:rPr lang="en-US" altLang="en-US" sz="400" i="1"/>
              <a:t> </a:t>
            </a:r>
            <a:r>
              <a:rPr lang="en-US" altLang="en-US" sz="2400"/>
              <a:t>(</a:t>
            </a:r>
            <a:r>
              <a:rPr lang="en-US" altLang="en-US" sz="2400" i="1"/>
              <a:t>g</a:t>
            </a:r>
            <a:r>
              <a:rPr lang="en-US" altLang="en-US" sz="400" i="1"/>
              <a:t> </a:t>
            </a:r>
            <a:r>
              <a:rPr lang="en-US" altLang="en-US" sz="2400"/>
              <a:t>(</a:t>
            </a:r>
            <a:r>
              <a:rPr lang="en-US" altLang="en-US" sz="2400" i="1"/>
              <a:t>x</a:t>
            </a:r>
            <a:r>
              <a:rPr lang="en-US" altLang="en-US" sz="2400"/>
              <a:t>)) = </a:t>
            </a:r>
            <a:r>
              <a:rPr lang="en-US" altLang="en-US" sz="2400" i="1"/>
              <a:t>f</a:t>
            </a:r>
            <a:r>
              <a:rPr lang="en-US" altLang="en-US" sz="400" i="1"/>
              <a:t> </a:t>
            </a:r>
            <a:r>
              <a:rPr lang="en-US" altLang="en-US" sz="2400"/>
              <a:t>(</a:t>
            </a:r>
            <a:r>
              <a:rPr lang="en-US" altLang="en-US" sz="2400" i="1"/>
              <a:t>x</a:t>
            </a:r>
            <a:r>
              <a:rPr lang="en-US" altLang="en-US" sz="2400" baseline="30000"/>
              <a:t>2</a:t>
            </a:r>
            <a:r>
              <a:rPr lang="en-US" altLang="en-US" sz="2400"/>
              <a:t> + 1) = </a:t>
            </a:r>
          </a:p>
          <a:p>
            <a:pPr eaLnBrk="1" hangingPunct="1">
              <a:lnSpc>
                <a:spcPct val="120000"/>
              </a:lnSpc>
            </a:pPr>
            <a:endParaRPr lang="en-US" altLang="en-US"/>
          </a:p>
          <a:p>
            <a:pPr eaLnBrk="1" hangingPunct="1">
              <a:lnSpc>
                <a:spcPct val="120000"/>
              </a:lnSpc>
            </a:pPr>
            <a:r>
              <a:rPr lang="en-US" altLang="en-US" sz="2400"/>
              <a:t>The procedure is called </a:t>
            </a:r>
            <a:r>
              <a:rPr lang="en-US" altLang="en-US" sz="2400" i="1"/>
              <a:t>composition </a:t>
            </a:r>
            <a:r>
              <a:rPr lang="en-US" altLang="en-US" sz="2400"/>
              <a:t>because the new </a:t>
            </a:r>
          </a:p>
          <a:p>
            <a:pPr eaLnBrk="1" hangingPunct="1">
              <a:lnSpc>
                <a:spcPct val="120000"/>
              </a:lnSpc>
            </a:pPr>
            <a:r>
              <a:rPr lang="en-US" altLang="en-US" sz="2400"/>
              <a:t>function is </a:t>
            </a:r>
            <a:r>
              <a:rPr lang="en-US" altLang="en-US" sz="2400" i="1"/>
              <a:t>composed </a:t>
            </a:r>
            <a:r>
              <a:rPr lang="en-US" altLang="en-US" sz="2400"/>
              <a:t>of the two given functions </a:t>
            </a:r>
            <a:r>
              <a:rPr lang="en-US" altLang="en-US" sz="2400" i="1"/>
              <a:t>f</a:t>
            </a:r>
            <a:r>
              <a:rPr lang="en-US" altLang="en-US" sz="2400"/>
              <a:t> and </a:t>
            </a:r>
            <a:r>
              <a:rPr lang="en-US" altLang="en-US" sz="2400" i="1"/>
              <a:t>g</a:t>
            </a:r>
            <a:r>
              <a:rPr lang="en-US" altLang="en-US" sz="2400"/>
              <a:t>.</a:t>
            </a:r>
          </a:p>
        </p:txBody>
      </p:sp>
      <p:pic>
        <p:nvPicPr>
          <p:cNvPr id="20484"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5275" y="4803775"/>
            <a:ext cx="1160463"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8225" y="1965325"/>
            <a:ext cx="5111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61725578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noFill/>
        </p:spPr>
        <p:txBody>
          <a:bodyPr/>
          <a:lstStyle/>
          <a:p>
            <a:pPr eaLnBrk="1" hangingPunct="1"/>
            <a:r>
              <a:rPr lang="en-US" altLang="en-US"/>
              <a:t>Combinations of Functions</a:t>
            </a:r>
          </a:p>
        </p:txBody>
      </p:sp>
      <p:sp>
        <p:nvSpPr>
          <p:cNvPr id="21507" name="Text Box 3"/>
          <p:cNvSpPr txBox="1">
            <a:spLocks noChangeArrowheads="1"/>
          </p:cNvSpPr>
          <p:nvPr/>
        </p:nvSpPr>
        <p:spPr bwMode="auto">
          <a:xfrm>
            <a:off x="455613" y="1462088"/>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0000"/>
              </a:lnSpc>
            </a:pPr>
            <a:r>
              <a:rPr lang="en-US" altLang="en-US" sz="2400"/>
              <a:t>In general, given any two functions </a:t>
            </a:r>
            <a:r>
              <a:rPr lang="en-US" altLang="en-US" sz="2400" i="1"/>
              <a:t>f</a:t>
            </a:r>
            <a:r>
              <a:rPr lang="en-US" altLang="en-US" sz="2400"/>
              <a:t> and </a:t>
            </a:r>
            <a:r>
              <a:rPr lang="en-US" altLang="en-US" sz="2400" i="1"/>
              <a:t>g</a:t>
            </a:r>
            <a:r>
              <a:rPr lang="en-US" altLang="en-US" sz="2400"/>
              <a:t>, we start with a </a:t>
            </a:r>
          </a:p>
          <a:p>
            <a:pPr eaLnBrk="1" hangingPunct="1">
              <a:lnSpc>
                <a:spcPct val="110000"/>
              </a:lnSpc>
            </a:pPr>
            <a:r>
              <a:rPr lang="en-US" altLang="en-US" sz="2400"/>
              <a:t>number </a:t>
            </a:r>
            <a:r>
              <a:rPr lang="en-US" altLang="en-US" sz="2400" i="1"/>
              <a:t>x </a:t>
            </a:r>
            <a:r>
              <a:rPr lang="en-US" altLang="en-US" sz="2400"/>
              <a:t>in the domain of </a:t>
            </a:r>
            <a:r>
              <a:rPr lang="en-US" altLang="en-US" sz="2400" i="1"/>
              <a:t>g</a:t>
            </a:r>
            <a:r>
              <a:rPr lang="en-US" altLang="en-US" sz="2400"/>
              <a:t> and calculate </a:t>
            </a:r>
            <a:r>
              <a:rPr lang="en-US" altLang="en-US" sz="2400" i="1"/>
              <a:t>g</a:t>
            </a:r>
            <a:r>
              <a:rPr lang="en-US" altLang="en-US" sz="400" i="1"/>
              <a:t> </a:t>
            </a:r>
            <a:r>
              <a:rPr lang="en-US" altLang="en-US" sz="2400"/>
              <a:t>(</a:t>
            </a:r>
            <a:r>
              <a:rPr lang="en-US" altLang="en-US" sz="2400" i="1"/>
              <a:t>x</a:t>
            </a:r>
            <a:r>
              <a:rPr lang="en-US" altLang="en-US" sz="2400"/>
              <a:t>). If this </a:t>
            </a:r>
          </a:p>
          <a:p>
            <a:pPr eaLnBrk="1" hangingPunct="1">
              <a:lnSpc>
                <a:spcPct val="110000"/>
              </a:lnSpc>
            </a:pPr>
            <a:r>
              <a:rPr lang="en-US" altLang="en-US" sz="2400"/>
              <a:t>number </a:t>
            </a:r>
            <a:r>
              <a:rPr lang="en-US" altLang="en-US" sz="2400" i="1"/>
              <a:t>g</a:t>
            </a:r>
            <a:r>
              <a:rPr lang="en-US" altLang="en-US" sz="400" i="1"/>
              <a:t> </a:t>
            </a:r>
            <a:r>
              <a:rPr lang="en-US" altLang="en-US" sz="2400"/>
              <a:t>(</a:t>
            </a:r>
            <a:r>
              <a:rPr lang="en-US" altLang="en-US" sz="2400" i="1"/>
              <a:t>x</a:t>
            </a:r>
            <a:r>
              <a:rPr lang="en-US" altLang="en-US" sz="2400"/>
              <a:t>) is in the domain of </a:t>
            </a:r>
            <a:r>
              <a:rPr lang="en-US" altLang="en-US" sz="2400" i="1"/>
              <a:t>f</a:t>
            </a:r>
            <a:r>
              <a:rPr lang="en-US" altLang="en-US" sz="2400"/>
              <a:t>, then we can calculate the </a:t>
            </a:r>
          </a:p>
          <a:p>
            <a:pPr eaLnBrk="1" hangingPunct="1">
              <a:lnSpc>
                <a:spcPct val="110000"/>
              </a:lnSpc>
            </a:pPr>
            <a:r>
              <a:rPr lang="en-US" altLang="en-US" sz="2400"/>
              <a:t>value of </a:t>
            </a:r>
            <a:r>
              <a:rPr lang="en-US" altLang="en-US" sz="2400" i="1"/>
              <a:t>f</a:t>
            </a:r>
            <a:r>
              <a:rPr lang="en-US" altLang="en-US" sz="400" i="1"/>
              <a:t> </a:t>
            </a:r>
            <a:r>
              <a:rPr lang="en-US" altLang="en-US" sz="2400"/>
              <a:t>(</a:t>
            </a:r>
            <a:r>
              <a:rPr lang="en-US" altLang="en-US" sz="2400" i="1"/>
              <a:t>g</a:t>
            </a:r>
            <a:r>
              <a:rPr lang="en-US" altLang="en-US" sz="400" i="1"/>
              <a:t> </a:t>
            </a:r>
            <a:r>
              <a:rPr lang="en-US" altLang="en-US" sz="2400"/>
              <a:t>(</a:t>
            </a:r>
            <a:r>
              <a:rPr lang="en-US" altLang="en-US" sz="2400" i="1"/>
              <a:t>x</a:t>
            </a:r>
            <a:r>
              <a:rPr lang="en-US" altLang="en-US" sz="2400"/>
              <a:t>)).</a:t>
            </a:r>
          </a:p>
          <a:p>
            <a:pPr eaLnBrk="1" hangingPunct="1">
              <a:lnSpc>
                <a:spcPct val="110000"/>
              </a:lnSpc>
            </a:pPr>
            <a:endParaRPr lang="en-US" altLang="en-US" sz="2400"/>
          </a:p>
          <a:p>
            <a:pPr eaLnBrk="1" hangingPunct="1">
              <a:lnSpc>
                <a:spcPct val="110000"/>
              </a:lnSpc>
            </a:pPr>
            <a:r>
              <a:rPr lang="en-US" altLang="en-US" sz="2400"/>
              <a:t>The result is a new function </a:t>
            </a:r>
            <a:r>
              <a:rPr lang="en-US" altLang="en-US" sz="2400" i="1"/>
              <a:t>h</a:t>
            </a:r>
            <a:r>
              <a:rPr lang="en-US" altLang="en-US" sz="400" i="1"/>
              <a:t> </a:t>
            </a:r>
            <a:r>
              <a:rPr lang="en-US" altLang="en-US" sz="2400"/>
              <a:t>(</a:t>
            </a:r>
            <a:r>
              <a:rPr lang="en-US" altLang="en-US" sz="2400" i="1"/>
              <a:t>x</a:t>
            </a:r>
            <a:r>
              <a:rPr lang="en-US" altLang="en-US" sz="2400"/>
              <a:t>) = </a:t>
            </a:r>
            <a:r>
              <a:rPr lang="en-US" altLang="en-US" sz="2400" i="1"/>
              <a:t>f</a:t>
            </a:r>
            <a:r>
              <a:rPr lang="en-US" altLang="en-US" sz="400" i="1"/>
              <a:t> </a:t>
            </a:r>
            <a:r>
              <a:rPr lang="en-US" altLang="en-US" sz="2400"/>
              <a:t>(</a:t>
            </a:r>
            <a:r>
              <a:rPr lang="en-US" altLang="en-US" sz="2400" i="1"/>
              <a:t>g</a:t>
            </a:r>
            <a:r>
              <a:rPr lang="en-US" altLang="en-US" sz="400" i="1"/>
              <a:t> </a:t>
            </a:r>
            <a:r>
              <a:rPr lang="en-US" altLang="en-US" sz="2400"/>
              <a:t>(</a:t>
            </a:r>
            <a:r>
              <a:rPr lang="en-US" altLang="en-US" sz="2400" i="1"/>
              <a:t>x</a:t>
            </a:r>
            <a:r>
              <a:rPr lang="en-US" altLang="en-US" sz="2400"/>
              <a:t>)) obtained by </a:t>
            </a:r>
            <a:br>
              <a:rPr lang="en-US" altLang="en-US" sz="2400"/>
            </a:br>
            <a:r>
              <a:rPr lang="en-US" altLang="en-US" sz="2400"/>
              <a:t>substituting </a:t>
            </a:r>
            <a:r>
              <a:rPr lang="en-US" altLang="en-US" sz="2400" i="1"/>
              <a:t>g</a:t>
            </a:r>
            <a:r>
              <a:rPr lang="en-US" altLang="en-US" sz="2400"/>
              <a:t> into </a:t>
            </a:r>
            <a:r>
              <a:rPr lang="en-US" altLang="en-US" sz="2400" i="1"/>
              <a:t>f</a:t>
            </a:r>
            <a:r>
              <a:rPr lang="en-US" altLang="en-US" sz="2400"/>
              <a:t>. It is called the </a:t>
            </a:r>
            <a:r>
              <a:rPr lang="en-US" altLang="en-US" sz="2400" i="1"/>
              <a:t>composition </a:t>
            </a:r>
            <a:br>
              <a:rPr lang="en-US" altLang="en-US" sz="2400" i="1"/>
            </a:br>
            <a:r>
              <a:rPr lang="en-US" altLang="en-US" sz="2400"/>
              <a:t>(or </a:t>
            </a:r>
            <a:r>
              <a:rPr lang="en-US" altLang="en-US" sz="2400" i="1"/>
              <a:t>composite</a:t>
            </a:r>
            <a:r>
              <a:rPr lang="en-US" altLang="en-US" sz="2400"/>
              <a:t>) of </a:t>
            </a:r>
            <a:r>
              <a:rPr lang="en-US" altLang="en-US" sz="2400" i="1"/>
              <a:t>f</a:t>
            </a:r>
            <a:r>
              <a:rPr lang="en-US" altLang="en-US" sz="2400"/>
              <a:t> and </a:t>
            </a:r>
            <a:r>
              <a:rPr lang="en-US" altLang="en-US" sz="2400" i="1"/>
              <a:t>g </a:t>
            </a:r>
            <a:r>
              <a:rPr lang="en-US" altLang="en-US" sz="2400"/>
              <a:t>and is denoted by </a:t>
            </a:r>
            <a:r>
              <a:rPr lang="en-US" altLang="en-US" sz="2400" i="1"/>
              <a:t>f </a:t>
            </a:r>
            <a:r>
              <a:rPr lang="en-US" altLang="en-US" sz="3200" b="1" baseline="-10000">
                <a:sym typeface="Symbol" panose="05050102010706020507" pitchFamily="18" charset="2"/>
              </a:rPr>
              <a:t></a:t>
            </a:r>
            <a:r>
              <a:rPr lang="en-US" altLang="en-US" i="1"/>
              <a:t> </a:t>
            </a:r>
            <a:r>
              <a:rPr lang="en-US" altLang="en-US" sz="2400" i="1"/>
              <a:t>g</a:t>
            </a:r>
            <a:r>
              <a:rPr lang="en-US" altLang="en-US" sz="2400"/>
              <a:t> (“</a:t>
            </a:r>
            <a:r>
              <a:rPr lang="en-US" altLang="en-US" sz="2400" i="1"/>
              <a:t>f </a:t>
            </a:r>
            <a:r>
              <a:rPr lang="en-US" altLang="en-US" sz="2400"/>
              <a:t>circle </a:t>
            </a:r>
            <a:r>
              <a:rPr lang="en-US" altLang="en-US" sz="2400" i="1"/>
              <a:t>g</a:t>
            </a:r>
            <a:r>
              <a:rPr lang="en-US" altLang="en-US" sz="800" i="1"/>
              <a:t> </a:t>
            </a:r>
            <a:r>
              <a:rPr lang="en-US" altLang="en-US" sz="2400"/>
              <a:t>”).</a:t>
            </a:r>
          </a:p>
        </p:txBody>
      </p:sp>
      <p:pic>
        <p:nvPicPr>
          <p:cNvPr id="2150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525" y="5064125"/>
            <a:ext cx="8362950" cy="136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92474638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noFill/>
        </p:spPr>
        <p:txBody>
          <a:bodyPr/>
          <a:lstStyle/>
          <a:p>
            <a:pPr eaLnBrk="1" hangingPunct="1"/>
            <a:r>
              <a:rPr lang="en-US" altLang="en-US"/>
              <a:t>Combinations of Functions</a:t>
            </a:r>
          </a:p>
        </p:txBody>
      </p:sp>
      <p:sp>
        <p:nvSpPr>
          <p:cNvPr id="22531" name="Text Box 3"/>
          <p:cNvSpPr txBox="1">
            <a:spLocks noChangeArrowheads="1"/>
          </p:cNvSpPr>
          <p:nvPr/>
        </p:nvSpPr>
        <p:spPr bwMode="auto">
          <a:xfrm>
            <a:off x="455613" y="1462088"/>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0000"/>
              </a:lnSpc>
            </a:pPr>
            <a:r>
              <a:rPr lang="en-US" altLang="en-US" sz="2400"/>
              <a:t>The domain of </a:t>
            </a:r>
            <a:r>
              <a:rPr lang="en-US" altLang="en-US" sz="2400" i="1"/>
              <a:t>f </a:t>
            </a:r>
            <a:r>
              <a:rPr lang="en-US" altLang="en-US" sz="3200" b="1" baseline="-10000">
                <a:sym typeface="Symbol" panose="05050102010706020507" pitchFamily="18" charset="2"/>
              </a:rPr>
              <a:t></a:t>
            </a:r>
            <a:r>
              <a:rPr lang="en-US" altLang="en-US" i="1"/>
              <a:t> </a:t>
            </a:r>
            <a:r>
              <a:rPr lang="en-US" altLang="en-US" sz="2400" i="1"/>
              <a:t>g</a:t>
            </a:r>
            <a:r>
              <a:rPr lang="en-US" altLang="en-US" sz="2400"/>
              <a:t> is the set of all </a:t>
            </a:r>
            <a:r>
              <a:rPr lang="en-US" altLang="en-US" sz="2400" i="1"/>
              <a:t>x</a:t>
            </a:r>
            <a:r>
              <a:rPr lang="en-US" altLang="en-US" sz="2400"/>
              <a:t> in the domain of </a:t>
            </a:r>
            <a:r>
              <a:rPr lang="en-US" altLang="en-US" sz="2400" i="1"/>
              <a:t>g</a:t>
            </a:r>
            <a:r>
              <a:rPr lang="en-US" altLang="en-US" sz="2400"/>
              <a:t> such </a:t>
            </a:r>
          </a:p>
          <a:p>
            <a:pPr eaLnBrk="1" hangingPunct="1">
              <a:lnSpc>
                <a:spcPct val="110000"/>
              </a:lnSpc>
            </a:pPr>
            <a:r>
              <a:rPr lang="en-US" altLang="en-US" sz="2400"/>
              <a:t>that </a:t>
            </a:r>
            <a:r>
              <a:rPr lang="en-US" altLang="en-US" sz="2400" i="1"/>
              <a:t>g</a:t>
            </a:r>
            <a:r>
              <a:rPr lang="en-US" altLang="en-US" sz="400" i="1"/>
              <a:t> </a:t>
            </a:r>
            <a:r>
              <a:rPr lang="en-US" altLang="en-US" sz="2400"/>
              <a:t>(</a:t>
            </a:r>
            <a:r>
              <a:rPr lang="en-US" altLang="en-US" sz="2400" i="1"/>
              <a:t>x</a:t>
            </a:r>
            <a:r>
              <a:rPr lang="en-US" altLang="en-US" sz="2400"/>
              <a:t>) is in the domain of </a:t>
            </a:r>
            <a:r>
              <a:rPr lang="en-US" altLang="en-US" sz="2400" i="1"/>
              <a:t>f</a:t>
            </a:r>
            <a:r>
              <a:rPr lang="en-US" altLang="en-US" sz="2400"/>
              <a:t>. </a:t>
            </a:r>
          </a:p>
          <a:p>
            <a:pPr eaLnBrk="1" hangingPunct="1">
              <a:lnSpc>
                <a:spcPct val="110000"/>
              </a:lnSpc>
            </a:pPr>
            <a:endParaRPr lang="en-US" altLang="en-US" sz="2400"/>
          </a:p>
          <a:p>
            <a:pPr eaLnBrk="1" hangingPunct="1">
              <a:lnSpc>
                <a:spcPct val="110000"/>
              </a:lnSpc>
            </a:pPr>
            <a:r>
              <a:rPr lang="en-US" altLang="en-US" sz="2400"/>
              <a:t>In other words, (</a:t>
            </a:r>
            <a:r>
              <a:rPr lang="en-US" altLang="en-US" sz="2400" i="1"/>
              <a:t>f </a:t>
            </a:r>
            <a:r>
              <a:rPr lang="en-US" altLang="en-US" sz="3200" b="1" baseline="-10000">
                <a:sym typeface="Symbol" panose="05050102010706020507" pitchFamily="18" charset="2"/>
              </a:rPr>
              <a:t></a:t>
            </a:r>
            <a:r>
              <a:rPr lang="en-US" altLang="en-US" i="1"/>
              <a:t> </a:t>
            </a:r>
            <a:r>
              <a:rPr lang="en-US" altLang="en-US" sz="2400" i="1"/>
              <a:t>g</a:t>
            </a:r>
            <a:r>
              <a:rPr lang="en-US" altLang="en-US" sz="2400"/>
              <a:t>)(</a:t>
            </a:r>
            <a:r>
              <a:rPr lang="en-US" altLang="en-US" sz="2400" i="1"/>
              <a:t>x</a:t>
            </a:r>
            <a:r>
              <a:rPr lang="en-US" altLang="en-US" sz="2400"/>
              <a:t>) is </a:t>
            </a:r>
          </a:p>
          <a:p>
            <a:pPr eaLnBrk="1" hangingPunct="1">
              <a:lnSpc>
                <a:spcPct val="110000"/>
              </a:lnSpc>
            </a:pPr>
            <a:r>
              <a:rPr lang="en-US" altLang="en-US" sz="2400"/>
              <a:t>defined whenever both </a:t>
            </a:r>
          </a:p>
          <a:p>
            <a:pPr eaLnBrk="1" hangingPunct="1">
              <a:lnSpc>
                <a:spcPct val="110000"/>
              </a:lnSpc>
            </a:pPr>
            <a:r>
              <a:rPr lang="en-US" altLang="en-US" sz="2400" i="1"/>
              <a:t>g</a:t>
            </a:r>
            <a:r>
              <a:rPr lang="en-US" altLang="en-US" sz="400" i="1"/>
              <a:t> </a:t>
            </a:r>
            <a:r>
              <a:rPr lang="en-US" altLang="en-US" sz="2400"/>
              <a:t>(</a:t>
            </a:r>
            <a:r>
              <a:rPr lang="en-US" altLang="en-US" sz="2400" i="1"/>
              <a:t>x</a:t>
            </a:r>
            <a:r>
              <a:rPr lang="en-US" altLang="en-US" sz="2400"/>
              <a:t>) and </a:t>
            </a:r>
            <a:r>
              <a:rPr lang="en-US" altLang="en-US" sz="2400" i="1"/>
              <a:t>f</a:t>
            </a:r>
            <a:r>
              <a:rPr lang="en-US" altLang="en-US" sz="400" i="1"/>
              <a:t> </a:t>
            </a:r>
            <a:r>
              <a:rPr lang="en-US" altLang="en-US" sz="2400"/>
              <a:t>(</a:t>
            </a:r>
            <a:r>
              <a:rPr lang="en-US" altLang="en-US" sz="2400" i="1"/>
              <a:t>g</a:t>
            </a:r>
            <a:r>
              <a:rPr lang="en-US" altLang="en-US" sz="400" i="1"/>
              <a:t> </a:t>
            </a:r>
            <a:r>
              <a:rPr lang="en-US" altLang="en-US" sz="2400"/>
              <a:t>(</a:t>
            </a:r>
            <a:r>
              <a:rPr lang="en-US" altLang="en-US" sz="2400" i="1"/>
              <a:t>x</a:t>
            </a:r>
            <a:r>
              <a:rPr lang="en-US" altLang="en-US" sz="2400"/>
              <a:t>)) are defined.</a:t>
            </a:r>
          </a:p>
          <a:p>
            <a:pPr eaLnBrk="1" hangingPunct="1">
              <a:lnSpc>
                <a:spcPct val="110000"/>
              </a:lnSpc>
            </a:pPr>
            <a:endParaRPr lang="en-US" altLang="en-US" sz="1200"/>
          </a:p>
          <a:p>
            <a:pPr eaLnBrk="1" hangingPunct="1">
              <a:lnSpc>
                <a:spcPct val="110000"/>
              </a:lnSpc>
            </a:pPr>
            <a:endParaRPr lang="en-US" altLang="en-US" sz="1200"/>
          </a:p>
          <a:p>
            <a:pPr eaLnBrk="1" hangingPunct="1">
              <a:lnSpc>
                <a:spcPct val="110000"/>
              </a:lnSpc>
            </a:pPr>
            <a:r>
              <a:rPr lang="en-US" altLang="en-US" sz="2400"/>
              <a:t>Figure 11 shows how to </a:t>
            </a:r>
          </a:p>
          <a:p>
            <a:pPr eaLnBrk="1" hangingPunct="1">
              <a:lnSpc>
                <a:spcPct val="110000"/>
              </a:lnSpc>
            </a:pPr>
            <a:r>
              <a:rPr lang="en-US" altLang="en-US" sz="2400"/>
              <a:t>picture </a:t>
            </a:r>
            <a:r>
              <a:rPr lang="en-US" altLang="en-US" sz="2400" i="1"/>
              <a:t>f </a:t>
            </a:r>
            <a:r>
              <a:rPr lang="en-US" altLang="en-US" sz="3200" b="1" baseline="-10000">
                <a:sym typeface="Symbol" panose="05050102010706020507" pitchFamily="18" charset="2"/>
              </a:rPr>
              <a:t></a:t>
            </a:r>
            <a:r>
              <a:rPr lang="en-US" altLang="en-US" i="1"/>
              <a:t> </a:t>
            </a:r>
            <a:r>
              <a:rPr lang="en-US" altLang="en-US" sz="2400" i="1"/>
              <a:t>g</a:t>
            </a:r>
            <a:r>
              <a:rPr lang="en-US" altLang="en-US" sz="2400"/>
              <a:t> in terms of machines.</a:t>
            </a:r>
          </a:p>
        </p:txBody>
      </p:sp>
      <p:pic>
        <p:nvPicPr>
          <p:cNvPr id="2253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9588" y="2152650"/>
            <a:ext cx="2532062"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 Box 6"/>
          <p:cNvSpPr txBox="1">
            <a:spLocks noChangeArrowheads="1"/>
          </p:cNvSpPr>
          <p:nvPr/>
        </p:nvSpPr>
        <p:spPr bwMode="auto">
          <a:xfrm>
            <a:off x="5888038" y="6326188"/>
            <a:ext cx="1524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1200" b="1"/>
              <a:t>Figure 11</a:t>
            </a:r>
          </a:p>
        </p:txBody>
      </p:sp>
      <p:sp>
        <p:nvSpPr>
          <p:cNvPr id="22534" name="Rectangle 7"/>
          <p:cNvSpPr>
            <a:spLocks noChangeArrowheads="1"/>
          </p:cNvSpPr>
          <p:nvPr/>
        </p:nvSpPr>
        <p:spPr bwMode="auto">
          <a:xfrm>
            <a:off x="5354638" y="5594350"/>
            <a:ext cx="2798762"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t>The </a:t>
            </a:r>
            <a:r>
              <a:rPr lang="en-US" altLang="en-US" sz="1400" i="1"/>
              <a:t>f</a:t>
            </a:r>
            <a:r>
              <a:rPr lang="en-US" altLang="en-US" sz="1400"/>
              <a:t> </a:t>
            </a:r>
            <a:r>
              <a:rPr lang="en-US" altLang="en-US" b="1" baseline="-8000">
                <a:sym typeface="Symbol" panose="05050102010706020507" pitchFamily="18" charset="2"/>
              </a:rPr>
              <a:t> </a:t>
            </a:r>
            <a:r>
              <a:rPr lang="en-US" altLang="en-US" sz="1400" i="1"/>
              <a:t>g</a:t>
            </a:r>
            <a:r>
              <a:rPr lang="en-US" altLang="en-US" sz="1400"/>
              <a:t> machine is composed of</a:t>
            </a:r>
          </a:p>
          <a:p>
            <a:pPr eaLnBrk="1" hangingPunct="1"/>
            <a:r>
              <a:rPr lang="en-US" altLang="en-US" sz="1400"/>
              <a:t>the </a:t>
            </a:r>
            <a:r>
              <a:rPr lang="en-US" altLang="en-US" sz="1400" i="1"/>
              <a:t>g</a:t>
            </a:r>
            <a:r>
              <a:rPr lang="en-US" altLang="en-US" sz="1400"/>
              <a:t> machine (first) and then</a:t>
            </a:r>
          </a:p>
          <a:p>
            <a:pPr eaLnBrk="1" hangingPunct="1"/>
            <a:r>
              <a:rPr lang="en-US" altLang="en-US" sz="1400"/>
              <a:t>the </a:t>
            </a:r>
            <a:r>
              <a:rPr lang="en-US" altLang="en-US" sz="1400" i="1"/>
              <a:t>f</a:t>
            </a:r>
            <a:r>
              <a:rPr lang="en-US" altLang="en-US" sz="1400"/>
              <a:t> machine.</a:t>
            </a:r>
          </a:p>
        </p:txBody>
      </p:sp>
    </p:spTree>
    <p:custDataLst>
      <p:tags r:id="rId1"/>
    </p:custDataLst>
    <p:extLst>
      <p:ext uri="{BB962C8B-B14F-4D97-AF65-F5344CB8AC3E}">
        <p14:creationId xmlns:p14="http://schemas.microsoft.com/office/powerpoint/2010/main" val="114617503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noFill/>
        </p:spPr>
        <p:txBody>
          <a:bodyPr/>
          <a:lstStyle/>
          <a:p>
            <a:pPr eaLnBrk="1" hangingPunct="1"/>
            <a:r>
              <a:rPr lang="en-US" altLang="en-US"/>
              <a:t>Example 6</a:t>
            </a:r>
            <a:endParaRPr lang="en-US" altLang="en-US" i="1"/>
          </a:p>
        </p:txBody>
      </p:sp>
      <p:sp>
        <p:nvSpPr>
          <p:cNvPr id="166915" name="Text Box 3"/>
          <p:cNvSpPr txBox="1">
            <a:spLocks noChangeArrowheads="1"/>
          </p:cNvSpPr>
          <p:nvPr/>
        </p:nvSpPr>
        <p:spPr bwMode="auto">
          <a:xfrm>
            <a:off x="455613" y="1462088"/>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20000"/>
              </a:lnSpc>
            </a:pPr>
            <a:r>
              <a:rPr lang="en-US" altLang="en-US" sz="2400"/>
              <a:t>If </a:t>
            </a:r>
            <a:r>
              <a:rPr lang="en-US" altLang="en-US" sz="2400" i="1"/>
              <a:t>f</a:t>
            </a:r>
            <a:r>
              <a:rPr lang="en-US" altLang="en-US" sz="400" i="1"/>
              <a:t> </a:t>
            </a:r>
            <a:r>
              <a:rPr lang="en-US" altLang="en-US" sz="2400"/>
              <a:t>(</a:t>
            </a:r>
            <a:r>
              <a:rPr lang="en-US" altLang="en-US" sz="2400" i="1"/>
              <a:t>x</a:t>
            </a:r>
            <a:r>
              <a:rPr lang="en-US" altLang="en-US" sz="2400"/>
              <a:t>) = </a:t>
            </a:r>
            <a:r>
              <a:rPr lang="en-US" altLang="en-US" sz="2400" i="1"/>
              <a:t>x</a:t>
            </a:r>
            <a:r>
              <a:rPr lang="en-US" altLang="en-US" sz="2400" baseline="30000"/>
              <a:t>2</a:t>
            </a:r>
            <a:r>
              <a:rPr lang="en-US" altLang="en-US" sz="2400"/>
              <a:t> and </a:t>
            </a:r>
            <a:r>
              <a:rPr lang="en-US" altLang="en-US" sz="2400" i="1"/>
              <a:t>g</a:t>
            </a:r>
            <a:r>
              <a:rPr lang="en-US" altLang="en-US" sz="400" i="1"/>
              <a:t> </a:t>
            </a:r>
            <a:r>
              <a:rPr lang="en-US" altLang="en-US" sz="2400"/>
              <a:t>(</a:t>
            </a:r>
            <a:r>
              <a:rPr lang="en-US" altLang="en-US" sz="2400" i="1"/>
              <a:t>x</a:t>
            </a:r>
            <a:r>
              <a:rPr lang="en-US" altLang="en-US" sz="2400"/>
              <a:t>) = </a:t>
            </a:r>
            <a:r>
              <a:rPr lang="en-US" altLang="en-US" sz="2400" i="1"/>
              <a:t>x</a:t>
            </a:r>
            <a:r>
              <a:rPr lang="en-US" altLang="en-US" sz="2400"/>
              <a:t> – 3, find the composite functions</a:t>
            </a:r>
          </a:p>
          <a:p>
            <a:pPr eaLnBrk="1" hangingPunct="1">
              <a:lnSpc>
                <a:spcPct val="120000"/>
              </a:lnSpc>
            </a:pPr>
            <a:r>
              <a:rPr lang="en-US" altLang="en-US" sz="2400" i="1"/>
              <a:t>f </a:t>
            </a:r>
            <a:r>
              <a:rPr lang="en-US" altLang="en-US" sz="3200" b="1" baseline="-10000">
                <a:sym typeface="Symbol" panose="05050102010706020507" pitchFamily="18" charset="2"/>
              </a:rPr>
              <a:t></a:t>
            </a:r>
            <a:r>
              <a:rPr lang="en-US" altLang="en-US" i="1"/>
              <a:t> </a:t>
            </a:r>
            <a:r>
              <a:rPr lang="en-US" altLang="en-US" sz="2400" i="1"/>
              <a:t>g </a:t>
            </a:r>
            <a:r>
              <a:rPr lang="en-US" altLang="en-US" sz="2400"/>
              <a:t>and</a:t>
            </a:r>
            <a:r>
              <a:rPr lang="en-US" altLang="en-US" sz="2400" i="1"/>
              <a:t> g </a:t>
            </a:r>
            <a:r>
              <a:rPr lang="en-US" altLang="en-US" sz="3200" b="1" baseline="-10000">
                <a:sym typeface="Symbol" panose="05050102010706020507" pitchFamily="18" charset="2"/>
              </a:rPr>
              <a:t></a:t>
            </a:r>
            <a:r>
              <a:rPr lang="en-US" altLang="en-US" i="1"/>
              <a:t> </a:t>
            </a:r>
            <a:r>
              <a:rPr lang="en-US" altLang="en-US" sz="2400" i="1"/>
              <a:t>f</a:t>
            </a:r>
            <a:r>
              <a:rPr lang="en-US" altLang="en-US" sz="2400"/>
              <a:t>.</a:t>
            </a:r>
            <a:endParaRPr lang="en-US" altLang="en-US" sz="2400" baseline="30000"/>
          </a:p>
          <a:p>
            <a:pPr eaLnBrk="1" hangingPunct="1"/>
            <a:endParaRPr lang="en-US" altLang="en-US" sz="2400"/>
          </a:p>
          <a:p>
            <a:pPr eaLnBrk="1" hangingPunct="1"/>
            <a:r>
              <a:rPr lang="en-US" altLang="en-US" sz="2400">
                <a:solidFill>
                  <a:srgbClr val="CC007A"/>
                </a:solidFill>
              </a:rPr>
              <a:t>Solution:</a:t>
            </a:r>
          </a:p>
          <a:p>
            <a:pPr eaLnBrk="1" hangingPunct="1"/>
            <a:r>
              <a:rPr lang="en-US" altLang="en-US" sz="2400"/>
              <a:t>We have</a:t>
            </a:r>
          </a:p>
          <a:p>
            <a:pPr eaLnBrk="1" hangingPunct="1"/>
            <a:endParaRPr lang="en-US" altLang="en-US" sz="1200"/>
          </a:p>
          <a:p>
            <a:pPr eaLnBrk="1" hangingPunct="1"/>
            <a:r>
              <a:rPr lang="en-US" altLang="en-US" sz="2400"/>
              <a:t>	(</a:t>
            </a:r>
            <a:r>
              <a:rPr lang="en-US" altLang="en-US" sz="2400" i="1"/>
              <a:t>f </a:t>
            </a:r>
            <a:r>
              <a:rPr lang="en-US" altLang="en-US" sz="3200" b="1" baseline="-10000">
                <a:sym typeface="Symbol" panose="05050102010706020507" pitchFamily="18" charset="2"/>
              </a:rPr>
              <a:t></a:t>
            </a:r>
            <a:r>
              <a:rPr lang="en-US" altLang="en-US" i="1"/>
              <a:t> </a:t>
            </a:r>
            <a:r>
              <a:rPr lang="en-US" altLang="en-US" sz="2400" i="1"/>
              <a:t>g</a:t>
            </a:r>
            <a:r>
              <a:rPr lang="en-US" altLang="en-US" sz="2400"/>
              <a:t>)(</a:t>
            </a:r>
            <a:r>
              <a:rPr lang="en-US" altLang="en-US" sz="2400" i="1"/>
              <a:t>x</a:t>
            </a:r>
            <a:r>
              <a:rPr lang="en-US" altLang="en-US" sz="2400"/>
              <a:t>) = </a:t>
            </a:r>
            <a:r>
              <a:rPr lang="en-US" altLang="en-US" sz="2400" i="1"/>
              <a:t>f</a:t>
            </a:r>
            <a:r>
              <a:rPr lang="en-US" altLang="en-US" sz="400" i="1"/>
              <a:t> </a:t>
            </a:r>
            <a:r>
              <a:rPr lang="en-US" altLang="en-US" sz="2400"/>
              <a:t>(</a:t>
            </a:r>
            <a:r>
              <a:rPr lang="en-US" altLang="en-US" sz="2400" i="1"/>
              <a:t>g</a:t>
            </a:r>
            <a:r>
              <a:rPr lang="en-US" altLang="en-US" sz="400" i="1"/>
              <a:t> </a:t>
            </a:r>
            <a:r>
              <a:rPr lang="en-US" altLang="en-US" sz="2400"/>
              <a:t>(</a:t>
            </a:r>
            <a:r>
              <a:rPr lang="en-US" altLang="en-US" sz="2400" i="1"/>
              <a:t>x</a:t>
            </a:r>
            <a:r>
              <a:rPr lang="en-US" altLang="en-US" sz="2400"/>
              <a:t>))</a:t>
            </a:r>
            <a:endParaRPr lang="en-US" altLang="en-US" sz="2400" baseline="30000"/>
          </a:p>
          <a:p>
            <a:pPr eaLnBrk="1" hangingPunct="1"/>
            <a:r>
              <a:rPr lang="en-US" altLang="en-US" sz="2400" baseline="30000"/>
              <a:t>	</a:t>
            </a:r>
          </a:p>
          <a:p>
            <a:pPr eaLnBrk="1" hangingPunct="1"/>
            <a:endParaRPr lang="en-US" altLang="en-US" sz="2400" baseline="30000"/>
          </a:p>
          <a:p>
            <a:pPr eaLnBrk="1" hangingPunct="1"/>
            <a:r>
              <a:rPr lang="en-US" altLang="en-US" sz="2400" baseline="30000"/>
              <a:t>	</a:t>
            </a:r>
            <a:r>
              <a:rPr lang="en-US" altLang="en-US" sz="2400"/>
              <a:t>(</a:t>
            </a:r>
            <a:r>
              <a:rPr lang="en-US" altLang="en-US" sz="2400" i="1"/>
              <a:t>g </a:t>
            </a:r>
            <a:r>
              <a:rPr lang="en-US" altLang="en-US" sz="3200" b="1" baseline="-10000">
                <a:sym typeface="Symbol" panose="05050102010706020507" pitchFamily="18" charset="2"/>
              </a:rPr>
              <a:t></a:t>
            </a:r>
            <a:r>
              <a:rPr lang="en-US" altLang="en-US" i="1"/>
              <a:t> </a:t>
            </a:r>
            <a:r>
              <a:rPr lang="en-US" altLang="en-US" sz="2400" i="1"/>
              <a:t>f</a:t>
            </a:r>
            <a:r>
              <a:rPr lang="en-US" altLang="en-US" sz="2400"/>
              <a:t>)(</a:t>
            </a:r>
            <a:r>
              <a:rPr lang="en-US" altLang="en-US" sz="2400" i="1"/>
              <a:t>x</a:t>
            </a:r>
            <a:r>
              <a:rPr lang="en-US" altLang="en-US" sz="2400"/>
              <a:t>) = </a:t>
            </a:r>
            <a:r>
              <a:rPr lang="en-US" altLang="en-US" sz="2400" i="1"/>
              <a:t>g</a:t>
            </a:r>
            <a:r>
              <a:rPr lang="en-US" altLang="en-US" sz="400" i="1"/>
              <a:t> </a:t>
            </a:r>
            <a:r>
              <a:rPr lang="en-US" altLang="en-US" sz="2400"/>
              <a:t>(</a:t>
            </a:r>
            <a:r>
              <a:rPr lang="en-US" altLang="en-US" sz="2400" i="1"/>
              <a:t>f</a:t>
            </a:r>
            <a:r>
              <a:rPr lang="en-US" altLang="en-US" sz="400" i="1"/>
              <a:t> </a:t>
            </a:r>
            <a:r>
              <a:rPr lang="en-US" altLang="en-US" sz="2400"/>
              <a:t>(</a:t>
            </a:r>
            <a:r>
              <a:rPr lang="en-US" altLang="en-US" sz="2400" i="1"/>
              <a:t>x</a:t>
            </a:r>
            <a:r>
              <a:rPr lang="en-US" altLang="en-US" sz="2400"/>
              <a:t>))</a:t>
            </a:r>
            <a:endParaRPr lang="en-US" altLang="en-US" sz="2400" baseline="30000"/>
          </a:p>
        </p:txBody>
      </p:sp>
      <p:sp>
        <p:nvSpPr>
          <p:cNvPr id="166921" name="Rectangle 9"/>
          <p:cNvSpPr>
            <a:spLocks noChangeArrowheads="1"/>
          </p:cNvSpPr>
          <p:nvPr/>
        </p:nvSpPr>
        <p:spPr bwMode="auto">
          <a:xfrm>
            <a:off x="3706813" y="3629025"/>
            <a:ext cx="14081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t>= </a:t>
            </a:r>
            <a:r>
              <a:rPr lang="en-US" altLang="en-US" sz="2400" i="1"/>
              <a:t>f</a:t>
            </a:r>
            <a:r>
              <a:rPr lang="en-US" altLang="en-US" sz="400" i="1"/>
              <a:t> </a:t>
            </a:r>
            <a:r>
              <a:rPr lang="en-US" altLang="en-US" sz="2400"/>
              <a:t>(</a:t>
            </a:r>
            <a:r>
              <a:rPr lang="en-US" altLang="en-US" sz="2400" i="1"/>
              <a:t>x</a:t>
            </a:r>
            <a:r>
              <a:rPr lang="en-US" altLang="en-US" sz="2400"/>
              <a:t> – 3)</a:t>
            </a:r>
          </a:p>
        </p:txBody>
      </p:sp>
      <p:sp>
        <p:nvSpPr>
          <p:cNvPr id="166922" name="Rectangle 10"/>
          <p:cNvSpPr>
            <a:spLocks noChangeArrowheads="1"/>
          </p:cNvSpPr>
          <p:nvPr/>
        </p:nvSpPr>
        <p:spPr bwMode="auto">
          <a:xfrm>
            <a:off x="5014913" y="3629025"/>
            <a:ext cx="142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t>= (</a:t>
            </a:r>
            <a:r>
              <a:rPr lang="en-US" altLang="en-US" sz="2400" i="1"/>
              <a:t>x</a:t>
            </a:r>
            <a:r>
              <a:rPr lang="en-US" altLang="en-US" sz="2400"/>
              <a:t> – 3)</a:t>
            </a:r>
            <a:r>
              <a:rPr lang="en-US" altLang="en-US" sz="2400" baseline="30000"/>
              <a:t>2</a:t>
            </a:r>
          </a:p>
        </p:txBody>
      </p:sp>
      <p:sp>
        <p:nvSpPr>
          <p:cNvPr id="166923" name="Rectangle 11"/>
          <p:cNvSpPr>
            <a:spLocks noChangeArrowheads="1"/>
          </p:cNvSpPr>
          <p:nvPr/>
        </p:nvSpPr>
        <p:spPr bwMode="auto">
          <a:xfrm>
            <a:off x="3706813" y="4481513"/>
            <a:ext cx="1098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t>= </a:t>
            </a:r>
            <a:r>
              <a:rPr lang="en-US" altLang="en-US" sz="2400" i="1"/>
              <a:t>g</a:t>
            </a:r>
            <a:r>
              <a:rPr lang="en-US" altLang="en-US" sz="400" i="1"/>
              <a:t> </a:t>
            </a:r>
            <a:r>
              <a:rPr lang="en-US" altLang="en-US" sz="2400"/>
              <a:t>(</a:t>
            </a:r>
            <a:r>
              <a:rPr lang="en-US" altLang="en-US" sz="2400" i="1"/>
              <a:t>x</a:t>
            </a:r>
            <a:r>
              <a:rPr lang="en-US" altLang="en-US" sz="2400" baseline="30000"/>
              <a:t>2</a:t>
            </a:r>
            <a:r>
              <a:rPr lang="en-US" altLang="en-US" sz="2400"/>
              <a:t>)</a:t>
            </a:r>
            <a:endParaRPr lang="en-US" altLang="en-US"/>
          </a:p>
        </p:txBody>
      </p:sp>
      <p:sp>
        <p:nvSpPr>
          <p:cNvPr id="166924" name="Rectangle 12"/>
          <p:cNvSpPr>
            <a:spLocks noChangeArrowheads="1"/>
          </p:cNvSpPr>
          <p:nvPr/>
        </p:nvSpPr>
        <p:spPr bwMode="auto">
          <a:xfrm>
            <a:off x="4722813" y="4481513"/>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t>= </a:t>
            </a:r>
            <a:r>
              <a:rPr lang="en-US" altLang="en-US" sz="2400" i="1"/>
              <a:t>x</a:t>
            </a:r>
            <a:r>
              <a:rPr lang="en-US" altLang="en-US" sz="2400" baseline="30000"/>
              <a:t>2</a:t>
            </a:r>
            <a:r>
              <a:rPr lang="en-US" altLang="en-US" sz="2400"/>
              <a:t> – 3</a:t>
            </a:r>
          </a:p>
        </p:txBody>
      </p:sp>
    </p:spTree>
    <p:custDataLst>
      <p:tags r:id="rId1"/>
    </p:custDataLst>
    <p:extLst>
      <p:ext uri="{BB962C8B-B14F-4D97-AF65-F5344CB8AC3E}">
        <p14:creationId xmlns:p14="http://schemas.microsoft.com/office/powerpoint/2010/main" val="17189949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166915">
                                            <p:txEl>
                                              <p:pRg st="3" end="3"/>
                                            </p:txEl>
                                          </p:spTgt>
                                        </p:tgtEl>
                                        <p:attrNameLst>
                                          <p:attrName>style.visibility</p:attrName>
                                        </p:attrNameLst>
                                      </p:cBhvr>
                                      <p:to>
                                        <p:strVal val="visible"/>
                                      </p:to>
                                    </p:set>
                                    <p:animEffect transition="in" filter="fade">
                                      <p:cBhvr>
                                        <p:cTn id="7" dur="1000"/>
                                        <p:tgtEl>
                                          <p:spTgt spid="166915">
                                            <p:txEl>
                                              <p:pRg st="3" end="3"/>
                                            </p:txEl>
                                          </p:spTgt>
                                        </p:tgtEl>
                                      </p:cBhvr>
                                    </p:animEffect>
                                    <p:anim calcmode="lin" valueType="num">
                                      <p:cBhvr>
                                        <p:cTn id="8" dur="1000" fill="hold"/>
                                        <p:tgtEl>
                                          <p:spTgt spid="166915">
                                            <p:txEl>
                                              <p:pRg st="3" end="3"/>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66915">
                                            <p:txEl>
                                              <p:pRg st="3" end="3"/>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66915">
                                            <p:txEl>
                                              <p:pRg st="3" end="3"/>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166915">
                                            <p:txEl>
                                              <p:pRg st="4" end="4"/>
                                            </p:txEl>
                                          </p:spTgt>
                                        </p:tgtEl>
                                        <p:attrNameLst>
                                          <p:attrName>style.visibility</p:attrName>
                                        </p:attrNameLst>
                                      </p:cBhvr>
                                      <p:to>
                                        <p:strVal val="visible"/>
                                      </p:to>
                                    </p:set>
                                    <p:animEffect transition="in" filter="fade">
                                      <p:cBhvr>
                                        <p:cTn id="13" dur="1000"/>
                                        <p:tgtEl>
                                          <p:spTgt spid="166915">
                                            <p:txEl>
                                              <p:pRg st="4" end="4"/>
                                            </p:txEl>
                                          </p:spTgt>
                                        </p:tgtEl>
                                      </p:cBhvr>
                                    </p:animEffect>
                                    <p:anim calcmode="lin" valueType="num">
                                      <p:cBhvr>
                                        <p:cTn id="14" dur="1000" fill="hold"/>
                                        <p:tgtEl>
                                          <p:spTgt spid="166915">
                                            <p:txEl>
                                              <p:pRg st="4" end="4"/>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166915">
                                            <p:txEl>
                                              <p:pRg st="4" end="4"/>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66915">
                                            <p:txEl>
                                              <p:pRg st="4" end="4"/>
                                            </p:txEl>
                                          </p:spTgt>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166915">
                                            <p:txEl>
                                              <p:pRg st="6" end="6"/>
                                            </p:txEl>
                                          </p:spTgt>
                                        </p:tgtEl>
                                        <p:attrNameLst>
                                          <p:attrName>style.visibility</p:attrName>
                                        </p:attrNameLst>
                                      </p:cBhvr>
                                      <p:to>
                                        <p:strVal val="visible"/>
                                      </p:to>
                                    </p:set>
                                    <p:animEffect transition="in" filter="fade">
                                      <p:cBhvr>
                                        <p:cTn id="19" dur="1000"/>
                                        <p:tgtEl>
                                          <p:spTgt spid="166915">
                                            <p:txEl>
                                              <p:pRg st="6" end="6"/>
                                            </p:txEl>
                                          </p:spTgt>
                                        </p:tgtEl>
                                      </p:cBhvr>
                                    </p:animEffect>
                                    <p:anim calcmode="lin" valueType="num">
                                      <p:cBhvr>
                                        <p:cTn id="20" dur="1000" fill="hold"/>
                                        <p:tgtEl>
                                          <p:spTgt spid="166915">
                                            <p:txEl>
                                              <p:pRg st="6" end="6"/>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166915">
                                            <p:txEl>
                                              <p:pRg st="6" end="6"/>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66915">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7" presetClass="entr" presetSubtype="0" fill="hold" grpId="0" nodeType="clickEffect">
                                  <p:stCondLst>
                                    <p:cond delay="0"/>
                                  </p:stCondLst>
                                  <p:childTnLst>
                                    <p:set>
                                      <p:cBhvr>
                                        <p:cTn id="26" dur="1" fill="hold">
                                          <p:stCondLst>
                                            <p:cond delay="0"/>
                                          </p:stCondLst>
                                        </p:cTn>
                                        <p:tgtEl>
                                          <p:spTgt spid="166921"/>
                                        </p:tgtEl>
                                        <p:attrNameLst>
                                          <p:attrName>style.visibility</p:attrName>
                                        </p:attrNameLst>
                                      </p:cBhvr>
                                      <p:to>
                                        <p:strVal val="visible"/>
                                      </p:to>
                                    </p:set>
                                    <p:animEffect transition="in" filter="fade">
                                      <p:cBhvr>
                                        <p:cTn id="27" dur="1000"/>
                                        <p:tgtEl>
                                          <p:spTgt spid="166921"/>
                                        </p:tgtEl>
                                      </p:cBhvr>
                                    </p:animEffect>
                                    <p:anim calcmode="lin" valueType="num">
                                      <p:cBhvr>
                                        <p:cTn id="28" dur="1000" fill="hold"/>
                                        <p:tgtEl>
                                          <p:spTgt spid="166921"/>
                                        </p:tgtEl>
                                        <p:attrNameLst>
                                          <p:attrName>ppt_x</p:attrName>
                                        </p:attrNameLst>
                                      </p:cBhvr>
                                      <p:tavLst>
                                        <p:tav tm="0">
                                          <p:val>
                                            <p:strVal val="#ppt_x"/>
                                          </p:val>
                                        </p:tav>
                                        <p:tav tm="100000">
                                          <p:val>
                                            <p:strVal val="#ppt_x"/>
                                          </p:val>
                                        </p:tav>
                                      </p:tavLst>
                                    </p:anim>
                                    <p:anim calcmode="lin" valueType="num">
                                      <p:cBhvr>
                                        <p:cTn id="29" dur="900" decel="100000" fill="hold"/>
                                        <p:tgtEl>
                                          <p:spTgt spid="1669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66921"/>
                                        </p:tgtEl>
                                        <p:attrNameLst>
                                          <p:attrName>ppt_y</p:attrName>
                                        </p:attrNameLst>
                                      </p:cBhvr>
                                      <p:tavLst>
                                        <p:tav tm="0">
                                          <p:val>
                                            <p:strVal val="#ppt_y-.03"/>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37" presetClass="entr" presetSubtype="0" fill="hold" grpId="0" nodeType="clickEffect">
                                  <p:stCondLst>
                                    <p:cond delay="0"/>
                                  </p:stCondLst>
                                  <p:childTnLst>
                                    <p:set>
                                      <p:cBhvr>
                                        <p:cTn id="34" dur="1" fill="hold">
                                          <p:stCondLst>
                                            <p:cond delay="0"/>
                                          </p:stCondLst>
                                        </p:cTn>
                                        <p:tgtEl>
                                          <p:spTgt spid="166922"/>
                                        </p:tgtEl>
                                        <p:attrNameLst>
                                          <p:attrName>style.visibility</p:attrName>
                                        </p:attrNameLst>
                                      </p:cBhvr>
                                      <p:to>
                                        <p:strVal val="visible"/>
                                      </p:to>
                                    </p:set>
                                    <p:animEffect transition="in" filter="fade">
                                      <p:cBhvr>
                                        <p:cTn id="35" dur="1000"/>
                                        <p:tgtEl>
                                          <p:spTgt spid="166922"/>
                                        </p:tgtEl>
                                      </p:cBhvr>
                                    </p:animEffect>
                                    <p:anim calcmode="lin" valueType="num">
                                      <p:cBhvr>
                                        <p:cTn id="36" dur="1000" fill="hold"/>
                                        <p:tgtEl>
                                          <p:spTgt spid="166922"/>
                                        </p:tgtEl>
                                        <p:attrNameLst>
                                          <p:attrName>ppt_x</p:attrName>
                                        </p:attrNameLst>
                                      </p:cBhvr>
                                      <p:tavLst>
                                        <p:tav tm="0">
                                          <p:val>
                                            <p:strVal val="#ppt_x"/>
                                          </p:val>
                                        </p:tav>
                                        <p:tav tm="100000">
                                          <p:val>
                                            <p:strVal val="#ppt_x"/>
                                          </p:val>
                                        </p:tav>
                                      </p:tavLst>
                                    </p:anim>
                                    <p:anim calcmode="lin" valueType="num">
                                      <p:cBhvr>
                                        <p:cTn id="37" dur="900" decel="100000" fill="hold"/>
                                        <p:tgtEl>
                                          <p:spTgt spid="16692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66922"/>
                                        </p:tgtEl>
                                        <p:attrNameLst>
                                          <p:attrName>ppt_y</p:attrName>
                                        </p:attrNameLst>
                                      </p:cBhvr>
                                      <p:tavLst>
                                        <p:tav tm="0">
                                          <p:val>
                                            <p:strVal val="#ppt_y-.03"/>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37" presetClass="entr" presetSubtype="0" fill="hold" nodeType="clickEffect">
                                  <p:stCondLst>
                                    <p:cond delay="0"/>
                                  </p:stCondLst>
                                  <p:childTnLst>
                                    <p:set>
                                      <p:cBhvr>
                                        <p:cTn id="42" dur="1" fill="hold">
                                          <p:stCondLst>
                                            <p:cond delay="0"/>
                                          </p:stCondLst>
                                        </p:cTn>
                                        <p:tgtEl>
                                          <p:spTgt spid="166915">
                                            <p:txEl>
                                              <p:pRg st="9" end="9"/>
                                            </p:txEl>
                                          </p:spTgt>
                                        </p:tgtEl>
                                        <p:attrNameLst>
                                          <p:attrName>style.visibility</p:attrName>
                                        </p:attrNameLst>
                                      </p:cBhvr>
                                      <p:to>
                                        <p:strVal val="visible"/>
                                      </p:to>
                                    </p:set>
                                    <p:animEffect transition="in" filter="fade">
                                      <p:cBhvr>
                                        <p:cTn id="43" dur="1000"/>
                                        <p:tgtEl>
                                          <p:spTgt spid="166915">
                                            <p:txEl>
                                              <p:pRg st="9" end="9"/>
                                            </p:txEl>
                                          </p:spTgt>
                                        </p:tgtEl>
                                      </p:cBhvr>
                                    </p:animEffect>
                                    <p:anim calcmode="lin" valueType="num">
                                      <p:cBhvr>
                                        <p:cTn id="44" dur="1000" fill="hold"/>
                                        <p:tgtEl>
                                          <p:spTgt spid="166915">
                                            <p:txEl>
                                              <p:pRg st="9" end="9"/>
                                            </p:txEl>
                                          </p:spTgt>
                                        </p:tgtEl>
                                        <p:attrNameLst>
                                          <p:attrName>ppt_x</p:attrName>
                                        </p:attrNameLst>
                                      </p:cBhvr>
                                      <p:tavLst>
                                        <p:tav tm="0">
                                          <p:val>
                                            <p:strVal val="#ppt_x"/>
                                          </p:val>
                                        </p:tav>
                                        <p:tav tm="100000">
                                          <p:val>
                                            <p:strVal val="#ppt_x"/>
                                          </p:val>
                                        </p:tav>
                                      </p:tavLst>
                                    </p:anim>
                                    <p:anim calcmode="lin" valueType="num">
                                      <p:cBhvr>
                                        <p:cTn id="45" dur="900" decel="100000" fill="hold"/>
                                        <p:tgtEl>
                                          <p:spTgt spid="166915">
                                            <p:txEl>
                                              <p:pRg st="9" end="9"/>
                                            </p:txEl>
                                          </p:spTgt>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66915">
                                            <p:txEl>
                                              <p:pRg st="9" end="9"/>
                                            </p:txEl>
                                          </p:spTgt>
                                        </p:tgtEl>
                                        <p:attrNameLst>
                                          <p:attrName>ppt_y</p:attrName>
                                        </p:attrNameLst>
                                      </p:cBhvr>
                                      <p:tavLst>
                                        <p:tav tm="0">
                                          <p:val>
                                            <p:strVal val="#ppt_y-.03"/>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37" presetClass="entr" presetSubtype="0" fill="hold" grpId="0" nodeType="clickEffect">
                                  <p:stCondLst>
                                    <p:cond delay="0"/>
                                  </p:stCondLst>
                                  <p:childTnLst>
                                    <p:set>
                                      <p:cBhvr>
                                        <p:cTn id="50" dur="1" fill="hold">
                                          <p:stCondLst>
                                            <p:cond delay="0"/>
                                          </p:stCondLst>
                                        </p:cTn>
                                        <p:tgtEl>
                                          <p:spTgt spid="166923"/>
                                        </p:tgtEl>
                                        <p:attrNameLst>
                                          <p:attrName>style.visibility</p:attrName>
                                        </p:attrNameLst>
                                      </p:cBhvr>
                                      <p:to>
                                        <p:strVal val="visible"/>
                                      </p:to>
                                    </p:set>
                                    <p:animEffect transition="in" filter="fade">
                                      <p:cBhvr>
                                        <p:cTn id="51" dur="1000"/>
                                        <p:tgtEl>
                                          <p:spTgt spid="166923"/>
                                        </p:tgtEl>
                                      </p:cBhvr>
                                    </p:animEffect>
                                    <p:anim calcmode="lin" valueType="num">
                                      <p:cBhvr>
                                        <p:cTn id="52" dur="1000" fill="hold"/>
                                        <p:tgtEl>
                                          <p:spTgt spid="166923"/>
                                        </p:tgtEl>
                                        <p:attrNameLst>
                                          <p:attrName>ppt_x</p:attrName>
                                        </p:attrNameLst>
                                      </p:cBhvr>
                                      <p:tavLst>
                                        <p:tav tm="0">
                                          <p:val>
                                            <p:strVal val="#ppt_x"/>
                                          </p:val>
                                        </p:tav>
                                        <p:tav tm="100000">
                                          <p:val>
                                            <p:strVal val="#ppt_x"/>
                                          </p:val>
                                        </p:tav>
                                      </p:tavLst>
                                    </p:anim>
                                    <p:anim calcmode="lin" valueType="num">
                                      <p:cBhvr>
                                        <p:cTn id="53" dur="900" decel="100000" fill="hold"/>
                                        <p:tgtEl>
                                          <p:spTgt spid="16692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66923"/>
                                        </p:tgtEl>
                                        <p:attrNameLst>
                                          <p:attrName>ppt_y</p:attrName>
                                        </p:attrNameLst>
                                      </p:cBhvr>
                                      <p:tavLst>
                                        <p:tav tm="0">
                                          <p:val>
                                            <p:strVal val="#ppt_y-.03"/>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37" presetClass="entr" presetSubtype="0" fill="hold" grpId="0" nodeType="clickEffect">
                                  <p:stCondLst>
                                    <p:cond delay="0"/>
                                  </p:stCondLst>
                                  <p:childTnLst>
                                    <p:set>
                                      <p:cBhvr>
                                        <p:cTn id="58" dur="1" fill="hold">
                                          <p:stCondLst>
                                            <p:cond delay="0"/>
                                          </p:stCondLst>
                                        </p:cTn>
                                        <p:tgtEl>
                                          <p:spTgt spid="166924"/>
                                        </p:tgtEl>
                                        <p:attrNameLst>
                                          <p:attrName>style.visibility</p:attrName>
                                        </p:attrNameLst>
                                      </p:cBhvr>
                                      <p:to>
                                        <p:strVal val="visible"/>
                                      </p:to>
                                    </p:set>
                                    <p:animEffect transition="in" filter="fade">
                                      <p:cBhvr>
                                        <p:cTn id="59" dur="1000"/>
                                        <p:tgtEl>
                                          <p:spTgt spid="166924"/>
                                        </p:tgtEl>
                                      </p:cBhvr>
                                    </p:animEffect>
                                    <p:anim calcmode="lin" valueType="num">
                                      <p:cBhvr>
                                        <p:cTn id="60" dur="1000" fill="hold"/>
                                        <p:tgtEl>
                                          <p:spTgt spid="166924"/>
                                        </p:tgtEl>
                                        <p:attrNameLst>
                                          <p:attrName>ppt_x</p:attrName>
                                        </p:attrNameLst>
                                      </p:cBhvr>
                                      <p:tavLst>
                                        <p:tav tm="0">
                                          <p:val>
                                            <p:strVal val="#ppt_x"/>
                                          </p:val>
                                        </p:tav>
                                        <p:tav tm="100000">
                                          <p:val>
                                            <p:strVal val="#ppt_x"/>
                                          </p:val>
                                        </p:tav>
                                      </p:tavLst>
                                    </p:anim>
                                    <p:anim calcmode="lin" valueType="num">
                                      <p:cBhvr>
                                        <p:cTn id="61" dur="900" decel="100000" fill="hold"/>
                                        <p:tgtEl>
                                          <p:spTgt spid="16692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69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21" grpId="0"/>
      <p:bldP spid="166922" grpId="0"/>
      <p:bldP spid="166923" grpId="0"/>
      <p:bldP spid="166924"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noFill/>
        </p:spPr>
        <p:txBody>
          <a:bodyPr/>
          <a:lstStyle/>
          <a:p>
            <a:pPr eaLnBrk="1" hangingPunct="1"/>
            <a:r>
              <a:rPr lang="en-US" altLang="en-US"/>
              <a:t>Combinations of Functions</a:t>
            </a:r>
          </a:p>
        </p:txBody>
      </p:sp>
      <p:sp>
        <p:nvSpPr>
          <p:cNvPr id="24579" name="Text Box 3"/>
          <p:cNvSpPr txBox="1">
            <a:spLocks noChangeArrowheads="1"/>
          </p:cNvSpPr>
          <p:nvPr/>
        </p:nvSpPr>
        <p:spPr bwMode="auto">
          <a:xfrm>
            <a:off x="455613" y="1462088"/>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t>We know that, </a:t>
            </a:r>
            <a:r>
              <a:rPr lang="en-US" altLang="en-US" sz="2400">
                <a:solidFill>
                  <a:srgbClr val="E14FA7"/>
                </a:solidFill>
              </a:rPr>
              <a:t>the notation </a:t>
            </a:r>
            <a:r>
              <a:rPr lang="en-US" altLang="en-US" sz="2400" i="1">
                <a:solidFill>
                  <a:srgbClr val="E14FA7"/>
                </a:solidFill>
              </a:rPr>
              <a:t>f </a:t>
            </a:r>
            <a:r>
              <a:rPr lang="en-US" altLang="en-US" sz="3200" b="1" baseline="-10000">
                <a:solidFill>
                  <a:srgbClr val="E14FA7"/>
                </a:solidFill>
                <a:sym typeface="Symbol" panose="05050102010706020507" pitchFamily="18" charset="2"/>
              </a:rPr>
              <a:t></a:t>
            </a:r>
            <a:r>
              <a:rPr lang="en-US" altLang="en-US" i="1">
                <a:solidFill>
                  <a:srgbClr val="E14FA7"/>
                </a:solidFill>
              </a:rPr>
              <a:t> </a:t>
            </a:r>
            <a:r>
              <a:rPr lang="en-US" altLang="en-US" sz="2400" i="1">
                <a:solidFill>
                  <a:srgbClr val="E14FA7"/>
                </a:solidFill>
              </a:rPr>
              <a:t>g</a:t>
            </a:r>
            <a:r>
              <a:rPr lang="en-US" altLang="en-US" sz="2400">
                <a:solidFill>
                  <a:srgbClr val="E14FA7"/>
                </a:solidFill>
              </a:rPr>
              <a:t> means that the function </a:t>
            </a:r>
            <a:r>
              <a:rPr lang="en-US" altLang="en-US" sz="2400" i="1">
                <a:solidFill>
                  <a:srgbClr val="E14FA7"/>
                </a:solidFill>
              </a:rPr>
              <a:t>g</a:t>
            </a:r>
            <a:r>
              <a:rPr lang="en-US" altLang="en-US" sz="2400">
                <a:solidFill>
                  <a:srgbClr val="E14FA7"/>
                </a:solidFill>
              </a:rPr>
              <a:t> is </a:t>
            </a:r>
          </a:p>
          <a:p>
            <a:pPr eaLnBrk="1" hangingPunct="1"/>
            <a:r>
              <a:rPr lang="en-US" altLang="en-US" sz="2400">
                <a:solidFill>
                  <a:srgbClr val="E14FA7"/>
                </a:solidFill>
              </a:rPr>
              <a:t>applied first and then </a:t>
            </a:r>
            <a:r>
              <a:rPr lang="en-US" altLang="en-US" sz="2400" i="1">
                <a:solidFill>
                  <a:srgbClr val="E14FA7"/>
                </a:solidFill>
              </a:rPr>
              <a:t>f</a:t>
            </a:r>
            <a:r>
              <a:rPr lang="en-US" altLang="en-US" sz="2400">
                <a:solidFill>
                  <a:srgbClr val="E14FA7"/>
                </a:solidFill>
              </a:rPr>
              <a:t> is applied second.</a:t>
            </a:r>
            <a:r>
              <a:rPr lang="en-US" altLang="en-US" sz="2400"/>
              <a:t> In Example 6, </a:t>
            </a:r>
            <a:br>
              <a:rPr lang="en-US" altLang="en-US" sz="2400"/>
            </a:br>
            <a:r>
              <a:rPr lang="en-US" altLang="en-US" sz="2400" i="1"/>
              <a:t>f </a:t>
            </a:r>
            <a:r>
              <a:rPr lang="en-US" altLang="en-US" sz="3200" b="1" baseline="-10000">
                <a:sym typeface="Symbol" panose="05050102010706020507" pitchFamily="18" charset="2"/>
              </a:rPr>
              <a:t></a:t>
            </a:r>
            <a:r>
              <a:rPr lang="en-US" altLang="en-US" i="1"/>
              <a:t> </a:t>
            </a:r>
            <a:r>
              <a:rPr lang="en-US" altLang="en-US" sz="2400" i="1"/>
              <a:t>g </a:t>
            </a:r>
            <a:r>
              <a:rPr lang="en-US" altLang="en-US" sz="2400"/>
              <a:t>is the function that </a:t>
            </a:r>
            <a:r>
              <a:rPr lang="en-US" altLang="en-US" sz="2400" i="1"/>
              <a:t>first</a:t>
            </a:r>
            <a:r>
              <a:rPr lang="en-US" altLang="en-US" sz="2400"/>
              <a:t> subtracts 3 and </a:t>
            </a:r>
            <a:r>
              <a:rPr lang="en-US" altLang="en-US" sz="2400" i="1"/>
              <a:t>then</a:t>
            </a:r>
            <a:r>
              <a:rPr lang="en-US" altLang="en-US" sz="2400"/>
              <a:t> squares; </a:t>
            </a:r>
            <a:br>
              <a:rPr lang="en-US" altLang="en-US" sz="2400"/>
            </a:br>
            <a:r>
              <a:rPr lang="en-US" altLang="en-US" sz="2400" i="1"/>
              <a:t>g </a:t>
            </a:r>
            <a:r>
              <a:rPr lang="en-US" altLang="en-US" sz="3200" b="1" baseline="-10000">
                <a:sym typeface="Symbol" panose="05050102010706020507" pitchFamily="18" charset="2"/>
              </a:rPr>
              <a:t></a:t>
            </a:r>
            <a:r>
              <a:rPr lang="en-US" altLang="en-US" i="1"/>
              <a:t> </a:t>
            </a:r>
            <a:r>
              <a:rPr lang="en-US" altLang="en-US" sz="2400" i="1"/>
              <a:t>f</a:t>
            </a:r>
            <a:r>
              <a:rPr lang="en-US" altLang="en-US" sz="2400"/>
              <a:t> is the function that </a:t>
            </a:r>
            <a:r>
              <a:rPr lang="en-US" altLang="en-US" sz="2400" i="1"/>
              <a:t>first</a:t>
            </a:r>
            <a:r>
              <a:rPr lang="en-US" altLang="en-US" sz="2400"/>
              <a:t> squares and </a:t>
            </a:r>
            <a:r>
              <a:rPr lang="en-US" altLang="en-US" sz="2400" i="1"/>
              <a:t>then</a:t>
            </a:r>
            <a:r>
              <a:rPr lang="en-US" altLang="en-US" sz="2400"/>
              <a:t> subtracts 3.</a:t>
            </a:r>
          </a:p>
          <a:p>
            <a:pPr eaLnBrk="1" hangingPunct="1"/>
            <a:endParaRPr lang="en-US" altLang="en-US" sz="2400"/>
          </a:p>
          <a:p>
            <a:pPr eaLnBrk="1" hangingPunct="1">
              <a:lnSpc>
                <a:spcPct val="110000"/>
              </a:lnSpc>
            </a:pPr>
            <a:r>
              <a:rPr lang="en-US" altLang="en-US" sz="2400"/>
              <a:t>It is possible to take the composition of three or more </a:t>
            </a:r>
          </a:p>
          <a:p>
            <a:pPr eaLnBrk="1" hangingPunct="1">
              <a:lnSpc>
                <a:spcPct val="110000"/>
              </a:lnSpc>
            </a:pPr>
            <a:r>
              <a:rPr lang="en-US" altLang="en-US" sz="2400"/>
              <a:t>functions. For instance, the composite function </a:t>
            </a:r>
            <a:r>
              <a:rPr lang="en-US" altLang="en-US" sz="2400" i="1"/>
              <a:t>f </a:t>
            </a:r>
            <a:r>
              <a:rPr lang="en-US" altLang="en-US" sz="3200" b="1" baseline="-10000">
                <a:sym typeface="Symbol" panose="05050102010706020507" pitchFamily="18" charset="2"/>
              </a:rPr>
              <a:t></a:t>
            </a:r>
            <a:r>
              <a:rPr lang="en-US" altLang="en-US" i="1"/>
              <a:t> </a:t>
            </a:r>
            <a:r>
              <a:rPr lang="en-US" altLang="en-US" sz="2400" i="1"/>
              <a:t>g </a:t>
            </a:r>
            <a:r>
              <a:rPr lang="en-US" altLang="en-US" sz="3200" b="1" baseline="-10000">
                <a:sym typeface="Symbol" panose="05050102010706020507" pitchFamily="18" charset="2"/>
              </a:rPr>
              <a:t></a:t>
            </a:r>
            <a:r>
              <a:rPr lang="en-US" altLang="en-US" sz="2400" i="1"/>
              <a:t> h </a:t>
            </a:r>
            <a:r>
              <a:rPr lang="en-US" altLang="en-US" sz="2400"/>
              <a:t>is </a:t>
            </a:r>
          </a:p>
          <a:p>
            <a:pPr eaLnBrk="1" hangingPunct="1">
              <a:lnSpc>
                <a:spcPct val="110000"/>
              </a:lnSpc>
            </a:pPr>
            <a:r>
              <a:rPr lang="en-US" altLang="en-US" sz="2400"/>
              <a:t>found by first applying </a:t>
            </a:r>
            <a:r>
              <a:rPr lang="en-US" altLang="en-US" sz="2400" i="1"/>
              <a:t>h</a:t>
            </a:r>
            <a:r>
              <a:rPr lang="en-US" altLang="en-US" sz="2400"/>
              <a:t>, then </a:t>
            </a:r>
            <a:r>
              <a:rPr lang="en-US" altLang="en-US" sz="2400" i="1"/>
              <a:t>g</a:t>
            </a:r>
            <a:r>
              <a:rPr lang="en-US" altLang="en-US" sz="2400"/>
              <a:t>, and then </a:t>
            </a:r>
            <a:r>
              <a:rPr lang="en-US" altLang="en-US" sz="2400" i="1"/>
              <a:t>f</a:t>
            </a:r>
            <a:r>
              <a:rPr lang="en-US" altLang="en-US" sz="2400"/>
              <a:t> as follows:</a:t>
            </a:r>
          </a:p>
          <a:p>
            <a:pPr eaLnBrk="1" hangingPunct="1">
              <a:lnSpc>
                <a:spcPct val="110000"/>
              </a:lnSpc>
            </a:pPr>
            <a:endParaRPr lang="en-US" altLang="en-US" sz="2400"/>
          </a:p>
          <a:p>
            <a:pPr eaLnBrk="1" hangingPunct="1">
              <a:lnSpc>
                <a:spcPct val="110000"/>
              </a:lnSpc>
            </a:pPr>
            <a:r>
              <a:rPr lang="en-US" altLang="en-US" sz="2400"/>
              <a:t>		(</a:t>
            </a:r>
            <a:r>
              <a:rPr lang="en-US" altLang="en-US" sz="2400" i="1"/>
              <a:t>f </a:t>
            </a:r>
            <a:r>
              <a:rPr lang="en-US" altLang="en-US" sz="3200" b="1" baseline="-10000">
                <a:sym typeface="Symbol" panose="05050102010706020507" pitchFamily="18" charset="2"/>
              </a:rPr>
              <a:t></a:t>
            </a:r>
            <a:r>
              <a:rPr lang="en-US" altLang="en-US" i="1"/>
              <a:t> </a:t>
            </a:r>
            <a:r>
              <a:rPr lang="en-US" altLang="en-US" sz="2400" i="1"/>
              <a:t>g </a:t>
            </a:r>
            <a:r>
              <a:rPr lang="en-US" altLang="en-US" sz="3200" b="1" baseline="-10000">
                <a:sym typeface="Symbol" panose="05050102010706020507" pitchFamily="18" charset="2"/>
              </a:rPr>
              <a:t></a:t>
            </a:r>
            <a:r>
              <a:rPr lang="en-US" altLang="en-US" sz="2400" i="1"/>
              <a:t> h</a:t>
            </a:r>
            <a:r>
              <a:rPr lang="en-US" altLang="en-US" sz="2400"/>
              <a:t>)(</a:t>
            </a:r>
            <a:r>
              <a:rPr lang="en-US" altLang="en-US" sz="2400" i="1"/>
              <a:t>x</a:t>
            </a:r>
            <a:r>
              <a:rPr lang="en-US" altLang="en-US" sz="2400"/>
              <a:t>) = </a:t>
            </a:r>
            <a:r>
              <a:rPr lang="en-US" altLang="en-US" sz="2400" i="1"/>
              <a:t>f</a:t>
            </a:r>
            <a:r>
              <a:rPr lang="en-US" altLang="en-US" sz="400" i="1"/>
              <a:t> </a:t>
            </a:r>
            <a:r>
              <a:rPr lang="en-US" altLang="en-US" sz="2400"/>
              <a:t>(</a:t>
            </a:r>
            <a:r>
              <a:rPr lang="en-US" altLang="en-US" sz="2400" i="1"/>
              <a:t>g</a:t>
            </a:r>
            <a:r>
              <a:rPr lang="en-US" altLang="en-US" sz="400" i="1"/>
              <a:t> </a:t>
            </a:r>
            <a:r>
              <a:rPr lang="en-US" altLang="en-US" sz="2400"/>
              <a:t>(</a:t>
            </a:r>
            <a:r>
              <a:rPr lang="en-US" altLang="en-US" sz="2400" i="1"/>
              <a:t>h</a:t>
            </a:r>
            <a:r>
              <a:rPr lang="en-US" altLang="en-US" sz="400" i="1"/>
              <a:t> </a:t>
            </a:r>
            <a:r>
              <a:rPr lang="en-US" altLang="en-US" sz="2400"/>
              <a:t>(</a:t>
            </a:r>
            <a:r>
              <a:rPr lang="en-US" altLang="en-US" sz="2400" i="1"/>
              <a:t>x</a:t>
            </a:r>
            <a:r>
              <a:rPr lang="en-US" altLang="en-US" sz="2400"/>
              <a:t>)))</a:t>
            </a:r>
          </a:p>
          <a:p>
            <a:pPr eaLnBrk="1" hangingPunct="1"/>
            <a:endParaRPr lang="en-US" altLang="en-US" sz="2400"/>
          </a:p>
          <a:p>
            <a:pPr eaLnBrk="1" hangingPunct="1">
              <a:lnSpc>
                <a:spcPct val="110000"/>
              </a:lnSpc>
            </a:pPr>
            <a:r>
              <a:rPr lang="en-US" altLang="en-US" sz="2400"/>
              <a:t>		</a:t>
            </a:r>
          </a:p>
        </p:txBody>
      </p:sp>
    </p:spTree>
    <p:custDataLst>
      <p:tags r:id="rId1"/>
    </p:custDataLst>
    <p:extLst>
      <p:ext uri="{BB962C8B-B14F-4D97-AF65-F5344CB8AC3E}">
        <p14:creationId xmlns:p14="http://schemas.microsoft.com/office/powerpoint/2010/main" val="20222486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noFill/>
        </p:spPr>
        <p:txBody>
          <a:bodyPr/>
          <a:lstStyle/>
          <a:p>
            <a:r>
              <a:rPr lang="en-US" altLang="en-US"/>
              <a:t>Four Ways to Represent a Function</a:t>
            </a:r>
          </a:p>
        </p:txBody>
      </p:sp>
      <p:sp>
        <p:nvSpPr>
          <p:cNvPr id="13315" name="Rectangle 3"/>
          <p:cNvSpPr>
            <a:spLocks noChangeArrowheads="1"/>
          </p:cNvSpPr>
          <p:nvPr/>
        </p:nvSpPr>
        <p:spPr bwMode="auto">
          <a:xfrm>
            <a:off x="455613" y="1462088"/>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6pPr>
            <a:lvl7pPr marL="29718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7pPr>
            <a:lvl8pPr marL="34290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8pPr>
            <a:lvl9pPr marL="38862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9pPr>
          </a:lstStyle>
          <a:p>
            <a:pPr eaLnBrk="1" hangingPunct="1">
              <a:lnSpc>
                <a:spcPct val="100000"/>
              </a:lnSpc>
            </a:pPr>
            <a:r>
              <a:rPr lang="en-US" altLang="en-US"/>
              <a:t>Since the </a:t>
            </a:r>
            <a:r>
              <a:rPr lang="en-US" altLang="en-US" i="1"/>
              <a:t>y</a:t>
            </a:r>
            <a:r>
              <a:rPr lang="en-US" altLang="en-US"/>
              <a:t>-coordinate of any point (</a:t>
            </a:r>
            <a:r>
              <a:rPr lang="en-US" altLang="en-US" i="1"/>
              <a:t>x</a:t>
            </a:r>
            <a:r>
              <a:rPr lang="en-US" altLang="en-US"/>
              <a:t>, </a:t>
            </a:r>
            <a:r>
              <a:rPr lang="en-US" altLang="en-US" i="1"/>
              <a:t>y</a:t>
            </a:r>
            <a:r>
              <a:rPr lang="en-US" altLang="en-US"/>
              <a:t>) on the graph is </a:t>
            </a:r>
            <a:br>
              <a:rPr lang="en-US" altLang="en-US"/>
            </a:br>
            <a:r>
              <a:rPr lang="en-US" altLang="en-US" i="1"/>
              <a:t>y </a:t>
            </a:r>
            <a:r>
              <a:rPr lang="en-US" altLang="en-US"/>
              <a:t>= </a:t>
            </a:r>
            <a:r>
              <a:rPr lang="en-US" altLang="en-US" i="1"/>
              <a:t>f</a:t>
            </a:r>
            <a:r>
              <a:rPr lang="en-US" altLang="en-US" sz="400" i="1"/>
              <a:t> </a:t>
            </a:r>
            <a:r>
              <a:rPr lang="en-US" altLang="en-US"/>
              <a:t>(</a:t>
            </a:r>
            <a:r>
              <a:rPr lang="en-US" altLang="en-US" i="1"/>
              <a:t>x</a:t>
            </a:r>
            <a:r>
              <a:rPr lang="en-US" altLang="en-US"/>
              <a:t>), we can read the value of </a:t>
            </a:r>
            <a:r>
              <a:rPr lang="en-US" altLang="en-US" i="1"/>
              <a:t>f</a:t>
            </a:r>
            <a:r>
              <a:rPr lang="en-US" altLang="en-US" sz="400" i="1"/>
              <a:t> </a:t>
            </a:r>
            <a:r>
              <a:rPr lang="en-US" altLang="en-US"/>
              <a:t>(</a:t>
            </a:r>
            <a:r>
              <a:rPr lang="en-US" altLang="en-US" i="1"/>
              <a:t>x</a:t>
            </a:r>
            <a:r>
              <a:rPr lang="en-US" altLang="en-US"/>
              <a:t>) from the graph as being the height of the graph above the point </a:t>
            </a:r>
            <a:r>
              <a:rPr lang="en-US" altLang="en-US" i="1"/>
              <a:t>x</a:t>
            </a:r>
            <a:r>
              <a:rPr lang="en-US" altLang="en-US"/>
              <a:t> </a:t>
            </a:r>
            <a:br>
              <a:rPr lang="en-US" altLang="en-US"/>
            </a:br>
            <a:r>
              <a:rPr lang="en-US" altLang="en-US"/>
              <a:t>(see Figure 4). </a:t>
            </a:r>
            <a:endParaRPr lang="en-US" altLang="en-US">
              <a:latin typeface="Times-Roman" charset="0"/>
            </a:endParaRPr>
          </a:p>
        </p:txBody>
      </p:sp>
      <p:pic>
        <p:nvPicPr>
          <p:cNvPr id="133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0650" y="3352800"/>
            <a:ext cx="3235325" cy="247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Text Box 5"/>
          <p:cNvSpPr txBox="1">
            <a:spLocks noChangeArrowheads="1"/>
          </p:cNvSpPr>
          <p:nvPr/>
        </p:nvSpPr>
        <p:spPr bwMode="auto">
          <a:xfrm>
            <a:off x="3886200" y="5986463"/>
            <a:ext cx="7778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6pPr>
            <a:lvl7pPr marL="29718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7pPr>
            <a:lvl8pPr marL="34290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8pPr>
            <a:lvl9pPr marL="38862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9pPr>
          </a:lstStyle>
          <a:p>
            <a:pPr algn="ctr" eaLnBrk="1" hangingPunct="1">
              <a:lnSpc>
                <a:spcPct val="100000"/>
              </a:lnSpc>
            </a:pPr>
            <a:r>
              <a:rPr lang="en-US" altLang="en-US" sz="1200" b="1"/>
              <a:t>Figure 4</a:t>
            </a:r>
          </a:p>
        </p:txBody>
      </p:sp>
    </p:spTree>
    <p:custDataLst>
      <p:tags r:id="rId1"/>
    </p:custData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9" descr="D:\Nalini\PPT\6-23-15\New folder (2)\Chpt_1-2-0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743200"/>
            <a:ext cx="8562975"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 Box 3"/>
          <p:cNvSpPr txBox="1">
            <a:spLocks noChangeArrowheads="1"/>
          </p:cNvSpPr>
          <p:nvPr/>
        </p:nvSpPr>
        <p:spPr bwMode="auto">
          <a:xfrm>
            <a:off x="2133600" y="6248400"/>
            <a:ext cx="5486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1400"/>
              <a:t>Copyright © Cengage Learning. All rights reserved.</a:t>
            </a:r>
            <a:r>
              <a:rPr lang="en-US" altLang="en-US"/>
              <a:t> </a:t>
            </a:r>
          </a:p>
        </p:txBody>
      </p:sp>
      <p:sp>
        <p:nvSpPr>
          <p:cNvPr id="5124" name="Rectangle 4"/>
          <p:cNvSpPr>
            <a:spLocks noChangeArrowheads="1"/>
          </p:cNvSpPr>
          <p:nvPr/>
        </p:nvSpPr>
        <p:spPr bwMode="auto">
          <a:xfrm>
            <a:off x="614363" y="2924175"/>
            <a:ext cx="97155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400" b="1">
                <a:solidFill>
                  <a:schemeClr val="bg1"/>
                </a:solidFill>
              </a:rPr>
              <a:t>1.5</a:t>
            </a:r>
          </a:p>
        </p:txBody>
      </p:sp>
      <p:sp>
        <p:nvSpPr>
          <p:cNvPr id="5125" name="Text Box 5"/>
          <p:cNvSpPr txBox="1">
            <a:spLocks noChangeArrowheads="1"/>
          </p:cNvSpPr>
          <p:nvPr/>
        </p:nvSpPr>
        <p:spPr bwMode="auto">
          <a:xfrm>
            <a:off x="2133600" y="2695575"/>
            <a:ext cx="5562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a:t>Inverse Functions and Logarithms</a:t>
            </a:r>
          </a:p>
        </p:txBody>
      </p:sp>
    </p:spTree>
    <p:custDataLst>
      <p:tags r:id="rId1"/>
    </p:custDataLst>
    <p:extLst>
      <p:ext uri="{BB962C8B-B14F-4D97-AF65-F5344CB8AC3E}">
        <p14:creationId xmlns:p14="http://schemas.microsoft.com/office/powerpoint/2010/main" val="1420121146"/>
      </p:ext>
    </p:extLst>
  </p:cSld>
  <p:clrMapOvr>
    <a:masterClrMapping/>
  </p:clrMapOvr>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en-US"/>
              <a:t>Inverse Functions and Logarithms</a:t>
            </a:r>
          </a:p>
        </p:txBody>
      </p:sp>
      <p:sp>
        <p:nvSpPr>
          <p:cNvPr id="6147" name="Text Box 3"/>
          <p:cNvSpPr txBox="1">
            <a:spLocks noChangeArrowheads="1"/>
          </p:cNvSpPr>
          <p:nvPr/>
        </p:nvSpPr>
        <p:spPr bwMode="auto">
          <a:xfrm>
            <a:off x="455613" y="1462088"/>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14300" eaLnBrk="0" hangingPunct="0">
              <a:tabLst>
                <a:tab pos="406400" algn="l"/>
              </a:tabLst>
              <a:defRPr>
                <a:solidFill>
                  <a:schemeClr val="tx1"/>
                </a:solidFill>
                <a:latin typeface="Arial" panose="020B0604020202020204" pitchFamily="34" charset="0"/>
              </a:defRPr>
            </a:lvl1pPr>
            <a:lvl2pPr marL="742950" indent="-285750" defTabSz="114300" eaLnBrk="0" hangingPunct="0">
              <a:tabLst>
                <a:tab pos="406400" algn="l"/>
              </a:tabLst>
              <a:defRPr>
                <a:solidFill>
                  <a:schemeClr val="tx1"/>
                </a:solidFill>
                <a:latin typeface="Arial" panose="020B0604020202020204" pitchFamily="34" charset="0"/>
              </a:defRPr>
            </a:lvl2pPr>
            <a:lvl3pPr marL="1143000" indent="-228600" defTabSz="114300" eaLnBrk="0" hangingPunct="0">
              <a:tabLst>
                <a:tab pos="406400" algn="l"/>
              </a:tabLst>
              <a:defRPr>
                <a:solidFill>
                  <a:schemeClr val="tx1"/>
                </a:solidFill>
                <a:latin typeface="Arial" panose="020B0604020202020204" pitchFamily="34" charset="0"/>
              </a:defRPr>
            </a:lvl3pPr>
            <a:lvl4pPr marL="1600200" indent="-228600" defTabSz="114300" eaLnBrk="0" hangingPunct="0">
              <a:tabLst>
                <a:tab pos="406400" algn="l"/>
              </a:tabLst>
              <a:defRPr>
                <a:solidFill>
                  <a:schemeClr val="tx1"/>
                </a:solidFill>
                <a:latin typeface="Arial" panose="020B0604020202020204" pitchFamily="34" charset="0"/>
              </a:defRPr>
            </a:lvl4pPr>
            <a:lvl5pPr marL="2057400" indent="-228600" defTabSz="114300" eaLnBrk="0" hangingPunct="0">
              <a:tabLst>
                <a:tab pos="406400" algn="l"/>
              </a:tabLst>
              <a:defRPr>
                <a:solidFill>
                  <a:schemeClr val="tx1"/>
                </a:solidFill>
                <a:latin typeface="Arial" panose="020B0604020202020204" pitchFamily="34" charset="0"/>
              </a:defRPr>
            </a:lvl5pPr>
            <a:lvl6pPr marL="2514600" indent="-228600" defTabSz="114300" eaLnBrk="0" fontAlgn="base" hangingPunct="0">
              <a:spcBef>
                <a:spcPct val="0"/>
              </a:spcBef>
              <a:spcAft>
                <a:spcPct val="0"/>
              </a:spcAft>
              <a:tabLst>
                <a:tab pos="406400" algn="l"/>
              </a:tabLst>
              <a:defRPr>
                <a:solidFill>
                  <a:schemeClr val="tx1"/>
                </a:solidFill>
                <a:latin typeface="Arial" panose="020B0604020202020204" pitchFamily="34" charset="0"/>
              </a:defRPr>
            </a:lvl6pPr>
            <a:lvl7pPr marL="2971800" indent="-228600" defTabSz="114300" eaLnBrk="0" fontAlgn="base" hangingPunct="0">
              <a:spcBef>
                <a:spcPct val="0"/>
              </a:spcBef>
              <a:spcAft>
                <a:spcPct val="0"/>
              </a:spcAft>
              <a:tabLst>
                <a:tab pos="406400" algn="l"/>
              </a:tabLst>
              <a:defRPr>
                <a:solidFill>
                  <a:schemeClr val="tx1"/>
                </a:solidFill>
                <a:latin typeface="Arial" panose="020B0604020202020204" pitchFamily="34" charset="0"/>
              </a:defRPr>
            </a:lvl7pPr>
            <a:lvl8pPr marL="3429000" indent="-228600" defTabSz="114300" eaLnBrk="0" fontAlgn="base" hangingPunct="0">
              <a:spcBef>
                <a:spcPct val="0"/>
              </a:spcBef>
              <a:spcAft>
                <a:spcPct val="0"/>
              </a:spcAft>
              <a:tabLst>
                <a:tab pos="406400" algn="l"/>
              </a:tabLst>
              <a:defRPr>
                <a:solidFill>
                  <a:schemeClr val="tx1"/>
                </a:solidFill>
                <a:latin typeface="Arial" panose="020B0604020202020204" pitchFamily="34" charset="0"/>
              </a:defRPr>
            </a:lvl8pPr>
            <a:lvl9pPr marL="3886200" indent="-228600" defTabSz="114300" eaLnBrk="0" fontAlgn="base" hangingPunct="0">
              <a:spcBef>
                <a:spcPct val="0"/>
              </a:spcBef>
              <a:spcAft>
                <a:spcPct val="0"/>
              </a:spcAft>
              <a:tabLst>
                <a:tab pos="406400" algn="l"/>
              </a:tabLst>
              <a:defRPr>
                <a:solidFill>
                  <a:schemeClr val="tx1"/>
                </a:solidFill>
                <a:latin typeface="Arial" panose="020B0604020202020204" pitchFamily="34" charset="0"/>
              </a:defRPr>
            </a:lvl9pPr>
          </a:lstStyle>
          <a:p>
            <a:pPr eaLnBrk="1" hangingPunct="1"/>
            <a:r>
              <a:rPr lang="en-US" altLang="en-US" sz="2400"/>
              <a:t>Table 1 gives data from an experiment in which a bacteria culture started with 100 bacteria in a limited nutrient medium; the size of the bacteria population was recorded at hourly intervals.</a:t>
            </a:r>
          </a:p>
          <a:p>
            <a:pPr eaLnBrk="1" hangingPunct="1"/>
            <a:endParaRPr lang="en-US" altLang="en-US" sz="1000"/>
          </a:p>
          <a:p>
            <a:pPr eaLnBrk="1" hangingPunct="1"/>
            <a:r>
              <a:rPr lang="en-US" altLang="en-US" sz="2400"/>
              <a:t>The number of bacteria </a:t>
            </a:r>
            <a:r>
              <a:rPr lang="en-US" altLang="en-US" sz="2400" i="1"/>
              <a:t>N</a:t>
            </a:r>
            <a:r>
              <a:rPr lang="en-US" altLang="en-US" sz="2400"/>
              <a:t> is</a:t>
            </a:r>
          </a:p>
          <a:p>
            <a:pPr eaLnBrk="1" hangingPunct="1"/>
            <a:r>
              <a:rPr lang="en-US" altLang="en-US" sz="2400"/>
              <a:t>a function of the time </a:t>
            </a:r>
            <a:r>
              <a:rPr lang="en-US" altLang="en-US" sz="2400" i="1"/>
              <a:t>t</a:t>
            </a:r>
            <a:r>
              <a:rPr lang="en-US" altLang="en-US" sz="2400"/>
              <a:t>: </a:t>
            </a:r>
            <a:r>
              <a:rPr lang="en-US" altLang="en-US" sz="2400" i="1"/>
              <a:t>N</a:t>
            </a:r>
            <a:r>
              <a:rPr lang="en-US" altLang="en-US" sz="2400"/>
              <a:t> = </a:t>
            </a:r>
            <a:r>
              <a:rPr lang="en-US" altLang="en-US" sz="2400" i="1"/>
              <a:t>f</a:t>
            </a:r>
            <a:r>
              <a:rPr lang="en-US" altLang="en-US" sz="400" i="1"/>
              <a:t> </a:t>
            </a:r>
            <a:r>
              <a:rPr lang="en-US" altLang="en-US" sz="2400"/>
              <a:t>(</a:t>
            </a:r>
            <a:r>
              <a:rPr lang="en-US" altLang="en-US" sz="2400" i="1"/>
              <a:t>t</a:t>
            </a:r>
            <a:r>
              <a:rPr lang="en-US" altLang="en-US" sz="2400"/>
              <a:t>).</a:t>
            </a:r>
          </a:p>
          <a:p>
            <a:pPr eaLnBrk="1" hangingPunct="1"/>
            <a:endParaRPr lang="en-US" altLang="en-US" sz="1000"/>
          </a:p>
          <a:p>
            <a:pPr eaLnBrk="1" hangingPunct="1"/>
            <a:r>
              <a:rPr lang="en-US" altLang="en-US" sz="2400"/>
              <a:t>Suppose, however, that the</a:t>
            </a:r>
          </a:p>
          <a:p>
            <a:pPr eaLnBrk="1" hangingPunct="1"/>
            <a:r>
              <a:rPr lang="en-US" altLang="en-US" sz="2400"/>
              <a:t>biologist changes her point of</a:t>
            </a:r>
          </a:p>
          <a:p>
            <a:pPr eaLnBrk="1" hangingPunct="1"/>
            <a:r>
              <a:rPr lang="en-US" altLang="en-US" sz="2400"/>
              <a:t>view and becomes interested</a:t>
            </a:r>
          </a:p>
          <a:p>
            <a:pPr eaLnBrk="1" hangingPunct="1"/>
            <a:r>
              <a:rPr lang="en-US" altLang="en-US" sz="2400"/>
              <a:t>in the time required for the</a:t>
            </a:r>
          </a:p>
          <a:p>
            <a:pPr eaLnBrk="1" hangingPunct="1"/>
            <a:r>
              <a:rPr lang="en-US" altLang="en-US" sz="2400"/>
              <a:t>population to reach various</a:t>
            </a:r>
          </a:p>
          <a:p>
            <a:pPr eaLnBrk="1" hangingPunct="1"/>
            <a:r>
              <a:rPr lang="en-US" altLang="en-US" sz="2400"/>
              <a:t>levels. In other words, she is</a:t>
            </a:r>
          </a:p>
          <a:p>
            <a:pPr eaLnBrk="1" hangingPunct="1"/>
            <a:r>
              <a:rPr lang="en-US" altLang="en-US" sz="2400"/>
              <a:t>thinking of </a:t>
            </a:r>
            <a:r>
              <a:rPr lang="en-US" altLang="en-US" sz="2400" i="1"/>
              <a:t>t</a:t>
            </a:r>
            <a:r>
              <a:rPr lang="en-US" altLang="en-US" sz="2400"/>
              <a:t> as a function of </a:t>
            </a:r>
            <a:r>
              <a:rPr lang="en-US" altLang="en-US" sz="2400" i="1"/>
              <a:t>N</a:t>
            </a:r>
            <a:r>
              <a:rPr lang="en-US" altLang="en-US" sz="2400"/>
              <a:t>.</a:t>
            </a:r>
          </a:p>
        </p:txBody>
      </p:sp>
      <p:sp>
        <p:nvSpPr>
          <p:cNvPr id="6148" name="Rectangle 10"/>
          <p:cNvSpPr>
            <a:spLocks noChangeArrowheads="1"/>
          </p:cNvSpPr>
          <p:nvPr/>
        </p:nvSpPr>
        <p:spPr bwMode="auto">
          <a:xfrm>
            <a:off x="6110288" y="6096000"/>
            <a:ext cx="16621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i="1"/>
              <a:t>N </a:t>
            </a:r>
            <a:r>
              <a:rPr lang="en-US" altLang="en-US" sz="1400"/>
              <a:t>as a function of </a:t>
            </a:r>
            <a:r>
              <a:rPr lang="en-US" altLang="en-US" sz="1400" i="1"/>
              <a:t>t</a:t>
            </a:r>
          </a:p>
        </p:txBody>
      </p:sp>
      <p:sp>
        <p:nvSpPr>
          <p:cNvPr id="6149" name="Rectangle 11"/>
          <p:cNvSpPr>
            <a:spLocks noChangeArrowheads="1"/>
          </p:cNvSpPr>
          <p:nvPr/>
        </p:nvSpPr>
        <p:spPr bwMode="auto">
          <a:xfrm>
            <a:off x="6605588" y="6346825"/>
            <a:ext cx="7096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200" b="1"/>
              <a:t>Table 1</a:t>
            </a:r>
          </a:p>
        </p:txBody>
      </p:sp>
      <p:pic>
        <p:nvPicPr>
          <p:cNvPr id="6150"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2743200"/>
            <a:ext cx="3448050" cy="333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49442342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en-US"/>
              <a:t>Inverse Functions and Logarithms</a:t>
            </a:r>
          </a:p>
        </p:txBody>
      </p:sp>
      <p:sp>
        <p:nvSpPr>
          <p:cNvPr id="7171" name="Text Box 3"/>
          <p:cNvSpPr txBox="1">
            <a:spLocks noChangeArrowheads="1"/>
          </p:cNvSpPr>
          <p:nvPr/>
        </p:nvSpPr>
        <p:spPr bwMode="auto">
          <a:xfrm>
            <a:off x="455613" y="1462088"/>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14300" eaLnBrk="0" hangingPunct="0">
              <a:tabLst>
                <a:tab pos="406400" algn="l"/>
              </a:tabLst>
              <a:defRPr>
                <a:solidFill>
                  <a:schemeClr val="tx1"/>
                </a:solidFill>
                <a:latin typeface="Arial" panose="020B0604020202020204" pitchFamily="34" charset="0"/>
              </a:defRPr>
            </a:lvl1pPr>
            <a:lvl2pPr marL="742950" indent="-285750" defTabSz="114300" eaLnBrk="0" hangingPunct="0">
              <a:tabLst>
                <a:tab pos="406400" algn="l"/>
              </a:tabLst>
              <a:defRPr>
                <a:solidFill>
                  <a:schemeClr val="tx1"/>
                </a:solidFill>
                <a:latin typeface="Arial" panose="020B0604020202020204" pitchFamily="34" charset="0"/>
              </a:defRPr>
            </a:lvl2pPr>
            <a:lvl3pPr marL="1143000" indent="-228600" defTabSz="114300" eaLnBrk="0" hangingPunct="0">
              <a:tabLst>
                <a:tab pos="406400" algn="l"/>
              </a:tabLst>
              <a:defRPr>
                <a:solidFill>
                  <a:schemeClr val="tx1"/>
                </a:solidFill>
                <a:latin typeface="Arial" panose="020B0604020202020204" pitchFamily="34" charset="0"/>
              </a:defRPr>
            </a:lvl3pPr>
            <a:lvl4pPr marL="1600200" indent="-228600" defTabSz="114300" eaLnBrk="0" hangingPunct="0">
              <a:tabLst>
                <a:tab pos="406400" algn="l"/>
              </a:tabLst>
              <a:defRPr>
                <a:solidFill>
                  <a:schemeClr val="tx1"/>
                </a:solidFill>
                <a:latin typeface="Arial" panose="020B0604020202020204" pitchFamily="34" charset="0"/>
              </a:defRPr>
            </a:lvl4pPr>
            <a:lvl5pPr marL="2057400" indent="-228600" defTabSz="114300" eaLnBrk="0" hangingPunct="0">
              <a:tabLst>
                <a:tab pos="406400" algn="l"/>
              </a:tabLst>
              <a:defRPr>
                <a:solidFill>
                  <a:schemeClr val="tx1"/>
                </a:solidFill>
                <a:latin typeface="Arial" panose="020B0604020202020204" pitchFamily="34" charset="0"/>
              </a:defRPr>
            </a:lvl5pPr>
            <a:lvl6pPr marL="2514600" indent="-228600" defTabSz="114300" eaLnBrk="0" fontAlgn="base" hangingPunct="0">
              <a:spcBef>
                <a:spcPct val="0"/>
              </a:spcBef>
              <a:spcAft>
                <a:spcPct val="0"/>
              </a:spcAft>
              <a:tabLst>
                <a:tab pos="406400" algn="l"/>
              </a:tabLst>
              <a:defRPr>
                <a:solidFill>
                  <a:schemeClr val="tx1"/>
                </a:solidFill>
                <a:latin typeface="Arial" panose="020B0604020202020204" pitchFamily="34" charset="0"/>
              </a:defRPr>
            </a:lvl6pPr>
            <a:lvl7pPr marL="2971800" indent="-228600" defTabSz="114300" eaLnBrk="0" fontAlgn="base" hangingPunct="0">
              <a:spcBef>
                <a:spcPct val="0"/>
              </a:spcBef>
              <a:spcAft>
                <a:spcPct val="0"/>
              </a:spcAft>
              <a:tabLst>
                <a:tab pos="406400" algn="l"/>
              </a:tabLst>
              <a:defRPr>
                <a:solidFill>
                  <a:schemeClr val="tx1"/>
                </a:solidFill>
                <a:latin typeface="Arial" panose="020B0604020202020204" pitchFamily="34" charset="0"/>
              </a:defRPr>
            </a:lvl7pPr>
            <a:lvl8pPr marL="3429000" indent="-228600" defTabSz="114300" eaLnBrk="0" fontAlgn="base" hangingPunct="0">
              <a:spcBef>
                <a:spcPct val="0"/>
              </a:spcBef>
              <a:spcAft>
                <a:spcPct val="0"/>
              </a:spcAft>
              <a:tabLst>
                <a:tab pos="406400" algn="l"/>
              </a:tabLst>
              <a:defRPr>
                <a:solidFill>
                  <a:schemeClr val="tx1"/>
                </a:solidFill>
                <a:latin typeface="Arial" panose="020B0604020202020204" pitchFamily="34" charset="0"/>
              </a:defRPr>
            </a:lvl8pPr>
            <a:lvl9pPr marL="3886200" indent="-228600" defTabSz="114300" eaLnBrk="0" fontAlgn="base" hangingPunct="0">
              <a:spcBef>
                <a:spcPct val="0"/>
              </a:spcBef>
              <a:spcAft>
                <a:spcPct val="0"/>
              </a:spcAft>
              <a:tabLst>
                <a:tab pos="406400" algn="l"/>
              </a:tabLst>
              <a:defRPr>
                <a:solidFill>
                  <a:schemeClr val="tx1"/>
                </a:solidFill>
                <a:latin typeface="Arial" panose="020B0604020202020204" pitchFamily="34" charset="0"/>
              </a:defRPr>
            </a:lvl9pPr>
          </a:lstStyle>
          <a:p>
            <a:pPr eaLnBrk="1" hangingPunct="1"/>
            <a:r>
              <a:rPr lang="en-US" altLang="en-US" sz="2400"/>
              <a:t>This function is called the </a:t>
            </a:r>
            <a:r>
              <a:rPr lang="en-US" altLang="en-US" sz="2400" i="1"/>
              <a:t>inverse function</a:t>
            </a:r>
            <a:r>
              <a:rPr lang="en-US" altLang="en-US" sz="2400"/>
              <a:t> of </a:t>
            </a:r>
            <a:r>
              <a:rPr lang="en-US" altLang="en-US" sz="2400" i="1"/>
              <a:t>f</a:t>
            </a:r>
            <a:r>
              <a:rPr lang="en-US" altLang="en-US" sz="2400"/>
              <a:t>, denoted</a:t>
            </a:r>
          </a:p>
          <a:p>
            <a:pPr eaLnBrk="1" hangingPunct="1"/>
            <a:r>
              <a:rPr lang="en-US" altLang="en-US" sz="2400"/>
              <a:t>by </a:t>
            </a:r>
            <a:r>
              <a:rPr lang="en-US" altLang="en-US" sz="2400" i="1"/>
              <a:t>f</a:t>
            </a:r>
            <a:r>
              <a:rPr lang="en-US" altLang="en-US" sz="1200"/>
              <a:t> </a:t>
            </a:r>
            <a:r>
              <a:rPr lang="en-US" altLang="en-US" sz="2400" baseline="30000">
                <a:cs typeface="Arial" panose="020B0604020202020204" pitchFamily="34" charset="0"/>
              </a:rPr>
              <a:t>–</a:t>
            </a:r>
            <a:r>
              <a:rPr lang="en-US" altLang="en-US" sz="2400" baseline="30000"/>
              <a:t>1</a:t>
            </a:r>
            <a:r>
              <a:rPr lang="en-US" altLang="en-US" sz="2400"/>
              <a:t>, and read “</a:t>
            </a:r>
            <a:r>
              <a:rPr lang="en-US" altLang="en-US" sz="2400" i="1"/>
              <a:t>f</a:t>
            </a:r>
            <a:r>
              <a:rPr lang="en-US" altLang="en-US" sz="2400"/>
              <a:t> inverse.” Thus </a:t>
            </a:r>
            <a:r>
              <a:rPr lang="en-US" altLang="en-US" sz="2400" i="1"/>
              <a:t>t</a:t>
            </a:r>
            <a:r>
              <a:rPr lang="en-US" altLang="en-US" sz="2400"/>
              <a:t> = </a:t>
            </a:r>
            <a:r>
              <a:rPr lang="en-US" altLang="en-US" sz="2400" i="1"/>
              <a:t>f</a:t>
            </a:r>
            <a:r>
              <a:rPr lang="en-US" altLang="en-US" sz="1200"/>
              <a:t> </a:t>
            </a:r>
            <a:r>
              <a:rPr lang="en-US" altLang="en-US" sz="2400" baseline="30000">
                <a:cs typeface="Arial" panose="020B0604020202020204" pitchFamily="34" charset="0"/>
              </a:rPr>
              <a:t>–</a:t>
            </a:r>
            <a:r>
              <a:rPr lang="en-US" altLang="en-US" sz="2400" baseline="30000"/>
              <a:t>1</a:t>
            </a:r>
            <a:r>
              <a:rPr lang="en-US" altLang="en-US" sz="2400"/>
              <a:t>(</a:t>
            </a:r>
            <a:r>
              <a:rPr lang="en-US" altLang="en-US" sz="2400" i="1"/>
              <a:t>N</a:t>
            </a:r>
            <a:r>
              <a:rPr lang="en-US" altLang="en-US" sz="2400"/>
              <a:t>) is the time required for the population level to reach </a:t>
            </a:r>
            <a:r>
              <a:rPr lang="en-US" altLang="en-US" sz="2400" i="1"/>
              <a:t>N</a:t>
            </a:r>
            <a:r>
              <a:rPr lang="en-US" altLang="en-US" sz="2400"/>
              <a:t>.</a:t>
            </a:r>
          </a:p>
          <a:p>
            <a:pPr eaLnBrk="1" hangingPunct="1"/>
            <a:endParaRPr lang="en-US" altLang="en-US" sz="2400"/>
          </a:p>
          <a:p>
            <a:pPr eaLnBrk="1" hangingPunct="1"/>
            <a:r>
              <a:rPr lang="en-US" altLang="en-US" sz="2400"/>
              <a:t>The values of </a:t>
            </a:r>
            <a:r>
              <a:rPr lang="en-US" altLang="en-US" sz="2400" i="1"/>
              <a:t>f</a:t>
            </a:r>
            <a:r>
              <a:rPr lang="en-US" altLang="en-US" sz="1200"/>
              <a:t> </a:t>
            </a:r>
            <a:r>
              <a:rPr lang="en-US" altLang="en-US" sz="2400" baseline="30000">
                <a:cs typeface="Arial" panose="020B0604020202020204" pitchFamily="34" charset="0"/>
              </a:rPr>
              <a:t>–</a:t>
            </a:r>
            <a:r>
              <a:rPr lang="en-US" altLang="en-US" sz="2400" baseline="30000"/>
              <a:t>1 </a:t>
            </a:r>
            <a:r>
              <a:rPr lang="en-US" altLang="en-US" sz="2400"/>
              <a:t>can be found</a:t>
            </a:r>
          </a:p>
          <a:p>
            <a:pPr eaLnBrk="1" hangingPunct="1"/>
            <a:r>
              <a:rPr lang="en-US" altLang="en-US" sz="2400"/>
              <a:t>by reading Table 1 from right</a:t>
            </a:r>
          </a:p>
          <a:p>
            <a:pPr eaLnBrk="1" hangingPunct="1"/>
            <a:r>
              <a:rPr lang="en-US" altLang="en-US" sz="2400"/>
              <a:t>to left or by consulting Table 2.</a:t>
            </a:r>
          </a:p>
          <a:p>
            <a:pPr eaLnBrk="1" hangingPunct="1"/>
            <a:endParaRPr lang="en-US" altLang="en-US" sz="2400"/>
          </a:p>
          <a:p>
            <a:pPr eaLnBrk="1" hangingPunct="1"/>
            <a:r>
              <a:rPr lang="en-US" altLang="en-US" sz="2400"/>
              <a:t>For instance, </a:t>
            </a:r>
            <a:r>
              <a:rPr lang="en-US" altLang="en-US" sz="2400" i="1"/>
              <a:t>f</a:t>
            </a:r>
            <a:r>
              <a:rPr lang="en-US" altLang="en-US" sz="1200"/>
              <a:t> </a:t>
            </a:r>
            <a:r>
              <a:rPr lang="en-US" altLang="en-US" sz="2400" baseline="30000">
                <a:cs typeface="Arial" panose="020B0604020202020204" pitchFamily="34" charset="0"/>
              </a:rPr>
              <a:t>–</a:t>
            </a:r>
            <a:r>
              <a:rPr lang="en-US" altLang="en-US" sz="2400" baseline="30000"/>
              <a:t>1</a:t>
            </a:r>
            <a:r>
              <a:rPr lang="en-US" altLang="en-US" sz="2400"/>
              <a:t>(550) = 6</a:t>
            </a:r>
          </a:p>
          <a:p>
            <a:pPr eaLnBrk="1" hangingPunct="1"/>
            <a:r>
              <a:rPr lang="en-US" altLang="en-US" sz="2400"/>
              <a:t>because </a:t>
            </a:r>
            <a:r>
              <a:rPr lang="en-US" altLang="en-US" sz="2400" i="1"/>
              <a:t>f</a:t>
            </a:r>
            <a:r>
              <a:rPr lang="en-US" altLang="en-US" sz="400" i="1"/>
              <a:t> </a:t>
            </a:r>
            <a:r>
              <a:rPr lang="en-US" altLang="en-US" sz="2400"/>
              <a:t>(6) = 550.</a:t>
            </a:r>
          </a:p>
          <a:p>
            <a:pPr eaLnBrk="1" hangingPunct="1"/>
            <a:endParaRPr lang="en-US" altLang="en-US" sz="2400"/>
          </a:p>
          <a:p>
            <a:pPr eaLnBrk="1" hangingPunct="1"/>
            <a:r>
              <a:rPr lang="en-US" altLang="en-US" sz="2400"/>
              <a:t>Not all functions possess</a:t>
            </a:r>
          </a:p>
          <a:p>
            <a:pPr eaLnBrk="1" hangingPunct="1"/>
            <a:r>
              <a:rPr lang="en-US" altLang="en-US" sz="2400"/>
              <a:t>inverses.</a:t>
            </a:r>
          </a:p>
        </p:txBody>
      </p:sp>
      <p:sp>
        <p:nvSpPr>
          <p:cNvPr id="7172" name="Rectangle 5"/>
          <p:cNvSpPr>
            <a:spLocks noChangeArrowheads="1"/>
          </p:cNvSpPr>
          <p:nvPr/>
        </p:nvSpPr>
        <p:spPr bwMode="auto">
          <a:xfrm>
            <a:off x="6096000" y="5943600"/>
            <a:ext cx="16621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i="1"/>
              <a:t>t </a:t>
            </a:r>
            <a:r>
              <a:rPr lang="en-US" altLang="en-US" sz="1400"/>
              <a:t>as a function of</a:t>
            </a:r>
            <a:r>
              <a:rPr lang="en-US" altLang="en-US" sz="1400" i="1"/>
              <a:t> N</a:t>
            </a:r>
          </a:p>
        </p:txBody>
      </p:sp>
      <p:sp>
        <p:nvSpPr>
          <p:cNvPr id="7173" name="Rectangle 6"/>
          <p:cNvSpPr>
            <a:spLocks noChangeArrowheads="1"/>
          </p:cNvSpPr>
          <p:nvPr/>
        </p:nvSpPr>
        <p:spPr bwMode="auto">
          <a:xfrm>
            <a:off x="6529388" y="6202363"/>
            <a:ext cx="7096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200" b="1"/>
              <a:t>Table 2</a:t>
            </a:r>
          </a:p>
        </p:txBody>
      </p:sp>
      <p:pic>
        <p:nvPicPr>
          <p:cNvPr id="7174"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598738"/>
            <a:ext cx="3851275" cy="334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82560603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en-US"/>
              <a:t>Inverse Functions and Logarithms</a:t>
            </a:r>
          </a:p>
        </p:txBody>
      </p:sp>
      <p:sp>
        <p:nvSpPr>
          <p:cNvPr id="8195" name="Text Box 3"/>
          <p:cNvSpPr txBox="1">
            <a:spLocks noChangeArrowheads="1"/>
          </p:cNvSpPr>
          <p:nvPr/>
        </p:nvSpPr>
        <p:spPr bwMode="auto">
          <a:xfrm>
            <a:off x="455613" y="1462088"/>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14300" eaLnBrk="0" hangingPunct="0">
              <a:tabLst>
                <a:tab pos="406400" algn="l"/>
              </a:tabLst>
              <a:defRPr>
                <a:solidFill>
                  <a:schemeClr val="tx1"/>
                </a:solidFill>
                <a:latin typeface="Arial" panose="020B0604020202020204" pitchFamily="34" charset="0"/>
              </a:defRPr>
            </a:lvl1pPr>
            <a:lvl2pPr marL="742950" indent="-285750" defTabSz="114300" eaLnBrk="0" hangingPunct="0">
              <a:tabLst>
                <a:tab pos="406400" algn="l"/>
              </a:tabLst>
              <a:defRPr>
                <a:solidFill>
                  <a:schemeClr val="tx1"/>
                </a:solidFill>
                <a:latin typeface="Arial" panose="020B0604020202020204" pitchFamily="34" charset="0"/>
              </a:defRPr>
            </a:lvl2pPr>
            <a:lvl3pPr marL="1143000" indent="-228600" defTabSz="114300" eaLnBrk="0" hangingPunct="0">
              <a:tabLst>
                <a:tab pos="406400" algn="l"/>
              </a:tabLst>
              <a:defRPr>
                <a:solidFill>
                  <a:schemeClr val="tx1"/>
                </a:solidFill>
                <a:latin typeface="Arial" panose="020B0604020202020204" pitchFamily="34" charset="0"/>
              </a:defRPr>
            </a:lvl3pPr>
            <a:lvl4pPr marL="1600200" indent="-228600" defTabSz="114300" eaLnBrk="0" hangingPunct="0">
              <a:tabLst>
                <a:tab pos="406400" algn="l"/>
              </a:tabLst>
              <a:defRPr>
                <a:solidFill>
                  <a:schemeClr val="tx1"/>
                </a:solidFill>
                <a:latin typeface="Arial" panose="020B0604020202020204" pitchFamily="34" charset="0"/>
              </a:defRPr>
            </a:lvl4pPr>
            <a:lvl5pPr marL="2057400" indent="-228600" defTabSz="114300" eaLnBrk="0" hangingPunct="0">
              <a:tabLst>
                <a:tab pos="406400" algn="l"/>
              </a:tabLst>
              <a:defRPr>
                <a:solidFill>
                  <a:schemeClr val="tx1"/>
                </a:solidFill>
                <a:latin typeface="Arial" panose="020B0604020202020204" pitchFamily="34" charset="0"/>
              </a:defRPr>
            </a:lvl5pPr>
            <a:lvl6pPr marL="2514600" indent="-228600" defTabSz="114300" eaLnBrk="0" fontAlgn="base" hangingPunct="0">
              <a:spcBef>
                <a:spcPct val="0"/>
              </a:spcBef>
              <a:spcAft>
                <a:spcPct val="0"/>
              </a:spcAft>
              <a:tabLst>
                <a:tab pos="406400" algn="l"/>
              </a:tabLst>
              <a:defRPr>
                <a:solidFill>
                  <a:schemeClr val="tx1"/>
                </a:solidFill>
                <a:latin typeface="Arial" panose="020B0604020202020204" pitchFamily="34" charset="0"/>
              </a:defRPr>
            </a:lvl6pPr>
            <a:lvl7pPr marL="2971800" indent="-228600" defTabSz="114300" eaLnBrk="0" fontAlgn="base" hangingPunct="0">
              <a:spcBef>
                <a:spcPct val="0"/>
              </a:spcBef>
              <a:spcAft>
                <a:spcPct val="0"/>
              </a:spcAft>
              <a:tabLst>
                <a:tab pos="406400" algn="l"/>
              </a:tabLst>
              <a:defRPr>
                <a:solidFill>
                  <a:schemeClr val="tx1"/>
                </a:solidFill>
                <a:latin typeface="Arial" panose="020B0604020202020204" pitchFamily="34" charset="0"/>
              </a:defRPr>
            </a:lvl7pPr>
            <a:lvl8pPr marL="3429000" indent="-228600" defTabSz="114300" eaLnBrk="0" fontAlgn="base" hangingPunct="0">
              <a:spcBef>
                <a:spcPct val="0"/>
              </a:spcBef>
              <a:spcAft>
                <a:spcPct val="0"/>
              </a:spcAft>
              <a:tabLst>
                <a:tab pos="406400" algn="l"/>
              </a:tabLst>
              <a:defRPr>
                <a:solidFill>
                  <a:schemeClr val="tx1"/>
                </a:solidFill>
                <a:latin typeface="Arial" panose="020B0604020202020204" pitchFamily="34" charset="0"/>
              </a:defRPr>
            </a:lvl8pPr>
            <a:lvl9pPr marL="3886200" indent="-228600" defTabSz="114300" eaLnBrk="0" fontAlgn="base" hangingPunct="0">
              <a:spcBef>
                <a:spcPct val="0"/>
              </a:spcBef>
              <a:spcAft>
                <a:spcPct val="0"/>
              </a:spcAft>
              <a:tabLst>
                <a:tab pos="406400" algn="l"/>
              </a:tabLst>
              <a:defRPr>
                <a:solidFill>
                  <a:schemeClr val="tx1"/>
                </a:solidFill>
                <a:latin typeface="Arial" panose="020B0604020202020204" pitchFamily="34" charset="0"/>
              </a:defRPr>
            </a:lvl9pPr>
          </a:lstStyle>
          <a:p>
            <a:pPr eaLnBrk="1" hangingPunct="1"/>
            <a:r>
              <a:rPr lang="en-US" altLang="en-US" sz="2400"/>
              <a:t>Let’s compare the functions </a:t>
            </a:r>
            <a:r>
              <a:rPr lang="en-US" altLang="en-US" sz="2400" i="1"/>
              <a:t>f</a:t>
            </a:r>
            <a:r>
              <a:rPr lang="en-US" altLang="en-US" sz="2400"/>
              <a:t> and </a:t>
            </a:r>
            <a:r>
              <a:rPr lang="en-US" altLang="en-US" sz="2400" i="1"/>
              <a:t>g</a:t>
            </a:r>
            <a:r>
              <a:rPr lang="en-US" altLang="en-US" sz="2400"/>
              <a:t> whose arrow diagrams are shown in Figure 1.</a:t>
            </a:r>
          </a:p>
          <a:p>
            <a:pPr eaLnBrk="1" hangingPunct="1"/>
            <a:endParaRPr lang="en-US" altLang="en-US" sz="2400"/>
          </a:p>
          <a:p>
            <a:pPr eaLnBrk="1" hangingPunct="1"/>
            <a:r>
              <a:rPr lang="en-US" altLang="en-US" sz="2400"/>
              <a:t>Note that </a:t>
            </a:r>
            <a:r>
              <a:rPr lang="en-US" altLang="en-US" sz="2400" i="1"/>
              <a:t>f</a:t>
            </a:r>
            <a:r>
              <a:rPr lang="en-US" altLang="en-US" sz="2400"/>
              <a:t> never takes on</a:t>
            </a:r>
          </a:p>
          <a:p>
            <a:pPr eaLnBrk="1" hangingPunct="1"/>
            <a:r>
              <a:rPr lang="en-US" altLang="en-US" sz="2400"/>
              <a:t>the same value twice (any two</a:t>
            </a:r>
          </a:p>
          <a:p>
            <a:pPr eaLnBrk="1" hangingPunct="1"/>
            <a:r>
              <a:rPr lang="en-US" altLang="en-US" sz="2400"/>
              <a:t>inputs in </a:t>
            </a:r>
            <a:r>
              <a:rPr lang="en-US" altLang="en-US" sz="2400" i="1"/>
              <a:t>A</a:t>
            </a:r>
            <a:r>
              <a:rPr lang="en-US" altLang="en-US" sz="2400"/>
              <a:t> have different outputs),</a:t>
            </a:r>
          </a:p>
          <a:p>
            <a:pPr eaLnBrk="1" hangingPunct="1"/>
            <a:r>
              <a:rPr lang="en-US" altLang="en-US" sz="2400"/>
              <a:t>whereas </a:t>
            </a:r>
            <a:r>
              <a:rPr lang="en-US" altLang="en-US" sz="2400" i="1"/>
              <a:t>g</a:t>
            </a:r>
            <a:r>
              <a:rPr lang="en-US" altLang="en-US" sz="2400"/>
              <a:t> does take on the same</a:t>
            </a:r>
          </a:p>
          <a:p>
            <a:pPr eaLnBrk="1" hangingPunct="1"/>
            <a:r>
              <a:rPr lang="en-US" altLang="en-US" sz="2400"/>
              <a:t>value twice (both 2 and 3 have</a:t>
            </a:r>
          </a:p>
          <a:p>
            <a:pPr eaLnBrk="1" hangingPunct="1"/>
            <a:r>
              <a:rPr lang="en-US" altLang="en-US" sz="2400"/>
              <a:t>the same output, 4).</a:t>
            </a:r>
          </a:p>
          <a:p>
            <a:pPr eaLnBrk="1" hangingPunct="1"/>
            <a:endParaRPr lang="en-US" altLang="en-US" sz="1500"/>
          </a:p>
          <a:p>
            <a:pPr eaLnBrk="1" hangingPunct="1"/>
            <a:r>
              <a:rPr lang="en-US" altLang="en-US" sz="2400"/>
              <a:t>In symbols,</a:t>
            </a:r>
          </a:p>
          <a:p>
            <a:pPr eaLnBrk="1" hangingPunct="1"/>
            <a:endParaRPr lang="en-US" altLang="en-US" sz="1000"/>
          </a:p>
          <a:p>
            <a:pPr eaLnBrk="1" hangingPunct="1"/>
            <a:r>
              <a:rPr lang="en-US" altLang="en-US" sz="2400"/>
              <a:t>							</a:t>
            </a:r>
            <a:r>
              <a:rPr lang="en-US" altLang="en-US" sz="2400" i="1"/>
              <a:t>g</a:t>
            </a:r>
            <a:r>
              <a:rPr lang="en-US" altLang="en-US" sz="400"/>
              <a:t> </a:t>
            </a:r>
            <a:r>
              <a:rPr lang="en-US" altLang="en-US" sz="2400"/>
              <a:t>(2) = </a:t>
            </a:r>
            <a:r>
              <a:rPr lang="en-US" altLang="en-US" sz="2400" i="1"/>
              <a:t>g</a:t>
            </a:r>
            <a:r>
              <a:rPr lang="en-US" altLang="en-US" sz="400"/>
              <a:t> </a:t>
            </a:r>
            <a:r>
              <a:rPr lang="en-US" altLang="en-US" sz="2400"/>
              <a:t>(3)</a:t>
            </a:r>
          </a:p>
          <a:p>
            <a:pPr eaLnBrk="1" hangingPunct="1"/>
            <a:endParaRPr lang="en-US" altLang="en-US" sz="1000"/>
          </a:p>
          <a:p>
            <a:pPr eaLnBrk="1" hangingPunct="1"/>
            <a:r>
              <a:rPr lang="en-US" altLang="en-US" sz="2400"/>
              <a:t>but </a:t>
            </a:r>
            <a:r>
              <a:rPr lang="en-US" altLang="en-US" sz="2400" i="1"/>
              <a:t>f</a:t>
            </a:r>
            <a:r>
              <a:rPr lang="en-US" altLang="en-US" sz="400" i="1"/>
              <a:t> </a:t>
            </a:r>
            <a:r>
              <a:rPr lang="en-US" altLang="en-US" sz="2400"/>
              <a:t>(</a:t>
            </a:r>
            <a:r>
              <a:rPr lang="en-US" altLang="en-US" sz="2400" i="1"/>
              <a:t>x</a:t>
            </a:r>
            <a:r>
              <a:rPr lang="en-US" altLang="en-US" sz="2400" baseline="-25000"/>
              <a:t>1</a:t>
            </a:r>
            <a:r>
              <a:rPr lang="en-US" altLang="en-US" sz="2400"/>
              <a:t>) ≠ </a:t>
            </a:r>
            <a:r>
              <a:rPr lang="en-US" altLang="en-US" sz="2400" i="1"/>
              <a:t>f</a:t>
            </a:r>
            <a:r>
              <a:rPr lang="en-US" altLang="en-US" sz="400" i="1"/>
              <a:t> </a:t>
            </a:r>
            <a:r>
              <a:rPr lang="en-US" altLang="en-US" sz="2400"/>
              <a:t>(</a:t>
            </a:r>
            <a:r>
              <a:rPr lang="en-US" altLang="en-US" sz="2400" i="1"/>
              <a:t>x</a:t>
            </a:r>
            <a:r>
              <a:rPr lang="en-US" altLang="en-US" sz="2400" baseline="-25000"/>
              <a:t>2</a:t>
            </a:r>
            <a:r>
              <a:rPr lang="en-US" altLang="en-US" sz="2400"/>
              <a:t>)	    whenever </a:t>
            </a:r>
            <a:r>
              <a:rPr lang="en-US" altLang="en-US" sz="2400" i="1"/>
              <a:t>x</a:t>
            </a:r>
            <a:r>
              <a:rPr lang="en-US" altLang="en-US" sz="2400" baseline="-25000"/>
              <a:t>1 </a:t>
            </a:r>
            <a:r>
              <a:rPr lang="en-US" altLang="en-US" sz="2400"/>
              <a:t>≠</a:t>
            </a:r>
            <a:r>
              <a:rPr lang="en-US" altLang="en-US"/>
              <a:t> </a:t>
            </a:r>
            <a:r>
              <a:rPr lang="en-US" altLang="en-US" sz="2400" i="1"/>
              <a:t>x</a:t>
            </a:r>
            <a:r>
              <a:rPr lang="en-US" altLang="en-US" sz="2400" baseline="-25000"/>
              <a:t>2</a:t>
            </a:r>
          </a:p>
        </p:txBody>
      </p:sp>
      <p:sp>
        <p:nvSpPr>
          <p:cNvPr id="8196" name="Rectangle 9"/>
          <p:cNvSpPr>
            <a:spLocks noChangeArrowheads="1"/>
          </p:cNvSpPr>
          <p:nvPr/>
        </p:nvSpPr>
        <p:spPr bwMode="auto">
          <a:xfrm>
            <a:off x="6096000" y="5973763"/>
            <a:ext cx="20542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i="1"/>
              <a:t>f</a:t>
            </a:r>
            <a:r>
              <a:rPr lang="en-US" altLang="en-US" sz="1400"/>
              <a:t> is one-to-one; </a:t>
            </a:r>
            <a:r>
              <a:rPr lang="en-US" altLang="en-US" sz="1400" i="1"/>
              <a:t>g</a:t>
            </a:r>
            <a:r>
              <a:rPr lang="en-US" altLang="en-US" sz="1400"/>
              <a:t> is not.</a:t>
            </a:r>
          </a:p>
        </p:txBody>
      </p:sp>
      <p:sp>
        <p:nvSpPr>
          <p:cNvPr id="8197" name="Rectangle 10"/>
          <p:cNvSpPr>
            <a:spLocks noChangeArrowheads="1"/>
          </p:cNvSpPr>
          <p:nvPr/>
        </p:nvSpPr>
        <p:spPr bwMode="auto">
          <a:xfrm>
            <a:off x="6765925" y="6324600"/>
            <a:ext cx="7778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200" b="1"/>
              <a:t>Figure 1</a:t>
            </a:r>
          </a:p>
        </p:txBody>
      </p:sp>
      <p:pic>
        <p:nvPicPr>
          <p:cNvPr id="8198" name="Picture 11" descr="Picture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2087563"/>
            <a:ext cx="3054350" cy="368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09877283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en-US"/>
              <a:t>Inverse Functions and Logarithms</a:t>
            </a:r>
          </a:p>
        </p:txBody>
      </p:sp>
      <p:sp>
        <p:nvSpPr>
          <p:cNvPr id="9219" name="Text Box 3"/>
          <p:cNvSpPr txBox="1">
            <a:spLocks noChangeArrowheads="1"/>
          </p:cNvSpPr>
          <p:nvPr/>
        </p:nvSpPr>
        <p:spPr bwMode="auto">
          <a:xfrm>
            <a:off x="457200" y="1462088"/>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14300" eaLnBrk="0" hangingPunct="0">
              <a:tabLst>
                <a:tab pos="406400" algn="l"/>
              </a:tabLst>
              <a:defRPr>
                <a:solidFill>
                  <a:schemeClr val="tx1"/>
                </a:solidFill>
                <a:latin typeface="Arial" panose="020B0604020202020204" pitchFamily="34" charset="0"/>
              </a:defRPr>
            </a:lvl1pPr>
            <a:lvl2pPr marL="742950" indent="-285750" defTabSz="114300" eaLnBrk="0" hangingPunct="0">
              <a:tabLst>
                <a:tab pos="406400" algn="l"/>
              </a:tabLst>
              <a:defRPr>
                <a:solidFill>
                  <a:schemeClr val="tx1"/>
                </a:solidFill>
                <a:latin typeface="Arial" panose="020B0604020202020204" pitchFamily="34" charset="0"/>
              </a:defRPr>
            </a:lvl2pPr>
            <a:lvl3pPr marL="1143000" indent="-228600" defTabSz="114300" eaLnBrk="0" hangingPunct="0">
              <a:tabLst>
                <a:tab pos="406400" algn="l"/>
              </a:tabLst>
              <a:defRPr>
                <a:solidFill>
                  <a:schemeClr val="tx1"/>
                </a:solidFill>
                <a:latin typeface="Arial" panose="020B0604020202020204" pitchFamily="34" charset="0"/>
              </a:defRPr>
            </a:lvl3pPr>
            <a:lvl4pPr marL="1600200" indent="-228600" defTabSz="114300" eaLnBrk="0" hangingPunct="0">
              <a:tabLst>
                <a:tab pos="406400" algn="l"/>
              </a:tabLst>
              <a:defRPr>
                <a:solidFill>
                  <a:schemeClr val="tx1"/>
                </a:solidFill>
                <a:latin typeface="Arial" panose="020B0604020202020204" pitchFamily="34" charset="0"/>
              </a:defRPr>
            </a:lvl4pPr>
            <a:lvl5pPr marL="2057400" indent="-228600" defTabSz="114300" eaLnBrk="0" hangingPunct="0">
              <a:tabLst>
                <a:tab pos="406400" algn="l"/>
              </a:tabLst>
              <a:defRPr>
                <a:solidFill>
                  <a:schemeClr val="tx1"/>
                </a:solidFill>
                <a:latin typeface="Arial" panose="020B0604020202020204" pitchFamily="34" charset="0"/>
              </a:defRPr>
            </a:lvl5pPr>
            <a:lvl6pPr marL="2514600" indent="-228600" defTabSz="114300" eaLnBrk="0" fontAlgn="base" hangingPunct="0">
              <a:spcBef>
                <a:spcPct val="0"/>
              </a:spcBef>
              <a:spcAft>
                <a:spcPct val="0"/>
              </a:spcAft>
              <a:tabLst>
                <a:tab pos="406400" algn="l"/>
              </a:tabLst>
              <a:defRPr>
                <a:solidFill>
                  <a:schemeClr val="tx1"/>
                </a:solidFill>
                <a:latin typeface="Arial" panose="020B0604020202020204" pitchFamily="34" charset="0"/>
              </a:defRPr>
            </a:lvl6pPr>
            <a:lvl7pPr marL="2971800" indent="-228600" defTabSz="114300" eaLnBrk="0" fontAlgn="base" hangingPunct="0">
              <a:spcBef>
                <a:spcPct val="0"/>
              </a:spcBef>
              <a:spcAft>
                <a:spcPct val="0"/>
              </a:spcAft>
              <a:tabLst>
                <a:tab pos="406400" algn="l"/>
              </a:tabLst>
              <a:defRPr>
                <a:solidFill>
                  <a:schemeClr val="tx1"/>
                </a:solidFill>
                <a:latin typeface="Arial" panose="020B0604020202020204" pitchFamily="34" charset="0"/>
              </a:defRPr>
            </a:lvl7pPr>
            <a:lvl8pPr marL="3429000" indent="-228600" defTabSz="114300" eaLnBrk="0" fontAlgn="base" hangingPunct="0">
              <a:spcBef>
                <a:spcPct val="0"/>
              </a:spcBef>
              <a:spcAft>
                <a:spcPct val="0"/>
              </a:spcAft>
              <a:tabLst>
                <a:tab pos="406400" algn="l"/>
              </a:tabLst>
              <a:defRPr>
                <a:solidFill>
                  <a:schemeClr val="tx1"/>
                </a:solidFill>
                <a:latin typeface="Arial" panose="020B0604020202020204" pitchFamily="34" charset="0"/>
              </a:defRPr>
            </a:lvl8pPr>
            <a:lvl9pPr marL="3886200" indent="-228600" defTabSz="114300" eaLnBrk="0" fontAlgn="base" hangingPunct="0">
              <a:spcBef>
                <a:spcPct val="0"/>
              </a:spcBef>
              <a:spcAft>
                <a:spcPct val="0"/>
              </a:spcAft>
              <a:tabLst>
                <a:tab pos="406400" algn="l"/>
              </a:tabLst>
              <a:defRPr>
                <a:solidFill>
                  <a:schemeClr val="tx1"/>
                </a:solidFill>
                <a:latin typeface="Arial" panose="020B0604020202020204" pitchFamily="34" charset="0"/>
              </a:defRPr>
            </a:lvl9pPr>
          </a:lstStyle>
          <a:p>
            <a:pPr eaLnBrk="1" hangingPunct="1"/>
            <a:r>
              <a:rPr lang="en-US" altLang="en-US" sz="2400"/>
              <a:t>Functions that share this property with </a:t>
            </a:r>
            <a:r>
              <a:rPr lang="en-US" altLang="en-US" sz="2400" i="1"/>
              <a:t>f</a:t>
            </a:r>
            <a:r>
              <a:rPr lang="en-US" altLang="en-US" sz="2400"/>
              <a:t> are called </a:t>
            </a:r>
            <a:br>
              <a:rPr lang="en-US" altLang="en-US" sz="2400"/>
            </a:br>
            <a:r>
              <a:rPr lang="en-US" altLang="en-US" sz="2400" i="1"/>
              <a:t>one-to-one functions</a:t>
            </a:r>
            <a:r>
              <a:rPr lang="en-US" altLang="en-US" sz="2400"/>
              <a:t>.</a:t>
            </a:r>
          </a:p>
          <a:p>
            <a:pPr eaLnBrk="1" hangingPunct="1"/>
            <a:endParaRPr lang="en-US" altLang="en-US" sz="2400" i="1"/>
          </a:p>
          <a:p>
            <a:pPr eaLnBrk="1" hangingPunct="1"/>
            <a:endParaRPr lang="en-US" altLang="en-US" sz="2400" i="1"/>
          </a:p>
          <a:p>
            <a:pPr eaLnBrk="1" hangingPunct="1"/>
            <a:endParaRPr lang="en-US" altLang="en-US" sz="2400" i="1"/>
          </a:p>
          <a:p>
            <a:pPr eaLnBrk="1" hangingPunct="1"/>
            <a:endParaRPr lang="en-US" altLang="en-US" sz="2400" i="1"/>
          </a:p>
          <a:p>
            <a:pPr eaLnBrk="1" hangingPunct="1"/>
            <a:endParaRPr lang="en-US" altLang="en-US" sz="2400" i="1"/>
          </a:p>
        </p:txBody>
      </p:sp>
      <p:pic>
        <p:nvPicPr>
          <p:cNvPr id="922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438400"/>
            <a:ext cx="8248650" cy="145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418403617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en-US"/>
              <a:t>Inverse Functions and Logarithms</a:t>
            </a:r>
          </a:p>
        </p:txBody>
      </p:sp>
      <p:sp>
        <p:nvSpPr>
          <p:cNvPr id="10243" name="Text Box 3"/>
          <p:cNvSpPr txBox="1">
            <a:spLocks noChangeArrowheads="1"/>
          </p:cNvSpPr>
          <p:nvPr/>
        </p:nvSpPr>
        <p:spPr bwMode="auto">
          <a:xfrm>
            <a:off x="455613" y="1462088"/>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14300" eaLnBrk="0" hangingPunct="0">
              <a:tabLst>
                <a:tab pos="406400" algn="l"/>
              </a:tabLst>
              <a:defRPr>
                <a:solidFill>
                  <a:schemeClr val="tx1"/>
                </a:solidFill>
                <a:latin typeface="Arial" panose="020B0604020202020204" pitchFamily="34" charset="0"/>
              </a:defRPr>
            </a:lvl1pPr>
            <a:lvl2pPr marL="742950" indent="-285750" defTabSz="114300" eaLnBrk="0" hangingPunct="0">
              <a:tabLst>
                <a:tab pos="406400" algn="l"/>
              </a:tabLst>
              <a:defRPr>
                <a:solidFill>
                  <a:schemeClr val="tx1"/>
                </a:solidFill>
                <a:latin typeface="Arial" panose="020B0604020202020204" pitchFamily="34" charset="0"/>
              </a:defRPr>
            </a:lvl2pPr>
            <a:lvl3pPr marL="1143000" indent="-228600" defTabSz="114300" eaLnBrk="0" hangingPunct="0">
              <a:tabLst>
                <a:tab pos="406400" algn="l"/>
              </a:tabLst>
              <a:defRPr>
                <a:solidFill>
                  <a:schemeClr val="tx1"/>
                </a:solidFill>
                <a:latin typeface="Arial" panose="020B0604020202020204" pitchFamily="34" charset="0"/>
              </a:defRPr>
            </a:lvl3pPr>
            <a:lvl4pPr marL="1600200" indent="-228600" defTabSz="114300" eaLnBrk="0" hangingPunct="0">
              <a:tabLst>
                <a:tab pos="406400" algn="l"/>
              </a:tabLst>
              <a:defRPr>
                <a:solidFill>
                  <a:schemeClr val="tx1"/>
                </a:solidFill>
                <a:latin typeface="Arial" panose="020B0604020202020204" pitchFamily="34" charset="0"/>
              </a:defRPr>
            </a:lvl4pPr>
            <a:lvl5pPr marL="2057400" indent="-228600" defTabSz="114300" eaLnBrk="0" hangingPunct="0">
              <a:tabLst>
                <a:tab pos="406400" algn="l"/>
              </a:tabLst>
              <a:defRPr>
                <a:solidFill>
                  <a:schemeClr val="tx1"/>
                </a:solidFill>
                <a:latin typeface="Arial" panose="020B0604020202020204" pitchFamily="34" charset="0"/>
              </a:defRPr>
            </a:lvl5pPr>
            <a:lvl6pPr marL="2514600" indent="-228600" defTabSz="114300" eaLnBrk="0" fontAlgn="base" hangingPunct="0">
              <a:spcBef>
                <a:spcPct val="0"/>
              </a:spcBef>
              <a:spcAft>
                <a:spcPct val="0"/>
              </a:spcAft>
              <a:tabLst>
                <a:tab pos="406400" algn="l"/>
              </a:tabLst>
              <a:defRPr>
                <a:solidFill>
                  <a:schemeClr val="tx1"/>
                </a:solidFill>
                <a:latin typeface="Arial" panose="020B0604020202020204" pitchFamily="34" charset="0"/>
              </a:defRPr>
            </a:lvl6pPr>
            <a:lvl7pPr marL="2971800" indent="-228600" defTabSz="114300" eaLnBrk="0" fontAlgn="base" hangingPunct="0">
              <a:spcBef>
                <a:spcPct val="0"/>
              </a:spcBef>
              <a:spcAft>
                <a:spcPct val="0"/>
              </a:spcAft>
              <a:tabLst>
                <a:tab pos="406400" algn="l"/>
              </a:tabLst>
              <a:defRPr>
                <a:solidFill>
                  <a:schemeClr val="tx1"/>
                </a:solidFill>
                <a:latin typeface="Arial" panose="020B0604020202020204" pitchFamily="34" charset="0"/>
              </a:defRPr>
            </a:lvl7pPr>
            <a:lvl8pPr marL="3429000" indent="-228600" defTabSz="114300" eaLnBrk="0" fontAlgn="base" hangingPunct="0">
              <a:spcBef>
                <a:spcPct val="0"/>
              </a:spcBef>
              <a:spcAft>
                <a:spcPct val="0"/>
              </a:spcAft>
              <a:tabLst>
                <a:tab pos="406400" algn="l"/>
              </a:tabLst>
              <a:defRPr>
                <a:solidFill>
                  <a:schemeClr val="tx1"/>
                </a:solidFill>
                <a:latin typeface="Arial" panose="020B0604020202020204" pitchFamily="34" charset="0"/>
              </a:defRPr>
            </a:lvl8pPr>
            <a:lvl9pPr marL="3886200" indent="-228600" defTabSz="114300" eaLnBrk="0" fontAlgn="base" hangingPunct="0">
              <a:spcBef>
                <a:spcPct val="0"/>
              </a:spcBef>
              <a:spcAft>
                <a:spcPct val="0"/>
              </a:spcAft>
              <a:tabLst>
                <a:tab pos="406400" algn="l"/>
              </a:tabLst>
              <a:defRPr>
                <a:solidFill>
                  <a:schemeClr val="tx1"/>
                </a:solidFill>
                <a:latin typeface="Arial" panose="020B0604020202020204" pitchFamily="34" charset="0"/>
              </a:defRPr>
            </a:lvl9pPr>
          </a:lstStyle>
          <a:p>
            <a:pPr eaLnBrk="1" hangingPunct="1"/>
            <a:r>
              <a:rPr lang="en-US" altLang="en-US" sz="2400"/>
              <a:t>If a horizontal line intersects the</a:t>
            </a:r>
          </a:p>
          <a:p>
            <a:pPr eaLnBrk="1" hangingPunct="1"/>
            <a:r>
              <a:rPr lang="en-US" altLang="en-US" sz="2400"/>
              <a:t>graph of </a:t>
            </a:r>
            <a:r>
              <a:rPr lang="en-US" altLang="en-US" sz="2400" i="1"/>
              <a:t>f</a:t>
            </a:r>
            <a:r>
              <a:rPr lang="en-US" altLang="en-US" sz="2400"/>
              <a:t> in more than one point,</a:t>
            </a:r>
          </a:p>
          <a:p>
            <a:pPr eaLnBrk="1" hangingPunct="1"/>
            <a:r>
              <a:rPr lang="en-US" altLang="en-US" sz="2400"/>
              <a:t>then we see from Figure 2 that</a:t>
            </a:r>
          </a:p>
          <a:p>
            <a:pPr eaLnBrk="1" hangingPunct="1"/>
            <a:r>
              <a:rPr lang="en-US" altLang="en-US" sz="2400"/>
              <a:t>there are numbers </a:t>
            </a:r>
            <a:r>
              <a:rPr lang="en-US" altLang="en-US" sz="2400" i="1"/>
              <a:t>x</a:t>
            </a:r>
            <a:r>
              <a:rPr lang="en-US" altLang="en-US" sz="2400" baseline="-25000"/>
              <a:t>1</a:t>
            </a:r>
            <a:r>
              <a:rPr lang="en-US" altLang="en-US" sz="2400"/>
              <a:t> and </a:t>
            </a:r>
            <a:r>
              <a:rPr lang="en-US" altLang="en-US" sz="2400" i="1"/>
              <a:t>x</a:t>
            </a:r>
            <a:r>
              <a:rPr lang="en-US" altLang="en-US" sz="2400" baseline="-25000"/>
              <a:t>2</a:t>
            </a:r>
          </a:p>
          <a:p>
            <a:pPr eaLnBrk="1" hangingPunct="1"/>
            <a:r>
              <a:rPr lang="en-US" altLang="en-US" sz="2400"/>
              <a:t>such that </a:t>
            </a:r>
            <a:r>
              <a:rPr lang="en-US" altLang="en-US" sz="2400" i="1"/>
              <a:t>f</a:t>
            </a:r>
            <a:r>
              <a:rPr lang="en-US" altLang="en-US" sz="400" i="1"/>
              <a:t> </a:t>
            </a:r>
            <a:r>
              <a:rPr lang="en-US" altLang="en-US" sz="2400"/>
              <a:t>(</a:t>
            </a:r>
            <a:r>
              <a:rPr lang="en-US" altLang="en-US" sz="2400" i="1"/>
              <a:t>x</a:t>
            </a:r>
            <a:r>
              <a:rPr lang="en-US" altLang="en-US" sz="2400" baseline="-25000"/>
              <a:t>1</a:t>
            </a:r>
            <a:r>
              <a:rPr lang="en-US" altLang="en-US" sz="2400"/>
              <a:t>) = </a:t>
            </a:r>
            <a:r>
              <a:rPr lang="en-US" altLang="en-US" sz="2400" i="1"/>
              <a:t>f</a:t>
            </a:r>
            <a:r>
              <a:rPr lang="en-US" altLang="en-US" sz="400" i="1"/>
              <a:t> </a:t>
            </a:r>
            <a:r>
              <a:rPr lang="en-US" altLang="en-US" sz="2400"/>
              <a:t>(</a:t>
            </a:r>
            <a:r>
              <a:rPr lang="en-US" altLang="en-US" sz="2400" i="1"/>
              <a:t>x</a:t>
            </a:r>
            <a:r>
              <a:rPr lang="en-US" altLang="en-US" sz="2400" baseline="-25000"/>
              <a:t>2</a:t>
            </a:r>
            <a:r>
              <a:rPr lang="en-US" altLang="en-US" sz="2400"/>
              <a:t>).</a:t>
            </a:r>
          </a:p>
          <a:p>
            <a:pPr eaLnBrk="1" hangingPunct="1"/>
            <a:endParaRPr lang="en-US" altLang="en-US" sz="2000"/>
          </a:p>
          <a:p>
            <a:pPr eaLnBrk="1" hangingPunct="1"/>
            <a:r>
              <a:rPr lang="en-US" altLang="en-US" sz="2400"/>
              <a:t>This means that </a:t>
            </a:r>
            <a:r>
              <a:rPr lang="en-US" altLang="en-US" sz="2400" i="1"/>
              <a:t>f</a:t>
            </a:r>
            <a:r>
              <a:rPr lang="en-US" altLang="en-US" sz="2400"/>
              <a:t> is not one-to-one.</a:t>
            </a:r>
          </a:p>
          <a:p>
            <a:pPr eaLnBrk="1" hangingPunct="1"/>
            <a:endParaRPr lang="en-US" altLang="en-US" sz="1400"/>
          </a:p>
          <a:p>
            <a:pPr eaLnBrk="1" hangingPunct="1"/>
            <a:br>
              <a:rPr lang="en-US" altLang="en-US" sz="2400"/>
            </a:br>
            <a:r>
              <a:rPr lang="en-US" altLang="en-US" sz="2400"/>
              <a:t>Therefore we have the following geometric method for determining whether a function is one-to-one.</a:t>
            </a:r>
          </a:p>
        </p:txBody>
      </p:sp>
      <p:pic>
        <p:nvPicPr>
          <p:cNvPr id="1024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544638"/>
            <a:ext cx="2916238" cy="207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Rectangle 7"/>
          <p:cNvSpPr>
            <a:spLocks noChangeArrowheads="1"/>
          </p:cNvSpPr>
          <p:nvPr/>
        </p:nvSpPr>
        <p:spPr bwMode="auto">
          <a:xfrm>
            <a:off x="6134100" y="3602038"/>
            <a:ext cx="256698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t>This function is not one-to-one</a:t>
            </a:r>
          </a:p>
          <a:p>
            <a:pPr eaLnBrk="1" hangingPunct="1"/>
            <a:r>
              <a:rPr lang="en-US" altLang="en-US" sz="1400"/>
              <a:t>because </a:t>
            </a:r>
            <a:r>
              <a:rPr lang="en-US" altLang="en-US" sz="1400" i="1"/>
              <a:t>f</a:t>
            </a:r>
            <a:r>
              <a:rPr lang="en-US" altLang="en-US" sz="400"/>
              <a:t> </a:t>
            </a:r>
            <a:r>
              <a:rPr lang="en-US" altLang="en-US" sz="1400"/>
              <a:t>(</a:t>
            </a:r>
            <a:r>
              <a:rPr lang="en-US" altLang="en-US" sz="1400" i="1"/>
              <a:t>x</a:t>
            </a:r>
            <a:r>
              <a:rPr lang="en-US" altLang="en-US" sz="1400" baseline="-25000"/>
              <a:t>1</a:t>
            </a:r>
            <a:r>
              <a:rPr lang="en-US" altLang="en-US" sz="1400"/>
              <a:t>) = </a:t>
            </a:r>
            <a:r>
              <a:rPr lang="en-US" altLang="en-US" sz="1400" i="1"/>
              <a:t>f</a:t>
            </a:r>
            <a:r>
              <a:rPr lang="en-US" altLang="en-US" sz="400"/>
              <a:t> </a:t>
            </a:r>
            <a:r>
              <a:rPr lang="en-US" altLang="en-US" sz="1400"/>
              <a:t>(</a:t>
            </a:r>
            <a:r>
              <a:rPr lang="en-US" altLang="en-US" sz="1400" i="1"/>
              <a:t>x</a:t>
            </a:r>
            <a:r>
              <a:rPr lang="en-US" altLang="en-US" sz="1400" baseline="-25000"/>
              <a:t>2</a:t>
            </a:r>
            <a:r>
              <a:rPr lang="en-US" altLang="en-US" sz="1400"/>
              <a:t>).</a:t>
            </a:r>
          </a:p>
        </p:txBody>
      </p:sp>
      <p:sp>
        <p:nvSpPr>
          <p:cNvPr id="10246" name="Rectangle 8"/>
          <p:cNvSpPr>
            <a:spLocks noChangeArrowheads="1"/>
          </p:cNvSpPr>
          <p:nvPr/>
        </p:nvSpPr>
        <p:spPr bwMode="auto">
          <a:xfrm>
            <a:off x="6934200" y="4144963"/>
            <a:ext cx="7778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200" b="1"/>
              <a:t>Figure 2</a:t>
            </a:r>
          </a:p>
        </p:txBody>
      </p:sp>
      <p:pic>
        <p:nvPicPr>
          <p:cNvPr id="10247"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150" y="5472113"/>
            <a:ext cx="8248650" cy="92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08149069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en-US"/>
              <a:t>Example 1</a:t>
            </a:r>
            <a:endParaRPr lang="en-US" altLang="en-US" i="1"/>
          </a:p>
        </p:txBody>
      </p:sp>
      <p:sp>
        <p:nvSpPr>
          <p:cNvPr id="132099" name="Text Box 3"/>
          <p:cNvSpPr txBox="1">
            <a:spLocks noChangeArrowheads="1"/>
          </p:cNvSpPr>
          <p:nvPr/>
        </p:nvSpPr>
        <p:spPr bwMode="auto">
          <a:xfrm>
            <a:off x="455613" y="1462088"/>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marL="58738" indent="4763"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t>Is the function </a:t>
            </a:r>
            <a:r>
              <a:rPr lang="en-US" altLang="en-US" sz="2400" i="1"/>
              <a:t>f</a:t>
            </a:r>
            <a:r>
              <a:rPr lang="en-US" altLang="en-US" sz="400" i="1"/>
              <a:t> </a:t>
            </a:r>
            <a:r>
              <a:rPr lang="en-US" altLang="en-US" sz="2400"/>
              <a:t>(</a:t>
            </a:r>
            <a:r>
              <a:rPr lang="en-US" altLang="en-US" sz="2400" i="1"/>
              <a:t>x</a:t>
            </a:r>
            <a:r>
              <a:rPr lang="en-US" altLang="en-US" sz="2400"/>
              <a:t>) = </a:t>
            </a:r>
            <a:r>
              <a:rPr lang="en-US" altLang="en-US" sz="2400" i="1"/>
              <a:t>x</a:t>
            </a:r>
            <a:r>
              <a:rPr lang="en-US" altLang="en-US" sz="2400" baseline="30000"/>
              <a:t>3</a:t>
            </a:r>
            <a:r>
              <a:rPr lang="en-US" altLang="en-US" sz="2400"/>
              <a:t> one-to-one?</a:t>
            </a:r>
            <a:endParaRPr lang="en-US" altLang="en-US" sz="2400" baseline="30000"/>
          </a:p>
          <a:p>
            <a:pPr eaLnBrk="1" hangingPunct="1"/>
            <a:endParaRPr lang="en-US" altLang="en-US" sz="2400"/>
          </a:p>
          <a:p>
            <a:pPr eaLnBrk="1" hangingPunct="1"/>
            <a:r>
              <a:rPr lang="en-US" altLang="en-US" sz="2400">
                <a:solidFill>
                  <a:srgbClr val="CC007A"/>
                </a:solidFill>
              </a:rPr>
              <a:t>Solution 1:</a:t>
            </a:r>
          </a:p>
          <a:p>
            <a:pPr eaLnBrk="1" hangingPunct="1"/>
            <a:r>
              <a:rPr lang="en-US" altLang="en-US" sz="2400"/>
              <a:t>If </a:t>
            </a:r>
            <a:r>
              <a:rPr lang="en-US" altLang="en-US" sz="2400" i="1"/>
              <a:t>x</a:t>
            </a:r>
            <a:r>
              <a:rPr lang="en-US" altLang="en-US" sz="2400" baseline="-25000"/>
              <a:t>1</a:t>
            </a:r>
            <a:r>
              <a:rPr lang="en-US" altLang="en-US" sz="2400"/>
              <a:t> ≠ </a:t>
            </a:r>
            <a:r>
              <a:rPr lang="en-US" altLang="en-US" sz="2400" i="1"/>
              <a:t>x</a:t>
            </a:r>
            <a:r>
              <a:rPr lang="en-US" altLang="en-US" sz="2400" baseline="-25000"/>
              <a:t>2</a:t>
            </a:r>
            <a:r>
              <a:rPr lang="en-US" altLang="en-US" sz="2400"/>
              <a:t>, then </a:t>
            </a:r>
            <a:r>
              <a:rPr lang="en-US" altLang="en-US" sz="2400" i="1"/>
              <a:t>x</a:t>
            </a:r>
            <a:r>
              <a:rPr lang="en-US" altLang="en-US" sz="2400" baseline="-25000"/>
              <a:t>1</a:t>
            </a:r>
            <a:r>
              <a:rPr lang="en-US" altLang="en-US" sz="2400" baseline="30000"/>
              <a:t>3</a:t>
            </a:r>
            <a:r>
              <a:rPr lang="en-US" altLang="en-US" sz="2400"/>
              <a:t> ≠ </a:t>
            </a:r>
            <a:r>
              <a:rPr lang="en-US" altLang="en-US" sz="2400" i="1"/>
              <a:t>x</a:t>
            </a:r>
            <a:r>
              <a:rPr lang="en-US" altLang="en-US" sz="2400" baseline="-25000"/>
              <a:t>2</a:t>
            </a:r>
            <a:r>
              <a:rPr lang="en-US" altLang="en-US" sz="2400" baseline="30000"/>
              <a:t>3</a:t>
            </a:r>
            <a:r>
              <a:rPr lang="en-US" altLang="en-US" sz="2400"/>
              <a:t> (two different numbers can’t have</a:t>
            </a:r>
          </a:p>
          <a:p>
            <a:pPr eaLnBrk="1" hangingPunct="1"/>
            <a:r>
              <a:rPr lang="en-US" altLang="en-US" sz="2400"/>
              <a:t>the same cube).</a:t>
            </a:r>
          </a:p>
          <a:p>
            <a:pPr eaLnBrk="1" hangingPunct="1"/>
            <a:endParaRPr lang="en-US" altLang="en-US" sz="1200"/>
          </a:p>
          <a:p>
            <a:pPr eaLnBrk="1" hangingPunct="1"/>
            <a:r>
              <a:rPr lang="en-US" altLang="en-US" sz="2400"/>
              <a:t>Therefore, by Definition 1, </a:t>
            </a:r>
            <a:r>
              <a:rPr lang="en-US" altLang="en-US" sz="2400" i="1"/>
              <a:t>f</a:t>
            </a:r>
            <a:r>
              <a:rPr lang="en-US" altLang="en-US" sz="400" i="1"/>
              <a:t> </a:t>
            </a:r>
            <a:r>
              <a:rPr lang="en-US" altLang="en-US" sz="2400"/>
              <a:t>(</a:t>
            </a:r>
            <a:r>
              <a:rPr lang="en-US" altLang="en-US" sz="2400" i="1"/>
              <a:t>x</a:t>
            </a:r>
            <a:r>
              <a:rPr lang="en-US" altLang="en-US" sz="2400"/>
              <a:t>) = </a:t>
            </a:r>
            <a:r>
              <a:rPr lang="en-US" altLang="en-US" sz="2400" i="1"/>
              <a:t>x</a:t>
            </a:r>
            <a:r>
              <a:rPr lang="en-US" altLang="en-US" sz="2400" baseline="30000"/>
              <a:t>3</a:t>
            </a:r>
            <a:r>
              <a:rPr lang="en-US" altLang="en-US" sz="2400"/>
              <a:t> is one-to-one.</a:t>
            </a:r>
          </a:p>
          <a:p>
            <a:pPr eaLnBrk="1" hangingPunct="1"/>
            <a:endParaRPr lang="en-US" altLang="en-US" sz="2400">
              <a:solidFill>
                <a:srgbClr val="00B9F1"/>
              </a:solidFill>
            </a:endParaRPr>
          </a:p>
          <a:p>
            <a:pPr eaLnBrk="1" hangingPunct="1"/>
            <a:r>
              <a:rPr lang="en-US" altLang="en-US" sz="2400">
                <a:solidFill>
                  <a:srgbClr val="CC007A"/>
                </a:solidFill>
              </a:rPr>
              <a:t>Solution 2:</a:t>
            </a:r>
          </a:p>
          <a:p>
            <a:pPr eaLnBrk="1" hangingPunct="1"/>
            <a:r>
              <a:rPr lang="en-US" altLang="en-US" sz="2400"/>
              <a:t>From Figure 3 we see that no</a:t>
            </a:r>
          </a:p>
          <a:p>
            <a:pPr eaLnBrk="1" hangingPunct="1"/>
            <a:r>
              <a:rPr lang="en-US" altLang="en-US" sz="2400"/>
              <a:t>horizontal line intersects the</a:t>
            </a:r>
          </a:p>
          <a:p>
            <a:pPr eaLnBrk="1" hangingPunct="1"/>
            <a:r>
              <a:rPr lang="en-US" altLang="en-US" sz="2400"/>
              <a:t>graph of </a:t>
            </a:r>
            <a:r>
              <a:rPr lang="en-US" altLang="en-US" sz="2400" i="1"/>
              <a:t>f</a:t>
            </a:r>
            <a:r>
              <a:rPr lang="en-US" altLang="en-US" sz="400" i="1"/>
              <a:t> </a:t>
            </a:r>
            <a:r>
              <a:rPr lang="en-US" altLang="en-US" sz="2400"/>
              <a:t>(</a:t>
            </a:r>
            <a:r>
              <a:rPr lang="en-US" altLang="en-US" sz="2400" i="1"/>
              <a:t>x</a:t>
            </a:r>
            <a:r>
              <a:rPr lang="en-US" altLang="en-US" sz="2400"/>
              <a:t>) = </a:t>
            </a:r>
            <a:r>
              <a:rPr lang="en-US" altLang="en-US" sz="2400" i="1"/>
              <a:t>x</a:t>
            </a:r>
            <a:r>
              <a:rPr lang="en-US" altLang="en-US" sz="2400" baseline="30000"/>
              <a:t>3</a:t>
            </a:r>
            <a:r>
              <a:rPr lang="en-US" altLang="en-US" sz="2400"/>
              <a:t> more than once.</a:t>
            </a:r>
          </a:p>
          <a:p>
            <a:pPr eaLnBrk="1" hangingPunct="1"/>
            <a:endParaRPr lang="en-US" altLang="en-US" sz="1200"/>
          </a:p>
          <a:p>
            <a:pPr eaLnBrk="1" hangingPunct="1"/>
            <a:r>
              <a:rPr lang="en-US" altLang="en-US" sz="2400"/>
              <a:t>Therefore, by the Horizontal</a:t>
            </a:r>
          </a:p>
          <a:p>
            <a:pPr eaLnBrk="1" hangingPunct="1"/>
            <a:r>
              <a:rPr lang="en-US" altLang="en-US" sz="2400"/>
              <a:t>Line Test, </a:t>
            </a:r>
            <a:r>
              <a:rPr lang="en-US" altLang="en-US" sz="2400" i="1"/>
              <a:t>f</a:t>
            </a:r>
            <a:r>
              <a:rPr lang="en-US" altLang="en-US" sz="2400"/>
              <a:t> is one-to-one.</a:t>
            </a:r>
          </a:p>
        </p:txBody>
      </p:sp>
      <p:pic>
        <p:nvPicPr>
          <p:cNvPr id="13210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4249738"/>
            <a:ext cx="2522538"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105" name="Rectangle 9"/>
          <p:cNvSpPr>
            <a:spLocks noChangeArrowheads="1"/>
          </p:cNvSpPr>
          <p:nvPr/>
        </p:nvSpPr>
        <p:spPr bwMode="auto">
          <a:xfrm>
            <a:off x="5934075" y="6049963"/>
            <a:ext cx="19399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i="1"/>
              <a:t>f</a:t>
            </a:r>
            <a:r>
              <a:rPr lang="en-US" altLang="en-US" sz="400" i="1"/>
              <a:t> </a:t>
            </a:r>
            <a:r>
              <a:rPr lang="en-US" altLang="en-US" sz="1400"/>
              <a:t>(</a:t>
            </a:r>
            <a:r>
              <a:rPr lang="en-US" altLang="en-US" sz="1400" i="1"/>
              <a:t>x</a:t>
            </a:r>
            <a:r>
              <a:rPr lang="en-US" altLang="en-US" sz="1400"/>
              <a:t>) = </a:t>
            </a:r>
            <a:r>
              <a:rPr lang="en-US" altLang="en-US" sz="1400" i="1"/>
              <a:t>x</a:t>
            </a:r>
            <a:r>
              <a:rPr lang="en-US" altLang="en-US" sz="1400" baseline="30000"/>
              <a:t>3</a:t>
            </a:r>
            <a:r>
              <a:rPr lang="en-US" altLang="en-US" sz="1400"/>
              <a:t> is one-to-one.</a:t>
            </a:r>
          </a:p>
        </p:txBody>
      </p:sp>
      <p:sp>
        <p:nvSpPr>
          <p:cNvPr id="132106" name="Rectangle 10"/>
          <p:cNvSpPr>
            <a:spLocks noChangeArrowheads="1"/>
          </p:cNvSpPr>
          <p:nvPr/>
        </p:nvSpPr>
        <p:spPr bwMode="auto">
          <a:xfrm>
            <a:off x="6415088" y="6354763"/>
            <a:ext cx="7778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200" b="1"/>
              <a:t>Figure 3</a:t>
            </a:r>
          </a:p>
        </p:txBody>
      </p:sp>
    </p:spTree>
    <p:custDataLst>
      <p:tags r:id="rId1"/>
    </p:custDataLst>
    <p:extLst>
      <p:ext uri="{BB962C8B-B14F-4D97-AF65-F5344CB8AC3E}">
        <p14:creationId xmlns:p14="http://schemas.microsoft.com/office/powerpoint/2010/main" val="25459425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132099">
                                            <p:txEl>
                                              <p:pRg st="2" end="2"/>
                                            </p:txEl>
                                          </p:spTgt>
                                        </p:tgtEl>
                                        <p:attrNameLst>
                                          <p:attrName>style.visibility</p:attrName>
                                        </p:attrNameLst>
                                      </p:cBhvr>
                                      <p:to>
                                        <p:strVal val="visible"/>
                                      </p:to>
                                    </p:set>
                                    <p:animEffect transition="in" filter="fade">
                                      <p:cBhvr>
                                        <p:cTn id="7" dur="1000"/>
                                        <p:tgtEl>
                                          <p:spTgt spid="132099">
                                            <p:txEl>
                                              <p:pRg st="2" end="2"/>
                                            </p:txEl>
                                          </p:spTgt>
                                        </p:tgtEl>
                                      </p:cBhvr>
                                    </p:animEffect>
                                    <p:anim calcmode="lin" valueType="num">
                                      <p:cBhvr>
                                        <p:cTn id="8" dur="1000" fill="hold"/>
                                        <p:tgtEl>
                                          <p:spTgt spid="132099">
                                            <p:txEl>
                                              <p:pRg st="2" end="2"/>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32099">
                                            <p:txEl>
                                              <p:pRg st="2" end="2"/>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32099">
                                            <p:txEl>
                                              <p:pRg st="2" end="2"/>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132099">
                                            <p:txEl>
                                              <p:pRg st="3" end="3"/>
                                            </p:txEl>
                                          </p:spTgt>
                                        </p:tgtEl>
                                        <p:attrNameLst>
                                          <p:attrName>style.visibility</p:attrName>
                                        </p:attrNameLst>
                                      </p:cBhvr>
                                      <p:to>
                                        <p:strVal val="visible"/>
                                      </p:to>
                                    </p:set>
                                    <p:animEffect transition="in" filter="fade">
                                      <p:cBhvr>
                                        <p:cTn id="13" dur="1000"/>
                                        <p:tgtEl>
                                          <p:spTgt spid="132099">
                                            <p:txEl>
                                              <p:pRg st="3" end="3"/>
                                            </p:txEl>
                                          </p:spTgt>
                                        </p:tgtEl>
                                      </p:cBhvr>
                                    </p:animEffect>
                                    <p:anim calcmode="lin" valueType="num">
                                      <p:cBhvr>
                                        <p:cTn id="14" dur="1000" fill="hold"/>
                                        <p:tgtEl>
                                          <p:spTgt spid="132099">
                                            <p:txEl>
                                              <p:pRg st="3" end="3"/>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132099">
                                            <p:txEl>
                                              <p:pRg st="3" end="3"/>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32099">
                                            <p:txEl>
                                              <p:pRg st="3" end="3"/>
                                            </p:txEl>
                                          </p:spTgt>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132099">
                                            <p:txEl>
                                              <p:pRg st="4" end="4"/>
                                            </p:txEl>
                                          </p:spTgt>
                                        </p:tgtEl>
                                        <p:attrNameLst>
                                          <p:attrName>style.visibility</p:attrName>
                                        </p:attrNameLst>
                                      </p:cBhvr>
                                      <p:to>
                                        <p:strVal val="visible"/>
                                      </p:to>
                                    </p:set>
                                    <p:animEffect transition="in" filter="fade">
                                      <p:cBhvr>
                                        <p:cTn id="19" dur="1000"/>
                                        <p:tgtEl>
                                          <p:spTgt spid="132099">
                                            <p:txEl>
                                              <p:pRg st="4" end="4"/>
                                            </p:txEl>
                                          </p:spTgt>
                                        </p:tgtEl>
                                      </p:cBhvr>
                                    </p:animEffect>
                                    <p:anim calcmode="lin" valueType="num">
                                      <p:cBhvr>
                                        <p:cTn id="20" dur="1000" fill="hold"/>
                                        <p:tgtEl>
                                          <p:spTgt spid="132099">
                                            <p:txEl>
                                              <p:pRg st="4" end="4"/>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132099">
                                            <p:txEl>
                                              <p:pRg st="4" end="4"/>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32099">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7" presetClass="entr" presetSubtype="0" fill="hold" nodeType="clickEffect">
                                  <p:stCondLst>
                                    <p:cond delay="0"/>
                                  </p:stCondLst>
                                  <p:childTnLst>
                                    <p:set>
                                      <p:cBhvr>
                                        <p:cTn id="26" dur="1" fill="hold">
                                          <p:stCondLst>
                                            <p:cond delay="0"/>
                                          </p:stCondLst>
                                        </p:cTn>
                                        <p:tgtEl>
                                          <p:spTgt spid="132099">
                                            <p:txEl>
                                              <p:pRg st="6" end="6"/>
                                            </p:txEl>
                                          </p:spTgt>
                                        </p:tgtEl>
                                        <p:attrNameLst>
                                          <p:attrName>style.visibility</p:attrName>
                                        </p:attrNameLst>
                                      </p:cBhvr>
                                      <p:to>
                                        <p:strVal val="visible"/>
                                      </p:to>
                                    </p:set>
                                    <p:animEffect transition="in" filter="fade">
                                      <p:cBhvr>
                                        <p:cTn id="27" dur="1000"/>
                                        <p:tgtEl>
                                          <p:spTgt spid="132099">
                                            <p:txEl>
                                              <p:pRg st="6" end="6"/>
                                            </p:txEl>
                                          </p:spTgt>
                                        </p:tgtEl>
                                      </p:cBhvr>
                                    </p:animEffect>
                                    <p:anim calcmode="lin" valueType="num">
                                      <p:cBhvr>
                                        <p:cTn id="28" dur="1000" fill="hold"/>
                                        <p:tgtEl>
                                          <p:spTgt spid="132099">
                                            <p:txEl>
                                              <p:pRg st="6" end="6"/>
                                            </p:txEl>
                                          </p:spTgt>
                                        </p:tgtEl>
                                        <p:attrNameLst>
                                          <p:attrName>ppt_x</p:attrName>
                                        </p:attrNameLst>
                                      </p:cBhvr>
                                      <p:tavLst>
                                        <p:tav tm="0">
                                          <p:val>
                                            <p:strVal val="#ppt_x"/>
                                          </p:val>
                                        </p:tav>
                                        <p:tav tm="100000">
                                          <p:val>
                                            <p:strVal val="#ppt_x"/>
                                          </p:val>
                                        </p:tav>
                                      </p:tavLst>
                                    </p:anim>
                                    <p:anim calcmode="lin" valueType="num">
                                      <p:cBhvr>
                                        <p:cTn id="29" dur="900" decel="100000" fill="hold"/>
                                        <p:tgtEl>
                                          <p:spTgt spid="132099">
                                            <p:txEl>
                                              <p:pRg st="6" end="6"/>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32099">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37" presetClass="entr" presetSubtype="0" fill="hold" nodeType="clickEffect">
                                  <p:stCondLst>
                                    <p:cond delay="0"/>
                                  </p:stCondLst>
                                  <p:childTnLst>
                                    <p:set>
                                      <p:cBhvr>
                                        <p:cTn id="34" dur="1" fill="hold">
                                          <p:stCondLst>
                                            <p:cond delay="0"/>
                                          </p:stCondLst>
                                        </p:cTn>
                                        <p:tgtEl>
                                          <p:spTgt spid="132099">
                                            <p:txEl>
                                              <p:pRg st="8" end="8"/>
                                            </p:txEl>
                                          </p:spTgt>
                                        </p:tgtEl>
                                        <p:attrNameLst>
                                          <p:attrName>style.visibility</p:attrName>
                                        </p:attrNameLst>
                                      </p:cBhvr>
                                      <p:to>
                                        <p:strVal val="visible"/>
                                      </p:to>
                                    </p:set>
                                    <p:animEffect transition="in" filter="fade">
                                      <p:cBhvr>
                                        <p:cTn id="35" dur="1000"/>
                                        <p:tgtEl>
                                          <p:spTgt spid="132099">
                                            <p:txEl>
                                              <p:pRg st="8" end="8"/>
                                            </p:txEl>
                                          </p:spTgt>
                                        </p:tgtEl>
                                      </p:cBhvr>
                                    </p:animEffect>
                                    <p:anim calcmode="lin" valueType="num">
                                      <p:cBhvr>
                                        <p:cTn id="36" dur="1000" fill="hold"/>
                                        <p:tgtEl>
                                          <p:spTgt spid="132099">
                                            <p:txEl>
                                              <p:pRg st="8" end="8"/>
                                            </p:txEl>
                                          </p:spTgt>
                                        </p:tgtEl>
                                        <p:attrNameLst>
                                          <p:attrName>ppt_x</p:attrName>
                                        </p:attrNameLst>
                                      </p:cBhvr>
                                      <p:tavLst>
                                        <p:tav tm="0">
                                          <p:val>
                                            <p:strVal val="#ppt_x"/>
                                          </p:val>
                                        </p:tav>
                                        <p:tav tm="100000">
                                          <p:val>
                                            <p:strVal val="#ppt_x"/>
                                          </p:val>
                                        </p:tav>
                                      </p:tavLst>
                                    </p:anim>
                                    <p:anim calcmode="lin" valueType="num">
                                      <p:cBhvr>
                                        <p:cTn id="37" dur="900" decel="100000" fill="hold"/>
                                        <p:tgtEl>
                                          <p:spTgt spid="132099">
                                            <p:txEl>
                                              <p:pRg st="8" end="8"/>
                                            </p:tx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32099">
                                            <p:txEl>
                                              <p:pRg st="8" end="8"/>
                                            </p:txEl>
                                          </p:spTgt>
                                        </p:tgtEl>
                                        <p:attrNameLst>
                                          <p:attrName>ppt_y</p:attrName>
                                        </p:attrNameLst>
                                      </p:cBhvr>
                                      <p:tavLst>
                                        <p:tav tm="0">
                                          <p:val>
                                            <p:strVal val="#ppt_y-.03"/>
                                          </p:val>
                                        </p:tav>
                                        <p:tav tm="100000">
                                          <p:val>
                                            <p:strVal val="#ppt_y"/>
                                          </p:val>
                                        </p:tav>
                                      </p:tavLst>
                                    </p:anim>
                                  </p:childTnLst>
                                </p:cTn>
                              </p:par>
                              <p:par>
                                <p:cTn id="39" presetID="37" presetClass="entr" presetSubtype="0" fill="hold" nodeType="withEffect">
                                  <p:stCondLst>
                                    <p:cond delay="0"/>
                                  </p:stCondLst>
                                  <p:childTnLst>
                                    <p:set>
                                      <p:cBhvr>
                                        <p:cTn id="40" dur="1" fill="hold">
                                          <p:stCondLst>
                                            <p:cond delay="0"/>
                                          </p:stCondLst>
                                        </p:cTn>
                                        <p:tgtEl>
                                          <p:spTgt spid="132099">
                                            <p:txEl>
                                              <p:pRg st="9" end="9"/>
                                            </p:txEl>
                                          </p:spTgt>
                                        </p:tgtEl>
                                        <p:attrNameLst>
                                          <p:attrName>style.visibility</p:attrName>
                                        </p:attrNameLst>
                                      </p:cBhvr>
                                      <p:to>
                                        <p:strVal val="visible"/>
                                      </p:to>
                                    </p:set>
                                    <p:animEffect transition="in" filter="fade">
                                      <p:cBhvr>
                                        <p:cTn id="41" dur="1000"/>
                                        <p:tgtEl>
                                          <p:spTgt spid="132099">
                                            <p:txEl>
                                              <p:pRg st="9" end="9"/>
                                            </p:txEl>
                                          </p:spTgt>
                                        </p:tgtEl>
                                      </p:cBhvr>
                                    </p:animEffect>
                                    <p:anim calcmode="lin" valueType="num">
                                      <p:cBhvr>
                                        <p:cTn id="42" dur="1000" fill="hold"/>
                                        <p:tgtEl>
                                          <p:spTgt spid="132099">
                                            <p:txEl>
                                              <p:pRg st="9" end="9"/>
                                            </p:txEl>
                                          </p:spTgt>
                                        </p:tgtEl>
                                        <p:attrNameLst>
                                          <p:attrName>ppt_x</p:attrName>
                                        </p:attrNameLst>
                                      </p:cBhvr>
                                      <p:tavLst>
                                        <p:tav tm="0">
                                          <p:val>
                                            <p:strVal val="#ppt_x"/>
                                          </p:val>
                                        </p:tav>
                                        <p:tav tm="100000">
                                          <p:val>
                                            <p:strVal val="#ppt_x"/>
                                          </p:val>
                                        </p:tav>
                                      </p:tavLst>
                                    </p:anim>
                                    <p:anim calcmode="lin" valueType="num">
                                      <p:cBhvr>
                                        <p:cTn id="43" dur="900" decel="100000" fill="hold"/>
                                        <p:tgtEl>
                                          <p:spTgt spid="132099">
                                            <p:txEl>
                                              <p:pRg st="9" end="9"/>
                                            </p:txEl>
                                          </p:spTgt>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32099">
                                            <p:txEl>
                                              <p:pRg st="9" end="9"/>
                                            </p:txEl>
                                          </p:spTgt>
                                        </p:tgtEl>
                                        <p:attrNameLst>
                                          <p:attrName>ppt_y</p:attrName>
                                        </p:attrNameLst>
                                      </p:cBhvr>
                                      <p:tavLst>
                                        <p:tav tm="0">
                                          <p:val>
                                            <p:strVal val="#ppt_y-.03"/>
                                          </p:val>
                                        </p:tav>
                                        <p:tav tm="100000">
                                          <p:val>
                                            <p:strVal val="#ppt_y"/>
                                          </p:val>
                                        </p:tav>
                                      </p:tavLst>
                                    </p:anim>
                                  </p:childTnLst>
                                </p:cTn>
                              </p:par>
                              <p:par>
                                <p:cTn id="45" presetID="37" presetClass="entr" presetSubtype="0" fill="hold" nodeType="withEffect">
                                  <p:stCondLst>
                                    <p:cond delay="0"/>
                                  </p:stCondLst>
                                  <p:childTnLst>
                                    <p:set>
                                      <p:cBhvr>
                                        <p:cTn id="46" dur="1" fill="hold">
                                          <p:stCondLst>
                                            <p:cond delay="0"/>
                                          </p:stCondLst>
                                        </p:cTn>
                                        <p:tgtEl>
                                          <p:spTgt spid="132099">
                                            <p:txEl>
                                              <p:pRg st="10" end="10"/>
                                            </p:txEl>
                                          </p:spTgt>
                                        </p:tgtEl>
                                        <p:attrNameLst>
                                          <p:attrName>style.visibility</p:attrName>
                                        </p:attrNameLst>
                                      </p:cBhvr>
                                      <p:to>
                                        <p:strVal val="visible"/>
                                      </p:to>
                                    </p:set>
                                    <p:animEffect transition="in" filter="fade">
                                      <p:cBhvr>
                                        <p:cTn id="47" dur="1000"/>
                                        <p:tgtEl>
                                          <p:spTgt spid="132099">
                                            <p:txEl>
                                              <p:pRg st="10" end="10"/>
                                            </p:txEl>
                                          </p:spTgt>
                                        </p:tgtEl>
                                      </p:cBhvr>
                                    </p:animEffect>
                                    <p:anim calcmode="lin" valueType="num">
                                      <p:cBhvr>
                                        <p:cTn id="48" dur="1000" fill="hold"/>
                                        <p:tgtEl>
                                          <p:spTgt spid="132099">
                                            <p:txEl>
                                              <p:pRg st="10" end="10"/>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132099">
                                            <p:txEl>
                                              <p:pRg st="10" end="10"/>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2099">
                                            <p:txEl>
                                              <p:pRg st="10" end="10"/>
                                            </p:txEl>
                                          </p:spTgt>
                                        </p:tgtEl>
                                        <p:attrNameLst>
                                          <p:attrName>ppt_y</p:attrName>
                                        </p:attrNameLst>
                                      </p:cBhvr>
                                      <p:tavLst>
                                        <p:tav tm="0">
                                          <p:val>
                                            <p:strVal val="#ppt_y-.03"/>
                                          </p:val>
                                        </p:tav>
                                        <p:tav tm="100000">
                                          <p:val>
                                            <p:strVal val="#ppt_y"/>
                                          </p:val>
                                        </p:tav>
                                      </p:tavLst>
                                    </p:anim>
                                  </p:childTnLst>
                                </p:cTn>
                              </p:par>
                              <p:par>
                                <p:cTn id="51" presetID="37" presetClass="entr" presetSubtype="0" fill="hold" nodeType="withEffect">
                                  <p:stCondLst>
                                    <p:cond delay="0"/>
                                  </p:stCondLst>
                                  <p:childTnLst>
                                    <p:set>
                                      <p:cBhvr>
                                        <p:cTn id="52" dur="1" fill="hold">
                                          <p:stCondLst>
                                            <p:cond delay="0"/>
                                          </p:stCondLst>
                                        </p:cTn>
                                        <p:tgtEl>
                                          <p:spTgt spid="132099">
                                            <p:txEl>
                                              <p:pRg st="11" end="11"/>
                                            </p:txEl>
                                          </p:spTgt>
                                        </p:tgtEl>
                                        <p:attrNameLst>
                                          <p:attrName>style.visibility</p:attrName>
                                        </p:attrNameLst>
                                      </p:cBhvr>
                                      <p:to>
                                        <p:strVal val="visible"/>
                                      </p:to>
                                    </p:set>
                                    <p:animEffect transition="in" filter="fade">
                                      <p:cBhvr>
                                        <p:cTn id="53" dur="1000"/>
                                        <p:tgtEl>
                                          <p:spTgt spid="132099">
                                            <p:txEl>
                                              <p:pRg st="11" end="11"/>
                                            </p:txEl>
                                          </p:spTgt>
                                        </p:tgtEl>
                                      </p:cBhvr>
                                    </p:animEffect>
                                    <p:anim calcmode="lin" valueType="num">
                                      <p:cBhvr>
                                        <p:cTn id="54" dur="1000" fill="hold"/>
                                        <p:tgtEl>
                                          <p:spTgt spid="132099">
                                            <p:txEl>
                                              <p:pRg st="11" end="11"/>
                                            </p:txEl>
                                          </p:spTgt>
                                        </p:tgtEl>
                                        <p:attrNameLst>
                                          <p:attrName>ppt_x</p:attrName>
                                        </p:attrNameLst>
                                      </p:cBhvr>
                                      <p:tavLst>
                                        <p:tav tm="0">
                                          <p:val>
                                            <p:strVal val="#ppt_x"/>
                                          </p:val>
                                        </p:tav>
                                        <p:tav tm="100000">
                                          <p:val>
                                            <p:strVal val="#ppt_x"/>
                                          </p:val>
                                        </p:tav>
                                      </p:tavLst>
                                    </p:anim>
                                    <p:anim calcmode="lin" valueType="num">
                                      <p:cBhvr>
                                        <p:cTn id="55" dur="900" decel="100000" fill="hold"/>
                                        <p:tgtEl>
                                          <p:spTgt spid="132099">
                                            <p:txEl>
                                              <p:pRg st="11" end="11"/>
                                            </p:txEl>
                                          </p:spTgt>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099">
                                            <p:txEl>
                                              <p:pRg st="11" end="11"/>
                                            </p:txEl>
                                          </p:spTgt>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32104"/>
                                        </p:tgtEl>
                                        <p:attrNameLst>
                                          <p:attrName>style.visibility</p:attrName>
                                        </p:attrNameLst>
                                      </p:cBhvr>
                                      <p:to>
                                        <p:strVal val="visible"/>
                                      </p:to>
                                    </p:set>
                                    <p:animEffect transition="in" filter="fade">
                                      <p:cBhvr>
                                        <p:cTn id="59" dur="1000"/>
                                        <p:tgtEl>
                                          <p:spTgt spid="132104"/>
                                        </p:tgtEl>
                                      </p:cBhvr>
                                    </p:animEffect>
                                    <p:anim calcmode="lin" valueType="num">
                                      <p:cBhvr>
                                        <p:cTn id="60" dur="1000" fill="hold"/>
                                        <p:tgtEl>
                                          <p:spTgt spid="132104"/>
                                        </p:tgtEl>
                                        <p:attrNameLst>
                                          <p:attrName>ppt_x</p:attrName>
                                        </p:attrNameLst>
                                      </p:cBhvr>
                                      <p:tavLst>
                                        <p:tav tm="0">
                                          <p:val>
                                            <p:strVal val="#ppt_x"/>
                                          </p:val>
                                        </p:tav>
                                        <p:tav tm="100000">
                                          <p:val>
                                            <p:strVal val="#ppt_x"/>
                                          </p:val>
                                        </p:tav>
                                      </p:tavLst>
                                    </p:anim>
                                    <p:anim calcmode="lin" valueType="num">
                                      <p:cBhvr>
                                        <p:cTn id="61" dur="900" decel="100000" fill="hold"/>
                                        <p:tgtEl>
                                          <p:spTgt spid="13210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32104"/>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32106"/>
                                        </p:tgtEl>
                                        <p:attrNameLst>
                                          <p:attrName>style.visibility</p:attrName>
                                        </p:attrNameLst>
                                      </p:cBhvr>
                                      <p:to>
                                        <p:strVal val="visible"/>
                                      </p:to>
                                    </p:set>
                                    <p:animEffect transition="in" filter="fade">
                                      <p:cBhvr>
                                        <p:cTn id="65" dur="1000"/>
                                        <p:tgtEl>
                                          <p:spTgt spid="132106"/>
                                        </p:tgtEl>
                                      </p:cBhvr>
                                    </p:animEffect>
                                    <p:anim calcmode="lin" valueType="num">
                                      <p:cBhvr>
                                        <p:cTn id="66" dur="1000" fill="hold"/>
                                        <p:tgtEl>
                                          <p:spTgt spid="132106"/>
                                        </p:tgtEl>
                                        <p:attrNameLst>
                                          <p:attrName>ppt_x</p:attrName>
                                        </p:attrNameLst>
                                      </p:cBhvr>
                                      <p:tavLst>
                                        <p:tav tm="0">
                                          <p:val>
                                            <p:strVal val="#ppt_x"/>
                                          </p:val>
                                        </p:tav>
                                        <p:tav tm="100000">
                                          <p:val>
                                            <p:strVal val="#ppt_x"/>
                                          </p:val>
                                        </p:tav>
                                      </p:tavLst>
                                    </p:anim>
                                    <p:anim calcmode="lin" valueType="num">
                                      <p:cBhvr>
                                        <p:cTn id="67" dur="900" decel="100000" fill="hold"/>
                                        <p:tgtEl>
                                          <p:spTgt spid="132106"/>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32106"/>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132105"/>
                                        </p:tgtEl>
                                        <p:attrNameLst>
                                          <p:attrName>style.visibility</p:attrName>
                                        </p:attrNameLst>
                                      </p:cBhvr>
                                      <p:to>
                                        <p:strVal val="visible"/>
                                      </p:to>
                                    </p:set>
                                    <p:animEffect transition="in" filter="fade">
                                      <p:cBhvr>
                                        <p:cTn id="71" dur="1000"/>
                                        <p:tgtEl>
                                          <p:spTgt spid="132105"/>
                                        </p:tgtEl>
                                      </p:cBhvr>
                                    </p:animEffect>
                                    <p:anim calcmode="lin" valueType="num">
                                      <p:cBhvr>
                                        <p:cTn id="72" dur="1000" fill="hold"/>
                                        <p:tgtEl>
                                          <p:spTgt spid="132105"/>
                                        </p:tgtEl>
                                        <p:attrNameLst>
                                          <p:attrName>ppt_x</p:attrName>
                                        </p:attrNameLst>
                                      </p:cBhvr>
                                      <p:tavLst>
                                        <p:tav tm="0">
                                          <p:val>
                                            <p:strVal val="#ppt_x"/>
                                          </p:val>
                                        </p:tav>
                                        <p:tav tm="100000">
                                          <p:val>
                                            <p:strVal val="#ppt_x"/>
                                          </p:val>
                                        </p:tav>
                                      </p:tavLst>
                                    </p:anim>
                                    <p:anim calcmode="lin" valueType="num">
                                      <p:cBhvr>
                                        <p:cTn id="73" dur="900" decel="100000" fill="hold"/>
                                        <p:tgtEl>
                                          <p:spTgt spid="132105"/>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32105"/>
                                        </p:tgtEl>
                                        <p:attrNameLst>
                                          <p:attrName>ppt_y</p:attrName>
                                        </p:attrNameLst>
                                      </p:cBhvr>
                                      <p:tavLst>
                                        <p:tav tm="0">
                                          <p:val>
                                            <p:strVal val="#ppt_y-.03"/>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37" presetClass="entr" presetSubtype="0" fill="hold" nodeType="clickEffect">
                                  <p:stCondLst>
                                    <p:cond delay="0"/>
                                  </p:stCondLst>
                                  <p:childTnLst>
                                    <p:set>
                                      <p:cBhvr>
                                        <p:cTn id="78" dur="1" fill="hold">
                                          <p:stCondLst>
                                            <p:cond delay="0"/>
                                          </p:stCondLst>
                                        </p:cTn>
                                        <p:tgtEl>
                                          <p:spTgt spid="132099">
                                            <p:txEl>
                                              <p:pRg st="13" end="13"/>
                                            </p:txEl>
                                          </p:spTgt>
                                        </p:tgtEl>
                                        <p:attrNameLst>
                                          <p:attrName>style.visibility</p:attrName>
                                        </p:attrNameLst>
                                      </p:cBhvr>
                                      <p:to>
                                        <p:strVal val="visible"/>
                                      </p:to>
                                    </p:set>
                                    <p:animEffect transition="in" filter="fade">
                                      <p:cBhvr>
                                        <p:cTn id="79" dur="1000"/>
                                        <p:tgtEl>
                                          <p:spTgt spid="132099">
                                            <p:txEl>
                                              <p:pRg st="13" end="13"/>
                                            </p:txEl>
                                          </p:spTgt>
                                        </p:tgtEl>
                                      </p:cBhvr>
                                    </p:animEffect>
                                    <p:anim calcmode="lin" valueType="num">
                                      <p:cBhvr>
                                        <p:cTn id="80" dur="1000" fill="hold"/>
                                        <p:tgtEl>
                                          <p:spTgt spid="132099">
                                            <p:txEl>
                                              <p:pRg st="13" end="13"/>
                                            </p:txEl>
                                          </p:spTgt>
                                        </p:tgtEl>
                                        <p:attrNameLst>
                                          <p:attrName>ppt_x</p:attrName>
                                        </p:attrNameLst>
                                      </p:cBhvr>
                                      <p:tavLst>
                                        <p:tav tm="0">
                                          <p:val>
                                            <p:strVal val="#ppt_x"/>
                                          </p:val>
                                        </p:tav>
                                        <p:tav tm="100000">
                                          <p:val>
                                            <p:strVal val="#ppt_x"/>
                                          </p:val>
                                        </p:tav>
                                      </p:tavLst>
                                    </p:anim>
                                    <p:anim calcmode="lin" valueType="num">
                                      <p:cBhvr>
                                        <p:cTn id="81" dur="900" decel="100000" fill="hold"/>
                                        <p:tgtEl>
                                          <p:spTgt spid="132099">
                                            <p:txEl>
                                              <p:pRg st="13" end="13"/>
                                            </p:txEl>
                                          </p:spTgt>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32099">
                                            <p:txEl>
                                              <p:pRg st="13" end="13"/>
                                            </p:txEl>
                                          </p:spTgt>
                                        </p:tgtEl>
                                        <p:attrNameLst>
                                          <p:attrName>ppt_y</p:attrName>
                                        </p:attrNameLst>
                                      </p:cBhvr>
                                      <p:tavLst>
                                        <p:tav tm="0">
                                          <p:val>
                                            <p:strVal val="#ppt_y-.03"/>
                                          </p:val>
                                        </p:tav>
                                        <p:tav tm="100000">
                                          <p:val>
                                            <p:strVal val="#ppt_y"/>
                                          </p:val>
                                        </p:tav>
                                      </p:tavLst>
                                    </p:anim>
                                  </p:childTnLst>
                                </p:cTn>
                              </p:par>
                              <p:par>
                                <p:cTn id="83" presetID="37" presetClass="entr" presetSubtype="0" fill="hold" nodeType="withEffect">
                                  <p:stCondLst>
                                    <p:cond delay="0"/>
                                  </p:stCondLst>
                                  <p:childTnLst>
                                    <p:set>
                                      <p:cBhvr>
                                        <p:cTn id="84" dur="1" fill="hold">
                                          <p:stCondLst>
                                            <p:cond delay="0"/>
                                          </p:stCondLst>
                                        </p:cTn>
                                        <p:tgtEl>
                                          <p:spTgt spid="132099">
                                            <p:txEl>
                                              <p:pRg st="14" end="14"/>
                                            </p:txEl>
                                          </p:spTgt>
                                        </p:tgtEl>
                                        <p:attrNameLst>
                                          <p:attrName>style.visibility</p:attrName>
                                        </p:attrNameLst>
                                      </p:cBhvr>
                                      <p:to>
                                        <p:strVal val="visible"/>
                                      </p:to>
                                    </p:set>
                                    <p:animEffect transition="in" filter="fade">
                                      <p:cBhvr>
                                        <p:cTn id="85" dur="1000"/>
                                        <p:tgtEl>
                                          <p:spTgt spid="132099">
                                            <p:txEl>
                                              <p:pRg st="14" end="14"/>
                                            </p:txEl>
                                          </p:spTgt>
                                        </p:tgtEl>
                                      </p:cBhvr>
                                    </p:animEffect>
                                    <p:anim calcmode="lin" valueType="num">
                                      <p:cBhvr>
                                        <p:cTn id="86" dur="1000" fill="hold"/>
                                        <p:tgtEl>
                                          <p:spTgt spid="132099">
                                            <p:txEl>
                                              <p:pRg st="14" end="14"/>
                                            </p:txEl>
                                          </p:spTgt>
                                        </p:tgtEl>
                                        <p:attrNameLst>
                                          <p:attrName>ppt_x</p:attrName>
                                        </p:attrNameLst>
                                      </p:cBhvr>
                                      <p:tavLst>
                                        <p:tav tm="0">
                                          <p:val>
                                            <p:strVal val="#ppt_x"/>
                                          </p:val>
                                        </p:tav>
                                        <p:tav tm="100000">
                                          <p:val>
                                            <p:strVal val="#ppt_x"/>
                                          </p:val>
                                        </p:tav>
                                      </p:tavLst>
                                    </p:anim>
                                    <p:anim calcmode="lin" valueType="num">
                                      <p:cBhvr>
                                        <p:cTn id="87" dur="900" decel="100000" fill="hold"/>
                                        <p:tgtEl>
                                          <p:spTgt spid="132099">
                                            <p:txEl>
                                              <p:pRg st="14" end="14"/>
                                            </p:txEl>
                                          </p:spTgt>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132099">
                                            <p:txEl>
                                              <p:pRg st="14" end="1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05" grpId="0"/>
      <p:bldP spid="132106" grpId="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en-US"/>
              <a:t>Inverse Functions and Logarithms</a:t>
            </a:r>
          </a:p>
        </p:txBody>
      </p:sp>
      <p:sp>
        <p:nvSpPr>
          <p:cNvPr id="12291" name="Text Box 3"/>
          <p:cNvSpPr txBox="1">
            <a:spLocks noChangeArrowheads="1"/>
          </p:cNvSpPr>
          <p:nvPr/>
        </p:nvSpPr>
        <p:spPr bwMode="auto">
          <a:xfrm>
            <a:off x="455613" y="1462088"/>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14300" eaLnBrk="0" hangingPunct="0">
              <a:tabLst>
                <a:tab pos="406400" algn="l"/>
              </a:tabLst>
              <a:defRPr>
                <a:solidFill>
                  <a:schemeClr val="tx1"/>
                </a:solidFill>
                <a:latin typeface="Arial" panose="020B0604020202020204" pitchFamily="34" charset="0"/>
              </a:defRPr>
            </a:lvl1pPr>
            <a:lvl2pPr marL="742950" indent="-285750" defTabSz="114300" eaLnBrk="0" hangingPunct="0">
              <a:tabLst>
                <a:tab pos="406400" algn="l"/>
              </a:tabLst>
              <a:defRPr>
                <a:solidFill>
                  <a:schemeClr val="tx1"/>
                </a:solidFill>
                <a:latin typeface="Arial" panose="020B0604020202020204" pitchFamily="34" charset="0"/>
              </a:defRPr>
            </a:lvl2pPr>
            <a:lvl3pPr marL="1143000" indent="-228600" defTabSz="114300" eaLnBrk="0" hangingPunct="0">
              <a:tabLst>
                <a:tab pos="406400" algn="l"/>
              </a:tabLst>
              <a:defRPr>
                <a:solidFill>
                  <a:schemeClr val="tx1"/>
                </a:solidFill>
                <a:latin typeface="Arial" panose="020B0604020202020204" pitchFamily="34" charset="0"/>
              </a:defRPr>
            </a:lvl3pPr>
            <a:lvl4pPr marL="1600200" indent="-228600" defTabSz="114300" eaLnBrk="0" hangingPunct="0">
              <a:tabLst>
                <a:tab pos="406400" algn="l"/>
              </a:tabLst>
              <a:defRPr>
                <a:solidFill>
                  <a:schemeClr val="tx1"/>
                </a:solidFill>
                <a:latin typeface="Arial" panose="020B0604020202020204" pitchFamily="34" charset="0"/>
              </a:defRPr>
            </a:lvl4pPr>
            <a:lvl5pPr marL="2057400" indent="-228600" defTabSz="114300" eaLnBrk="0" hangingPunct="0">
              <a:tabLst>
                <a:tab pos="406400" algn="l"/>
              </a:tabLst>
              <a:defRPr>
                <a:solidFill>
                  <a:schemeClr val="tx1"/>
                </a:solidFill>
                <a:latin typeface="Arial" panose="020B0604020202020204" pitchFamily="34" charset="0"/>
              </a:defRPr>
            </a:lvl5pPr>
            <a:lvl6pPr marL="2514600" indent="-228600" defTabSz="114300" eaLnBrk="0" fontAlgn="base" hangingPunct="0">
              <a:spcBef>
                <a:spcPct val="0"/>
              </a:spcBef>
              <a:spcAft>
                <a:spcPct val="0"/>
              </a:spcAft>
              <a:tabLst>
                <a:tab pos="406400" algn="l"/>
              </a:tabLst>
              <a:defRPr>
                <a:solidFill>
                  <a:schemeClr val="tx1"/>
                </a:solidFill>
                <a:latin typeface="Arial" panose="020B0604020202020204" pitchFamily="34" charset="0"/>
              </a:defRPr>
            </a:lvl6pPr>
            <a:lvl7pPr marL="2971800" indent="-228600" defTabSz="114300" eaLnBrk="0" fontAlgn="base" hangingPunct="0">
              <a:spcBef>
                <a:spcPct val="0"/>
              </a:spcBef>
              <a:spcAft>
                <a:spcPct val="0"/>
              </a:spcAft>
              <a:tabLst>
                <a:tab pos="406400" algn="l"/>
              </a:tabLst>
              <a:defRPr>
                <a:solidFill>
                  <a:schemeClr val="tx1"/>
                </a:solidFill>
                <a:latin typeface="Arial" panose="020B0604020202020204" pitchFamily="34" charset="0"/>
              </a:defRPr>
            </a:lvl7pPr>
            <a:lvl8pPr marL="3429000" indent="-228600" defTabSz="114300" eaLnBrk="0" fontAlgn="base" hangingPunct="0">
              <a:spcBef>
                <a:spcPct val="0"/>
              </a:spcBef>
              <a:spcAft>
                <a:spcPct val="0"/>
              </a:spcAft>
              <a:tabLst>
                <a:tab pos="406400" algn="l"/>
              </a:tabLst>
              <a:defRPr>
                <a:solidFill>
                  <a:schemeClr val="tx1"/>
                </a:solidFill>
                <a:latin typeface="Arial" panose="020B0604020202020204" pitchFamily="34" charset="0"/>
              </a:defRPr>
            </a:lvl8pPr>
            <a:lvl9pPr marL="3886200" indent="-228600" defTabSz="114300" eaLnBrk="0" fontAlgn="base" hangingPunct="0">
              <a:spcBef>
                <a:spcPct val="0"/>
              </a:spcBef>
              <a:spcAft>
                <a:spcPct val="0"/>
              </a:spcAft>
              <a:tabLst>
                <a:tab pos="406400" algn="l"/>
              </a:tabLst>
              <a:defRPr>
                <a:solidFill>
                  <a:schemeClr val="tx1"/>
                </a:solidFill>
                <a:latin typeface="Arial" panose="020B0604020202020204" pitchFamily="34" charset="0"/>
              </a:defRPr>
            </a:lvl9pPr>
          </a:lstStyle>
          <a:p>
            <a:pPr eaLnBrk="1" hangingPunct="1"/>
            <a:r>
              <a:rPr lang="en-US" altLang="en-US" sz="2400"/>
              <a:t>One-to-one functions are important because they are precisely the functions that possess inverse functions according to the following definition.</a:t>
            </a:r>
          </a:p>
          <a:p>
            <a:pPr eaLnBrk="1" hangingPunct="1"/>
            <a:endParaRPr lang="en-US" altLang="en-US" sz="2400"/>
          </a:p>
          <a:p>
            <a:pPr eaLnBrk="1" hangingPunct="1"/>
            <a:endParaRPr lang="en-US" altLang="en-US" sz="2400"/>
          </a:p>
          <a:p>
            <a:pPr eaLnBrk="1" hangingPunct="1"/>
            <a:endParaRPr lang="en-US" altLang="en-US" sz="2400"/>
          </a:p>
          <a:p>
            <a:pPr eaLnBrk="1" hangingPunct="1"/>
            <a:endParaRPr lang="en-US" altLang="en-US" sz="2400"/>
          </a:p>
          <a:p>
            <a:pPr eaLnBrk="1" hangingPunct="1"/>
            <a:endParaRPr lang="en-US" altLang="en-US" sz="2400"/>
          </a:p>
          <a:p>
            <a:pPr eaLnBrk="1" hangingPunct="1"/>
            <a:endParaRPr lang="en-US" altLang="en-US" sz="3200"/>
          </a:p>
          <a:p>
            <a:pPr eaLnBrk="1" hangingPunct="1"/>
            <a:br>
              <a:rPr lang="en-US" altLang="en-US" sz="2400"/>
            </a:br>
            <a:r>
              <a:rPr lang="en-US" altLang="en-US" sz="2400"/>
              <a:t>This definition says that if </a:t>
            </a:r>
            <a:r>
              <a:rPr lang="en-US" altLang="en-US" sz="2400" i="1"/>
              <a:t>f</a:t>
            </a:r>
            <a:r>
              <a:rPr lang="en-US" altLang="en-US" sz="2400"/>
              <a:t> maps </a:t>
            </a:r>
            <a:r>
              <a:rPr lang="en-US" altLang="en-US" sz="2400" i="1"/>
              <a:t>x</a:t>
            </a:r>
            <a:r>
              <a:rPr lang="en-US" altLang="en-US" sz="2400"/>
              <a:t> into </a:t>
            </a:r>
            <a:r>
              <a:rPr lang="en-US" altLang="en-US" sz="2400" i="1"/>
              <a:t>y</a:t>
            </a:r>
            <a:r>
              <a:rPr lang="en-US" altLang="en-US" sz="2400"/>
              <a:t>, then </a:t>
            </a:r>
            <a:r>
              <a:rPr lang="en-US" altLang="en-US" sz="2400" i="1"/>
              <a:t>f</a:t>
            </a:r>
            <a:r>
              <a:rPr lang="en-US" altLang="en-US" sz="1200"/>
              <a:t> </a:t>
            </a:r>
            <a:r>
              <a:rPr lang="en-US" altLang="en-US" sz="2400" baseline="30000">
                <a:cs typeface="Arial" panose="020B0604020202020204" pitchFamily="34" charset="0"/>
              </a:rPr>
              <a:t>–</a:t>
            </a:r>
            <a:r>
              <a:rPr lang="en-US" altLang="en-US" sz="2400" baseline="30000"/>
              <a:t>1</a:t>
            </a:r>
            <a:r>
              <a:rPr lang="en-US" altLang="en-US" sz="2400"/>
              <a:t> maps </a:t>
            </a:r>
            <a:r>
              <a:rPr lang="en-US" altLang="en-US" sz="2400" i="1"/>
              <a:t>y </a:t>
            </a:r>
            <a:r>
              <a:rPr lang="en-US" altLang="en-US" sz="2400"/>
              <a:t>back into </a:t>
            </a:r>
            <a:r>
              <a:rPr lang="en-US" altLang="en-US" sz="2400" i="1"/>
              <a:t>x</a:t>
            </a:r>
            <a:r>
              <a:rPr lang="en-US" altLang="en-US" sz="2400"/>
              <a:t>. (If </a:t>
            </a:r>
            <a:r>
              <a:rPr lang="en-US" altLang="en-US" sz="2400" i="1"/>
              <a:t>f</a:t>
            </a:r>
            <a:r>
              <a:rPr lang="en-US" altLang="en-US" sz="2400"/>
              <a:t> were not one-to-one, then </a:t>
            </a:r>
            <a:r>
              <a:rPr lang="en-US" altLang="en-US" sz="2400" i="1"/>
              <a:t>f</a:t>
            </a:r>
            <a:r>
              <a:rPr lang="en-US" altLang="en-US" sz="1200"/>
              <a:t> </a:t>
            </a:r>
            <a:r>
              <a:rPr lang="en-US" altLang="en-US" sz="2400" baseline="30000">
                <a:cs typeface="Arial" panose="020B0604020202020204" pitchFamily="34" charset="0"/>
              </a:rPr>
              <a:t>–</a:t>
            </a:r>
            <a:r>
              <a:rPr lang="en-US" altLang="en-US" sz="2400" baseline="30000"/>
              <a:t>1</a:t>
            </a:r>
            <a:r>
              <a:rPr lang="en-US" altLang="en-US" sz="2400"/>
              <a:t> would not be uniquely defined.)</a:t>
            </a:r>
          </a:p>
        </p:txBody>
      </p:sp>
      <p:pic>
        <p:nvPicPr>
          <p:cNvPr id="12292"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088" y="2922588"/>
            <a:ext cx="8240712" cy="187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36098211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en-US"/>
              <a:t>Inverse Functions and Logarithms</a:t>
            </a:r>
          </a:p>
        </p:txBody>
      </p:sp>
      <p:sp>
        <p:nvSpPr>
          <p:cNvPr id="13315" name="Text Box 3"/>
          <p:cNvSpPr txBox="1">
            <a:spLocks noChangeArrowheads="1"/>
          </p:cNvSpPr>
          <p:nvPr/>
        </p:nvSpPr>
        <p:spPr bwMode="auto">
          <a:xfrm>
            <a:off x="457200" y="1462088"/>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14300" eaLnBrk="0" hangingPunct="0">
              <a:tabLst>
                <a:tab pos="406400" algn="l"/>
              </a:tabLst>
              <a:defRPr>
                <a:solidFill>
                  <a:schemeClr val="tx1"/>
                </a:solidFill>
                <a:latin typeface="Arial" panose="020B0604020202020204" pitchFamily="34" charset="0"/>
              </a:defRPr>
            </a:lvl1pPr>
            <a:lvl2pPr marL="742950" indent="-285750" defTabSz="114300" eaLnBrk="0" hangingPunct="0">
              <a:tabLst>
                <a:tab pos="406400" algn="l"/>
              </a:tabLst>
              <a:defRPr>
                <a:solidFill>
                  <a:schemeClr val="tx1"/>
                </a:solidFill>
                <a:latin typeface="Arial" panose="020B0604020202020204" pitchFamily="34" charset="0"/>
              </a:defRPr>
            </a:lvl2pPr>
            <a:lvl3pPr marL="1143000" indent="-228600" defTabSz="114300" eaLnBrk="0" hangingPunct="0">
              <a:tabLst>
                <a:tab pos="406400" algn="l"/>
              </a:tabLst>
              <a:defRPr>
                <a:solidFill>
                  <a:schemeClr val="tx1"/>
                </a:solidFill>
                <a:latin typeface="Arial" panose="020B0604020202020204" pitchFamily="34" charset="0"/>
              </a:defRPr>
            </a:lvl3pPr>
            <a:lvl4pPr marL="1600200" indent="-228600" defTabSz="114300" eaLnBrk="0" hangingPunct="0">
              <a:tabLst>
                <a:tab pos="406400" algn="l"/>
              </a:tabLst>
              <a:defRPr>
                <a:solidFill>
                  <a:schemeClr val="tx1"/>
                </a:solidFill>
                <a:latin typeface="Arial" panose="020B0604020202020204" pitchFamily="34" charset="0"/>
              </a:defRPr>
            </a:lvl4pPr>
            <a:lvl5pPr marL="2057400" indent="-228600" defTabSz="114300" eaLnBrk="0" hangingPunct="0">
              <a:tabLst>
                <a:tab pos="406400" algn="l"/>
              </a:tabLst>
              <a:defRPr>
                <a:solidFill>
                  <a:schemeClr val="tx1"/>
                </a:solidFill>
                <a:latin typeface="Arial" panose="020B0604020202020204" pitchFamily="34" charset="0"/>
              </a:defRPr>
            </a:lvl5pPr>
            <a:lvl6pPr marL="2514600" indent="-228600" defTabSz="114300" eaLnBrk="0" fontAlgn="base" hangingPunct="0">
              <a:spcBef>
                <a:spcPct val="0"/>
              </a:spcBef>
              <a:spcAft>
                <a:spcPct val="0"/>
              </a:spcAft>
              <a:tabLst>
                <a:tab pos="406400" algn="l"/>
              </a:tabLst>
              <a:defRPr>
                <a:solidFill>
                  <a:schemeClr val="tx1"/>
                </a:solidFill>
                <a:latin typeface="Arial" panose="020B0604020202020204" pitchFamily="34" charset="0"/>
              </a:defRPr>
            </a:lvl6pPr>
            <a:lvl7pPr marL="2971800" indent="-228600" defTabSz="114300" eaLnBrk="0" fontAlgn="base" hangingPunct="0">
              <a:spcBef>
                <a:spcPct val="0"/>
              </a:spcBef>
              <a:spcAft>
                <a:spcPct val="0"/>
              </a:spcAft>
              <a:tabLst>
                <a:tab pos="406400" algn="l"/>
              </a:tabLst>
              <a:defRPr>
                <a:solidFill>
                  <a:schemeClr val="tx1"/>
                </a:solidFill>
                <a:latin typeface="Arial" panose="020B0604020202020204" pitchFamily="34" charset="0"/>
              </a:defRPr>
            </a:lvl7pPr>
            <a:lvl8pPr marL="3429000" indent="-228600" defTabSz="114300" eaLnBrk="0" fontAlgn="base" hangingPunct="0">
              <a:spcBef>
                <a:spcPct val="0"/>
              </a:spcBef>
              <a:spcAft>
                <a:spcPct val="0"/>
              </a:spcAft>
              <a:tabLst>
                <a:tab pos="406400" algn="l"/>
              </a:tabLst>
              <a:defRPr>
                <a:solidFill>
                  <a:schemeClr val="tx1"/>
                </a:solidFill>
                <a:latin typeface="Arial" panose="020B0604020202020204" pitchFamily="34" charset="0"/>
              </a:defRPr>
            </a:lvl8pPr>
            <a:lvl9pPr marL="3886200" indent="-228600" defTabSz="114300" eaLnBrk="0" fontAlgn="base" hangingPunct="0">
              <a:spcBef>
                <a:spcPct val="0"/>
              </a:spcBef>
              <a:spcAft>
                <a:spcPct val="0"/>
              </a:spcAft>
              <a:tabLst>
                <a:tab pos="406400" algn="l"/>
              </a:tabLst>
              <a:defRPr>
                <a:solidFill>
                  <a:schemeClr val="tx1"/>
                </a:solidFill>
                <a:latin typeface="Arial" panose="020B0604020202020204" pitchFamily="34" charset="0"/>
              </a:defRPr>
            </a:lvl9pPr>
          </a:lstStyle>
          <a:p>
            <a:pPr eaLnBrk="1" hangingPunct="1"/>
            <a:r>
              <a:rPr lang="en-US" altLang="en-US" sz="2400"/>
              <a:t>The arrow diagram in Figure 5 indicates that </a:t>
            </a:r>
            <a:r>
              <a:rPr lang="en-US" altLang="en-US" sz="2400" i="1"/>
              <a:t>f</a:t>
            </a:r>
            <a:r>
              <a:rPr lang="en-US" altLang="en-US" sz="1200"/>
              <a:t> </a:t>
            </a:r>
            <a:r>
              <a:rPr lang="en-US" altLang="en-US" sz="2400" baseline="30000">
                <a:cs typeface="Arial" panose="020B0604020202020204" pitchFamily="34" charset="0"/>
              </a:rPr>
              <a:t>–</a:t>
            </a:r>
            <a:r>
              <a:rPr lang="en-US" altLang="en-US" sz="2400" baseline="30000"/>
              <a:t>1</a:t>
            </a:r>
            <a:r>
              <a:rPr lang="en-US" altLang="en-US" sz="2400"/>
              <a:t> reverses the effect of </a:t>
            </a:r>
            <a:r>
              <a:rPr lang="en-US" altLang="en-US" sz="2400" i="1"/>
              <a:t>f</a:t>
            </a:r>
            <a:r>
              <a:rPr lang="en-US" altLang="en-US" sz="2400"/>
              <a:t>.</a:t>
            </a:r>
          </a:p>
          <a:p>
            <a:pPr eaLnBrk="1" hangingPunct="1"/>
            <a:endParaRPr lang="en-US" altLang="en-US" sz="2400"/>
          </a:p>
          <a:p>
            <a:pPr eaLnBrk="1" hangingPunct="1"/>
            <a:endParaRPr lang="en-US" altLang="en-US" sz="2400"/>
          </a:p>
          <a:p>
            <a:pPr eaLnBrk="1" hangingPunct="1"/>
            <a:endParaRPr lang="en-US" altLang="en-US" sz="2400"/>
          </a:p>
          <a:p>
            <a:pPr eaLnBrk="1" hangingPunct="1"/>
            <a:endParaRPr lang="en-US" altLang="en-US" sz="2400"/>
          </a:p>
          <a:p>
            <a:pPr eaLnBrk="1" hangingPunct="1"/>
            <a:endParaRPr lang="en-US" altLang="en-US" sz="2400"/>
          </a:p>
          <a:p>
            <a:pPr eaLnBrk="1" hangingPunct="1"/>
            <a:endParaRPr lang="en-US" altLang="en-US" sz="2400"/>
          </a:p>
          <a:p>
            <a:pPr eaLnBrk="1" hangingPunct="1"/>
            <a:endParaRPr lang="en-US" altLang="en-US" sz="2400"/>
          </a:p>
          <a:p>
            <a:pPr eaLnBrk="1" hangingPunct="1"/>
            <a:r>
              <a:rPr lang="en-US" altLang="en-US" sz="2400"/>
              <a:t>Note that</a:t>
            </a:r>
          </a:p>
        </p:txBody>
      </p:sp>
      <p:pic>
        <p:nvPicPr>
          <p:cNvPr id="1331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4588" y="2111375"/>
            <a:ext cx="3986212" cy="228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Rectangle 6"/>
          <p:cNvSpPr>
            <a:spLocks noChangeArrowheads="1"/>
          </p:cNvSpPr>
          <p:nvPr/>
        </p:nvSpPr>
        <p:spPr bwMode="auto">
          <a:xfrm>
            <a:off x="4251325" y="4343400"/>
            <a:ext cx="7778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200" b="1"/>
              <a:t>Figure 5</a:t>
            </a:r>
          </a:p>
        </p:txBody>
      </p:sp>
      <p:pic>
        <p:nvPicPr>
          <p:cNvPr id="13318"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2525" y="5314950"/>
            <a:ext cx="4283075"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84160568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en-US"/>
              <a:t>Inverse Functions and Logarithms</a:t>
            </a:r>
          </a:p>
        </p:txBody>
      </p:sp>
      <p:sp>
        <p:nvSpPr>
          <p:cNvPr id="14339" name="Text Box 3"/>
          <p:cNvSpPr txBox="1">
            <a:spLocks noChangeArrowheads="1"/>
          </p:cNvSpPr>
          <p:nvPr/>
        </p:nvSpPr>
        <p:spPr bwMode="auto">
          <a:xfrm>
            <a:off x="455613" y="1462088"/>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14300" eaLnBrk="0" hangingPunct="0">
              <a:tabLst>
                <a:tab pos="406400" algn="l"/>
              </a:tabLst>
              <a:defRPr>
                <a:solidFill>
                  <a:schemeClr val="tx1"/>
                </a:solidFill>
                <a:latin typeface="Arial" panose="020B0604020202020204" pitchFamily="34" charset="0"/>
              </a:defRPr>
            </a:lvl1pPr>
            <a:lvl2pPr marL="742950" indent="-285750" defTabSz="114300" eaLnBrk="0" hangingPunct="0">
              <a:tabLst>
                <a:tab pos="406400" algn="l"/>
              </a:tabLst>
              <a:defRPr>
                <a:solidFill>
                  <a:schemeClr val="tx1"/>
                </a:solidFill>
                <a:latin typeface="Arial" panose="020B0604020202020204" pitchFamily="34" charset="0"/>
              </a:defRPr>
            </a:lvl2pPr>
            <a:lvl3pPr marL="1143000" indent="-228600" defTabSz="114300" eaLnBrk="0" hangingPunct="0">
              <a:tabLst>
                <a:tab pos="406400" algn="l"/>
              </a:tabLst>
              <a:defRPr>
                <a:solidFill>
                  <a:schemeClr val="tx1"/>
                </a:solidFill>
                <a:latin typeface="Arial" panose="020B0604020202020204" pitchFamily="34" charset="0"/>
              </a:defRPr>
            </a:lvl3pPr>
            <a:lvl4pPr marL="1600200" indent="-228600" defTabSz="114300" eaLnBrk="0" hangingPunct="0">
              <a:tabLst>
                <a:tab pos="406400" algn="l"/>
              </a:tabLst>
              <a:defRPr>
                <a:solidFill>
                  <a:schemeClr val="tx1"/>
                </a:solidFill>
                <a:latin typeface="Arial" panose="020B0604020202020204" pitchFamily="34" charset="0"/>
              </a:defRPr>
            </a:lvl4pPr>
            <a:lvl5pPr marL="2057400" indent="-228600" defTabSz="114300" eaLnBrk="0" hangingPunct="0">
              <a:tabLst>
                <a:tab pos="406400" algn="l"/>
              </a:tabLst>
              <a:defRPr>
                <a:solidFill>
                  <a:schemeClr val="tx1"/>
                </a:solidFill>
                <a:latin typeface="Arial" panose="020B0604020202020204" pitchFamily="34" charset="0"/>
              </a:defRPr>
            </a:lvl5pPr>
            <a:lvl6pPr marL="2514600" indent="-228600" defTabSz="114300" eaLnBrk="0" fontAlgn="base" hangingPunct="0">
              <a:spcBef>
                <a:spcPct val="0"/>
              </a:spcBef>
              <a:spcAft>
                <a:spcPct val="0"/>
              </a:spcAft>
              <a:tabLst>
                <a:tab pos="406400" algn="l"/>
              </a:tabLst>
              <a:defRPr>
                <a:solidFill>
                  <a:schemeClr val="tx1"/>
                </a:solidFill>
                <a:latin typeface="Arial" panose="020B0604020202020204" pitchFamily="34" charset="0"/>
              </a:defRPr>
            </a:lvl6pPr>
            <a:lvl7pPr marL="2971800" indent="-228600" defTabSz="114300" eaLnBrk="0" fontAlgn="base" hangingPunct="0">
              <a:spcBef>
                <a:spcPct val="0"/>
              </a:spcBef>
              <a:spcAft>
                <a:spcPct val="0"/>
              </a:spcAft>
              <a:tabLst>
                <a:tab pos="406400" algn="l"/>
              </a:tabLst>
              <a:defRPr>
                <a:solidFill>
                  <a:schemeClr val="tx1"/>
                </a:solidFill>
                <a:latin typeface="Arial" panose="020B0604020202020204" pitchFamily="34" charset="0"/>
              </a:defRPr>
            </a:lvl7pPr>
            <a:lvl8pPr marL="3429000" indent="-228600" defTabSz="114300" eaLnBrk="0" fontAlgn="base" hangingPunct="0">
              <a:spcBef>
                <a:spcPct val="0"/>
              </a:spcBef>
              <a:spcAft>
                <a:spcPct val="0"/>
              </a:spcAft>
              <a:tabLst>
                <a:tab pos="406400" algn="l"/>
              </a:tabLst>
              <a:defRPr>
                <a:solidFill>
                  <a:schemeClr val="tx1"/>
                </a:solidFill>
                <a:latin typeface="Arial" panose="020B0604020202020204" pitchFamily="34" charset="0"/>
              </a:defRPr>
            </a:lvl8pPr>
            <a:lvl9pPr marL="3886200" indent="-228600" defTabSz="114300" eaLnBrk="0" fontAlgn="base" hangingPunct="0">
              <a:spcBef>
                <a:spcPct val="0"/>
              </a:spcBef>
              <a:spcAft>
                <a:spcPct val="0"/>
              </a:spcAft>
              <a:tabLst>
                <a:tab pos="406400" algn="l"/>
              </a:tabLst>
              <a:defRPr>
                <a:solidFill>
                  <a:schemeClr val="tx1"/>
                </a:solidFill>
                <a:latin typeface="Arial" panose="020B0604020202020204" pitchFamily="34" charset="0"/>
              </a:defRPr>
            </a:lvl9pPr>
          </a:lstStyle>
          <a:p>
            <a:pPr eaLnBrk="1" hangingPunct="1"/>
            <a:r>
              <a:rPr lang="en-US" altLang="en-US" sz="2400"/>
              <a:t>For example, the inverse function of </a:t>
            </a:r>
            <a:r>
              <a:rPr lang="en-US" altLang="en-US" sz="2400" i="1"/>
              <a:t>f</a:t>
            </a:r>
            <a:r>
              <a:rPr lang="en-US" altLang="en-US" sz="400" i="1"/>
              <a:t> </a:t>
            </a:r>
            <a:r>
              <a:rPr lang="en-US" altLang="en-US" sz="2400"/>
              <a:t>(</a:t>
            </a:r>
            <a:r>
              <a:rPr lang="en-US" altLang="en-US" sz="2400" i="1"/>
              <a:t>x</a:t>
            </a:r>
            <a:r>
              <a:rPr lang="en-US" altLang="en-US" sz="2400"/>
              <a:t>) = </a:t>
            </a:r>
            <a:r>
              <a:rPr lang="en-US" altLang="en-US" sz="2400" i="1"/>
              <a:t>x</a:t>
            </a:r>
            <a:r>
              <a:rPr lang="en-US" altLang="en-US" sz="2400" baseline="30000"/>
              <a:t>3</a:t>
            </a:r>
            <a:r>
              <a:rPr lang="en-US" altLang="en-US" sz="2400"/>
              <a:t> is </a:t>
            </a:r>
            <a:r>
              <a:rPr lang="en-US" altLang="en-US" sz="2400" i="1"/>
              <a:t>f</a:t>
            </a:r>
            <a:r>
              <a:rPr lang="en-US" altLang="en-US" sz="1200"/>
              <a:t> </a:t>
            </a:r>
            <a:r>
              <a:rPr lang="en-US" altLang="en-US" sz="2400" baseline="30000">
                <a:cs typeface="Arial" panose="020B0604020202020204" pitchFamily="34" charset="0"/>
              </a:rPr>
              <a:t>–</a:t>
            </a:r>
            <a:r>
              <a:rPr lang="en-US" altLang="en-US" sz="2400" baseline="30000"/>
              <a:t>1</a:t>
            </a:r>
            <a:r>
              <a:rPr lang="en-US" altLang="en-US" sz="2400"/>
              <a:t>(</a:t>
            </a:r>
            <a:r>
              <a:rPr lang="en-US" altLang="en-US" sz="2400" i="1"/>
              <a:t>x</a:t>
            </a:r>
            <a:r>
              <a:rPr lang="en-US" altLang="en-US" sz="2400"/>
              <a:t>) = </a:t>
            </a:r>
            <a:r>
              <a:rPr lang="en-US" altLang="en-US" sz="2400" i="1"/>
              <a:t>x</a:t>
            </a:r>
            <a:r>
              <a:rPr lang="en-US" altLang="en-US" sz="2400" baseline="30000"/>
              <a:t>1/3</a:t>
            </a:r>
            <a:r>
              <a:rPr lang="en-US" altLang="en-US" sz="2400"/>
              <a:t> because if </a:t>
            </a:r>
            <a:r>
              <a:rPr lang="en-US" altLang="en-US" sz="2400" i="1"/>
              <a:t>y</a:t>
            </a:r>
            <a:r>
              <a:rPr lang="en-US" altLang="en-US" sz="2400"/>
              <a:t> = </a:t>
            </a:r>
            <a:r>
              <a:rPr lang="en-US" altLang="en-US" sz="2400" i="1"/>
              <a:t>x</a:t>
            </a:r>
            <a:r>
              <a:rPr lang="en-US" altLang="en-US" sz="2400" baseline="30000"/>
              <a:t>3</a:t>
            </a:r>
            <a:r>
              <a:rPr lang="en-US" altLang="en-US" sz="2400"/>
              <a:t>, then</a:t>
            </a:r>
          </a:p>
          <a:p>
            <a:pPr eaLnBrk="1" hangingPunct="1"/>
            <a:endParaRPr lang="en-US" altLang="en-US" sz="2400"/>
          </a:p>
          <a:p>
            <a:pPr eaLnBrk="1" hangingPunct="1"/>
            <a:r>
              <a:rPr lang="en-US" altLang="en-US" sz="2400"/>
              <a:t>													 </a:t>
            </a:r>
            <a:r>
              <a:rPr lang="en-US" altLang="en-US" sz="2400" i="1"/>
              <a:t>f</a:t>
            </a:r>
            <a:r>
              <a:rPr lang="en-US" altLang="en-US" sz="1200"/>
              <a:t> </a:t>
            </a:r>
            <a:r>
              <a:rPr lang="en-US" altLang="en-US" sz="2400" baseline="30000">
                <a:cs typeface="Arial" panose="020B0604020202020204" pitchFamily="34" charset="0"/>
              </a:rPr>
              <a:t>–</a:t>
            </a:r>
            <a:r>
              <a:rPr lang="en-US" altLang="en-US" sz="2400" baseline="30000"/>
              <a:t>1</a:t>
            </a:r>
            <a:r>
              <a:rPr lang="en-US" altLang="en-US" sz="2400"/>
              <a:t>(</a:t>
            </a:r>
            <a:r>
              <a:rPr lang="en-US" altLang="en-US" sz="2400" i="1"/>
              <a:t>y</a:t>
            </a:r>
            <a:r>
              <a:rPr lang="en-US" altLang="en-US" sz="2400"/>
              <a:t>) = </a:t>
            </a:r>
            <a:r>
              <a:rPr lang="en-US" altLang="en-US" sz="2400" i="1"/>
              <a:t>f</a:t>
            </a:r>
            <a:r>
              <a:rPr lang="en-US" altLang="en-US" sz="1200"/>
              <a:t> </a:t>
            </a:r>
            <a:r>
              <a:rPr lang="en-US" altLang="en-US" sz="2400" baseline="30000">
                <a:cs typeface="Arial" panose="020B0604020202020204" pitchFamily="34" charset="0"/>
              </a:rPr>
              <a:t>–</a:t>
            </a:r>
            <a:r>
              <a:rPr lang="en-US" altLang="en-US" sz="2400" baseline="30000"/>
              <a:t>1</a:t>
            </a:r>
            <a:r>
              <a:rPr lang="en-US" altLang="en-US" sz="2400"/>
              <a:t>(</a:t>
            </a:r>
            <a:r>
              <a:rPr lang="en-US" altLang="en-US" sz="2400" i="1"/>
              <a:t>x</a:t>
            </a:r>
            <a:r>
              <a:rPr lang="en-US" altLang="en-US" sz="2400" baseline="30000"/>
              <a:t>3</a:t>
            </a:r>
            <a:r>
              <a:rPr lang="en-US" altLang="en-US" sz="2400"/>
              <a:t>) = (</a:t>
            </a:r>
            <a:r>
              <a:rPr lang="en-US" altLang="en-US" sz="2400" i="1"/>
              <a:t>x</a:t>
            </a:r>
            <a:r>
              <a:rPr lang="en-US" altLang="en-US" sz="2400" baseline="30000"/>
              <a:t>3</a:t>
            </a:r>
            <a:r>
              <a:rPr lang="en-US" altLang="en-US" sz="2400"/>
              <a:t>)</a:t>
            </a:r>
            <a:r>
              <a:rPr lang="en-US" altLang="en-US" sz="2400" baseline="30000"/>
              <a:t>1/3 </a:t>
            </a:r>
            <a:r>
              <a:rPr lang="en-US" altLang="en-US" sz="2400"/>
              <a:t>= </a:t>
            </a:r>
            <a:r>
              <a:rPr lang="en-US" altLang="en-US" sz="2400" i="1"/>
              <a:t>x</a:t>
            </a:r>
          </a:p>
          <a:p>
            <a:pPr eaLnBrk="1" hangingPunct="1"/>
            <a:endParaRPr lang="en-US" altLang="en-US" sz="1200" i="1"/>
          </a:p>
          <a:p>
            <a:pPr eaLnBrk="1" hangingPunct="1"/>
            <a:br>
              <a:rPr lang="en-US" altLang="en-US" sz="2400" b="1">
                <a:solidFill>
                  <a:srgbClr val="FF4FA7"/>
                </a:solidFill>
              </a:rPr>
            </a:br>
            <a:r>
              <a:rPr lang="en-US" altLang="en-US" sz="2400" b="1"/>
              <a:t>Caution</a:t>
            </a:r>
          </a:p>
          <a:p>
            <a:pPr eaLnBrk="1" hangingPunct="1"/>
            <a:r>
              <a:rPr lang="en-US" altLang="en-US" sz="2400">
                <a:solidFill>
                  <a:srgbClr val="FF4FA7"/>
                </a:solidFill>
              </a:rPr>
              <a:t>Do not mistake the –1 in </a:t>
            </a:r>
            <a:r>
              <a:rPr lang="en-US" altLang="en-US" sz="2400" i="1">
                <a:solidFill>
                  <a:srgbClr val="FF4FA7"/>
                </a:solidFill>
              </a:rPr>
              <a:t>f</a:t>
            </a:r>
            <a:r>
              <a:rPr lang="en-US" altLang="en-US" sz="1200">
                <a:solidFill>
                  <a:srgbClr val="FF4FA7"/>
                </a:solidFill>
              </a:rPr>
              <a:t> </a:t>
            </a:r>
            <a:r>
              <a:rPr lang="en-US" altLang="en-US" sz="2400" baseline="30000">
                <a:solidFill>
                  <a:srgbClr val="FF4FA7"/>
                </a:solidFill>
              </a:rPr>
              <a:t>–1</a:t>
            </a:r>
            <a:r>
              <a:rPr lang="en-US" altLang="en-US" sz="2400">
                <a:solidFill>
                  <a:srgbClr val="FF4FA7"/>
                </a:solidFill>
              </a:rPr>
              <a:t> for an exponent. Thus</a:t>
            </a:r>
          </a:p>
          <a:p>
            <a:pPr eaLnBrk="1" hangingPunct="1"/>
            <a:endParaRPr lang="en-US" altLang="en-US" sz="2400">
              <a:solidFill>
                <a:srgbClr val="FF4FA7"/>
              </a:solidFill>
            </a:endParaRPr>
          </a:p>
          <a:p>
            <a:pPr eaLnBrk="1" hangingPunct="1"/>
            <a:r>
              <a:rPr lang="en-US" altLang="en-US" sz="2400" i="1">
                <a:solidFill>
                  <a:srgbClr val="FF4FA7"/>
                </a:solidFill>
              </a:rPr>
              <a:t> 													f</a:t>
            </a:r>
            <a:r>
              <a:rPr lang="en-US" altLang="en-US" sz="1200">
                <a:solidFill>
                  <a:srgbClr val="FF4FA7"/>
                </a:solidFill>
              </a:rPr>
              <a:t> </a:t>
            </a:r>
            <a:r>
              <a:rPr lang="en-US" altLang="en-US" sz="2400" baseline="30000">
                <a:solidFill>
                  <a:srgbClr val="FF4FA7"/>
                </a:solidFill>
              </a:rPr>
              <a:t>–1</a:t>
            </a:r>
            <a:r>
              <a:rPr lang="en-US" altLang="en-US" sz="2400">
                <a:solidFill>
                  <a:srgbClr val="FF4FA7"/>
                </a:solidFill>
              </a:rPr>
              <a:t>(</a:t>
            </a:r>
            <a:r>
              <a:rPr lang="en-US" altLang="en-US" sz="2400" i="1">
                <a:solidFill>
                  <a:srgbClr val="FF4FA7"/>
                </a:solidFill>
              </a:rPr>
              <a:t>x</a:t>
            </a:r>
            <a:r>
              <a:rPr lang="en-US" altLang="en-US" sz="2400">
                <a:solidFill>
                  <a:srgbClr val="FF4FA7"/>
                </a:solidFill>
              </a:rPr>
              <a:t>)</a:t>
            </a:r>
            <a:r>
              <a:rPr lang="en-US" altLang="en-US" sz="2400"/>
              <a:t> </a:t>
            </a:r>
            <a:r>
              <a:rPr lang="en-US" altLang="en-US" sz="2400">
                <a:solidFill>
                  <a:srgbClr val="FF4FA7"/>
                </a:solidFill>
              </a:rPr>
              <a:t>does </a:t>
            </a:r>
            <a:r>
              <a:rPr lang="en-US" altLang="en-US" sz="2400" i="1">
                <a:solidFill>
                  <a:srgbClr val="FF4FA7"/>
                </a:solidFill>
              </a:rPr>
              <a:t>not</a:t>
            </a:r>
            <a:r>
              <a:rPr lang="en-US" altLang="en-US" sz="2400">
                <a:solidFill>
                  <a:srgbClr val="FF4FA7"/>
                </a:solidFill>
              </a:rPr>
              <a:t> mean</a:t>
            </a:r>
          </a:p>
          <a:p>
            <a:pPr eaLnBrk="1" hangingPunct="1"/>
            <a:endParaRPr lang="en-US" altLang="en-US" sz="2400" i="1">
              <a:solidFill>
                <a:srgbClr val="FF4FA7"/>
              </a:solidFill>
            </a:endParaRPr>
          </a:p>
          <a:p>
            <a:pPr eaLnBrk="1" hangingPunct="1"/>
            <a:r>
              <a:rPr lang="en-US" altLang="en-US" sz="2400"/>
              <a:t>The reciprocal 1/</a:t>
            </a:r>
            <a:r>
              <a:rPr lang="en-US" altLang="en-US" sz="2400" i="1"/>
              <a:t>f</a:t>
            </a:r>
            <a:r>
              <a:rPr lang="en-US" altLang="en-US" sz="400" i="1"/>
              <a:t> </a:t>
            </a:r>
            <a:r>
              <a:rPr lang="en-US" altLang="en-US" sz="2400"/>
              <a:t>(</a:t>
            </a:r>
            <a:r>
              <a:rPr lang="en-US" altLang="en-US" sz="2400" i="1"/>
              <a:t>x</a:t>
            </a:r>
            <a:r>
              <a:rPr lang="en-US" altLang="en-US" sz="2400"/>
              <a:t>) could, however, be written as [</a:t>
            </a:r>
            <a:r>
              <a:rPr lang="en-US" altLang="en-US" sz="2400" i="1"/>
              <a:t>f</a:t>
            </a:r>
            <a:r>
              <a:rPr lang="en-US" altLang="en-US" sz="400" i="1"/>
              <a:t> </a:t>
            </a:r>
            <a:r>
              <a:rPr lang="en-US" altLang="en-US" sz="2400"/>
              <a:t>(</a:t>
            </a:r>
            <a:r>
              <a:rPr lang="en-US" altLang="en-US" sz="2400" i="1"/>
              <a:t>x</a:t>
            </a:r>
            <a:r>
              <a:rPr lang="en-US" altLang="en-US" sz="2400"/>
              <a:t>)]</a:t>
            </a:r>
            <a:r>
              <a:rPr lang="en-US" altLang="en-US" sz="1200"/>
              <a:t> </a:t>
            </a:r>
            <a:r>
              <a:rPr lang="en-US" altLang="en-US" sz="2400" baseline="30000">
                <a:cs typeface="Arial" panose="020B0604020202020204" pitchFamily="34" charset="0"/>
              </a:rPr>
              <a:t>–</a:t>
            </a:r>
            <a:r>
              <a:rPr lang="en-US" altLang="en-US" sz="2400" baseline="30000"/>
              <a:t>1</a:t>
            </a:r>
            <a:r>
              <a:rPr lang="en-US" altLang="en-US" sz="2400"/>
              <a:t>.</a:t>
            </a:r>
          </a:p>
        </p:txBody>
      </p:sp>
      <p:pic>
        <p:nvPicPr>
          <p:cNvPr id="1434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4138" y="4440238"/>
            <a:ext cx="593725"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42899086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noFill/>
        </p:spPr>
        <p:txBody>
          <a:bodyPr/>
          <a:lstStyle/>
          <a:p>
            <a:r>
              <a:rPr lang="en-US" altLang="en-US"/>
              <a:t>Four Ways to Represent a Function</a:t>
            </a:r>
          </a:p>
        </p:txBody>
      </p:sp>
      <p:sp>
        <p:nvSpPr>
          <p:cNvPr id="14339" name="Rectangle 3"/>
          <p:cNvSpPr>
            <a:spLocks noChangeArrowheads="1"/>
          </p:cNvSpPr>
          <p:nvPr/>
        </p:nvSpPr>
        <p:spPr bwMode="auto">
          <a:xfrm>
            <a:off x="455613" y="1462088"/>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6pPr>
            <a:lvl7pPr marL="29718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7pPr>
            <a:lvl8pPr marL="34290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8pPr>
            <a:lvl9pPr marL="38862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9pPr>
          </a:lstStyle>
          <a:p>
            <a:pPr eaLnBrk="1" hangingPunct="1">
              <a:lnSpc>
                <a:spcPct val="100000"/>
              </a:lnSpc>
            </a:pPr>
            <a:r>
              <a:rPr lang="en-US" altLang="en-US"/>
              <a:t>The graph of </a:t>
            </a:r>
            <a:r>
              <a:rPr lang="en-US" altLang="en-US" i="1"/>
              <a:t>f</a:t>
            </a:r>
            <a:r>
              <a:rPr lang="en-US" altLang="en-US"/>
              <a:t> also allows us to picture the domain of </a:t>
            </a:r>
            <a:r>
              <a:rPr lang="en-US" altLang="en-US" i="1"/>
              <a:t>f</a:t>
            </a:r>
            <a:r>
              <a:rPr lang="en-US" altLang="en-US"/>
              <a:t> on the </a:t>
            </a:r>
            <a:r>
              <a:rPr lang="en-US" altLang="en-US" i="1"/>
              <a:t>x</a:t>
            </a:r>
            <a:r>
              <a:rPr lang="en-US" altLang="en-US"/>
              <a:t>-axis and its range on the </a:t>
            </a:r>
            <a:r>
              <a:rPr lang="en-US" altLang="en-US" i="1"/>
              <a:t>y</a:t>
            </a:r>
            <a:r>
              <a:rPr lang="en-US" altLang="en-US"/>
              <a:t>-axis as in Figure 5.</a:t>
            </a:r>
            <a:endParaRPr lang="en-US" altLang="en-US">
              <a:latin typeface="Times-Roman" charset="0"/>
            </a:endParaRPr>
          </a:p>
        </p:txBody>
      </p:sp>
      <p:sp>
        <p:nvSpPr>
          <p:cNvPr id="14340" name="Text Box 5"/>
          <p:cNvSpPr txBox="1">
            <a:spLocks noChangeArrowheads="1"/>
          </p:cNvSpPr>
          <p:nvPr/>
        </p:nvSpPr>
        <p:spPr bwMode="auto">
          <a:xfrm>
            <a:off x="4114800" y="5973763"/>
            <a:ext cx="7778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6pPr>
            <a:lvl7pPr marL="29718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7pPr>
            <a:lvl8pPr marL="34290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8pPr>
            <a:lvl9pPr marL="38862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9pPr>
          </a:lstStyle>
          <a:p>
            <a:pPr algn="ctr" eaLnBrk="1" hangingPunct="1">
              <a:lnSpc>
                <a:spcPct val="100000"/>
              </a:lnSpc>
            </a:pPr>
            <a:r>
              <a:rPr lang="en-US" altLang="en-US" sz="1200" b="1"/>
              <a:t>Figure 5</a:t>
            </a:r>
          </a:p>
        </p:txBody>
      </p:sp>
      <p:pic>
        <p:nvPicPr>
          <p:cNvPr id="1434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971800"/>
            <a:ext cx="4159250"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en-US"/>
              <a:t>Example 3</a:t>
            </a:r>
            <a:endParaRPr lang="en-US" altLang="en-US" i="1"/>
          </a:p>
        </p:txBody>
      </p:sp>
      <p:sp>
        <p:nvSpPr>
          <p:cNvPr id="188419" name="Text Box 3"/>
          <p:cNvSpPr txBox="1">
            <a:spLocks noChangeArrowheads="1"/>
          </p:cNvSpPr>
          <p:nvPr/>
        </p:nvSpPr>
        <p:spPr bwMode="auto">
          <a:xfrm>
            <a:off x="455613" y="1462088"/>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t>If </a:t>
            </a:r>
            <a:r>
              <a:rPr lang="en-US" altLang="en-US" sz="2400" i="1"/>
              <a:t>f</a:t>
            </a:r>
            <a:r>
              <a:rPr lang="en-US" altLang="en-US" sz="400" i="1"/>
              <a:t> </a:t>
            </a:r>
            <a:r>
              <a:rPr lang="en-US" altLang="en-US" sz="2400"/>
              <a:t>(1) = 5, </a:t>
            </a:r>
            <a:r>
              <a:rPr lang="en-US" altLang="en-US" sz="2400" i="1"/>
              <a:t>f</a:t>
            </a:r>
            <a:r>
              <a:rPr lang="en-US" altLang="en-US" sz="400" i="1"/>
              <a:t> </a:t>
            </a:r>
            <a:r>
              <a:rPr lang="en-US" altLang="en-US" sz="2400"/>
              <a:t>(3) = 7, and </a:t>
            </a:r>
            <a:r>
              <a:rPr lang="en-US" altLang="en-US" sz="2400" i="1"/>
              <a:t>f</a:t>
            </a:r>
            <a:r>
              <a:rPr lang="en-US" altLang="en-US" sz="400" i="1"/>
              <a:t> </a:t>
            </a:r>
            <a:r>
              <a:rPr lang="en-US" altLang="en-US" sz="2400"/>
              <a:t>(8) = </a:t>
            </a:r>
            <a:r>
              <a:rPr lang="en-US" altLang="en-US" sz="2400">
                <a:cs typeface="Arial" panose="020B0604020202020204" pitchFamily="34" charset="0"/>
              </a:rPr>
              <a:t>–</a:t>
            </a:r>
            <a:r>
              <a:rPr lang="en-US" altLang="en-US" sz="2400"/>
              <a:t>10, find </a:t>
            </a:r>
            <a:r>
              <a:rPr lang="en-US" altLang="en-US" sz="2400" i="1"/>
              <a:t>f</a:t>
            </a:r>
            <a:r>
              <a:rPr lang="en-US" altLang="en-US" sz="1200"/>
              <a:t> </a:t>
            </a:r>
            <a:r>
              <a:rPr lang="en-US" altLang="en-US" sz="2400" baseline="30000">
                <a:cs typeface="Arial" panose="020B0604020202020204" pitchFamily="34" charset="0"/>
              </a:rPr>
              <a:t>–</a:t>
            </a:r>
            <a:r>
              <a:rPr lang="en-US" altLang="en-US" sz="2400" baseline="30000"/>
              <a:t>1</a:t>
            </a:r>
            <a:r>
              <a:rPr lang="en-US" altLang="en-US" sz="2400"/>
              <a:t>(7), </a:t>
            </a:r>
            <a:r>
              <a:rPr lang="en-US" altLang="en-US" sz="2400" i="1"/>
              <a:t>f</a:t>
            </a:r>
            <a:r>
              <a:rPr lang="en-US" altLang="en-US" sz="1200"/>
              <a:t> </a:t>
            </a:r>
            <a:r>
              <a:rPr lang="en-US" altLang="en-US" sz="2400" baseline="30000">
                <a:cs typeface="Arial" panose="020B0604020202020204" pitchFamily="34" charset="0"/>
              </a:rPr>
              <a:t>–</a:t>
            </a:r>
            <a:r>
              <a:rPr lang="en-US" altLang="en-US" sz="2400" baseline="30000"/>
              <a:t>1</a:t>
            </a:r>
            <a:r>
              <a:rPr lang="en-US" altLang="en-US" sz="2400"/>
              <a:t>(5), and</a:t>
            </a:r>
          </a:p>
          <a:p>
            <a:pPr eaLnBrk="1" hangingPunct="1"/>
            <a:r>
              <a:rPr lang="en-US" altLang="en-US" sz="2400" i="1"/>
              <a:t>f</a:t>
            </a:r>
            <a:r>
              <a:rPr lang="en-US" altLang="en-US" sz="1200"/>
              <a:t> </a:t>
            </a:r>
            <a:r>
              <a:rPr lang="en-US" altLang="en-US" sz="2400" baseline="30000">
                <a:cs typeface="Arial" panose="020B0604020202020204" pitchFamily="34" charset="0"/>
              </a:rPr>
              <a:t>–</a:t>
            </a:r>
            <a:r>
              <a:rPr lang="en-US" altLang="en-US" sz="2400" baseline="30000"/>
              <a:t>1</a:t>
            </a:r>
            <a:r>
              <a:rPr lang="en-US" altLang="en-US" sz="2400"/>
              <a:t>(</a:t>
            </a:r>
            <a:r>
              <a:rPr lang="en-US" altLang="en-US" sz="2400">
                <a:cs typeface="Arial" panose="020B0604020202020204" pitchFamily="34" charset="0"/>
              </a:rPr>
              <a:t>–</a:t>
            </a:r>
            <a:r>
              <a:rPr lang="en-US" altLang="en-US" sz="2400"/>
              <a:t>10).</a:t>
            </a:r>
          </a:p>
          <a:p>
            <a:pPr eaLnBrk="1" hangingPunct="1"/>
            <a:endParaRPr lang="en-US" altLang="en-US" sz="2400"/>
          </a:p>
          <a:p>
            <a:pPr eaLnBrk="1" hangingPunct="1"/>
            <a:r>
              <a:rPr lang="en-US" altLang="en-US" sz="2400">
                <a:solidFill>
                  <a:srgbClr val="CC007A"/>
                </a:solidFill>
              </a:rPr>
              <a:t>Solution:</a:t>
            </a:r>
          </a:p>
          <a:p>
            <a:pPr eaLnBrk="1" hangingPunct="1"/>
            <a:r>
              <a:rPr lang="en-US" altLang="en-US" sz="2400"/>
              <a:t>From the definition of </a:t>
            </a:r>
            <a:r>
              <a:rPr lang="en-US" altLang="en-US" sz="2400" i="1"/>
              <a:t>f</a:t>
            </a:r>
            <a:r>
              <a:rPr lang="en-US" altLang="en-US" sz="1200"/>
              <a:t> </a:t>
            </a:r>
            <a:r>
              <a:rPr lang="en-US" altLang="en-US" sz="2400" baseline="30000">
                <a:cs typeface="Arial" panose="020B0604020202020204" pitchFamily="34" charset="0"/>
              </a:rPr>
              <a:t>–</a:t>
            </a:r>
            <a:r>
              <a:rPr lang="en-US" altLang="en-US" sz="2400" baseline="30000"/>
              <a:t>1 </a:t>
            </a:r>
            <a:r>
              <a:rPr lang="en-US" altLang="en-US" sz="2400"/>
              <a:t>we have</a:t>
            </a:r>
          </a:p>
          <a:p>
            <a:pPr eaLnBrk="1" hangingPunct="1"/>
            <a:endParaRPr lang="en-US" altLang="en-US" sz="2400"/>
          </a:p>
          <a:p>
            <a:pPr eaLnBrk="1" hangingPunct="1"/>
            <a:r>
              <a:rPr lang="en-US" altLang="en-US" sz="2400" i="1"/>
              <a:t>	    f</a:t>
            </a:r>
            <a:r>
              <a:rPr lang="en-US" altLang="en-US" sz="1200"/>
              <a:t> </a:t>
            </a:r>
            <a:r>
              <a:rPr lang="en-US" altLang="en-US" sz="2400" baseline="30000">
                <a:cs typeface="Arial" panose="020B0604020202020204" pitchFamily="34" charset="0"/>
              </a:rPr>
              <a:t>–</a:t>
            </a:r>
            <a:r>
              <a:rPr lang="en-US" altLang="en-US" sz="2400" baseline="30000"/>
              <a:t>1</a:t>
            </a:r>
            <a:r>
              <a:rPr lang="en-US" altLang="en-US" sz="2400"/>
              <a:t>(7) = 3		because 	</a:t>
            </a:r>
            <a:r>
              <a:rPr lang="en-US" altLang="en-US" sz="2400" i="1"/>
              <a:t>f</a:t>
            </a:r>
            <a:r>
              <a:rPr lang="en-US" altLang="en-US" sz="400" i="1"/>
              <a:t> </a:t>
            </a:r>
            <a:r>
              <a:rPr lang="en-US" altLang="en-US" sz="2400"/>
              <a:t>(3) = 7</a:t>
            </a:r>
          </a:p>
          <a:p>
            <a:pPr eaLnBrk="1" hangingPunct="1"/>
            <a:endParaRPr lang="en-US" altLang="en-US" sz="2400"/>
          </a:p>
          <a:p>
            <a:pPr eaLnBrk="1" hangingPunct="1"/>
            <a:r>
              <a:rPr lang="en-US" altLang="en-US" sz="2400" i="1"/>
              <a:t>	    f</a:t>
            </a:r>
            <a:r>
              <a:rPr lang="en-US" altLang="en-US" sz="1200" i="1"/>
              <a:t> </a:t>
            </a:r>
            <a:r>
              <a:rPr lang="en-US" altLang="en-US" sz="2400" baseline="30000">
                <a:cs typeface="Arial" panose="020B0604020202020204" pitchFamily="34" charset="0"/>
              </a:rPr>
              <a:t>–</a:t>
            </a:r>
            <a:r>
              <a:rPr lang="en-US" altLang="en-US" sz="2400" baseline="30000"/>
              <a:t>1</a:t>
            </a:r>
            <a:r>
              <a:rPr lang="en-US" altLang="en-US" sz="2400"/>
              <a:t>(5) = 1 		because 	</a:t>
            </a:r>
            <a:r>
              <a:rPr lang="en-US" altLang="en-US" sz="2400" i="1"/>
              <a:t>f</a:t>
            </a:r>
            <a:r>
              <a:rPr lang="en-US" altLang="en-US" sz="400" i="1"/>
              <a:t> </a:t>
            </a:r>
            <a:r>
              <a:rPr lang="en-US" altLang="en-US" sz="2400"/>
              <a:t>(1) = 5</a:t>
            </a:r>
          </a:p>
          <a:p>
            <a:pPr eaLnBrk="1" hangingPunct="1"/>
            <a:endParaRPr lang="en-US" altLang="en-US" sz="2400"/>
          </a:p>
          <a:p>
            <a:pPr eaLnBrk="1" hangingPunct="1"/>
            <a:r>
              <a:rPr lang="en-US" altLang="en-US" sz="2400" i="1"/>
              <a:t>	f</a:t>
            </a:r>
            <a:r>
              <a:rPr lang="en-US" altLang="en-US" sz="1200"/>
              <a:t> </a:t>
            </a:r>
            <a:r>
              <a:rPr lang="en-US" altLang="en-US" sz="2400" baseline="30000">
                <a:cs typeface="Arial" panose="020B0604020202020204" pitchFamily="34" charset="0"/>
              </a:rPr>
              <a:t>–</a:t>
            </a:r>
            <a:r>
              <a:rPr lang="en-US" altLang="en-US" sz="2400" baseline="30000"/>
              <a:t>1</a:t>
            </a:r>
            <a:r>
              <a:rPr lang="en-US" altLang="en-US" sz="2400"/>
              <a:t>(</a:t>
            </a:r>
            <a:r>
              <a:rPr lang="en-US" altLang="en-US" sz="2400">
                <a:cs typeface="Arial" panose="020B0604020202020204" pitchFamily="34" charset="0"/>
              </a:rPr>
              <a:t>–</a:t>
            </a:r>
            <a:r>
              <a:rPr lang="en-US" altLang="en-US" sz="2400"/>
              <a:t>10) = 8		because	</a:t>
            </a:r>
            <a:r>
              <a:rPr lang="en-US" altLang="en-US" sz="2400" i="1"/>
              <a:t>f</a:t>
            </a:r>
            <a:r>
              <a:rPr lang="en-US" altLang="en-US" sz="400" i="1"/>
              <a:t> </a:t>
            </a:r>
            <a:r>
              <a:rPr lang="en-US" altLang="en-US" sz="2400"/>
              <a:t>(8) = </a:t>
            </a:r>
            <a:r>
              <a:rPr lang="en-US" altLang="en-US" sz="2400">
                <a:cs typeface="Arial" panose="020B0604020202020204" pitchFamily="34" charset="0"/>
              </a:rPr>
              <a:t>–</a:t>
            </a:r>
            <a:r>
              <a:rPr lang="en-US" altLang="en-US" sz="2400"/>
              <a:t>10</a:t>
            </a:r>
          </a:p>
        </p:txBody>
      </p:sp>
    </p:spTree>
    <p:custDataLst>
      <p:tags r:id="rId1"/>
    </p:custDataLst>
    <p:extLst>
      <p:ext uri="{BB962C8B-B14F-4D97-AF65-F5344CB8AC3E}">
        <p14:creationId xmlns:p14="http://schemas.microsoft.com/office/powerpoint/2010/main" val="7736741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188419">
                                            <p:txEl>
                                              <p:pRg st="3" end="3"/>
                                            </p:txEl>
                                          </p:spTgt>
                                        </p:tgtEl>
                                        <p:attrNameLst>
                                          <p:attrName>style.visibility</p:attrName>
                                        </p:attrNameLst>
                                      </p:cBhvr>
                                      <p:to>
                                        <p:strVal val="visible"/>
                                      </p:to>
                                    </p:set>
                                    <p:animEffect transition="in" filter="fade">
                                      <p:cBhvr>
                                        <p:cTn id="7" dur="1000"/>
                                        <p:tgtEl>
                                          <p:spTgt spid="188419">
                                            <p:txEl>
                                              <p:pRg st="3" end="3"/>
                                            </p:txEl>
                                          </p:spTgt>
                                        </p:tgtEl>
                                      </p:cBhvr>
                                    </p:animEffect>
                                    <p:anim calcmode="lin" valueType="num">
                                      <p:cBhvr>
                                        <p:cTn id="8" dur="1000" fill="hold"/>
                                        <p:tgtEl>
                                          <p:spTgt spid="188419">
                                            <p:txEl>
                                              <p:pRg st="3" end="3"/>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88419">
                                            <p:txEl>
                                              <p:pRg st="3" end="3"/>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88419">
                                            <p:txEl>
                                              <p:pRg st="3" end="3"/>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188419">
                                            <p:txEl>
                                              <p:pRg st="4" end="4"/>
                                            </p:txEl>
                                          </p:spTgt>
                                        </p:tgtEl>
                                        <p:attrNameLst>
                                          <p:attrName>style.visibility</p:attrName>
                                        </p:attrNameLst>
                                      </p:cBhvr>
                                      <p:to>
                                        <p:strVal val="visible"/>
                                      </p:to>
                                    </p:set>
                                    <p:animEffect transition="in" filter="fade">
                                      <p:cBhvr>
                                        <p:cTn id="13" dur="1000"/>
                                        <p:tgtEl>
                                          <p:spTgt spid="188419">
                                            <p:txEl>
                                              <p:pRg st="4" end="4"/>
                                            </p:txEl>
                                          </p:spTgt>
                                        </p:tgtEl>
                                      </p:cBhvr>
                                    </p:animEffect>
                                    <p:anim calcmode="lin" valueType="num">
                                      <p:cBhvr>
                                        <p:cTn id="14" dur="1000" fill="hold"/>
                                        <p:tgtEl>
                                          <p:spTgt spid="188419">
                                            <p:txEl>
                                              <p:pRg st="4" end="4"/>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188419">
                                            <p:txEl>
                                              <p:pRg st="4" end="4"/>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88419">
                                            <p:txEl>
                                              <p:pRg st="4" end="4"/>
                                            </p:txEl>
                                          </p:spTgt>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188419">
                                            <p:txEl>
                                              <p:pRg st="6" end="6"/>
                                            </p:txEl>
                                          </p:spTgt>
                                        </p:tgtEl>
                                        <p:attrNameLst>
                                          <p:attrName>style.visibility</p:attrName>
                                        </p:attrNameLst>
                                      </p:cBhvr>
                                      <p:to>
                                        <p:strVal val="visible"/>
                                      </p:to>
                                    </p:set>
                                    <p:animEffect transition="in" filter="fade">
                                      <p:cBhvr>
                                        <p:cTn id="19" dur="1000"/>
                                        <p:tgtEl>
                                          <p:spTgt spid="188419">
                                            <p:txEl>
                                              <p:pRg st="6" end="6"/>
                                            </p:txEl>
                                          </p:spTgt>
                                        </p:tgtEl>
                                      </p:cBhvr>
                                    </p:animEffect>
                                    <p:anim calcmode="lin" valueType="num">
                                      <p:cBhvr>
                                        <p:cTn id="20" dur="1000" fill="hold"/>
                                        <p:tgtEl>
                                          <p:spTgt spid="188419">
                                            <p:txEl>
                                              <p:pRg st="6" end="6"/>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188419">
                                            <p:txEl>
                                              <p:pRg st="6" end="6"/>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8419">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7" presetClass="entr" presetSubtype="0" fill="hold" nodeType="clickEffect">
                                  <p:stCondLst>
                                    <p:cond delay="0"/>
                                  </p:stCondLst>
                                  <p:childTnLst>
                                    <p:set>
                                      <p:cBhvr>
                                        <p:cTn id="26" dur="1" fill="hold">
                                          <p:stCondLst>
                                            <p:cond delay="0"/>
                                          </p:stCondLst>
                                        </p:cTn>
                                        <p:tgtEl>
                                          <p:spTgt spid="188419">
                                            <p:txEl>
                                              <p:pRg st="8" end="8"/>
                                            </p:txEl>
                                          </p:spTgt>
                                        </p:tgtEl>
                                        <p:attrNameLst>
                                          <p:attrName>style.visibility</p:attrName>
                                        </p:attrNameLst>
                                      </p:cBhvr>
                                      <p:to>
                                        <p:strVal val="visible"/>
                                      </p:to>
                                    </p:set>
                                    <p:animEffect transition="in" filter="fade">
                                      <p:cBhvr>
                                        <p:cTn id="27" dur="1000"/>
                                        <p:tgtEl>
                                          <p:spTgt spid="188419">
                                            <p:txEl>
                                              <p:pRg st="8" end="8"/>
                                            </p:txEl>
                                          </p:spTgt>
                                        </p:tgtEl>
                                      </p:cBhvr>
                                    </p:animEffect>
                                    <p:anim calcmode="lin" valueType="num">
                                      <p:cBhvr>
                                        <p:cTn id="28" dur="1000" fill="hold"/>
                                        <p:tgtEl>
                                          <p:spTgt spid="188419">
                                            <p:txEl>
                                              <p:pRg st="8" end="8"/>
                                            </p:txEl>
                                          </p:spTgt>
                                        </p:tgtEl>
                                        <p:attrNameLst>
                                          <p:attrName>ppt_x</p:attrName>
                                        </p:attrNameLst>
                                      </p:cBhvr>
                                      <p:tavLst>
                                        <p:tav tm="0">
                                          <p:val>
                                            <p:strVal val="#ppt_x"/>
                                          </p:val>
                                        </p:tav>
                                        <p:tav tm="100000">
                                          <p:val>
                                            <p:strVal val="#ppt_x"/>
                                          </p:val>
                                        </p:tav>
                                      </p:tavLst>
                                    </p:anim>
                                    <p:anim calcmode="lin" valueType="num">
                                      <p:cBhvr>
                                        <p:cTn id="29" dur="900" decel="100000" fill="hold"/>
                                        <p:tgtEl>
                                          <p:spTgt spid="188419">
                                            <p:txEl>
                                              <p:pRg st="8" end="8"/>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88419">
                                            <p:txEl>
                                              <p:pRg st="8" end="8"/>
                                            </p:txEl>
                                          </p:spTgt>
                                        </p:tgtEl>
                                        <p:attrNameLst>
                                          <p:attrName>ppt_y</p:attrName>
                                        </p:attrNameLst>
                                      </p:cBhvr>
                                      <p:tavLst>
                                        <p:tav tm="0">
                                          <p:val>
                                            <p:strVal val="#ppt_y-.03"/>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37" presetClass="entr" presetSubtype="0" fill="hold" nodeType="clickEffect">
                                  <p:stCondLst>
                                    <p:cond delay="0"/>
                                  </p:stCondLst>
                                  <p:childTnLst>
                                    <p:set>
                                      <p:cBhvr>
                                        <p:cTn id="34" dur="1" fill="hold">
                                          <p:stCondLst>
                                            <p:cond delay="0"/>
                                          </p:stCondLst>
                                        </p:cTn>
                                        <p:tgtEl>
                                          <p:spTgt spid="188419">
                                            <p:txEl>
                                              <p:pRg st="10" end="10"/>
                                            </p:txEl>
                                          </p:spTgt>
                                        </p:tgtEl>
                                        <p:attrNameLst>
                                          <p:attrName>style.visibility</p:attrName>
                                        </p:attrNameLst>
                                      </p:cBhvr>
                                      <p:to>
                                        <p:strVal val="visible"/>
                                      </p:to>
                                    </p:set>
                                    <p:animEffect transition="in" filter="fade">
                                      <p:cBhvr>
                                        <p:cTn id="35" dur="1000"/>
                                        <p:tgtEl>
                                          <p:spTgt spid="188419">
                                            <p:txEl>
                                              <p:pRg st="10" end="10"/>
                                            </p:txEl>
                                          </p:spTgt>
                                        </p:tgtEl>
                                      </p:cBhvr>
                                    </p:animEffect>
                                    <p:anim calcmode="lin" valueType="num">
                                      <p:cBhvr>
                                        <p:cTn id="36" dur="1000" fill="hold"/>
                                        <p:tgtEl>
                                          <p:spTgt spid="188419">
                                            <p:txEl>
                                              <p:pRg st="10" end="10"/>
                                            </p:txEl>
                                          </p:spTgt>
                                        </p:tgtEl>
                                        <p:attrNameLst>
                                          <p:attrName>ppt_x</p:attrName>
                                        </p:attrNameLst>
                                      </p:cBhvr>
                                      <p:tavLst>
                                        <p:tav tm="0">
                                          <p:val>
                                            <p:strVal val="#ppt_x"/>
                                          </p:val>
                                        </p:tav>
                                        <p:tav tm="100000">
                                          <p:val>
                                            <p:strVal val="#ppt_x"/>
                                          </p:val>
                                        </p:tav>
                                      </p:tavLst>
                                    </p:anim>
                                    <p:anim calcmode="lin" valueType="num">
                                      <p:cBhvr>
                                        <p:cTn id="37" dur="900" decel="100000" fill="hold"/>
                                        <p:tgtEl>
                                          <p:spTgt spid="188419">
                                            <p:txEl>
                                              <p:pRg st="10" end="10"/>
                                            </p:tx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8419">
                                            <p:txEl>
                                              <p:pRg st="10" end="1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en-US"/>
              <a:t>Example 3 – </a:t>
            </a:r>
            <a:r>
              <a:rPr lang="en-US" altLang="en-US" i="1"/>
              <a:t>Solution</a:t>
            </a:r>
          </a:p>
        </p:txBody>
      </p:sp>
      <p:sp>
        <p:nvSpPr>
          <p:cNvPr id="16387" name="Text Box 3"/>
          <p:cNvSpPr txBox="1">
            <a:spLocks noChangeArrowheads="1"/>
          </p:cNvSpPr>
          <p:nvPr/>
        </p:nvSpPr>
        <p:spPr bwMode="auto">
          <a:xfrm>
            <a:off x="455613" y="1462088"/>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t>The diagram in Figure 6 makes it clear how </a:t>
            </a:r>
            <a:r>
              <a:rPr lang="en-US" altLang="en-US" sz="2400" i="1"/>
              <a:t>f</a:t>
            </a:r>
            <a:r>
              <a:rPr lang="en-US" altLang="en-US" sz="1200"/>
              <a:t> </a:t>
            </a:r>
            <a:r>
              <a:rPr lang="en-US" altLang="en-US" sz="2400" baseline="30000">
                <a:cs typeface="Arial" panose="020B0604020202020204" pitchFamily="34" charset="0"/>
              </a:rPr>
              <a:t>–</a:t>
            </a:r>
            <a:r>
              <a:rPr lang="en-US" altLang="en-US" sz="2400" baseline="30000"/>
              <a:t>1 </a:t>
            </a:r>
            <a:r>
              <a:rPr lang="en-US" altLang="en-US" sz="2400"/>
              <a:t>reverses the effect of </a:t>
            </a:r>
            <a:r>
              <a:rPr lang="en-US" altLang="en-US" sz="2400" i="1"/>
              <a:t>f </a:t>
            </a:r>
            <a:r>
              <a:rPr lang="en-US" altLang="en-US" sz="2400"/>
              <a:t>in this case.</a:t>
            </a:r>
          </a:p>
        </p:txBody>
      </p:sp>
      <p:sp>
        <p:nvSpPr>
          <p:cNvPr id="16388" name="Text Box 4"/>
          <p:cNvSpPr txBox="1">
            <a:spLocks noChangeArrowheads="1"/>
          </p:cNvSpPr>
          <p:nvPr/>
        </p:nvSpPr>
        <p:spPr bwMode="auto">
          <a:xfrm>
            <a:off x="8135938" y="838200"/>
            <a:ext cx="841375"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spcBef>
                <a:spcPct val="50000"/>
              </a:spcBef>
            </a:pPr>
            <a:r>
              <a:rPr lang="en-US" altLang="en-US">
                <a:solidFill>
                  <a:srgbClr val="000000"/>
                </a:solidFill>
              </a:rPr>
              <a:t>cont’d</a:t>
            </a:r>
          </a:p>
        </p:txBody>
      </p:sp>
      <p:sp>
        <p:nvSpPr>
          <p:cNvPr id="16389" name="Rectangle 6"/>
          <p:cNvSpPr>
            <a:spLocks noChangeArrowheads="1"/>
          </p:cNvSpPr>
          <p:nvPr/>
        </p:nvSpPr>
        <p:spPr bwMode="auto">
          <a:xfrm>
            <a:off x="2673350" y="4800600"/>
            <a:ext cx="41846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latin typeface="Times-Roman" charset="0"/>
              </a:rPr>
              <a:t>The inverse function reverses inputs and outputs.</a:t>
            </a:r>
          </a:p>
        </p:txBody>
      </p:sp>
      <p:sp>
        <p:nvSpPr>
          <p:cNvPr id="16390" name="Rectangle 7"/>
          <p:cNvSpPr>
            <a:spLocks noChangeArrowheads="1"/>
          </p:cNvSpPr>
          <p:nvPr/>
        </p:nvSpPr>
        <p:spPr bwMode="auto">
          <a:xfrm>
            <a:off x="4343400" y="5181600"/>
            <a:ext cx="7778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200" b="1"/>
              <a:t>Figure 6</a:t>
            </a:r>
          </a:p>
        </p:txBody>
      </p:sp>
      <p:pic>
        <p:nvPicPr>
          <p:cNvPr id="16391" name="Picture 8" descr="Picture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590800"/>
            <a:ext cx="6791325"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08180030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en-US"/>
              <a:t>Inverse Functions and Logarithms</a:t>
            </a:r>
          </a:p>
        </p:txBody>
      </p:sp>
      <p:sp>
        <p:nvSpPr>
          <p:cNvPr id="17411" name="Text Box 3"/>
          <p:cNvSpPr txBox="1">
            <a:spLocks noChangeArrowheads="1"/>
          </p:cNvSpPr>
          <p:nvPr/>
        </p:nvSpPr>
        <p:spPr bwMode="auto">
          <a:xfrm>
            <a:off x="455613" y="1462088"/>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14300" eaLnBrk="0" hangingPunct="0">
              <a:tabLst>
                <a:tab pos="406400" algn="l"/>
              </a:tabLst>
              <a:defRPr>
                <a:solidFill>
                  <a:schemeClr val="tx1"/>
                </a:solidFill>
                <a:latin typeface="Arial" panose="020B0604020202020204" pitchFamily="34" charset="0"/>
              </a:defRPr>
            </a:lvl1pPr>
            <a:lvl2pPr marL="742950" indent="-285750" defTabSz="114300" eaLnBrk="0" hangingPunct="0">
              <a:tabLst>
                <a:tab pos="406400" algn="l"/>
              </a:tabLst>
              <a:defRPr>
                <a:solidFill>
                  <a:schemeClr val="tx1"/>
                </a:solidFill>
                <a:latin typeface="Arial" panose="020B0604020202020204" pitchFamily="34" charset="0"/>
              </a:defRPr>
            </a:lvl2pPr>
            <a:lvl3pPr marL="1143000" indent="-228600" defTabSz="114300" eaLnBrk="0" hangingPunct="0">
              <a:tabLst>
                <a:tab pos="406400" algn="l"/>
              </a:tabLst>
              <a:defRPr>
                <a:solidFill>
                  <a:schemeClr val="tx1"/>
                </a:solidFill>
                <a:latin typeface="Arial" panose="020B0604020202020204" pitchFamily="34" charset="0"/>
              </a:defRPr>
            </a:lvl3pPr>
            <a:lvl4pPr marL="1600200" indent="-228600" defTabSz="114300" eaLnBrk="0" hangingPunct="0">
              <a:tabLst>
                <a:tab pos="406400" algn="l"/>
              </a:tabLst>
              <a:defRPr>
                <a:solidFill>
                  <a:schemeClr val="tx1"/>
                </a:solidFill>
                <a:latin typeface="Arial" panose="020B0604020202020204" pitchFamily="34" charset="0"/>
              </a:defRPr>
            </a:lvl4pPr>
            <a:lvl5pPr marL="2057400" indent="-228600" defTabSz="114300" eaLnBrk="0" hangingPunct="0">
              <a:tabLst>
                <a:tab pos="406400" algn="l"/>
              </a:tabLst>
              <a:defRPr>
                <a:solidFill>
                  <a:schemeClr val="tx1"/>
                </a:solidFill>
                <a:latin typeface="Arial" panose="020B0604020202020204" pitchFamily="34" charset="0"/>
              </a:defRPr>
            </a:lvl5pPr>
            <a:lvl6pPr marL="2514600" indent="-228600" defTabSz="114300" eaLnBrk="0" fontAlgn="base" hangingPunct="0">
              <a:spcBef>
                <a:spcPct val="0"/>
              </a:spcBef>
              <a:spcAft>
                <a:spcPct val="0"/>
              </a:spcAft>
              <a:tabLst>
                <a:tab pos="406400" algn="l"/>
              </a:tabLst>
              <a:defRPr>
                <a:solidFill>
                  <a:schemeClr val="tx1"/>
                </a:solidFill>
                <a:latin typeface="Arial" panose="020B0604020202020204" pitchFamily="34" charset="0"/>
              </a:defRPr>
            </a:lvl6pPr>
            <a:lvl7pPr marL="2971800" indent="-228600" defTabSz="114300" eaLnBrk="0" fontAlgn="base" hangingPunct="0">
              <a:spcBef>
                <a:spcPct val="0"/>
              </a:spcBef>
              <a:spcAft>
                <a:spcPct val="0"/>
              </a:spcAft>
              <a:tabLst>
                <a:tab pos="406400" algn="l"/>
              </a:tabLst>
              <a:defRPr>
                <a:solidFill>
                  <a:schemeClr val="tx1"/>
                </a:solidFill>
                <a:latin typeface="Arial" panose="020B0604020202020204" pitchFamily="34" charset="0"/>
              </a:defRPr>
            </a:lvl7pPr>
            <a:lvl8pPr marL="3429000" indent="-228600" defTabSz="114300" eaLnBrk="0" fontAlgn="base" hangingPunct="0">
              <a:spcBef>
                <a:spcPct val="0"/>
              </a:spcBef>
              <a:spcAft>
                <a:spcPct val="0"/>
              </a:spcAft>
              <a:tabLst>
                <a:tab pos="406400" algn="l"/>
              </a:tabLst>
              <a:defRPr>
                <a:solidFill>
                  <a:schemeClr val="tx1"/>
                </a:solidFill>
                <a:latin typeface="Arial" panose="020B0604020202020204" pitchFamily="34" charset="0"/>
              </a:defRPr>
            </a:lvl8pPr>
            <a:lvl9pPr marL="3886200" indent="-228600" defTabSz="114300" eaLnBrk="0" fontAlgn="base" hangingPunct="0">
              <a:spcBef>
                <a:spcPct val="0"/>
              </a:spcBef>
              <a:spcAft>
                <a:spcPct val="0"/>
              </a:spcAft>
              <a:tabLst>
                <a:tab pos="406400" algn="l"/>
              </a:tabLst>
              <a:defRPr>
                <a:solidFill>
                  <a:schemeClr val="tx1"/>
                </a:solidFill>
                <a:latin typeface="Arial" panose="020B0604020202020204" pitchFamily="34" charset="0"/>
              </a:defRPr>
            </a:lvl9pPr>
          </a:lstStyle>
          <a:p>
            <a:pPr eaLnBrk="1" hangingPunct="1"/>
            <a:r>
              <a:rPr lang="en-US" altLang="en-US" sz="2400"/>
              <a:t>The letter </a:t>
            </a:r>
            <a:r>
              <a:rPr lang="en-US" altLang="en-US" sz="2400" i="1"/>
              <a:t>x </a:t>
            </a:r>
            <a:r>
              <a:rPr lang="en-US" altLang="en-US" sz="2400"/>
              <a:t>is traditionally used as the independent variable, so when we concentrate on </a:t>
            </a:r>
            <a:r>
              <a:rPr lang="en-US" altLang="en-US" sz="2400" i="1"/>
              <a:t>f</a:t>
            </a:r>
            <a:r>
              <a:rPr lang="en-US" altLang="en-US" sz="1200"/>
              <a:t> </a:t>
            </a:r>
            <a:r>
              <a:rPr lang="en-US" altLang="en-US" sz="2400" baseline="30000">
                <a:cs typeface="Arial" panose="020B0604020202020204" pitchFamily="34" charset="0"/>
              </a:rPr>
              <a:t>–</a:t>
            </a:r>
            <a:r>
              <a:rPr lang="en-US" altLang="en-US" sz="2400" baseline="30000"/>
              <a:t>1 </a:t>
            </a:r>
            <a:r>
              <a:rPr lang="en-US" altLang="en-US" sz="2400"/>
              <a:t>rather than on </a:t>
            </a:r>
            <a:r>
              <a:rPr lang="en-US" altLang="en-US" sz="2400" i="1"/>
              <a:t>f</a:t>
            </a:r>
            <a:r>
              <a:rPr lang="en-US" altLang="en-US" sz="2400"/>
              <a:t>, we usually reverse the roles of </a:t>
            </a:r>
            <a:r>
              <a:rPr lang="en-US" altLang="en-US" sz="2400" i="1"/>
              <a:t>x </a:t>
            </a:r>
            <a:r>
              <a:rPr lang="en-US" altLang="en-US" sz="2400"/>
              <a:t>and </a:t>
            </a:r>
            <a:r>
              <a:rPr lang="en-US" altLang="en-US" sz="2400" i="1"/>
              <a:t>y </a:t>
            </a:r>
            <a:r>
              <a:rPr lang="en-US" altLang="en-US" sz="2400"/>
              <a:t>in Definition 2 and write</a:t>
            </a:r>
          </a:p>
          <a:p>
            <a:pPr eaLnBrk="1" hangingPunct="1"/>
            <a:endParaRPr lang="en-US" altLang="en-US" sz="2400"/>
          </a:p>
          <a:p>
            <a:pPr eaLnBrk="1" hangingPunct="1"/>
            <a:endParaRPr lang="en-US" altLang="en-US" sz="2400"/>
          </a:p>
          <a:p>
            <a:pPr eaLnBrk="1" hangingPunct="1"/>
            <a:endParaRPr lang="en-US" altLang="en-US" sz="2400"/>
          </a:p>
          <a:p>
            <a:pPr eaLnBrk="1" hangingPunct="1"/>
            <a:endParaRPr lang="en-US" altLang="en-US" sz="2400"/>
          </a:p>
          <a:p>
            <a:pPr eaLnBrk="1" hangingPunct="1"/>
            <a:r>
              <a:rPr lang="en-US" altLang="en-US" sz="2400"/>
              <a:t>By substituting for </a:t>
            </a:r>
            <a:r>
              <a:rPr lang="en-US" altLang="en-US" sz="2400" i="1"/>
              <a:t>y</a:t>
            </a:r>
            <a:r>
              <a:rPr lang="en-US" altLang="en-US" sz="2400"/>
              <a:t> in Definition 2 and substituting for          </a:t>
            </a:r>
            <a:r>
              <a:rPr lang="en-US" altLang="en-US" sz="2400" i="1"/>
              <a:t>x</a:t>
            </a:r>
            <a:r>
              <a:rPr lang="en-US" altLang="en-US" sz="2400"/>
              <a:t> in (3), we get the following </a:t>
            </a:r>
            <a:r>
              <a:rPr lang="en-US" altLang="en-US" sz="2400" b="1"/>
              <a:t>cancellation equations</a:t>
            </a:r>
            <a:r>
              <a:rPr lang="en-US" altLang="en-US" sz="2400"/>
              <a:t>:</a:t>
            </a:r>
          </a:p>
          <a:p>
            <a:pPr eaLnBrk="1" hangingPunct="1"/>
            <a:endParaRPr lang="en-US" altLang="en-US" sz="2400"/>
          </a:p>
        </p:txBody>
      </p:sp>
      <p:pic>
        <p:nvPicPr>
          <p:cNvPr id="17412"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6850" y="3048000"/>
            <a:ext cx="6076950"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5407025"/>
            <a:ext cx="5984875"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508594868"/>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en-US"/>
              <a:t>Inverse Functions and Logarithms</a:t>
            </a:r>
          </a:p>
        </p:txBody>
      </p:sp>
      <p:sp>
        <p:nvSpPr>
          <p:cNvPr id="18435" name="Text Box 3"/>
          <p:cNvSpPr txBox="1">
            <a:spLocks noChangeArrowheads="1"/>
          </p:cNvSpPr>
          <p:nvPr/>
        </p:nvSpPr>
        <p:spPr bwMode="auto">
          <a:xfrm>
            <a:off x="455613" y="1462088"/>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14300" eaLnBrk="0" hangingPunct="0">
              <a:tabLst>
                <a:tab pos="406400" algn="l"/>
              </a:tabLst>
              <a:defRPr>
                <a:solidFill>
                  <a:schemeClr val="tx1"/>
                </a:solidFill>
                <a:latin typeface="Arial" panose="020B0604020202020204" pitchFamily="34" charset="0"/>
              </a:defRPr>
            </a:lvl1pPr>
            <a:lvl2pPr marL="742950" indent="-285750" defTabSz="114300" eaLnBrk="0" hangingPunct="0">
              <a:tabLst>
                <a:tab pos="406400" algn="l"/>
              </a:tabLst>
              <a:defRPr>
                <a:solidFill>
                  <a:schemeClr val="tx1"/>
                </a:solidFill>
                <a:latin typeface="Arial" panose="020B0604020202020204" pitchFamily="34" charset="0"/>
              </a:defRPr>
            </a:lvl2pPr>
            <a:lvl3pPr marL="1143000" indent="-228600" defTabSz="114300" eaLnBrk="0" hangingPunct="0">
              <a:tabLst>
                <a:tab pos="406400" algn="l"/>
              </a:tabLst>
              <a:defRPr>
                <a:solidFill>
                  <a:schemeClr val="tx1"/>
                </a:solidFill>
                <a:latin typeface="Arial" panose="020B0604020202020204" pitchFamily="34" charset="0"/>
              </a:defRPr>
            </a:lvl3pPr>
            <a:lvl4pPr marL="1600200" indent="-228600" defTabSz="114300" eaLnBrk="0" hangingPunct="0">
              <a:tabLst>
                <a:tab pos="406400" algn="l"/>
              </a:tabLst>
              <a:defRPr>
                <a:solidFill>
                  <a:schemeClr val="tx1"/>
                </a:solidFill>
                <a:latin typeface="Arial" panose="020B0604020202020204" pitchFamily="34" charset="0"/>
              </a:defRPr>
            </a:lvl4pPr>
            <a:lvl5pPr marL="2057400" indent="-228600" defTabSz="114300" eaLnBrk="0" hangingPunct="0">
              <a:tabLst>
                <a:tab pos="406400" algn="l"/>
              </a:tabLst>
              <a:defRPr>
                <a:solidFill>
                  <a:schemeClr val="tx1"/>
                </a:solidFill>
                <a:latin typeface="Arial" panose="020B0604020202020204" pitchFamily="34" charset="0"/>
              </a:defRPr>
            </a:lvl5pPr>
            <a:lvl6pPr marL="2514600" indent="-228600" defTabSz="114300" eaLnBrk="0" fontAlgn="base" hangingPunct="0">
              <a:spcBef>
                <a:spcPct val="0"/>
              </a:spcBef>
              <a:spcAft>
                <a:spcPct val="0"/>
              </a:spcAft>
              <a:tabLst>
                <a:tab pos="406400" algn="l"/>
              </a:tabLst>
              <a:defRPr>
                <a:solidFill>
                  <a:schemeClr val="tx1"/>
                </a:solidFill>
                <a:latin typeface="Arial" panose="020B0604020202020204" pitchFamily="34" charset="0"/>
              </a:defRPr>
            </a:lvl6pPr>
            <a:lvl7pPr marL="2971800" indent="-228600" defTabSz="114300" eaLnBrk="0" fontAlgn="base" hangingPunct="0">
              <a:spcBef>
                <a:spcPct val="0"/>
              </a:spcBef>
              <a:spcAft>
                <a:spcPct val="0"/>
              </a:spcAft>
              <a:tabLst>
                <a:tab pos="406400" algn="l"/>
              </a:tabLst>
              <a:defRPr>
                <a:solidFill>
                  <a:schemeClr val="tx1"/>
                </a:solidFill>
                <a:latin typeface="Arial" panose="020B0604020202020204" pitchFamily="34" charset="0"/>
              </a:defRPr>
            </a:lvl7pPr>
            <a:lvl8pPr marL="3429000" indent="-228600" defTabSz="114300" eaLnBrk="0" fontAlgn="base" hangingPunct="0">
              <a:spcBef>
                <a:spcPct val="0"/>
              </a:spcBef>
              <a:spcAft>
                <a:spcPct val="0"/>
              </a:spcAft>
              <a:tabLst>
                <a:tab pos="406400" algn="l"/>
              </a:tabLst>
              <a:defRPr>
                <a:solidFill>
                  <a:schemeClr val="tx1"/>
                </a:solidFill>
                <a:latin typeface="Arial" panose="020B0604020202020204" pitchFamily="34" charset="0"/>
              </a:defRPr>
            </a:lvl8pPr>
            <a:lvl9pPr marL="3886200" indent="-228600" defTabSz="114300" eaLnBrk="0" fontAlgn="base" hangingPunct="0">
              <a:spcBef>
                <a:spcPct val="0"/>
              </a:spcBef>
              <a:spcAft>
                <a:spcPct val="0"/>
              </a:spcAft>
              <a:tabLst>
                <a:tab pos="406400" algn="l"/>
              </a:tabLst>
              <a:defRPr>
                <a:solidFill>
                  <a:schemeClr val="tx1"/>
                </a:solidFill>
                <a:latin typeface="Arial" panose="020B0604020202020204" pitchFamily="34" charset="0"/>
              </a:defRPr>
            </a:lvl9pPr>
          </a:lstStyle>
          <a:p>
            <a:pPr eaLnBrk="1" hangingPunct="1"/>
            <a:r>
              <a:rPr lang="en-US" altLang="en-US" sz="2400"/>
              <a:t>The first cancellation equation says that if we start with </a:t>
            </a:r>
            <a:r>
              <a:rPr lang="en-US" altLang="en-US" sz="2400" i="1"/>
              <a:t>x</a:t>
            </a:r>
            <a:r>
              <a:rPr lang="en-US" altLang="en-US" sz="2400"/>
              <a:t>, apply </a:t>
            </a:r>
            <a:r>
              <a:rPr lang="en-US" altLang="en-US" sz="2400" i="1"/>
              <a:t>f</a:t>
            </a:r>
            <a:r>
              <a:rPr lang="en-US" altLang="en-US" sz="2400"/>
              <a:t>, and then apply </a:t>
            </a:r>
            <a:r>
              <a:rPr lang="en-US" altLang="en-US" sz="2400" i="1"/>
              <a:t>f</a:t>
            </a:r>
            <a:r>
              <a:rPr lang="en-US" altLang="en-US" sz="1200"/>
              <a:t> </a:t>
            </a:r>
            <a:r>
              <a:rPr lang="en-US" altLang="en-US" sz="2400" baseline="30000">
                <a:cs typeface="Arial" panose="020B0604020202020204" pitchFamily="34" charset="0"/>
              </a:rPr>
              <a:t>–</a:t>
            </a:r>
            <a:r>
              <a:rPr lang="en-US" altLang="en-US" sz="2400" baseline="30000"/>
              <a:t>1</a:t>
            </a:r>
            <a:r>
              <a:rPr lang="en-US" altLang="en-US" sz="2400"/>
              <a:t>, we arrive back at </a:t>
            </a:r>
            <a:r>
              <a:rPr lang="en-US" altLang="en-US" sz="2400" i="1"/>
              <a:t>x</a:t>
            </a:r>
            <a:r>
              <a:rPr lang="en-US" altLang="en-US" sz="2400"/>
              <a:t>, where we started (see the machine diagram in Figure 7).</a:t>
            </a:r>
          </a:p>
          <a:p>
            <a:pPr eaLnBrk="1" hangingPunct="1"/>
            <a:endParaRPr lang="en-US" altLang="en-US" sz="2400"/>
          </a:p>
          <a:p>
            <a:pPr eaLnBrk="1" hangingPunct="1"/>
            <a:endParaRPr lang="en-US" altLang="en-US" sz="2400"/>
          </a:p>
          <a:p>
            <a:pPr eaLnBrk="1" hangingPunct="1"/>
            <a:endParaRPr lang="en-US" altLang="en-US" sz="2400"/>
          </a:p>
          <a:p>
            <a:pPr eaLnBrk="1" hangingPunct="1"/>
            <a:endParaRPr lang="en-US" altLang="en-US" sz="2400"/>
          </a:p>
          <a:p>
            <a:pPr eaLnBrk="1" hangingPunct="1"/>
            <a:endParaRPr lang="en-US" altLang="en-US" sz="2400"/>
          </a:p>
          <a:p>
            <a:pPr eaLnBrk="1" hangingPunct="1"/>
            <a:endParaRPr lang="en-US" altLang="en-US" sz="2400"/>
          </a:p>
          <a:p>
            <a:pPr eaLnBrk="1" hangingPunct="1"/>
            <a:r>
              <a:rPr lang="en-US" altLang="en-US" sz="2400"/>
              <a:t>Thus </a:t>
            </a:r>
            <a:r>
              <a:rPr lang="en-US" altLang="en-US" sz="2400" i="1"/>
              <a:t>f</a:t>
            </a:r>
            <a:r>
              <a:rPr lang="en-US" altLang="en-US" sz="1200"/>
              <a:t> </a:t>
            </a:r>
            <a:r>
              <a:rPr lang="en-US" altLang="en-US" sz="2400" baseline="30000">
                <a:cs typeface="Arial" panose="020B0604020202020204" pitchFamily="34" charset="0"/>
              </a:rPr>
              <a:t>–</a:t>
            </a:r>
            <a:r>
              <a:rPr lang="en-US" altLang="en-US" sz="2400" baseline="30000"/>
              <a:t>1</a:t>
            </a:r>
            <a:r>
              <a:rPr lang="en-US" altLang="en-US" sz="2400"/>
              <a:t> undoes what </a:t>
            </a:r>
            <a:r>
              <a:rPr lang="en-US" altLang="en-US" sz="2400" i="1"/>
              <a:t>f</a:t>
            </a:r>
            <a:r>
              <a:rPr lang="en-US" altLang="en-US" sz="2400"/>
              <a:t> does.</a:t>
            </a:r>
          </a:p>
          <a:p>
            <a:pPr eaLnBrk="1" hangingPunct="1"/>
            <a:endParaRPr lang="en-US" altLang="en-US" sz="2400"/>
          </a:p>
          <a:p>
            <a:pPr eaLnBrk="1" hangingPunct="1"/>
            <a:r>
              <a:rPr lang="en-US" altLang="en-US" sz="2400"/>
              <a:t>The second equation says that </a:t>
            </a:r>
            <a:r>
              <a:rPr lang="en-US" altLang="en-US" sz="2400" i="1"/>
              <a:t>f</a:t>
            </a:r>
            <a:r>
              <a:rPr lang="en-US" altLang="en-US" sz="2400"/>
              <a:t> undoes what </a:t>
            </a:r>
            <a:r>
              <a:rPr lang="en-US" altLang="en-US" sz="2400" i="1"/>
              <a:t>f</a:t>
            </a:r>
            <a:r>
              <a:rPr lang="en-US" altLang="en-US" sz="1200"/>
              <a:t> </a:t>
            </a:r>
            <a:r>
              <a:rPr lang="en-US" altLang="en-US" sz="2400" baseline="30000">
                <a:cs typeface="Arial" panose="020B0604020202020204" pitchFamily="34" charset="0"/>
              </a:rPr>
              <a:t>–</a:t>
            </a:r>
            <a:r>
              <a:rPr lang="en-US" altLang="en-US" sz="2400" baseline="30000"/>
              <a:t>1</a:t>
            </a:r>
            <a:r>
              <a:rPr lang="en-US" altLang="en-US" sz="2400"/>
              <a:t> does.</a:t>
            </a:r>
          </a:p>
        </p:txBody>
      </p:sp>
      <p:sp>
        <p:nvSpPr>
          <p:cNvPr id="18436" name="Rectangle 9"/>
          <p:cNvSpPr>
            <a:spLocks noChangeArrowheads="1"/>
          </p:cNvSpPr>
          <p:nvPr/>
        </p:nvSpPr>
        <p:spPr bwMode="auto">
          <a:xfrm>
            <a:off x="4175125" y="4144963"/>
            <a:ext cx="7778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200" b="1"/>
              <a:t>Figure 7</a:t>
            </a:r>
          </a:p>
        </p:txBody>
      </p:sp>
      <p:pic>
        <p:nvPicPr>
          <p:cNvPr id="18437" name="Picture 10" descr="Pictur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3127375"/>
            <a:ext cx="5200650"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2406011"/>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en-US"/>
              <a:t>Inverse Functions and Logarithms</a:t>
            </a:r>
          </a:p>
        </p:txBody>
      </p:sp>
      <p:sp>
        <p:nvSpPr>
          <p:cNvPr id="19459" name="Text Box 3"/>
          <p:cNvSpPr txBox="1">
            <a:spLocks noChangeArrowheads="1"/>
          </p:cNvSpPr>
          <p:nvPr/>
        </p:nvSpPr>
        <p:spPr bwMode="auto">
          <a:xfrm>
            <a:off x="455613" y="1462088"/>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14300" eaLnBrk="0" hangingPunct="0">
              <a:tabLst>
                <a:tab pos="406400" algn="l"/>
              </a:tabLst>
              <a:defRPr>
                <a:solidFill>
                  <a:schemeClr val="tx1"/>
                </a:solidFill>
                <a:latin typeface="Arial" panose="020B0604020202020204" pitchFamily="34" charset="0"/>
              </a:defRPr>
            </a:lvl1pPr>
            <a:lvl2pPr marL="742950" indent="-285750" defTabSz="114300" eaLnBrk="0" hangingPunct="0">
              <a:tabLst>
                <a:tab pos="406400" algn="l"/>
              </a:tabLst>
              <a:defRPr>
                <a:solidFill>
                  <a:schemeClr val="tx1"/>
                </a:solidFill>
                <a:latin typeface="Arial" panose="020B0604020202020204" pitchFamily="34" charset="0"/>
              </a:defRPr>
            </a:lvl2pPr>
            <a:lvl3pPr marL="1143000" indent="-228600" defTabSz="114300" eaLnBrk="0" hangingPunct="0">
              <a:tabLst>
                <a:tab pos="406400" algn="l"/>
              </a:tabLst>
              <a:defRPr>
                <a:solidFill>
                  <a:schemeClr val="tx1"/>
                </a:solidFill>
                <a:latin typeface="Arial" panose="020B0604020202020204" pitchFamily="34" charset="0"/>
              </a:defRPr>
            </a:lvl3pPr>
            <a:lvl4pPr marL="1600200" indent="-228600" defTabSz="114300" eaLnBrk="0" hangingPunct="0">
              <a:tabLst>
                <a:tab pos="406400" algn="l"/>
              </a:tabLst>
              <a:defRPr>
                <a:solidFill>
                  <a:schemeClr val="tx1"/>
                </a:solidFill>
                <a:latin typeface="Arial" panose="020B0604020202020204" pitchFamily="34" charset="0"/>
              </a:defRPr>
            </a:lvl4pPr>
            <a:lvl5pPr marL="2057400" indent="-228600" defTabSz="114300" eaLnBrk="0" hangingPunct="0">
              <a:tabLst>
                <a:tab pos="406400" algn="l"/>
              </a:tabLst>
              <a:defRPr>
                <a:solidFill>
                  <a:schemeClr val="tx1"/>
                </a:solidFill>
                <a:latin typeface="Arial" panose="020B0604020202020204" pitchFamily="34" charset="0"/>
              </a:defRPr>
            </a:lvl5pPr>
            <a:lvl6pPr marL="2514600" indent="-228600" defTabSz="114300" eaLnBrk="0" fontAlgn="base" hangingPunct="0">
              <a:spcBef>
                <a:spcPct val="0"/>
              </a:spcBef>
              <a:spcAft>
                <a:spcPct val="0"/>
              </a:spcAft>
              <a:tabLst>
                <a:tab pos="406400" algn="l"/>
              </a:tabLst>
              <a:defRPr>
                <a:solidFill>
                  <a:schemeClr val="tx1"/>
                </a:solidFill>
                <a:latin typeface="Arial" panose="020B0604020202020204" pitchFamily="34" charset="0"/>
              </a:defRPr>
            </a:lvl6pPr>
            <a:lvl7pPr marL="2971800" indent="-228600" defTabSz="114300" eaLnBrk="0" fontAlgn="base" hangingPunct="0">
              <a:spcBef>
                <a:spcPct val="0"/>
              </a:spcBef>
              <a:spcAft>
                <a:spcPct val="0"/>
              </a:spcAft>
              <a:tabLst>
                <a:tab pos="406400" algn="l"/>
              </a:tabLst>
              <a:defRPr>
                <a:solidFill>
                  <a:schemeClr val="tx1"/>
                </a:solidFill>
                <a:latin typeface="Arial" panose="020B0604020202020204" pitchFamily="34" charset="0"/>
              </a:defRPr>
            </a:lvl7pPr>
            <a:lvl8pPr marL="3429000" indent="-228600" defTabSz="114300" eaLnBrk="0" fontAlgn="base" hangingPunct="0">
              <a:spcBef>
                <a:spcPct val="0"/>
              </a:spcBef>
              <a:spcAft>
                <a:spcPct val="0"/>
              </a:spcAft>
              <a:tabLst>
                <a:tab pos="406400" algn="l"/>
              </a:tabLst>
              <a:defRPr>
                <a:solidFill>
                  <a:schemeClr val="tx1"/>
                </a:solidFill>
                <a:latin typeface="Arial" panose="020B0604020202020204" pitchFamily="34" charset="0"/>
              </a:defRPr>
            </a:lvl8pPr>
            <a:lvl9pPr marL="3886200" indent="-228600" defTabSz="114300" eaLnBrk="0" fontAlgn="base" hangingPunct="0">
              <a:spcBef>
                <a:spcPct val="0"/>
              </a:spcBef>
              <a:spcAft>
                <a:spcPct val="0"/>
              </a:spcAft>
              <a:tabLst>
                <a:tab pos="406400" algn="l"/>
              </a:tabLst>
              <a:defRPr>
                <a:solidFill>
                  <a:schemeClr val="tx1"/>
                </a:solidFill>
                <a:latin typeface="Arial" panose="020B0604020202020204" pitchFamily="34" charset="0"/>
              </a:defRPr>
            </a:lvl9pPr>
          </a:lstStyle>
          <a:p>
            <a:pPr eaLnBrk="1" hangingPunct="1"/>
            <a:r>
              <a:rPr lang="en-US" altLang="en-US" sz="2400"/>
              <a:t>For example, if </a:t>
            </a:r>
            <a:r>
              <a:rPr lang="en-US" altLang="en-US" sz="2400" i="1"/>
              <a:t>f</a:t>
            </a:r>
            <a:r>
              <a:rPr lang="en-US" altLang="en-US" sz="400" i="1"/>
              <a:t> </a:t>
            </a:r>
            <a:r>
              <a:rPr lang="en-US" altLang="en-US" sz="2400"/>
              <a:t>(</a:t>
            </a:r>
            <a:r>
              <a:rPr lang="en-US" altLang="en-US" sz="2400" i="1"/>
              <a:t>x</a:t>
            </a:r>
            <a:r>
              <a:rPr lang="en-US" altLang="en-US" sz="2400"/>
              <a:t>) = </a:t>
            </a:r>
            <a:r>
              <a:rPr lang="en-US" altLang="en-US" sz="2400" i="1"/>
              <a:t>x</a:t>
            </a:r>
            <a:r>
              <a:rPr lang="en-US" altLang="en-US" sz="2400" baseline="30000"/>
              <a:t>3</a:t>
            </a:r>
            <a:r>
              <a:rPr lang="en-US" altLang="en-US" sz="2400"/>
              <a:t>, then </a:t>
            </a:r>
            <a:r>
              <a:rPr lang="en-US" altLang="en-US" sz="2400" i="1"/>
              <a:t>f</a:t>
            </a:r>
            <a:r>
              <a:rPr lang="en-US" altLang="en-US" sz="800" i="1"/>
              <a:t> </a:t>
            </a:r>
            <a:r>
              <a:rPr lang="en-US" altLang="en-US" sz="2400" baseline="30000">
                <a:cs typeface="Arial" panose="020B0604020202020204" pitchFamily="34" charset="0"/>
              </a:rPr>
              <a:t>–</a:t>
            </a:r>
            <a:r>
              <a:rPr lang="en-US" altLang="en-US" sz="2400" baseline="30000"/>
              <a:t>1</a:t>
            </a:r>
            <a:r>
              <a:rPr lang="en-US" altLang="en-US" sz="2400"/>
              <a:t>(</a:t>
            </a:r>
            <a:r>
              <a:rPr lang="en-US" altLang="en-US" sz="2400" i="1"/>
              <a:t>x</a:t>
            </a:r>
            <a:r>
              <a:rPr lang="en-US" altLang="en-US" sz="2400"/>
              <a:t>) = </a:t>
            </a:r>
            <a:r>
              <a:rPr lang="en-US" altLang="en-US" sz="2400" i="1"/>
              <a:t>x</a:t>
            </a:r>
            <a:r>
              <a:rPr lang="en-US" altLang="en-US" sz="2400" baseline="30000"/>
              <a:t>1/3</a:t>
            </a:r>
            <a:r>
              <a:rPr lang="en-US" altLang="en-US" sz="2400"/>
              <a:t> and so the cancellation equations become</a:t>
            </a:r>
          </a:p>
          <a:p>
            <a:pPr eaLnBrk="1" hangingPunct="1"/>
            <a:endParaRPr lang="en-US" altLang="en-US"/>
          </a:p>
          <a:p>
            <a:pPr eaLnBrk="1" hangingPunct="1"/>
            <a:r>
              <a:rPr lang="en-US" altLang="en-US" sz="2400" i="1"/>
              <a:t>														     f</a:t>
            </a:r>
            <a:r>
              <a:rPr lang="en-US" altLang="en-US" sz="800"/>
              <a:t> </a:t>
            </a:r>
            <a:r>
              <a:rPr lang="en-US" altLang="en-US" sz="2400" baseline="30000">
                <a:cs typeface="Arial" panose="020B0604020202020204" pitchFamily="34" charset="0"/>
              </a:rPr>
              <a:t>–</a:t>
            </a:r>
            <a:r>
              <a:rPr lang="en-US" altLang="en-US" sz="2400" baseline="30000"/>
              <a:t>1</a:t>
            </a:r>
            <a:r>
              <a:rPr lang="en-US" altLang="en-US" sz="2400"/>
              <a:t>(</a:t>
            </a:r>
            <a:r>
              <a:rPr lang="en-US" altLang="en-US" sz="2400" i="1"/>
              <a:t>f</a:t>
            </a:r>
            <a:r>
              <a:rPr lang="en-US" altLang="en-US" sz="400" i="1"/>
              <a:t> </a:t>
            </a:r>
            <a:r>
              <a:rPr lang="en-US" altLang="en-US" sz="2400"/>
              <a:t>(</a:t>
            </a:r>
            <a:r>
              <a:rPr lang="en-US" altLang="en-US" sz="2400" i="1"/>
              <a:t>x</a:t>
            </a:r>
            <a:r>
              <a:rPr lang="en-US" altLang="en-US" sz="2400"/>
              <a:t>)) = (</a:t>
            </a:r>
            <a:r>
              <a:rPr lang="en-US" altLang="en-US" sz="2400" i="1"/>
              <a:t>x</a:t>
            </a:r>
            <a:r>
              <a:rPr lang="en-US" altLang="en-US" sz="2400" baseline="30000"/>
              <a:t>3</a:t>
            </a:r>
            <a:r>
              <a:rPr lang="en-US" altLang="en-US" sz="2400"/>
              <a:t>)</a:t>
            </a:r>
            <a:r>
              <a:rPr lang="en-US" altLang="en-US" sz="2400" baseline="30000"/>
              <a:t>1/3</a:t>
            </a:r>
            <a:r>
              <a:rPr lang="en-US" altLang="en-US" sz="2400"/>
              <a:t> = </a:t>
            </a:r>
            <a:r>
              <a:rPr lang="en-US" altLang="en-US" sz="2400" i="1"/>
              <a:t>x</a:t>
            </a:r>
          </a:p>
          <a:p>
            <a:pPr eaLnBrk="1" hangingPunct="1"/>
            <a:endParaRPr lang="en-US" altLang="en-US" sz="1200" i="1"/>
          </a:p>
          <a:p>
            <a:pPr eaLnBrk="1" hangingPunct="1"/>
            <a:r>
              <a:rPr lang="en-US" altLang="en-US" sz="2400" i="1"/>
              <a:t>														     f</a:t>
            </a:r>
            <a:r>
              <a:rPr lang="en-US" altLang="en-US" sz="400" i="1"/>
              <a:t> </a:t>
            </a:r>
            <a:r>
              <a:rPr lang="en-US" altLang="en-US" sz="2400"/>
              <a:t>(</a:t>
            </a:r>
            <a:r>
              <a:rPr lang="en-US" altLang="en-US" sz="2400" i="1"/>
              <a:t>f</a:t>
            </a:r>
            <a:r>
              <a:rPr lang="en-US" altLang="en-US" sz="800" i="1"/>
              <a:t> </a:t>
            </a:r>
            <a:r>
              <a:rPr lang="en-US" altLang="en-US" sz="2400" baseline="30000">
                <a:cs typeface="Arial" panose="020B0604020202020204" pitchFamily="34" charset="0"/>
              </a:rPr>
              <a:t>–</a:t>
            </a:r>
            <a:r>
              <a:rPr lang="en-US" altLang="en-US" sz="2400" baseline="30000"/>
              <a:t>1</a:t>
            </a:r>
            <a:r>
              <a:rPr lang="en-US" altLang="en-US" sz="2400"/>
              <a:t>(</a:t>
            </a:r>
            <a:r>
              <a:rPr lang="en-US" altLang="en-US" sz="2400" i="1"/>
              <a:t>x</a:t>
            </a:r>
            <a:r>
              <a:rPr lang="en-US" altLang="en-US" sz="2400"/>
              <a:t>)) = (</a:t>
            </a:r>
            <a:r>
              <a:rPr lang="en-US" altLang="en-US" sz="2400" i="1"/>
              <a:t>x</a:t>
            </a:r>
            <a:r>
              <a:rPr lang="en-US" altLang="en-US" sz="2400" baseline="30000"/>
              <a:t>1/3</a:t>
            </a:r>
            <a:r>
              <a:rPr lang="en-US" altLang="en-US" sz="2400"/>
              <a:t>)</a:t>
            </a:r>
            <a:r>
              <a:rPr lang="en-US" altLang="en-US" sz="2400" baseline="30000"/>
              <a:t>3</a:t>
            </a:r>
            <a:r>
              <a:rPr lang="en-US" altLang="en-US" sz="2400"/>
              <a:t> = </a:t>
            </a:r>
            <a:r>
              <a:rPr lang="en-US" altLang="en-US" sz="2400" i="1"/>
              <a:t>x</a:t>
            </a:r>
          </a:p>
          <a:p>
            <a:pPr eaLnBrk="1" hangingPunct="1"/>
            <a:endParaRPr lang="en-US" altLang="en-US" i="1"/>
          </a:p>
          <a:p>
            <a:pPr eaLnBrk="1" hangingPunct="1"/>
            <a:r>
              <a:rPr lang="en-US" altLang="en-US" sz="2400"/>
              <a:t>These equations simply say that the cube function and the cube root function cancel each other when applied in succession.</a:t>
            </a:r>
          </a:p>
        </p:txBody>
      </p:sp>
    </p:spTree>
    <p:custDataLst>
      <p:tags r:id="rId1"/>
    </p:custDataLst>
    <p:extLst>
      <p:ext uri="{BB962C8B-B14F-4D97-AF65-F5344CB8AC3E}">
        <p14:creationId xmlns:p14="http://schemas.microsoft.com/office/powerpoint/2010/main" val="2904811834"/>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en-US"/>
              <a:t>Inverse Functions and Logarithms</a:t>
            </a:r>
          </a:p>
        </p:txBody>
      </p:sp>
      <p:sp>
        <p:nvSpPr>
          <p:cNvPr id="20483" name="Text Box 3"/>
          <p:cNvSpPr txBox="1">
            <a:spLocks noChangeArrowheads="1"/>
          </p:cNvSpPr>
          <p:nvPr/>
        </p:nvSpPr>
        <p:spPr bwMode="auto">
          <a:xfrm>
            <a:off x="455613" y="1462088"/>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14300" eaLnBrk="0" hangingPunct="0">
              <a:tabLst>
                <a:tab pos="406400" algn="l"/>
              </a:tabLst>
              <a:defRPr>
                <a:solidFill>
                  <a:schemeClr val="tx1"/>
                </a:solidFill>
                <a:latin typeface="Arial" panose="020B0604020202020204" pitchFamily="34" charset="0"/>
              </a:defRPr>
            </a:lvl1pPr>
            <a:lvl2pPr marL="742950" indent="-285750" defTabSz="114300" eaLnBrk="0" hangingPunct="0">
              <a:tabLst>
                <a:tab pos="406400" algn="l"/>
              </a:tabLst>
              <a:defRPr>
                <a:solidFill>
                  <a:schemeClr val="tx1"/>
                </a:solidFill>
                <a:latin typeface="Arial" panose="020B0604020202020204" pitchFamily="34" charset="0"/>
              </a:defRPr>
            </a:lvl2pPr>
            <a:lvl3pPr marL="1143000" indent="-228600" defTabSz="114300" eaLnBrk="0" hangingPunct="0">
              <a:tabLst>
                <a:tab pos="406400" algn="l"/>
              </a:tabLst>
              <a:defRPr>
                <a:solidFill>
                  <a:schemeClr val="tx1"/>
                </a:solidFill>
                <a:latin typeface="Arial" panose="020B0604020202020204" pitchFamily="34" charset="0"/>
              </a:defRPr>
            </a:lvl3pPr>
            <a:lvl4pPr marL="1600200" indent="-228600" defTabSz="114300" eaLnBrk="0" hangingPunct="0">
              <a:tabLst>
                <a:tab pos="406400" algn="l"/>
              </a:tabLst>
              <a:defRPr>
                <a:solidFill>
                  <a:schemeClr val="tx1"/>
                </a:solidFill>
                <a:latin typeface="Arial" panose="020B0604020202020204" pitchFamily="34" charset="0"/>
              </a:defRPr>
            </a:lvl4pPr>
            <a:lvl5pPr marL="2057400" indent="-228600" defTabSz="114300" eaLnBrk="0" hangingPunct="0">
              <a:tabLst>
                <a:tab pos="406400" algn="l"/>
              </a:tabLst>
              <a:defRPr>
                <a:solidFill>
                  <a:schemeClr val="tx1"/>
                </a:solidFill>
                <a:latin typeface="Arial" panose="020B0604020202020204" pitchFamily="34" charset="0"/>
              </a:defRPr>
            </a:lvl5pPr>
            <a:lvl6pPr marL="2514600" indent="-228600" defTabSz="114300" eaLnBrk="0" fontAlgn="base" hangingPunct="0">
              <a:spcBef>
                <a:spcPct val="0"/>
              </a:spcBef>
              <a:spcAft>
                <a:spcPct val="0"/>
              </a:spcAft>
              <a:tabLst>
                <a:tab pos="406400" algn="l"/>
              </a:tabLst>
              <a:defRPr>
                <a:solidFill>
                  <a:schemeClr val="tx1"/>
                </a:solidFill>
                <a:latin typeface="Arial" panose="020B0604020202020204" pitchFamily="34" charset="0"/>
              </a:defRPr>
            </a:lvl6pPr>
            <a:lvl7pPr marL="2971800" indent="-228600" defTabSz="114300" eaLnBrk="0" fontAlgn="base" hangingPunct="0">
              <a:spcBef>
                <a:spcPct val="0"/>
              </a:spcBef>
              <a:spcAft>
                <a:spcPct val="0"/>
              </a:spcAft>
              <a:tabLst>
                <a:tab pos="406400" algn="l"/>
              </a:tabLst>
              <a:defRPr>
                <a:solidFill>
                  <a:schemeClr val="tx1"/>
                </a:solidFill>
                <a:latin typeface="Arial" panose="020B0604020202020204" pitchFamily="34" charset="0"/>
              </a:defRPr>
            </a:lvl7pPr>
            <a:lvl8pPr marL="3429000" indent="-228600" defTabSz="114300" eaLnBrk="0" fontAlgn="base" hangingPunct="0">
              <a:spcBef>
                <a:spcPct val="0"/>
              </a:spcBef>
              <a:spcAft>
                <a:spcPct val="0"/>
              </a:spcAft>
              <a:tabLst>
                <a:tab pos="406400" algn="l"/>
              </a:tabLst>
              <a:defRPr>
                <a:solidFill>
                  <a:schemeClr val="tx1"/>
                </a:solidFill>
                <a:latin typeface="Arial" panose="020B0604020202020204" pitchFamily="34" charset="0"/>
              </a:defRPr>
            </a:lvl8pPr>
            <a:lvl9pPr marL="3886200" indent="-228600" defTabSz="114300" eaLnBrk="0" fontAlgn="base" hangingPunct="0">
              <a:spcBef>
                <a:spcPct val="0"/>
              </a:spcBef>
              <a:spcAft>
                <a:spcPct val="0"/>
              </a:spcAft>
              <a:tabLst>
                <a:tab pos="406400" algn="l"/>
              </a:tabLst>
              <a:defRPr>
                <a:solidFill>
                  <a:schemeClr val="tx1"/>
                </a:solidFill>
                <a:latin typeface="Arial" panose="020B0604020202020204" pitchFamily="34" charset="0"/>
              </a:defRPr>
            </a:lvl9pPr>
          </a:lstStyle>
          <a:p>
            <a:pPr eaLnBrk="1" hangingPunct="1"/>
            <a:r>
              <a:rPr lang="en-US" altLang="en-US" sz="2400"/>
              <a:t>Now let’s see how to compute inverse functions.</a:t>
            </a:r>
          </a:p>
          <a:p>
            <a:pPr eaLnBrk="1" hangingPunct="1"/>
            <a:endParaRPr lang="en-US" altLang="en-US" sz="1400"/>
          </a:p>
          <a:p>
            <a:pPr eaLnBrk="1" hangingPunct="1"/>
            <a:r>
              <a:rPr lang="en-US" altLang="en-US" sz="2400"/>
              <a:t>If we have a function </a:t>
            </a:r>
            <a:r>
              <a:rPr lang="en-US" altLang="en-US" sz="2400" i="1"/>
              <a:t>y </a:t>
            </a:r>
            <a:r>
              <a:rPr lang="en-US" altLang="en-US" sz="2400"/>
              <a:t>= </a:t>
            </a:r>
            <a:r>
              <a:rPr lang="en-US" altLang="en-US" sz="2400" i="1"/>
              <a:t>f</a:t>
            </a:r>
            <a:r>
              <a:rPr lang="en-US" altLang="en-US" sz="400" i="1"/>
              <a:t> </a:t>
            </a:r>
            <a:r>
              <a:rPr lang="en-US" altLang="en-US" sz="2400"/>
              <a:t>(</a:t>
            </a:r>
            <a:r>
              <a:rPr lang="en-US" altLang="en-US" sz="2400" i="1"/>
              <a:t>x</a:t>
            </a:r>
            <a:r>
              <a:rPr lang="en-US" altLang="en-US" sz="2400"/>
              <a:t>) and are able to solve this equation for </a:t>
            </a:r>
            <a:r>
              <a:rPr lang="en-US" altLang="en-US" sz="2400" i="1"/>
              <a:t>x </a:t>
            </a:r>
            <a:r>
              <a:rPr lang="en-US" altLang="en-US" sz="2400"/>
              <a:t>in terms of </a:t>
            </a:r>
            <a:r>
              <a:rPr lang="en-US" altLang="en-US" sz="2400" i="1"/>
              <a:t>y</a:t>
            </a:r>
            <a:r>
              <a:rPr lang="en-US" altLang="en-US" sz="2400"/>
              <a:t>, then according to Definition 2 we must have </a:t>
            </a:r>
            <a:r>
              <a:rPr lang="en-US" altLang="en-US" sz="2400" i="1"/>
              <a:t>x </a:t>
            </a:r>
            <a:r>
              <a:rPr lang="en-US" altLang="en-US" sz="2400"/>
              <a:t>= </a:t>
            </a:r>
            <a:r>
              <a:rPr lang="en-US" altLang="en-US" sz="2400" i="1"/>
              <a:t>f</a:t>
            </a:r>
            <a:r>
              <a:rPr lang="en-US" altLang="en-US" sz="1200"/>
              <a:t> </a:t>
            </a:r>
            <a:r>
              <a:rPr lang="en-US" altLang="en-US" sz="2400" baseline="30000">
                <a:cs typeface="Arial" panose="020B0604020202020204" pitchFamily="34" charset="0"/>
              </a:rPr>
              <a:t>–</a:t>
            </a:r>
            <a:r>
              <a:rPr lang="en-US" altLang="en-US" sz="2400" baseline="30000"/>
              <a:t>1</a:t>
            </a:r>
            <a:r>
              <a:rPr lang="en-US" altLang="en-US" sz="2400"/>
              <a:t>(</a:t>
            </a:r>
            <a:r>
              <a:rPr lang="en-US" altLang="en-US" sz="2400" i="1"/>
              <a:t>y</a:t>
            </a:r>
            <a:r>
              <a:rPr lang="en-US" altLang="en-US" sz="2400"/>
              <a:t>).</a:t>
            </a:r>
          </a:p>
          <a:p>
            <a:pPr eaLnBrk="1" hangingPunct="1"/>
            <a:r>
              <a:rPr lang="en-US" altLang="en-US" sz="1200"/>
              <a:t> </a:t>
            </a:r>
          </a:p>
          <a:p>
            <a:pPr eaLnBrk="1" hangingPunct="1"/>
            <a:r>
              <a:rPr lang="en-US" altLang="en-US" sz="2400"/>
              <a:t>If we want to call the independent variable </a:t>
            </a:r>
            <a:r>
              <a:rPr lang="en-US" altLang="en-US" sz="2400" i="1"/>
              <a:t>x</a:t>
            </a:r>
            <a:r>
              <a:rPr lang="en-US" altLang="en-US" sz="2400"/>
              <a:t>, we then interchange </a:t>
            </a:r>
            <a:r>
              <a:rPr lang="en-US" altLang="en-US" sz="2400" i="1"/>
              <a:t>x</a:t>
            </a:r>
            <a:r>
              <a:rPr lang="en-US" altLang="en-US" sz="2400"/>
              <a:t> and </a:t>
            </a:r>
            <a:r>
              <a:rPr lang="en-US" altLang="en-US" sz="2400" i="1"/>
              <a:t>y</a:t>
            </a:r>
            <a:r>
              <a:rPr lang="en-US" altLang="en-US" sz="2400"/>
              <a:t> and arrive at the equation </a:t>
            </a:r>
            <a:r>
              <a:rPr lang="en-US" altLang="en-US" sz="2400" i="1"/>
              <a:t>y </a:t>
            </a:r>
            <a:r>
              <a:rPr lang="en-US" altLang="en-US" sz="2400"/>
              <a:t>= </a:t>
            </a:r>
            <a:r>
              <a:rPr lang="en-US" altLang="en-US" sz="2400" i="1"/>
              <a:t>f</a:t>
            </a:r>
            <a:r>
              <a:rPr lang="en-US" altLang="en-US" sz="1200"/>
              <a:t> </a:t>
            </a:r>
            <a:r>
              <a:rPr lang="en-US" altLang="en-US" sz="2400" baseline="30000">
                <a:cs typeface="Arial" panose="020B0604020202020204" pitchFamily="34" charset="0"/>
              </a:rPr>
              <a:t>–</a:t>
            </a:r>
            <a:r>
              <a:rPr lang="en-US" altLang="en-US" sz="2400" baseline="30000"/>
              <a:t>1</a:t>
            </a:r>
            <a:r>
              <a:rPr lang="en-US" altLang="en-US" sz="2400"/>
              <a:t>(</a:t>
            </a:r>
            <a:r>
              <a:rPr lang="en-US" altLang="en-US" sz="2400" i="1"/>
              <a:t>x</a:t>
            </a:r>
            <a:r>
              <a:rPr lang="en-US" altLang="en-US" sz="2400"/>
              <a:t>).</a:t>
            </a:r>
          </a:p>
        </p:txBody>
      </p:sp>
      <p:pic>
        <p:nvPicPr>
          <p:cNvPr id="2048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775" y="4389438"/>
            <a:ext cx="8251825" cy="223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85553819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en-US"/>
              <a:t>Inverse Functions and Logarithms</a:t>
            </a:r>
          </a:p>
        </p:txBody>
      </p:sp>
      <p:sp>
        <p:nvSpPr>
          <p:cNvPr id="21507" name="Text Box 3"/>
          <p:cNvSpPr txBox="1">
            <a:spLocks noChangeArrowheads="1"/>
          </p:cNvSpPr>
          <p:nvPr/>
        </p:nvSpPr>
        <p:spPr bwMode="auto">
          <a:xfrm>
            <a:off x="455613" y="1462088"/>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14300" eaLnBrk="0" hangingPunct="0">
              <a:tabLst>
                <a:tab pos="406400" algn="l"/>
              </a:tabLst>
              <a:defRPr>
                <a:solidFill>
                  <a:schemeClr val="tx1"/>
                </a:solidFill>
                <a:latin typeface="Arial" panose="020B0604020202020204" pitchFamily="34" charset="0"/>
              </a:defRPr>
            </a:lvl1pPr>
            <a:lvl2pPr marL="742950" indent="-285750" defTabSz="114300" eaLnBrk="0" hangingPunct="0">
              <a:tabLst>
                <a:tab pos="406400" algn="l"/>
              </a:tabLst>
              <a:defRPr>
                <a:solidFill>
                  <a:schemeClr val="tx1"/>
                </a:solidFill>
                <a:latin typeface="Arial" panose="020B0604020202020204" pitchFamily="34" charset="0"/>
              </a:defRPr>
            </a:lvl2pPr>
            <a:lvl3pPr marL="1143000" indent="-228600" defTabSz="114300" eaLnBrk="0" hangingPunct="0">
              <a:tabLst>
                <a:tab pos="406400" algn="l"/>
              </a:tabLst>
              <a:defRPr>
                <a:solidFill>
                  <a:schemeClr val="tx1"/>
                </a:solidFill>
                <a:latin typeface="Arial" panose="020B0604020202020204" pitchFamily="34" charset="0"/>
              </a:defRPr>
            </a:lvl3pPr>
            <a:lvl4pPr marL="1600200" indent="-228600" defTabSz="114300" eaLnBrk="0" hangingPunct="0">
              <a:tabLst>
                <a:tab pos="406400" algn="l"/>
              </a:tabLst>
              <a:defRPr>
                <a:solidFill>
                  <a:schemeClr val="tx1"/>
                </a:solidFill>
                <a:latin typeface="Arial" panose="020B0604020202020204" pitchFamily="34" charset="0"/>
              </a:defRPr>
            </a:lvl4pPr>
            <a:lvl5pPr marL="2057400" indent="-228600" defTabSz="114300" eaLnBrk="0" hangingPunct="0">
              <a:tabLst>
                <a:tab pos="406400" algn="l"/>
              </a:tabLst>
              <a:defRPr>
                <a:solidFill>
                  <a:schemeClr val="tx1"/>
                </a:solidFill>
                <a:latin typeface="Arial" panose="020B0604020202020204" pitchFamily="34" charset="0"/>
              </a:defRPr>
            </a:lvl5pPr>
            <a:lvl6pPr marL="2514600" indent="-228600" defTabSz="114300" eaLnBrk="0" fontAlgn="base" hangingPunct="0">
              <a:spcBef>
                <a:spcPct val="0"/>
              </a:spcBef>
              <a:spcAft>
                <a:spcPct val="0"/>
              </a:spcAft>
              <a:tabLst>
                <a:tab pos="406400" algn="l"/>
              </a:tabLst>
              <a:defRPr>
                <a:solidFill>
                  <a:schemeClr val="tx1"/>
                </a:solidFill>
                <a:latin typeface="Arial" panose="020B0604020202020204" pitchFamily="34" charset="0"/>
              </a:defRPr>
            </a:lvl6pPr>
            <a:lvl7pPr marL="2971800" indent="-228600" defTabSz="114300" eaLnBrk="0" fontAlgn="base" hangingPunct="0">
              <a:spcBef>
                <a:spcPct val="0"/>
              </a:spcBef>
              <a:spcAft>
                <a:spcPct val="0"/>
              </a:spcAft>
              <a:tabLst>
                <a:tab pos="406400" algn="l"/>
              </a:tabLst>
              <a:defRPr>
                <a:solidFill>
                  <a:schemeClr val="tx1"/>
                </a:solidFill>
                <a:latin typeface="Arial" panose="020B0604020202020204" pitchFamily="34" charset="0"/>
              </a:defRPr>
            </a:lvl7pPr>
            <a:lvl8pPr marL="3429000" indent="-228600" defTabSz="114300" eaLnBrk="0" fontAlgn="base" hangingPunct="0">
              <a:spcBef>
                <a:spcPct val="0"/>
              </a:spcBef>
              <a:spcAft>
                <a:spcPct val="0"/>
              </a:spcAft>
              <a:tabLst>
                <a:tab pos="406400" algn="l"/>
              </a:tabLst>
              <a:defRPr>
                <a:solidFill>
                  <a:schemeClr val="tx1"/>
                </a:solidFill>
                <a:latin typeface="Arial" panose="020B0604020202020204" pitchFamily="34" charset="0"/>
              </a:defRPr>
            </a:lvl8pPr>
            <a:lvl9pPr marL="3886200" indent="-228600" defTabSz="114300" eaLnBrk="0" fontAlgn="base" hangingPunct="0">
              <a:spcBef>
                <a:spcPct val="0"/>
              </a:spcBef>
              <a:spcAft>
                <a:spcPct val="0"/>
              </a:spcAft>
              <a:tabLst>
                <a:tab pos="406400" algn="l"/>
              </a:tabLst>
              <a:defRPr>
                <a:solidFill>
                  <a:schemeClr val="tx1"/>
                </a:solidFill>
                <a:latin typeface="Arial" panose="020B0604020202020204" pitchFamily="34" charset="0"/>
              </a:defRPr>
            </a:lvl9pPr>
          </a:lstStyle>
          <a:p>
            <a:pPr eaLnBrk="1" hangingPunct="1"/>
            <a:r>
              <a:rPr lang="en-US" altLang="en-US" sz="2400"/>
              <a:t>The principle of interchanging </a:t>
            </a:r>
            <a:r>
              <a:rPr lang="en-US" altLang="en-US" sz="2400" i="1"/>
              <a:t>x </a:t>
            </a:r>
            <a:r>
              <a:rPr lang="en-US" altLang="en-US" sz="2400"/>
              <a:t>and </a:t>
            </a:r>
            <a:r>
              <a:rPr lang="en-US" altLang="en-US" sz="2400" i="1"/>
              <a:t>y </a:t>
            </a:r>
            <a:r>
              <a:rPr lang="en-US" altLang="en-US" sz="2400"/>
              <a:t>to find the inverse function also gives us the method for obtaining the graph of </a:t>
            </a:r>
            <a:r>
              <a:rPr lang="en-US" altLang="en-US" sz="2400" i="1"/>
              <a:t>f</a:t>
            </a:r>
            <a:r>
              <a:rPr lang="en-US" altLang="en-US" sz="1200"/>
              <a:t> </a:t>
            </a:r>
            <a:r>
              <a:rPr lang="en-US" altLang="en-US" sz="2400" baseline="30000">
                <a:cs typeface="Arial" panose="020B0604020202020204" pitchFamily="34" charset="0"/>
              </a:rPr>
              <a:t>–</a:t>
            </a:r>
            <a:r>
              <a:rPr lang="en-US" altLang="en-US" sz="2400" baseline="30000"/>
              <a:t>1</a:t>
            </a:r>
            <a:r>
              <a:rPr lang="en-US" altLang="en-US" sz="2400"/>
              <a:t> from the graph of </a:t>
            </a:r>
            <a:r>
              <a:rPr lang="en-US" altLang="en-US" sz="2400" i="1"/>
              <a:t>f</a:t>
            </a:r>
            <a:r>
              <a:rPr lang="en-US" altLang="en-US" sz="2400"/>
              <a:t>.</a:t>
            </a:r>
          </a:p>
          <a:p>
            <a:pPr eaLnBrk="1" hangingPunct="1"/>
            <a:endParaRPr lang="en-US" altLang="en-US" sz="2400"/>
          </a:p>
          <a:p>
            <a:pPr eaLnBrk="1" hangingPunct="1"/>
            <a:r>
              <a:rPr lang="en-US" altLang="en-US" sz="2400"/>
              <a:t>Since </a:t>
            </a:r>
            <a:r>
              <a:rPr lang="en-US" altLang="en-US" sz="2400" i="1"/>
              <a:t>f</a:t>
            </a:r>
            <a:r>
              <a:rPr lang="en-US" altLang="en-US" sz="400" i="1"/>
              <a:t> </a:t>
            </a:r>
            <a:r>
              <a:rPr lang="en-US" altLang="en-US" sz="2400"/>
              <a:t>(</a:t>
            </a:r>
            <a:r>
              <a:rPr lang="en-US" altLang="en-US" sz="2400" i="1"/>
              <a:t>a</a:t>
            </a:r>
            <a:r>
              <a:rPr lang="en-US" altLang="en-US" sz="2400"/>
              <a:t>) = </a:t>
            </a:r>
            <a:r>
              <a:rPr lang="en-US" altLang="en-US" sz="2400" i="1"/>
              <a:t>b </a:t>
            </a:r>
            <a:r>
              <a:rPr lang="en-US" altLang="en-US" sz="2400"/>
              <a:t>if and only if </a:t>
            </a:r>
            <a:r>
              <a:rPr lang="en-US" altLang="en-US" sz="2400" i="1"/>
              <a:t>f</a:t>
            </a:r>
            <a:r>
              <a:rPr lang="en-US" altLang="en-US" sz="1200"/>
              <a:t> </a:t>
            </a:r>
            <a:r>
              <a:rPr lang="en-US" altLang="en-US" sz="2400" baseline="30000">
                <a:cs typeface="Arial" panose="020B0604020202020204" pitchFamily="34" charset="0"/>
              </a:rPr>
              <a:t>–</a:t>
            </a:r>
            <a:r>
              <a:rPr lang="en-US" altLang="en-US" sz="2400" baseline="30000"/>
              <a:t>1</a:t>
            </a:r>
            <a:r>
              <a:rPr lang="en-US" altLang="en-US" sz="2400"/>
              <a:t>(</a:t>
            </a:r>
            <a:r>
              <a:rPr lang="en-US" altLang="en-US" sz="2400" i="1"/>
              <a:t>b</a:t>
            </a:r>
            <a:r>
              <a:rPr lang="en-US" altLang="en-US" sz="2400"/>
              <a:t>) = </a:t>
            </a:r>
            <a:r>
              <a:rPr lang="en-US" altLang="en-US" sz="2400" i="1"/>
              <a:t>a</a:t>
            </a:r>
            <a:r>
              <a:rPr lang="en-US" altLang="en-US" sz="2400"/>
              <a:t>, the point (</a:t>
            </a:r>
            <a:r>
              <a:rPr lang="en-US" altLang="en-US" sz="2400" i="1"/>
              <a:t>a</a:t>
            </a:r>
            <a:r>
              <a:rPr lang="en-US" altLang="en-US" sz="2400"/>
              <a:t>, </a:t>
            </a:r>
            <a:r>
              <a:rPr lang="en-US" altLang="en-US" sz="2400" i="1"/>
              <a:t>b</a:t>
            </a:r>
            <a:r>
              <a:rPr lang="en-US" altLang="en-US" sz="2400"/>
              <a:t>) is on the graph of </a:t>
            </a:r>
            <a:r>
              <a:rPr lang="en-US" altLang="en-US" sz="2400" i="1"/>
              <a:t>f </a:t>
            </a:r>
            <a:r>
              <a:rPr lang="en-US" altLang="en-US" sz="2400"/>
              <a:t>if and only if the point (</a:t>
            </a:r>
            <a:r>
              <a:rPr lang="en-US" altLang="en-US" sz="2400" i="1"/>
              <a:t>b</a:t>
            </a:r>
            <a:r>
              <a:rPr lang="en-US" altLang="en-US" sz="2400"/>
              <a:t>, </a:t>
            </a:r>
            <a:r>
              <a:rPr lang="en-US" altLang="en-US" sz="2400" i="1"/>
              <a:t>a</a:t>
            </a:r>
            <a:r>
              <a:rPr lang="en-US" altLang="en-US" sz="2400"/>
              <a:t>) is on the graph</a:t>
            </a:r>
          </a:p>
          <a:p>
            <a:pPr eaLnBrk="1" hangingPunct="1"/>
            <a:r>
              <a:rPr lang="en-US" altLang="en-US" sz="2400"/>
              <a:t>of </a:t>
            </a:r>
            <a:r>
              <a:rPr lang="en-US" altLang="en-US" sz="2400" i="1"/>
              <a:t>f</a:t>
            </a:r>
            <a:r>
              <a:rPr lang="en-US" altLang="en-US" sz="1200"/>
              <a:t> </a:t>
            </a:r>
            <a:r>
              <a:rPr lang="en-US" altLang="en-US" sz="2400" baseline="30000">
                <a:cs typeface="Arial" panose="020B0604020202020204" pitchFamily="34" charset="0"/>
              </a:rPr>
              <a:t>–</a:t>
            </a:r>
            <a:r>
              <a:rPr lang="en-US" altLang="en-US" sz="2400" baseline="30000"/>
              <a:t>1</a:t>
            </a:r>
            <a:r>
              <a:rPr lang="en-US" altLang="en-US" sz="2400"/>
              <a:t>.</a:t>
            </a:r>
          </a:p>
          <a:p>
            <a:pPr eaLnBrk="1" hangingPunct="1"/>
            <a:endParaRPr lang="en-US" altLang="en-US" sz="2400"/>
          </a:p>
          <a:p>
            <a:pPr eaLnBrk="1" hangingPunct="1"/>
            <a:r>
              <a:rPr lang="en-US" altLang="en-US" sz="2400"/>
              <a:t>But we get the point (</a:t>
            </a:r>
            <a:r>
              <a:rPr lang="en-US" altLang="en-US" sz="2400" i="1"/>
              <a:t>b</a:t>
            </a:r>
            <a:r>
              <a:rPr lang="en-US" altLang="en-US" sz="2400"/>
              <a:t>, </a:t>
            </a:r>
            <a:r>
              <a:rPr lang="en-US" altLang="en-US" sz="2400" i="1"/>
              <a:t>a</a:t>
            </a:r>
            <a:r>
              <a:rPr lang="en-US" altLang="en-US" sz="2400"/>
              <a:t>)</a:t>
            </a:r>
          </a:p>
          <a:p>
            <a:pPr eaLnBrk="1" hangingPunct="1"/>
            <a:r>
              <a:rPr lang="en-US" altLang="en-US" sz="2400"/>
              <a:t>from (</a:t>
            </a:r>
            <a:r>
              <a:rPr lang="en-US" altLang="en-US" sz="2400" i="1"/>
              <a:t>a</a:t>
            </a:r>
            <a:r>
              <a:rPr lang="en-US" altLang="en-US" sz="2400"/>
              <a:t>, </a:t>
            </a:r>
            <a:r>
              <a:rPr lang="en-US" altLang="en-US" sz="2400" i="1"/>
              <a:t>b</a:t>
            </a:r>
            <a:r>
              <a:rPr lang="en-US" altLang="en-US" sz="2400"/>
              <a:t>) by reflecting about</a:t>
            </a:r>
          </a:p>
          <a:p>
            <a:pPr eaLnBrk="1" hangingPunct="1"/>
            <a:r>
              <a:rPr lang="en-US" altLang="en-US" sz="2400"/>
              <a:t>the line </a:t>
            </a:r>
            <a:r>
              <a:rPr lang="en-US" altLang="en-US" sz="2400" i="1"/>
              <a:t>y</a:t>
            </a:r>
            <a:r>
              <a:rPr lang="en-US" altLang="en-US" sz="2400"/>
              <a:t> = </a:t>
            </a:r>
            <a:r>
              <a:rPr lang="en-US" altLang="en-US" sz="2400" i="1"/>
              <a:t>x</a:t>
            </a:r>
            <a:r>
              <a:rPr lang="en-US" altLang="en-US" sz="2400"/>
              <a:t>. (See Figure 8.)</a:t>
            </a:r>
          </a:p>
        </p:txBody>
      </p:sp>
      <p:pic>
        <p:nvPicPr>
          <p:cNvPr id="2150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3350" y="3840163"/>
            <a:ext cx="324485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Rectangle 6"/>
          <p:cNvSpPr>
            <a:spLocks noChangeArrowheads="1"/>
          </p:cNvSpPr>
          <p:nvPr/>
        </p:nvSpPr>
        <p:spPr bwMode="auto">
          <a:xfrm>
            <a:off x="6386513" y="6429375"/>
            <a:ext cx="7778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200" b="1"/>
              <a:t>Figure 8</a:t>
            </a:r>
          </a:p>
        </p:txBody>
      </p:sp>
    </p:spTree>
    <p:custDataLst>
      <p:tags r:id="rId1"/>
    </p:custDataLst>
    <p:extLst>
      <p:ext uri="{BB962C8B-B14F-4D97-AF65-F5344CB8AC3E}">
        <p14:creationId xmlns:p14="http://schemas.microsoft.com/office/powerpoint/2010/main" val="3968419843"/>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en-US"/>
              <a:t>Inverse Functions and Logarithms</a:t>
            </a:r>
          </a:p>
        </p:txBody>
      </p:sp>
      <p:sp>
        <p:nvSpPr>
          <p:cNvPr id="22531" name="Text Box 3"/>
          <p:cNvSpPr txBox="1">
            <a:spLocks noChangeArrowheads="1"/>
          </p:cNvSpPr>
          <p:nvPr/>
        </p:nvSpPr>
        <p:spPr bwMode="auto">
          <a:xfrm>
            <a:off x="455613" y="1462088"/>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14300" eaLnBrk="0" hangingPunct="0">
              <a:tabLst>
                <a:tab pos="406400" algn="l"/>
              </a:tabLst>
              <a:defRPr>
                <a:solidFill>
                  <a:schemeClr val="tx1"/>
                </a:solidFill>
                <a:latin typeface="Arial" panose="020B0604020202020204" pitchFamily="34" charset="0"/>
              </a:defRPr>
            </a:lvl1pPr>
            <a:lvl2pPr marL="742950" indent="-285750" defTabSz="114300" eaLnBrk="0" hangingPunct="0">
              <a:tabLst>
                <a:tab pos="406400" algn="l"/>
              </a:tabLst>
              <a:defRPr>
                <a:solidFill>
                  <a:schemeClr val="tx1"/>
                </a:solidFill>
                <a:latin typeface="Arial" panose="020B0604020202020204" pitchFamily="34" charset="0"/>
              </a:defRPr>
            </a:lvl2pPr>
            <a:lvl3pPr marL="1143000" indent="-228600" defTabSz="114300" eaLnBrk="0" hangingPunct="0">
              <a:tabLst>
                <a:tab pos="406400" algn="l"/>
              </a:tabLst>
              <a:defRPr>
                <a:solidFill>
                  <a:schemeClr val="tx1"/>
                </a:solidFill>
                <a:latin typeface="Arial" panose="020B0604020202020204" pitchFamily="34" charset="0"/>
              </a:defRPr>
            </a:lvl3pPr>
            <a:lvl4pPr marL="1600200" indent="-228600" defTabSz="114300" eaLnBrk="0" hangingPunct="0">
              <a:tabLst>
                <a:tab pos="406400" algn="l"/>
              </a:tabLst>
              <a:defRPr>
                <a:solidFill>
                  <a:schemeClr val="tx1"/>
                </a:solidFill>
                <a:latin typeface="Arial" panose="020B0604020202020204" pitchFamily="34" charset="0"/>
              </a:defRPr>
            </a:lvl4pPr>
            <a:lvl5pPr marL="2057400" indent="-228600" defTabSz="114300" eaLnBrk="0" hangingPunct="0">
              <a:tabLst>
                <a:tab pos="406400" algn="l"/>
              </a:tabLst>
              <a:defRPr>
                <a:solidFill>
                  <a:schemeClr val="tx1"/>
                </a:solidFill>
                <a:latin typeface="Arial" panose="020B0604020202020204" pitchFamily="34" charset="0"/>
              </a:defRPr>
            </a:lvl5pPr>
            <a:lvl6pPr marL="2514600" indent="-228600" defTabSz="114300" eaLnBrk="0" fontAlgn="base" hangingPunct="0">
              <a:spcBef>
                <a:spcPct val="0"/>
              </a:spcBef>
              <a:spcAft>
                <a:spcPct val="0"/>
              </a:spcAft>
              <a:tabLst>
                <a:tab pos="406400" algn="l"/>
              </a:tabLst>
              <a:defRPr>
                <a:solidFill>
                  <a:schemeClr val="tx1"/>
                </a:solidFill>
                <a:latin typeface="Arial" panose="020B0604020202020204" pitchFamily="34" charset="0"/>
              </a:defRPr>
            </a:lvl6pPr>
            <a:lvl7pPr marL="2971800" indent="-228600" defTabSz="114300" eaLnBrk="0" fontAlgn="base" hangingPunct="0">
              <a:spcBef>
                <a:spcPct val="0"/>
              </a:spcBef>
              <a:spcAft>
                <a:spcPct val="0"/>
              </a:spcAft>
              <a:tabLst>
                <a:tab pos="406400" algn="l"/>
              </a:tabLst>
              <a:defRPr>
                <a:solidFill>
                  <a:schemeClr val="tx1"/>
                </a:solidFill>
                <a:latin typeface="Arial" panose="020B0604020202020204" pitchFamily="34" charset="0"/>
              </a:defRPr>
            </a:lvl7pPr>
            <a:lvl8pPr marL="3429000" indent="-228600" defTabSz="114300" eaLnBrk="0" fontAlgn="base" hangingPunct="0">
              <a:spcBef>
                <a:spcPct val="0"/>
              </a:spcBef>
              <a:spcAft>
                <a:spcPct val="0"/>
              </a:spcAft>
              <a:tabLst>
                <a:tab pos="406400" algn="l"/>
              </a:tabLst>
              <a:defRPr>
                <a:solidFill>
                  <a:schemeClr val="tx1"/>
                </a:solidFill>
                <a:latin typeface="Arial" panose="020B0604020202020204" pitchFamily="34" charset="0"/>
              </a:defRPr>
            </a:lvl8pPr>
            <a:lvl9pPr marL="3886200" indent="-228600" defTabSz="114300" eaLnBrk="0" fontAlgn="base" hangingPunct="0">
              <a:spcBef>
                <a:spcPct val="0"/>
              </a:spcBef>
              <a:spcAft>
                <a:spcPct val="0"/>
              </a:spcAft>
              <a:tabLst>
                <a:tab pos="406400" algn="l"/>
              </a:tabLst>
              <a:defRPr>
                <a:solidFill>
                  <a:schemeClr val="tx1"/>
                </a:solidFill>
                <a:latin typeface="Arial" panose="020B0604020202020204" pitchFamily="34" charset="0"/>
              </a:defRPr>
            </a:lvl9pPr>
          </a:lstStyle>
          <a:p>
            <a:pPr eaLnBrk="1" hangingPunct="1"/>
            <a:r>
              <a:rPr lang="en-US" altLang="en-US" sz="2400"/>
              <a:t>Therefore, as illustrated by Figure 9:</a:t>
            </a:r>
          </a:p>
        </p:txBody>
      </p:sp>
      <p:sp>
        <p:nvSpPr>
          <p:cNvPr id="22532" name="Rectangle 5"/>
          <p:cNvSpPr>
            <a:spLocks noChangeArrowheads="1"/>
          </p:cNvSpPr>
          <p:nvPr/>
        </p:nvSpPr>
        <p:spPr bwMode="auto">
          <a:xfrm>
            <a:off x="4113213" y="6202363"/>
            <a:ext cx="7778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200" b="1"/>
              <a:t>Figure 9</a:t>
            </a:r>
          </a:p>
        </p:txBody>
      </p:sp>
      <p:pic>
        <p:nvPicPr>
          <p:cNvPr id="2253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2613" y="3459163"/>
            <a:ext cx="2897187" cy="262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981200"/>
            <a:ext cx="8240713"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998517202"/>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520700" y="3146425"/>
            <a:ext cx="82264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000">
                <a:solidFill>
                  <a:srgbClr val="CC007A"/>
                </a:solidFill>
              </a:rPr>
              <a:t>Logarithmic Functions</a:t>
            </a:r>
          </a:p>
        </p:txBody>
      </p:sp>
    </p:spTree>
    <p:custDataLst>
      <p:tags r:id="rId1"/>
    </p:custDataLst>
    <p:extLst>
      <p:ext uri="{BB962C8B-B14F-4D97-AF65-F5344CB8AC3E}">
        <p14:creationId xmlns:p14="http://schemas.microsoft.com/office/powerpoint/2010/main" val="200488933"/>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en-US"/>
              <a:t>Logarithmic Functions</a:t>
            </a:r>
          </a:p>
        </p:txBody>
      </p:sp>
      <p:sp>
        <p:nvSpPr>
          <p:cNvPr id="24579" name="Text Box 3"/>
          <p:cNvSpPr txBox="1">
            <a:spLocks noChangeArrowheads="1"/>
          </p:cNvSpPr>
          <p:nvPr/>
        </p:nvSpPr>
        <p:spPr bwMode="auto">
          <a:xfrm>
            <a:off x="455613" y="1462088"/>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14300" eaLnBrk="0" hangingPunct="0">
              <a:tabLst>
                <a:tab pos="406400" algn="l"/>
              </a:tabLst>
              <a:defRPr>
                <a:solidFill>
                  <a:schemeClr val="tx1"/>
                </a:solidFill>
                <a:latin typeface="Arial" panose="020B0604020202020204" pitchFamily="34" charset="0"/>
              </a:defRPr>
            </a:lvl1pPr>
            <a:lvl2pPr marL="742950" indent="-285750" defTabSz="114300" eaLnBrk="0" hangingPunct="0">
              <a:tabLst>
                <a:tab pos="406400" algn="l"/>
              </a:tabLst>
              <a:defRPr>
                <a:solidFill>
                  <a:schemeClr val="tx1"/>
                </a:solidFill>
                <a:latin typeface="Arial" panose="020B0604020202020204" pitchFamily="34" charset="0"/>
              </a:defRPr>
            </a:lvl2pPr>
            <a:lvl3pPr marL="1143000" indent="-228600" defTabSz="114300" eaLnBrk="0" hangingPunct="0">
              <a:tabLst>
                <a:tab pos="406400" algn="l"/>
              </a:tabLst>
              <a:defRPr>
                <a:solidFill>
                  <a:schemeClr val="tx1"/>
                </a:solidFill>
                <a:latin typeface="Arial" panose="020B0604020202020204" pitchFamily="34" charset="0"/>
              </a:defRPr>
            </a:lvl3pPr>
            <a:lvl4pPr marL="1600200" indent="-228600" defTabSz="114300" eaLnBrk="0" hangingPunct="0">
              <a:tabLst>
                <a:tab pos="406400" algn="l"/>
              </a:tabLst>
              <a:defRPr>
                <a:solidFill>
                  <a:schemeClr val="tx1"/>
                </a:solidFill>
                <a:latin typeface="Arial" panose="020B0604020202020204" pitchFamily="34" charset="0"/>
              </a:defRPr>
            </a:lvl4pPr>
            <a:lvl5pPr marL="2057400" indent="-228600" defTabSz="114300" eaLnBrk="0" hangingPunct="0">
              <a:tabLst>
                <a:tab pos="406400" algn="l"/>
              </a:tabLst>
              <a:defRPr>
                <a:solidFill>
                  <a:schemeClr val="tx1"/>
                </a:solidFill>
                <a:latin typeface="Arial" panose="020B0604020202020204" pitchFamily="34" charset="0"/>
              </a:defRPr>
            </a:lvl5pPr>
            <a:lvl6pPr marL="2514600" indent="-228600" defTabSz="114300" eaLnBrk="0" fontAlgn="base" hangingPunct="0">
              <a:spcBef>
                <a:spcPct val="0"/>
              </a:spcBef>
              <a:spcAft>
                <a:spcPct val="0"/>
              </a:spcAft>
              <a:tabLst>
                <a:tab pos="406400" algn="l"/>
              </a:tabLst>
              <a:defRPr>
                <a:solidFill>
                  <a:schemeClr val="tx1"/>
                </a:solidFill>
                <a:latin typeface="Arial" panose="020B0604020202020204" pitchFamily="34" charset="0"/>
              </a:defRPr>
            </a:lvl6pPr>
            <a:lvl7pPr marL="2971800" indent="-228600" defTabSz="114300" eaLnBrk="0" fontAlgn="base" hangingPunct="0">
              <a:spcBef>
                <a:spcPct val="0"/>
              </a:spcBef>
              <a:spcAft>
                <a:spcPct val="0"/>
              </a:spcAft>
              <a:tabLst>
                <a:tab pos="406400" algn="l"/>
              </a:tabLst>
              <a:defRPr>
                <a:solidFill>
                  <a:schemeClr val="tx1"/>
                </a:solidFill>
                <a:latin typeface="Arial" panose="020B0604020202020204" pitchFamily="34" charset="0"/>
              </a:defRPr>
            </a:lvl7pPr>
            <a:lvl8pPr marL="3429000" indent="-228600" defTabSz="114300" eaLnBrk="0" fontAlgn="base" hangingPunct="0">
              <a:spcBef>
                <a:spcPct val="0"/>
              </a:spcBef>
              <a:spcAft>
                <a:spcPct val="0"/>
              </a:spcAft>
              <a:tabLst>
                <a:tab pos="406400" algn="l"/>
              </a:tabLst>
              <a:defRPr>
                <a:solidFill>
                  <a:schemeClr val="tx1"/>
                </a:solidFill>
                <a:latin typeface="Arial" panose="020B0604020202020204" pitchFamily="34" charset="0"/>
              </a:defRPr>
            </a:lvl8pPr>
            <a:lvl9pPr marL="3886200" indent="-228600" defTabSz="114300" eaLnBrk="0" fontAlgn="base" hangingPunct="0">
              <a:spcBef>
                <a:spcPct val="0"/>
              </a:spcBef>
              <a:spcAft>
                <a:spcPct val="0"/>
              </a:spcAft>
              <a:tabLst>
                <a:tab pos="406400" algn="l"/>
              </a:tabLst>
              <a:defRPr>
                <a:solidFill>
                  <a:schemeClr val="tx1"/>
                </a:solidFill>
                <a:latin typeface="Arial" panose="020B0604020202020204" pitchFamily="34" charset="0"/>
              </a:defRPr>
            </a:lvl9pPr>
          </a:lstStyle>
          <a:p>
            <a:pPr eaLnBrk="1" hangingPunct="1">
              <a:lnSpc>
                <a:spcPct val="110000"/>
              </a:lnSpc>
            </a:pPr>
            <a:r>
              <a:rPr lang="en-US" altLang="en-US" sz="2400"/>
              <a:t>If </a:t>
            </a:r>
            <a:r>
              <a:rPr lang="en-US" altLang="en-US" sz="2400" i="1"/>
              <a:t>b </a:t>
            </a:r>
            <a:r>
              <a:rPr lang="en-US" altLang="en-US" sz="2400"/>
              <a:t>&gt; 0 and </a:t>
            </a:r>
            <a:r>
              <a:rPr lang="en-US" altLang="en-US" sz="2400" i="1"/>
              <a:t>b</a:t>
            </a:r>
            <a:r>
              <a:rPr lang="en-US" altLang="en-US" sz="2400"/>
              <a:t> ≠ 1, the exponential function </a:t>
            </a:r>
            <a:r>
              <a:rPr lang="en-US" altLang="en-US" sz="2400" i="1"/>
              <a:t>f</a:t>
            </a:r>
            <a:r>
              <a:rPr lang="en-US" altLang="en-US" sz="400" i="1"/>
              <a:t> </a:t>
            </a:r>
            <a:r>
              <a:rPr lang="en-US" altLang="en-US" sz="2400"/>
              <a:t>(</a:t>
            </a:r>
            <a:r>
              <a:rPr lang="en-US" altLang="en-US" sz="2400" i="1"/>
              <a:t>x</a:t>
            </a:r>
            <a:r>
              <a:rPr lang="en-US" altLang="en-US" sz="2400"/>
              <a:t>) = </a:t>
            </a:r>
            <a:r>
              <a:rPr lang="en-US" altLang="en-US" sz="2400" i="1"/>
              <a:t>b</a:t>
            </a:r>
            <a:r>
              <a:rPr lang="en-US" altLang="en-US" sz="2400" i="1" baseline="30000"/>
              <a:t>x</a:t>
            </a:r>
            <a:r>
              <a:rPr lang="en-US" altLang="en-US" sz="2400"/>
              <a:t> is either increasing or decreasing and so it is one-to-one by the Horizontal Line Test. It therefore has an inverse function</a:t>
            </a:r>
            <a:br>
              <a:rPr lang="en-US" altLang="en-US" sz="2400"/>
            </a:br>
            <a:r>
              <a:rPr lang="en-US" altLang="en-US" sz="2400" i="1"/>
              <a:t>f</a:t>
            </a:r>
            <a:r>
              <a:rPr lang="en-US" altLang="en-US" sz="1200"/>
              <a:t> </a:t>
            </a:r>
            <a:r>
              <a:rPr lang="en-US" altLang="en-US" sz="2400" baseline="30000">
                <a:cs typeface="Arial" panose="020B0604020202020204" pitchFamily="34" charset="0"/>
              </a:rPr>
              <a:t>–</a:t>
            </a:r>
            <a:r>
              <a:rPr lang="en-US" altLang="en-US" sz="2400" baseline="30000"/>
              <a:t>1</a:t>
            </a:r>
            <a:r>
              <a:rPr lang="en-US" altLang="en-US" sz="2400"/>
              <a:t>, which is called the </a:t>
            </a:r>
            <a:r>
              <a:rPr lang="en-US" altLang="en-US" sz="2400" b="1"/>
              <a:t>logarithmic function with base </a:t>
            </a:r>
            <a:r>
              <a:rPr lang="en-US" altLang="en-US" sz="2400" b="1" i="1"/>
              <a:t>b </a:t>
            </a:r>
            <a:r>
              <a:rPr lang="en-US" altLang="en-US" sz="2400"/>
              <a:t>and is denoted by log</a:t>
            </a:r>
            <a:r>
              <a:rPr lang="en-US" altLang="en-US" sz="2400" i="1" baseline="-25000"/>
              <a:t>b</a:t>
            </a:r>
            <a:r>
              <a:rPr lang="en-US" altLang="en-US" sz="2400"/>
              <a:t>.</a:t>
            </a:r>
          </a:p>
          <a:p>
            <a:pPr eaLnBrk="1" hangingPunct="1">
              <a:lnSpc>
                <a:spcPct val="110000"/>
              </a:lnSpc>
            </a:pPr>
            <a:endParaRPr lang="en-US" altLang="en-US" sz="2000" i="1"/>
          </a:p>
          <a:p>
            <a:pPr eaLnBrk="1" hangingPunct="1">
              <a:lnSpc>
                <a:spcPct val="110000"/>
              </a:lnSpc>
            </a:pPr>
            <a:r>
              <a:rPr lang="en-US" altLang="en-US" sz="2400"/>
              <a:t>If we use the formulation of an inverse function given by     ,</a:t>
            </a:r>
          </a:p>
          <a:p>
            <a:pPr eaLnBrk="1" hangingPunct="1">
              <a:lnSpc>
                <a:spcPct val="110000"/>
              </a:lnSpc>
            </a:pPr>
            <a:endParaRPr lang="en-US" altLang="en-US" sz="1200"/>
          </a:p>
          <a:p>
            <a:pPr eaLnBrk="1" hangingPunct="1">
              <a:lnSpc>
                <a:spcPct val="110000"/>
              </a:lnSpc>
            </a:pPr>
            <a:r>
              <a:rPr lang="en-US" altLang="en-US" sz="2400" i="1"/>
              <a:t>                      f</a:t>
            </a:r>
            <a:r>
              <a:rPr lang="en-US" altLang="en-US" sz="1200"/>
              <a:t> </a:t>
            </a:r>
            <a:r>
              <a:rPr lang="en-US" altLang="en-US" sz="2400" baseline="30000">
                <a:cs typeface="Arial" panose="020B0604020202020204" pitchFamily="34" charset="0"/>
              </a:rPr>
              <a:t>–1</a:t>
            </a:r>
            <a:r>
              <a:rPr lang="en-US" altLang="en-US" sz="2400"/>
              <a:t>(</a:t>
            </a:r>
            <a:r>
              <a:rPr lang="en-US" altLang="en-US" sz="2400" i="1"/>
              <a:t>x</a:t>
            </a:r>
            <a:r>
              <a:rPr lang="en-US" altLang="en-US" sz="2400"/>
              <a:t>) = </a:t>
            </a:r>
            <a:r>
              <a:rPr lang="en-US" altLang="en-US" sz="2400" i="1"/>
              <a:t>y 							 f</a:t>
            </a:r>
            <a:r>
              <a:rPr lang="en-US" altLang="en-US" sz="400" i="1"/>
              <a:t> </a:t>
            </a:r>
            <a:r>
              <a:rPr lang="en-US" altLang="en-US" sz="2400"/>
              <a:t>(</a:t>
            </a:r>
            <a:r>
              <a:rPr lang="en-US" altLang="en-US" sz="2400" i="1"/>
              <a:t>y</a:t>
            </a:r>
            <a:r>
              <a:rPr lang="en-US" altLang="en-US" sz="2400"/>
              <a:t>) = </a:t>
            </a:r>
            <a:r>
              <a:rPr lang="en-US" altLang="en-US" sz="2400" i="1"/>
              <a:t>x</a:t>
            </a:r>
          </a:p>
          <a:p>
            <a:pPr eaLnBrk="1" hangingPunct="1">
              <a:lnSpc>
                <a:spcPct val="110000"/>
              </a:lnSpc>
            </a:pPr>
            <a:endParaRPr lang="en-US" altLang="en-US" sz="1200" i="1"/>
          </a:p>
          <a:p>
            <a:pPr eaLnBrk="1" hangingPunct="1">
              <a:lnSpc>
                <a:spcPct val="110000"/>
              </a:lnSpc>
            </a:pPr>
            <a:r>
              <a:rPr lang="en-US" altLang="en-US" sz="2400"/>
              <a:t>then we have</a:t>
            </a:r>
          </a:p>
        </p:txBody>
      </p:sp>
      <p:pic>
        <p:nvPicPr>
          <p:cNvPr id="2458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4557713"/>
            <a:ext cx="712788"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39113" y="3886200"/>
            <a:ext cx="3016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5638800"/>
            <a:ext cx="6035675"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4094416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noFill/>
        </p:spPr>
        <p:txBody>
          <a:bodyPr/>
          <a:lstStyle/>
          <a:p>
            <a:r>
              <a:rPr lang="en-US" altLang="en-US"/>
              <a:t>Example 1</a:t>
            </a:r>
            <a:endParaRPr lang="en-US" altLang="en-US" i="1"/>
          </a:p>
        </p:txBody>
      </p:sp>
      <p:sp>
        <p:nvSpPr>
          <p:cNvPr id="15363" name="Text Box 3"/>
          <p:cNvSpPr txBox="1">
            <a:spLocks noChangeArrowheads="1"/>
          </p:cNvSpPr>
          <p:nvPr/>
        </p:nvSpPr>
        <p:spPr bwMode="auto">
          <a:xfrm>
            <a:off x="455613" y="1462088"/>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6pPr>
            <a:lvl7pPr marL="29718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7pPr>
            <a:lvl8pPr marL="34290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8pPr>
            <a:lvl9pPr marL="38862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9pPr>
          </a:lstStyle>
          <a:p>
            <a:pPr eaLnBrk="1" hangingPunct="1">
              <a:lnSpc>
                <a:spcPct val="100000"/>
              </a:lnSpc>
            </a:pPr>
            <a:r>
              <a:rPr lang="en-US" altLang="en-US">
                <a:latin typeface="Times-Roman" charset="0"/>
              </a:rPr>
              <a:t>The graph of a function </a:t>
            </a:r>
            <a:r>
              <a:rPr lang="en-US" altLang="en-US" i="1">
                <a:latin typeface="Times-Roman" charset="0"/>
              </a:rPr>
              <a:t>f</a:t>
            </a:r>
            <a:r>
              <a:rPr lang="en-US" altLang="en-US">
                <a:latin typeface="Times-Roman" charset="0"/>
              </a:rPr>
              <a:t> is shown in Figure 6.</a:t>
            </a:r>
          </a:p>
          <a:p>
            <a:pPr eaLnBrk="1" hangingPunct="1">
              <a:lnSpc>
                <a:spcPct val="100000"/>
              </a:lnSpc>
            </a:pPr>
            <a:br>
              <a:rPr lang="en-US" altLang="en-US" sz="1200"/>
            </a:br>
            <a:r>
              <a:rPr lang="en-US" altLang="en-US" b="1"/>
              <a:t>(a)</a:t>
            </a:r>
            <a:r>
              <a:rPr lang="en-US" altLang="en-US"/>
              <a:t> </a:t>
            </a:r>
            <a:r>
              <a:rPr lang="en-US" altLang="en-US">
                <a:latin typeface="Times-Roman" charset="0"/>
              </a:rPr>
              <a:t>Find the values of </a:t>
            </a:r>
            <a:r>
              <a:rPr lang="en-US" altLang="en-US" i="1">
                <a:latin typeface="Times-Roman" charset="0"/>
              </a:rPr>
              <a:t>f</a:t>
            </a:r>
            <a:r>
              <a:rPr lang="en-US" altLang="en-US" sz="400" i="1">
                <a:latin typeface="Times-Roman" charset="0"/>
              </a:rPr>
              <a:t> </a:t>
            </a:r>
            <a:r>
              <a:rPr lang="en-US" altLang="en-US">
                <a:latin typeface="Times-Roman" charset="0"/>
              </a:rPr>
              <a:t>(1) and </a:t>
            </a:r>
            <a:r>
              <a:rPr lang="en-US" altLang="en-US" i="1">
                <a:latin typeface="Times-Roman" charset="0"/>
              </a:rPr>
              <a:t>f</a:t>
            </a:r>
            <a:r>
              <a:rPr lang="en-US" altLang="en-US" sz="400" i="1">
                <a:latin typeface="Times-Roman" charset="0"/>
              </a:rPr>
              <a:t> </a:t>
            </a:r>
            <a:r>
              <a:rPr lang="en-US" altLang="en-US">
                <a:latin typeface="Times-Roman" charset="0"/>
              </a:rPr>
              <a:t>(5).</a:t>
            </a:r>
          </a:p>
          <a:p>
            <a:pPr eaLnBrk="1" hangingPunct="1">
              <a:lnSpc>
                <a:spcPct val="100000"/>
              </a:lnSpc>
            </a:pPr>
            <a:endParaRPr lang="en-US" altLang="en-US" sz="1200"/>
          </a:p>
          <a:p>
            <a:pPr eaLnBrk="1" hangingPunct="1">
              <a:lnSpc>
                <a:spcPct val="100000"/>
              </a:lnSpc>
            </a:pPr>
            <a:r>
              <a:rPr lang="en-US" altLang="en-US" b="1"/>
              <a:t>(b) </a:t>
            </a:r>
            <a:r>
              <a:rPr lang="en-US" altLang="en-US">
                <a:latin typeface="Times-Roman" charset="0"/>
              </a:rPr>
              <a:t>What are the domain and range of </a:t>
            </a:r>
            <a:r>
              <a:rPr lang="en-US" altLang="en-US" i="1">
                <a:latin typeface="Times-Roman" charset="0"/>
              </a:rPr>
              <a:t>f</a:t>
            </a:r>
            <a:r>
              <a:rPr lang="en-US" altLang="en-US" sz="800">
                <a:latin typeface="Times-Roman" charset="0"/>
              </a:rPr>
              <a:t> </a:t>
            </a:r>
            <a:r>
              <a:rPr lang="en-US" altLang="en-US">
                <a:latin typeface="Times-Roman" charset="0"/>
              </a:rPr>
              <a:t>?</a:t>
            </a:r>
            <a:endParaRPr lang="en-US" altLang="en-US"/>
          </a:p>
        </p:txBody>
      </p:sp>
      <p:pic>
        <p:nvPicPr>
          <p:cNvPr id="1536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3505200"/>
            <a:ext cx="2816225"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Text Box 9"/>
          <p:cNvSpPr txBox="1">
            <a:spLocks noChangeArrowheads="1"/>
          </p:cNvSpPr>
          <p:nvPr/>
        </p:nvSpPr>
        <p:spPr bwMode="auto">
          <a:xfrm>
            <a:off x="4129088" y="5910263"/>
            <a:ext cx="7778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6pPr>
            <a:lvl7pPr marL="29718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7pPr>
            <a:lvl8pPr marL="34290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8pPr>
            <a:lvl9pPr marL="38862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9pPr>
          </a:lstStyle>
          <a:p>
            <a:pPr algn="ctr" eaLnBrk="1" hangingPunct="1">
              <a:lnSpc>
                <a:spcPct val="100000"/>
              </a:lnSpc>
            </a:pPr>
            <a:r>
              <a:rPr lang="en-US" altLang="en-US" sz="1200" b="1"/>
              <a:t>Figure 6</a:t>
            </a:r>
          </a:p>
        </p:txBody>
      </p:sp>
    </p:spTree>
    <p:custDataLst>
      <p:tags r:id="rId1"/>
    </p:custData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en-US"/>
              <a:t>Logarithmic Functions</a:t>
            </a:r>
          </a:p>
        </p:txBody>
      </p:sp>
      <p:sp>
        <p:nvSpPr>
          <p:cNvPr id="25603" name="Text Box 3"/>
          <p:cNvSpPr txBox="1">
            <a:spLocks noChangeArrowheads="1"/>
          </p:cNvSpPr>
          <p:nvPr/>
        </p:nvSpPr>
        <p:spPr bwMode="auto">
          <a:xfrm>
            <a:off x="455613" y="1462088"/>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14300" eaLnBrk="0" hangingPunct="0">
              <a:tabLst>
                <a:tab pos="406400" algn="l"/>
              </a:tabLst>
              <a:defRPr>
                <a:solidFill>
                  <a:schemeClr val="tx1"/>
                </a:solidFill>
                <a:latin typeface="Arial" panose="020B0604020202020204" pitchFamily="34" charset="0"/>
              </a:defRPr>
            </a:lvl1pPr>
            <a:lvl2pPr marL="742950" indent="-285750" defTabSz="114300" eaLnBrk="0" hangingPunct="0">
              <a:tabLst>
                <a:tab pos="406400" algn="l"/>
              </a:tabLst>
              <a:defRPr>
                <a:solidFill>
                  <a:schemeClr val="tx1"/>
                </a:solidFill>
                <a:latin typeface="Arial" panose="020B0604020202020204" pitchFamily="34" charset="0"/>
              </a:defRPr>
            </a:lvl2pPr>
            <a:lvl3pPr marL="1143000" indent="-228600" defTabSz="114300" eaLnBrk="0" hangingPunct="0">
              <a:tabLst>
                <a:tab pos="406400" algn="l"/>
              </a:tabLst>
              <a:defRPr>
                <a:solidFill>
                  <a:schemeClr val="tx1"/>
                </a:solidFill>
                <a:latin typeface="Arial" panose="020B0604020202020204" pitchFamily="34" charset="0"/>
              </a:defRPr>
            </a:lvl3pPr>
            <a:lvl4pPr marL="1600200" indent="-228600" defTabSz="114300" eaLnBrk="0" hangingPunct="0">
              <a:tabLst>
                <a:tab pos="406400" algn="l"/>
              </a:tabLst>
              <a:defRPr>
                <a:solidFill>
                  <a:schemeClr val="tx1"/>
                </a:solidFill>
                <a:latin typeface="Arial" panose="020B0604020202020204" pitchFamily="34" charset="0"/>
              </a:defRPr>
            </a:lvl4pPr>
            <a:lvl5pPr marL="2057400" indent="-228600" defTabSz="114300" eaLnBrk="0" hangingPunct="0">
              <a:tabLst>
                <a:tab pos="406400" algn="l"/>
              </a:tabLst>
              <a:defRPr>
                <a:solidFill>
                  <a:schemeClr val="tx1"/>
                </a:solidFill>
                <a:latin typeface="Arial" panose="020B0604020202020204" pitchFamily="34" charset="0"/>
              </a:defRPr>
            </a:lvl5pPr>
            <a:lvl6pPr marL="2514600" indent="-228600" defTabSz="114300" eaLnBrk="0" fontAlgn="base" hangingPunct="0">
              <a:spcBef>
                <a:spcPct val="0"/>
              </a:spcBef>
              <a:spcAft>
                <a:spcPct val="0"/>
              </a:spcAft>
              <a:tabLst>
                <a:tab pos="406400" algn="l"/>
              </a:tabLst>
              <a:defRPr>
                <a:solidFill>
                  <a:schemeClr val="tx1"/>
                </a:solidFill>
                <a:latin typeface="Arial" panose="020B0604020202020204" pitchFamily="34" charset="0"/>
              </a:defRPr>
            </a:lvl6pPr>
            <a:lvl7pPr marL="2971800" indent="-228600" defTabSz="114300" eaLnBrk="0" fontAlgn="base" hangingPunct="0">
              <a:spcBef>
                <a:spcPct val="0"/>
              </a:spcBef>
              <a:spcAft>
                <a:spcPct val="0"/>
              </a:spcAft>
              <a:tabLst>
                <a:tab pos="406400" algn="l"/>
              </a:tabLst>
              <a:defRPr>
                <a:solidFill>
                  <a:schemeClr val="tx1"/>
                </a:solidFill>
                <a:latin typeface="Arial" panose="020B0604020202020204" pitchFamily="34" charset="0"/>
              </a:defRPr>
            </a:lvl7pPr>
            <a:lvl8pPr marL="3429000" indent="-228600" defTabSz="114300" eaLnBrk="0" fontAlgn="base" hangingPunct="0">
              <a:spcBef>
                <a:spcPct val="0"/>
              </a:spcBef>
              <a:spcAft>
                <a:spcPct val="0"/>
              </a:spcAft>
              <a:tabLst>
                <a:tab pos="406400" algn="l"/>
              </a:tabLst>
              <a:defRPr>
                <a:solidFill>
                  <a:schemeClr val="tx1"/>
                </a:solidFill>
                <a:latin typeface="Arial" panose="020B0604020202020204" pitchFamily="34" charset="0"/>
              </a:defRPr>
            </a:lvl8pPr>
            <a:lvl9pPr marL="3886200" indent="-228600" defTabSz="114300" eaLnBrk="0" fontAlgn="base" hangingPunct="0">
              <a:spcBef>
                <a:spcPct val="0"/>
              </a:spcBef>
              <a:spcAft>
                <a:spcPct val="0"/>
              </a:spcAft>
              <a:tabLst>
                <a:tab pos="406400" algn="l"/>
              </a:tabLst>
              <a:defRPr>
                <a:solidFill>
                  <a:schemeClr val="tx1"/>
                </a:solidFill>
                <a:latin typeface="Arial" panose="020B0604020202020204" pitchFamily="34" charset="0"/>
              </a:defRPr>
            </a:lvl9pPr>
          </a:lstStyle>
          <a:p>
            <a:pPr eaLnBrk="1" hangingPunct="1"/>
            <a:r>
              <a:rPr lang="en-US" altLang="en-US" sz="2400"/>
              <a:t>Thus, if </a:t>
            </a:r>
            <a:r>
              <a:rPr lang="en-US" altLang="en-US" sz="2400" i="1"/>
              <a:t>x </a:t>
            </a:r>
            <a:r>
              <a:rPr lang="en-US" altLang="en-US" sz="2400"/>
              <a:t>&gt; 0, then log</a:t>
            </a:r>
            <a:r>
              <a:rPr lang="en-US" altLang="en-US" sz="2400" i="1" baseline="-25000"/>
              <a:t>b </a:t>
            </a:r>
            <a:r>
              <a:rPr lang="en-US" altLang="en-US" sz="2400" i="1"/>
              <a:t>x</a:t>
            </a:r>
            <a:r>
              <a:rPr lang="en-US" altLang="en-US" sz="2400"/>
              <a:t> is the exponent to which the </a:t>
            </a:r>
            <a:br>
              <a:rPr lang="en-US" altLang="en-US" sz="2400"/>
            </a:br>
            <a:r>
              <a:rPr lang="en-US" altLang="en-US" sz="2400"/>
              <a:t>base </a:t>
            </a:r>
            <a:r>
              <a:rPr lang="en-US" altLang="en-US" sz="2400" i="1"/>
              <a:t>b </a:t>
            </a:r>
            <a:r>
              <a:rPr lang="en-US" altLang="en-US" sz="2400"/>
              <a:t>must be raised to give </a:t>
            </a:r>
            <a:r>
              <a:rPr lang="en-US" altLang="en-US" sz="2400" i="1"/>
              <a:t>x</a:t>
            </a:r>
            <a:r>
              <a:rPr lang="en-US" altLang="en-US" sz="2400"/>
              <a:t>.</a:t>
            </a:r>
          </a:p>
          <a:p>
            <a:pPr eaLnBrk="1" hangingPunct="1"/>
            <a:endParaRPr lang="en-US" altLang="en-US" sz="2400"/>
          </a:p>
          <a:p>
            <a:pPr eaLnBrk="1" hangingPunct="1"/>
            <a:r>
              <a:rPr lang="en-US" altLang="en-US" sz="2400"/>
              <a:t>For example, log</a:t>
            </a:r>
            <a:r>
              <a:rPr lang="en-US" altLang="en-US" sz="2400" baseline="-25000"/>
              <a:t>10 </a:t>
            </a:r>
            <a:r>
              <a:rPr lang="en-US" altLang="en-US" sz="2400"/>
              <a:t>0.001 = –3 because 10</a:t>
            </a:r>
            <a:r>
              <a:rPr lang="en-US" altLang="en-US" sz="2400" baseline="30000"/>
              <a:t>–3</a:t>
            </a:r>
            <a:r>
              <a:rPr lang="en-US" altLang="en-US" sz="2400"/>
              <a:t> = 0.001.</a:t>
            </a:r>
          </a:p>
          <a:p>
            <a:pPr eaLnBrk="1" hangingPunct="1"/>
            <a:endParaRPr lang="en-US" altLang="en-US" sz="2400"/>
          </a:p>
          <a:p>
            <a:pPr eaLnBrk="1" hangingPunct="1"/>
            <a:r>
              <a:rPr lang="en-US" altLang="en-US" sz="2400"/>
              <a:t>The cancellation equations (4), when applied to the functions </a:t>
            </a:r>
            <a:r>
              <a:rPr lang="en-US" altLang="en-US" sz="2400" i="1"/>
              <a:t>f</a:t>
            </a:r>
            <a:r>
              <a:rPr lang="en-US" altLang="en-US" sz="400" i="1"/>
              <a:t> </a:t>
            </a:r>
            <a:r>
              <a:rPr lang="en-US" altLang="en-US" sz="2400"/>
              <a:t>(</a:t>
            </a:r>
            <a:r>
              <a:rPr lang="en-US" altLang="en-US" sz="2400" i="1"/>
              <a:t>x</a:t>
            </a:r>
            <a:r>
              <a:rPr lang="en-US" altLang="en-US" sz="2400"/>
              <a:t>) = </a:t>
            </a:r>
            <a:r>
              <a:rPr lang="en-US" altLang="en-US" sz="2400" i="1"/>
              <a:t>b</a:t>
            </a:r>
            <a:r>
              <a:rPr lang="en-US" altLang="en-US" sz="2400" i="1" baseline="30000"/>
              <a:t>x</a:t>
            </a:r>
            <a:r>
              <a:rPr lang="en-US" altLang="en-US" sz="2400"/>
              <a:t> and </a:t>
            </a:r>
            <a:r>
              <a:rPr lang="en-US" altLang="en-US" sz="2400" i="1"/>
              <a:t>f</a:t>
            </a:r>
            <a:r>
              <a:rPr lang="en-US" altLang="en-US" sz="1200"/>
              <a:t> </a:t>
            </a:r>
            <a:r>
              <a:rPr lang="en-US" altLang="en-US" sz="2400" baseline="30000">
                <a:cs typeface="Arial" panose="020B0604020202020204" pitchFamily="34" charset="0"/>
              </a:rPr>
              <a:t>–1</a:t>
            </a:r>
            <a:r>
              <a:rPr lang="en-US" altLang="en-US" sz="2400"/>
              <a:t>(</a:t>
            </a:r>
            <a:r>
              <a:rPr lang="en-US" altLang="en-US" sz="2400" i="1"/>
              <a:t>x</a:t>
            </a:r>
            <a:r>
              <a:rPr lang="en-US" altLang="en-US" sz="2400"/>
              <a:t>) = log</a:t>
            </a:r>
            <a:r>
              <a:rPr lang="en-US" altLang="en-US" sz="2400" i="1" baseline="-25000"/>
              <a:t>b </a:t>
            </a:r>
            <a:r>
              <a:rPr lang="en-US" altLang="en-US" sz="2400" i="1"/>
              <a:t>x</a:t>
            </a:r>
            <a:r>
              <a:rPr lang="en-US" altLang="en-US" sz="2400"/>
              <a:t>, become</a:t>
            </a:r>
          </a:p>
        </p:txBody>
      </p:sp>
      <p:pic>
        <p:nvPicPr>
          <p:cNvPr id="2560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4724400"/>
            <a:ext cx="59975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995605991"/>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en-US"/>
              <a:t>Logarithmic Functions</a:t>
            </a:r>
          </a:p>
        </p:txBody>
      </p:sp>
      <p:sp>
        <p:nvSpPr>
          <p:cNvPr id="26627" name="Text Box 3"/>
          <p:cNvSpPr txBox="1">
            <a:spLocks noChangeArrowheads="1"/>
          </p:cNvSpPr>
          <p:nvPr/>
        </p:nvSpPr>
        <p:spPr bwMode="auto">
          <a:xfrm>
            <a:off x="455613" y="1462088"/>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14300" eaLnBrk="0" hangingPunct="0">
              <a:tabLst>
                <a:tab pos="406400" algn="l"/>
              </a:tabLst>
              <a:defRPr>
                <a:solidFill>
                  <a:schemeClr val="tx1"/>
                </a:solidFill>
                <a:latin typeface="Arial" panose="020B0604020202020204" pitchFamily="34" charset="0"/>
              </a:defRPr>
            </a:lvl1pPr>
            <a:lvl2pPr marL="742950" indent="-285750" defTabSz="114300" eaLnBrk="0" hangingPunct="0">
              <a:tabLst>
                <a:tab pos="406400" algn="l"/>
              </a:tabLst>
              <a:defRPr>
                <a:solidFill>
                  <a:schemeClr val="tx1"/>
                </a:solidFill>
                <a:latin typeface="Arial" panose="020B0604020202020204" pitchFamily="34" charset="0"/>
              </a:defRPr>
            </a:lvl2pPr>
            <a:lvl3pPr marL="1143000" indent="-228600" defTabSz="114300" eaLnBrk="0" hangingPunct="0">
              <a:tabLst>
                <a:tab pos="406400" algn="l"/>
              </a:tabLst>
              <a:defRPr>
                <a:solidFill>
                  <a:schemeClr val="tx1"/>
                </a:solidFill>
                <a:latin typeface="Arial" panose="020B0604020202020204" pitchFamily="34" charset="0"/>
              </a:defRPr>
            </a:lvl3pPr>
            <a:lvl4pPr marL="1600200" indent="-228600" defTabSz="114300" eaLnBrk="0" hangingPunct="0">
              <a:tabLst>
                <a:tab pos="406400" algn="l"/>
              </a:tabLst>
              <a:defRPr>
                <a:solidFill>
                  <a:schemeClr val="tx1"/>
                </a:solidFill>
                <a:latin typeface="Arial" panose="020B0604020202020204" pitchFamily="34" charset="0"/>
              </a:defRPr>
            </a:lvl4pPr>
            <a:lvl5pPr marL="2057400" indent="-228600" defTabSz="114300" eaLnBrk="0" hangingPunct="0">
              <a:tabLst>
                <a:tab pos="406400" algn="l"/>
              </a:tabLst>
              <a:defRPr>
                <a:solidFill>
                  <a:schemeClr val="tx1"/>
                </a:solidFill>
                <a:latin typeface="Arial" panose="020B0604020202020204" pitchFamily="34" charset="0"/>
              </a:defRPr>
            </a:lvl5pPr>
            <a:lvl6pPr marL="2514600" indent="-228600" defTabSz="114300" eaLnBrk="0" fontAlgn="base" hangingPunct="0">
              <a:spcBef>
                <a:spcPct val="0"/>
              </a:spcBef>
              <a:spcAft>
                <a:spcPct val="0"/>
              </a:spcAft>
              <a:tabLst>
                <a:tab pos="406400" algn="l"/>
              </a:tabLst>
              <a:defRPr>
                <a:solidFill>
                  <a:schemeClr val="tx1"/>
                </a:solidFill>
                <a:latin typeface="Arial" panose="020B0604020202020204" pitchFamily="34" charset="0"/>
              </a:defRPr>
            </a:lvl6pPr>
            <a:lvl7pPr marL="2971800" indent="-228600" defTabSz="114300" eaLnBrk="0" fontAlgn="base" hangingPunct="0">
              <a:spcBef>
                <a:spcPct val="0"/>
              </a:spcBef>
              <a:spcAft>
                <a:spcPct val="0"/>
              </a:spcAft>
              <a:tabLst>
                <a:tab pos="406400" algn="l"/>
              </a:tabLst>
              <a:defRPr>
                <a:solidFill>
                  <a:schemeClr val="tx1"/>
                </a:solidFill>
                <a:latin typeface="Arial" panose="020B0604020202020204" pitchFamily="34" charset="0"/>
              </a:defRPr>
            </a:lvl7pPr>
            <a:lvl8pPr marL="3429000" indent="-228600" defTabSz="114300" eaLnBrk="0" fontAlgn="base" hangingPunct="0">
              <a:spcBef>
                <a:spcPct val="0"/>
              </a:spcBef>
              <a:spcAft>
                <a:spcPct val="0"/>
              </a:spcAft>
              <a:tabLst>
                <a:tab pos="406400" algn="l"/>
              </a:tabLst>
              <a:defRPr>
                <a:solidFill>
                  <a:schemeClr val="tx1"/>
                </a:solidFill>
                <a:latin typeface="Arial" panose="020B0604020202020204" pitchFamily="34" charset="0"/>
              </a:defRPr>
            </a:lvl8pPr>
            <a:lvl9pPr marL="3886200" indent="-228600" defTabSz="114300" eaLnBrk="0" fontAlgn="base" hangingPunct="0">
              <a:spcBef>
                <a:spcPct val="0"/>
              </a:spcBef>
              <a:spcAft>
                <a:spcPct val="0"/>
              </a:spcAft>
              <a:tabLst>
                <a:tab pos="406400" algn="l"/>
              </a:tabLst>
              <a:defRPr>
                <a:solidFill>
                  <a:schemeClr val="tx1"/>
                </a:solidFill>
                <a:latin typeface="Arial" panose="020B0604020202020204" pitchFamily="34" charset="0"/>
              </a:defRPr>
            </a:lvl9pPr>
          </a:lstStyle>
          <a:p>
            <a:pPr eaLnBrk="1" hangingPunct="1"/>
            <a:r>
              <a:rPr lang="en-US" altLang="en-US" sz="2400"/>
              <a:t>The logarithmic function log</a:t>
            </a:r>
            <a:r>
              <a:rPr lang="en-US" altLang="en-US" sz="2400" i="1" baseline="-25000"/>
              <a:t>b</a:t>
            </a:r>
            <a:r>
              <a:rPr lang="en-US" altLang="en-US" sz="2400"/>
              <a:t> has domain (0,    ) and</a:t>
            </a:r>
          </a:p>
          <a:p>
            <a:pPr eaLnBrk="1" hangingPunct="1"/>
            <a:r>
              <a:rPr lang="en-US" altLang="en-US" sz="2400"/>
              <a:t>range    . Its graph is the reflection of the graph of </a:t>
            </a:r>
            <a:r>
              <a:rPr lang="en-US" altLang="en-US" sz="2400" i="1"/>
              <a:t>y</a:t>
            </a:r>
            <a:r>
              <a:rPr lang="en-US" altLang="en-US" sz="2400"/>
              <a:t> = </a:t>
            </a:r>
            <a:r>
              <a:rPr lang="en-US" altLang="en-US" sz="2400" i="1"/>
              <a:t>b</a:t>
            </a:r>
            <a:r>
              <a:rPr lang="en-US" altLang="en-US" sz="2400" i="1" baseline="30000"/>
              <a:t>x</a:t>
            </a:r>
            <a:r>
              <a:rPr lang="en-US" altLang="en-US" sz="2400"/>
              <a:t> about the line </a:t>
            </a:r>
            <a:r>
              <a:rPr lang="en-US" altLang="en-US" sz="2400" i="1"/>
              <a:t>y</a:t>
            </a:r>
            <a:r>
              <a:rPr lang="en-US" altLang="en-US" sz="2400"/>
              <a:t> = </a:t>
            </a:r>
            <a:r>
              <a:rPr lang="en-US" altLang="en-US" sz="2400" i="1"/>
              <a:t>x</a:t>
            </a:r>
            <a:r>
              <a:rPr lang="en-US" altLang="en-US" sz="2400"/>
              <a:t>.</a:t>
            </a:r>
          </a:p>
          <a:p>
            <a:pPr eaLnBrk="1" hangingPunct="1"/>
            <a:endParaRPr lang="en-US" altLang="en-US" sz="1600"/>
          </a:p>
          <a:p>
            <a:pPr eaLnBrk="1" hangingPunct="1"/>
            <a:r>
              <a:rPr lang="en-US" altLang="en-US" sz="2400"/>
              <a:t>Figure 11 shows the case</a:t>
            </a:r>
          </a:p>
          <a:p>
            <a:pPr eaLnBrk="1" hangingPunct="1"/>
            <a:r>
              <a:rPr lang="en-US" altLang="en-US" sz="2400"/>
              <a:t>where </a:t>
            </a:r>
            <a:r>
              <a:rPr lang="en-US" altLang="en-US" sz="2400" i="1"/>
              <a:t>b </a:t>
            </a:r>
            <a:r>
              <a:rPr lang="en-US" altLang="en-US" sz="2400"/>
              <a:t>&gt; 1. (The most</a:t>
            </a:r>
          </a:p>
          <a:p>
            <a:pPr eaLnBrk="1" hangingPunct="1"/>
            <a:r>
              <a:rPr lang="en-US" altLang="en-US" sz="2400"/>
              <a:t>important logarithmic functions</a:t>
            </a:r>
          </a:p>
          <a:p>
            <a:pPr eaLnBrk="1" hangingPunct="1"/>
            <a:r>
              <a:rPr lang="en-US" altLang="en-US" sz="2400"/>
              <a:t>have base </a:t>
            </a:r>
            <a:r>
              <a:rPr lang="en-US" altLang="en-US" sz="2400" i="1"/>
              <a:t>b </a:t>
            </a:r>
            <a:r>
              <a:rPr lang="en-US" altLang="en-US" sz="2400"/>
              <a:t>&gt; 1.)</a:t>
            </a:r>
          </a:p>
          <a:p>
            <a:pPr eaLnBrk="1" hangingPunct="1"/>
            <a:endParaRPr lang="en-US" altLang="en-US" sz="1600"/>
          </a:p>
          <a:p>
            <a:pPr eaLnBrk="1" hangingPunct="1"/>
            <a:r>
              <a:rPr lang="en-US" altLang="en-US" sz="2400"/>
              <a:t>The fact that </a:t>
            </a:r>
            <a:r>
              <a:rPr lang="en-US" altLang="en-US" sz="2400" i="1"/>
              <a:t>y</a:t>
            </a:r>
            <a:r>
              <a:rPr lang="en-US" altLang="en-US" sz="2400"/>
              <a:t> = </a:t>
            </a:r>
            <a:r>
              <a:rPr lang="en-US" altLang="en-US" sz="2400" i="1"/>
              <a:t>b</a:t>
            </a:r>
            <a:r>
              <a:rPr lang="en-US" altLang="en-US" sz="2400" i="1" baseline="30000"/>
              <a:t>x</a:t>
            </a:r>
            <a:r>
              <a:rPr lang="en-US" altLang="en-US" sz="2400"/>
              <a:t> is a very</a:t>
            </a:r>
          </a:p>
          <a:p>
            <a:pPr eaLnBrk="1" hangingPunct="1"/>
            <a:r>
              <a:rPr lang="en-US" altLang="en-US" sz="2400"/>
              <a:t>rapidly increasing function</a:t>
            </a:r>
          </a:p>
          <a:p>
            <a:pPr eaLnBrk="1" hangingPunct="1"/>
            <a:r>
              <a:rPr lang="en-US" altLang="en-US" sz="2400"/>
              <a:t>for </a:t>
            </a:r>
            <a:r>
              <a:rPr lang="en-US" altLang="en-US" sz="2400" i="1"/>
              <a:t>x </a:t>
            </a:r>
            <a:r>
              <a:rPr lang="en-US" altLang="en-US" sz="2400"/>
              <a:t>&gt; 0 is reflected in the fact</a:t>
            </a:r>
          </a:p>
          <a:p>
            <a:pPr eaLnBrk="1" hangingPunct="1"/>
            <a:r>
              <a:rPr lang="en-US" altLang="en-US" sz="2400"/>
              <a:t>that </a:t>
            </a:r>
            <a:r>
              <a:rPr lang="en-US" altLang="en-US" sz="2400" i="1"/>
              <a:t>y</a:t>
            </a:r>
            <a:r>
              <a:rPr lang="en-US" altLang="en-US" sz="2400"/>
              <a:t> = log</a:t>
            </a:r>
            <a:r>
              <a:rPr lang="en-US" altLang="en-US" sz="2400" i="1" baseline="-25000"/>
              <a:t>b </a:t>
            </a:r>
            <a:r>
              <a:rPr lang="en-US" altLang="en-US" sz="2400" i="1"/>
              <a:t>x </a:t>
            </a:r>
            <a:r>
              <a:rPr lang="en-US" altLang="en-US" sz="2400"/>
              <a:t>is a very slowly</a:t>
            </a:r>
          </a:p>
          <a:p>
            <a:pPr eaLnBrk="1" hangingPunct="1"/>
            <a:r>
              <a:rPr lang="en-US" altLang="en-US" sz="2400"/>
              <a:t>increasing function for </a:t>
            </a:r>
            <a:r>
              <a:rPr lang="en-US" altLang="en-US" sz="2400" i="1"/>
              <a:t>x </a:t>
            </a:r>
            <a:r>
              <a:rPr lang="en-US" altLang="en-US" sz="2400"/>
              <a:t>&gt; 1.</a:t>
            </a:r>
          </a:p>
        </p:txBody>
      </p:sp>
      <p:pic>
        <p:nvPicPr>
          <p:cNvPr id="2662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9700" y="1924050"/>
            <a:ext cx="228600"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Rectangle 9"/>
          <p:cNvSpPr>
            <a:spLocks noChangeArrowheads="1"/>
          </p:cNvSpPr>
          <p:nvPr/>
        </p:nvSpPr>
        <p:spPr bwMode="auto">
          <a:xfrm>
            <a:off x="6588125" y="5867400"/>
            <a:ext cx="8620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200" b="1"/>
              <a:t>Figure 11</a:t>
            </a:r>
          </a:p>
        </p:txBody>
      </p:sp>
      <p:pic>
        <p:nvPicPr>
          <p:cNvPr id="26630" name="Picture 10"/>
          <p:cNvPicPr>
            <a:picLocks noChangeAspect="1" noChangeArrowheads="1"/>
          </p:cNvPicPr>
          <p:nvPr/>
        </p:nvPicPr>
        <p:blipFill>
          <a:blip r:embed="rId4">
            <a:extLst>
              <a:ext uri="{28A0092B-C50C-407E-A947-70E740481C1C}">
                <a14:useLocalDpi xmlns:a14="http://schemas.microsoft.com/office/drawing/2010/main" val="0"/>
              </a:ext>
            </a:extLst>
          </a:blip>
          <a:srcRect l="38235"/>
          <a:stretch>
            <a:fillRect/>
          </a:stretch>
        </p:blipFill>
        <p:spPr bwMode="auto">
          <a:xfrm>
            <a:off x="6477000" y="1600200"/>
            <a:ext cx="3381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2819400"/>
            <a:ext cx="3303588" cy="294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752618869"/>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en-US"/>
              <a:t>Logarithmic Functions</a:t>
            </a:r>
          </a:p>
        </p:txBody>
      </p:sp>
      <p:sp>
        <p:nvSpPr>
          <p:cNvPr id="27651" name="Text Box 3"/>
          <p:cNvSpPr txBox="1">
            <a:spLocks noChangeArrowheads="1"/>
          </p:cNvSpPr>
          <p:nvPr/>
        </p:nvSpPr>
        <p:spPr bwMode="auto">
          <a:xfrm>
            <a:off x="455613" y="1462088"/>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14300" eaLnBrk="0" hangingPunct="0">
              <a:tabLst>
                <a:tab pos="406400" algn="l"/>
              </a:tabLst>
              <a:defRPr>
                <a:solidFill>
                  <a:schemeClr val="tx1"/>
                </a:solidFill>
                <a:latin typeface="Arial" panose="020B0604020202020204" pitchFamily="34" charset="0"/>
              </a:defRPr>
            </a:lvl1pPr>
            <a:lvl2pPr marL="742950" indent="-285750" defTabSz="114300" eaLnBrk="0" hangingPunct="0">
              <a:tabLst>
                <a:tab pos="406400" algn="l"/>
              </a:tabLst>
              <a:defRPr>
                <a:solidFill>
                  <a:schemeClr val="tx1"/>
                </a:solidFill>
                <a:latin typeface="Arial" panose="020B0604020202020204" pitchFamily="34" charset="0"/>
              </a:defRPr>
            </a:lvl2pPr>
            <a:lvl3pPr marL="1143000" indent="-228600" defTabSz="114300" eaLnBrk="0" hangingPunct="0">
              <a:tabLst>
                <a:tab pos="406400" algn="l"/>
              </a:tabLst>
              <a:defRPr>
                <a:solidFill>
                  <a:schemeClr val="tx1"/>
                </a:solidFill>
                <a:latin typeface="Arial" panose="020B0604020202020204" pitchFamily="34" charset="0"/>
              </a:defRPr>
            </a:lvl3pPr>
            <a:lvl4pPr marL="1600200" indent="-228600" defTabSz="114300" eaLnBrk="0" hangingPunct="0">
              <a:tabLst>
                <a:tab pos="406400" algn="l"/>
              </a:tabLst>
              <a:defRPr>
                <a:solidFill>
                  <a:schemeClr val="tx1"/>
                </a:solidFill>
                <a:latin typeface="Arial" panose="020B0604020202020204" pitchFamily="34" charset="0"/>
              </a:defRPr>
            </a:lvl4pPr>
            <a:lvl5pPr marL="2057400" indent="-228600" defTabSz="114300" eaLnBrk="0" hangingPunct="0">
              <a:tabLst>
                <a:tab pos="406400" algn="l"/>
              </a:tabLst>
              <a:defRPr>
                <a:solidFill>
                  <a:schemeClr val="tx1"/>
                </a:solidFill>
                <a:latin typeface="Arial" panose="020B0604020202020204" pitchFamily="34" charset="0"/>
              </a:defRPr>
            </a:lvl5pPr>
            <a:lvl6pPr marL="2514600" indent="-228600" defTabSz="114300" eaLnBrk="0" fontAlgn="base" hangingPunct="0">
              <a:spcBef>
                <a:spcPct val="0"/>
              </a:spcBef>
              <a:spcAft>
                <a:spcPct val="0"/>
              </a:spcAft>
              <a:tabLst>
                <a:tab pos="406400" algn="l"/>
              </a:tabLst>
              <a:defRPr>
                <a:solidFill>
                  <a:schemeClr val="tx1"/>
                </a:solidFill>
                <a:latin typeface="Arial" panose="020B0604020202020204" pitchFamily="34" charset="0"/>
              </a:defRPr>
            </a:lvl6pPr>
            <a:lvl7pPr marL="2971800" indent="-228600" defTabSz="114300" eaLnBrk="0" fontAlgn="base" hangingPunct="0">
              <a:spcBef>
                <a:spcPct val="0"/>
              </a:spcBef>
              <a:spcAft>
                <a:spcPct val="0"/>
              </a:spcAft>
              <a:tabLst>
                <a:tab pos="406400" algn="l"/>
              </a:tabLst>
              <a:defRPr>
                <a:solidFill>
                  <a:schemeClr val="tx1"/>
                </a:solidFill>
                <a:latin typeface="Arial" panose="020B0604020202020204" pitchFamily="34" charset="0"/>
              </a:defRPr>
            </a:lvl7pPr>
            <a:lvl8pPr marL="3429000" indent="-228600" defTabSz="114300" eaLnBrk="0" fontAlgn="base" hangingPunct="0">
              <a:spcBef>
                <a:spcPct val="0"/>
              </a:spcBef>
              <a:spcAft>
                <a:spcPct val="0"/>
              </a:spcAft>
              <a:tabLst>
                <a:tab pos="406400" algn="l"/>
              </a:tabLst>
              <a:defRPr>
                <a:solidFill>
                  <a:schemeClr val="tx1"/>
                </a:solidFill>
                <a:latin typeface="Arial" panose="020B0604020202020204" pitchFamily="34" charset="0"/>
              </a:defRPr>
            </a:lvl8pPr>
            <a:lvl9pPr marL="3886200" indent="-228600" defTabSz="114300" eaLnBrk="0" fontAlgn="base" hangingPunct="0">
              <a:spcBef>
                <a:spcPct val="0"/>
              </a:spcBef>
              <a:spcAft>
                <a:spcPct val="0"/>
              </a:spcAft>
              <a:tabLst>
                <a:tab pos="406400" algn="l"/>
              </a:tabLst>
              <a:defRPr>
                <a:solidFill>
                  <a:schemeClr val="tx1"/>
                </a:solidFill>
                <a:latin typeface="Arial" panose="020B0604020202020204" pitchFamily="34" charset="0"/>
              </a:defRPr>
            </a:lvl9pPr>
          </a:lstStyle>
          <a:p>
            <a:pPr eaLnBrk="1" hangingPunct="1"/>
            <a:r>
              <a:rPr lang="en-US" altLang="en-US" sz="2400"/>
              <a:t>Figure 12 shows the graphs of </a:t>
            </a:r>
            <a:r>
              <a:rPr lang="en-US" altLang="en-US" sz="2400" i="1"/>
              <a:t>y</a:t>
            </a:r>
            <a:r>
              <a:rPr lang="en-US" altLang="en-US" sz="2400"/>
              <a:t> = log</a:t>
            </a:r>
            <a:r>
              <a:rPr lang="en-US" altLang="en-US" sz="2400" i="1" baseline="-25000"/>
              <a:t>b </a:t>
            </a:r>
            <a:r>
              <a:rPr lang="en-US" altLang="en-US" sz="2400" i="1"/>
              <a:t>x </a:t>
            </a:r>
            <a:r>
              <a:rPr lang="en-US" altLang="en-US" sz="2400"/>
              <a:t>with various values of the base </a:t>
            </a:r>
            <a:r>
              <a:rPr lang="en-US" altLang="en-US" sz="2400" i="1"/>
              <a:t>b </a:t>
            </a:r>
            <a:r>
              <a:rPr lang="en-US" altLang="en-US" sz="2400"/>
              <a:t>&gt; 1.</a:t>
            </a:r>
          </a:p>
          <a:p>
            <a:pPr eaLnBrk="1" hangingPunct="1"/>
            <a:endParaRPr lang="en-US" altLang="en-US" sz="1000"/>
          </a:p>
          <a:p>
            <a:pPr eaLnBrk="1" hangingPunct="1"/>
            <a:r>
              <a:rPr lang="en-US" altLang="en-US" sz="2400"/>
              <a:t>Since log</a:t>
            </a:r>
            <a:r>
              <a:rPr lang="en-US" altLang="en-US" sz="2400" i="1" baseline="-25000"/>
              <a:t>b</a:t>
            </a:r>
            <a:r>
              <a:rPr lang="en-US" altLang="en-US" sz="2400" i="1"/>
              <a:t> </a:t>
            </a:r>
            <a:r>
              <a:rPr lang="en-US" altLang="en-US" sz="2400"/>
              <a:t>1 = 0, the graphs of all logarithmic functions pass through the point (1, 0).</a:t>
            </a:r>
          </a:p>
        </p:txBody>
      </p:sp>
      <p:sp>
        <p:nvSpPr>
          <p:cNvPr id="27652" name="Rectangle 7"/>
          <p:cNvSpPr>
            <a:spLocks noChangeArrowheads="1"/>
          </p:cNvSpPr>
          <p:nvPr/>
        </p:nvSpPr>
        <p:spPr bwMode="auto">
          <a:xfrm>
            <a:off x="4114800" y="6354763"/>
            <a:ext cx="8620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200" b="1"/>
              <a:t>Figure 12</a:t>
            </a:r>
          </a:p>
        </p:txBody>
      </p:sp>
      <p:pic>
        <p:nvPicPr>
          <p:cNvPr id="27653"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3181350"/>
            <a:ext cx="3702050" cy="31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448932931"/>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en-US"/>
              <a:t>Logarithmic Functions</a:t>
            </a:r>
          </a:p>
        </p:txBody>
      </p:sp>
      <p:sp>
        <p:nvSpPr>
          <p:cNvPr id="28675" name="Text Box 3"/>
          <p:cNvSpPr txBox="1">
            <a:spLocks noChangeArrowheads="1"/>
          </p:cNvSpPr>
          <p:nvPr/>
        </p:nvSpPr>
        <p:spPr bwMode="auto">
          <a:xfrm>
            <a:off x="455613" y="1462088"/>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14300" eaLnBrk="0" hangingPunct="0">
              <a:tabLst>
                <a:tab pos="406400" algn="l"/>
              </a:tabLst>
              <a:defRPr>
                <a:solidFill>
                  <a:schemeClr val="tx1"/>
                </a:solidFill>
                <a:latin typeface="Arial" panose="020B0604020202020204" pitchFamily="34" charset="0"/>
              </a:defRPr>
            </a:lvl1pPr>
            <a:lvl2pPr marL="742950" indent="-285750" defTabSz="114300" eaLnBrk="0" hangingPunct="0">
              <a:tabLst>
                <a:tab pos="406400" algn="l"/>
              </a:tabLst>
              <a:defRPr>
                <a:solidFill>
                  <a:schemeClr val="tx1"/>
                </a:solidFill>
                <a:latin typeface="Arial" panose="020B0604020202020204" pitchFamily="34" charset="0"/>
              </a:defRPr>
            </a:lvl2pPr>
            <a:lvl3pPr marL="1143000" indent="-228600" defTabSz="114300" eaLnBrk="0" hangingPunct="0">
              <a:tabLst>
                <a:tab pos="406400" algn="l"/>
              </a:tabLst>
              <a:defRPr>
                <a:solidFill>
                  <a:schemeClr val="tx1"/>
                </a:solidFill>
                <a:latin typeface="Arial" panose="020B0604020202020204" pitchFamily="34" charset="0"/>
              </a:defRPr>
            </a:lvl3pPr>
            <a:lvl4pPr marL="1600200" indent="-228600" defTabSz="114300" eaLnBrk="0" hangingPunct="0">
              <a:tabLst>
                <a:tab pos="406400" algn="l"/>
              </a:tabLst>
              <a:defRPr>
                <a:solidFill>
                  <a:schemeClr val="tx1"/>
                </a:solidFill>
                <a:latin typeface="Arial" panose="020B0604020202020204" pitchFamily="34" charset="0"/>
              </a:defRPr>
            </a:lvl4pPr>
            <a:lvl5pPr marL="2057400" indent="-228600" defTabSz="114300" eaLnBrk="0" hangingPunct="0">
              <a:tabLst>
                <a:tab pos="406400" algn="l"/>
              </a:tabLst>
              <a:defRPr>
                <a:solidFill>
                  <a:schemeClr val="tx1"/>
                </a:solidFill>
                <a:latin typeface="Arial" panose="020B0604020202020204" pitchFamily="34" charset="0"/>
              </a:defRPr>
            </a:lvl5pPr>
            <a:lvl6pPr marL="2514600" indent="-228600" defTabSz="114300" eaLnBrk="0" fontAlgn="base" hangingPunct="0">
              <a:spcBef>
                <a:spcPct val="0"/>
              </a:spcBef>
              <a:spcAft>
                <a:spcPct val="0"/>
              </a:spcAft>
              <a:tabLst>
                <a:tab pos="406400" algn="l"/>
              </a:tabLst>
              <a:defRPr>
                <a:solidFill>
                  <a:schemeClr val="tx1"/>
                </a:solidFill>
                <a:latin typeface="Arial" panose="020B0604020202020204" pitchFamily="34" charset="0"/>
              </a:defRPr>
            </a:lvl6pPr>
            <a:lvl7pPr marL="2971800" indent="-228600" defTabSz="114300" eaLnBrk="0" fontAlgn="base" hangingPunct="0">
              <a:spcBef>
                <a:spcPct val="0"/>
              </a:spcBef>
              <a:spcAft>
                <a:spcPct val="0"/>
              </a:spcAft>
              <a:tabLst>
                <a:tab pos="406400" algn="l"/>
              </a:tabLst>
              <a:defRPr>
                <a:solidFill>
                  <a:schemeClr val="tx1"/>
                </a:solidFill>
                <a:latin typeface="Arial" panose="020B0604020202020204" pitchFamily="34" charset="0"/>
              </a:defRPr>
            </a:lvl7pPr>
            <a:lvl8pPr marL="3429000" indent="-228600" defTabSz="114300" eaLnBrk="0" fontAlgn="base" hangingPunct="0">
              <a:spcBef>
                <a:spcPct val="0"/>
              </a:spcBef>
              <a:spcAft>
                <a:spcPct val="0"/>
              </a:spcAft>
              <a:tabLst>
                <a:tab pos="406400" algn="l"/>
              </a:tabLst>
              <a:defRPr>
                <a:solidFill>
                  <a:schemeClr val="tx1"/>
                </a:solidFill>
                <a:latin typeface="Arial" panose="020B0604020202020204" pitchFamily="34" charset="0"/>
              </a:defRPr>
            </a:lvl8pPr>
            <a:lvl9pPr marL="3886200" indent="-228600" defTabSz="114300" eaLnBrk="0" fontAlgn="base" hangingPunct="0">
              <a:spcBef>
                <a:spcPct val="0"/>
              </a:spcBef>
              <a:spcAft>
                <a:spcPct val="0"/>
              </a:spcAft>
              <a:tabLst>
                <a:tab pos="406400" algn="l"/>
              </a:tabLst>
              <a:defRPr>
                <a:solidFill>
                  <a:schemeClr val="tx1"/>
                </a:solidFill>
                <a:latin typeface="Arial" panose="020B0604020202020204" pitchFamily="34" charset="0"/>
              </a:defRPr>
            </a:lvl9pPr>
          </a:lstStyle>
          <a:p>
            <a:pPr eaLnBrk="1" hangingPunct="1"/>
            <a:r>
              <a:rPr lang="en-US" altLang="en-US" sz="2400"/>
              <a:t>The following properties of logarithmic functions follow from the corresponding properties of exponential functions.</a:t>
            </a:r>
          </a:p>
        </p:txBody>
      </p:sp>
      <p:pic>
        <p:nvPicPr>
          <p:cNvPr id="2867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950" y="2667000"/>
            <a:ext cx="8248650" cy="265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723782271"/>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en-US"/>
              <a:t>Example 6</a:t>
            </a:r>
            <a:endParaRPr lang="en-US" altLang="en-US" i="1"/>
          </a:p>
        </p:txBody>
      </p:sp>
      <p:sp>
        <p:nvSpPr>
          <p:cNvPr id="203779" name="Text Box 3"/>
          <p:cNvSpPr txBox="1">
            <a:spLocks noChangeArrowheads="1"/>
          </p:cNvSpPr>
          <p:nvPr/>
        </p:nvSpPr>
        <p:spPr bwMode="auto">
          <a:xfrm>
            <a:off x="455613" y="1462088"/>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marL="58738" indent="4763"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t>Use the laws of logarithms to evaluate log</a:t>
            </a:r>
            <a:r>
              <a:rPr lang="en-US" altLang="en-US" sz="2400" baseline="-25000"/>
              <a:t>2</a:t>
            </a:r>
            <a:r>
              <a:rPr lang="en-US" altLang="en-US" sz="2400"/>
              <a:t> 80 – log</a:t>
            </a:r>
            <a:r>
              <a:rPr lang="en-US" altLang="en-US" sz="2400" baseline="-25000"/>
              <a:t>2</a:t>
            </a:r>
            <a:r>
              <a:rPr lang="en-US" altLang="en-US" sz="2400"/>
              <a:t> 5. </a:t>
            </a:r>
          </a:p>
          <a:p>
            <a:pPr eaLnBrk="1" hangingPunct="1"/>
            <a:endParaRPr lang="en-US" altLang="en-US" sz="2400"/>
          </a:p>
          <a:p>
            <a:pPr eaLnBrk="1" hangingPunct="1"/>
            <a:r>
              <a:rPr lang="en-US" altLang="en-US" sz="2400">
                <a:solidFill>
                  <a:srgbClr val="CC007A"/>
                </a:solidFill>
              </a:rPr>
              <a:t>Solution:</a:t>
            </a:r>
          </a:p>
          <a:p>
            <a:pPr eaLnBrk="1" hangingPunct="1"/>
            <a:r>
              <a:rPr lang="en-US" altLang="en-US" sz="2400"/>
              <a:t>Using Law 2, we have </a:t>
            </a:r>
          </a:p>
          <a:p>
            <a:pPr eaLnBrk="1" hangingPunct="1"/>
            <a:endParaRPr lang="en-US" altLang="en-US" sz="2400"/>
          </a:p>
          <a:p>
            <a:pPr eaLnBrk="1" hangingPunct="1"/>
            <a:r>
              <a:rPr lang="en-US" altLang="en-US" sz="2400"/>
              <a:t>	log</a:t>
            </a:r>
            <a:r>
              <a:rPr lang="en-US" altLang="en-US" sz="2400" baseline="-25000"/>
              <a:t>2</a:t>
            </a:r>
            <a:r>
              <a:rPr lang="en-US" altLang="en-US" sz="2400"/>
              <a:t> 80 – log</a:t>
            </a:r>
            <a:r>
              <a:rPr lang="en-US" altLang="en-US" sz="2400" baseline="-25000"/>
              <a:t>2</a:t>
            </a:r>
            <a:r>
              <a:rPr lang="en-US" altLang="en-US" sz="2400"/>
              <a:t> 5 = log</a:t>
            </a:r>
            <a:r>
              <a:rPr lang="en-US" altLang="en-US" sz="2400" baseline="-25000"/>
              <a:t>2</a:t>
            </a:r>
            <a:r>
              <a:rPr lang="en-US" altLang="en-US" sz="2400"/>
              <a:t> </a:t>
            </a:r>
          </a:p>
          <a:p>
            <a:pPr eaLnBrk="1" hangingPunct="1"/>
            <a:endParaRPr lang="en-US" altLang="en-US" sz="3000"/>
          </a:p>
          <a:p>
            <a:pPr eaLnBrk="1" hangingPunct="1"/>
            <a:r>
              <a:rPr lang="en-US" altLang="en-US" sz="2400"/>
              <a:t>			  </a:t>
            </a:r>
            <a:r>
              <a:rPr lang="en-US" altLang="en-US" sz="2000"/>
              <a:t>  </a:t>
            </a:r>
            <a:r>
              <a:rPr lang="en-US" altLang="en-US" sz="2400"/>
              <a:t>= log</a:t>
            </a:r>
            <a:r>
              <a:rPr lang="en-US" altLang="en-US" sz="2400" baseline="-25000"/>
              <a:t>2</a:t>
            </a:r>
            <a:r>
              <a:rPr lang="en-US" altLang="en-US" sz="2400"/>
              <a:t> 16 </a:t>
            </a:r>
          </a:p>
          <a:p>
            <a:pPr eaLnBrk="1" hangingPunct="1"/>
            <a:endParaRPr lang="en-US" altLang="en-US" sz="3000"/>
          </a:p>
          <a:p>
            <a:pPr eaLnBrk="1" hangingPunct="1"/>
            <a:r>
              <a:rPr lang="en-US" altLang="en-US" sz="2400"/>
              <a:t>			  </a:t>
            </a:r>
            <a:r>
              <a:rPr lang="en-US" altLang="en-US"/>
              <a:t>  </a:t>
            </a:r>
            <a:r>
              <a:rPr lang="en-US" altLang="en-US" sz="2400"/>
              <a:t>= 4 </a:t>
            </a:r>
          </a:p>
          <a:p>
            <a:pPr eaLnBrk="1" hangingPunct="1"/>
            <a:endParaRPr lang="en-US" altLang="en-US" sz="2400"/>
          </a:p>
          <a:p>
            <a:pPr eaLnBrk="1" hangingPunct="1"/>
            <a:r>
              <a:rPr lang="en-US" altLang="en-US" sz="2400"/>
              <a:t>because 2</a:t>
            </a:r>
            <a:r>
              <a:rPr lang="en-US" altLang="en-US" sz="2400" baseline="30000"/>
              <a:t>4</a:t>
            </a:r>
            <a:r>
              <a:rPr lang="en-US" altLang="en-US" sz="2400"/>
              <a:t> = 16.</a:t>
            </a:r>
          </a:p>
        </p:txBody>
      </p:sp>
      <p:pic>
        <p:nvPicPr>
          <p:cNvPr id="20378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3100388"/>
            <a:ext cx="758825"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7133550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203779">
                                            <p:txEl>
                                              <p:pRg st="2" end="2"/>
                                            </p:txEl>
                                          </p:spTgt>
                                        </p:tgtEl>
                                        <p:attrNameLst>
                                          <p:attrName>style.visibility</p:attrName>
                                        </p:attrNameLst>
                                      </p:cBhvr>
                                      <p:to>
                                        <p:strVal val="visible"/>
                                      </p:to>
                                    </p:set>
                                    <p:animEffect transition="in" filter="fade">
                                      <p:cBhvr>
                                        <p:cTn id="7" dur="1000"/>
                                        <p:tgtEl>
                                          <p:spTgt spid="203779">
                                            <p:txEl>
                                              <p:pRg st="2" end="2"/>
                                            </p:txEl>
                                          </p:spTgt>
                                        </p:tgtEl>
                                      </p:cBhvr>
                                    </p:animEffect>
                                    <p:anim calcmode="lin" valueType="num">
                                      <p:cBhvr>
                                        <p:cTn id="8" dur="1000" fill="hold"/>
                                        <p:tgtEl>
                                          <p:spTgt spid="203779">
                                            <p:txEl>
                                              <p:pRg st="2" end="2"/>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03779">
                                            <p:txEl>
                                              <p:pRg st="2" end="2"/>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3779">
                                            <p:txEl>
                                              <p:pRg st="2" end="2"/>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203779">
                                            <p:txEl>
                                              <p:pRg st="3" end="3"/>
                                            </p:txEl>
                                          </p:spTgt>
                                        </p:tgtEl>
                                        <p:attrNameLst>
                                          <p:attrName>style.visibility</p:attrName>
                                        </p:attrNameLst>
                                      </p:cBhvr>
                                      <p:to>
                                        <p:strVal val="visible"/>
                                      </p:to>
                                    </p:set>
                                    <p:animEffect transition="in" filter="fade">
                                      <p:cBhvr>
                                        <p:cTn id="13" dur="1000"/>
                                        <p:tgtEl>
                                          <p:spTgt spid="203779">
                                            <p:txEl>
                                              <p:pRg st="3" end="3"/>
                                            </p:txEl>
                                          </p:spTgt>
                                        </p:tgtEl>
                                      </p:cBhvr>
                                    </p:animEffect>
                                    <p:anim calcmode="lin" valueType="num">
                                      <p:cBhvr>
                                        <p:cTn id="14" dur="1000" fill="hold"/>
                                        <p:tgtEl>
                                          <p:spTgt spid="203779">
                                            <p:txEl>
                                              <p:pRg st="3" end="3"/>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203779">
                                            <p:txEl>
                                              <p:pRg st="3" end="3"/>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03779">
                                            <p:txEl>
                                              <p:pRg st="3" end="3"/>
                                            </p:txEl>
                                          </p:spTgt>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203783"/>
                                        </p:tgtEl>
                                        <p:attrNameLst>
                                          <p:attrName>style.visibility</p:attrName>
                                        </p:attrNameLst>
                                      </p:cBhvr>
                                      <p:to>
                                        <p:strVal val="visible"/>
                                      </p:to>
                                    </p:set>
                                    <p:animEffect transition="in" filter="fade">
                                      <p:cBhvr>
                                        <p:cTn id="19" dur="1000"/>
                                        <p:tgtEl>
                                          <p:spTgt spid="203783"/>
                                        </p:tgtEl>
                                      </p:cBhvr>
                                    </p:animEffect>
                                    <p:anim calcmode="lin" valueType="num">
                                      <p:cBhvr>
                                        <p:cTn id="20" dur="1000" fill="hold"/>
                                        <p:tgtEl>
                                          <p:spTgt spid="203783"/>
                                        </p:tgtEl>
                                        <p:attrNameLst>
                                          <p:attrName>ppt_x</p:attrName>
                                        </p:attrNameLst>
                                      </p:cBhvr>
                                      <p:tavLst>
                                        <p:tav tm="0">
                                          <p:val>
                                            <p:strVal val="#ppt_x"/>
                                          </p:val>
                                        </p:tav>
                                        <p:tav tm="100000">
                                          <p:val>
                                            <p:strVal val="#ppt_x"/>
                                          </p:val>
                                        </p:tav>
                                      </p:tavLst>
                                    </p:anim>
                                    <p:anim calcmode="lin" valueType="num">
                                      <p:cBhvr>
                                        <p:cTn id="21" dur="900" decel="100000" fill="hold"/>
                                        <p:tgtEl>
                                          <p:spTgt spid="203783"/>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203783"/>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0"/>
                                  </p:stCondLst>
                                  <p:childTnLst>
                                    <p:set>
                                      <p:cBhvr>
                                        <p:cTn id="24" dur="1" fill="hold">
                                          <p:stCondLst>
                                            <p:cond delay="0"/>
                                          </p:stCondLst>
                                        </p:cTn>
                                        <p:tgtEl>
                                          <p:spTgt spid="203779">
                                            <p:txEl>
                                              <p:pRg st="5" end="5"/>
                                            </p:txEl>
                                          </p:spTgt>
                                        </p:tgtEl>
                                        <p:attrNameLst>
                                          <p:attrName>style.visibility</p:attrName>
                                        </p:attrNameLst>
                                      </p:cBhvr>
                                      <p:to>
                                        <p:strVal val="visible"/>
                                      </p:to>
                                    </p:set>
                                    <p:animEffect transition="in" filter="fade">
                                      <p:cBhvr>
                                        <p:cTn id="25" dur="1000"/>
                                        <p:tgtEl>
                                          <p:spTgt spid="203779">
                                            <p:txEl>
                                              <p:pRg st="5" end="5"/>
                                            </p:txEl>
                                          </p:spTgt>
                                        </p:tgtEl>
                                      </p:cBhvr>
                                    </p:animEffect>
                                    <p:anim calcmode="lin" valueType="num">
                                      <p:cBhvr>
                                        <p:cTn id="26" dur="1000" fill="hold"/>
                                        <p:tgtEl>
                                          <p:spTgt spid="203779">
                                            <p:txEl>
                                              <p:pRg st="5" end="5"/>
                                            </p:txEl>
                                          </p:spTgt>
                                        </p:tgtEl>
                                        <p:attrNameLst>
                                          <p:attrName>ppt_x</p:attrName>
                                        </p:attrNameLst>
                                      </p:cBhvr>
                                      <p:tavLst>
                                        <p:tav tm="0">
                                          <p:val>
                                            <p:strVal val="#ppt_x"/>
                                          </p:val>
                                        </p:tav>
                                        <p:tav tm="100000">
                                          <p:val>
                                            <p:strVal val="#ppt_x"/>
                                          </p:val>
                                        </p:tav>
                                      </p:tavLst>
                                    </p:anim>
                                    <p:anim calcmode="lin" valueType="num">
                                      <p:cBhvr>
                                        <p:cTn id="27" dur="900" decel="100000" fill="hold"/>
                                        <p:tgtEl>
                                          <p:spTgt spid="203779">
                                            <p:txEl>
                                              <p:pRg st="5" end="5"/>
                                            </p:tx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3779">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37" presetClass="entr" presetSubtype="0" fill="hold" nodeType="clickEffect">
                                  <p:stCondLst>
                                    <p:cond delay="0"/>
                                  </p:stCondLst>
                                  <p:childTnLst>
                                    <p:set>
                                      <p:cBhvr>
                                        <p:cTn id="32" dur="1" fill="hold">
                                          <p:stCondLst>
                                            <p:cond delay="0"/>
                                          </p:stCondLst>
                                        </p:cTn>
                                        <p:tgtEl>
                                          <p:spTgt spid="203779">
                                            <p:txEl>
                                              <p:pRg st="7" end="7"/>
                                            </p:txEl>
                                          </p:spTgt>
                                        </p:tgtEl>
                                        <p:attrNameLst>
                                          <p:attrName>style.visibility</p:attrName>
                                        </p:attrNameLst>
                                      </p:cBhvr>
                                      <p:to>
                                        <p:strVal val="visible"/>
                                      </p:to>
                                    </p:set>
                                    <p:animEffect transition="in" filter="fade">
                                      <p:cBhvr>
                                        <p:cTn id="33" dur="1000"/>
                                        <p:tgtEl>
                                          <p:spTgt spid="203779">
                                            <p:txEl>
                                              <p:pRg st="7" end="7"/>
                                            </p:txEl>
                                          </p:spTgt>
                                        </p:tgtEl>
                                      </p:cBhvr>
                                    </p:animEffect>
                                    <p:anim calcmode="lin" valueType="num">
                                      <p:cBhvr>
                                        <p:cTn id="34" dur="1000" fill="hold"/>
                                        <p:tgtEl>
                                          <p:spTgt spid="203779">
                                            <p:txEl>
                                              <p:pRg st="7" end="7"/>
                                            </p:txEl>
                                          </p:spTgt>
                                        </p:tgtEl>
                                        <p:attrNameLst>
                                          <p:attrName>ppt_x</p:attrName>
                                        </p:attrNameLst>
                                      </p:cBhvr>
                                      <p:tavLst>
                                        <p:tav tm="0">
                                          <p:val>
                                            <p:strVal val="#ppt_x"/>
                                          </p:val>
                                        </p:tav>
                                        <p:tav tm="100000">
                                          <p:val>
                                            <p:strVal val="#ppt_x"/>
                                          </p:val>
                                        </p:tav>
                                      </p:tavLst>
                                    </p:anim>
                                    <p:anim calcmode="lin" valueType="num">
                                      <p:cBhvr>
                                        <p:cTn id="35" dur="900" decel="100000" fill="hold"/>
                                        <p:tgtEl>
                                          <p:spTgt spid="203779">
                                            <p:txEl>
                                              <p:pRg st="7" end="7"/>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03779">
                                            <p:txEl>
                                              <p:pRg st="7" end="7"/>
                                            </p:txEl>
                                          </p:spTgt>
                                        </p:tgtEl>
                                        <p:attrNameLst>
                                          <p:attrName>ppt_y</p:attrName>
                                        </p:attrNameLst>
                                      </p:cBhvr>
                                      <p:tavLst>
                                        <p:tav tm="0">
                                          <p:val>
                                            <p:strVal val="#ppt_y-.03"/>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37" presetClass="entr" presetSubtype="0" fill="hold" nodeType="clickEffect">
                                  <p:stCondLst>
                                    <p:cond delay="0"/>
                                  </p:stCondLst>
                                  <p:childTnLst>
                                    <p:set>
                                      <p:cBhvr>
                                        <p:cTn id="40" dur="1" fill="hold">
                                          <p:stCondLst>
                                            <p:cond delay="0"/>
                                          </p:stCondLst>
                                        </p:cTn>
                                        <p:tgtEl>
                                          <p:spTgt spid="203779">
                                            <p:txEl>
                                              <p:pRg st="9" end="9"/>
                                            </p:txEl>
                                          </p:spTgt>
                                        </p:tgtEl>
                                        <p:attrNameLst>
                                          <p:attrName>style.visibility</p:attrName>
                                        </p:attrNameLst>
                                      </p:cBhvr>
                                      <p:to>
                                        <p:strVal val="visible"/>
                                      </p:to>
                                    </p:set>
                                    <p:animEffect transition="in" filter="fade">
                                      <p:cBhvr>
                                        <p:cTn id="41" dur="1000"/>
                                        <p:tgtEl>
                                          <p:spTgt spid="203779">
                                            <p:txEl>
                                              <p:pRg st="9" end="9"/>
                                            </p:txEl>
                                          </p:spTgt>
                                        </p:tgtEl>
                                      </p:cBhvr>
                                    </p:animEffect>
                                    <p:anim calcmode="lin" valueType="num">
                                      <p:cBhvr>
                                        <p:cTn id="42" dur="1000" fill="hold"/>
                                        <p:tgtEl>
                                          <p:spTgt spid="203779">
                                            <p:txEl>
                                              <p:pRg st="9" end="9"/>
                                            </p:txEl>
                                          </p:spTgt>
                                        </p:tgtEl>
                                        <p:attrNameLst>
                                          <p:attrName>ppt_x</p:attrName>
                                        </p:attrNameLst>
                                      </p:cBhvr>
                                      <p:tavLst>
                                        <p:tav tm="0">
                                          <p:val>
                                            <p:strVal val="#ppt_x"/>
                                          </p:val>
                                        </p:tav>
                                        <p:tav tm="100000">
                                          <p:val>
                                            <p:strVal val="#ppt_x"/>
                                          </p:val>
                                        </p:tav>
                                      </p:tavLst>
                                    </p:anim>
                                    <p:anim calcmode="lin" valueType="num">
                                      <p:cBhvr>
                                        <p:cTn id="43" dur="900" decel="100000" fill="hold"/>
                                        <p:tgtEl>
                                          <p:spTgt spid="203779">
                                            <p:txEl>
                                              <p:pRg st="9" end="9"/>
                                            </p:txEl>
                                          </p:spTgt>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03779">
                                            <p:txEl>
                                              <p:pRg st="9" end="9"/>
                                            </p:txEl>
                                          </p:spTgt>
                                        </p:tgtEl>
                                        <p:attrNameLst>
                                          <p:attrName>ppt_y</p:attrName>
                                        </p:attrNameLst>
                                      </p:cBhvr>
                                      <p:tavLst>
                                        <p:tav tm="0">
                                          <p:val>
                                            <p:strVal val="#ppt_y-.03"/>
                                          </p:val>
                                        </p:tav>
                                        <p:tav tm="100000">
                                          <p:val>
                                            <p:strVal val="#ppt_y"/>
                                          </p:val>
                                        </p:tav>
                                      </p:tavLst>
                                    </p:anim>
                                  </p:childTnLst>
                                </p:cTn>
                              </p:par>
                              <p:par>
                                <p:cTn id="45" presetID="37" presetClass="entr" presetSubtype="0" fill="hold" nodeType="withEffect">
                                  <p:stCondLst>
                                    <p:cond delay="0"/>
                                  </p:stCondLst>
                                  <p:childTnLst>
                                    <p:set>
                                      <p:cBhvr>
                                        <p:cTn id="46" dur="1" fill="hold">
                                          <p:stCondLst>
                                            <p:cond delay="0"/>
                                          </p:stCondLst>
                                        </p:cTn>
                                        <p:tgtEl>
                                          <p:spTgt spid="203779">
                                            <p:txEl>
                                              <p:pRg st="11" end="11"/>
                                            </p:txEl>
                                          </p:spTgt>
                                        </p:tgtEl>
                                        <p:attrNameLst>
                                          <p:attrName>style.visibility</p:attrName>
                                        </p:attrNameLst>
                                      </p:cBhvr>
                                      <p:to>
                                        <p:strVal val="visible"/>
                                      </p:to>
                                    </p:set>
                                    <p:animEffect transition="in" filter="fade">
                                      <p:cBhvr>
                                        <p:cTn id="47" dur="1000"/>
                                        <p:tgtEl>
                                          <p:spTgt spid="203779">
                                            <p:txEl>
                                              <p:pRg st="11" end="11"/>
                                            </p:txEl>
                                          </p:spTgt>
                                        </p:tgtEl>
                                      </p:cBhvr>
                                    </p:animEffect>
                                    <p:anim calcmode="lin" valueType="num">
                                      <p:cBhvr>
                                        <p:cTn id="48" dur="1000" fill="hold"/>
                                        <p:tgtEl>
                                          <p:spTgt spid="203779">
                                            <p:txEl>
                                              <p:pRg st="11" end="11"/>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203779">
                                            <p:txEl>
                                              <p:pRg st="11" end="11"/>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3779">
                                            <p:txEl>
                                              <p:pRg st="11" end="1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520700" y="3146425"/>
            <a:ext cx="82264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000">
                <a:solidFill>
                  <a:srgbClr val="CC007A"/>
                </a:solidFill>
              </a:rPr>
              <a:t>Natural Logarithms</a:t>
            </a:r>
          </a:p>
        </p:txBody>
      </p:sp>
    </p:spTree>
    <p:custDataLst>
      <p:tags r:id="rId1"/>
    </p:custDataLst>
    <p:extLst>
      <p:ext uri="{BB962C8B-B14F-4D97-AF65-F5344CB8AC3E}">
        <p14:creationId xmlns:p14="http://schemas.microsoft.com/office/powerpoint/2010/main" val="3525970169"/>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en-US"/>
              <a:t>Natural Logarithms</a:t>
            </a:r>
          </a:p>
        </p:txBody>
      </p:sp>
      <p:sp>
        <p:nvSpPr>
          <p:cNvPr id="31747" name="Text Box 3"/>
          <p:cNvSpPr txBox="1">
            <a:spLocks noChangeArrowheads="1"/>
          </p:cNvSpPr>
          <p:nvPr/>
        </p:nvSpPr>
        <p:spPr bwMode="auto">
          <a:xfrm>
            <a:off x="455613" y="1462088"/>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14300" eaLnBrk="0" hangingPunct="0">
              <a:tabLst>
                <a:tab pos="406400" algn="l"/>
              </a:tabLst>
              <a:defRPr>
                <a:solidFill>
                  <a:schemeClr val="tx1"/>
                </a:solidFill>
                <a:latin typeface="Arial" panose="020B0604020202020204" pitchFamily="34" charset="0"/>
              </a:defRPr>
            </a:lvl1pPr>
            <a:lvl2pPr marL="742950" indent="-285750" defTabSz="114300" eaLnBrk="0" hangingPunct="0">
              <a:tabLst>
                <a:tab pos="406400" algn="l"/>
              </a:tabLst>
              <a:defRPr>
                <a:solidFill>
                  <a:schemeClr val="tx1"/>
                </a:solidFill>
                <a:latin typeface="Arial" panose="020B0604020202020204" pitchFamily="34" charset="0"/>
              </a:defRPr>
            </a:lvl2pPr>
            <a:lvl3pPr marL="1143000" indent="-228600" defTabSz="114300" eaLnBrk="0" hangingPunct="0">
              <a:tabLst>
                <a:tab pos="406400" algn="l"/>
              </a:tabLst>
              <a:defRPr>
                <a:solidFill>
                  <a:schemeClr val="tx1"/>
                </a:solidFill>
                <a:latin typeface="Arial" panose="020B0604020202020204" pitchFamily="34" charset="0"/>
              </a:defRPr>
            </a:lvl3pPr>
            <a:lvl4pPr marL="1600200" indent="-228600" defTabSz="114300" eaLnBrk="0" hangingPunct="0">
              <a:tabLst>
                <a:tab pos="406400" algn="l"/>
              </a:tabLst>
              <a:defRPr>
                <a:solidFill>
                  <a:schemeClr val="tx1"/>
                </a:solidFill>
                <a:latin typeface="Arial" panose="020B0604020202020204" pitchFamily="34" charset="0"/>
              </a:defRPr>
            </a:lvl4pPr>
            <a:lvl5pPr marL="2057400" indent="-228600" defTabSz="114300" eaLnBrk="0" hangingPunct="0">
              <a:tabLst>
                <a:tab pos="406400" algn="l"/>
              </a:tabLst>
              <a:defRPr>
                <a:solidFill>
                  <a:schemeClr val="tx1"/>
                </a:solidFill>
                <a:latin typeface="Arial" panose="020B0604020202020204" pitchFamily="34" charset="0"/>
              </a:defRPr>
            </a:lvl5pPr>
            <a:lvl6pPr marL="2514600" indent="-228600" defTabSz="114300" eaLnBrk="0" fontAlgn="base" hangingPunct="0">
              <a:spcBef>
                <a:spcPct val="0"/>
              </a:spcBef>
              <a:spcAft>
                <a:spcPct val="0"/>
              </a:spcAft>
              <a:tabLst>
                <a:tab pos="406400" algn="l"/>
              </a:tabLst>
              <a:defRPr>
                <a:solidFill>
                  <a:schemeClr val="tx1"/>
                </a:solidFill>
                <a:latin typeface="Arial" panose="020B0604020202020204" pitchFamily="34" charset="0"/>
              </a:defRPr>
            </a:lvl6pPr>
            <a:lvl7pPr marL="2971800" indent="-228600" defTabSz="114300" eaLnBrk="0" fontAlgn="base" hangingPunct="0">
              <a:spcBef>
                <a:spcPct val="0"/>
              </a:spcBef>
              <a:spcAft>
                <a:spcPct val="0"/>
              </a:spcAft>
              <a:tabLst>
                <a:tab pos="406400" algn="l"/>
              </a:tabLst>
              <a:defRPr>
                <a:solidFill>
                  <a:schemeClr val="tx1"/>
                </a:solidFill>
                <a:latin typeface="Arial" panose="020B0604020202020204" pitchFamily="34" charset="0"/>
              </a:defRPr>
            </a:lvl7pPr>
            <a:lvl8pPr marL="3429000" indent="-228600" defTabSz="114300" eaLnBrk="0" fontAlgn="base" hangingPunct="0">
              <a:spcBef>
                <a:spcPct val="0"/>
              </a:spcBef>
              <a:spcAft>
                <a:spcPct val="0"/>
              </a:spcAft>
              <a:tabLst>
                <a:tab pos="406400" algn="l"/>
              </a:tabLst>
              <a:defRPr>
                <a:solidFill>
                  <a:schemeClr val="tx1"/>
                </a:solidFill>
                <a:latin typeface="Arial" panose="020B0604020202020204" pitchFamily="34" charset="0"/>
              </a:defRPr>
            </a:lvl8pPr>
            <a:lvl9pPr marL="3886200" indent="-228600" defTabSz="114300" eaLnBrk="0" fontAlgn="base" hangingPunct="0">
              <a:spcBef>
                <a:spcPct val="0"/>
              </a:spcBef>
              <a:spcAft>
                <a:spcPct val="0"/>
              </a:spcAft>
              <a:tabLst>
                <a:tab pos="406400" algn="l"/>
              </a:tabLst>
              <a:defRPr>
                <a:solidFill>
                  <a:schemeClr val="tx1"/>
                </a:solidFill>
                <a:latin typeface="Arial" panose="020B0604020202020204" pitchFamily="34" charset="0"/>
              </a:defRPr>
            </a:lvl9pPr>
          </a:lstStyle>
          <a:p>
            <a:pPr eaLnBrk="1" hangingPunct="1"/>
            <a:r>
              <a:rPr lang="en-US" altLang="en-US" sz="2400"/>
              <a:t>Of all possible bases </a:t>
            </a:r>
            <a:r>
              <a:rPr lang="en-US" altLang="en-US" sz="2400" i="1"/>
              <a:t>b</a:t>
            </a:r>
            <a:r>
              <a:rPr lang="en-US" altLang="en-US" sz="2400"/>
              <a:t> for logarithms, we will see that the most convenient choice of a base is the number </a:t>
            </a:r>
            <a:r>
              <a:rPr lang="en-US" altLang="en-US" sz="2400" i="1"/>
              <a:t>e</a:t>
            </a:r>
            <a:r>
              <a:rPr lang="en-US" altLang="en-US" sz="2400"/>
              <a:t>.</a:t>
            </a:r>
          </a:p>
          <a:p>
            <a:pPr eaLnBrk="1" hangingPunct="1"/>
            <a:endParaRPr lang="en-US" altLang="en-US" sz="1200" i="1"/>
          </a:p>
          <a:p>
            <a:pPr eaLnBrk="1" hangingPunct="1"/>
            <a:r>
              <a:rPr lang="en-US" altLang="en-US" sz="2400"/>
              <a:t>The logarithm with base </a:t>
            </a:r>
            <a:r>
              <a:rPr lang="en-US" altLang="en-US" sz="2400" i="1"/>
              <a:t>e </a:t>
            </a:r>
            <a:r>
              <a:rPr lang="en-US" altLang="en-US" sz="2400"/>
              <a:t>is called the </a:t>
            </a:r>
            <a:r>
              <a:rPr lang="en-US" altLang="en-US" sz="2400" b="1"/>
              <a:t>natural logarithm </a:t>
            </a:r>
            <a:r>
              <a:rPr lang="en-US" altLang="en-US" sz="2400"/>
              <a:t>and has a special notation:</a:t>
            </a:r>
          </a:p>
          <a:p>
            <a:pPr eaLnBrk="1" hangingPunct="1"/>
            <a:endParaRPr lang="en-US" altLang="en-US" sz="2400"/>
          </a:p>
          <a:p>
            <a:pPr eaLnBrk="1" hangingPunct="1"/>
            <a:endParaRPr lang="en-US" altLang="en-US" sz="2400"/>
          </a:p>
          <a:p>
            <a:pPr eaLnBrk="1" hangingPunct="1"/>
            <a:endParaRPr lang="en-US" altLang="en-US" sz="2400"/>
          </a:p>
          <a:p>
            <a:pPr eaLnBrk="1" hangingPunct="1"/>
            <a:r>
              <a:rPr lang="en-US" altLang="en-US" sz="2400"/>
              <a:t>If we put </a:t>
            </a:r>
            <a:r>
              <a:rPr lang="en-US" altLang="en-US" sz="2400" i="1"/>
              <a:t>b</a:t>
            </a:r>
            <a:r>
              <a:rPr lang="en-US" altLang="en-US" sz="2400"/>
              <a:t> = </a:t>
            </a:r>
            <a:r>
              <a:rPr lang="en-US" altLang="en-US" sz="2400" i="1"/>
              <a:t>e</a:t>
            </a:r>
            <a:r>
              <a:rPr lang="en-US" altLang="en-US" sz="2400"/>
              <a:t> and replace log</a:t>
            </a:r>
            <a:r>
              <a:rPr lang="en-US" altLang="en-US" sz="2400" i="1" baseline="-25000"/>
              <a:t>e</a:t>
            </a:r>
            <a:r>
              <a:rPr lang="en-US" altLang="en-US" sz="2400"/>
              <a:t> with “ln” in (6) and (7), then the defining properties of the natural logarithm function become </a:t>
            </a:r>
          </a:p>
          <a:p>
            <a:pPr eaLnBrk="1" hangingPunct="1"/>
            <a:endParaRPr lang="en-US" altLang="en-US" sz="2400"/>
          </a:p>
          <a:p>
            <a:pPr eaLnBrk="1" hangingPunct="1"/>
            <a:endParaRPr lang="en-US" altLang="en-US" sz="2400" i="1"/>
          </a:p>
        </p:txBody>
      </p:sp>
      <p:pic>
        <p:nvPicPr>
          <p:cNvPr id="31748"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3352800"/>
            <a:ext cx="2720975"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7025" y="5486400"/>
            <a:ext cx="571817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833029891"/>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en-US"/>
              <a:t>Natural Logarithms</a:t>
            </a:r>
          </a:p>
        </p:txBody>
      </p:sp>
      <p:sp>
        <p:nvSpPr>
          <p:cNvPr id="32771" name="Text Box 3"/>
          <p:cNvSpPr txBox="1">
            <a:spLocks noChangeArrowheads="1"/>
          </p:cNvSpPr>
          <p:nvPr/>
        </p:nvSpPr>
        <p:spPr bwMode="auto">
          <a:xfrm>
            <a:off x="455613" y="1462088"/>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14300" eaLnBrk="0" hangingPunct="0">
              <a:tabLst>
                <a:tab pos="406400" algn="l"/>
              </a:tabLst>
              <a:defRPr>
                <a:solidFill>
                  <a:schemeClr val="tx1"/>
                </a:solidFill>
                <a:latin typeface="Arial" panose="020B0604020202020204" pitchFamily="34" charset="0"/>
              </a:defRPr>
            </a:lvl1pPr>
            <a:lvl2pPr marL="742950" indent="-285750" defTabSz="114300" eaLnBrk="0" hangingPunct="0">
              <a:tabLst>
                <a:tab pos="406400" algn="l"/>
              </a:tabLst>
              <a:defRPr>
                <a:solidFill>
                  <a:schemeClr val="tx1"/>
                </a:solidFill>
                <a:latin typeface="Arial" panose="020B0604020202020204" pitchFamily="34" charset="0"/>
              </a:defRPr>
            </a:lvl2pPr>
            <a:lvl3pPr marL="1143000" indent="-228600" defTabSz="114300" eaLnBrk="0" hangingPunct="0">
              <a:tabLst>
                <a:tab pos="406400" algn="l"/>
              </a:tabLst>
              <a:defRPr>
                <a:solidFill>
                  <a:schemeClr val="tx1"/>
                </a:solidFill>
                <a:latin typeface="Arial" panose="020B0604020202020204" pitchFamily="34" charset="0"/>
              </a:defRPr>
            </a:lvl3pPr>
            <a:lvl4pPr marL="1600200" indent="-228600" defTabSz="114300" eaLnBrk="0" hangingPunct="0">
              <a:tabLst>
                <a:tab pos="406400" algn="l"/>
              </a:tabLst>
              <a:defRPr>
                <a:solidFill>
                  <a:schemeClr val="tx1"/>
                </a:solidFill>
                <a:latin typeface="Arial" panose="020B0604020202020204" pitchFamily="34" charset="0"/>
              </a:defRPr>
            </a:lvl4pPr>
            <a:lvl5pPr marL="2057400" indent="-228600" defTabSz="114300" eaLnBrk="0" hangingPunct="0">
              <a:tabLst>
                <a:tab pos="406400" algn="l"/>
              </a:tabLst>
              <a:defRPr>
                <a:solidFill>
                  <a:schemeClr val="tx1"/>
                </a:solidFill>
                <a:latin typeface="Arial" panose="020B0604020202020204" pitchFamily="34" charset="0"/>
              </a:defRPr>
            </a:lvl5pPr>
            <a:lvl6pPr marL="2514600" indent="-228600" defTabSz="114300" eaLnBrk="0" fontAlgn="base" hangingPunct="0">
              <a:spcBef>
                <a:spcPct val="0"/>
              </a:spcBef>
              <a:spcAft>
                <a:spcPct val="0"/>
              </a:spcAft>
              <a:tabLst>
                <a:tab pos="406400" algn="l"/>
              </a:tabLst>
              <a:defRPr>
                <a:solidFill>
                  <a:schemeClr val="tx1"/>
                </a:solidFill>
                <a:latin typeface="Arial" panose="020B0604020202020204" pitchFamily="34" charset="0"/>
              </a:defRPr>
            </a:lvl6pPr>
            <a:lvl7pPr marL="2971800" indent="-228600" defTabSz="114300" eaLnBrk="0" fontAlgn="base" hangingPunct="0">
              <a:spcBef>
                <a:spcPct val="0"/>
              </a:spcBef>
              <a:spcAft>
                <a:spcPct val="0"/>
              </a:spcAft>
              <a:tabLst>
                <a:tab pos="406400" algn="l"/>
              </a:tabLst>
              <a:defRPr>
                <a:solidFill>
                  <a:schemeClr val="tx1"/>
                </a:solidFill>
                <a:latin typeface="Arial" panose="020B0604020202020204" pitchFamily="34" charset="0"/>
              </a:defRPr>
            </a:lvl7pPr>
            <a:lvl8pPr marL="3429000" indent="-228600" defTabSz="114300" eaLnBrk="0" fontAlgn="base" hangingPunct="0">
              <a:spcBef>
                <a:spcPct val="0"/>
              </a:spcBef>
              <a:spcAft>
                <a:spcPct val="0"/>
              </a:spcAft>
              <a:tabLst>
                <a:tab pos="406400" algn="l"/>
              </a:tabLst>
              <a:defRPr>
                <a:solidFill>
                  <a:schemeClr val="tx1"/>
                </a:solidFill>
                <a:latin typeface="Arial" panose="020B0604020202020204" pitchFamily="34" charset="0"/>
              </a:defRPr>
            </a:lvl8pPr>
            <a:lvl9pPr marL="3886200" indent="-228600" defTabSz="114300" eaLnBrk="0" fontAlgn="base" hangingPunct="0">
              <a:spcBef>
                <a:spcPct val="0"/>
              </a:spcBef>
              <a:spcAft>
                <a:spcPct val="0"/>
              </a:spcAft>
              <a:tabLst>
                <a:tab pos="406400" algn="l"/>
              </a:tabLst>
              <a:defRPr>
                <a:solidFill>
                  <a:schemeClr val="tx1"/>
                </a:solidFill>
                <a:latin typeface="Arial" panose="020B0604020202020204" pitchFamily="34" charset="0"/>
              </a:defRPr>
            </a:lvl9pPr>
          </a:lstStyle>
          <a:p>
            <a:pPr eaLnBrk="1" hangingPunct="1"/>
            <a:endParaRPr lang="en-US" altLang="en-US" sz="2400"/>
          </a:p>
          <a:p>
            <a:pPr eaLnBrk="1" hangingPunct="1"/>
            <a:endParaRPr lang="en-US" altLang="en-US" sz="2400"/>
          </a:p>
          <a:p>
            <a:pPr eaLnBrk="1" hangingPunct="1"/>
            <a:endParaRPr lang="en-US" altLang="en-US" sz="2400"/>
          </a:p>
          <a:p>
            <a:pPr eaLnBrk="1" hangingPunct="1"/>
            <a:endParaRPr lang="en-US" altLang="en-US" sz="2400"/>
          </a:p>
          <a:p>
            <a:pPr eaLnBrk="1" hangingPunct="1"/>
            <a:endParaRPr lang="en-US" altLang="en-US" sz="2400"/>
          </a:p>
          <a:p>
            <a:pPr eaLnBrk="1" hangingPunct="1"/>
            <a:endParaRPr lang="en-US" altLang="en-US" sz="2400"/>
          </a:p>
          <a:p>
            <a:pPr eaLnBrk="1" hangingPunct="1"/>
            <a:endParaRPr lang="en-US" altLang="en-US" sz="2000"/>
          </a:p>
          <a:p>
            <a:pPr eaLnBrk="1" hangingPunct="1"/>
            <a:r>
              <a:rPr lang="en-US" altLang="en-US" sz="2400"/>
              <a:t>In particular, if we set </a:t>
            </a:r>
            <a:r>
              <a:rPr lang="en-US" altLang="en-US" sz="2400" i="1"/>
              <a:t>x</a:t>
            </a:r>
            <a:r>
              <a:rPr lang="en-US" altLang="en-US" sz="2400"/>
              <a:t> = 1, we get</a:t>
            </a:r>
          </a:p>
          <a:p>
            <a:pPr eaLnBrk="1" hangingPunct="1"/>
            <a:endParaRPr lang="en-US" altLang="en-US" sz="2400" i="1"/>
          </a:p>
        </p:txBody>
      </p:sp>
      <p:pic>
        <p:nvPicPr>
          <p:cNvPr id="32772"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905000"/>
            <a:ext cx="5646738"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5105400"/>
            <a:ext cx="348932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867535691"/>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en-US"/>
              <a:t>Example 7</a:t>
            </a:r>
            <a:endParaRPr lang="en-US" altLang="en-US" i="1"/>
          </a:p>
        </p:txBody>
      </p:sp>
      <p:sp>
        <p:nvSpPr>
          <p:cNvPr id="207875" name="Text Box 3"/>
          <p:cNvSpPr txBox="1">
            <a:spLocks noChangeArrowheads="1"/>
          </p:cNvSpPr>
          <p:nvPr/>
        </p:nvSpPr>
        <p:spPr bwMode="auto">
          <a:xfrm>
            <a:off x="455613" y="1462088"/>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8738" indent="4763"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t>Find </a:t>
            </a:r>
            <a:r>
              <a:rPr lang="en-US" altLang="en-US" sz="2400" i="1"/>
              <a:t>x</a:t>
            </a:r>
            <a:r>
              <a:rPr lang="en-US" altLang="en-US" sz="2400"/>
              <a:t> if ln </a:t>
            </a:r>
            <a:r>
              <a:rPr lang="en-US" altLang="en-US" sz="2400" i="1"/>
              <a:t>x</a:t>
            </a:r>
            <a:r>
              <a:rPr lang="en-US" altLang="en-US" sz="2400"/>
              <a:t> = 5.</a:t>
            </a:r>
          </a:p>
          <a:p>
            <a:pPr eaLnBrk="1" hangingPunct="1"/>
            <a:endParaRPr lang="en-US" altLang="en-US" sz="1200"/>
          </a:p>
          <a:p>
            <a:pPr eaLnBrk="1" hangingPunct="1"/>
            <a:br>
              <a:rPr lang="en-US" altLang="en-US" sz="2400">
                <a:solidFill>
                  <a:srgbClr val="00B9F1"/>
                </a:solidFill>
              </a:rPr>
            </a:br>
            <a:r>
              <a:rPr lang="en-US" altLang="en-US" sz="2400">
                <a:solidFill>
                  <a:srgbClr val="CC007A"/>
                </a:solidFill>
              </a:rPr>
              <a:t>Solution 1:</a:t>
            </a:r>
          </a:p>
          <a:p>
            <a:pPr eaLnBrk="1" hangingPunct="1"/>
            <a:r>
              <a:rPr lang="en-US" altLang="en-US" sz="2400"/>
              <a:t>From (8) we see that</a:t>
            </a:r>
          </a:p>
          <a:p>
            <a:pPr eaLnBrk="1" hangingPunct="1"/>
            <a:endParaRPr lang="en-US" altLang="en-US" sz="1200"/>
          </a:p>
          <a:p>
            <a:pPr eaLnBrk="1" hangingPunct="1"/>
            <a:r>
              <a:rPr lang="en-US" altLang="en-US" sz="2400"/>
              <a:t>		 ln </a:t>
            </a:r>
            <a:r>
              <a:rPr lang="en-US" altLang="en-US" sz="2400" i="1"/>
              <a:t>x</a:t>
            </a:r>
            <a:r>
              <a:rPr lang="en-US" altLang="en-US" sz="2400"/>
              <a:t> = 5	means	</a:t>
            </a:r>
            <a:r>
              <a:rPr lang="en-US" altLang="en-US" sz="2400" i="1"/>
              <a:t>e</a:t>
            </a:r>
            <a:r>
              <a:rPr lang="en-US" altLang="en-US" sz="400" i="1"/>
              <a:t> </a:t>
            </a:r>
            <a:r>
              <a:rPr lang="en-US" altLang="en-US" sz="2400" baseline="30000"/>
              <a:t>5</a:t>
            </a:r>
            <a:r>
              <a:rPr lang="en-US" altLang="en-US" sz="2400"/>
              <a:t> = </a:t>
            </a:r>
            <a:r>
              <a:rPr lang="en-US" altLang="en-US" sz="2400" i="1"/>
              <a:t>x</a:t>
            </a:r>
          </a:p>
          <a:p>
            <a:pPr eaLnBrk="1" hangingPunct="1"/>
            <a:endParaRPr lang="en-US" altLang="en-US" sz="2000"/>
          </a:p>
          <a:p>
            <a:pPr eaLnBrk="1" hangingPunct="1"/>
            <a:r>
              <a:rPr lang="en-US" altLang="en-US" sz="2400"/>
              <a:t>Therefore </a:t>
            </a:r>
            <a:r>
              <a:rPr lang="en-US" altLang="en-US" sz="2400" i="1"/>
              <a:t>x</a:t>
            </a:r>
            <a:r>
              <a:rPr lang="en-US" altLang="en-US" sz="2400"/>
              <a:t> = </a:t>
            </a:r>
            <a:r>
              <a:rPr lang="en-US" altLang="en-US" sz="2400" i="1"/>
              <a:t>e</a:t>
            </a:r>
            <a:r>
              <a:rPr lang="en-US" altLang="en-US" sz="400"/>
              <a:t> </a:t>
            </a:r>
            <a:r>
              <a:rPr lang="en-US" altLang="en-US" sz="2400" baseline="30000"/>
              <a:t>5</a:t>
            </a:r>
            <a:r>
              <a:rPr lang="en-US" altLang="en-US" sz="2400"/>
              <a:t>.</a:t>
            </a:r>
          </a:p>
          <a:p>
            <a:pPr eaLnBrk="1" hangingPunct="1"/>
            <a:endParaRPr lang="en-US" altLang="en-US" sz="2000"/>
          </a:p>
          <a:p>
            <a:pPr eaLnBrk="1" hangingPunct="1"/>
            <a:r>
              <a:rPr lang="en-US" altLang="en-US" sz="2400"/>
              <a:t>(If you have trouble working with the “ln” notation, just replace it by log</a:t>
            </a:r>
            <a:r>
              <a:rPr lang="en-US" altLang="en-US" sz="2400" i="1" baseline="-25000"/>
              <a:t>e</a:t>
            </a:r>
            <a:r>
              <a:rPr lang="en-US" altLang="en-US" sz="2400"/>
              <a:t>. Then the equation becomes log</a:t>
            </a:r>
            <a:r>
              <a:rPr lang="en-US" altLang="en-US" sz="2400" i="1" baseline="-25000"/>
              <a:t>e</a:t>
            </a:r>
            <a:r>
              <a:rPr lang="en-US" altLang="en-US" sz="2400" i="1"/>
              <a:t> x </a:t>
            </a:r>
            <a:r>
              <a:rPr lang="en-US" altLang="en-US" sz="2400"/>
              <a:t>= 5; so, by the definition of logarithm, </a:t>
            </a:r>
            <a:r>
              <a:rPr lang="en-US" altLang="en-US" sz="2400" i="1"/>
              <a:t>e</a:t>
            </a:r>
            <a:r>
              <a:rPr lang="en-US" altLang="en-US" sz="2400" baseline="30000"/>
              <a:t>5</a:t>
            </a:r>
            <a:r>
              <a:rPr lang="en-US" altLang="en-US" sz="2400"/>
              <a:t> = </a:t>
            </a:r>
            <a:r>
              <a:rPr lang="en-US" altLang="en-US" sz="2400" i="1"/>
              <a:t>x</a:t>
            </a:r>
            <a:r>
              <a:rPr lang="en-US" altLang="en-US" sz="2400"/>
              <a:t>.)</a:t>
            </a:r>
          </a:p>
          <a:p>
            <a:pPr eaLnBrk="1" hangingPunct="1"/>
            <a:endParaRPr lang="en-US" altLang="en-US" sz="1200"/>
          </a:p>
          <a:p>
            <a:pPr eaLnBrk="1" hangingPunct="1"/>
            <a:endParaRPr lang="en-US" altLang="en-US" sz="2400"/>
          </a:p>
        </p:txBody>
      </p:sp>
    </p:spTree>
    <p:custDataLst>
      <p:tags r:id="rId1"/>
    </p:custDataLst>
    <p:extLst>
      <p:ext uri="{BB962C8B-B14F-4D97-AF65-F5344CB8AC3E}">
        <p14:creationId xmlns:p14="http://schemas.microsoft.com/office/powerpoint/2010/main" val="14445788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207875">
                                            <p:txEl>
                                              <p:pRg st="2" end="2"/>
                                            </p:txEl>
                                          </p:spTgt>
                                        </p:tgtEl>
                                        <p:attrNameLst>
                                          <p:attrName>style.visibility</p:attrName>
                                        </p:attrNameLst>
                                      </p:cBhvr>
                                      <p:to>
                                        <p:strVal val="visible"/>
                                      </p:to>
                                    </p:set>
                                    <p:animEffect transition="in" filter="fade">
                                      <p:cBhvr>
                                        <p:cTn id="7" dur="1000"/>
                                        <p:tgtEl>
                                          <p:spTgt spid="207875">
                                            <p:txEl>
                                              <p:pRg st="2" end="2"/>
                                            </p:txEl>
                                          </p:spTgt>
                                        </p:tgtEl>
                                      </p:cBhvr>
                                    </p:animEffect>
                                    <p:anim calcmode="lin" valueType="num">
                                      <p:cBhvr>
                                        <p:cTn id="8" dur="1000" fill="hold"/>
                                        <p:tgtEl>
                                          <p:spTgt spid="207875">
                                            <p:txEl>
                                              <p:pRg st="2" end="2"/>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07875">
                                            <p:txEl>
                                              <p:pRg st="2" end="2"/>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7875">
                                            <p:txEl>
                                              <p:pRg st="2" end="2"/>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207875">
                                            <p:txEl>
                                              <p:pRg st="3" end="3"/>
                                            </p:txEl>
                                          </p:spTgt>
                                        </p:tgtEl>
                                        <p:attrNameLst>
                                          <p:attrName>style.visibility</p:attrName>
                                        </p:attrNameLst>
                                      </p:cBhvr>
                                      <p:to>
                                        <p:strVal val="visible"/>
                                      </p:to>
                                    </p:set>
                                    <p:animEffect transition="in" filter="fade">
                                      <p:cBhvr>
                                        <p:cTn id="13" dur="1000"/>
                                        <p:tgtEl>
                                          <p:spTgt spid="207875">
                                            <p:txEl>
                                              <p:pRg st="3" end="3"/>
                                            </p:txEl>
                                          </p:spTgt>
                                        </p:tgtEl>
                                      </p:cBhvr>
                                    </p:animEffect>
                                    <p:anim calcmode="lin" valueType="num">
                                      <p:cBhvr>
                                        <p:cTn id="14" dur="1000" fill="hold"/>
                                        <p:tgtEl>
                                          <p:spTgt spid="207875">
                                            <p:txEl>
                                              <p:pRg st="3" end="3"/>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207875">
                                            <p:txEl>
                                              <p:pRg st="3" end="3"/>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07875">
                                            <p:txEl>
                                              <p:pRg st="3" end="3"/>
                                            </p:txEl>
                                          </p:spTgt>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207875">
                                            <p:txEl>
                                              <p:pRg st="5" end="5"/>
                                            </p:txEl>
                                          </p:spTgt>
                                        </p:tgtEl>
                                        <p:attrNameLst>
                                          <p:attrName>style.visibility</p:attrName>
                                        </p:attrNameLst>
                                      </p:cBhvr>
                                      <p:to>
                                        <p:strVal val="visible"/>
                                      </p:to>
                                    </p:set>
                                    <p:animEffect transition="in" filter="fade">
                                      <p:cBhvr>
                                        <p:cTn id="19" dur="1000"/>
                                        <p:tgtEl>
                                          <p:spTgt spid="207875">
                                            <p:txEl>
                                              <p:pRg st="5" end="5"/>
                                            </p:txEl>
                                          </p:spTgt>
                                        </p:tgtEl>
                                      </p:cBhvr>
                                    </p:animEffect>
                                    <p:anim calcmode="lin" valueType="num">
                                      <p:cBhvr>
                                        <p:cTn id="20" dur="1000" fill="hold"/>
                                        <p:tgtEl>
                                          <p:spTgt spid="207875">
                                            <p:txEl>
                                              <p:pRg st="5" end="5"/>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207875">
                                            <p:txEl>
                                              <p:pRg st="5" end="5"/>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207875">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7" presetClass="entr" presetSubtype="0" fill="hold" nodeType="clickEffect">
                                  <p:stCondLst>
                                    <p:cond delay="0"/>
                                  </p:stCondLst>
                                  <p:childTnLst>
                                    <p:set>
                                      <p:cBhvr>
                                        <p:cTn id="26" dur="1" fill="hold">
                                          <p:stCondLst>
                                            <p:cond delay="0"/>
                                          </p:stCondLst>
                                        </p:cTn>
                                        <p:tgtEl>
                                          <p:spTgt spid="207875">
                                            <p:txEl>
                                              <p:pRg st="7" end="7"/>
                                            </p:txEl>
                                          </p:spTgt>
                                        </p:tgtEl>
                                        <p:attrNameLst>
                                          <p:attrName>style.visibility</p:attrName>
                                        </p:attrNameLst>
                                      </p:cBhvr>
                                      <p:to>
                                        <p:strVal val="visible"/>
                                      </p:to>
                                    </p:set>
                                    <p:animEffect transition="in" filter="fade">
                                      <p:cBhvr>
                                        <p:cTn id="27" dur="1000"/>
                                        <p:tgtEl>
                                          <p:spTgt spid="207875">
                                            <p:txEl>
                                              <p:pRg st="7" end="7"/>
                                            </p:txEl>
                                          </p:spTgt>
                                        </p:tgtEl>
                                      </p:cBhvr>
                                    </p:animEffect>
                                    <p:anim calcmode="lin" valueType="num">
                                      <p:cBhvr>
                                        <p:cTn id="28" dur="1000" fill="hold"/>
                                        <p:tgtEl>
                                          <p:spTgt spid="207875">
                                            <p:txEl>
                                              <p:pRg st="7" end="7"/>
                                            </p:txEl>
                                          </p:spTgt>
                                        </p:tgtEl>
                                        <p:attrNameLst>
                                          <p:attrName>ppt_x</p:attrName>
                                        </p:attrNameLst>
                                      </p:cBhvr>
                                      <p:tavLst>
                                        <p:tav tm="0">
                                          <p:val>
                                            <p:strVal val="#ppt_x"/>
                                          </p:val>
                                        </p:tav>
                                        <p:tav tm="100000">
                                          <p:val>
                                            <p:strVal val="#ppt_x"/>
                                          </p:val>
                                        </p:tav>
                                      </p:tavLst>
                                    </p:anim>
                                    <p:anim calcmode="lin" valueType="num">
                                      <p:cBhvr>
                                        <p:cTn id="29" dur="900" decel="100000" fill="hold"/>
                                        <p:tgtEl>
                                          <p:spTgt spid="207875">
                                            <p:txEl>
                                              <p:pRg st="7" end="7"/>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07875">
                                            <p:txEl>
                                              <p:pRg st="7" end="7"/>
                                            </p:txEl>
                                          </p:spTgt>
                                        </p:tgtEl>
                                        <p:attrNameLst>
                                          <p:attrName>ppt_y</p:attrName>
                                        </p:attrNameLst>
                                      </p:cBhvr>
                                      <p:tavLst>
                                        <p:tav tm="0">
                                          <p:val>
                                            <p:strVal val="#ppt_y-.03"/>
                                          </p:val>
                                        </p:tav>
                                        <p:tav tm="100000">
                                          <p:val>
                                            <p:strVal val="#ppt_y"/>
                                          </p:val>
                                        </p:tav>
                                      </p:tavLst>
                                    </p:anim>
                                  </p:childTnLst>
                                </p:cTn>
                              </p:par>
                              <p:par>
                                <p:cTn id="31" presetID="37" presetClass="entr" presetSubtype="0" fill="hold" nodeType="withEffect">
                                  <p:stCondLst>
                                    <p:cond delay="0"/>
                                  </p:stCondLst>
                                  <p:childTnLst>
                                    <p:set>
                                      <p:cBhvr>
                                        <p:cTn id="32" dur="1" fill="hold">
                                          <p:stCondLst>
                                            <p:cond delay="0"/>
                                          </p:stCondLst>
                                        </p:cTn>
                                        <p:tgtEl>
                                          <p:spTgt spid="207875">
                                            <p:txEl>
                                              <p:pRg st="9" end="9"/>
                                            </p:txEl>
                                          </p:spTgt>
                                        </p:tgtEl>
                                        <p:attrNameLst>
                                          <p:attrName>style.visibility</p:attrName>
                                        </p:attrNameLst>
                                      </p:cBhvr>
                                      <p:to>
                                        <p:strVal val="visible"/>
                                      </p:to>
                                    </p:set>
                                    <p:animEffect transition="in" filter="fade">
                                      <p:cBhvr>
                                        <p:cTn id="33" dur="1000"/>
                                        <p:tgtEl>
                                          <p:spTgt spid="207875">
                                            <p:txEl>
                                              <p:pRg st="9" end="9"/>
                                            </p:txEl>
                                          </p:spTgt>
                                        </p:tgtEl>
                                      </p:cBhvr>
                                    </p:animEffect>
                                    <p:anim calcmode="lin" valueType="num">
                                      <p:cBhvr>
                                        <p:cTn id="34" dur="1000" fill="hold"/>
                                        <p:tgtEl>
                                          <p:spTgt spid="207875">
                                            <p:txEl>
                                              <p:pRg st="9" end="9"/>
                                            </p:txEl>
                                          </p:spTgt>
                                        </p:tgtEl>
                                        <p:attrNameLst>
                                          <p:attrName>ppt_x</p:attrName>
                                        </p:attrNameLst>
                                      </p:cBhvr>
                                      <p:tavLst>
                                        <p:tav tm="0">
                                          <p:val>
                                            <p:strVal val="#ppt_x"/>
                                          </p:val>
                                        </p:tav>
                                        <p:tav tm="100000">
                                          <p:val>
                                            <p:strVal val="#ppt_x"/>
                                          </p:val>
                                        </p:tav>
                                      </p:tavLst>
                                    </p:anim>
                                    <p:anim calcmode="lin" valueType="num">
                                      <p:cBhvr>
                                        <p:cTn id="35" dur="900" decel="100000" fill="hold"/>
                                        <p:tgtEl>
                                          <p:spTgt spid="207875">
                                            <p:txEl>
                                              <p:pRg st="9" end="9"/>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07875">
                                            <p:txEl>
                                              <p:pRg st="9" end="9"/>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en-US"/>
              <a:t>Example 7 </a:t>
            </a:r>
            <a:r>
              <a:rPr lang="en-US" altLang="en-US">
                <a:cs typeface="Arial" panose="020B0604020202020204" pitchFamily="34" charset="0"/>
              </a:rPr>
              <a:t>– </a:t>
            </a:r>
            <a:r>
              <a:rPr lang="en-US" altLang="en-US" i="1">
                <a:cs typeface="Arial" panose="020B0604020202020204" pitchFamily="34" charset="0"/>
              </a:rPr>
              <a:t>Solution</a:t>
            </a:r>
          </a:p>
        </p:txBody>
      </p:sp>
      <p:sp>
        <p:nvSpPr>
          <p:cNvPr id="208899" name="Text Box 3"/>
          <p:cNvSpPr txBox="1">
            <a:spLocks noChangeArrowheads="1"/>
          </p:cNvSpPr>
          <p:nvPr/>
        </p:nvSpPr>
        <p:spPr bwMode="auto">
          <a:xfrm>
            <a:off x="455613" y="1462088"/>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8738" indent="4763"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0000"/>
              </a:lnSpc>
            </a:pPr>
            <a:r>
              <a:rPr lang="en-US" altLang="en-US" sz="2400">
                <a:solidFill>
                  <a:srgbClr val="CC007A"/>
                </a:solidFill>
              </a:rPr>
              <a:t>Solution 2:</a:t>
            </a:r>
          </a:p>
          <a:p>
            <a:pPr eaLnBrk="1" hangingPunct="1">
              <a:lnSpc>
                <a:spcPct val="110000"/>
              </a:lnSpc>
            </a:pPr>
            <a:r>
              <a:rPr lang="en-US" altLang="en-US" sz="2400"/>
              <a:t>Start with the equation</a:t>
            </a:r>
          </a:p>
          <a:p>
            <a:pPr eaLnBrk="1" hangingPunct="1">
              <a:lnSpc>
                <a:spcPct val="110000"/>
              </a:lnSpc>
            </a:pPr>
            <a:endParaRPr lang="en-US" altLang="en-US" sz="1600"/>
          </a:p>
          <a:p>
            <a:pPr eaLnBrk="1" hangingPunct="1">
              <a:lnSpc>
                <a:spcPct val="110000"/>
              </a:lnSpc>
            </a:pPr>
            <a:r>
              <a:rPr lang="en-US" altLang="en-US" sz="2400"/>
              <a:t>		 		ln </a:t>
            </a:r>
            <a:r>
              <a:rPr lang="en-US" altLang="en-US" sz="2400" i="1"/>
              <a:t>x</a:t>
            </a:r>
            <a:r>
              <a:rPr lang="en-US" altLang="en-US" sz="2400"/>
              <a:t> = 5 </a:t>
            </a:r>
          </a:p>
          <a:p>
            <a:pPr eaLnBrk="1" hangingPunct="1">
              <a:lnSpc>
                <a:spcPct val="110000"/>
              </a:lnSpc>
            </a:pPr>
            <a:endParaRPr lang="en-US" altLang="en-US" sz="1600"/>
          </a:p>
          <a:p>
            <a:pPr eaLnBrk="1" hangingPunct="1">
              <a:lnSpc>
                <a:spcPct val="110000"/>
              </a:lnSpc>
            </a:pPr>
            <a:r>
              <a:rPr lang="en-US" altLang="en-US" sz="2400"/>
              <a:t>and apply the exponential function to both sides of the equation:</a:t>
            </a:r>
          </a:p>
          <a:p>
            <a:pPr eaLnBrk="1" hangingPunct="1">
              <a:lnSpc>
                <a:spcPct val="110000"/>
              </a:lnSpc>
            </a:pPr>
            <a:r>
              <a:rPr lang="en-US" altLang="en-US" sz="2400"/>
              <a:t>                         	          </a:t>
            </a:r>
            <a:r>
              <a:rPr lang="en-US" altLang="en-US" sz="2400" i="1"/>
              <a:t>e</a:t>
            </a:r>
            <a:r>
              <a:rPr lang="en-US" altLang="en-US" sz="400"/>
              <a:t> </a:t>
            </a:r>
            <a:r>
              <a:rPr lang="en-US" altLang="en-US" sz="2400" baseline="30000"/>
              <a:t>ln </a:t>
            </a:r>
            <a:r>
              <a:rPr lang="en-US" altLang="en-US" sz="2400" i="1" baseline="30000"/>
              <a:t>x</a:t>
            </a:r>
            <a:r>
              <a:rPr lang="en-US" altLang="en-US" sz="2400"/>
              <a:t> = </a:t>
            </a:r>
            <a:r>
              <a:rPr lang="en-US" altLang="en-US" sz="2400" i="1"/>
              <a:t>e</a:t>
            </a:r>
            <a:r>
              <a:rPr lang="en-US" altLang="en-US" sz="2400" baseline="30000"/>
              <a:t>5</a:t>
            </a:r>
            <a:endParaRPr lang="en-US" altLang="en-US" sz="2400"/>
          </a:p>
          <a:p>
            <a:pPr eaLnBrk="1" hangingPunct="1">
              <a:lnSpc>
                <a:spcPct val="110000"/>
              </a:lnSpc>
            </a:pPr>
            <a:endParaRPr lang="en-US" altLang="en-US" sz="1600"/>
          </a:p>
          <a:p>
            <a:pPr eaLnBrk="1" hangingPunct="1">
              <a:lnSpc>
                <a:spcPct val="110000"/>
              </a:lnSpc>
            </a:pPr>
            <a:r>
              <a:rPr lang="en-US" altLang="en-US" sz="2400"/>
              <a:t>But the second cancellation equation in (9) says</a:t>
            </a:r>
          </a:p>
          <a:p>
            <a:pPr eaLnBrk="1" hangingPunct="1">
              <a:lnSpc>
                <a:spcPct val="110000"/>
              </a:lnSpc>
            </a:pPr>
            <a:r>
              <a:rPr lang="en-US" altLang="en-US" sz="2400"/>
              <a:t>that </a:t>
            </a:r>
            <a:r>
              <a:rPr lang="en-US" altLang="en-US" sz="2400" i="1"/>
              <a:t>e</a:t>
            </a:r>
            <a:r>
              <a:rPr lang="en-US" altLang="en-US" sz="400"/>
              <a:t> </a:t>
            </a:r>
            <a:r>
              <a:rPr lang="en-US" altLang="en-US" sz="2400" baseline="30000"/>
              <a:t>ln </a:t>
            </a:r>
            <a:r>
              <a:rPr lang="en-US" altLang="en-US" sz="2400" i="1" baseline="30000"/>
              <a:t>x</a:t>
            </a:r>
            <a:r>
              <a:rPr lang="en-US" altLang="en-US" sz="2400"/>
              <a:t> = </a:t>
            </a:r>
            <a:r>
              <a:rPr lang="en-US" altLang="en-US" sz="2400" i="1"/>
              <a:t>x</a:t>
            </a:r>
            <a:r>
              <a:rPr lang="en-US" altLang="en-US" sz="2400"/>
              <a:t>.</a:t>
            </a:r>
          </a:p>
          <a:p>
            <a:pPr eaLnBrk="1" hangingPunct="1">
              <a:lnSpc>
                <a:spcPct val="110000"/>
              </a:lnSpc>
            </a:pPr>
            <a:endParaRPr lang="en-US" altLang="en-US" sz="1600"/>
          </a:p>
          <a:p>
            <a:pPr eaLnBrk="1" hangingPunct="1">
              <a:lnSpc>
                <a:spcPct val="110000"/>
              </a:lnSpc>
            </a:pPr>
            <a:r>
              <a:rPr lang="en-US" altLang="en-US" sz="2400"/>
              <a:t>Therefore </a:t>
            </a:r>
            <a:r>
              <a:rPr lang="en-US" altLang="en-US" sz="2400" i="1"/>
              <a:t>x</a:t>
            </a:r>
            <a:r>
              <a:rPr lang="en-US" altLang="en-US" sz="2400"/>
              <a:t> = </a:t>
            </a:r>
            <a:r>
              <a:rPr lang="en-US" altLang="en-US" sz="2400" i="1"/>
              <a:t>e</a:t>
            </a:r>
            <a:r>
              <a:rPr lang="en-US" altLang="en-US" sz="400"/>
              <a:t> </a:t>
            </a:r>
            <a:r>
              <a:rPr lang="en-US" altLang="en-US" sz="2400" baseline="30000"/>
              <a:t>5</a:t>
            </a:r>
            <a:r>
              <a:rPr lang="en-US" altLang="en-US" sz="2400"/>
              <a:t>.</a:t>
            </a:r>
          </a:p>
        </p:txBody>
      </p:sp>
      <p:sp>
        <p:nvSpPr>
          <p:cNvPr id="34820" name="Text Box 4"/>
          <p:cNvSpPr txBox="1">
            <a:spLocks noChangeArrowheads="1"/>
          </p:cNvSpPr>
          <p:nvPr/>
        </p:nvSpPr>
        <p:spPr bwMode="auto">
          <a:xfrm>
            <a:off x="8135938" y="838200"/>
            <a:ext cx="841375"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spcBef>
                <a:spcPct val="50000"/>
              </a:spcBef>
            </a:pPr>
            <a:r>
              <a:rPr lang="en-US" altLang="en-US">
                <a:solidFill>
                  <a:srgbClr val="000000"/>
                </a:solidFill>
              </a:rPr>
              <a:t>cont’d</a:t>
            </a:r>
          </a:p>
        </p:txBody>
      </p:sp>
    </p:spTree>
    <p:custDataLst>
      <p:tags r:id="rId1"/>
    </p:custDataLst>
    <p:extLst>
      <p:ext uri="{BB962C8B-B14F-4D97-AF65-F5344CB8AC3E}">
        <p14:creationId xmlns:p14="http://schemas.microsoft.com/office/powerpoint/2010/main" val="33647743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208899">
                                            <p:txEl>
                                              <p:pRg st="8" end="8"/>
                                            </p:txEl>
                                          </p:spTgt>
                                        </p:tgtEl>
                                        <p:attrNameLst>
                                          <p:attrName>style.visibility</p:attrName>
                                        </p:attrNameLst>
                                      </p:cBhvr>
                                      <p:to>
                                        <p:strVal val="visible"/>
                                      </p:to>
                                    </p:set>
                                    <p:animEffect transition="in" filter="fade">
                                      <p:cBhvr>
                                        <p:cTn id="7" dur="1000"/>
                                        <p:tgtEl>
                                          <p:spTgt spid="208899">
                                            <p:txEl>
                                              <p:pRg st="8" end="8"/>
                                            </p:txEl>
                                          </p:spTgt>
                                        </p:tgtEl>
                                      </p:cBhvr>
                                    </p:animEffect>
                                    <p:anim calcmode="lin" valueType="num">
                                      <p:cBhvr>
                                        <p:cTn id="8" dur="1000" fill="hold"/>
                                        <p:tgtEl>
                                          <p:spTgt spid="208899">
                                            <p:txEl>
                                              <p:pRg st="8" end="8"/>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08899">
                                            <p:txEl>
                                              <p:pRg st="8" end="8"/>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8899">
                                            <p:txEl>
                                              <p:pRg st="8" end="8"/>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208899">
                                            <p:txEl>
                                              <p:pRg st="9" end="9"/>
                                            </p:txEl>
                                          </p:spTgt>
                                        </p:tgtEl>
                                        <p:attrNameLst>
                                          <p:attrName>style.visibility</p:attrName>
                                        </p:attrNameLst>
                                      </p:cBhvr>
                                      <p:to>
                                        <p:strVal val="visible"/>
                                      </p:to>
                                    </p:set>
                                    <p:animEffect transition="in" filter="fade">
                                      <p:cBhvr>
                                        <p:cTn id="13" dur="1000"/>
                                        <p:tgtEl>
                                          <p:spTgt spid="208899">
                                            <p:txEl>
                                              <p:pRg st="9" end="9"/>
                                            </p:txEl>
                                          </p:spTgt>
                                        </p:tgtEl>
                                      </p:cBhvr>
                                    </p:animEffect>
                                    <p:anim calcmode="lin" valueType="num">
                                      <p:cBhvr>
                                        <p:cTn id="14" dur="1000" fill="hold"/>
                                        <p:tgtEl>
                                          <p:spTgt spid="208899">
                                            <p:txEl>
                                              <p:pRg st="9" end="9"/>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208899">
                                            <p:txEl>
                                              <p:pRg st="9" end="9"/>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08899">
                                            <p:txEl>
                                              <p:pRg st="9" end="9"/>
                                            </p:txEl>
                                          </p:spTgt>
                                        </p:tgtEl>
                                        <p:attrNameLst>
                                          <p:attrName>ppt_y</p:attrName>
                                        </p:attrNameLst>
                                      </p:cBhvr>
                                      <p:tavLst>
                                        <p:tav tm="0">
                                          <p:val>
                                            <p:strVal val="#ppt_y-.03"/>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7" presetClass="entr" presetSubtype="0" fill="hold" nodeType="clickEffect">
                                  <p:stCondLst>
                                    <p:cond delay="0"/>
                                  </p:stCondLst>
                                  <p:childTnLst>
                                    <p:set>
                                      <p:cBhvr>
                                        <p:cTn id="20" dur="1" fill="hold">
                                          <p:stCondLst>
                                            <p:cond delay="0"/>
                                          </p:stCondLst>
                                        </p:cTn>
                                        <p:tgtEl>
                                          <p:spTgt spid="208899">
                                            <p:txEl>
                                              <p:pRg st="11" end="11"/>
                                            </p:txEl>
                                          </p:spTgt>
                                        </p:tgtEl>
                                        <p:attrNameLst>
                                          <p:attrName>style.visibility</p:attrName>
                                        </p:attrNameLst>
                                      </p:cBhvr>
                                      <p:to>
                                        <p:strVal val="visible"/>
                                      </p:to>
                                    </p:set>
                                    <p:animEffect transition="in" filter="fade">
                                      <p:cBhvr>
                                        <p:cTn id="21" dur="1000"/>
                                        <p:tgtEl>
                                          <p:spTgt spid="208899">
                                            <p:txEl>
                                              <p:pRg st="11" end="11"/>
                                            </p:txEl>
                                          </p:spTgt>
                                        </p:tgtEl>
                                      </p:cBhvr>
                                    </p:animEffect>
                                    <p:anim calcmode="lin" valueType="num">
                                      <p:cBhvr>
                                        <p:cTn id="22" dur="1000" fill="hold"/>
                                        <p:tgtEl>
                                          <p:spTgt spid="208899">
                                            <p:txEl>
                                              <p:pRg st="11" end="11"/>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208899">
                                            <p:txEl>
                                              <p:pRg st="11" end="11"/>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08899">
                                            <p:txEl>
                                              <p:pRg st="11" end="1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noFill/>
        </p:spPr>
        <p:txBody>
          <a:bodyPr/>
          <a:lstStyle/>
          <a:p>
            <a:r>
              <a:rPr lang="en-US" altLang="en-US"/>
              <a:t>Example 1 – </a:t>
            </a:r>
            <a:r>
              <a:rPr lang="en-US" altLang="en-US" i="1"/>
              <a:t>Solution  </a:t>
            </a:r>
          </a:p>
        </p:txBody>
      </p:sp>
      <p:sp>
        <p:nvSpPr>
          <p:cNvPr id="134147" name="Rectangle 3"/>
          <p:cNvSpPr>
            <a:spLocks noChangeArrowheads="1"/>
          </p:cNvSpPr>
          <p:nvPr/>
        </p:nvSpPr>
        <p:spPr bwMode="auto">
          <a:xfrm>
            <a:off x="455613" y="1462088"/>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tabLst>
                <a:tab pos="465138" algn="l"/>
              </a:tabLst>
              <a:defRPr sz="2400">
                <a:solidFill>
                  <a:schemeClr val="tx1"/>
                </a:solidFill>
                <a:latin typeface="Arial" panose="020B0604020202020204" pitchFamily="34" charset="0"/>
              </a:defRPr>
            </a:lvl1pPr>
            <a:lvl2pPr marL="742950" indent="-285750" eaLnBrk="0" hangingPunct="0">
              <a:tabLst>
                <a:tab pos="465138" algn="l"/>
              </a:tabLst>
              <a:defRPr sz="2400">
                <a:solidFill>
                  <a:schemeClr val="tx1"/>
                </a:solidFill>
                <a:latin typeface="Arial" panose="020B0604020202020204" pitchFamily="34" charset="0"/>
              </a:defRPr>
            </a:lvl2pPr>
            <a:lvl3pPr marL="1143000" indent="-228600" eaLnBrk="0" hangingPunct="0">
              <a:tabLst>
                <a:tab pos="465138" algn="l"/>
              </a:tabLst>
              <a:defRPr sz="2400">
                <a:solidFill>
                  <a:schemeClr val="tx1"/>
                </a:solidFill>
                <a:latin typeface="Arial" panose="020B0604020202020204" pitchFamily="34" charset="0"/>
              </a:defRPr>
            </a:lvl3pPr>
            <a:lvl4pPr marL="1600200" indent="-228600" eaLnBrk="0" hangingPunct="0">
              <a:tabLst>
                <a:tab pos="465138" algn="l"/>
              </a:tabLst>
              <a:defRPr sz="2400">
                <a:solidFill>
                  <a:schemeClr val="tx1"/>
                </a:solidFill>
                <a:latin typeface="Arial" panose="020B0604020202020204" pitchFamily="34" charset="0"/>
              </a:defRPr>
            </a:lvl4pPr>
            <a:lvl5pPr marL="2057400" indent="-228600" eaLnBrk="0" hangingPunct="0">
              <a:tabLst>
                <a:tab pos="465138" algn="l"/>
              </a:tabLst>
              <a:defRPr sz="2400">
                <a:solidFill>
                  <a:schemeClr val="tx1"/>
                </a:solidFill>
                <a:latin typeface="Arial" panose="020B0604020202020204" pitchFamily="34" charset="0"/>
              </a:defRPr>
            </a:lvl5pPr>
            <a:lvl6pPr marL="2514600" indent="-228600" eaLnBrk="0" fontAlgn="base" hangingPunct="0">
              <a:lnSpc>
                <a:spcPct val="120000"/>
              </a:lnSpc>
              <a:spcBef>
                <a:spcPct val="0"/>
              </a:spcBef>
              <a:spcAft>
                <a:spcPct val="0"/>
              </a:spcAft>
              <a:tabLst>
                <a:tab pos="465138" algn="l"/>
              </a:tabLst>
              <a:defRPr sz="2400">
                <a:solidFill>
                  <a:schemeClr val="tx1"/>
                </a:solidFill>
                <a:latin typeface="Arial" panose="020B0604020202020204" pitchFamily="34" charset="0"/>
              </a:defRPr>
            </a:lvl6pPr>
            <a:lvl7pPr marL="2971800" indent="-228600" eaLnBrk="0" fontAlgn="base" hangingPunct="0">
              <a:lnSpc>
                <a:spcPct val="120000"/>
              </a:lnSpc>
              <a:spcBef>
                <a:spcPct val="0"/>
              </a:spcBef>
              <a:spcAft>
                <a:spcPct val="0"/>
              </a:spcAft>
              <a:tabLst>
                <a:tab pos="465138" algn="l"/>
              </a:tabLst>
              <a:defRPr sz="2400">
                <a:solidFill>
                  <a:schemeClr val="tx1"/>
                </a:solidFill>
                <a:latin typeface="Arial" panose="020B0604020202020204" pitchFamily="34" charset="0"/>
              </a:defRPr>
            </a:lvl7pPr>
            <a:lvl8pPr marL="3429000" indent="-228600" eaLnBrk="0" fontAlgn="base" hangingPunct="0">
              <a:lnSpc>
                <a:spcPct val="120000"/>
              </a:lnSpc>
              <a:spcBef>
                <a:spcPct val="0"/>
              </a:spcBef>
              <a:spcAft>
                <a:spcPct val="0"/>
              </a:spcAft>
              <a:tabLst>
                <a:tab pos="465138" algn="l"/>
              </a:tabLst>
              <a:defRPr sz="2400">
                <a:solidFill>
                  <a:schemeClr val="tx1"/>
                </a:solidFill>
                <a:latin typeface="Arial" panose="020B0604020202020204" pitchFamily="34" charset="0"/>
              </a:defRPr>
            </a:lvl8pPr>
            <a:lvl9pPr marL="3886200" indent="-228600" eaLnBrk="0" fontAlgn="base" hangingPunct="0">
              <a:lnSpc>
                <a:spcPct val="120000"/>
              </a:lnSpc>
              <a:spcBef>
                <a:spcPct val="0"/>
              </a:spcBef>
              <a:spcAft>
                <a:spcPct val="0"/>
              </a:spcAft>
              <a:tabLst>
                <a:tab pos="465138" algn="l"/>
              </a:tabLst>
              <a:defRPr sz="2400">
                <a:solidFill>
                  <a:schemeClr val="tx1"/>
                </a:solidFill>
                <a:latin typeface="Arial" panose="020B0604020202020204" pitchFamily="34" charset="0"/>
              </a:defRPr>
            </a:lvl9pPr>
          </a:lstStyle>
          <a:p>
            <a:pPr eaLnBrk="1" hangingPunct="1">
              <a:lnSpc>
                <a:spcPct val="100000"/>
              </a:lnSpc>
              <a:spcBef>
                <a:spcPct val="20000"/>
              </a:spcBef>
            </a:pPr>
            <a:r>
              <a:rPr lang="en-US" altLang="en-US" b="1"/>
              <a:t>(a)</a:t>
            </a:r>
            <a:r>
              <a:rPr lang="en-US" altLang="en-US"/>
              <a:t> We see from Figure 6 that the point (1, 3) lies on the       	graph of </a:t>
            </a:r>
            <a:r>
              <a:rPr lang="en-US" altLang="en-US" i="1"/>
              <a:t>f</a:t>
            </a:r>
            <a:r>
              <a:rPr lang="en-US" altLang="en-US"/>
              <a:t>, so the value of </a:t>
            </a:r>
            <a:r>
              <a:rPr lang="en-US" altLang="en-US" i="1"/>
              <a:t>f</a:t>
            </a:r>
            <a:r>
              <a:rPr lang="en-US" altLang="en-US"/>
              <a:t> at 1 is </a:t>
            </a:r>
            <a:r>
              <a:rPr lang="en-US" altLang="en-US" i="1"/>
              <a:t>f</a:t>
            </a:r>
            <a:r>
              <a:rPr lang="en-US" altLang="en-US" sz="400" i="1"/>
              <a:t> </a:t>
            </a:r>
            <a:r>
              <a:rPr lang="en-US" altLang="en-US"/>
              <a:t>(1) = 3. (In other </a:t>
            </a:r>
            <a:br>
              <a:rPr lang="en-US" altLang="en-US"/>
            </a:br>
            <a:r>
              <a:rPr lang="en-US" altLang="en-US"/>
              <a:t>     words, the point on the graph that lies above </a:t>
            </a:r>
            <a:r>
              <a:rPr lang="en-US" altLang="en-US" i="1"/>
              <a:t>x</a:t>
            </a:r>
            <a:r>
              <a:rPr lang="en-US" altLang="en-US"/>
              <a:t> = 1 is 3 </a:t>
            </a:r>
            <a:br>
              <a:rPr lang="en-US" altLang="en-US"/>
            </a:br>
            <a:r>
              <a:rPr lang="en-US" altLang="en-US"/>
              <a:t>     units above the </a:t>
            </a:r>
            <a:r>
              <a:rPr lang="en-US" altLang="en-US" i="1"/>
              <a:t>x</a:t>
            </a:r>
            <a:r>
              <a:rPr lang="en-US" altLang="en-US"/>
              <a:t>-axis.)</a:t>
            </a:r>
          </a:p>
          <a:p>
            <a:pPr eaLnBrk="1" hangingPunct="1">
              <a:lnSpc>
                <a:spcPct val="100000"/>
              </a:lnSpc>
              <a:spcBef>
                <a:spcPct val="20000"/>
              </a:spcBef>
              <a:buFontTx/>
              <a:buChar char="•"/>
            </a:pPr>
            <a:endParaRPr lang="en-US" altLang="en-US" sz="1800"/>
          </a:p>
          <a:p>
            <a:pPr eaLnBrk="1" hangingPunct="1">
              <a:lnSpc>
                <a:spcPct val="100000"/>
              </a:lnSpc>
            </a:pPr>
            <a:r>
              <a:rPr lang="en-US" altLang="en-US"/>
              <a:t>	When </a:t>
            </a:r>
            <a:r>
              <a:rPr lang="en-US" altLang="en-US" i="1"/>
              <a:t>x</a:t>
            </a:r>
            <a:r>
              <a:rPr lang="en-US" altLang="en-US"/>
              <a:t> = 5, the graph lies about 0.7 unit below the  	</a:t>
            </a:r>
            <a:r>
              <a:rPr lang="en-US" altLang="en-US" i="1"/>
              <a:t>x</a:t>
            </a:r>
            <a:r>
              <a:rPr lang="en-US" altLang="en-US"/>
              <a:t>-axis, so we estimate that </a:t>
            </a:r>
            <a:r>
              <a:rPr lang="en-US" altLang="en-US" i="1"/>
              <a:t>f</a:t>
            </a:r>
            <a:r>
              <a:rPr lang="en-US" altLang="en-US"/>
              <a:t>(5) </a:t>
            </a:r>
            <a:r>
              <a:rPr lang="en-US" altLang="en-US" b="1">
                <a:sym typeface="Symbol" panose="05050102010706020507" pitchFamily="18" charset="2"/>
              </a:rPr>
              <a:t></a:t>
            </a:r>
            <a:r>
              <a:rPr lang="en-US" altLang="en-US"/>
              <a:t> –0.7.</a:t>
            </a:r>
          </a:p>
          <a:p>
            <a:pPr eaLnBrk="1" hangingPunct="1">
              <a:lnSpc>
                <a:spcPct val="100000"/>
              </a:lnSpc>
            </a:pPr>
            <a:endParaRPr lang="en-US" altLang="en-US"/>
          </a:p>
          <a:p>
            <a:pPr eaLnBrk="1" hangingPunct="1">
              <a:lnSpc>
                <a:spcPct val="100000"/>
              </a:lnSpc>
            </a:pPr>
            <a:r>
              <a:rPr lang="en-US" altLang="en-US" b="1"/>
              <a:t>(b)</a:t>
            </a:r>
            <a:r>
              <a:rPr lang="en-US" altLang="en-US"/>
              <a:t> We see that </a:t>
            </a:r>
            <a:r>
              <a:rPr lang="en-US" altLang="en-US" i="1"/>
              <a:t>f</a:t>
            </a:r>
            <a:r>
              <a:rPr lang="en-US" altLang="en-US" sz="400" i="1"/>
              <a:t> </a:t>
            </a:r>
            <a:r>
              <a:rPr lang="en-US" altLang="en-US"/>
              <a:t>(</a:t>
            </a:r>
            <a:r>
              <a:rPr lang="en-US" altLang="en-US" i="1"/>
              <a:t>x</a:t>
            </a:r>
            <a:r>
              <a:rPr lang="en-US" altLang="en-US"/>
              <a:t>) is defined when 0 </a:t>
            </a:r>
            <a:r>
              <a:rPr lang="en-US" altLang="en-US" b="1">
                <a:solidFill>
                  <a:srgbClr val="000000"/>
                </a:solidFill>
                <a:ea typeface="Times New Roman" panose="02020603050405020304" pitchFamily="18" charset="0"/>
                <a:cs typeface="Arial" panose="020B0604020202020204" pitchFamily="34" charset="0"/>
                <a:sym typeface="Symbol" panose="05050102010706020507" pitchFamily="18" charset="2"/>
              </a:rPr>
              <a:t></a:t>
            </a:r>
            <a:r>
              <a:rPr lang="en-US" altLang="en-US"/>
              <a:t> </a:t>
            </a:r>
            <a:r>
              <a:rPr lang="en-US" altLang="en-US" i="1"/>
              <a:t>x </a:t>
            </a:r>
            <a:r>
              <a:rPr lang="en-US" altLang="en-US" b="1">
                <a:solidFill>
                  <a:srgbClr val="000000"/>
                </a:solidFill>
                <a:cs typeface="Times New Roman" panose="02020603050405020304" pitchFamily="18" charset="0"/>
                <a:sym typeface="Symbol" panose="05050102010706020507" pitchFamily="18" charset="2"/>
              </a:rPr>
              <a:t></a:t>
            </a:r>
            <a:r>
              <a:rPr lang="en-US" altLang="en-US"/>
              <a:t> 7, so the </a:t>
            </a:r>
            <a:br>
              <a:rPr lang="en-US" altLang="en-US"/>
            </a:br>
            <a:r>
              <a:rPr lang="en-US" altLang="en-US"/>
              <a:t>     domain of </a:t>
            </a:r>
            <a:r>
              <a:rPr lang="en-US" altLang="en-US" i="1"/>
              <a:t>f</a:t>
            </a:r>
            <a:r>
              <a:rPr lang="en-US" altLang="en-US"/>
              <a:t> is the closed interval [0, 7]. Notice that </a:t>
            </a:r>
            <a:r>
              <a:rPr lang="en-US" altLang="en-US" i="1"/>
              <a:t>f</a:t>
            </a:r>
            <a:r>
              <a:rPr lang="en-US" altLang="en-US"/>
              <a:t>  </a:t>
            </a:r>
            <a:br>
              <a:rPr lang="en-US" altLang="en-US"/>
            </a:br>
            <a:r>
              <a:rPr lang="en-US" altLang="en-US"/>
              <a:t>     takes on all values from –2 to 4, so the range of </a:t>
            </a:r>
            <a:r>
              <a:rPr lang="en-US" altLang="en-US" i="1"/>
              <a:t>f</a:t>
            </a:r>
            <a:r>
              <a:rPr lang="en-US" altLang="en-US"/>
              <a:t> is</a:t>
            </a:r>
          </a:p>
          <a:p>
            <a:pPr eaLnBrk="1" hangingPunct="1">
              <a:lnSpc>
                <a:spcPct val="100000"/>
              </a:lnSpc>
            </a:pPr>
            <a:endParaRPr lang="en-US" altLang="en-US"/>
          </a:p>
          <a:p>
            <a:pPr eaLnBrk="1" hangingPunct="1">
              <a:lnSpc>
                <a:spcPct val="100000"/>
              </a:lnSpc>
            </a:pPr>
            <a:r>
              <a:rPr lang="en-US" altLang="en-US"/>
              <a:t>                   {</a:t>
            </a:r>
            <a:r>
              <a:rPr lang="en-US" altLang="en-US" i="1"/>
              <a:t>y | </a:t>
            </a:r>
            <a:r>
              <a:rPr lang="en-US" altLang="en-US"/>
              <a:t>–2 </a:t>
            </a:r>
            <a:r>
              <a:rPr lang="en-US" altLang="en-US" b="1">
                <a:solidFill>
                  <a:srgbClr val="000000"/>
                </a:solidFill>
                <a:cs typeface="Times New Roman" panose="02020603050405020304" pitchFamily="18" charset="0"/>
                <a:sym typeface="Symbol" panose="05050102010706020507" pitchFamily="18" charset="2"/>
              </a:rPr>
              <a:t></a:t>
            </a:r>
            <a:r>
              <a:rPr lang="en-US" altLang="en-US"/>
              <a:t> </a:t>
            </a:r>
            <a:r>
              <a:rPr lang="en-US" altLang="en-US" i="1"/>
              <a:t>y </a:t>
            </a:r>
            <a:r>
              <a:rPr lang="en-US" altLang="en-US" b="1">
                <a:solidFill>
                  <a:srgbClr val="000000"/>
                </a:solidFill>
                <a:cs typeface="Times New Roman" panose="02020603050405020304" pitchFamily="18" charset="0"/>
                <a:sym typeface="Symbol" panose="05050102010706020507" pitchFamily="18" charset="2"/>
              </a:rPr>
              <a:t></a:t>
            </a:r>
            <a:r>
              <a:rPr lang="en-US" altLang="en-US"/>
              <a:t> 4} = [–2, 4]</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134147">
                                            <p:txEl>
                                              <p:pRg st="2" end="2"/>
                                            </p:txEl>
                                          </p:spTgt>
                                        </p:tgtEl>
                                        <p:attrNameLst>
                                          <p:attrName>style.visibility</p:attrName>
                                        </p:attrNameLst>
                                      </p:cBhvr>
                                      <p:to>
                                        <p:strVal val="visible"/>
                                      </p:to>
                                    </p:set>
                                    <p:animEffect transition="in" filter="fade">
                                      <p:cBhvr>
                                        <p:cTn id="7" dur="1000"/>
                                        <p:tgtEl>
                                          <p:spTgt spid="134147">
                                            <p:txEl>
                                              <p:pRg st="2" end="2"/>
                                            </p:txEl>
                                          </p:spTgt>
                                        </p:tgtEl>
                                      </p:cBhvr>
                                    </p:animEffect>
                                    <p:anim calcmode="lin" valueType="num">
                                      <p:cBhvr>
                                        <p:cTn id="8" dur="1000" fill="hold"/>
                                        <p:tgtEl>
                                          <p:spTgt spid="134147">
                                            <p:txEl>
                                              <p:pRg st="2" end="2"/>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34147">
                                            <p:txEl>
                                              <p:pRg st="2" end="2"/>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34147">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nodeType="clickEffect">
                                  <p:stCondLst>
                                    <p:cond delay="0"/>
                                  </p:stCondLst>
                                  <p:childTnLst>
                                    <p:set>
                                      <p:cBhvr>
                                        <p:cTn id="14" dur="1" fill="hold">
                                          <p:stCondLst>
                                            <p:cond delay="0"/>
                                          </p:stCondLst>
                                        </p:cTn>
                                        <p:tgtEl>
                                          <p:spTgt spid="134147">
                                            <p:txEl>
                                              <p:pRg st="4" end="4"/>
                                            </p:txEl>
                                          </p:spTgt>
                                        </p:tgtEl>
                                        <p:attrNameLst>
                                          <p:attrName>style.visibility</p:attrName>
                                        </p:attrNameLst>
                                      </p:cBhvr>
                                      <p:to>
                                        <p:strVal val="visible"/>
                                      </p:to>
                                    </p:set>
                                    <p:animEffect transition="in" filter="fade">
                                      <p:cBhvr>
                                        <p:cTn id="15" dur="1000"/>
                                        <p:tgtEl>
                                          <p:spTgt spid="134147">
                                            <p:txEl>
                                              <p:pRg st="4" end="4"/>
                                            </p:txEl>
                                          </p:spTgt>
                                        </p:tgtEl>
                                      </p:cBhvr>
                                    </p:animEffect>
                                    <p:anim calcmode="lin" valueType="num">
                                      <p:cBhvr>
                                        <p:cTn id="16" dur="1000" fill="hold"/>
                                        <p:tgtEl>
                                          <p:spTgt spid="134147">
                                            <p:txEl>
                                              <p:pRg st="4" end="4"/>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134147">
                                            <p:txEl>
                                              <p:pRg st="4" end="4"/>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34147">
                                            <p:txEl>
                                              <p:pRg st="4" end="4"/>
                                            </p:txEl>
                                          </p:spTgt>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34147">
                                            <p:txEl>
                                              <p:pRg st="6" end="6"/>
                                            </p:txEl>
                                          </p:spTgt>
                                        </p:tgtEl>
                                        <p:attrNameLst>
                                          <p:attrName>style.visibility</p:attrName>
                                        </p:attrNameLst>
                                      </p:cBhvr>
                                      <p:to>
                                        <p:strVal val="visible"/>
                                      </p:to>
                                    </p:set>
                                    <p:animEffect transition="in" filter="fade">
                                      <p:cBhvr>
                                        <p:cTn id="21" dur="1000"/>
                                        <p:tgtEl>
                                          <p:spTgt spid="134147">
                                            <p:txEl>
                                              <p:pRg st="6" end="6"/>
                                            </p:txEl>
                                          </p:spTgt>
                                        </p:tgtEl>
                                      </p:cBhvr>
                                    </p:animEffect>
                                    <p:anim calcmode="lin" valueType="num">
                                      <p:cBhvr>
                                        <p:cTn id="22" dur="1000" fill="hold"/>
                                        <p:tgtEl>
                                          <p:spTgt spid="134147">
                                            <p:txEl>
                                              <p:pRg st="6" end="6"/>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134147">
                                            <p:txEl>
                                              <p:pRg st="6" end="6"/>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34147">
                                            <p:txEl>
                                              <p:pRg st="6" end="6"/>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en-US"/>
              <a:t>Natural Logarithms</a:t>
            </a:r>
          </a:p>
        </p:txBody>
      </p:sp>
      <p:sp>
        <p:nvSpPr>
          <p:cNvPr id="35843" name="Text Box 3"/>
          <p:cNvSpPr txBox="1">
            <a:spLocks noChangeArrowheads="1"/>
          </p:cNvSpPr>
          <p:nvPr/>
        </p:nvSpPr>
        <p:spPr bwMode="auto">
          <a:xfrm>
            <a:off x="455613" y="1462088"/>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14300" eaLnBrk="0" hangingPunct="0">
              <a:tabLst>
                <a:tab pos="406400" algn="l"/>
              </a:tabLst>
              <a:defRPr>
                <a:solidFill>
                  <a:schemeClr val="tx1"/>
                </a:solidFill>
                <a:latin typeface="Arial" panose="020B0604020202020204" pitchFamily="34" charset="0"/>
              </a:defRPr>
            </a:lvl1pPr>
            <a:lvl2pPr marL="742950" indent="-285750" defTabSz="114300" eaLnBrk="0" hangingPunct="0">
              <a:tabLst>
                <a:tab pos="406400" algn="l"/>
              </a:tabLst>
              <a:defRPr>
                <a:solidFill>
                  <a:schemeClr val="tx1"/>
                </a:solidFill>
                <a:latin typeface="Arial" panose="020B0604020202020204" pitchFamily="34" charset="0"/>
              </a:defRPr>
            </a:lvl2pPr>
            <a:lvl3pPr marL="1143000" indent="-228600" defTabSz="114300" eaLnBrk="0" hangingPunct="0">
              <a:tabLst>
                <a:tab pos="406400" algn="l"/>
              </a:tabLst>
              <a:defRPr>
                <a:solidFill>
                  <a:schemeClr val="tx1"/>
                </a:solidFill>
                <a:latin typeface="Arial" panose="020B0604020202020204" pitchFamily="34" charset="0"/>
              </a:defRPr>
            </a:lvl3pPr>
            <a:lvl4pPr marL="1600200" indent="-228600" defTabSz="114300" eaLnBrk="0" hangingPunct="0">
              <a:tabLst>
                <a:tab pos="406400" algn="l"/>
              </a:tabLst>
              <a:defRPr>
                <a:solidFill>
                  <a:schemeClr val="tx1"/>
                </a:solidFill>
                <a:latin typeface="Arial" panose="020B0604020202020204" pitchFamily="34" charset="0"/>
              </a:defRPr>
            </a:lvl4pPr>
            <a:lvl5pPr marL="2057400" indent="-228600" defTabSz="114300" eaLnBrk="0" hangingPunct="0">
              <a:tabLst>
                <a:tab pos="406400" algn="l"/>
              </a:tabLst>
              <a:defRPr>
                <a:solidFill>
                  <a:schemeClr val="tx1"/>
                </a:solidFill>
                <a:latin typeface="Arial" panose="020B0604020202020204" pitchFamily="34" charset="0"/>
              </a:defRPr>
            </a:lvl5pPr>
            <a:lvl6pPr marL="2514600" indent="-228600" defTabSz="114300" eaLnBrk="0" fontAlgn="base" hangingPunct="0">
              <a:spcBef>
                <a:spcPct val="0"/>
              </a:spcBef>
              <a:spcAft>
                <a:spcPct val="0"/>
              </a:spcAft>
              <a:tabLst>
                <a:tab pos="406400" algn="l"/>
              </a:tabLst>
              <a:defRPr>
                <a:solidFill>
                  <a:schemeClr val="tx1"/>
                </a:solidFill>
                <a:latin typeface="Arial" panose="020B0604020202020204" pitchFamily="34" charset="0"/>
              </a:defRPr>
            </a:lvl6pPr>
            <a:lvl7pPr marL="2971800" indent="-228600" defTabSz="114300" eaLnBrk="0" fontAlgn="base" hangingPunct="0">
              <a:spcBef>
                <a:spcPct val="0"/>
              </a:spcBef>
              <a:spcAft>
                <a:spcPct val="0"/>
              </a:spcAft>
              <a:tabLst>
                <a:tab pos="406400" algn="l"/>
              </a:tabLst>
              <a:defRPr>
                <a:solidFill>
                  <a:schemeClr val="tx1"/>
                </a:solidFill>
                <a:latin typeface="Arial" panose="020B0604020202020204" pitchFamily="34" charset="0"/>
              </a:defRPr>
            </a:lvl7pPr>
            <a:lvl8pPr marL="3429000" indent="-228600" defTabSz="114300" eaLnBrk="0" fontAlgn="base" hangingPunct="0">
              <a:spcBef>
                <a:spcPct val="0"/>
              </a:spcBef>
              <a:spcAft>
                <a:spcPct val="0"/>
              </a:spcAft>
              <a:tabLst>
                <a:tab pos="406400" algn="l"/>
              </a:tabLst>
              <a:defRPr>
                <a:solidFill>
                  <a:schemeClr val="tx1"/>
                </a:solidFill>
                <a:latin typeface="Arial" panose="020B0604020202020204" pitchFamily="34" charset="0"/>
              </a:defRPr>
            </a:lvl8pPr>
            <a:lvl9pPr marL="3886200" indent="-228600" defTabSz="114300" eaLnBrk="0" fontAlgn="base" hangingPunct="0">
              <a:spcBef>
                <a:spcPct val="0"/>
              </a:spcBef>
              <a:spcAft>
                <a:spcPct val="0"/>
              </a:spcAft>
              <a:tabLst>
                <a:tab pos="406400" algn="l"/>
              </a:tabLst>
              <a:defRPr>
                <a:solidFill>
                  <a:schemeClr val="tx1"/>
                </a:solidFill>
                <a:latin typeface="Arial" panose="020B0604020202020204" pitchFamily="34" charset="0"/>
              </a:defRPr>
            </a:lvl9pPr>
          </a:lstStyle>
          <a:p>
            <a:pPr eaLnBrk="1" hangingPunct="1"/>
            <a:r>
              <a:rPr lang="en-US" altLang="en-US" sz="2400"/>
              <a:t>The following formula shows that logarithms with any base can be expressed in terms of the natural logarithm.</a:t>
            </a:r>
          </a:p>
        </p:txBody>
      </p:sp>
      <p:pic>
        <p:nvPicPr>
          <p:cNvPr id="3584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895600"/>
            <a:ext cx="8240713"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913893550"/>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en-US"/>
              <a:t>Example 10</a:t>
            </a:r>
            <a:endParaRPr lang="en-US" altLang="en-US" i="1"/>
          </a:p>
        </p:txBody>
      </p:sp>
      <p:sp>
        <p:nvSpPr>
          <p:cNvPr id="210947" name="Text Box 3"/>
          <p:cNvSpPr txBox="1">
            <a:spLocks noChangeArrowheads="1"/>
          </p:cNvSpPr>
          <p:nvPr/>
        </p:nvSpPr>
        <p:spPr bwMode="auto">
          <a:xfrm>
            <a:off x="455613" y="1462088"/>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t>Evaluate log</a:t>
            </a:r>
            <a:r>
              <a:rPr lang="en-US" altLang="en-US" sz="2400" baseline="-25000"/>
              <a:t>8</a:t>
            </a:r>
            <a:r>
              <a:rPr lang="en-US" altLang="en-US" sz="2400"/>
              <a:t> 5 correct to six decimal places.</a:t>
            </a:r>
          </a:p>
          <a:p>
            <a:pPr eaLnBrk="1" hangingPunct="1"/>
            <a:endParaRPr lang="en-US" altLang="en-US" sz="2400"/>
          </a:p>
          <a:p>
            <a:pPr eaLnBrk="1" hangingPunct="1"/>
            <a:r>
              <a:rPr lang="en-US" altLang="en-US" sz="2400">
                <a:solidFill>
                  <a:srgbClr val="CC007A"/>
                </a:solidFill>
              </a:rPr>
              <a:t>Solution:</a:t>
            </a:r>
            <a:r>
              <a:rPr lang="en-US" altLang="en-US" sz="2400">
                <a:solidFill>
                  <a:srgbClr val="0073AE"/>
                </a:solidFill>
              </a:rPr>
              <a:t> </a:t>
            </a:r>
          </a:p>
          <a:p>
            <a:pPr eaLnBrk="1" hangingPunct="1"/>
            <a:r>
              <a:rPr lang="en-US" altLang="en-US" sz="2400"/>
              <a:t>Formula 10 gives </a:t>
            </a:r>
          </a:p>
          <a:p>
            <a:pPr eaLnBrk="1" hangingPunct="1"/>
            <a:endParaRPr lang="en-US" altLang="en-US" sz="2400"/>
          </a:p>
          <a:p>
            <a:pPr eaLnBrk="1" hangingPunct="1"/>
            <a:r>
              <a:rPr lang="en-US" altLang="en-US" sz="2400"/>
              <a:t>		 log</a:t>
            </a:r>
            <a:r>
              <a:rPr lang="en-US" altLang="en-US" sz="2400" baseline="-25000"/>
              <a:t>8</a:t>
            </a:r>
            <a:r>
              <a:rPr lang="en-US" altLang="en-US" sz="2400"/>
              <a:t> 5 = </a:t>
            </a:r>
          </a:p>
          <a:p>
            <a:pPr eaLnBrk="1" hangingPunct="1"/>
            <a:endParaRPr lang="en-US" altLang="en-US" sz="2400"/>
          </a:p>
          <a:p>
            <a:pPr eaLnBrk="1" hangingPunct="1"/>
            <a:endParaRPr lang="en-US" altLang="en-US" sz="1200"/>
          </a:p>
          <a:p>
            <a:pPr eaLnBrk="1" hangingPunct="1"/>
            <a:r>
              <a:rPr lang="en-US" altLang="en-US" sz="2400"/>
              <a:t>			</a:t>
            </a:r>
            <a:r>
              <a:rPr lang="en-US" altLang="en-US" sz="2400" b="1">
                <a:sym typeface="Symbol" panose="05050102010706020507" pitchFamily="18" charset="2"/>
              </a:rPr>
              <a:t></a:t>
            </a:r>
            <a:r>
              <a:rPr lang="en-US" altLang="en-US" sz="2400"/>
              <a:t> 0.773976</a:t>
            </a:r>
          </a:p>
          <a:p>
            <a:pPr eaLnBrk="1" hangingPunct="1"/>
            <a:endParaRPr lang="en-US" altLang="en-US" sz="2400">
              <a:solidFill>
                <a:srgbClr val="0073AE"/>
              </a:solidFill>
            </a:endParaRPr>
          </a:p>
        </p:txBody>
      </p:sp>
      <p:pic>
        <p:nvPicPr>
          <p:cNvPr id="2109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3775" y="3152775"/>
            <a:ext cx="66675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7176206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210947">
                                            <p:txEl>
                                              <p:pRg st="2" end="2"/>
                                            </p:txEl>
                                          </p:spTgt>
                                        </p:tgtEl>
                                        <p:attrNameLst>
                                          <p:attrName>style.visibility</p:attrName>
                                        </p:attrNameLst>
                                      </p:cBhvr>
                                      <p:to>
                                        <p:strVal val="visible"/>
                                      </p:to>
                                    </p:set>
                                    <p:animEffect transition="in" filter="fade">
                                      <p:cBhvr>
                                        <p:cTn id="7" dur="1000"/>
                                        <p:tgtEl>
                                          <p:spTgt spid="210947">
                                            <p:txEl>
                                              <p:pRg st="2" end="2"/>
                                            </p:txEl>
                                          </p:spTgt>
                                        </p:tgtEl>
                                      </p:cBhvr>
                                    </p:animEffect>
                                    <p:anim calcmode="lin" valueType="num">
                                      <p:cBhvr>
                                        <p:cTn id="8" dur="1000" fill="hold"/>
                                        <p:tgtEl>
                                          <p:spTgt spid="210947">
                                            <p:txEl>
                                              <p:pRg st="2" end="2"/>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10947">
                                            <p:txEl>
                                              <p:pRg st="2" end="2"/>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10947">
                                            <p:txEl>
                                              <p:pRg st="2" end="2"/>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210947">
                                            <p:txEl>
                                              <p:pRg st="3" end="3"/>
                                            </p:txEl>
                                          </p:spTgt>
                                        </p:tgtEl>
                                        <p:attrNameLst>
                                          <p:attrName>style.visibility</p:attrName>
                                        </p:attrNameLst>
                                      </p:cBhvr>
                                      <p:to>
                                        <p:strVal val="visible"/>
                                      </p:to>
                                    </p:set>
                                    <p:animEffect transition="in" filter="fade">
                                      <p:cBhvr>
                                        <p:cTn id="13" dur="1000"/>
                                        <p:tgtEl>
                                          <p:spTgt spid="210947">
                                            <p:txEl>
                                              <p:pRg st="3" end="3"/>
                                            </p:txEl>
                                          </p:spTgt>
                                        </p:tgtEl>
                                      </p:cBhvr>
                                    </p:animEffect>
                                    <p:anim calcmode="lin" valueType="num">
                                      <p:cBhvr>
                                        <p:cTn id="14" dur="1000" fill="hold"/>
                                        <p:tgtEl>
                                          <p:spTgt spid="210947">
                                            <p:txEl>
                                              <p:pRg st="3" end="3"/>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210947">
                                            <p:txEl>
                                              <p:pRg st="3" end="3"/>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10947">
                                            <p:txEl>
                                              <p:pRg st="3" end="3"/>
                                            </p:txEl>
                                          </p:spTgt>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210947">
                                            <p:txEl>
                                              <p:pRg st="5" end="5"/>
                                            </p:txEl>
                                          </p:spTgt>
                                        </p:tgtEl>
                                        <p:attrNameLst>
                                          <p:attrName>style.visibility</p:attrName>
                                        </p:attrNameLst>
                                      </p:cBhvr>
                                      <p:to>
                                        <p:strVal val="visible"/>
                                      </p:to>
                                    </p:set>
                                    <p:animEffect transition="in" filter="fade">
                                      <p:cBhvr>
                                        <p:cTn id="19" dur="1000"/>
                                        <p:tgtEl>
                                          <p:spTgt spid="210947">
                                            <p:txEl>
                                              <p:pRg st="5" end="5"/>
                                            </p:txEl>
                                          </p:spTgt>
                                        </p:tgtEl>
                                      </p:cBhvr>
                                    </p:animEffect>
                                    <p:anim calcmode="lin" valueType="num">
                                      <p:cBhvr>
                                        <p:cTn id="20" dur="1000" fill="hold"/>
                                        <p:tgtEl>
                                          <p:spTgt spid="210947">
                                            <p:txEl>
                                              <p:pRg st="5" end="5"/>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210947">
                                            <p:txEl>
                                              <p:pRg st="5" end="5"/>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210947">
                                            <p:txEl>
                                              <p:pRg st="5" end="5"/>
                                            </p:txEl>
                                          </p:spTgt>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0"/>
                                  </p:stCondLst>
                                  <p:childTnLst>
                                    <p:set>
                                      <p:cBhvr>
                                        <p:cTn id="24" dur="1" fill="hold">
                                          <p:stCondLst>
                                            <p:cond delay="0"/>
                                          </p:stCondLst>
                                        </p:cTn>
                                        <p:tgtEl>
                                          <p:spTgt spid="210948"/>
                                        </p:tgtEl>
                                        <p:attrNameLst>
                                          <p:attrName>style.visibility</p:attrName>
                                        </p:attrNameLst>
                                      </p:cBhvr>
                                      <p:to>
                                        <p:strVal val="visible"/>
                                      </p:to>
                                    </p:set>
                                    <p:animEffect transition="in" filter="fade">
                                      <p:cBhvr>
                                        <p:cTn id="25" dur="1000"/>
                                        <p:tgtEl>
                                          <p:spTgt spid="210948"/>
                                        </p:tgtEl>
                                      </p:cBhvr>
                                    </p:animEffect>
                                    <p:anim calcmode="lin" valueType="num">
                                      <p:cBhvr>
                                        <p:cTn id="26" dur="1000" fill="hold"/>
                                        <p:tgtEl>
                                          <p:spTgt spid="210948"/>
                                        </p:tgtEl>
                                        <p:attrNameLst>
                                          <p:attrName>ppt_x</p:attrName>
                                        </p:attrNameLst>
                                      </p:cBhvr>
                                      <p:tavLst>
                                        <p:tav tm="0">
                                          <p:val>
                                            <p:strVal val="#ppt_x"/>
                                          </p:val>
                                        </p:tav>
                                        <p:tav tm="100000">
                                          <p:val>
                                            <p:strVal val="#ppt_x"/>
                                          </p:val>
                                        </p:tav>
                                      </p:tavLst>
                                    </p:anim>
                                    <p:anim calcmode="lin" valueType="num">
                                      <p:cBhvr>
                                        <p:cTn id="27" dur="900" decel="100000" fill="hold"/>
                                        <p:tgtEl>
                                          <p:spTgt spid="210948"/>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10948"/>
                                        </p:tgtEl>
                                        <p:attrNameLst>
                                          <p:attrName>ppt_y</p:attrName>
                                        </p:attrNameLst>
                                      </p:cBhvr>
                                      <p:tavLst>
                                        <p:tav tm="0">
                                          <p:val>
                                            <p:strVal val="#ppt_y-.03"/>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37" presetClass="entr" presetSubtype="0" fill="hold" nodeType="clickEffect">
                                  <p:stCondLst>
                                    <p:cond delay="0"/>
                                  </p:stCondLst>
                                  <p:childTnLst>
                                    <p:set>
                                      <p:cBhvr>
                                        <p:cTn id="32" dur="1" fill="hold">
                                          <p:stCondLst>
                                            <p:cond delay="0"/>
                                          </p:stCondLst>
                                        </p:cTn>
                                        <p:tgtEl>
                                          <p:spTgt spid="210947">
                                            <p:txEl>
                                              <p:pRg st="8" end="8"/>
                                            </p:txEl>
                                          </p:spTgt>
                                        </p:tgtEl>
                                        <p:attrNameLst>
                                          <p:attrName>style.visibility</p:attrName>
                                        </p:attrNameLst>
                                      </p:cBhvr>
                                      <p:to>
                                        <p:strVal val="visible"/>
                                      </p:to>
                                    </p:set>
                                    <p:animEffect transition="in" filter="fade">
                                      <p:cBhvr>
                                        <p:cTn id="33" dur="1000"/>
                                        <p:tgtEl>
                                          <p:spTgt spid="210947">
                                            <p:txEl>
                                              <p:pRg st="8" end="8"/>
                                            </p:txEl>
                                          </p:spTgt>
                                        </p:tgtEl>
                                      </p:cBhvr>
                                    </p:animEffect>
                                    <p:anim calcmode="lin" valueType="num">
                                      <p:cBhvr>
                                        <p:cTn id="34" dur="1000" fill="hold"/>
                                        <p:tgtEl>
                                          <p:spTgt spid="210947">
                                            <p:txEl>
                                              <p:pRg st="8" end="8"/>
                                            </p:txEl>
                                          </p:spTgt>
                                        </p:tgtEl>
                                        <p:attrNameLst>
                                          <p:attrName>ppt_x</p:attrName>
                                        </p:attrNameLst>
                                      </p:cBhvr>
                                      <p:tavLst>
                                        <p:tav tm="0">
                                          <p:val>
                                            <p:strVal val="#ppt_x"/>
                                          </p:val>
                                        </p:tav>
                                        <p:tav tm="100000">
                                          <p:val>
                                            <p:strVal val="#ppt_x"/>
                                          </p:val>
                                        </p:tav>
                                      </p:tavLst>
                                    </p:anim>
                                    <p:anim calcmode="lin" valueType="num">
                                      <p:cBhvr>
                                        <p:cTn id="35" dur="900" decel="100000" fill="hold"/>
                                        <p:tgtEl>
                                          <p:spTgt spid="210947">
                                            <p:txEl>
                                              <p:pRg st="8" end="8"/>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10947">
                                            <p:txEl>
                                              <p:pRg st="8" end="8"/>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520700" y="3146425"/>
            <a:ext cx="8226425"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000">
                <a:solidFill>
                  <a:srgbClr val="CC007A"/>
                </a:solidFill>
              </a:rPr>
              <a:t>Graph and Growth of the Natural Logarithm</a:t>
            </a:r>
          </a:p>
        </p:txBody>
      </p:sp>
    </p:spTree>
    <p:custDataLst>
      <p:tags r:id="rId1"/>
    </p:custDataLst>
    <p:extLst>
      <p:ext uri="{BB962C8B-B14F-4D97-AF65-F5344CB8AC3E}">
        <p14:creationId xmlns:p14="http://schemas.microsoft.com/office/powerpoint/2010/main" val="1415678972"/>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bwMode="auto">
          <a:xfrm>
            <a:off x="355600" y="230188"/>
            <a:ext cx="8229600" cy="1144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en-US" sz="3200"/>
              <a:t>Graph and Growth of the Natural Logarithm</a:t>
            </a:r>
          </a:p>
        </p:txBody>
      </p:sp>
      <p:sp>
        <p:nvSpPr>
          <p:cNvPr id="38915" name="Text Box 3"/>
          <p:cNvSpPr txBox="1">
            <a:spLocks noChangeArrowheads="1"/>
          </p:cNvSpPr>
          <p:nvPr/>
        </p:nvSpPr>
        <p:spPr bwMode="auto">
          <a:xfrm>
            <a:off x="455613" y="1462088"/>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14300" eaLnBrk="0" hangingPunct="0">
              <a:tabLst>
                <a:tab pos="406400" algn="l"/>
              </a:tabLst>
              <a:defRPr>
                <a:solidFill>
                  <a:schemeClr val="tx1"/>
                </a:solidFill>
                <a:latin typeface="Arial" panose="020B0604020202020204" pitchFamily="34" charset="0"/>
              </a:defRPr>
            </a:lvl1pPr>
            <a:lvl2pPr marL="742950" indent="-285750" defTabSz="114300" eaLnBrk="0" hangingPunct="0">
              <a:tabLst>
                <a:tab pos="406400" algn="l"/>
              </a:tabLst>
              <a:defRPr>
                <a:solidFill>
                  <a:schemeClr val="tx1"/>
                </a:solidFill>
                <a:latin typeface="Arial" panose="020B0604020202020204" pitchFamily="34" charset="0"/>
              </a:defRPr>
            </a:lvl2pPr>
            <a:lvl3pPr marL="1143000" indent="-228600" defTabSz="114300" eaLnBrk="0" hangingPunct="0">
              <a:tabLst>
                <a:tab pos="406400" algn="l"/>
              </a:tabLst>
              <a:defRPr>
                <a:solidFill>
                  <a:schemeClr val="tx1"/>
                </a:solidFill>
                <a:latin typeface="Arial" panose="020B0604020202020204" pitchFamily="34" charset="0"/>
              </a:defRPr>
            </a:lvl3pPr>
            <a:lvl4pPr marL="1600200" indent="-228600" defTabSz="114300" eaLnBrk="0" hangingPunct="0">
              <a:tabLst>
                <a:tab pos="406400" algn="l"/>
              </a:tabLst>
              <a:defRPr>
                <a:solidFill>
                  <a:schemeClr val="tx1"/>
                </a:solidFill>
                <a:latin typeface="Arial" panose="020B0604020202020204" pitchFamily="34" charset="0"/>
              </a:defRPr>
            </a:lvl4pPr>
            <a:lvl5pPr marL="2057400" indent="-228600" defTabSz="114300" eaLnBrk="0" hangingPunct="0">
              <a:tabLst>
                <a:tab pos="406400" algn="l"/>
              </a:tabLst>
              <a:defRPr>
                <a:solidFill>
                  <a:schemeClr val="tx1"/>
                </a:solidFill>
                <a:latin typeface="Arial" panose="020B0604020202020204" pitchFamily="34" charset="0"/>
              </a:defRPr>
            </a:lvl5pPr>
            <a:lvl6pPr marL="2514600" indent="-228600" defTabSz="114300" eaLnBrk="0" fontAlgn="base" hangingPunct="0">
              <a:spcBef>
                <a:spcPct val="0"/>
              </a:spcBef>
              <a:spcAft>
                <a:spcPct val="0"/>
              </a:spcAft>
              <a:tabLst>
                <a:tab pos="406400" algn="l"/>
              </a:tabLst>
              <a:defRPr>
                <a:solidFill>
                  <a:schemeClr val="tx1"/>
                </a:solidFill>
                <a:latin typeface="Arial" panose="020B0604020202020204" pitchFamily="34" charset="0"/>
              </a:defRPr>
            </a:lvl6pPr>
            <a:lvl7pPr marL="2971800" indent="-228600" defTabSz="114300" eaLnBrk="0" fontAlgn="base" hangingPunct="0">
              <a:spcBef>
                <a:spcPct val="0"/>
              </a:spcBef>
              <a:spcAft>
                <a:spcPct val="0"/>
              </a:spcAft>
              <a:tabLst>
                <a:tab pos="406400" algn="l"/>
              </a:tabLst>
              <a:defRPr>
                <a:solidFill>
                  <a:schemeClr val="tx1"/>
                </a:solidFill>
                <a:latin typeface="Arial" panose="020B0604020202020204" pitchFamily="34" charset="0"/>
              </a:defRPr>
            </a:lvl7pPr>
            <a:lvl8pPr marL="3429000" indent="-228600" defTabSz="114300" eaLnBrk="0" fontAlgn="base" hangingPunct="0">
              <a:spcBef>
                <a:spcPct val="0"/>
              </a:spcBef>
              <a:spcAft>
                <a:spcPct val="0"/>
              </a:spcAft>
              <a:tabLst>
                <a:tab pos="406400" algn="l"/>
              </a:tabLst>
              <a:defRPr>
                <a:solidFill>
                  <a:schemeClr val="tx1"/>
                </a:solidFill>
                <a:latin typeface="Arial" panose="020B0604020202020204" pitchFamily="34" charset="0"/>
              </a:defRPr>
            </a:lvl8pPr>
            <a:lvl9pPr marL="3886200" indent="-228600" defTabSz="114300" eaLnBrk="0" fontAlgn="base" hangingPunct="0">
              <a:spcBef>
                <a:spcPct val="0"/>
              </a:spcBef>
              <a:spcAft>
                <a:spcPct val="0"/>
              </a:spcAft>
              <a:tabLst>
                <a:tab pos="406400" algn="l"/>
              </a:tabLst>
              <a:defRPr>
                <a:solidFill>
                  <a:schemeClr val="tx1"/>
                </a:solidFill>
                <a:latin typeface="Arial" panose="020B0604020202020204" pitchFamily="34" charset="0"/>
              </a:defRPr>
            </a:lvl9pPr>
          </a:lstStyle>
          <a:p>
            <a:pPr eaLnBrk="1" hangingPunct="1"/>
            <a:r>
              <a:rPr lang="en-US" altLang="en-US" sz="2400"/>
              <a:t>The graphs of the exponential function </a:t>
            </a:r>
            <a:r>
              <a:rPr lang="en-US" altLang="en-US" sz="2400" i="1"/>
              <a:t>y</a:t>
            </a:r>
            <a:r>
              <a:rPr lang="en-US" altLang="en-US" sz="2400"/>
              <a:t> = </a:t>
            </a:r>
            <a:r>
              <a:rPr lang="en-US" altLang="en-US" sz="2400" i="1"/>
              <a:t>e</a:t>
            </a:r>
            <a:r>
              <a:rPr lang="en-US" altLang="en-US" sz="2400" i="1" baseline="30000"/>
              <a:t>x </a:t>
            </a:r>
            <a:r>
              <a:rPr lang="en-US" altLang="en-US" sz="2400"/>
              <a:t>and its inverse function, the natural logarithm function, are shown in Figure 13.</a:t>
            </a:r>
          </a:p>
          <a:p>
            <a:pPr eaLnBrk="1" hangingPunct="1">
              <a:lnSpc>
                <a:spcPct val="120000"/>
              </a:lnSpc>
            </a:pPr>
            <a:endParaRPr lang="en-US" altLang="en-US" sz="2400"/>
          </a:p>
          <a:p>
            <a:pPr eaLnBrk="1" hangingPunct="1"/>
            <a:r>
              <a:rPr lang="en-US" altLang="en-US" sz="2400"/>
              <a:t>Because the curve </a:t>
            </a:r>
            <a:r>
              <a:rPr lang="en-US" altLang="en-US" sz="2400" i="1"/>
              <a:t>y</a:t>
            </a:r>
            <a:r>
              <a:rPr lang="en-US" altLang="en-US" sz="2400"/>
              <a:t> = </a:t>
            </a:r>
            <a:r>
              <a:rPr lang="en-US" altLang="en-US" sz="2400" i="1"/>
              <a:t>e</a:t>
            </a:r>
            <a:r>
              <a:rPr lang="en-US" altLang="en-US" sz="400" i="1"/>
              <a:t> </a:t>
            </a:r>
            <a:r>
              <a:rPr lang="en-US" altLang="en-US" sz="2400" i="1" baseline="30000"/>
              <a:t>x </a:t>
            </a:r>
            <a:endParaRPr lang="en-US" altLang="en-US" sz="2400"/>
          </a:p>
          <a:p>
            <a:pPr eaLnBrk="1" hangingPunct="1"/>
            <a:r>
              <a:rPr lang="en-US" altLang="en-US" sz="2400"/>
              <a:t>crosses the </a:t>
            </a:r>
            <a:r>
              <a:rPr lang="en-US" altLang="en-US" sz="2400" i="1"/>
              <a:t>y</a:t>
            </a:r>
            <a:r>
              <a:rPr lang="en-US" altLang="en-US" sz="2400"/>
              <a:t>-axis with a slope </a:t>
            </a:r>
          </a:p>
          <a:p>
            <a:pPr eaLnBrk="1" hangingPunct="1"/>
            <a:r>
              <a:rPr lang="en-US" altLang="en-US" sz="2400"/>
              <a:t>of 1, it follows that the reflected</a:t>
            </a:r>
          </a:p>
          <a:p>
            <a:pPr eaLnBrk="1" hangingPunct="1"/>
            <a:r>
              <a:rPr lang="en-US" altLang="en-US" sz="2400"/>
              <a:t>curve </a:t>
            </a:r>
            <a:r>
              <a:rPr lang="en-US" altLang="en-US" sz="2400" i="1"/>
              <a:t>y</a:t>
            </a:r>
            <a:r>
              <a:rPr lang="en-US" altLang="en-US" sz="2400"/>
              <a:t> = ln </a:t>
            </a:r>
            <a:r>
              <a:rPr lang="en-US" altLang="en-US" sz="2400" i="1"/>
              <a:t>x </a:t>
            </a:r>
            <a:r>
              <a:rPr lang="en-US" altLang="en-US" sz="2400"/>
              <a:t>crosses the </a:t>
            </a:r>
            <a:r>
              <a:rPr lang="en-US" altLang="en-US" sz="2400" i="1"/>
              <a:t>x</a:t>
            </a:r>
            <a:r>
              <a:rPr lang="en-US" altLang="en-US" sz="2400"/>
              <a:t>-axis</a:t>
            </a:r>
          </a:p>
          <a:p>
            <a:pPr eaLnBrk="1" hangingPunct="1"/>
            <a:r>
              <a:rPr lang="en-US" altLang="en-US" sz="2400"/>
              <a:t>with a slope of 1.</a:t>
            </a:r>
            <a:endParaRPr lang="en-US" altLang="en-US" sz="2400" i="1"/>
          </a:p>
        </p:txBody>
      </p:sp>
      <p:pic>
        <p:nvPicPr>
          <p:cNvPr id="3891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2514600"/>
            <a:ext cx="3419475" cy="31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Rectangle 6"/>
          <p:cNvSpPr>
            <a:spLocks noChangeArrowheads="1"/>
          </p:cNvSpPr>
          <p:nvPr/>
        </p:nvSpPr>
        <p:spPr bwMode="auto">
          <a:xfrm>
            <a:off x="6248400" y="6278563"/>
            <a:ext cx="8620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200" b="1"/>
              <a:t>Figure 13</a:t>
            </a:r>
          </a:p>
        </p:txBody>
      </p:sp>
      <p:sp>
        <p:nvSpPr>
          <p:cNvPr id="38918" name="Rectangle 7"/>
          <p:cNvSpPr>
            <a:spLocks noChangeArrowheads="1"/>
          </p:cNvSpPr>
          <p:nvPr/>
        </p:nvSpPr>
        <p:spPr bwMode="auto">
          <a:xfrm>
            <a:off x="5105400" y="5695950"/>
            <a:ext cx="34385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latin typeface="Times-Roman" charset="0"/>
              </a:rPr>
              <a:t>The graph of </a:t>
            </a:r>
            <a:r>
              <a:rPr lang="en-US" altLang="en-US" sz="1400" i="1"/>
              <a:t>y</a:t>
            </a:r>
            <a:r>
              <a:rPr lang="en-US" altLang="en-US" sz="1400"/>
              <a:t> = ln </a:t>
            </a:r>
            <a:r>
              <a:rPr lang="en-US" altLang="en-US" sz="1400" i="1"/>
              <a:t>x</a:t>
            </a:r>
            <a:r>
              <a:rPr lang="en-US" altLang="en-US" sz="1400"/>
              <a:t> </a:t>
            </a:r>
            <a:r>
              <a:rPr lang="en-US" altLang="en-US" sz="1400">
                <a:latin typeface="Times-Roman" charset="0"/>
              </a:rPr>
              <a:t>is the reflection</a:t>
            </a:r>
          </a:p>
          <a:p>
            <a:pPr eaLnBrk="1" hangingPunct="1"/>
            <a:r>
              <a:rPr lang="en-US" altLang="en-US" sz="1400">
                <a:latin typeface="Times-Roman" charset="0"/>
              </a:rPr>
              <a:t>of the graph of </a:t>
            </a:r>
            <a:r>
              <a:rPr lang="en-US" altLang="en-US" sz="1400" i="1">
                <a:latin typeface="Times-Roman" charset="0"/>
              </a:rPr>
              <a:t>y</a:t>
            </a:r>
            <a:r>
              <a:rPr lang="en-US" altLang="en-US" sz="1400">
                <a:latin typeface="Times-Roman" charset="0"/>
              </a:rPr>
              <a:t> = </a:t>
            </a:r>
            <a:r>
              <a:rPr lang="en-US" altLang="en-US" sz="1400" i="1">
                <a:latin typeface="Times-Roman" charset="0"/>
              </a:rPr>
              <a:t>e</a:t>
            </a:r>
            <a:r>
              <a:rPr lang="en-US" altLang="en-US" sz="1400" i="1" baseline="30000">
                <a:latin typeface="Times-Roman" charset="0"/>
              </a:rPr>
              <a:t>x</a:t>
            </a:r>
            <a:r>
              <a:rPr lang="en-US" altLang="en-US" sz="1400" i="1">
                <a:latin typeface="Times-Roman" charset="0"/>
              </a:rPr>
              <a:t> </a:t>
            </a:r>
            <a:r>
              <a:rPr lang="en-US" altLang="en-US" sz="1400">
                <a:latin typeface="Times-Roman" charset="0"/>
              </a:rPr>
              <a:t>about the line </a:t>
            </a:r>
            <a:r>
              <a:rPr lang="en-US" altLang="en-US" sz="1400" i="1">
                <a:latin typeface="Times-Roman" charset="0"/>
              </a:rPr>
              <a:t>y</a:t>
            </a:r>
            <a:r>
              <a:rPr lang="en-US" altLang="en-US" sz="1400">
                <a:latin typeface="Times-Roman" charset="0"/>
              </a:rPr>
              <a:t> = </a:t>
            </a:r>
            <a:r>
              <a:rPr lang="en-US" altLang="en-US" sz="1400" i="1">
                <a:latin typeface="Times-Roman" charset="0"/>
              </a:rPr>
              <a:t>x</a:t>
            </a:r>
            <a:r>
              <a:rPr lang="en-US" altLang="en-US" sz="1400">
                <a:latin typeface="Times-Roman" charset="0"/>
              </a:rPr>
              <a:t>.</a:t>
            </a:r>
            <a:endParaRPr lang="en-US" altLang="en-US" sz="1400" baseline="30000">
              <a:latin typeface="Times-Roman" charset="0"/>
            </a:endParaRPr>
          </a:p>
        </p:txBody>
      </p:sp>
    </p:spTree>
    <p:custDataLst>
      <p:tags r:id="rId1"/>
    </p:custDataLst>
    <p:extLst>
      <p:ext uri="{BB962C8B-B14F-4D97-AF65-F5344CB8AC3E}">
        <p14:creationId xmlns:p14="http://schemas.microsoft.com/office/powerpoint/2010/main" val="1217101212"/>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bwMode="auto">
          <a:xfrm>
            <a:off x="355600" y="230188"/>
            <a:ext cx="8229600" cy="1144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en-US" sz="3200"/>
              <a:t>Graph and Growth of the Natural Logarithm</a:t>
            </a:r>
          </a:p>
        </p:txBody>
      </p:sp>
      <p:sp>
        <p:nvSpPr>
          <p:cNvPr id="39939" name="Text Box 3"/>
          <p:cNvSpPr txBox="1">
            <a:spLocks noChangeArrowheads="1"/>
          </p:cNvSpPr>
          <p:nvPr/>
        </p:nvSpPr>
        <p:spPr bwMode="auto">
          <a:xfrm>
            <a:off x="455613" y="1462088"/>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14300" eaLnBrk="0" hangingPunct="0">
              <a:tabLst>
                <a:tab pos="406400" algn="l"/>
              </a:tabLst>
              <a:defRPr>
                <a:solidFill>
                  <a:schemeClr val="tx1"/>
                </a:solidFill>
                <a:latin typeface="Arial" panose="020B0604020202020204" pitchFamily="34" charset="0"/>
              </a:defRPr>
            </a:lvl1pPr>
            <a:lvl2pPr marL="742950" indent="-285750" defTabSz="114300" eaLnBrk="0" hangingPunct="0">
              <a:tabLst>
                <a:tab pos="406400" algn="l"/>
              </a:tabLst>
              <a:defRPr>
                <a:solidFill>
                  <a:schemeClr val="tx1"/>
                </a:solidFill>
                <a:latin typeface="Arial" panose="020B0604020202020204" pitchFamily="34" charset="0"/>
              </a:defRPr>
            </a:lvl2pPr>
            <a:lvl3pPr marL="1143000" indent="-228600" defTabSz="114300" eaLnBrk="0" hangingPunct="0">
              <a:tabLst>
                <a:tab pos="406400" algn="l"/>
              </a:tabLst>
              <a:defRPr>
                <a:solidFill>
                  <a:schemeClr val="tx1"/>
                </a:solidFill>
                <a:latin typeface="Arial" panose="020B0604020202020204" pitchFamily="34" charset="0"/>
              </a:defRPr>
            </a:lvl3pPr>
            <a:lvl4pPr marL="1600200" indent="-228600" defTabSz="114300" eaLnBrk="0" hangingPunct="0">
              <a:tabLst>
                <a:tab pos="406400" algn="l"/>
              </a:tabLst>
              <a:defRPr>
                <a:solidFill>
                  <a:schemeClr val="tx1"/>
                </a:solidFill>
                <a:latin typeface="Arial" panose="020B0604020202020204" pitchFamily="34" charset="0"/>
              </a:defRPr>
            </a:lvl4pPr>
            <a:lvl5pPr marL="2057400" indent="-228600" defTabSz="114300" eaLnBrk="0" hangingPunct="0">
              <a:tabLst>
                <a:tab pos="406400" algn="l"/>
              </a:tabLst>
              <a:defRPr>
                <a:solidFill>
                  <a:schemeClr val="tx1"/>
                </a:solidFill>
                <a:latin typeface="Arial" panose="020B0604020202020204" pitchFamily="34" charset="0"/>
              </a:defRPr>
            </a:lvl5pPr>
            <a:lvl6pPr marL="2514600" indent="-228600" defTabSz="114300" eaLnBrk="0" fontAlgn="base" hangingPunct="0">
              <a:spcBef>
                <a:spcPct val="0"/>
              </a:spcBef>
              <a:spcAft>
                <a:spcPct val="0"/>
              </a:spcAft>
              <a:tabLst>
                <a:tab pos="406400" algn="l"/>
              </a:tabLst>
              <a:defRPr>
                <a:solidFill>
                  <a:schemeClr val="tx1"/>
                </a:solidFill>
                <a:latin typeface="Arial" panose="020B0604020202020204" pitchFamily="34" charset="0"/>
              </a:defRPr>
            </a:lvl6pPr>
            <a:lvl7pPr marL="2971800" indent="-228600" defTabSz="114300" eaLnBrk="0" fontAlgn="base" hangingPunct="0">
              <a:spcBef>
                <a:spcPct val="0"/>
              </a:spcBef>
              <a:spcAft>
                <a:spcPct val="0"/>
              </a:spcAft>
              <a:tabLst>
                <a:tab pos="406400" algn="l"/>
              </a:tabLst>
              <a:defRPr>
                <a:solidFill>
                  <a:schemeClr val="tx1"/>
                </a:solidFill>
                <a:latin typeface="Arial" panose="020B0604020202020204" pitchFamily="34" charset="0"/>
              </a:defRPr>
            </a:lvl7pPr>
            <a:lvl8pPr marL="3429000" indent="-228600" defTabSz="114300" eaLnBrk="0" fontAlgn="base" hangingPunct="0">
              <a:spcBef>
                <a:spcPct val="0"/>
              </a:spcBef>
              <a:spcAft>
                <a:spcPct val="0"/>
              </a:spcAft>
              <a:tabLst>
                <a:tab pos="406400" algn="l"/>
              </a:tabLst>
              <a:defRPr>
                <a:solidFill>
                  <a:schemeClr val="tx1"/>
                </a:solidFill>
                <a:latin typeface="Arial" panose="020B0604020202020204" pitchFamily="34" charset="0"/>
              </a:defRPr>
            </a:lvl8pPr>
            <a:lvl9pPr marL="3886200" indent="-228600" defTabSz="114300" eaLnBrk="0" fontAlgn="base" hangingPunct="0">
              <a:spcBef>
                <a:spcPct val="0"/>
              </a:spcBef>
              <a:spcAft>
                <a:spcPct val="0"/>
              </a:spcAft>
              <a:tabLst>
                <a:tab pos="406400" algn="l"/>
              </a:tabLst>
              <a:defRPr>
                <a:solidFill>
                  <a:schemeClr val="tx1"/>
                </a:solidFill>
                <a:latin typeface="Arial" panose="020B0604020202020204" pitchFamily="34" charset="0"/>
              </a:defRPr>
            </a:lvl9pPr>
          </a:lstStyle>
          <a:p>
            <a:pPr eaLnBrk="1" hangingPunct="1"/>
            <a:r>
              <a:rPr lang="en-US" altLang="en-US" sz="2400"/>
              <a:t>In common with all other logarithmic functions with base greater than 1, the natural logarithm is an increasing function defined on (0,    ) and the </a:t>
            </a:r>
            <a:r>
              <a:rPr lang="en-US" altLang="en-US" sz="2400" i="1"/>
              <a:t>y</a:t>
            </a:r>
            <a:r>
              <a:rPr lang="en-US" altLang="en-US" sz="2400"/>
              <a:t>-axis is a vertical asymptote. (This means that the values of ln </a:t>
            </a:r>
            <a:r>
              <a:rPr lang="en-US" altLang="en-US" sz="2400" i="1"/>
              <a:t>x</a:t>
            </a:r>
            <a:r>
              <a:rPr lang="en-US" altLang="en-US" sz="2400"/>
              <a:t> become very large negative as </a:t>
            </a:r>
            <a:r>
              <a:rPr lang="en-US" altLang="en-US" sz="2400" i="1"/>
              <a:t>x</a:t>
            </a:r>
            <a:r>
              <a:rPr lang="en-US" altLang="en-US" sz="2400"/>
              <a:t> approaches 0.)</a:t>
            </a:r>
          </a:p>
        </p:txBody>
      </p:sp>
      <p:pic>
        <p:nvPicPr>
          <p:cNvPr id="39940" name="Picture 7"/>
          <p:cNvPicPr>
            <a:picLocks noChangeAspect="1" noChangeArrowheads="1"/>
          </p:cNvPicPr>
          <p:nvPr/>
        </p:nvPicPr>
        <p:blipFill>
          <a:blip r:embed="rId3">
            <a:extLst>
              <a:ext uri="{28A0092B-C50C-407E-A947-70E740481C1C}">
                <a14:useLocalDpi xmlns:a14="http://schemas.microsoft.com/office/drawing/2010/main" val="0"/>
              </a:ext>
            </a:extLst>
          </a:blip>
          <a:srcRect l="38235"/>
          <a:stretch>
            <a:fillRect/>
          </a:stretch>
        </p:blipFill>
        <p:spPr bwMode="auto">
          <a:xfrm>
            <a:off x="3548063" y="2314575"/>
            <a:ext cx="33813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806671259"/>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en-US"/>
              <a:t>Example 11</a:t>
            </a:r>
            <a:endParaRPr lang="en-US" altLang="en-US" i="1">
              <a:cs typeface="Arial" panose="020B0604020202020204" pitchFamily="34" charset="0"/>
            </a:endParaRPr>
          </a:p>
        </p:txBody>
      </p:sp>
      <p:sp>
        <p:nvSpPr>
          <p:cNvPr id="215043" name="Text Box 3"/>
          <p:cNvSpPr txBox="1">
            <a:spLocks noChangeArrowheads="1"/>
          </p:cNvSpPr>
          <p:nvPr/>
        </p:nvSpPr>
        <p:spPr bwMode="auto">
          <a:xfrm>
            <a:off x="455613" y="1462088"/>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8738" indent="4763"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t>Sketch the graph of the function </a:t>
            </a:r>
            <a:r>
              <a:rPr lang="en-US" altLang="en-US" sz="2400" i="1"/>
              <a:t>y</a:t>
            </a:r>
            <a:r>
              <a:rPr lang="en-US" altLang="en-US" sz="2400"/>
              <a:t> = ln(</a:t>
            </a:r>
            <a:r>
              <a:rPr lang="en-US" altLang="en-US" sz="2400" i="1"/>
              <a:t>x</a:t>
            </a:r>
            <a:r>
              <a:rPr lang="en-US" altLang="en-US" sz="2400"/>
              <a:t> – 2) – 1.</a:t>
            </a:r>
          </a:p>
          <a:p>
            <a:pPr eaLnBrk="1" hangingPunct="1"/>
            <a:endParaRPr lang="en-US" altLang="en-US" sz="2400"/>
          </a:p>
          <a:p>
            <a:pPr eaLnBrk="1" hangingPunct="1"/>
            <a:r>
              <a:rPr lang="en-US" altLang="en-US" sz="2400">
                <a:solidFill>
                  <a:srgbClr val="CC007A"/>
                </a:solidFill>
              </a:rPr>
              <a:t>Solution:</a:t>
            </a:r>
            <a:r>
              <a:rPr lang="en-US" altLang="en-US" sz="2400">
                <a:solidFill>
                  <a:srgbClr val="0073AE"/>
                </a:solidFill>
              </a:rPr>
              <a:t> </a:t>
            </a:r>
          </a:p>
          <a:p>
            <a:pPr eaLnBrk="1" hangingPunct="1"/>
            <a:r>
              <a:rPr lang="en-US" altLang="en-US" sz="2400"/>
              <a:t>We start with the graph of </a:t>
            </a:r>
            <a:r>
              <a:rPr lang="en-US" altLang="en-US" sz="2400" i="1"/>
              <a:t>y</a:t>
            </a:r>
            <a:r>
              <a:rPr lang="en-US" altLang="en-US" sz="2400"/>
              <a:t> = ln </a:t>
            </a:r>
            <a:r>
              <a:rPr lang="en-US" altLang="en-US" sz="2400" i="1"/>
              <a:t>x</a:t>
            </a:r>
            <a:r>
              <a:rPr lang="en-US" altLang="en-US" sz="2400"/>
              <a:t> as given in Figure 13.</a:t>
            </a:r>
          </a:p>
          <a:p>
            <a:pPr eaLnBrk="1" hangingPunct="1"/>
            <a:endParaRPr lang="en-US" altLang="en-US" sz="1200"/>
          </a:p>
          <a:p>
            <a:pPr eaLnBrk="1" hangingPunct="1"/>
            <a:r>
              <a:rPr lang="en-US" altLang="en-US" sz="2400"/>
              <a:t>We shift it 2 units to the right to get the graph of </a:t>
            </a:r>
            <a:br>
              <a:rPr lang="en-US" altLang="en-US" sz="2400"/>
            </a:br>
            <a:r>
              <a:rPr lang="en-US" altLang="en-US" sz="2400" i="1"/>
              <a:t>y</a:t>
            </a:r>
            <a:r>
              <a:rPr lang="en-US" altLang="en-US" sz="2400"/>
              <a:t> = ln(</a:t>
            </a:r>
            <a:r>
              <a:rPr lang="en-US" altLang="en-US" sz="2400" i="1"/>
              <a:t>x</a:t>
            </a:r>
            <a:r>
              <a:rPr lang="en-US" altLang="en-US" sz="2400"/>
              <a:t> – 2) and then we shift it 1 unit downward to get the graph of </a:t>
            </a:r>
            <a:r>
              <a:rPr lang="en-US" altLang="en-US" sz="2400" i="1"/>
              <a:t>y</a:t>
            </a:r>
            <a:r>
              <a:rPr lang="en-US" altLang="en-US" sz="2400"/>
              <a:t> = ln(</a:t>
            </a:r>
            <a:r>
              <a:rPr lang="en-US" altLang="en-US" sz="2400" i="1"/>
              <a:t>x</a:t>
            </a:r>
            <a:r>
              <a:rPr lang="en-US" altLang="en-US" sz="2400"/>
              <a:t> – 2) – 1. (See Figure 14.)</a:t>
            </a:r>
          </a:p>
        </p:txBody>
      </p:sp>
      <p:pic>
        <p:nvPicPr>
          <p:cNvPr id="21504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4462463"/>
            <a:ext cx="2376488" cy="187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49"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0900" y="4476750"/>
            <a:ext cx="2395538" cy="183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51"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34088" y="4500563"/>
            <a:ext cx="2359025" cy="182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52" name="Rectangle 12"/>
          <p:cNvSpPr>
            <a:spLocks noChangeArrowheads="1"/>
          </p:cNvSpPr>
          <p:nvPr/>
        </p:nvSpPr>
        <p:spPr bwMode="auto">
          <a:xfrm>
            <a:off x="3852863" y="6378575"/>
            <a:ext cx="8620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200" b="1"/>
              <a:t>Figure 14</a:t>
            </a:r>
          </a:p>
        </p:txBody>
      </p:sp>
    </p:spTree>
    <p:custDataLst>
      <p:tags r:id="rId1"/>
    </p:custDataLst>
    <p:extLst>
      <p:ext uri="{BB962C8B-B14F-4D97-AF65-F5344CB8AC3E}">
        <p14:creationId xmlns:p14="http://schemas.microsoft.com/office/powerpoint/2010/main" val="5816217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215043">
                                            <p:txEl>
                                              <p:pRg st="2" end="2"/>
                                            </p:txEl>
                                          </p:spTgt>
                                        </p:tgtEl>
                                        <p:attrNameLst>
                                          <p:attrName>style.visibility</p:attrName>
                                        </p:attrNameLst>
                                      </p:cBhvr>
                                      <p:to>
                                        <p:strVal val="visible"/>
                                      </p:to>
                                    </p:set>
                                    <p:animEffect transition="in" filter="fade">
                                      <p:cBhvr>
                                        <p:cTn id="7" dur="1000"/>
                                        <p:tgtEl>
                                          <p:spTgt spid="215043">
                                            <p:txEl>
                                              <p:pRg st="2" end="2"/>
                                            </p:txEl>
                                          </p:spTgt>
                                        </p:tgtEl>
                                      </p:cBhvr>
                                    </p:animEffect>
                                    <p:anim calcmode="lin" valueType="num">
                                      <p:cBhvr>
                                        <p:cTn id="8" dur="1000" fill="hold"/>
                                        <p:tgtEl>
                                          <p:spTgt spid="215043">
                                            <p:txEl>
                                              <p:pRg st="2" end="2"/>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15043">
                                            <p:txEl>
                                              <p:pRg st="2" end="2"/>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15043">
                                            <p:txEl>
                                              <p:pRg st="2" end="2"/>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215043">
                                            <p:txEl>
                                              <p:pRg st="3" end="3"/>
                                            </p:txEl>
                                          </p:spTgt>
                                        </p:tgtEl>
                                        <p:attrNameLst>
                                          <p:attrName>style.visibility</p:attrName>
                                        </p:attrNameLst>
                                      </p:cBhvr>
                                      <p:to>
                                        <p:strVal val="visible"/>
                                      </p:to>
                                    </p:set>
                                    <p:animEffect transition="in" filter="fade">
                                      <p:cBhvr>
                                        <p:cTn id="13" dur="1000"/>
                                        <p:tgtEl>
                                          <p:spTgt spid="215043">
                                            <p:txEl>
                                              <p:pRg st="3" end="3"/>
                                            </p:txEl>
                                          </p:spTgt>
                                        </p:tgtEl>
                                      </p:cBhvr>
                                    </p:animEffect>
                                    <p:anim calcmode="lin" valueType="num">
                                      <p:cBhvr>
                                        <p:cTn id="14" dur="1000" fill="hold"/>
                                        <p:tgtEl>
                                          <p:spTgt spid="215043">
                                            <p:txEl>
                                              <p:pRg st="3" end="3"/>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215043">
                                            <p:txEl>
                                              <p:pRg st="3" end="3"/>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1504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7" presetClass="entr" presetSubtype="0" fill="hold" nodeType="clickEffect">
                                  <p:stCondLst>
                                    <p:cond delay="0"/>
                                  </p:stCondLst>
                                  <p:childTnLst>
                                    <p:set>
                                      <p:cBhvr>
                                        <p:cTn id="20" dur="1" fill="hold">
                                          <p:stCondLst>
                                            <p:cond delay="0"/>
                                          </p:stCondLst>
                                        </p:cTn>
                                        <p:tgtEl>
                                          <p:spTgt spid="215043">
                                            <p:txEl>
                                              <p:pRg st="5" end="5"/>
                                            </p:txEl>
                                          </p:spTgt>
                                        </p:tgtEl>
                                        <p:attrNameLst>
                                          <p:attrName>style.visibility</p:attrName>
                                        </p:attrNameLst>
                                      </p:cBhvr>
                                      <p:to>
                                        <p:strVal val="visible"/>
                                      </p:to>
                                    </p:set>
                                    <p:animEffect transition="in" filter="fade">
                                      <p:cBhvr>
                                        <p:cTn id="21" dur="1000"/>
                                        <p:tgtEl>
                                          <p:spTgt spid="215043">
                                            <p:txEl>
                                              <p:pRg st="5" end="5"/>
                                            </p:txEl>
                                          </p:spTgt>
                                        </p:tgtEl>
                                      </p:cBhvr>
                                    </p:animEffect>
                                    <p:anim calcmode="lin" valueType="num">
                                      <p:cBhvr>
                                        <p:cTn id="22" dur="1000" fill="hold"/>
                                        <p:tgtEl>
                                          <p:spTgt spid="215043">
                                            <p:txEl>
                                              <p:pRg st="5" end="5"/>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215043">
                                            <p:txEl>
                                              <p:pRg st="5" end="5"/>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15043">
                                            <p:txEl>
                                              <p:pRg st="5" end="5"/>
                                            </p:txEl>
                                          </p:spTgt>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215049"/>
                                        </p:tgtEl>
                                        <p:attrNameLst>
                                          <p:attrName>style.visibility</p:attrName>
                                        </p:attrNameLst>
                                      </p:cBhvr>
                                      <p:to>
                                        <p:strVal val="visible"/>
                                      </p:to>
                                    </p:set>
                                    <p:animEffect transition="in" filter="fade">
                                      <p:cBhvr>
                                        <p:cTn id="27" dur="1000"/>
                                        <p:tgtEl>
                                          <p:spTgt spid="215049"/>
                                        </p:tgtEl>
                                      </p:cBhvr>
                                    </p:animEffect>
                                    <p:anim calcmode="lin" valueType="num">
                                      <p:cBhvr>
                                        <p:cTn id="28" dur="1000" fill="hold"/>
                                        <p:tgtEl>
                                          <p:spTgt spid="215049"/>
                                        </p:tgtEl>
                                        <p:attrNameLst>
                                          <p:attrName>ppt_x</p:attrName>
                                        </p:attrNameLst>
                                      </p:cBhvr>
                                      <p:tavLst>
                                        <p:tav tm="0">
                                          <p:val>
                                            <p:strVal val="#ppt_x"/>
                                          </p:val>
                                        </p:tav>
                                        <p:tav tm="100000">
                                          <p:val>
                                            <p:strVal val="#ppt_x"/>
                                          </p:val>
                                        </p:tav>
                                      </p:tavLst>
                                    </p:anim>
                                    <p:anim calcmode="lin" valueType="num">
                                      <p:cBhvr>
                                        <p:cTn id="29" dur="900" decel="100000" fill="hold"/>
                                        <p:tgtEl>
                                          <p:spTgt spid="215049"/>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5049"/>
                                        </p:tgtEl>
                                        <p:attrNameLst>
                                          <p:attrName>ppt_y</p:attrName>
                                        </p:attrNameLst>
                                      </p:cBhvr>
                                      <p:tavLst>
                                        <p:tav tm="0">
                                          <p:val>
                                            <p:strVal val="#ppt_y-.03"/>
                                          </p:val>
                                        </p:tav>
                                        <p:tav tm="100000">
                                          <p:val>
                                            <p:strVal val="#ppt_y"/>
                                          </p:val>
                                        </p:tav>
                                      </p:tavLst>
                                    </p:anim>
                                  </p:childTnLst>
                                </p:cTn>
                              </p:par>
                              <p:par>
                                <p:cTn id="31" presetID="37" presetClass="entr" presetSubtype="0" fill="hold" nodeType="withEffect">
                                  <p:stCondLst>
                                    <p:cond delay="0"/>
                                  </p:stCondLst>
                                  <p:childTnLst>
                                    <p:set>
                                      <p:cBhvr>
                                        <p:cTn id="32" dur="1" fill="hold">
                                          <p:stCondLst>
                                            <p:cond delay="0"/>
                                          </p:stCondLst>
                                        </p:cTn>
                                        <p:tgtEl>
                                          <p:spTgt spid="215048"/>
                                        </p:tgtEl>
                                        <p:attrNameLst>
                                          <p:attrName>style.visibility</p:attrName>
                                        </p:attrNameLst>
                                      </p:cBhvr>
                                      <p:to>
                                        <p:strVal val="visible"/>
                                      </p:to>
                                    </p:set>
                                    <p:animEffect transition="in" filter="fade">
                                      <p:cBhvr>
                                        <p:cTn id="33" dur="1000"/>
                                        <p:tgtEl>
                                          <p:spTgt spid="215048"/>
                                        </p:tgtEl>
                                      </p:cBhvr>
                                    </p:animEffect>
                                    <p:anim calcmode="lin" valueType="num">
                                      <p:cBhvr>
                                        <p:cTn id="34" dur="1000" fill="hold"/>
                                        <p:tgtEl>
                                          <p:spTgt spid="215048"/>
                                        </p:tgtEl>
                                        <p:attrNameLst>
                                          <p:attrName>ppt_x</p:attrName>
                                        </p:attrNameLst>
                                      </p:cBhvr>
                                      <p:tavLst>
                                        <p:tav tm="0">
                                          <p:val>
                                            <p:strVal val="#ppt_x"/>
                                          </p:val>
                                        </p:tav>
                                        <p:tav tm="100000">
                                          <p:val>
                                            <p:strVal val="#ppt_x"/>
                                          </p:val>
                                        </p:tav>
                                      </p:tavLst>
                                    </p:anim>
                                    <p:anim calcmode="lin" valueType="num">
                                      <p:cBhvr>
                                        <p:cTn id="35" dur="900" decel="100000" fill="hold"/>
                                        <p:tgtEl>
                                          <p:spTgt spid="215048"/>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15048"/>
                                        </p:tgtEl>
                                        <p:attrNameLst>
                                          <p:attrName>ppt_y</p:attrName>
                                        </p:attrNameLst>
                                      </p:cBhvr>
                                      <p:tavLst>
                                        <p:tav tm="0">
                                          <p:val>
                                            <p:strVal val="#ppt_y-.03"/>
                                          </p:val>
                                        </p:tav>
                                        <p:tav tm="100000">
                                          <p:val>
                                            <p:strVal val="#ppt_y"/>
                                          </p:val>
                                        </p:tav>
                                      </p:tavLst>
                                    </p:anim>
                                  </p:childTnLst>
                                </p:cTn>
                              </p:par>
                              <p:par>
                                <p:cTn id="37" presetID="37" presetClass="entr" presetSubtype="0" fill="hold" nodeType="withEffect">
                                  <p:stCondLst>
                                    <p:cond delay="0"/>
                                  </p:stCondLst>
                                  <p:childTnLst>
                                    <p:set>
                                      <p:cBhvr>
                                        <p:cTn id="38" dur="1" fill="hold">
                                          <p:stCondLst>
                                            <p:cond delay="0"/>
                                          </p:stCondLst>
                                        </p:cTn>
                                        <p:tgtEl>
                                          <p:spTgt spid="215051"/>
                                        </p:tgtEl>
                                        <p:attrNameLst>
                                          <p:attrName>style.visibility</p:attrName>
                                        </p:attrNameLst>
                                      </p:cBhvr>
                                      <p:to>
                                        <p:strVal val="visible"/>
                                      </p:to>
                                    </p:set>
                                    <p:animEffect transition="in" filter="fade">
                                      <p:cBhvr>
                                        <p:cTn id="39" dur="1000"/>
                                        <p:tgtEl>
                                          <p:spTgt spid="215051"/>
                                        </p:tgtEl>
                                      </p:cBhvr>
                                    </p:animEffect>
                                    <p:anim calcmode="lin" valueType="num">
                                      <p:cBhvr>
                                        <p:cTn id="40" dur="1000" fill="hold"/>
                                        <p:tgtEl>
                                          <p:spTgt spid="215051"/>
                                        </p:tgtEl>
                                        <p:attrNameLst>
                                          <p:attrName>ppt_x</p:attrName>
                                        </p:attrNameLst>
                                      </p:cBhvr>
                                      <p:tavLst>
                                        <p:tav tm="0">
                                          <p:val>
                                            <p:strVal val="#ppt_x"/>
                                          </p:val>
                                        </p:tav>
                                        <p:tav tm="100000">
                                          <p:val>
                                            <p:strVal val="#ppt_x"/>
                                          </p:val>
                                        </p:tav>
                                      </p:tavLst>
                                    </p:anim>
                                    <p:anim calcmode="lin" valueType="num">
                                      <p:cBhvr>
                                        <p:cTn id="41" dur="900" decel="100000" fill="hold"/>
                                        <p:tgtEl>
                                          <p:spTgt spid="215051"/>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15051"/>
                                        </p:tgtEl>
                                        <p:attrNameLst>
                                          <p:attrName>ppt_y</p:attrName>
                                        </p:attrNameLst>
                                      </p:cBhvr>
                                      <p:tavLst>
                                        <p:tav tm="0">
                                          <p:val>
                                            <p:strVal val="#ppt_y-.03"/>
                                          </p:val>
                                        </p:tav>
                                        <p:tav tm="100000">
                                          <p:val>
                                            <p:strVal val="#ppt_y"/>
                                          </p:val>
                                        </p:tav>
                                      </p:tavLst>
                                    </p:anim>
                                  </p:childTnLst>
                                </p:cTn>
                              </p:par>
                              <p:par>
                                <p:cTn id="43" presetID="37" presetClass="entr" presetSubtype="0" fill="hold" grpId="0" nodeType="withEffect">
                                  <p:stCondLst>
                                    <p:cond delay="0"/>
                                  </p:stCondLst>
                                  <p:childTnLst>
                                    <p:set>
                                      <p:cBhvr>
                                        <p:cTn id="44" dur="1" fill="hold">
                                          <p:stCondLst>
                                            <p:cond delay="0"/>
                                          </p:stCondLst>
                                        </p:cTn>
                                        <p:tgtEl>
                                          <p:spTgt spid="215052"/>
                                        </p:tgtEl>
                                        <p:attrNameLst>
                                          <p:attrName>style.visibility</p:attrName>
                                        </p:attrNameLst>
                                      </p:cBhvr>
                                      <p:to>
                                        <p:strVal val="visible"/>
                                      </p:to>
                                    </p:set>
                                    <p:animEffect transition="in" filter="fade">
                                      <p:cBhvr>
                                        <p:cTn id="45" dur="1000"/>
                                        <p:tgtEl>
                                          <p:spTgt spid="215052"/>
                                        </p:tgtEl>
                                      </p:cBhvr>
                                    </p:animEffect>
                                    <p:anim calcmode="lin" valueType="num">
                                      <p:cBhvr>
                                        <p:cTn id="46" dur="1000" fill="hold"/>
                                        <p:tgtEl>
                                          <p:spTgt spid="215052"/>
                                        </p:tgtEl>
                                        <p:attrNameLst>
                                          <p:attrName>ppt_x</p:attrName>
                                        </p:attrNameLst>
                                      </p:cBhvr>
                                      <p:tavLst>
                                        <p:tav tm="0">
                                          <p:val>
                                            <p:strVal val="#ppt_x"/>
                                          </p:val>
                                        </p:tav>
                                        <p:tav tm="100000">
                                          <p:val>
                                            <p:strVal val="#ppt_x"/>
                                          </p:val>
                                        </p:tav>
                                      </p:tavLst>
                                    </p:anim>
                                    <p:anim calcmode="lin" valueType="num">
                                      <p:cBhvr>
                                        <p:cTn id="47" dur="900" decel="100000" fill="hold"/>
                                        <p:tgtEl>
                                          <p:spTgt spid="215052"/>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2150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52" grpId="0"/>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en-US" sz="3200"/>
              <a:t>Graph and Growth of the Natural Logarithm</a:t>
            </a:r>
          </a:p>
        </p:txBody>
      </p:sp>
      <p:sp>
        <p:nvSpPr>
          <p:cNvPr id="41987" name="Text Box 3"/>
          <p:cNvSpPr txBox="1">
            <a:spLocks noChangeArrowheads="1"/>
          </p:cNvSpPr>
          <p:nvPr/>
        </p:nvSpPr>
        <p:spPr bwMode="auto">
          <a:xfrm>
            <a:off x="455613" y="1462088"/>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14300" eaLnBrk="0" hangingPunct="0">
              <a:tabLst>
                <a:tab pos="406400" algn="l"/>
              </a:tabLst>
              <a:defRPr>
                <a:solidFill>
                  <a:schemeClr val="tx1"/>
                </a:solidFill>
                <a:latin typeface="Arial" panose="020B0604020202020204" pitchFamily="34" charset="0"/>
              </a:defRPr>
            </a:lvl1pPr>
            <a:lvl2pPr marL="742950" indent="-285750" defTabSz="114300" eaLnBrk="0" hangingPunct="0">
              <a:tabLst>
                <a:tab pos="406400" algn="l"/>
              </a:tabLst>
              <a:defRPr>
                <a:solidFill>
                  <a:schemeClr val="tx1"/>
                </a:solidFill>
                <a:latin typeface="Arial" panose="020B0604020202020204" pitchFamily="34" charset="0"/>
              </a:defRPr>
            </a:lvl2pPr>
            <a:lvl3pPr marL="1143000" indent="-228600" defTabSz="114300" eaLnBrk="0" hangingPunct="0">
              <a:tabLst>
                <a:tab pos="406400" algn="l"/>
              </a:tabLst>
              <a:defRPr>
                <a:solidFill>
                  <a:schemeClr val="tx1"/>
                </a:solidFill>
                <a:latin typeface="Arial" panose="020B0604020202020204" pitchFamily="34" charset="0"/>
              </a:defRPr>
            </a:lvl3pPr>
            <a:lvl4pPr marL="1600200" indent="-228600" defTabSz="114300" eaLnBrk="0" hangingPunct="0">
              <a:tabLst>
                <a:tab pos="406400" algn="l"/>
              </a:tabLst>
              <a:defRPr>
                <a:solidFill>
                  <a:schemeClr val="tx1"/>
                </a:solidFill>
                <a:latin typeface="Arial" panose="020B0604020202020204" pitchFamily="34" charset="0"/>
              </a:defRPr>
            </a:lvl4pPr>
            <a:lvl5pPr marL="2057400" indent="-228600" defTabSz="114300" eaLnBrk="0" hangingPunct="0">
              <a:tabLst>
                <a:tab pos="406400" algn="l"/>
              </a:tabLst>
              <a:defRPr>
                <a:solidFill>
                  <a:schemeClr val="tx1"/>
                </a:solidFill>
                <a:latin typeface="Arial" panose="020B0604020202020204" pitchFamily="34" charset="0"/>
              </a:defRPr>
            </a:lvl5pPr>
            <a:lvl6pPr marL="2514600" indent="-228600" defTabSz="114300" eaLnBrk="0" fontAlgn="base" hangingPunct="0">
              <a:spcBef>
                <a:spcPct val="0"/>
              </a:spcBef>
              <a:spcAft>
                <a:spcPct val="0"/>
              </a:spcAft>
              <a:tabLst>
                <a:tab pos="406400" algn="l"/>
              </a:tabLst>
              <a:defRPr>
                <a:solidFill>
                  <a:schemeClr val="tx1"/>
                </a:solidFill>
                <a:latin typeface="Arial" panose="020B0604020202020204" pitchFamily="34" charset="0"/>
              </a:defRPr>
            </a:lvl6pPr>
            <a:lvl7pPr marL="2971800" indent="-228600" defTabSz="114300" eaLnBrk="0" fontAlgn="base" hangingPunct="0">
              <a:spcBef>
                <a:spcPct val="0"/>
              </a:spcBef>
              <a:spcAft>
                <a:spcPct val="0"/>
              </a:spcAft>
              <a:tabLst>
                <a:tab pos="406400" algn="l"/>
              </a:tabLst>
              <a:defRPr>
                <a:solidFill>
                  <a:schemeClr val="tx1"/>
                </a:solidFill>
                <a:latin typeface="Arial" panose="020B0604020202020204" pitchFamily="34" charset="0"/>
              </a:defRPr>
            </a:lvl7pPr>
            <a:lvl8pPr marL="3429000" indent="-228600" defTabSz="114300" eaLnBrk="0" fontAlgn="base" hangingPunct="0">
              <a:spcBef>
                <a:spcPct val="0"/>
              </a:spcBef>
              <a:spcAft>
                <a:spcPct val="0"/>
              </a:spcAft>
              <a:tabLst>
                <a:tab pos="406400" algn="l"/>
              </a:tabLst>
              <a:defRPr>
                <a:solidFill>
                  <a:schemeClr val="tx1"/>
                </a:solidFill>
                <a:latin typeface="Arial" panose="020B0604020202020204" pitchFamily="34" charset="0"/>
              </a:defRPr>
            </a:lvl8pPr>
            <a:lvl9pPr marL="3886200" indent="-228600" defTabSz="114300" eaLnBrk="0" fontAlgn="base" hangingPunct="0">
              <a:spcBef>
                <a:spcPct val="0"/>
              </a:spcBef>
              <a:spcAft>
                <a:spcPct val="0"/>
              </a:spcAft>
              <a:tabLst>
                <a:tab pos="406400" algn="l"/>
              </a:tabLst>
              <a:defRPr>
                <a:solidFill>
                  <a:schemeClr val="tx1"/>
                </a:solidFill>
                <a:latin typeface="Arial" panose="020B0604020202020204" pitchFamily="34" charset="0"/>
              </a:defRPr>
            </a:lvl9pPr>
          </a:lstStyle>
          <a:p>
            <a:pPr eaLnBrk="1" hangingPunct="1"/>
            <a:r>
              <a:rPr lang="en-US" altLang="en-US" sz="2400"/>
              <a:t>Although ln </a:t>
            </a:r>
            <a:r>
              <a:rPr lang="en-US" altLang="en-US" sz="2400" i="1"/>
              <a:t>x </a:t>
            </a:r>
            <a:r>
              <a:rPr lang="en-US" altLang="en-US" sz="2400"/>
              <a:t>is an increasing function, it grows </a:t>
            </a:r>
            <a:r>
              <a:rPr lang="en-US" altLang="en-US" sz="2400" i="1"/>
              <a:t>very </a:t>
            </a:r>
            <a:r>
              <a:rPr lang="en-US" altLang="en-US" sz="2400"/>
              <a:t>slowly when </a:t>
            </a:r>
            <a:r>
              <a:rPr lang="en-US" altLang="en-US" sz="2400" i="1"/>
              <a:t>x</a:t>
            </a:r>
            <a:r>
              <a:rPr lang="en-US" altLang="en-US" sz="2400"/>
              <a:t> &gt; 1. In fact, ln </a:t>
            </a:r>
            <a:r>
              <a:rPr lang="en-US" altLang="en-US" sz="2400" i="1"/>
              <a:t>x </a:t>
            </a:r>
            <a:r>
              <a:rPr lang="en-US" altLang="en-US" sz="2400"/>
              <a:t>grows more slowly than any positive power of </a:t>
            </a:r>
            <a:r>
              <a:rPr lang="en-US" altLang="en-US" sz="2400" i="1"/>
              <a:t>x</a:t>
            </a:r>
            <a:r>
              <a:rPr lang="en-US" altLang="en-US" sz="2400"/>
              <a:t>.</a:t>
            </a:r>
          </a:p>
          <a:p>
            <a:pPr eaLnBrk="1" hangingPunct="1"/>
            <a:endParaRPr lang="en-US" altLang="en-US" sz="2400"/>
          </a:p>
          <a:p>
            <a:pPr eaLnBrk="1" hangingPunct="1"/>
            <a:r>
              <a:rPr lang="en-US" altLang="en-US" sz="2400"/>
              <a:t>To illustrate this fact, we compare approximate values of the functions </a:t>
            </a:r>
            <a:r>
              <a:rPr lang="en-US" altLang="en-US" sz="2400" i="1"/>
              <a:t>y</a:t>
            </a:r>
            <a:r>
              <a:rPr lang="en-US" altLang="en-US" sz="2400"/>
              <a:t> = ln </a:t>
            </a:r>
            <a:r>
              <a:rPr lang="en-US" altLang="en-US" sz="2400" i="1"/>
              <a:t>x </a:t>
            </a:r>
            <a:r>
              <a:rPr lang="en-US" altLang="en-US" sz="2400"/>
              <a:t>and </a:t>
            </a:r>
            <a:r>
              <a:rPr lang="en-US" altLang="en-US" sz="2400" i="1"/>
              <a:t>y</a:t>
            </a:r>
            <a:r>
              <a:rPr lang="en-US" altLang="en-US" sz="2400"/>
              <a:t> = </a:t>
            </a:r>
            <a:r>
              <a:rPr lang="en-US" altLang="en-US" sz="2400" i="1"/>
              <a:t>x</a:t>
            </a:r>
            <a:r>
              <a:rPr lang="en-US" altLang="en-US" sz="2400" baseline="30000"/>
              <a:t>1/2</a:t>
            </a:r>
            <a:r>
              <a:rPr lang="en-US" altLang="en-US" sz="2400"/>
              <a:t> =       in the following table.</a:t>
            </a:r>
          </a:p>
        </p:txBody>
      </p:sp>
      <p:pic>
        <p:nvPicPr>
          <p:cNvPr id="4198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5738" y="3295650"/>
            <a:ext cx="51117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4221163"/>
            <a:ext cx="6529388" cy="210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263431358"/>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en-US" sz="3200"/>
              <a:t>Graph and Growth of the Natural Logarithm</a:t>
            </a:r>
          </a:p>
        </p:txBody>
      </p:sp>
      <p:sp>
        <p:nvSpPr>
          <p:cNvPr id="43011" name="Text Box 3"/>
          <p:cNvSpPr txBox="1">
            <a:spLocks noChangeArrowheads="1"/>
          </p:cNvSpPr>
          <p:nvPr/>
        </p:nvSpPr>
        <p:spPr bwMode="auto">
          <a:xfrm>
            <a:off x="455613" y="1462088"/>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14300" eaLnBrk="0" hangingPunct="0">
              <a:tabLst>
                <a:tab pos="406400" algn="l"/>
              </a:tabLst>
              <a:defRPr>
                <a:solidFill>
                  <a:schemeClr val="tx1"/>
                </a:solidFill>
                <a:latin typeface="Arial" panose="020B0604020202020204" pitchFamily="34" charset="0"/>
              </a:defRPr>
            </a:lvl1pPr>
            <a:lvl2pPr marL="742950" indent="-285750" defTabSz="114300" eaLnBrk="0" hangingPunct="0">
              <a:tabLst>
                <a:tab pos="406400" algn="l"/>
              </a:tabLst>
              <a:defRPr>
                <a:solidFill>
                  <a:schemeClr val="tx1"/>
                </a:solidFill>
                <a:latin typeface="Arial" panose="020B0604020202020204" pitchFamily="34" charset="0"/>
              </a:defRPr>
            </a:lvl2pPr>
            <a:lvl3pPr marL="1143000" indent="-228600" defTabSz="114300" eaLnBrk="0" hangingPunct="0">
              <a:tabLst>
                <a:tab pos="406400" algn="l"/>
              </a:tabLst>
              <a:defRPr>
                <a:solidFill>
                  <a:schemeClr val="tx1"/>
                </a:solidFill>
                <a:latin typeface="Arial" panose="020B0604020202020204" pitchFamily="34" charset="0"/>
              </a:defRPr>
            </a:lvl3pPr>
            <a:lvl4pPr marL="1600200" indent="-228600" defTabSz="114300" eaLnBrk="0" hangingPunct="0">
              <a:tabLst>
                <a:tab pos="406400" algn="l"/>
              </a:tabLst>
              <a:defRPr>
                <a:solidFill>
                  <a:schemeClr val="tx1"/>
                </a:solidFill>
                <a:latin typeface="Arial" panose="020B0604020202020204" pitchFamily="34" charset="0"/>
              </a:defRPr>
            </a:lvl4pPr>
            <a:lvl5pPr marL="2057400" indent="-228600" defTabSz="114300" eaLnBrk="0" hangingPunct="0">
              <a:tabLst>
                <a:tab pos="406400" algn="l"/>
              </a:tabLst>
              <a:defRPr>
                <a:solidFill>
                  <a:schemeClr val="tx1"/>
                </a:solidFill>
                <a:latin typeface="Arial" panose="020B0604020202020204" pitchFamily="34" charset="0"/>
              </a:defRPr>
            </a:lvl5pPr>
            <a:lvl6pPr marL="2514600" indent="-228600" defTabSz="114300" eaLnBrk="0" fontAlgn="base" hangingPunct="0">
              <a:spcBef>
                <a:spcPct val="0"/>
              </a:spcBef>
              <a:spcAft>
                <a:spcPct val="0"/>
              </a:spcAft>
              <a:tabLst>
                <a:tab pos="406400" algn="l"/>
              </a:tabLst>
              <a:defRPr>
                <a:solidFill>
                  <a:schemeClr val="tx1"/>
                </a:solidFill>
                <a:latin typeface="Arial" panose="020B0604020202020204" pitchFamily="34" charset="0"/>
              </a:defRPr>
            </a:lvl6pPr>
            <a:lvl7pPr marL="2971800" indent="-228600" defTabSz="114300" eaLnBrk="0" fontAlgn="base" hangingPunct="0">
              <a:spcBef>
                <a:spcPct val="0"/>
              </a:spcBef>
              <a:spcAft>
                <a:spcPct val="0"/>
              </a:spcAft>
              <a:tabLst>
                <a:tab pos="406400" algn="l"/>
              </a:tabLst>
              <a:defRPr>
                <a:solidFill>
                  <a:schemeClr val="tx1"/>
                </a:solidFill>
                <a:latin typeface="Arial" panose="020B0604020202020204" pitchFamily="34" charset="0"/>
              </a:defRPr>
            </a:lvl7pPr>
            <a:lvl8pPr marL="3429000" indent="-228600" defTabSz="114300" eaLnBrk="0" fontAlgn="base" hangingPunct="0">
              <a:spcBef>
                <a:spcPct val="0"/>
              </a:spcBef>
              <a:spcAft>
                <a:spcPct val="0"/>
              </a:spcAft>
              <a:tabLst>
                <a:tab pos="406400" algn="l"/>
              </a:tabLst>
              <a:defRPr>
                <a:solidFill>
                  <a:schemeClr val="tx1"/>
                </a:solidFill>
                <a:latin typeface="Arial" panose="020B0604020202020204" pitchFamily="34" charset="0"/>
              </a:defRPr>
            </a:lvl8pPr>
            <a:lvl9pPr marL="3886200" indent="-228600" defTabSz="114300" eaLnBrk="0" fontAlgn="base" hangingPunct="0">
              <a:spcBef>
                <a:spcPct val="0"/>
              </a:spcBef>
              <a:spcAft>
                <a:spcPct val="0"/>
              </a:spcAft>
              <a:tabLst>
                <a:tab pos="406400" algn="l"/>
              </a:tabLst>
              <a:defRPr>
                <a:solidFill>
                  <a:schemeClr val="tx1"/>
                </a:solidFill>
                <a:latin typeface="Arial" panose="020B0604020202020204" pitchFamily="34" charset="0"/>
              </a:defRPr>
            </a:lvl9pPr>
          </a:lstStyle>
          <a:p>
            <a:pPr eaLnBrk="1" hangingPunct="1"/>
            <a:r>
              <a:rPr lang="en-US" altLang="en-US" sz="2400"/>
              <a:t>We graph them in Figures 15 and 16.</a:t>
            </a:r>
          </a:p>
          <a:p>
            <a:pPr eaLnBrk="1" hangingPunct="1"/>
            <a:endParaRPr lang="en-US" altLang="en-US" sz="2400"/>
          </a:p>
          <a:p>
            <a:pPr eaLnBrk="1" hangingPunct="1"/>
            <a:endParaRPr lang="en-US" altLang="en-US" sz="2400"/>
          </a:p>
          <a:p>
            <a:pPr eaLnBrk="1" hangingPunct="1"/>
            <a:endParaRPr lang="en-US" altLang="en-US" sz="2400"/>
          </a:p>
          <a:p>
            <a:pPr eaLnBrk="1" hangingPunct="1"/>
            <a:endParaRPr lang="en-US" altLang="en-US" sz="2400"/>
          </a:p>
          <a:p>
            <a:pPr eaLnBrk="1" hangingPunct="1"/>
            <a:endParaRPr lang="en-US" altLang="en-US" sz="2400"/>
          </a:p>
          <a:p>
            <a:pPr eaLnBrk="1" hangingPunct="1"/>
            <a:endParaRPr lang="en-US" altLang="en-US" sz="2400"/>
          </a:p>
          <a:p>
            <a:pPr eaLnBrk="1" hangingPunct="1"/>
            <a:endParaRPr lang="en-US" altLang="en-US" sz="2400"/>
          </a:p>
          <a:p>
            <a:pPr eaLnBrk="1" hangingPunct="1"/>
            <a:endParaRPr lang="en-US" altLang="en-US" sz="2400"/>
          </a:p>
          <a:p>
            <a:pPr eaLnBrk="1" hangingPunct="1"/>
            <a:endParaRPr lang="en-US" altLang="en-US" sz="2400"/>
          </a:p>
          <a:p>
            <a:pPr eaLnBrk="1" hangingPunct="1"/>
            <a:endParaRPr lang="en-US" altLang="en-US" sz="2400"/>
          </a:p>
          <a:p>
            <a:pPr eaLnBrk="1" hangingPunct="1"/>
            <a:r>
              <a:rPr lang="en-US" altLang="en-US" sz="2400"/>
              <a:t>You can see that initially the graphs of </a:t>
            </a:r>
            <a:r>
              <a:rPr lang="en-US" altLang="en-US" sz="2400" i="1"/>
              <a:t>y</a:t>
            </a:r>
            <a:r>
              <a:rPr lang="en-US" altLang="en-US" sz="2400"/>
              <a:t> =       and </a:t>
            </a:r>
            <a:r>
              <a:rPr lang="en-US" altLang="en-US" sz="2400" i="1"/>
              <a:t>y</a:t>
            </a:r>
            <a:r>
              <a:rPr lang="en-US" altLang="en-US" sz="2400"/>
              <a:t> = ln </a:t>
            </a:r>
            <a:r>
              <a:rPr lang="en-US" altLang="en-US" sz="2400" i="1"/>
              <a:t>x</a:t>
            </a:r>
            <a:r>
              <a:rPr lang="en-US" altLang="en-US" sz="2400"/>
              <a:t> grow at comparable rates, but eventually the root function far surpasses the logarithm.</a:t>
            </a:r>
          </a:p>
        </p:txBody>
      </p:sp>
      <p:pic>
        <p:nvPicPr>
          <p:cNvPr id="430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4113" y="5514975"/>
            <a:ext cx="51117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Rectangle 8"/>
          <p:cNvSpPr>
            <a:spLocks noChangeArrowheads="1"/>
          </p:cNvSpPr>
          <p:nvPr/>
        </p:nvSpPr>
        <p:spPr bwMode="auto">
          <a:xfrm>
            <a:off x="1952625" y="4752975"/>
            <a:ext cx="8699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200" b="1"/>
              <a:t>Figure 15</a:t>
            </a:r>
          </a:p>
        </p:txBody>
      </p:sp>
      <p:sp>
        <p:nvSpPr>
          <p:cNvPr id="43014" name="Rectangle 9"/>
          <p:cNvSpPr>
            <a:spLocks noChangeArrowheads="1"/>
          </p:cNvSpPr>
          <p:nvPr/>
        </p:nvSpPr>
        <p:spPr bwMode="auto">
          <a:xfrm>
            <a:off x="5900738" y="4752975"/>
            <a:ext cx="8699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200" b="1"/>
              <a:t>Figure 16</a:t>
            </a:r>
          </a:p>
        </p:txBody>
      </p:sp>
      <p:pic>
        <p:nvPicPr>
          <p:cNvPr id="43015"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7238" y="2009775"/>
            <a:ext cx="3509962"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6"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7725" y="2071688"/>
            <a:ext cx="3419475" cy="260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305000318"/>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520700" y="3146425"/>
            <a:ext cx="82264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000">
                <a:solidFill>
                  <a:srgbClr val="CC007A"/>
                </a:solidFill>
              </a:rPr>
              <a:t>Inverse Trigonometric Functions</a:t>
            </a:r>
          </a:p>
        </p:txBody>
      </p:sp>
    </p:spTree>
    <p:custDataLst>
      <p:tags r:id="rId1"/>
    </p:custDataLst>
    <p:extLst>
      <p:ext uri="{BB962C8B-B14F-4D97-AF65-F5344CB8AC3E}">
        <p14:creationId xmlns:p14="http://schemas.microsoft.com/office/powerpoint/2010/main" val="3709834279"/>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en-US"/>
              <a:t>Inverse Trigonometric Functions</a:t>
            </a:r>
          </a:p>
        </p:txBody>
      </p:sp>
      <p:sp>
        <p:nvSpPr>
          <p:cNvPr id="45059" name="Text Box 3"/>
          <p:cNvSpPr txBox="1">
            <a:spLocks noChangeArrowheads="1"/>
          </p:cNvSpPr>
          <p:nvPr/>
        </p:nvSpPr>
        <p:spPr bwMode="auto">
          <a:xfrm>
            <a:off x="455613" y="1462088"/>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14300" eaLnBrk="0" hangingPunct="0">
              <a:tabLst>
                <a:tab pos="406400" algn="l"/>
              </a:tabLst>
              <a:defRPr>
                <a:solidFill>
                  <a:schemeClr val="tx1"/>
                </a:solidFill>
                <a:latin typeface="Arial" panose="020B0604020202020204" pitchFamily="34" charset="0"/>
              </a:defRPr>
            </a:lvl1pPr>
            <a:lvl2pPr marL="742950" indent="-285750" defTabSz="114300" eaLnBrk="0" hangingPunct="0">
              <a:tabLst>
                <a:tab pos="406400" algn="l"/>
              </a:tabLst>
              <a:defRPr>
                <a:solidFill>
                  <a:schemeClr val="tx1"/>
                </a:solidFill>
                <a:latin typeface="Arial" panose="020B0604020202020204" pitchFamily="34" charset="0"/>
              </a:defRPr>
            </a:lvl2pPr>
            <a:lvl3pPr marL="1143000" indent="-228600" defTabSz="114300" eaLnBrk="0" hangingPunct="0">
              <a:tabLst>
                <a:tab pos="406400" algn="l"/>
              </a:tabLst>
              <a:defRPr>
                <a:solidFill>
                  <a:schemeClr val="tx1"/>
                </a:solidFill>
                <a:latin typeface="Arial" panose="020B0604020202020204" pitchFamily="34" charset="0"/>
              </a:defRPr>
            </a:lvl3pPr>
            <a:lvl4pPr marL="1600200" indent="-228600" defTabSz="114300" eaLnBrk="0" hangingPunct="0">
              <a:tabLst>
                <a:tab pos="406400" algn="l"/>
              </a:tabLst>
              <a:defRPr>
                <a:solidFill>
                  <a:schemeClr val="tx1"/>
                </a:solidFill>
                <a:latin typeface="Arial" panose="020B0604020202020204" pitchFamily="34" charset="0"/>
              </a:defRPr>
            </a:lvl4pPr>
            <a:lvl5pPr marL="2057400" indent="-228600" defTabSz="114300" eaLnBrk="0" hangingPunct="0">
              <a:tabLst>
                <a:tab pos="406400" algn="l"/>
              </a:tabLst>
              <a:defRPr>
                <a:solidFill>
                  <a:schemeClr val="tx1"/>
                </a:solidFill>
                <a:latin typeface="Arial" panose="020B0604020202020204" pitchFamily="34" charset="0"/>
              </a:defRPr>
            </a:lvl5pPr>
            <a:lvl6pPr marL="2514600" indent="-228600" defTabSz="114300" eaLnBrk="0" fontAlgn="base" hangingPunct="0">
              <a:spcBef>
                <a:spcPct val="0"/>
              </a:spcBef>
              <a:spcAft>
                <a:spcPct val="0"/>
              </a:spcAft>
              <a:tabLst>
                <a:tab pos="406400" algn="l"/>
              </a:tabLst>
              <a:defRPr>
                <a:solidFill>
                  <a:schemeClr val="tx1"/>
                </a:solidFill>
                <a:latin typeface="Arial" panose="020B0604020202020204" pitchFamily="34" charset="0"/>
              </a:defRPr>
            </a:lvl6pPr>
            <a:lvl7pPr marL="2971800" indent="-228600" defTabSz="114300" eaLnBrk="0" fontAlgn="base" hangingPunct="0">
              <a:spcBef>
                <a:spcPct val="0"/>
              </a:spcBef>
              <a:spcAft>
                <a:spcPct val="0"/>
              </a:spcAft>
              <a:tabLst>
                <a:tab pos="406400" algn="l"/>
              </a:tabLst>
              <a:defRPr>
                <a:solidFill>
                  <a:schemeClr val="tx1"/>
                </a:solidFill>
                <a:latin typeface="Arial" panose="020B0604020202020204" pitchFamily="34" charset="0"/>
              </a:defRPr>
            </a:lvl7pPr>
            <a:lvl8pPr marL="3429000" indent="-228600" defTabSz="114300" eaLnBrk="0" fontAlgn="base" hangingPunct="0">
              <a:spcBef>
                <a:spcPct val="0"/>
              </a:spcBef>
              <a:spcAft>
                <a:spcPct val="0"/>
              </a:spcAft>
              <a:tabLst>
                <a:tab pos="406400" algn="l"/>
              </a:tabLst>
              <a:defRPr>
                <a:solidFill>
                  <a:schemeClr val="tx1"/>
                </a:solidFill>
                <a:latin typeface="Arial" panose="020B0604020202020204" pitchFamily="34" charset="0"/>
              </a:defRPr>
            </a:lvl8pPr>
            <a:lvl9pPr marL="3886200" indent="-228600" defTabSz="114300" eaLnBrk="0" fontAlgn="base" hangingPunct="0">
              <a:spcBef>
                <a:spcPct val="0"/>
              </a:spcBef>
              <a:spcAft>
                <a:spcPct val="0"/>
              </a:spcAft>
              <a:tabLst>
                <a:tab pos="406400" algn="l"/>
              </a:tabLst>
              <a:defRPr>
                <a:solidFill>
                  <a:schemeClr val="tx1"/>
                </a:solidFill>
                <a:latin typeface="Arial" panose="020B0604020202020204" pitchFamily="34" charset="0"/>
              </a:defRPr>
            </a:lvl9pPr>
          </a:lstStyle>
          <a:p>
            <a:pPr eaLnBrk="1" hangingPunct="1"/>
            <a:r>
              <a:rPr lang="en-US" altLang="en-US" sz="2400"/>
              <a:t>When we try to find the inverse trigonometric functions, we have a slight difficulty: Because the trigonometric functions are not one-to-one, they don’t have inverse functions.</a:t>
            </a:r>
          </a:p>
          <a:p>
            <a:pPr eaLnBrk="1" hangingPunct="1"/>
            <a:endParaRPr lang="en-US" altLang="en-US" sz="2400"/>
          </a:p>
          <a:p>
            <a:pPr eaLnBrk="1" hangingPunct="1"/>
            <a:r>
              <a:rPr lang="en-US" altLang="en-US" sz="2400"/>
              <a:t>The difficulty is overcome by restricting the domains of these functions so that they become one-to-one. </a:t>
            </a:r>
          </a:p>
          <a:p>
            <a:pPr eaLnBrk="1" hangingPunct="1"/>
            <a:endParaRPr lang="en-US" altLang="en-US" sz="2400"/>
          </a:p>
          <a:p>
            <a:pPr eaLnBrk="1" hangingPunct="1"/>
            <a:r>
              <a:rPr lang="en-US" altLang="en-US" sz="2400"/>
              <a:t> </a:t>
            </a:r>
          </a:p>
        </p:txBody>
      </p:sp>
    </p:spTree>
    <p:custDataLst>
      <p:tags r:id="rId1"/>
    </p:custDataLst>
    <p:extLst>
      <p:ext uri="{BB962C8B-B14F-4D97-AF65-F5344CB8AC3E}">
        <p14:creationId xmlns:p14="http://schemas.microsoft.com/office/powerpoint/2010/main" val="12106423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520700" y="3146425"/>
            <a:ext cx="82264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6pPr>
            <a:lvl7pPr marL="29718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7pPr>
            <a:lvl8pPr marL="34290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8pPr>
            <a:lvl9pPr marL="38862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9pPr>
          </a:lstStyle>
          <a:p>
            <a:pPr algn="ctr" eaLnBrk="1" hangingPunct="1">
              <a:lnSpc>
                <a:spcPct val="100000"/>
              </a:lnSpc>
            </a:pPr>
            <a:r>
              <a:rPr lang="en-US" altLang="en-US" sz="4000">
                <a:solidFill>
                  <a:srgbClr val="CC007A"/>
                </a:solidFill>
              </a:rPr>
              <a:t>Representations of Functions</a:t>
            </a:r>
          </a:p>
        </p:txBody>
      </p:sp>
    </p:spTree>
    <p:custDataLst>
      <p:tags r:id="rId1"/>
    </p:custData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en-US"/>
              <a:t>Inverse Trigonometric Functions</a:t>
            </a:r>
          </a:p>
        </p:txBody>
      </p:sp>
      <p:sp>
        <p:nvSpPr>
          <p:cNvPr id="46083" name="Text Box 3"/>
          <p:cNvSpPr txBox="1">
            <a:spLocks noChangeArrowheads="1"/>
          </p:cNvSpPr>
          <p:nvPr/>
        </p:nvSpPr>
        <p:spPr bwMode="auto">
          <a:xfrm>
            <a:off x="455613" y="1462088"/>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14300" eaLnBrk="0" hangingPunct="0">
              <a:tabLst>
                <a:tab pos="406400" algn="l"/>
              </a:tabLst>
              <a:defRPr>
                <a:solidFill>
                  <a:schemeClr val="tx1"/>
                </a:solidFill>
                <a:latin typeface="Arial" panose="020B0604020202020204" pitchFamily="34" charset="0"/>
              </a:defRPr>
            </a:lvl1pPr>
            <a:lvl2pPr marL="742950" indent="-285750" defTabSz="114300" eaLnBrk="0" hangingPunct="0">
              <a:tabLst>
                <a:tab pos="406400" algn="l"/>
              </a:tabLst>
              <a:defRPr>
                <a:solidFill>
                  <a:schemeClr val="tx1"/>
                </a:solidFill>
                <a:latin typeface="Arial" panose="020B0604020202020204" pitchFamily="34" charset="0"/>
              </a:defRPr>
            </a:lvl2pPr>
            <a:lvl3pPr marL="1143000" indent="-228600" defTabSz="114300" eaLnBrk="0" hangingPunct="0">
              <a:tabLst>
                <a:tab pos="406400" algn="l"/>
              </a:tabLst>
              <a:defRPr>
                <a:solidFill>
                  <a:schemeClr val="tx1"/>
                </a:solidFill>
                <a:latin typeface="Arial" panose="020B0604020202020204" pitchFamily="34" charset="0"/>
              </a:defRPr>
            </a:lvl3pPr>
            <a:lvl4pPr marL="1600200" indent="-228600" defTabSz="114300" eaLnBrk="0" hangingPunct="0">
              <a:tabLst>
                <a:tab pos="406400" algn="l"/>
              </a:tabLst>
              <a:defRPr>
                <a:solidFill>
                  <a:schemeClr val="tx1"/>
                </a:solidFill>
                <a:latin typeface="Arial" panose="020B0604020202020204" pitchFamily="34" charset="0"/>
              </a:defRPr>
            </a:lvl4pPr>
            <a:lvl5pPr marL="2057400" indent="-228600" defTabSz="114300" eaLnBrk="0" hangingPunct="0">
              <a:tabLst>
                <a:tab pos="406400" algn="l"/>
              </a:tabLst>
              <a:defRPr>
                <a:solidFill>
                  <a:schemeClr val="tx1"/>
                </a:solidFill>
                <a:latin typeface="Arial" panose="020B0604020202020204" pitchFamily="34" charset="0"/>
              </a:defRPr>
            </a:lvl5pPr>
            <a:lvl6pPr marL="2514600" indent="-228600" defTabSz="114300" eaLnBrk="0" fontAlgn="base" hangingPunct="0">
              <a:spcBef>
                <a:spcPct val="0"/>
              </a:spcBef>
              <a:spcAft>
                <a:spcPct val="0"/>
              </a:spcAft>
              <a:tabLst>
                <a:tab pos="406400" algn="l"/>
              </a:tabLst>
              <a:defRPr>
                <a:solidFill>
                  <a:schemeClr val="tx1"/>
                </a:solidFill>
                <a:latin typeface="Arial" panose="020B0604020202020204" pitchFamily="34" charset="0"/>
              </a:defRPr>
            </a:lvl6pPr>
            <a:lvl7pPr marL="2971800" indent="-228600" defTabSz="114300" eaLnBrk="0" fontAlgn="base" hangingPunct="0">
              <a:spcBef>
                <a:spcPct val="0"/>
              </a:spcBef>
              <a:spcAft>
                <a:spcPct val="0"/>
              </a:spcAft>
              <a:tabLst>
                <a:tab pos="406400" algn="l"/>
              </a:tabLst>
              <a:defRPr>
                <a:solidFill>
                  <a:schemeClr val="tx1"/>
                </a:solidFill>
                <a:latin typeface="Arial" panose="020B0604020202020204" pitchFamily="34" charset="0"/>
              </a:defRPr>
            </a:lvl7pPr>
            <a:lvl8pPr marL="3429000" indent="-228600" defTabSz="114300" eaLnBrk="0" fontAlgn="base" hangingPunct="0">
              <a:spcBef>
                <a:spcPct val="0"/>
              </a:spcBef>
              <a:spcAft>
                <a:spcPct val="0"/>
              </a:spcAft>
              <a:tabLst>
                <a:tab pos="406400" algn="l"/>
              </a:tabLst>
              <a:defRPr>
                <a:solidFill>
                  <a:schemeClr val="tx1"/>
                </a:solidFill>
                <a:latin typeface="Arial" panose="020B0604020202020204" pitchFamily="34" charset="0"/>
              </a:defRPr>
            </a:lvl8pPr>
            <a:lvl9pPr marL="3886200" indent="-228600" defTabSz="114300" eaLnBrk="0" fontAlgn="base" hangingPunct="0">
              <a:spcBef>
                <a:spcPct val="0"/>
              </a:spcBef>
              <a:spcAft>
                <a:spcPct val="0"/>
              </a:spcAft>
              <a:tabLst>
                <a:tab pos="406400" algn="l"/>
              </a:tabLst>
              <a:defRPr>
                <a:solidFill>
                  <a:schemeClr val="tx1"/>
                </a:solidFill>
                <a:latin typeface="Arial" panose="020B0604020202020204" pitchFamily="34" charset="0"/>
              </a:defRPr>
            </a:lvl9pPr>
          </a:lstStyle>
          <a:p>
            <a:pPr eaLnBrk="1" hangingPunct="1"/>
            <a:r>
              <a:rPr lang="en-US" altLang="en-US" sz="2400"/>
              <a:t>You can see from Figure 17 that the sine function </a:t>
            </a:r>
            <a:r>
              <a:rPr lang="en-US" altLang="en-US" sz="2400" i="1"/>
              <a:t>y </a:t>
            </a:r>
            <a:r>
              <a:rPr lang="en-US" altLang="en-US" sz="2400"/>
              <a:t>= sin </a:t>
            </a:r>
            <a:r>
              <a:rPr lang="en-US" altLang="en-US" sz="2400" i="1"/>
              <a:t>x</a:t>
            </a:r>
            <a:r>
              <a:rPr lang="en-US" altLang="en-US" sz="2400"/>
              <a:t> is not one-to-one (use </a:t>
            </a:r>
            <a:r>
              <a:rPr lang="en-IN" altLang="en-US" sz="2400"/>
              <a:t>the Horizontal Line Test).</a:t>
            </a:r>
            <a:endParaRPr lang="en-US" altLang="en-US" sz="2400"/>
          </a:p>
          <a:p>
            <a:pPr eaLnBrk="1" hangingPunct="1"/>
            <a:endParaRPr lang="en-US" altLang="en-US" sz="2400"/>
          </a:p>
          <a:p>
            <a:pPr eaLnBrk="1" hangingPunct="1"/>
            <a:endParaRPr lang="en-US" altLang="en-US" sz="2400"/>
          </a:p>
          <a:p>
            <a:pPr eaLnBrk="1" hangingPunct="1"/>
            <a:endParaRPr lang="en-US" altLang="en-US" sz="2400"/>
          </a:p>
          <a:p>
            <a:pPr eaLnBrk="1" hangingPunct="1"/>
            <a:endParaRPr lang="en-US" altLang="en-US" sz="2400"/>
          </a:p>
          <a:p>
            <a:pPr eaLnBrk="1" hangingPunct="1"/>
            <a:endParaRPr lang="en-US" altLang="en-US" sz="2400"/>
          </a:p>
          <a:p>
            <a:pPr eaLnBrk="1" hangingPunct="1"/>
            <a:endParaRPr lang="en-US" altLang="en-US" sz="2400"/>
          </a:p>
          <a:p>
            <a:pPr eaLnBrk="1" hangingPunct="1"/>
            <a:endParaRPr lang="en-US" altLang="en-US" sz="2400"/>
          </a:p>
          <a:p>
            <a:pPr eaLnBrk="1" hangingPunct="1"/>
            <a:r>
              <a:rPr lang="en-US" altLang="en-US" sz="2400"/>
              <a:t>But the function </a:t>
            </a:r>
            <a:r>
              <a:rPr lang="en-US" altLang="en-US" sz="2400" i="1"/>
              <a:t>f</a:t>
            </a:r>
            <a:r>
              <a:rPr lang="en-US" altLang="en-US" sz="400"/>
              <a:t> </a:t>
            </a:r>
            <a:r>
              <a:rPr lang="en-US" altLang="en-US" sz="2400"/>
              <a:t>(</a:t>
            </a:r>
            <a:r>
              <a:rPr lang="en-US" altLang="en-US" sz="2400" i="1"/>
              <a:t>x</a:t>
            </a:r>
            <a:r>
              <a:rPr lang="en-US" altLang="en-US" sz="2400"/>
              <a:t>) = sin </a:t>
            </a:r>
            <a:r>
              <a:rPr lang="en-US" altLang="en-US" sz="2400" i="1"/>
              <a:t>x</a:t>
            </a:r>
            <a:r>
              <a:rPr lang="en-US" altLang="en-US" sz="2400"/>
              <a:t>,</a:t>
            </a:r>
            <a:br>
              <a:rPr lang="en-US" altLang="en-US" sz="2400"/>
            </a:br>
            <a:r>
              <a:rPr lang="en-US" altLang="en-US" sz="2400" i="1">
                <a:sym typeface="Symbol" panose="05050102010706020507" pitchFamily="18" charset="2"/>
              </a:rPr>
              <a:t> –</a:t>
            </a:r>
            <a:r>
              <a:rPr lang="en-US" altLang="en-US" sz="2400">
                <a:sym typeface="Symbol" panose="05050102010706020507" pitchFamily="18" charset="2"/>
              </a:rPr>
              <a:t>/</a:t>
            </a:r>
            <a:r>
              <a:rPr lang="en-US" altLang="en-US" sz="2400"/>
              <a:t>2 </a:t>
            </a:r>
            <a:r>
              <a:rPr lang="en-US" altLang="en-US" sz="2400" b="1">
                <a:sym typeface="Symbol" panose="05050102010706020507" pitchFamily="18" charset="2"/>
              </a:rPr>
              <a:t></a:t>
            </a:r>
            <a:r>
              <a:rPr lang="en-US" altLang="en-US" sz="2400"/>
              <a:t> </a:t>
            </a:r>
            <a:r>
              <a:rPr lang="en-US" altLang="en-US" sz="2400" i="1"/>
              <a:t>x</a:t>
            </a:r>
            <a:r>
              <a:rPr lang="en-US" altLang="en-US" sz="2400"/>
              <a:t> </a:t>
            </a:r>
            <a:r>
              <a:rPr lang="en-US" altLang="en-US" sz="2400" b="1">
                <a:sym typeface="Symbol" panose="05050102010706020507" pitchFamily="18" charset="2"/>
              </a:rPr>
              <a:t></a:t>
            </a:r>
            <a:r>
              <a:rPr lang="en-US" altLang="en-US" sz="2400"/>
              <a:t> </a:t>
            </a:r>
            <a:r>
              <a:rPr lang="en-US" altLang="en-US" sz="2400" i="1">
                <a:sym typeface="Symbol" panose="05050102010706020507" pitchFamily="18" charset="2"/>
              </a:rPr>
              <a:t></a:t>
            </a:r>
            <a:r>
              <a:rPr lang="en-US" altLang="en-US" sz="2400">
                <a:sym typeface="Symbol" panose="05050102010706020507" pitchFamily="18" charset="2"/>
              </a:rPr>
              <a:t>/</a:t>
            </a:r>
            <a:r>
              <a:rPr lang="en-US" altLang="en-US" sz="2400"/>
              <a:t>2, </a:t>
            </a:r>
            <a:r>
              <a:rPr lang="en-US" altLang="en-US" sz="2400" i="1"/>
              <a:t>is</a:t>
            </a:r>
            <a:r>
              <a:rPr lang="en-US" altLang="en-US" sz="2400"/>
              <a:t> one-to-one</a:t>
            </a:r>
          </a:p>
          <a:p>
            <a:pPr eaLnBrk="1" hangingPunct="1"/>
            <a:r>
              <a:rPr lang="en-US" altLang="en-US" sz="2400"/>
              <a:t>(see Figure 18). </a:t>
            </a:r>
          </a:p>
        </p:txBody>
      </p:sp>
      <p:pic>
        <p:nvPicPr>
          <p:cNvPr id="4608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514600"/>
            <a:ext cx="5029200" cy="155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4191000"/>
            <a:ext cx="2628900"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6" name="Picture 5"/>
          <p:cNvPicPr>
            <a:picLocks noChangeAspect="1" noChangeArrowheads="1"/>
          </p:cNvPicPr>
          <p:nvPr/>
        </p:nvPicPr>
        <p:blipFill>
          <a:blip r:embed="rId5">
            <a:extLst>
              <a:ext uri="{28A0092B-C50C-407E-A947-70E740481C1C}">
                <a14:useLocalDpi xmlns:a14="http://schemas.microsoft.com/office/drawing/2010/main" val="0"/>
              </a:ext>
            </a:extLst>
          </a:blip>
          <a:srcRect l="42857" r="39285" b="-36217"/>
          <a:stretch>
            <a:fillRect/>
          </a:stretch>
        </p:blipFill>
        <p:spPr bwMode="auto">
          <a:xfrm>
            <a:off x="6162675" y="60198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7" name="Rectangle 8"/>
          <p:cNvSpPr>
            <a:spLocks noChangeArrowheads="1"/>
          </p:cNvSpPr>
          <p:nvPr/>
        </p:nvSpPr>
        <p:spPr bwMode="auto">
          <a:xfrm>
            <a:off x="3965575" y="4143375"/>
            <a:ext cx="8683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200" b="1"/>
              <a:t>Figure 17</a:t>
            </a:r>
          </a:p>
        </p:txBody>
      </p:sp>
      <p:sp>
        <p:nvSpPr>
          <p:cNvPr id="46088" name="Rectangle 8"/>
          <p:cNvSpPr>
            <a:spLocks noChangeArrowheads="1"/>
          </p:cNvSpPr>
          <p:nvPr/>
        </p:nvSpPr>
        <p:spPr bwMode="auto">
          <a:xfrm>
            <a:off x="5989638" y="6400800"/>
            <a:ext cx="8683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200" b="1"/>
              <a:t>Figure 18</a:t>
            </a:r>
          </a:p>
        </p:txBody>
      </p:sp>
      <p:pic>
        <p:nvPicPr>
          <p:cNvPr id="46089" name="Picture 5"/>
          <p:cNvPicPr>
            <a:picLocks noChangeAspect="1" noChangeArrowheads="1"/>
          </p:cNvPicPr>
          <p:nvPr/>
        </p:nvPicPr>
        <p:blipFill>
          <a:blip r:embed="rId5">
            <a:extLst>
              <a:ext uri="{28A0092B-C50C-407E-A947-70E740481C1C}">
                <a14:useLocalDpi xmlns:a14="http://schemas.microsoft.com/office/drawing/2010/main" val="0"/>
              </a:ext>
            </a:extLst>
          </a:blip>
          <a:srcRect l="89285"/>
          <a:stretch>
            <a:fillRect/>
          </a:stretch>
        </p:blipFill>
        <p:spPr bwMode="auto">
          <a:xfrm>
            <a:off x="7000875" y="6045200"/>
            <a:ext cx="2286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7"/>
          <p:cNvSpPr>
            <a:spLocks noChangeArrowheads="1"/>
          </p:cNvSpPr>
          <p:nvPr/>
        </p:nvSpPr>
        <p:spPr bwMode="auto">
          <a:xfrm>
            <a:off x="5400675" y="6019800"/>
            <a:ext cx="2143125" cy="307975"/>
          </a:xfrm>
          <a:prstGeom prst="rect">
            <a:avLst/>
          </a:prstGeom>
          <a:noFill/>
          <a:ln w="9525">
            <a:noFill/>
            <a:miter lim="800000"/>
            <a:headEnd/>
            <a:tailEnd/>
          </a:ln>
        </p:spPr>
        <p:txBody>
          <a:bodyPr>
            <a:spAutoFit/>
          </a:bodyPr>
          <a:lstStyle/>
          <a:p>
            <a:pPr>
              <a:defRPr/>
            </a:pPr>
            <a:r>
              <a:rPr lang="en-US" sz="1400" i="1" dirty="0">
                <a:latin typeface="+mj-lt"/>
              </a:rPr>
              <a:t>y</a:t>
            </a:r>
            <a:r>
              <a:rPr lang="en-US" sz="1400" dirty="0">
                <a:latin typeface="+mj-lt"/>
              </a:rPr>
              <a:t> = sin</a:t>
            </a:r>
            <a:r>
              <a:rPr lang="en-US" sz="1400" i="1" dirty="0">
                <a:latin typeface="+mj-lt"/>
              </a:rPr>
              <a:t> x</a:t>
            </a:r>
            <a:r>
              <a:rPr lang="en-US" sz="1400" dirty="0">
                <a:latin typeface="+mj-lt"/>
              </a:rPr>
              <a:t>,</a:t>
            </a:r>
            <a:r>
              <a:rPr lang="en-US" sz="1400" i="1" dirty="0">
                <a:latin typeface="+mj-lt"/>
              </a:rPr>
              <a:t>        </a:t>
            </a:r>
            <a:r>
              <a:rPr lang="en-US" sz="1400" dirty="0">
                <a:latin typeface="+mj-lt"/>
                <a:sym typeface="Symbol"/>
              </a:rPr>
              <a:t> </a:t>
            </a:r>
            <a:r>
              <a:rPr lang="en-US" sz="1400" i="1" dirty="0">
                <a:latin typeface="+mj-lt"/>
                <a:sym typeface="Symbol"/>
              </a:rPr>
              <a:t>x</a:t>
            </a:r>
            <a:r>
              <a:rPr lang="en-US" sz="1400" dirty="0">
                <a:latin typeface="+mj-lt"/>
                <a:sym typeface="Symbol"/>
              </a:rPr>
              <a:t> </a:t>
            </a:r>
            <a:r>
              <a:rPr lang="en-US" sz="1400" b="1" dirty="0">
                <a:latin typeface="+mj-lt"/>
                <a:sym typeface="Symbol"/>
              </a:rPr>
              <a:t> </a:t>
            </a:r>
            <a:endParaRPr lang="en-US" sz="1400" baseline="30000" dirty="0">
              <a:latin typeface="+mj-lt"/>
            </a:endParaRPr>
          </a:p>
        </p:txBody>
      </p:sp>
    </p:spTree>
    <p:custDataLst>
      <p:tags r:id="rId1"/>
    </p:custDataLst>
    <p:extLst>
      <p:ext uri="{BB962C8B-B14F-4D97-AF65-F5344CB8AC3E}">
        <p14:creationId xmlns:p14="http://schemas.microsoft.com/office/powerpoint/2010/main" val="1684097084"/>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en-US"/>
              <a:t>Inverse Trigonometric Functions</a:t>
            </a:r>
          </a:p>
        </p:txBody>
      </p:sp>
      <p:sp>
        <p:nvSpPr>
          <p:cNvPr id="47107" name="Text Box 3"/>
          <p:cNvSpPr txBox="1">
            <a:spLocks noChangeArrowheads="1"/>
          </p:cNvSpPr>
          <p:nvPr/>
        </p:nvSpPr>
        <p:spPr bwMode="auto">
          <a:xfrm>
            <a:off x="455613" y="1462088"/>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14300" eaLnBrk="0" hangingPunct="0">
              <a:tabLst>
                <a:tab pos="406400" algn="l"/>
              </a:tabLst>
              <a:defRPr>
                <a:solidFill>
                  <a:schemeClr val="tx1"/>
                </a:solidFill>
                <a:latin typeface="Arial" panose="020B0604020202020204" pitchFamily="34" charset="0"/>
              </a:defRPr>
            </a:lvl1pPr>
            <a:lvl2pPr marL="742950" indent="-285750" defTabSz="114300" eaLnBrk="0" hangingPunct="0">
              <a:tabLst>
                <a:tab pos="406400" algn="l"/>
              </a:tabLst>
              <a:defRPr>
                <a:solidFill>
                  <a:schemeClr val="tx1"/>
                </a:solidFill>
                <a:latin typeface="Arial" panose="020B0604020202020204" pitchFamily="34" charset="0"/>
              </a:defRPr>
            </a:lvl2pPr>
            <a:lvl3pPr marL="1143000" indent="-228600" defTabSz="114300" eaLnBrk="0" hangingPunct="0">
              <a:tabLst>
                <a:tab pos="406400" algn="l"/>
              </a:tabLst>
              <a:defRPr>
                <a:solidFill>
                  <a:schemeClr val="tx1"/>
                </a:solidFill>
                <a:latin typeface="Arial" panose="020B0604020202020204" pitchFamily="34" charset="0"/>
              </a:defRPr>
            </a:lvl3pPr>
            <a:lvl4pPr marL="1600200" indent="-228600" defTabSz="114300" eaLnBrk="0" hangingPunct="0">
              <a:tabLst>
                <a:tab pos="406400" algn="l"/>
              </a:tabLst>
              <a:defRPr>
                <a:solidFill>
                  <a:schemeClr val="tx1"/>
                </a:solidFill>
                <a:latin typeface="Arial" panose="020B0604020202020204" pitchFamily="34" charset="0"/>
              </a:defRPr>
            </a:lvl4pPr>
            <a:lvl5pPr marL="2057400" indent="-228600" defTabSz="114300" eaLnBrk="0" hangingPunct="0">
              <a:tabLst>
                <a:tab pos="406400" algn="l"/>
              </a:tabLst>
              <a:defRPr>
                <a:solidFill>
                  <a:schemeClr val="tx1"/>
                </a:solidFill>
                <a:latin typeface="Arial" panose="020B0604020202020204" pitchFamily="34" charset="0"/>
              </a:defRPr>
            </a:lvl5pPr>
            <a:lvl6pPr marL="2514600" indent="-228600" defTabSz="114300" eaLnBrk="0" fontAlgn="base" hangingPunct="0">
              <a:spcBef>
                <a:spcPct val="0"/>
              </a:spcBef>
              <a:spcAft>
                <a:spcPct val="0"/>
              </a:spcAft>
              <a:tabLst>
                <a:tab pos="406400" algn="l"/>
              </a:tabLst>
              <a:defRPr>
                <a:solidFill>
                  <a:schemeClr val="tx1"/>
                </a:solidFill>
                <a:latin typeface="Arial" panose="020B0604020202020204" pitchFamily="34" charset="0"/>
              </a:defRPr>
            </a:lvl6pPr>
            <a:lvl7pPr marL="2971800" indent="-228600" defTabSz="114300" eaLnBrk="0" fontAlgn="base" hangingPunct="0">
              <a:spcBef>
                <a:spcPct val="0"/>
              </a:spcBef>
              <a:spcAft>
                <a:spcPct val="0"/>
              </a:spcAft>
              <a:tabLst>
                <a:tab pos="406400" algn="l"/>
              </a:tabLst>
              <a:defRPr>
                <a:solidFill>
                  <a:schemeClr val="tx1"/>
                </a:solidFill>
                <a:latin typeface="Arial" panose="020B0604020202020204" pitchFamily="34" charset="0"/>
              </a:defRPr>
            </a:lvl7pPr>
            <a:lvl8pPr marL="3429000" indent="-228600" defTabSz="114300" eaLnBrk="0" fontAlgn="base" hangingPunct="0">
              <a:spcBef>
                <a:spcPct val="0"/>
              </a:spcBef>
              <a:spcAft>
                <a:spcPct val="0"/>
              </a:spcAft>
              <a:tabLst>
                <a:tab pos="406400" algn="l"/>
              </a:tabLst>
              <a:defRPr>
                <a:solidFill>
                  <a:schemeClr val="tx1"/>
                </a:solidFill>
                <a:latin typeface="Arial" panose="020B0604020202020204" pitchFamily="34" charset="0"/>
              </a:defRPr>
            </a:lvl8pPr>
            <a:lvl9pPr marL="3886200" indent="-228600" defTabSz="114300" eaLnBrk="0" fontAlgn="base" hangingPunct="0">
              <a:spcBef>
                <a:spcPct val="0"/>
              </a:spcBef>
              <a:spcAft>
                <a:spcPct val="0"/>
              </a:spcAft>
              <a:tabLst>
                <a:tab pos="406400" algn="l"/>
              </a:tabLst>
              <a:defRPr>
                <a:solidFill>
                  <a:schemeClr val="tx1"/>
                </a:solidFill>
                <a:latin typeface="Arial" panose="020B0604020202020204" pitchFamily="34" charset="0"/>
              </a:defRPr>
            </a:lvl9pPr>
          </a:lstStyle>
          <a:p>
            <a:pPr eaLnBrk="1" hangingPunct="1"/>
            <a:r>
              <a:rPr lang="en-US" altLang="en-US" sz="2400"/>
              <a:t>The inverse function of this restricted sine function </a:t>
            </a:r>
            <a:r>
              <a:rPr lang="en-US" altLang="en-US" sz="2400" i="1"/>
              <a:t>f</a:t>
            </a:r>
            <a:r>
              <a:rPr lang="en-US" altLang="en-US" sz="2400"/>
              <a:t> exists and is denoted by sin</a:t>
            </a:r>
            <a:r>
              <a:rPr lang="en-US" altLang="en-US" sz="2400" baseline="30000"/>
              <a:t>–1</a:t>
            </a:r>
            <a:r>
              <a:rPr lang="en-US" altLang="en-US" sz="2400"/>
              <a:t> or arcsin. It is called the </a:t>
            </a:r>
            <a:r>
              <a:rPr lang="en-US" altLang="en-US" sz="2400" b="1"/>
              <a:t>inverse sine function</a:t>
            </a:r>
            <a:r>
              <a:rPr lang="en-US" altLang="en-US" sz="2400"/>
              <a:t> or the </a:t>
            </a:r>
            <a:r>
              <a:rPr lang="en-US" altLang="en-US" sz="2400" b="1"/>
              <a:t>arcsine function</a:t>
            </a:r>
            <a:r>
              <a:rPr lang="en-US" altLang="en-US" sz="2400"/>
              <a:t>.</a:t>
            </a:r>
          </a:p>
          <a:p>
            <a:pPr eaLnBrk="1" hangingPunct="1"/>
            <a:endParaRPr lang="en-US" altLang="en-US" sz="2400"/>
          </a:p>
          <a:p>
            <a:pPr eaLnBrk="1" hangingPunct="1"/>
            <a:r>
              <a:rPr lang="en-US" altLang="en-US" sz="2400"/>
              <a:t>Since the definition of an inverse function says that</a:t>
            </a:r>
          </a:p>
          <a:p>
            <a:pPr eaLnBrk="1" hangingPunct="1"/>
            <a:endParaRPr lang="en-US" altLang="en-US" sz="2400"/>
          </a:p>
          <a:p>
            <a:pPr eaLnBrk="1" hangingPunct="1"/>
            <a:r>
              <a:rPr lang="en-US" altLang="en-US" sz="2400"/>
              <a:t>													</a:t>
            </a:r>
            <a:r>
              <a:rPr lang="en-IN" altLang="en-US" sz="2400" i="1"/>
              <a:t> f</a:t>
            </a:r>
            <a:r>
              <a:rPr lang="en-IN" altLang="en-US" sz="1200"/>
              <a:t> </a:t>
            </a:r>
            <a:r>
              <a:rPr lang="en-IN" altLang="en-US" sz="2400" baseline="30000"/>
              <a:t>–1</a:t>
            </a:r>
            <a:r>
              <a:rPr lang="en-IN" altLang="en-US" sz="2400"/>
              <a:t>(</a:t>
            </a:r>
            <a:r>
              <a:rPr lang="en-IN" altLang="en-US" sz="2400" i="1"/>
              <a:t>x</a:t>
            </a:r>
            <a:r>
              <a:rPr lang="en-IN" altLang="en-US" sz="2400"/>
              <a:t>) = </a:t>
            </a:r>
            <a:r>
              <a:rPr lang="en-IN" altLang="en-US" sz="2400" i="1"/>
              <a:t>y              f</a:t>
            </a:r>
            <a:r>
              <a:rPr lang="en-IN" altLang="en-US" sz="400"/>
              <a:t> </a:t>
            </a:r>
            <a:r>
              <a:rPr lang="en-IN" altLang="en-US" sz="2400"/>
              <a:t>(</a:t>
            </a:r>
            <a:r>
              <a:rPr lang="en-IN" altLang="en-US" sz="2400" i="1"/>
              <a:t>y</a:t>
            </a:r>
            <a:r>
              <a:rPr lang="en-IN" altLang="en-US" sz="2400"/>
              <a:t>) = </a:t>
            </a:r>
            <a:r>
              <a:rPr lang="en-IN" altLang="en-US" sz="2400" i="1"/>
              <a:t>x</a:t>
            </a:r>
          </a:p>
          <a:p>
            <a:pPr eaLnBrk="1" hangingPunct="1"/>
            <a:endParaRPr lang="en-US" altLang="en-US" sz="2400" i="1"/>
          </a:p>
          <a:p>
            <a:pPr eaLnBrk="1" hangingPunct="1"/>
            <a:r>
              <a:rPr lang="en-US" altLang="en-US" sz="2400"/>
              <a:t>we have</a:t>
            </a:r>
          </a:p>
        </p:txBody>
      </p:sp>
      <p:pic>
        <p:nvPicPr>
          <p:cNvPr id="4710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7463" y="3762375"/>
            <a:ext cx="712787"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5563" y="5029200"/>
            <a:ext cx="6523037"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582221787"/>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en-US"/>
              <a:t>Inverse Trigonometric Functions</a:t>
            </a:r>
          </a:p>
        </p:txBody>
      </p:sp>
      <p:sp>
        <p:nvSpPr>
          <p:cNvPr id="48131" name="Text Box 3"/>
          <p:cNvSpPr txBox="1">
            <a:spLocks noChangeArrowheads="1"/>
          </p:cNvSpPr>
          <p:nvPr/>
        </p:nvSpPr>
        <p:spPr bwMode="auto">
          <a:xfrm>
            <a:off x="455613" y="1462088"/>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14300" eaLnBrk="0" hangingPunct="0">
              <a:tabLst>
                <a:tab pos="406400" algn="l"/>
              </a:tabLst>
              <a:defRPr>
                <a:solidFill>
                  <a:schemeClr val="tx1"/>
                </a:solidFill>
                <a:latin typeface="Arial" panose="020B0604020202020204" pitchFamily="34" charset="0"/>
              </a:defRPr>
            </a:lvl1pPr>
            <a:lvl2pPr marL="742950" indent="-285750" defTabSz="114300" eaLnBrk="0" hangingPunct="0">
              <a:tabLst>
                <a:tab pos="406400" algn="l"/>
              </a:tabLst>
              <a:defRPr>
                <a:solidFill>
                  <a:schemeClr val="tx1"/>
                </a:solidFill>
                <a:latin typeface="Arial" panose="020B0604020202020204" pitchFamily="34" charset="0"/>
              </a:defRPr>
            </a:lvl2pPr>
            <a:lvl3pPr marL="1143000" indent="-228600" defTabSz="114300" eaLnBrk="0" hangingPunct="0">
              <a:tabLst>
                <a:tab pos="406400" algn="l"/>
              </a:tabLst>
              <a:defRPr>
                <a:solidFill>
                  <a:schemeClr val="tx1"/>
                </a:solidFill>
                <a:latin typeface="Arial" panose="020B0604020202020204" pitchFamily="34" charset="0"/>
              </a:defRPr>
            </a:lvl3pPr>
            <a:lvl4pPr marL="1600200" indent="-228600" defTabSz="114300" eaLnBrk="0" hangingPunct="0">
              <a:tabLst>
                <a:tab pos="406400" algn="l"/>
              </a:tabLst>
              <a:defRPr>
                <a:solidFill>
                  <a:schemeClr val="tx1"/>
                </a:solidFill>
                <a:latin typeface="Arial" panose="020B0604020202020204" pitchFamily="34" charset="0"/>
              </a:defRPr>
            </a:lvl4pPr>
            <a:lvl5pPr marL="2057400" indent="-228600" defTabSz="114300" eaLnBrk="0" hangingPunct="0">
              <a:tabLst>
                <a:tab pos="406400" algn="l"/>
              </a:tabLst>
              <a:defRPr>
                <a:solidFill>
                  <a:schemeClr val="tx1"/>
                </a:solidFill>
                <a:latin typeface="Arial" panose="020B0604020202020204" pitchFamily="34" charset="0"/>
              </a:defRPr>
            </a:lvl5pPr>
            <a:lvl6pPr marL="2514600" indent="-228600" defTabSz="114300" eaLnBrk="0" fontAlgn="base" hangingPunct="0">
              <a:spcBef>
                <a:spcPct val="0"/>
              </a:spcBef>
              <a:spcAft>
                <a:spcPct val="0"/>
              </a:spcAft>
              <a:tabLst>
                <a:tab pos="406400" algn="l"/>
              </a:tabLst>
              <a:defRPr>
                <a:solidFill>
                  <a:schemeClr val="tx1"/>
                </a:solidFill>
                <a:latin typeface="Arial" panose="020B0604020202020204" pitchFamily="34" charset="0"/>
              </a:defRPr>
            </a:lvl6pPr>
            <a:lvl7pPr marL="2971800" indent="-228600" defTabSz="114300" eaLnBrk="0" fontAlgn="base" hangingPunct="0">
              <a:spcBef>
                <a:spcPct val="0"/>
              </a:spcBef>
              <a:spcAft>
                <a:spcPct val="0"/>
              </a:spcAft>
              <a:tabLst>
                <a:tab pos="406400" algn="l"/>
              </a:tabLst>
              <a:defRPr>
                <a:solidFill>
                  <a:schemeClr val="tx1"/>
                </a:solidFill>
                <a:latin typeface="Arial" panose="020B0604020202020204" pitchFamily="34" charset="0"/>
              </a:defRPr>
            </a:lvl7pPr>
            <a:lvl8pPr marL="3429000" indent="-228600" defTabSz="114300" eaLnBrk="0" fontAlgn="base" hangingPunct="0">
              <a:spcBef>
                <a:spcPct val="0"/>
              </a:spcBef>
              <a:spcAft>
                <a:spcPct val="0"/>
              </a:spcAft>
              <a:tabLst>
                <a:tab pos="406400" algn="l"/>
              </a:tabLst>
              <a:defRPr>
                <a:solidFill>
                  <a:schemeClr val="tx1"/>
                </a:solidFill>
                <a:latin typeface="Arial" panose="020B0604020202020204" pitchFamily="34" charset="0"/>
              </a:defRPr>
            </a:lvl8pPr>
            <a:lvl9pPr marL="3886200" indent="-228600" defTabSz="114300" eaLnBrk="0" fontAlgn="base" hangingPunct="0">
              <a:spcBef>
                <a:spcPct val="0"/>
              </a:spcBef>
              <a:spcAft>
                <a:spcPct val="0"/>
              </a:spcAft>
              <a:tabLst>
                <a:tab pos="406400" algn="l"/>
              </a:tabLst>
              <a:defRPr>
                <a:solidFill>
                  <a:schemeClr val="tx1"/>
                </a:solidFill>
                <a:latin typeface="Arial" panose="020B0604020202020204" pitchFamily="34" charset="0"/>
              </a:defRPr>
            </a:lvl9pPr>
          </a:lstStyle>
          <a:p>
            <a:pPr eaLnBrk="1" hangingPunct="1"/>
            <a:r>
              <a:rPr lang="en-US" altLang="en-US" sz="2400"/>
              <a:t>Thus, if –1 </a:t>
            </a:r>
            <a:r>
              <a:rPr lang="en-US" altLang="en-US" sz="2400" b="1">
                <a:sym typeface="Symbol" panose="05050102010706020507" pitchFamily="18" charset="2"/>
              </a:rPr>
              <a:t></a:t>
            </a:r>
            <a:r>
              <a:rPr lang="en-US" altLang="en-US" sz="2400"/>
              <a:t> </a:t>
            </a:r>
            <a:r>
              <a:rPr lang="en-US" altLang="en-US" sz="2400" i="1"/>
              <a:t>x</a:t>
            </a:r>
            <a:r>
              <a:rPr lang="en-US" altLang="en-US" sz="2400"/>
              <a:t> </a:t>
            </a:r>
            <a:r>
              <a:rPr lang="en-US" altLang="en-US" sz="2400" b="1">
                <a:sym typeface="Symbol" panose="05050102010706020507" pitchFamily="18" charset="2"/>
              </a:rPr>
              <a:t></a:t>
            </a:r>
            <a:r>
              <a:rPr lang="en-US" altLang="en-US" sz="2400"/>
              <a:t> 1, sin</a:t>
            </a:r>
            <a:r>
              <a:rPr lang="en-US" altLang="en-US" sz="2400" baseline="30000"/>
              <a:t>–1</a:t>
            </a:r>
            <a:r>
              <a:rPr lang="en-US" altLang="en-US" sz="2400" i="1"/>
              <a:t>x</a:t>
            </a:r>
            <a:r>
              <a:rPr lang="en-US" altLang="en-US" sz="2400"/>
              <a:t> is the number between –</a:t>
            </a:r>
            <a:r>
              <a:rPr lang="en-US" altLang="en-US" sz="2400" i="1">
                <a:sym typeface="Symbol" panose="05050102010706020507" pitchFamily="18" charset="2"/>
              </a:rPr>
              <a:t></a:t>
            </a:r>
            <a:r>
              <a:rPr lang="en-US" altLang="en-US" sz="2400">
                <a:sym typeface="Symbol" panose="05050102010706020507" pitchFamily="18" charset="2"/>
              </a:rPr>
              <a:t>/</a:t>
            </a:r>
            <a:r>
              <a:rPr lang="en-US" altLang="en-US" sz="2400"/>
              <a:t>2 and</a:t>
            </a:r>
            <a:br>
              <a:rPr lang="en-US" altLang="en-US" sz="2400"/>
            </a:br>
            <a:r>
              <a:rPr lang="en-US" altLang="en-US" sz="2400"/>
              <a:t> </a:t>
            </a:r>
            <a:r>
              <a:rPr lang="en-US" altLang="en-US" sz="2400" i="1">
                <a:sym typeface="Symbol" panose="05050102010706020507" pitchFamily="18" charset="2"/>
              </a:rPr>
              <a:t></a:t>
            </a:r>
            <a:r>
              <a:rPr lang="en-US" altLang="en-US" sz="2400">
                <a:sym typeface="Symbol" panose="05050102010706020507" pitchFamily="18" charset="2"/>
              </a:rPr>
              <a:t>/</a:t>
            </a:r>
            <a:r>
              <a:rPr lang="en-US" altLang="en-US" sz="2400"/>
              <a:t>2 whose sine is </a:t>
            </a:r>
            <a:r>
              <a:rPr lang="en-US" altLang="en-US" sz="2400" i="1"/>
              <a:t>x</a:t>
            </a:r>
            <a:r>
              <a:rPr lang="en-US" altLang="en-US" sz="2400"/>
              <a:t>.</a:t>
            </a:r>
          </a:p>
        </p:txBody>
      </p:sp>
    </p:spTree>
    <p:custDataLst>
      <p:tags r:id="rId1"/>
    </p:custDataLst>
    <p:extLst>
      <p:ext uri="{BB962C8B-B14F-4D97-AF65-F5344CB8AC3E}">
        <p14:creationId xmlns:p14="http://schemas.microsoft.com/office/powerpoint/2010/main" val="3387587988"/>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en-US"/>
              <a:t>Example 12</a:t>
            </a:r>
            <a:endParaRPr lang="en-US" altLang="en-US" i="1">
              <a:cs typeface="Arial" panose="020B0604020202020204" pitchFamily="34" charset="0"/>
            </a:endParaRPr>
          </a:p>
        </p:txBody>
      </p:sp>
      <p:sp>
        <p:nvSpPr>
          <p:cNvPr id="215043" name="Text Box 3"/>
          <p:cNvSpPr txBox="1">
            <a:spLocks noChangeArrowheads="1"/>
          </p:cNvSpPr>
          <p:nvPr/>
        </p:nvSpPr>
        <p:spPr bwMode="auto">
          <a:xfrm>
            <a:off x="455613" y="1462088"/>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t>Evaluate (a) sin</a:t>
            </a:r>
            <a:r>
              <a:rPr lang="en-US" altLang="en-US" sz="2400" baseline="30000"/>
              <a:t>–1</a:t>
            </a:r>
            <a:r>
              <a:rPr lang="en-US" altLang="en-US" sz="2400"/>
              <a:t>       and (b) tan(arcsin   ).</a:t>
            </a:r>
          </a:p>
          <a:p>
            <a:pPr eaLnBrk="1" hangingPunct="1"/>
            <a:endParaRPr lang="en-US" altLang="en-US" sz="2400"/>
          </a:p>
          <a:p>
            <a:pPr eaLnBrk="1" hangingPunct="1"/>
            <a:r>
              <a:rPr lang="en-US" altLang="en-US" sz="2400">
                <a:solidFill>
                  <a:srgbClr val="CC007A"/>
                </a:solidFill>
              </a:rPr>
              <a:t>Solution:</a:t>
            </a:r>
            <a:r>
              <a:rPr lang="en-US" altLang="en-US" sz="2400">
                <a:solidFill>
                  <a:srgbClr val="0073AE"/>
                </a:solidFill>
              </a:rPr>
              <a:t> </a:t>
            </a:r>
          </a:p>
          <a:p>
            <a:pPr eaLnBrk="1" hangingPunct="1"/>
            <a:r>
              <a:rPr lang="en-IN" altLang="en-US" sz="2400"/>
              <a:t>(a) We have</a:t>
            </a:r>
          </a:p>
          <a:p>
            <a:pPr eaLnBrk="1" hangingPunct="1"/>
            <a:endParaRPr lang="en-US" altLang="en-US" sz="2400">
              <a:solidFill>
                <a:srgbClr val="0073AE"/>
              </a:solidFill>
            </a:endParaRPr>
          </a:p>
          <a:p>
            <a:pPr eaLnBrk="1" hangingPunct="1"/>
            <a:endParaRPr lang="en-US" altLang="en-US" sz="2400">
              <a:solidFill>
                <a:srgbClr val="0073AE"/>
              </a:solidFill>
            </a:endParaRPr>
          </a:p>
          <a:p>
            <a:pPr eaLnBrk="1" hangingPunct="1"/>
            <a:endParaRPr lang="en-US" altLang="en-US" sz="2400">
              <a:solidFill>
                <a:srgbClr val="0073AE"/>
              </a:solidFill>
            </a:endParaRPr>
          </a:p>
          <a:p>
            <a:pPr eaLnBrk="1" hangingPunct="1"/>
            <a:endParaRPr lang="en-US" altLang="en-US" sz="2400">
              <a:solidFill>
                <a:srgbClr val="0073AE"/>
              </a:solidFill>
            </a:endParaRPr>
          </a:p>
          <a:p>
            <a:pPr eaLnBrk="1" hangingPunct="1"/>
            <a:r>
              <a:rPr lang="en-IN" altLang="en-US" sz="2400"/>
              <a:t>because sin(</a:t>
            </a:r>
            <a:r>
              <a:rPr lang="en-US" altLang="en-US" sz="2400" i="1">
                <a:sym typeface="Symbol" panose="05050102010706020507" pitchFamily="18" charset="2"/>
              </a:rPr>
              <a:t></a:t>
            </a:r>
            <a:r>
              <a:rPr lang="en-US" altLang="en-US" sz="2400">
                <a:sym typeface="Symbol" panose="05050102010706020507" pitchFamily="18" charset="2"/>
              </a:rPr>
              <a:t>/</a:t>
            </a:r>
            <a:r>
              <a:rPr lang="en-IN" altLang="en-US" sz="2400">
                <a:sym typeface="Symbol" panose="05050102010706020507" pitchFamily="18" charset="2"/>
              </a:rPr>
              <a:t>6)</a:t>
            </a:r>
            <a:r>
              <a:rPr lang="en-IN" altLang="en-US" sz="2400"/>
              <a:t> =    and </a:t>
            </a:r>
            <a:r>
              <a:rPr lang="en-US" altLang="en-US" sz="2400" i="1">
                <a:sym typeface="Symbol" panose="05050102010706020507" pitchFamily="18" charset="2"/>
              </a:rPr>
              <a:t></a:t>
            </a:r>
            <a:r>
              <a:rPr lang="en-US" altLang="en-US" sz="2400">
                <a:sym typeface="Symbol" panose="05050102010706020507" pitchFamily="18" charset="2"/>
              </a:rPr>
              <a:t>/</a:t>
            </a:r>
            <a:r>
              <a:rPr lang="en-IN" altLang="en-US" sz="2400"/>
              <a:t>6 lies between –</a:t>
            </a:r>
            <a:r>
              <a:rPr lang="en-US" altLang="en-US" sz="2400" i="1">
                <a:sym typeface="Symbol" panose="05050102010706020507" pitchFamily="18" charset="2"/>
              </a:rPr>
              <a:t></a:t>
            </a:r>
            <a:r>
              <a:rPr lang="en-US" altLang="en-US" sz="2400">
                <a:sym typeface="Symbol" panose="05050102010706020507" pitchFamily="18" charset="2"/>
              </a:rPr>
              <a:t>/2</a:t>
            </a:r>
            <a:r>
              <a:rPr lang="en-IN" altLang="en-US" sz="2400"/>
              <a:t> and </a:t>
            </a:r>
            <a:r>
              <a:rPr lang="en-US" altLang="en-US" sz="2400" i="1">
                <a:sym typeface="Symbol" panose="05050102010706020507" pitchFamily="18" charset="2"/>
              </a:rPr>
              <a:t></a:t>
            </a:r>
            <a:r>
              <a:rPr lang="en-US" altLang="en-US" sz="2400">
                <a:sym typeface="Symbol" panose="05050102010706020507" pitchFamily="18" charset="2"/>
              </a:rPr>
              <a:t>/</a:t>
            </a:r>
            <a:r>
              <a:rPr lang="en-IN" altLang="en-US" sz="2400"/>
              <a:t>2.</a:t>
            </a:r>
            <a:endParaRPr lang="en-US" altLang="en-US" sz="2400">
              <a:solidFill>
                <a:srgbClr val="0073AE"/>
              </a:solidFill>
            </a:endParaRPr>
          </a:p>
        </p:txBody>
      </p:sp>
      <p:pic>
        <p:nvPicPr>
          <p:cNvPr id="4915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435100"/>
            <a:ext cx="338138"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95975" y="1481138"/>
            <a:ext cx="2000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4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7113" y="3154363"/>
            <a:ext cx="1766887"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4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13088" y="4357688"/>
            <a:ext cx="192087"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40621283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215043">
                                            <p:txEl>
                                              <p:pRg st="2" end="2"/>
                                            </p:txEl>
                                          </p:spTgt>
                                        </p:tgtEl>
                                        <p:attrNameLst>
                                          <p:attrName>style.visibility</p:attrName>
                                        </p:attrNameLst>
                                      </p:cBhvr>
                                      <p:to>
                                        <p:strVal val="visible"/>
                                      </p:to>
                                    </p:set>
                                    <p:animEffect transition="in" filter="fade">
                                      <p:cBhvr>
                                        <p:cTn id="7" dur="1000"/>
                                        <p:tgtEl>
                                          <p:spTgt spid="215043">
                                            <p:txEl>
                                              <p:pRg st="2" end="2"/>
                                            </p:txEl>
                                          </p:spTgt>
                                        </p:tgtEl>
                                      </p:cBhvr>
                                    </p:animEffect>
                                    <p:anim calcmode="lin" valueType="num">
                                      <p:cBhvr>
                                        <p:cTn id="8" dur="1000" fill="hold"/>
                                        <p:tgtEl>
                                          <p:spTgt spid="215043">
                                            <p:txEl>
                                              <p:pRg st="2" end="2"/>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15043">
                                            <p:txEl>
                                              <p:pRg st="2" end="2"/>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15043">
                                            <p:txEl>
                                              <p:pRg st="2" end="2"/>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215043">
                                            <p:txEl>
                                              <p:pRg st="3" end="3"/>
                                            </p:txEl>
                                          </p:spTgt>
                                        </p:tgtEl>
                                        <p:attrNameLst>
                                          <p:attrName>style.visibility</p:attrName>
                                        </p:attrNameLst>
                                      </p:cBhvr>
                                      <p:to>
                                        <p:strVal val="visible"/>
                                      </p:to>
                                    </p:set>
                                    <p:animEffect transition="in" filter="fade">
                                      <p:cBhvr>
                                        <p:cTn id="13" dur="1000"/>
                                        <p:tgtEl>
                                          <p:spTgt spid="215043">
                                            <p:txEl>
                                              <p:pRg st="3" end="3"/>
                                            </p:txEl>
                                          </p:spTgt>
                                        </p:tgtEl>
                                      </p:cBhvr>
                                    </p:animEffect>
                                    <p:anim calcmode="lin" valueType="num">
                                      <p:cBhvr>
                                        <p:cTn id="14" dur="1000" fill="hold"/>
                                        <p:tgtEl>
                                          <p:spTgt spid="215043">
                                            <p:txEl>
                                              <p:pRg st="3" end="3"/>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215043">
                                            <p:txEl>
                                              <p:pRg st="3" end="3"/>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15043">
                                            <p:txEl>
                                              <p:pRg st="3" end="3"/>
                                            </p:txEl>
                                          </p:spTgt>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82948"/>
                                        </p:tgtEl>
                                        <p:attrNameLst>
                                          <p:attrName>style.visibility</p:attrName>
                                        </p:attrNameLst>
                                      </p:cBhvr>
                                      <p:to>
                                        <p:strVal val="visible"/>
                                      </p:to>
                                    </p:set>
                                    <p:animEffect transition="in" filter="fade">
                                      <p:cBhvr>
                                        <p:cTn id="19" dur="1000"/>
                                        <p:tgtEl>
                                          <p:spTgt spid="82948"/>
                                        </p:tgtEl>
                                      </p:cBhvr>
                                    </p:animEffect>
                                    <p:anim calcmode="lin" valueType="num">
                                      <p:cBhvr>
                                        <p:cTn id="20" dur="1000" fill="hold"/>
                                        <p:tgtEl>
                                          <p:spTgt spid="82948"/>
                                        </p:tgtEl>
                                        <p:attrNameLst>
                                          <p:attrName>ppt_x</p:attrName>
                                        </p:attrNameLst>
                                      </p:cBhvr>
                                      <p:tavLst>
                                        <p:tav tm="0">
                                          <p:val>
                                            <p:strVal val="#ppt_x"/>
                                          </p:val>
                                        </p:tav>
                                        <p:tav tm="100000">
                                          <p:val>
                                            <p:strVal val="#ppt_x"/>
                                          </p:val>
                                        </p:tav>
                                      </p:tavLst>
                                    </p:anim>
                                    <p:anim calcmode="lin" valueType="num">
                                      <p:cBhvr>
                                        <p:cTn id="21" dur="900" decel="100000" fill="hold"/>
                                        <p:tgtEl>
                                          <p:spTgt spid="8294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82948"/>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0"/>
                                  </p:stCondLst>
                                  <p:childTnLst>
                                    <p:set>
                                      <p:cBhvr>
                                        <p:cTn id="24" dur="1" fill="hold">
                                          <p:stCondLst>
                                            <p:cond delay="0"/>
                                          </p:stCondLst>
                                        </p:cTn>
                                        <p:tgtEl>
                                          <p:spTgt spid="215043">
                                            <p:txEl>
                                              <p:pRg st="8" end="8"/>
                                            </p:txEl>
                                          </p:spTgt>
                                        </p:tgtEl>
                                        <p:attrNameLst>
                                          <p:attrName>style.visibility</p:attrName>
                                        </p:attrNameLst>
                                      </p:cBhvr>
                                      <p:to>
                                        <p:strVal val="visible"/>
                                      </p:to>
                                    </p:set>
                                    <p:animEffect transition="in" filter="fade">
                                      <p:cBhvr>
                                        <p:cTn id="25" dur="1000"/>
                                        <p:tgtEl>
                                          <p:spTgt spid="215043">
                                            <p:txEl>
                                              <p:pRg st="8" end="8"/>
                                            </p:txEl>
                                          </p:spTgt>
                                        </p:tgtEl>
                                      </p:cBhvr>
                                    </p:animEffect>
                                    <p:anim calcmode="lin" valueType="num">
                                      <p:cBhvr>
                                        <p:cTn id="26" dur="1000" fill="hold"/>
                                        <p:tgtEl>
                                          <p:spTgt spid="215043">
                                            <p:txEl>
                                              <p:pRg st="8" end="8"/>
                                            </p:txEl>
                                          </p:spTgt>
                                        </p:tgtEl>
                                        <p:attrNameLst>
                                          <p:attrName>ppt_x</p:attrName>
                                        </p:attrNameLst>
                                      </p:cBhvr>
                                      <p:tavLst>
                                        <p:tav tm="0">
                                          <p:val>
                                            <p:strVal val="#ppt_x"/>
                                          </p:val>
                                        </p:tav>
                                        <p:tav tm="100000">
                                          <p:val>
                                            <p:strVal val="#ppt_x"/>
                                          </p:val>
                                        </p:tav>
                                      </p:tavLst>
                                    </p:anim>
                                    <p:anim calcmode="lin" valueType="num">
                                      <p:cBhvr>
                                        <p:cTn id="27" dur="900" decel="100000" fill="hold"/>
                                        <p:tgtEl>
                                          <p:spTgt spid="215043">
                                            <p:txEl>
                                              <p:pRg st="8" end="8"/>
                                            </p:tx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15043">
                                            <p:txEl>
                                              <p:pRg st="8" end="8"/>
                                            </p:txEl>
                                          </p:spTgt>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0"/>
                                  </p:stCondLst>
                                  <p:childTnLst>
                                    <p:set>
                                      <p:cBhvr>
                                        <p:cTn id="30" dur="1" fill="hold">
                                          <p:stCondLst>
                                            <p:cond delay="0"/>
                                          </p:stCondLst>
                                        </p:cTn>
                                        <p:tgtEl>
                                          <p:spTgt spid="82949"/>
                                        </p:tgtEl>
                                        <p:attrNameLst>
                                          <p:attrName>style.visibility</p:attrName>
                                        </p:attrNameLst>
                                      </p:cBhvr>
                                      <p:to>
                                        <p:strVal val="visible"/>
                                      </p:to>
                                    </p:set>
                                    <p:animEffect transition="in" filter="fade">
                                      <p:cBhvr>
                                        <p:cTn id="31" dur="1000"/>
                                        <p:tgtEl>
                                          <p:spTgt spid="82949"/>
                                        </p:tgtEl>
                                      </p:cBhvr>
                                    </p:animEffect>
                                    <p:anim calcmode="lin" valueType="num">
                                      <p:cBhvr>
                                        <p:cTn id="32" dur="1000" fill="hold"/>
                                        <p:tgtEl>
                                          <p:spTgt spid="82949"/>
                                        </p:tgtEl>
                                        <p:attrNameLst>
                                          <p:attrName>ppt_x</p:attrName>
                                        </p:attrNameLst>
                                      </p:cBhvr>
                                      <p:tavLst>
                                        <p:tav tm="0">
                                          <p:val>
                                            <p:strVal val="#ppt_x"/>
                                          </p:val>
                                        </p:tav>
                                        <p:tav tm="100000">
                                          <p:val>
                                            <p:strVal val="#ppt_x"/>
                                          </p:val>
                                        </p:tav>
                                      </p:tavLst>
                                    </p:anim>
                                    <p:anim calcmode="lin" valueType="num">
                                      <p:cBhvr>
                                        <p:cTn id="33" dur="900" decel="100000" fill="hold"/>
                                        <p:tgtEl>
                                          <p:spTgt spid="82949"/>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8294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en-US"/>
              <a:t>Example 12 </a:t>
            </a:r>
            <a:r>
              <a:rPr lang="en-US" altLang="en-US">
                <a:cs typeface="Arial" panose="020B0604020202020204" pitchFamily="34" charset="0"/>
              </a:rPr>
              <a:t>– </a:t>
            </a:r>
            <a:r>
              <a:rPr lang="en-US" altLang="en-US" i="1">
                <a:cs typeface="Arial" panose="020B0604020202020204" pitchFamily="34" charset="0"/>
              </a:rPr>
              <a:t>Solution</a:t>
            </a:r>
          </a:p>
        </p:txBody>
      </p:sp>
      <p:sp>
        <p:nvSpPr>
          <p:cNvPr id="208899" name="Text Box 3"/>
          <p:cNvSpPr txBox="1">
            <a:spLocks noChangeArrowheads="1"/>
          </p:cNvSpPr>
          <p:nvPr/>
        </p:nvSpPr>
        <p:spPr bwMode="auto">
          <a:xfrm>
            <a:off x="455613" y="1462088"/>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IN" altLang="en-US" sz="2400"/>
              <a:t>(b) Let</a:t>
            </a:r>
            <a:r>
              <a:rPr lang="en-IN" altLang="en-US" sz="2400" i="1"/>
              <a:t> </a:t>
            </a:r>
            <a:r>
              <a:rPr lang="en-US" altLang="en-US" sz="2400" i="1">
                <a:sym typeface="Symbol" panose="05050102010706020507" pitchFamily="18" charset="2"/>
              </a:rPr>
              <a:t></a:t>
            </a:r>
            <a:r>
              <a:rPr lang="en-IN" altLang="en-US" sz="2400">
                <a:sym typeface="Symbol" panose="05050102010706020507" pitchFamily="18" charset="2"/>
              </a:rPr>
              <a:t> </a:t>
            </a:r>
            <a:r>
              <a:rPr lang="en-IN" altLang="en-US" sz="2400"/>
              <a:t>= arcsin   , so sin </a:t>
            </a:r>
            <a:r>
              <a:rPr lang="en-US" altLang="en-US" sz="2400" i="1">
                <a:sym typeface="Symbol" panose="05050102010706020507" pitchFamily="18" charset="2"/>
              </a:rPr>
              <a:t> </a:t>
            </a:r>
            <a:r>
              <a:rPr lang="en-IN" altLang="en-US" sz="2400">
                <a:sym typeface="Symbol" panose="05050102010706020507" pitchFamily="18" charset="2"/>
              </a:rPr>
              <a:t>=</a:t>
            </a:r>
            <a:r>
              <a:rPr lang="en-IN" altLang="en-US" sz="2400"/>
              <a:t>   .</a:t>
            </a:r>
          </a:p>
          <a:p>
            <a:pPr eaLnBrk="1" hangingPunct="1"/>
            <a:r>
              <a:rPr lang="en-US" altLang="en-US" sz="2400"/>
              <a:t> </a:t>
            </a:r>
          </a:p>
          <a:p>
            <a:pPr eaLnBrk="1" hangingPunct="1"/>
            <a:r>
              <a:rPr lang="en-US" altLang="en-US" sz="2400"/>
              <a:t>Then we can draw a right triangle with angle </a:t>
            </a:r>
            <a:r>
              <a:rPr lang="en-US" altLang="en-US" sz="2400" i="1">
                <a:sym typeface="Symbol" panose="05050102010706020507" pitchFamily="18" charset="2"/>
              </a:rPr>
              <a:t></a:t>
            </a:r>
            <a:r>
              <a:rPr lang="en-US" altLang="en-US" sz="2400"/>
              <a:t> as in </a:t>
            </a:r>
            <a:br>
              <a:rPr lang="en-US" altLang="en-US" sz="2400"/>
            </a:br>
            <a:r>
              <a:rPr lang="en-US" altLang="en-US" sz="2400"/>
              <a:t>Figure 19 and deduce from the Pythagorean Theorem that the third side has length                        . </a:t>
            </a:r>
          </a:p>
          <a:p>
            <a:pPr eaLnBrk="1" hangingPunct="1"/>
            <a:endParaRPr lang="en-US" altLang="en-US" sz="2400"/>
          </a:p>
          <a:p>
            <a:pPr eaLnBrk="1" hangingPunct="1"/>
            <a:r>
              <a:rPr lang="en-US" altLang="en-US" sz="2400"/>
              <a:t>This enables us to read from the triangle that</a:t>
            </a:r>
          </a:p>
        </p:txBody>
      </p:sp>
      <p:pic>
        <p:nvPicPr>
          <p:cNvPr id="5018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2263" y="1462088"/>
            <a:ext cx="2000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9463" y="1447800"/>
            <a:ext cx="2000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2538" y="2986088"/>
            <a:ext cx="199548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4665663"/>
            <a:ext cx="3252788"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5"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7400" y="4300538"/>
            <a:ext cx="2743200" cy="156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6" name="Rectangle 8"/>
          <p:cNvSpPr>
            <a:spLocks noChangeArrowheads="1"/>
          </p:cNvSpPr>
          <p:nvPr/>
        </p:nvSpPr>
        <p:spPr bwMode="auto">
          <a:xfrm>
            <a:off x="7053263" y="6005513"/>
            <a:ext cx="8699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200" b="1"/>
              <a:t>Figure 19</a:t>
            </a:r>
          </a:p>
        </p:txBody>
      </p:sp>
      <p:sp>
        <p:nvSpPr>
          <p:cNvPr id="2" name="Text Box 4"/>
          <p:cNvSpPr txBox="1">
            <a:spLocks noChangeArrowheads="1"/>
          </p:cNvSpPr>
          <p:nvPr/>
        </p:nvSpPr>
        <p:spPr bwMode="auto">
          <a:xfrm>
            <a:off x="8135938" y="838200"/>
            <a:ext cx="841375"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spcBef>
                <a:spcPct val="50000"/>
              </a:spcBef>
            </a:pPr>
            <a:r>
              <a:rPr lang="en-US" altLang="en-US">
                <a:solidFill>
                  <a:srgbClr val="000000"/>
                </a:solidFill>
              </a:rPr>
              <a:t>cont’d</a:t>
            </a:r>
          </a:p>
        </p:txBody>
      </p:sp>
    </p:spTree>
    <p:custDataLst>
      <p:tags r:id="rId1"/>
    </p:custDataLst>
    <p:extLst>
      <p:ext uri="{BB962C8B-B14F-4D97-AF65-F5344CB8AC3E}">
        <p14:creationId xmlns:p14="http://schemas.microsoft.com/office/powerpoint/2010/main" val="13306119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208899">
                                            <p:txEl>
                                              <p:pRg st="2" end="2"/>
                                            </p:txEl>
                                          </p:spTgt>
                                        </p:tgtEl>
                                        <p:attrNameLst>
                                          <p:attrName>style.visibility</p:attrName>
                                        </p:attrNameLst>
                                      </p:cBhvr>
                                      <p:to>
                                        <p:strVal val="visible"/>
                                      </p:to>
                                    </p:set>
                                    <p:animEffect transition="in" filter="fade">
                                      <p:cBhvr>
                                        <p:cTn id="7" dur="1000"/>
                                        <p:tgtEl>
                                          <p:spTgt spid="208899">
                                            <p:txEl>
                                              <p:pRg st="2" end="2"/>
                                            </p:txEl>
                                          </p:spTgt>
                                        </p:tgtEl>
                                      </p:cBhvr>
                                    </p:animEffect>
                                    <p:anim calcmode="lin" valueType="num">
                                      <p:cBhvr>
                                        <p:cTn id="8" dur="1000" fill="hold"/>
                                        <p:tgtEl>
                                          <p:spTgt spid="208899">
                                            <p:txEl>
                                              <p:pRg st="2" end="2"/>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08899">
                                            <p:txEl>
                                              <p:pRg st="2" end="2"/>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8899">
                                            <p:txEl>
                                              <p:pRg st="2" end="2"/>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208899">
                                            <p:txEl>
                                              <p:pRg st="4" end="4"/>
                                            </p:txEl>
                                          </p:spTgt>
                                        </p:tgtEl>
                                        <p:attrNameLst>
                                          <p:attrName>style.visibility</p:attrName>
                                        </p:attrNameLst>
                                      </p:cBhvr>
                                      <p:to>
                                        <p:strVal val="visible"/>
                                      </p:to>
                                    </p:set>
                                    <p:animEffect transition="in" filter="fade">
                                      <p:cBhvr>
                                        <p:cTn id="13" dur="1000"/>
                                        <p:tgtEl>
                                          <p:spTgt spid="208899">
                                            <p:txEl>
                                              <p:pRg st="4" end="4"/>
                                            </p:txEl>
                                          </p:spTgt>
                                        </p:tgtEl>
                                      </p:cBhvr>
                                    </p:animEffect>
                                    <p:anim calcmode="lin" valueType="num">
                                      <p:cBhvr>
                                        <p:cTn id="14" dur="1000" fill="hold"/>
                                        <p:tgtEl>
                                          <p:spTgt spid="208899">
                                            <p:txEl>
                                              <p:pRg st="4" end="4"/>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208899">
                                            <p:txEl>
                                              <p:pRg st="4" end="4"/>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08899">
                                            <p:txEl>
                                              <p:pRg st="4" end="4"/>
                                            </p:txEl>
                                          </p:spTgt>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83971"/>
                                        </p:tgtEl>
                                        <p:attrNameLst>
                                          <p:attrName>style.visibility</p:attrName>
                                        </p:attrNameLst>
                                      </p:cBhvr>
                                      <p:to>
                                        <p:strVal val="visible"/>
                                      </p:to>
                                    </p:set>
                                    <p:animEffect transition="in" filter="fade">
                                      <p:cBhvr>
                                        <p:cTn id="19" dur="1000"/>
                                        <p:tgtEl>
                                          <p:spTgt spid="83971"/>
                                        </p:tgtEl>
                                      </p:cBhvr>
                                    </p:animEffect>
                                    <p:anim calcmode="lin" valueType="num">
                                      <p:cBhvr>
                                        <p:cTn id="20" dur="1000" fill="hold"/>
                                        <p:tgtEl>
                                          <p:spTgt spid="83971"/>
                                        </p:tgtEl>
                                        <p:attrNameLst>
                                          <p:attrName>ppt_x</p:attrName>
                                        </p:attrNameLst>
                                      </p:cBhvr>
                                      <p:tavLst>
                                        <p:tav tm="0">
                                          <p:val>
                                            <p:strVal val="#ppt_x"/>
                                          </p:val>
                                        </p:tav>
                                        <p:tav tm="100000">
                                          <p:val>
                                            <p:strVal val="#ppt_x"/>
                                          </p:val>
                                        </p:tav>
                                      </p:tavLst>
                                    </p:anim>
                                    <p:anim calcmode="lin" valueType="num">
                                      <p:cBhvr>
                                        <p:cTn id="21" dur="900" decel="100000" fill="hold"/>
                                        <p:tgtEl>
                                          <p:spTgt spid="83971"/>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83971"/>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0"/>
                                  </p:stCondLst>
                                  <p:childTnLst>
                                    <p:set>
                                      <p:cBhvr>
                                        <p:cTn id="24" dur="1" fill="hold">
                                          <p:stCondLst>
                                            <p:cond delay="0"/>
                                          </p:stCondLst>
                                        </p:cTn>
                                        <p:tgtEl>
                                          <p:spTgt spid="208899">
                                            <p:txEl>
                                              <p:pRg st="4" end="4"/>
                                            </p:txEl>
                                          </p:spTgt>
                                        </p:tgtEl>
                                        <p:attrNameLst>
                                          <p:attrName>style.visibility</p:attrName>
                                        </p:attrNameLst>
                                      </p:cBhvr>
                                      <p:to>
                                        <p:strVal val="visible"/>
                                      </p:to>
                                    </p:set>
                                    <p:animEffect transition="in" filter="fade">
                                      <p:cBhvr>
                                        <p:cTn id="25" dur="1000"/>
                                        <p:tgtEl>
                                          <p:spTgt spid="208899">
                                            <p:txEl>
                                              <p:pRg st="4" end="4"/>
                                            </p:txEl>
                                          </p:spTgt>
                                        </p:tgtEl>
                                      </p:cBhvr>
                                    </p:animEffect>
                                    <p:anim calcmode="lin" valueType="num">
                                      <p:cBhvr>
                                        <p:cTn id="26" dur="1000" fill="hold"/>
                                        <p:tgtEl>
                                          <p:spTgt spid="208899">
                                            <p:txEl>
                                              <p:pRg st="4" end="4"/>
                                            </p:txEl>
                                          </p:spTgt>
                                        </p:tgtEl>
                                        <p:attrNameLst>
                                          <p:attrName>ppt_x</p:attrName>
                                        </p:attrNameLst>
                                      </p:cBhvr>
                                      <p:tavLst>
                                        <p:tav tm="0">
                                          <p:val>
                                            <p:strVal val="#ppt_x"/>
                                          </p:val>
                                        </p:tav>
                                        <p:tav tm="100000">
                                          <p:val>
                                            <p:strVal val="#ppt_x"/>
                                          </p:val>
                                        </p:tav>
                                      </p:tavLst>
                                    </p:anim>
                                    <p:anim calcmode="lin" valueType="num">
                                      <p:cBhvr>
                                        <p:cTn id="27" dur="900" decel="100000" fill="hold"/>
                                        <p:tgtEl>
                                          <p:spTgt spid="208899">
                                            <p:txEl>
                                              <p:pRg st="4" end="4"/>
                                            </p:tx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8899">
                                            <p:txEl>
                                              <p:pRg st="4" end="4"/>
                                            </p:txEl>
                                          </p:spTgt>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0"/>
                                  </p:stCondLst>
                                  <p:childTnLst>
                                    <p:set>
                                      <p:cBhvr>
                                        <p:cTn id="30" dur="1" fill="hold">
                                          <p:stCondLst>
                                            <p:cond delay="0"/>
                                          </p:stCondLst>
                                        </p:cTn>
                                        <p:tgtEl>
                                          <p:spTgt spid="50183"/>
                                        </p:tgtEl>
                                        <p:attrNameLst>
                                          <p:attrName>style.visibility</p:attrName>
                                        </p:attrNameLst>
                                      </p:cBhvr>
                                      <p:to>
                                        <p:strVal val="visible"/>
                                      </p:to>
                                    </p:set>
                                    <p:animEffect transition="in" filter="fade">
                                      <p:cBhvr>
                                        <p:cTn id="31" dur="1000"/>
                                        <p:tgtEl>
                                          <p:spTgt spid="50183"/>
                                        </p:tgtEl>
                                      </p:cBhvr>
                                    </p:animEffect>
                                    <p:anim calcmode="lin" valueType="num">
                                      <p:cBhvr>
                                        <p:cTn id="32" dur="1000" fill="hold"/>
                                        <p:tgtEl>
                                          <p:spTgt spid="50183"/>
                                        </p:tgtEl>
                                        <p:attrNameLst>
                                          <p:attrName>ppt_x</p:attrName>
                                        </p:attrNameLst>
                                      </p:cBhvr>
                                      <p:tavLst>
                                        <p:tav tm="0">
                                          <p:val>
                                            <p:strVal val="#ppt_x"/>
                                          </p:val>
                                        </p:tav>
                                        <p:tav tm="100000">
                                          <p:val>
                                            <p:strVal val="#ppt_x"/>
                                          </p:val>
                                        </p:tav>
                                      </p:tavLst>
                                    </p:anim>
                                    <p:anim calcmode="lin" valueType="num">
                                      <p:cBhvr>
                                        <p:cTn id="33" dur="900" decel="100000" fill="hold"/>
                                        <p:tgtEl>
                                          <p:spTgt spid="5018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0183"/>
                                        </p:tgtEl>
                                        <p:attrNameLst>
                                          <p:attrName>ppt_y</p:attrName>
                                        </p:attrNameLst>
                                      </p:cBhvr>
                                      <p:tavLst>
                                        <p:tav tm="0">
                                          <p:val>
                                            <p:strVal val="#ppt_y-.03"/>
                                          </p:val>
                                        </p:tav>
                                        <p:tav tm="100000">
                                          <p:val>
                                            <p:strVal val="#ppt_y"/>
                                          </p:val>
                                        </p:tav>
                                      </p:tavLst>
                                    </p:anim>
                                  </p:childTnLst>
                                </p:cTn>
                              </p:par>
                              <p:par>
                                <p:cTn id="35" presetID="37" presetClass="entr" presetSubtype="0" fill="hold" grpId="0" nodeType="withEffect">
                                  <p:stCondLst>
                                    <p:cond delay="0"/>
                                  </p:stCondLst>
                                  <p:childTnLst>
                                    <p:set>
                                      <p:cBhvr>
                                        <p:cTn id="36" dur="1" fill="hold">
                                          <p:stCondLst>
                                            <p:cond delay="0"/>
                                          </p:stCondLst>
                                        </p:cTn>
                                        <p:tgtEl>
                                          <p:spTgt spid="50186"/>
                                        </p:tgtEl>
                                        <p:attrNameLst>
                                          <p:attrName>style.visibility</p:attrName>
                                        </p:attrNameLst>
                                      </p:cBhvr>
                                      <p:to>
                                        <p:strVal val="visible"/>
                                      </p:to>
                                    </p:set>
                                    <p:animEffect transition="in" filter="fade">
                                      <p:cBhvr>
                                        <p:cTn id="37" dur="1000"/>
                                        <p:tgtEl>
                                          <p:spTgt spid="50186"/>
                                        </p:tgtEl>
                                      </p:cBhvr>
                                    </p:animEffect>
                                    <p:anim calcmode="lin" valueType="num">
                                      <p:cBhvr>
                                        <p:cTn id="38" dur="1000" fill="hold"/>
                                        <p:tgtEl>
                                          <p:spTgt spid="50186"/>
                                        </p:tgtEl>
                                        <p:attrNameLst>
                                          <p:attrName>ppt_x</p:attrName>
                                        </p:attrNameLst>
                                      </p:cBhvr>
                                      <p:tavLst>
                                        <p:tav tm="0">
                                          <p:val>
                                            <p:strVal val="#ppt_x"/>
                                          </p:val>
                                        </p:tav>
                                        <p:tav tm="100000">
                                          <p:val>
                                            <p:strVal val="#ppt_x"/>
                                          </p:val>
                                        </p:tav>
                                      </p:tavLst>
                                    </p:anim>
                                    <p:anim calcmode="lin" valueType="num">
                                      <p:cBhvr>
                                        <p:cTn id="39" dur="900" decel="100000" fill="hold"/>
                                        <p:tgtEl>
                                          <p:spTgt spid="501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5018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50185"/>
                                        </p:tgtEl>
                                        <p:attrNameLst>
                                          <p:attrName>style.visibility</p:attrName>
                                        </p:attrNameLst>
                                      </p:cBhvr>
                                      <p:to>
                                        <p:strVal val="visible"/>
                                      </p:to>
                                    </p:set>
                                    <p:animEffect transition="in" filter="fade">
                                      <p:cBhvr>
                                        <p:cTn id="43" dur="1000"/>
                                        <p:tgtEl>
                                          <p:spTgt spid="50185"/>
                                        </p:tgtEl>
                                      </p:cBhvr>
                                    </p:animEffect>
                                    <p:anim calcmode="lin" valueType="num">
                                      <p:cBhvr>
                                        <p:cTn id="44" dur="1000" fill="hold"/>
                                        <p:tgtEl>
                                          <p:spTgt spid="50185"/>
                                        </p:tgtEl>
                                        <p:attrNameLst>
                                          <p:attrName>ppt_x</p:attrName>
                                        </p:attrNameLst>
                                      </p:cBhvr>
                                      <p:tavLst>
                                        <p:tav tm="0">
                                          <p:val>
                                            <p:strVal val="#ppt_x"/>
                                          </p:val>
                                        </p:tav>
                                        <p:tav tm="100000">
                                          <p:val>
                                            <p:strVal val="#ppt_x"/>
                                          </p:val>
                                        </p:tav>
                                      </p:tavLst>
                                    </p:anim>
                                    <p:anim calcmode="lin" valueType="num">
                                      <p:cBhvr>
                                        <p:cTn id="45" dur="900" decel="100000" fill="hold"/>
                                        <p:tgtEl>
                                          <p:spTgt spid="50185"/>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01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6" grpId="0"/>
    </p:bld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en-US"/>
              <a:t>Inverse Trigonometric Functions</a:t>
            </a:r>
          </a:p>
        </p:txBody>
      </p:sp>
      <p:sp>
        <p:nvSpPr>
          <p:cNvPr id="51203" name="Text Box 3"/>
          <p:cNvSpPr txBox="1">
            <a:spLocks noChangeArrowheads="1"/>
          </p:cNvSpPr>
          <p:nvPr/>
        </p:nvSpPr>
        <p:spPr bwMode="auto">
          <a:xfrm>
            <a:off x="455613" y="1462088"/>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14300" eaLnBrk="0" hangingPunct="0">
              <a:tabLst>
                <a:tab pos="406400" algn="l"/>
              </a:tabLst>
              <a:defRPr>
                <a:solidFill>
                  <a:schemeClr val="tx1"/>
                </a:solidFill>
                <a:latin typeface="Arial" panose="020B0604020202020204" pitchFamily="34" charset="0"/>
              </a:defRPr>
            </a:lvl1pPr>
            <a:lvl2pPr marL="742950" indent="-285750" defTabSz="114300" eaLnBrk="0" hangingPunct="0">
              <a:tabLst>
                <a:tab pos="406400" algn="l"/>
              </a:tabLst>
              <a:defRPr>
                <a:solidFill>
                  <a:schemeClr val="tx1"/>
                </a:solidFill>
                <a:latin typeface="Arial" panose="020B0604020202020204" pitchFamily="34" charset="0"/>
              </a:defRPr>
            </a:lvl2pPr>
            <a:lvl3pPr marL="1143000" indent="-228600" defTabSz="114300" eaLnBrk="0" hangingPunct="0">
              <a:tabLst>
                <a:tab pos="406400" algn="l"/>
              </a:tabLst>
              <a:defRPr>
                <a:solidFill>
                  <a:schemeClr val="tx1"/>
                </a:solidFill>
                <a:latin typeface="Arial" panose="020B0604020202020204" pitchFamily="34" charset="0"/>
              </a:defRPr>
            </a:lvl3pPr>
            <a:lvl4pPr marL="1600200" indent="-228600" defTabSz="114300" eaLnBrk="0" hangingPunct="0">
              <a:tabLst>
                <a:tab pos="406400" algn="l"/>
              </a:tabLst>
              <a:defRPr>
                <a:solidFill>
                  <a:schemeClr val="tx1"/>
                </a:solidFill>
                <a:latin typeface="Arial" panose="020B0604020202020204" pitchFamily="34" charset="0"/>
              </a:defRPr>
            </a:lvl4pPr>
            <a:lvl5pPr marL="2057400" indent="-228600" defTabSz="114300" eaLnBrk="0" hangingPunct="0">
              <a:tabLst>
                <a:tab pos="406400" algn="l"/>
              </a:tabLst>
              <a:defRPr>
                <a:solidFill>
                  <a:schemeClr val="tx1"/>
                </a:solidFill>
                <a:latin typeface="Arial" panose="020B0604020202020204" pitchFamily="34" charset="0"/>
              </a:defRPr>
            </a:lvl5pPr>
            <a:lvl6pPr marL="2514600" indent="-228600" defTabSz="114300" eaLnBrk="0" fontAlgn="base" hangingPunct="0">
              <a:spcBef>
                <a:spcPct val="0"/>
              </a:spcBef>
              <a:spcAft>
                <a:spcPct val="0"/>
              </a:spcAft>
              <a:tabLst>
                <a:tab pos="406400" algn="l"/>
              </a:tabLst>
              <a:defRPr>
                <a:solidFill>
                  <a:schemeClr val="tx1"/>
                </a:solidFill>
                <a:latin typeface="Arial" panose="020B0604020202020204" pitchFamily="34" charset="0"/>
              </a:defRPr>
            </a:lvl6pPr>
            <a:lvl7pPr marL="2971800" indent="-228600" defTabSz="114300" eaLnBrk="0" fontAlgn="base" hangingPunct="0">
              <a:spcBef>
                <a:spcPct val="0"/>
              </a:spcBef>
              <a:spcAft>
                <a:spcPct val="0"/>
              </a:spcAft>
              <a:tabLst>
                <a:tab pos="406400" algn="l"/>
              </a:tabLst>
              <a:defRPr>
                <a:solidFill>
                  <a:schemeClr val="tx1"/>
                </a:solidFill>
                <a:latin typeface="Arial" panose="020B0604020202020204" pitchFamily="34" charset="0"/>
              </a:defRPr>
            </a:lvl7pPr>
            <a:lvl8pPr marL="3429000" indent="-228600" defTabSz="114300" eaLnBrk="0" fontAlgn="base" hangingPunct="0">
              <a:spcBef>
                <a:spcPct val="0"/>
              </a:spcBef>
              <a:spcAft>
                <a:spcPct val="0"/>
              </a:spcAft>
              <a:tabLst>
                <a:tab pos="406400" algn="l"/>
              </a:tabLst>
              <a:defRPr>
                <a:solidFill>
                  <a:schemeClr val="tx1"/>
                </a:solidFill>
                <a:latin typeface="Arial" panose="020B0604020202020204" pitchFamily="34" charset="0"/>
              </a:defRPr>
            </a:lvl8pPr>
            <a:lvl9pPr marL="3886200" indent="-228600" defTabSz="114300" eaLnBrk="0" fontAlgn="base" hangingPunct="0">
              <a:spcBef>
                <a:spcPct val="0"/>
              </a:spcBef>
              <a:spcAft>
                <a:spcPct val="0"/>
              </a:spcAft>
              <a:tabLst>
                <a:tab pos="406400" algn="l"/>
              </a:tabLst>
              <a:defRPr>
                <a:solidFill>
                  <a:schemeClr val="tx1"/>
                </a:solidFill>
                <a:latin typeface="Arial" panose="020B0604020202020204" pitchFamily="34" charset="0"/>
              </a:defRPr>
            </a:lvl9pPr>
          </a:lstStyle>
          <a:p>
            <a:pPr eaLnBrk="1" hangingPunct="1"/>
            <a:r>
              <a:rPr lang="en-US" altLang="en-US" sz="2400"/>
              <a:t>The cancellation equations for inverse functions become, in this case,</a:t>
            </a:r>
          </a:p>
          <a:p>
            <a:pPr eaLnBrk="1" hangingPunct="1"/>
            <a:endParaRPr lang="en-US" altLang="en-US" sz="2400"/>
          </a:p>
          <a:p>
            <a:pPr eaLnBrk="1" hangingPunct="1"/>
            <a:endParaRPr lang="en-US" altLang="en-US" sz="2400"/>
          </a:p>
          <a:p>
            <a:pPr eaLnBrk="1" hangingPunct="1"/>
            <a:endParaRPr lang="en-US" altLang="en-US" sz="2400"/>
          </a:p>
          <a:p>
            <a:pPr eaLnBrk="1" hangingPunct="1"/>
            <a:endParaRPr lang="en-US" altLang="en-US" sz="2400"/>
          </a:p>
          <a:p>
            <a:pPr eaLnBrk="1" hangingPunct="1"/>
            <a:endParaRPr lang="en-US" altLang="en-US" sz="2400"/>
          </a:p>
        </p:txBody>
      </p:sp>
      <p:pic>
        <p:nvPicPr>
          <p:cNvPr id="5120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2514600"/>
            <a:ext cx="4648200" cy="131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509836801"/>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en-US"/>
              <a:t>Inverse Trigonometric Functions</a:t>
            </a:r>
          </a:p>
        </p:txBody>
      </p:sp>
      <p:sp>
        <p:nvSpPr>
          <p:cNvPr id="52227" name="Text Box 3"/>
          <p:cNvSpPr txBox="1">
            <a:spLocks noChangeArrowheads="1"/>
          </p:cNvSpPr>
          <p:nvPr/>
        </p:nvSpPr>
        <p:spPr bwMode="auto">
          <a:xfrm>
            <a:off x="455613" y="1462088"/>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t>The inverse sine function, sin</a:t>
            </a:r>
            <a:r>
              <a:rPr lang="en-US" altLang="en-US" sz="2400" baseline="30000"/>
              <a:t>–1</a:t>
            </a:r>
            <a:r>
              <a:rPr lang="en-US" altLang="en-US" sz="2400"/>
              <a:t>, has domain [–1, 1] and range [–</a:t>
            </a:r>
            <a:r>
              <a:rPr lang="en-US" altLang="en-US" sz="2400" i="1">
                <a:sym typeface="Symbol" panose="05050102010706020507" pitchFamily="18" charset="2"/>
              </a:rPr>
              <a:t></a:t>
            </a:r>
            <a:r>
              <a:rPr lang="en-US" altLang="en-US" sz="2400">
                <a:sym typeface="Symbol" panose="05050102010706020507" pitchFamily="18" charset="2"/>
              </a:rPr>
              <a:t>/</a:t>
            </a:r>
            <a:r>
              <a:rPr lang="en-US" altLang="en-US" sz="2400"/>
              <a:t>2, </a:t>
            </a:r>
            <a:r>
              <a:rPr lang="en-US" altLang="en-US" sz="2400" i="1">
                <a:sym typeface="Symbol" panose="05050102010706020507" pitchFamily="18" charset="2"/>
              </a:rPr>
              <a:t></a:t>
            </a:r>
            <a:r>
              <a:rPr lang="en-US" altLang="en-US" sz="2400" i="1"/>
              <a:t>/</a:t>
            </a:r>
            <a:r>
              <a:rPr lang="en-US" altLang="en-US" sz="2400"/>
              <a:t>2], and its graph, shown in Figure 20, is obtained from that of the restricted sine function (Figure 18) by reflection about the line </a:t>
            </a:r>
            <a:r>
              <a:rPr lang="en-US" altLang="en-US" sz="2400" i="1"/>
              <a:t>y</a:t>
            </a:r>
            <a:r>
              <a:rPr lang="en-US" altLang="en-US" sz="2400"/>
              <a:t> = </a:t>
            </a:r>
            <a:r>
              <a:rPr lang="en-US" altLang="en-US" sz="2400" i="1"/>
              <a:t>x</a:t>
            </a:r>
            <a:r>
              <a:rPr lang="en-US" altLang="en-US" sz="2400"/>
              <a:t>.</a:t>
            </a:r>
          </a:p>
        </p:txBody>
      </p:sp>
      <p:sp>
        <p:nvSpPr>
          <p:cNvPr id="52228" name="Rectangle 8"/>
          <p:cNvSpPr>
            <a:spLocks noChangeArrowheads="1"/>
          </p:cNvSpPr>
          <p:nvPr/>
        </p:nvSpPr>
        <p:spPr bwMode="auto">
          <a:xfrm>
            <a:off x="5638800" y="5819775"/>
            <a:ext cx="8683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200" b="1"/>
              <a:t>Figure 20</a:t>
            </a:r>
          </a:p>
        </p:txBody>
      </p:sp>
      <p:sp>
        <p:nvSpPr>
          <p:cNvPr id="7" name="Rectangle 7"/>
          <p:cNvSpPr>
            <a:spLocks noChangeArrowheads="1"/>
          </p:cNvSpPr>
          <p:nvPr/>
        </p:nvSpPr>
        <p:spPr bwMode="auto">
          <a:xfrm>
            <a:off x="5181600" y="5486400"/>
            <a:ext cx="1828800" cy="304800"/>
          </a:xfrm>
          <a:prstGeom prst="rect">
            <a:avLst/>
          </a:prstGeom>
          <a:noFill/>
          <a:ln w="9525">
            <a:noFill/>
            <a:miter lim="800000"/>
            <a:headEnd/>
            <a:tailEnd/>
          </a:ln>
        </p:spPr>
        <p:txBody>
          <a:bodyPr>
            <a:spAutoFit/>
          </a:bodyPr>
          <a:lstStyle/>
          <a:p>
            <a:pPr>
              <a:defRPr/>
            </a:pPr>
            <a:r>
              <a:rPr lang="en-US" sz="1400" i="1" dirty="0">
                <a:latin typeface="+mn-lt"/>
              </a:rPr>
              <a:t>y</a:t>
            </a:r>
            <a:r>
              <a:rPr lang="en-US" sz="1400" dirty="0">
                <a:latin typeface="+mn-lt"/>
              </a:rPr>
              <a:t> = sin</a:t>
            </a:r>
            <a:r>
              <a:rPr lang="en-US" sz="1400" baseline="30000" dirty="0">
                <a:latin typeface="+mn-lt"/>
              </a:rPr>
              <a:t>–1</a:t>
            </a:r>
            <a:r>
              <a:rPr lang="en-US" sz="1400" i="1" dirty="0">
                <a:latin typeface="+mn-lt"/>
              </a:rPr>
              <a:t> x = </a:t>
            </a:r>
            <a:r>
              <a:rPr lang="en-US" sz="1400" dirty="0" err="1">
                <a:latin typeface="+mn-lt"/>
              </a:rPr>
              <a:t>arcsin</a:t>
            </a:r>
            <a:r>
              <a:rPr lang="en-US" sz="1400" i="1" dirty="0">
                <a:latin typeface="+mn-lt"/>
              </a:rPr>
              <a:t> x</a:t>
            </a:r>
            <a:endParaRPr lang="en-US" sz="1400" baseline="30000" dirty="0">
              <a:latin typeface="+mn-lt"/>
            </a:endParaRPr>
          </a:p>
        </p:txBody>
      </p:sp>
      <p:pic>
        <p:nvPicPr>
          <p:cNvPr id="5223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3505200"/>
            <a:ext cx="2628900"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1" name="Picture 5"/>
          <p:cNvPicPr>
            <a:picLocks noChangeAspect="1" noChangeArrowheads="1"/>
          </p:cNvPicPr>
          <p:nvPr/>
        </p:nvPicPr>
        <p:blipFill>
          <a:blip r:embed="rId4">
            <a:extLst>
              <a:ext uri="{28A0092B-C50C-407E-A947-70E740481C1C}">
                <a14:useLocalDpi xmlns:a14="http://schemas.microsoft.com/office/drawing/2010/main" val="0"/>
              </a:ext>
            </a:extLst>
          </a:blip>
          <a:srcRect l="42857" r="39285" b="-36217"/>
          <a:stretch>
            <a:fillRect/>
          </a:stretch>
        </p:blipFill>
        <p:spPr bwMode="auto">
          <a:xfrm>
            <a:off x="2276475" y="53340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2" name="Rectangle 8"/>
          <p:cNvSpPr>
            <a:spLocks noChangeArrowheads="1"/>
          </p:cNvSpPr>
          <p:nvPr/>
        </p:nvSpPr>
        <p:spPr bwMode="auto">
          <a:xfrm>
            <a:off x="2103438" y="5715000"/>
            <a:ext cx="8683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200" b="1"/>
              <a:t>Figure 18</a:t>
            </a:r>
          </a:p>
        </p:txBody>
      </p:sp>
      <p:pic>
        <p:nvPicPr>
          <p:cNvPr id="52233" name="Picture 5"/>
          <p:cNvPicPr>
            <a:picLocks noChangeAspect="1" noChangeArrowheads="1"/>
          </p:cNvPicPr>
          <p:nvPr/>
        </p:nvPicPr>
        <p:blipFill>
          <a:blip r:embed="rId4">
            <a:extLst>
              <a:ext uri="{28A0092B-C50C-407E-A947-70E740481C1C}">
                <a14:useLocalDpi xmlns:a14="http://schemas.microsoft.com/office/drawing/2010/main" val="0"/>
              </a:ext>
            </a:extLst>
          </a:blip>
          <a:srcRect l="89285"/>
          <a:stretch>
            <a:fillRect/>
          </a:stretch>
        </p:blipFill>
        <p:spPr bwMode="auto">
          <a:xfrm>
            <a:off x="3114675" y="5359400"/>
            <a:ext cx="2286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7"/>
          <p:cNvSpPr>
            <a:spLocks noChangeArrowheads="1"/>
          </p:cNvSpPr>
          <p:nvPr/>
        </p:nvSpPr>
        <p:spPr bwMode="auto">
          <a:xfrm>
            <a:off x="1514475" y="5334000"/>
            <a:ext cx="2143125" cy="307975"/>
          </a:xfrm>
          <a:prstGeom prst="rect">
            <a:avLst/>
          </a:prstGeom>
          <a:noFill/>
          <a:ln w="9525">
            <a:noFill/>
            <a:miter lim="800000"/>
            <a:headEnd/>
            <a:tailEnd/>
          </a:ln>
        </p:spPr>
        <p:txBody>
          <a:bodyPr>
            <a:spAutoFit/>
          </a:bodyPr>
          <a:lstStyle/>
          <a:p>
            <a:pPr>
              <a:defRPr/>
            </a:pPr>
            <a:r>
              <a:rPr lang="en-US" sz="1400" i="1" dirty="0">
                <a:latin typeface="+mj-lt"/>
              </a:rPr>
              <a:t>y</a:t>
            </a:r>
            <a:r>
              <a:rPr lang="en-US" sz="1400" dirty="0">
                <a:latin typeface="+mj-lt"/>
              </a:rPr>
              <a:t> = sin</a:t>
            </a:r>
            <a:r>
              <a:rPr lang="en-US" sz="1400" i="1" dirty="0">
                <a:latin typeface="+mj-lt"/>
              </a:rPr>
              <a:t> x</a:t>
            </a:r>
            <a:r>
              <a:rPr lang="en-US" sz="1400" dirty="0">
                <a:latin typeface="+mj-lt"/>
              </a:rPr>
              <a:t>,</a:t>
            </a:r>
            <a:r>
              <a:rPr lang="en-US" sz="1400" i="1" dirty="0">
                <a:latin typeface="+mj-lt"/>
              </a:rPr>
              <a:t>        </a:t>
            </a:r>
            <a:r>
              <a:rPr lang="en-US" sz="1400" dirty="0">
                <a:latin typeface="+mj-lt"/>
                <a:sym typeface="Symbol"/>
              </a:rPr>
              <a:t> </a:t>
            </a:r>
            <a:r>
              <a:rPr lang="en-US" sz="1400" i="1" dirty="0">
                <a:latin typeface="+mj-lt"/>
                <a:sym typeface="Symbol"/>
              </a:rPr>
              <a:t>x</a:t>
            </a:r>
            <a:r>
              <a:rPr lang="en-US" sz="1400" dirty="0">
                <a:latin typeface="+mj-lt"/>
                <a:sym typeface="Symbol"/>
              </a:rPr>
              <a:t> </a:t>
            </a:r>
            <a:r>
              <a:rPr lang="en-US" sz="1400" b="1" dirty="0">
                <a:latin typeface="+mj-lt"/>
                <a:sym typeface="Symbol"/>
              </a:rPr>
              <a:t> </a:t>
            </a:r>
            <a:endParaRPr lang="en-US" sz="1400" baseline="30000" dirty="0">
              <a:latin typeface="+mj-lt"/>
            </a:endParaRPr>
          </a:p>
        </p:txBody>
      </p:sp>
      <p:pic>
        <p:nvPicPr>
          <p:cNvPr id="5223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67288" y="3414713"/>
            <a:ext cx="2224087" cy="203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441897030"/>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en-US"/>
              <a:t>Inverse Trigonometric Functions</a:t>
            </a:r>
          </a:p>
        </p:txBody>
      </p:sp>
      <p:sp>
        <p:nvSpPr>
          <p:cNvPr id="53251" name="Text Box 3"/>
          <p:cNvSpPr txBox="1">
            <a:spLocks noChangeArrowheads="1"/>
          </p:cNvSpPr>
          <p:nvPr/>
        </p:nvSpPr>
        <p:spPr bwMode="auto">
          <a:xfrm>
            <a:off x="455613" y="1462088"/>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t>The </a:t>
            </a:r>
            <a:r>
              <a:rPr lang="en-US" altLang="en-US" sz="2400" b="1"/>
              <a:t>inverse cosine function </a:t>
            </a:r>
            <a:r>
              <a:rPr lang="en-US" altLang="en-US" sz="2400"/>
              <a:t>is handled similarly. The restricted cosine function </a:t>
            </a:r>
            <a:r>
              <a:rPr lang="en-US" altLang="en-US" sz="2400" i="1"/>
              <a:t>f</a:t>
            </a:r>
            <a:r>
              <a:rPr lang="en-US" altLang="en-US" sz="400"/>
              <a:t> </a:t>
            </a:r>
            <a:r>
              <a:rPr lang="en-US" altLang="en-US" sz="2400"/>
              <a:t>(</a:t>
            </a:r>
            <a:r>
              <a:rPr lang="en-US" altLang="en-US" sz="2400" i="1"/>
              <a:t>x</a:t>
            </a:r>
            <a:r>
              <a:rPr lang="en-US" altLang="en-US" sz="2400"/>
              <a:t>) = cos </a:t>
            </a:r>
            <a:r>
              <a:rPr lang="en-US" altLang="en-US" sz="2400" i="1"/>
              <a:t>x</a:t>
            </a:r>
            <a:r>
              <a:rPr lang="en-US" altLang="en-US" sz="2400"/>
              <a:t>, 0</a:t>
            </a:r>
            <a:r>
              <a:rPr lang="en-US" altLang="en-US" sz="2400" i="1"/>
              <a:t> </a:t>
            </a:r>
            <a:r>
              <a:rPr lang="en-US" altLang="en-US" sz="2400" b="1">
                <a:sym typeface="Symbol" panose="05050102010706020507" pitchFamily="18" charset="2"/>
              </a:rPr>
              <a:t></a:t>
            </a:r>
            <a:r>
              <a:rPr lang="en-US" altLang="en-US" sz="2400">
                <a:sym typeface="Symbol" panose="05050102010706020507" pitchFamily="18" charset="2"/>
              </a:rPr>
              <a:t> </a:t>
            </a:r>
            <a:r>
              <a:rPr lang="en-US" altLang="en-US" sz="2400" i="1">
                <a:sym typeface="Symbol" panose="05050102010706020507" pitchFamily="18" charset="2"/>
              </a:rPr>
              <a:t>x</a:t>
            </a:r>
            <a:r>
              <a:rPr lang="en-US" altLang="en-US" sz="2400">
                <a:sym typeface="Symbol" panose="05050102010706020507" pitchFamily="18" charset="2"/>
              </a:rPr>
              <a:t> </a:t>
            </a:r>
            <a:r>
              <a:rPr lang="en-US" altLang="en-US" sz="2400" b="1">
                <a:sym typeface="Symbol" panose="05050102010706020507" pitchFamily="18" charset="2"/>
              </a:rPr>
              <a:t> </a:t>
            </a:r>
            <a:r>
              <a:rPr lang="en-US" altLang="en-US" sz="2400" i="1">
                <a:sym typeface="Symbol" panose="05050102010706020507" pitchFamily="18" charset="2"/>
              </a:rPr>
              <a:t> </a:t>
            </a:r>
            <a:r>
              <a:rPr lang="en-US" altLang="en-US" sz="2400">
                <a:sym typeface="Symbol" panose="05050102010706020507" pitchFamily="18" charset="2"/>
              </a:rPr>
              <a:t>,</a:t>
            </a:r>
            <a:r>
              <a:rPr lang="en-US" altLang="en-US" sz="2400" baseline="30000">
                <a:sym typeface="Symbol" panose="05050102010706020507" pitchFamily="18" charset="2"/>
              </a:rPr>
              <a:t> </a:t>
            </a:r>
            <a:r>
              <a:rPr lang="en-US" altLang="en-US" sz="2400"/>
              <a:t>is </a:t>
            </a:r>
            <a:br>
              <a:rPr lang="en-US" altLang="en-US" sz="2400"/>
            </a:br>
            <a:r>
              <a:rPr lang="en-US" altLang="en-US" sz="2400"/>
              <a:t>one-to-one (see Figure 21) and so it has an inverse function denoted by cos</a:t>
            </a:r>
            <a:r>
              <a:rPr lang="en-US" altLang="en-US" sz="2400" baseline="30000"/>
              <a:t>–1</a:t>
            </a:r>
            <a:r>
              <a:rPr lang="en-US" altLang="en-US" sz="2400"/>
              <a:t> or arccos.</a:t>
            </a:r>
          </a:p>
        </p:txBody>
      </p:sp>
      <p:sp>
        <p:nvSpPr>
          <p:cNvPr id="7" name="Rectangle 7"/>
          <p:cNvSpPr>
            <a:spLocks noChangeArrowheads="1"/>
          </p:cNvSpPr>
          <p:nvPr/>
        </p:nvSpPr>
        <p:spPr bwMode="auto">
          <a:xfrm>
            <a:off x="3446463" y="6121400"/>
            <a:ext cx="1752600" cy="307975"/>
          </a:xfrm>
          <a:prstGeom prst="rect">
            <a:avLst/>
          </a:prstGeom>
          <a:noFill/>
          <a:ln w="9525">
            <a:noFill/>
            <a:miter lim="800000"/>
            <a:headEnd/>
            <a:tailEnd/>
          </a:ln>
        </p:spPr>
        <p:txBody>
          <a:bodyPr>
            <a:spAutoFit/>
          </a:bodyPr>
          <a:lstStyle/>
          <a:p>
            <a:pPr>
              <a:defRPr/>
            </a:pPr>
            <a:r>
              <a:rPr lang="en-US" sz="1400" i="1" dirty="0">
                <a:latin typeface="+mn-lt"/>
              </a:rPr>
              <a:t>y</a:t>
            </a:r>
            <a:r>
              <a:rPr lang="en-US" sz="1400" dirty="0">
                <a:latin typeface="+mn-lt"/>
              </a:rPr>
              <a:t> = </a:t>
            </a:r>
            <a:r>
              <a:rPr lang="en-US" sz="1400" dirty="0" err="1">
                <a:latin typeface="+mn-lt"/>
              </a:rPr>
              <a:t>cos</a:t>
            </a:r>
            <a:r>
              <a:rPr lang="en-US" sz="1400" i="1" dirty="0">
                <a:latin typeface="+mn-lt"/>
              </a:rPr>
              <a:t> x</a:t>
            </a:r>
            <a:r>
              <a:rPr lang="en-US" sz="1400" dirty="0">
                <a:latin typeface="+mn-lt"/>
              </a:rPr>
              <a:t>,</a:t>
            </a:r>
            <a:r>
              <a:rPr lang="en-US" sz="1400" i="1" dirty="0">
                <a:latin typeface="+mn-lt"/>
              </a:rPr>
              <a:t> </a:t>
            </a:r>
            <a:r>
              <a:rPr lang="en-US" sz="1400" dirty="0">
                <a:latin typeface="+mn-lt"/>
              </a:rPr>
              <a:t>0</a:t>
            </a:r>
            <a:r>
              <a:rPr lang="en-US" sz="1400" i="1" dirty="0">
                <a:latin typeface="+mn-lt"/>
              </a:rPr>
              <a:t> </a:t>
            </a:r>
            <a:r>
              <a:rPr lang="en-US" sz="1400" b="1" dirty="0">
                <a:latin typeface="+mn-lt"/>
                <a:sym typeface="Symbol"/>
              </a:rPr>
              <a:t></a:t>
            </a:r>
            <a:r>
              <a:rPr lang="en-US" sz="1400" dirty="0">
                <a:latin typeface="+mn-lt"/>
                <a:sym typeface="Symbol"/>
              </a:rPr>
              <a:t> </a:t>
            </a:r>
            <a:r>
              <a:rPr lang="en-US" sz="1400" i="1" dirty="0">
                <a:latin typeface="+mn-lt"/>
                <a:sym typeface="Symbol"/>
              </a:rPr>
              <a:t>x</a:t>
            </a:r>
            <a:r>
              <a:rPr lang="en-US" sz="1400" dirty="0">
                <a:latin typeface="+mn-lt"/>
                <a:sym typeface="Symbol"/>
              </a:rPr>
              <a:t> </a:t>
            </a:r>
            <a:r>
              <a:rPr lang="en-US" sz="1400" b="1" dirty="0">
                <a:latin typeface="+mn-lt"/>
                <a:sym typeface="Symbol"/>
              </a:rPr>
              <a:t> </a:t>
            </a:r>
            <a:r>
              <a:rPr lang="en-US" sz="1400" i="1" dirty="0">
                <a:latin typeface="+mn-lt"/>
                <a:sym typeface="Symbol"/>
              </a:rPr>
              <a:t> </a:t>
            </a:r>
            <a:endParaRPr lang="en-US" sz="1400" baseline="30000" dirty="0">
              <a:latin typeface="+mn-lt"/>
            </a:endParaRPr>
          </a:p>
        </p:txBody>
      </p:sp>
      <p:pic>
        <p:nvPicPr>
          <p:cNvPr id="5325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124200"/>
            <a:ext cx="6308725"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6238" y="4143375"/>
            <a:ext cx="2570162"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5" name="Rectangle 8"/>
          <p:cNvSpPr>
            <a:spLocks noChangeArrowheads="1"/>
          </p:cNvSpPr>
          <p:nvPr/>
        </p:nvSpPr>
        <p:spPr bwMode="auto">
          <a:xfrm>
            <a:off x="3810000" y="6429375"/>
            <a:ext cx="86836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200" b="1"/>
              <a:t>Figure 21</a:t>
            </a:r>
          </a:p>
        </p:txBody>
      </p:sp>
    </p:spTree>
    <p:custDataLst>
      <p:tags r:id="rId1"/>
    </p:custDataLst>
    <p:extLst>
      <p:ext uri="{BB962C8B-B14F-4D97-AF65-F5344CB8AC3E}">
        <p14:creationId xmlns:p14="http://schemas.microsoft.com/office/powerpoint/2010/main" val="4144223922"/>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en-US"/>
              <a:t>Inverse Trigonometric Functions</a:t>
            </a:r>
          </a:p>
        </p:txBody>
      </p:sp>
      <p:sp>
        <p:nvSpPr>
          <p:cNvPr id="54275" name="Text Box 3"/>
          <p:cNvSpPr txBox="1">
            <a:spLocks noChangeArrowheads="1"/>
          </p:cNvSpPr>
          <p:nvPr/>
        </p:nvSpPr>
        <p:spPr bwMode="auto">
          <a:xfrm>
            <a:off x="455613" y="1462088"/>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IN" altLang="en-US" sz="2400"/>
              <a:t>The cancellation equations are</a:t>
            </a:r>
          </a:p>
          <a:p>
            <a:pPr eaLnBrk="1" hangingPunct="1"/>
            <a:endParaRPr lang="en-US" altLang="en-US" sz="2400"/>
          </a:p>
          <a:p>
            <a:pPr eaLnBrk="1" hangingPunct="1"/>
            <a:endParaRPr lang="en-US" altLang="en-US" sz="2400"/>
          </a:p>
          <a:p>
            <a:pPr eaLnBrk="1" hangingPunct="1"/>
            <a:endParaRPr lang="en-US" altLang="en-US" sz="2400"/>
          </a:p>
          <a:p>
            <a:pPr eaLnBrk="1" hangingPunct="1"/>
            <a:endParaRPr lang="en-US" altLang="en-US" sz="2400"/>
          </a:p>
          <a:p>
            <a:pPr eaLnBrk="1" hangingPunct="1"/>
            <a:endParaRPr lang="en-US" altLang="en-US" sz="2400"/>
          </a:p>
          <a:p>
            <a:pPr eaLnBrk="1" hangingPunct="1"/>
            <a:endParaRPr lang="en-US" altLang="en-US" sz="2400"/>
          </a:p>
          <a:p>
            <a:pPr eaLnBrk="1" hangingPunct="1"/>
            <a:r>
              <a:rPr lang="en-US" altLang="en-US" sz="2400"/>
              <a:t>The inverse cosine function, cos</a:t>
            </a:r>
            <a:r>
              <a:rPr lang="en-US" altLang="en-US" sz="2400" baseline="30000"/>
              <a:t>–1</a:t>
            </a:r>
            <a:r>
              <a:rPr lang="en-US" altLang="en-US" sz="2400"/>
              <a:t>, </a:t>
            </a:r>
            <a:br>
              <a:rPr lang="en-US" altLang="en-US" sz="2400"/>
            </a:br>
            <a:r>
              <a:rPr lang="en-US" altLang="en-US" sz="2400"/>
              <a:t>has domain [–1, 1] and range [0, </a:t>
            </a:r>
            <a:r>
              <a:rPr lang="en-US" altLang="en-US" sz="2400" i="1">
                <a:sym typeface="Symbol" panose="05050102010706020507" pitchFamily="18" charset="2"/>
              </a:rPr>
              <a:t></a:t>
            </a:r>
            <a:r>
              <a:rPr lang="en-US" altLang="en-US" sz="2400"/>
              <a:t>].</a:t>
            </a:r>
            <a:br>
              <a:rPr lang="en-US" altLang="en-US" sz="2400"/>
            </a:br>
            <a:r>
              <a:rPr lang="en-US" altLang="en-US" sz="2400"/>
              <a:t>Its graph is </a:t>
            </a:r>
            <a:r>
              <a:rPr lang="en-IN" altLang="en-US" sz="2400"/>
              <a:t>shown in Figure 22.</a:t>
            </a:r>
            <a:endParaRPr lang="en-US" altLang="en-US" sz="2400"/>
          </a:p>
        </p:txBody>
      </p:sp>
      <p:pic>
        <p:nvPicPr>
          <p:cNvPr id="5427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133600"/>
            <a:ext cx="5821363"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3810000"/>
            <a:ext cx="2532063" cy="206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7"/>
          <p:cNvSpPr>
            <a:spLocks noChangeArrowheads="1"/>
          </p:cNvSpPr>
          <p:nvPr/>
        </p:nvSpPr>
        <p:spPr bwMode="auto">
          <a:xfrm>
            <a:off x="6110288" y="6005513"/>
            <a:ext cx="2043112" cy="307975"/>
          </a:xfrm>
          <a:prstGeom prst="rect">
            <a:avLst/>
          </a:prstGeom>
          <a:noFill/>
          <a:ln w="9525">
            <a:noFill/>
            <a:miter lim="800000"/>
            <a:headEnd/>
            <a:tailEnd/>
          </a:ln>
        </p:spPr>
        <p:txBody>
          <a:bodyPr>
            <a:spAutoFit/>
          </a:bodyPr>
          <a:lstStyle/>
          <a:p>
            <a:pPr>
              <a:defRPr/>
            </a:pPr>
            <a:r>
              <a:rPr lang="en-US" sz="1400" i="1" dirty="0">
                <a:latin typeface="+mn-lt"/>
              </a:rPr>
              <a:t>y</a:t>
            </a:r>
            <a:r>
              <a:rPr lang="en-US" sz="1400" dirty="0">
                <a:latin typeface="+mn-lt"/>
              </a:rPr>
              <a:t> = </a:t>
            </a:r>
            <a:r>
              <a:rPr lang="en-US" sz="1400" dirty="0" err="1">
                <a:latin typeface="+mn-lt"/>
              </a:rPr>
              <a:t>cos</a:t>
            </a:r>
            <a:r>
              <a:rPr lang="en-US" sz="1400" i="1" dirty="0">
                <a:latin typeface="+mn-lt"/>
              </a:rPr>
              <a:t> </a:t>
            </a:r>
            <a:r>
              <a:rPr lang="en-US" sz="1400" i="1" baseline="30000" dirty="0">
                <a:latin typeface="+mn-lt"/>
              </a:rPr>
              <a:t>–</a:t>
            </a:r>
            <a:r>
              <a:rPr lang="en-US" sz="1400" baseline="30000" dirty="0">
                <a:latin typeface="+mn-lt"/>
              </a:rPr>
              <a:t>1 </a:t>
            </a:r>
            <a:r>
              <a:rPr lang="en-US" sz="1400" i="1" dirty="0">
                <a:latin typeface="+mn-lt"/>
              </a:rPr>
              <a:t>x = </a:t>
            </a:r>
            <a:r>
              <a:rPr lang="en-US" sz="1400" dirty="0" err="1">
                <a:latin typeface="+mn-lt"/>
              </a:rPr>
              <a:t>arccos</a:t>
            </a:r>
            <a:r>
              <a:rPr lang="en-US" sz="1400" i="1" dirty="0">
                <a:latin typeface="+mn-lt"/>
              </a:rPr>
              <a:t> x</a:t>
            </a:r>
            <a:r>
              <a:rPr lang="en-US" sz="1400" i="1" dirty="0">
                <a:latin typeface="+mn-lt"/>
                <a:sym typeface="Symbol"/>
              </a:rPr>
              <a:t> </a:t>
            </a:r>
            <a:endParaRPr lang="en-US" sz="1400" baseline="30000" dirty="0">
              <a:latin typeface="+mn-lt"/>
            </a:endParaRPr>
          </a:p>
        </p:txBody>
      </p:sp>
      <p:sp>
        <p:nvSpPr>
          <p:cNvPr id="54279" name="Rectangle 9"/>
          <p:cNvSpPr>
            <a:spLocks noChangeArrowheads="1"/>
          </p:cNvSpPr>
          <p:nvPr/>
        </p:nvSpPr>
        <p:spPr bwMode="auto">
          <a:xfrm>
            <a:off x="6632575" y="6338888"/>
            <a:ext cx="8699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200" b="1"/>
              <a:t>Figure 22</a:t>
            </a:r>
          </a:p>
        </p:txBody>
      </p:sp>
    </p:spTree>
    <p:custDataLst>
      <p:tags r:id="rId1"/>
    </p:custDataLst>
    <p:extLst>
      <p:ext uri="{BB962C8B-B14F-4D97-AF65-F5344CB8AC3E}">
        <p14:creationId xmlns:p14="http://schemas.microsoft.com/office/powerpoint/2010/main" val="4143278913"/>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en-US"/>
              <a:t>Inverse Trigonometric Functions</a:t>
            </a:r>
          </a:p>
        </p:txBody>
      </p:sp>
      <p:sp>
        <p:nvSpPr>
          <p:cNvPr id="55299" name="Text Box 3"/>
          <p:cNvSpPr txBox="1">
            <a:spLocks noChangeArrowheads="1"/>
          </p:cNvSpPr>
          <p:nvPr/>
        </p:nvSpPr>
        <p:spPr bwMode="auto">
          <a:xfrm>
            <a:off x="455613" y="1462088"/>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t>The tangent function can be made one-to-one by restricting it to the interval (–</a:t>
            </a:r>
            <a:r>
              <a:rPr lang="en-US" altLang="en-US" sz="2400" i="1">
                <a:sym typeface="Symbol" panose="05050102010706020507" pitchFamily="18" charset="2"/>
              </a:rPr>
              <a:t></a:t>
            </a:r>
            <a:r>
              <a:rPr lang="en-US" altLang="en-US" sz="2400">
                <a:sym typeface="Symbol" panose="05050102010706020507" pitchFamily="18" charset="2"/>
              </a:rPr>
              <a:t>/</a:t>
            </a:r>
            <a:r>
              <a:rPr lang="en-US" altLang="en-US" sz="2400"/>
              <a:t>2, </a:t>
            </a:r>
            <a:r>
              <a:rPr lang="en-US" altLang="en-US" sz="2400" i="1">
                <a:sym typeface="Symbol" panose="05050102010706020507" pitchFamily="18" charset="2"/>
              </a:rPr>
              <a:t></a:t>
            </a:r>
            <a:r>
              <a:rPr lang="en-US" altLang="en-US" sz="2400">
                <a:sym typeface="Symbol" panose="05050102010706020507" pitchFamily="18" charset="2"/>
              </a:rPr>
              <a:t>/</a:t>
            </a:r>
            <a:r>
              <a:rPr lang="en-US" altLang="en-US" sz="2400"/>
              <a:t>2). Thus the </a:t>
            </a:r>
            <a:r>
              <a:rPr lang="en-US" altLang="en-US" sz="2400" b="1"/>
              <a:t>inverse tangent function </a:t>
            </a:r>
            <a:r>
              <a:rPr lang="en-US" altLang="en-US" sz="2400"/>
              <a:t>is defined as the inverse of the function </a:t>
            </a:r>
            <a:br>
              <a:rPr lang="en-US" altLang="en-US" sz="2400"/>
            </a:br>
            <a:r>
              <a:rPr lang="en-US" altLang="en-US" sz="2400" i="1"/>
              <a:t>f</a:t>
            </a:r>
            <a:r>
              <a:rPr lang="en-US" altLang="en-US" sz="400"/>
              <a:t> </a:t>
            </a:r>
            <a:r>
              <a:rPr lang="en-US" altLang="en-US" sz="2400"/>
              <a:t>(</a:t>
            </a:r>
            <a:r>
              <a:rPr lang="en-US" altLang="en-US" sz="2400" i="1"/>
              <a:t>x</a:t>
            </a:r>
            <a:r>
              <a:rPr lang="en-US" altLang="en-US" sz="2400"/>
              <a:t>) = tan</a:t>
            </a:r>
            <a:r>
              <a:rPr lang="en-US" altLang="en-US" sz="2400" i="1"/>
              <a:t> x</a:t>
            </a:r>
            <a:r>
              <a:rPr lang="en-US" altLang="en-US" sz="2400"/>
              <a:t>, </a:t>
            </a:r>
            <a:r>
              <a:rPr lang="en-US" altLang="en-US" sz="2400" i="1"/>
              <a:t>–</a:t>
            </a:r>
            <a:r>
              <a:rPr lang="en-US" altLang="en-US" sz="2400" i="1">
                <a:sym typeface="Symbol" panose="05050102010706020507" pitchFamily="18" charset="2"/>
              </a:rPr>
              <a:t></a:t>
            </a:r>
            <a:r>
              <a:rPr lang="en-US" altLang="en-US" sz="2400">
                <a:sym typeface="Symbol" panose="05050102010706020507" pitchFamily="18" charset="2"/>
              </a:rPr>
              <a:t>/</a:t>
            </a:r>
            <a:r>
              <a:rPr lang="en-US" altLang="en-US" sz="2400"/>
              <a:t>2 </a:t>
            </a:r>
            <a:r>
              <a:rPr lang="en-US" altLang="en-US" sz="2400" b="1">
                <a:sym typeface="Symbol" panose="05050102010706020507" pitchFamily="18" charset="2"/>
              </a:rPr>
              <a:t></a:t>
            </a:r>
            <a:r>
              <a:rPr lang="en-US" altLang="en-US" sz="2400" i="1"/>
              <a:t> x </a:t>
            </a:r>
            <a:r>
              <a:rPr lang="en-US" altLang="en-US" sz="2400" b="1">
                <a:sym typeface="Symbol" panose="05050102010706020507" pitchFamily="18" charset="2"/>
              </a:rPr>
              <a:t></a:t>
            </a:r>
            <a:r>
              <a:rPr lang="en-US" altLang="en-US" sz="2400" i="1"/>
              <a:t> </a:t>
            </a:r>
            <a:r>
              <a:rPr lang="en-US" altLang="en-US" sz="2400" i="1">
                <a:sym typeface="Symbol" panose="05050102010706020507" pitchFamily="18" charset="2"/>
              </a:rPr>
              <a:t></a:t>
            </a:r>
            <a:r>
              <a:rPr lang="en-US" altLang="en-US" sz="2400">
                <a:sym typeface="Symbol" panose="05050102010706020507" pitchFamily="18" charset="2"/>
              </a:rPr>
              <a:t>/</a:t>
            </a:r>
            <a:r>
              <a:rPr lang="en-US" altLang="en-US" sz="2400"/>
              <a:t>2.</a:t>
            </a:r>
            <a:r>
              <a:rPr lang="en-US" altLang="en-US" sz="2400" i="1"/>
              <a:t> </a:t>
            </a:r>
            <a:r>
              <a:rPr lang="en-US" altLang="en-US" sz="2400"/>
              <a:t>(See Figure 23.) It is denoted by tan</a:t>
            </a:r>
            <a:r>
              <a:rPr lang="en-US" altLang="en-US" sz="2400" baseline="30000"/>
              <a:t>–1</a:t>
            </a:r>
            <a:r>
              <a:rPr lang="en-US" altLang="en-US" sz="2400"/>
              <a:t> or arctan.</a:t>
            </a:r>
          </a:p>
          <a:p>
            <a:pPr eaLnBrk="1" hangingPunct="1"/>
            <a:endParaRPr lang="en-US" altLang="en-US" sz="2400"/>
          </a:p>
          <a:p>
            <a:pPr eaLnBrk="1" hangingPunct="1"/>
            <a:endParaRPr lang="en-US" altLang="en-US" sz="2400"/>
          </a:p>
          <a:p>
            <a:pPr eaLnBrk="1" hangingPunct="1"/>
            <a:endParaRPr lang="en-US" altLang="en-US" sz="2400"/>
          </a:p>
        </p:txBody>
      </p:sp>
      <p:sp>
        <p:nvSpPr>
          <p:cNvPr id="9" name="Rectangle 7"/>
          <p:cNvSpPr>
            <a:spLocks noChangeArrowheads="1"/>
          </p:cNvSpPr>
          <p:nvPr/>
        </p:nvSpPr>
        <p:spPr bwMode="auto">
          <a:xfrm>
            <a:off x="6461125" y="6054725"/>
            <a:ext cx="1006475" cy="307975"/>
          </a:xfrm>
          <a:prstGeom prst="rect">
            <a:avLst/>
          </a:prstGeom>
          <a:noFill/>
          <a:ln w="9525">
            <a:noFill/>
            <a:miter lim="800000"/>
            <a:headEnd/>
            <a:tailEnd/>
          </a:ln>
        </p:spPr>
        <p:txBody>
          <a:bodyPr>
            <a:spAutoFit/>
          </a:bodyPr>
          <a:lstStyle/>
          <a:p>
            <a:pPr>
              <a:defRPr/>
            </a:pPr>
            <a:r>
              <a:rPr lang="en-US" sz="1400" i="1" dirty="0">
                <a:latin typeface="+mn-lt"/>
              </a:rPr>
              <a:t>y</a:t>
            </a:r>
            <a:r>
              <a:rPr lang="en-US" sz="1400" dirty="0">
                <a:latin typeface="+mn-lt"/>
              </a:rPr>
              <a:t> = tan </a:t>
            </a:r>
            <a:r>
              <a:rPr lang="en-US" sz="1400" i="1" dirty="0">
                <a:latin typeface="+mn-lt"/>
              </a:rPr>
              <a:t>x</a:t>
            </a:r>
            <a:r>
              <a:rPr lang="en-US" sz="1400" dirty="0">
                <a:latin typeface="+mn-lt"/>
              </a:rPr>
              <a:t>,</a:t>
            </a:r>
            <a:r>
              <a:rPr lang="en-US" sz="1400" i="1" dirty="0">
                <a:latin typeface="+mn-lt"/>
              </a:rPr>
              <a:t> </a:t>
            </a:r>
            <a:endParaRPr lang="en-US" sz="1400" baseline="30000" dirty="0">
              <a:latin typeface="+mn-lt"/>
            </a:endParaRPr>
          </a:p>
        </p:txBody>
      </p:sp>
      <p:sp>
        <p:nvSpPr>
          <p:cNvPr id="55301" name="Rectangle 9"/>
          <p:cNvSpPr>
            <a:spLocks noChangeArrowheads="1"/>
          </p:cNvSpPr>
          <p:nvPr/>
        </p:nvSpPr>
        <p:spPr bwMode="auto">
          <a:xfrm>
            <a:off x="7043738" y="6448425"/>
            <a:ext cx="8683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200" b="1"/>
              <a:t>Figure 23</a:t>
            </a:r>
          </a:p>
        </p:txBody>
      </p:sp>
      <p:pic>
        <p:nvPicPr>
          <p:cNvPr id="553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8413" y="3352800"/>
            <a:ext cx="2262187" cy="274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86625" y="6081713"/>
            <a:ext cx="9953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4"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4114800"/>
            <a:ext cx="6026150"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5611596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noFill/>
        </p:spPr>
        <p:txBody>
          <a:bodyPr/>
          <a:lstStyle/>
          <a:p>
            <a:r>
              <a:rPr lang="en-US" altLang="en-US"/>
              <a:t>Representations of Functions</a:t>
            </a:r>
          </a:p>
        </p:txBody>
      </p:sp>
      <p:sp>
        <p:nvSpPr>
          <p:cNvPr id="18435" name="Rectangle 3"/>
          <p:cNvSpPr>
            <a:spLocks noChangeArrowheads="1"/>
          </p:cNvSpPr>
          <p:nvPr/>
        </p:nvSpPr>
        <p:spPr bwMode="auto">
          <a:xfrm>
            <a:off x="455613" y="1462088"/>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5138" eaLnBrk="0" hangingPunct="0">
              <a:defRPr sz="2400">
                <a:solidFill>
                  <a:schemeClr val="tx1"/>
                </a:solidFill>
                <a:latin typeface="Arial" panose="020B0604020202020204" pitchFamily="34" charset="0"/>
              </a:defRPr>
            </a:lvl1pPr>
            <a:lvl2pPr marL="742950" indent="-285750" defTabSz="465138" eaLnBrk="0" hangingPunct="0">
              <a:defRPr sz="2400">
                <a:solidFill>
                  <a:schemeClr val="tx1"/>
                </a:solidFill>
                <a:latin typeface="Arial" panose="020B0604020202020204" pitchFamily="34" charset="0"/>
              </a:defRPr>
            </a:lvl2pPr>
            <a:lvl3pPr marL="1143000" indent="-228600" defTabSz="465138" eaLnBrk="0" hangingPunct="0">
              <a:defRPr sz="2400">
                <a:solidFill>
                  <a:schemeClr val="tx1"/>
                </a:solidFill>
                <a:latin typeface="Arial" panose="020B0604020202020204" pitchFamily="34" charset="0"/>
              </a:defRPr>
            </a:lvl3pPr>
            <a:lvl4pPr marL="1600200" indent="-228600" defTabSz="465138" eaLnBrk="0" hangingPunct="0">
              <a:defRPr sz="2400">
                <a:solidFill>
                  <a:schemeClr val="tx1"/>
                </a:solidFill>
                <a:latin typeface="Arial" panose="020B0604020202020204" pitchFamily="34" charset="0"/>
              </a:defRPr>
            </a:lvl4pPr>
            <a:lvl5pPr marL="2057400" indent="-228600" defTabSz="465138" eaLnBrk="0" hangingPunct="0">
              <a:defRPr sz="2400">
                <a:solidFill>
                  <a:schemeClr val="tx1"/>
                </a:solidFill>
                <a:latin typeface="Arial" panose="020B0604020202020204" pitchFamily="34" charset="0"/>
              </a:defRPr>
            </a:lvl5pPr>
            <a:lvl6pPr marL="2514600" indent="-228600" defTabSz="465138" eaLnBrk="0" fontAlgn="base" hangingPunct="0">
              <a:lnSpc>
                <a:spcPct val="120000"/>
              </a:lnSpc>
              <a:spcBef>
                <a:spcPct val="0"/>
              </a:spcBef>
              <a:spcAft>
                <a:spcPct val="0"/>
              </a:spcAft>
              <a:defRPr sz="2400">
                <a:solidFill>
                  <a:schemeClr val="tx1"/>
                </a:solidFill>
                <a:latin typeface="Arial" panose="020B0604020202020204" pitchFamily="34" charset="0"/>
              </a:defRPr>
            </a:lvl6pPr>
            <a:lvl7pPr marL="2971800" indent="-228600" defTabSz="465138" eaLnBrk="0" fontAlgn="base" hangingPunct="0">
              <a:lnSpc>
                <a:spcPct val="120000"/>
              </a:lnSpc>
              <a:spcBef>
                <a:spcPct val="0"/>
              </a:spcBef>
              <a:spcAft>
                <a:spcPct val="0"/>
              </a:spcAft>
              <a:defRPr sz="2400">
                <a:solidFill>
                  <a:schemeClr val="tx1"/>
                </a:solidFill>
                <a:latin typeface="Arial" panose="020B0604020202020204" pitchFamily="34" charset="0"/>
              </a:defRPr>
            </a:lvl7pPr>
            <a:lvl8pPr marL="3429000" indent="-228600" defTabSz="465138" eaLnBrk="0" fontAlgn="base" hangingPunct="0">
              <a:lnSpc>
                <a:spcPct val="120000"/>
              </a:lnSpc>
              <a:spcBef>
                <a:spcPct val="0"/>
              </a:spcBef>
              <a:spcAft>
                <a:spcPct val="0"/>
              </a:spcAft>
              <a:defRPr sz="2400">
                <a:solidFill>
                  <a:schemeClr val="tx1"/>
                </a:solidFill>
                <a:latin typeface="Arial" panose="020B0604020202020204" pitchFamily="34" charset="0"/>
              </a:defRPr>
            </a:lvl8pPr>
            <a:lvl9pPr marL="3886200" indent="-228600" defTabSz="465138" eaLnBrk="0" fontAlgn="base" hangingPunct="0">
              <a:lnSpc>
                <a:spcPct val="120000"/>
              </a:lnSpc>
              <a:spcBef>
                <a:spcPct val="0"/>
              </a:spcBef>
              <a:spcAft>
                <a:spcPct val="0"/>
              </a:spcAft>
              <a:defRPr sz="2400">
                <a:solidFill>
                  <a:schemeClr val="tx1"/>
                </a:solidFill>
                <a:latin typeface="Arial" panose="020B0604020202020204" pitchFamily="34" charset="0"/>
              </a:defRPr>
            </a:lvl9pPr>
          </a:lstStyle>
          <a:p>
            <a:pPr eaLnBrk="1" hangingPunct="1">
              <a:lnSpc>
                <a:spcPct val="125000"/>
              </a:lnSpc>
            </a:pPr>
            <a:r>
              <a:rPr lang="en-US" altLang="en-US"/>
              <a:t>There are four possible ways to represent a function:</a:t>
            </a:r>
          </a:p>
          <a:p>
            <a:pPr eaLnBrk="1" hangingPunct="1">
              <a:lnSpc>
                <a:spcPct val="125000"/>
              </a:lnSpc>
            </a:pPr>
            <a:endParaRPr lang="en-US" altLang="en-US" sz="1200"/>
          </a:p>
          <a:p>
            <a:pPr eaLnBrk="1" hangingPunct="1">
              <a:lnSpc>
                <a:spcPct val="125000"/>
              </a:lnSpc>
              <a:buSzPct val="115000"/>
              <a:buFont typeface="Wingdings" panose="05000000000000000000" pitchFamily="2" charset="2"/>
              <a:buChar char="§"/>
            </a:pPr>
            <a:r>
              <a:rPr lang="en-US" altLang="en-US"/>
              <a:t>  verbally                 (by a description in words)</a:t>
            </a:r>
          </a:p>
          <a:p>
            <a:pPr eaLnBrk="1" hangingPunct="1">
              <a:lnSpc>
                <a:spcPct val="125000"/>
              </a:lnSpc>
              <a:buSzPct val="115000"/>
              <a:buFont typeface="Wingdings" panose="05000000000000000000" pitchFamily="2" charset="2"/>
              <a:buNone/>
            </a:pPr>
            <a:endParaRPr lang="en-US" altLang="en-US" sz="1200"/>
          </a:p>
          <a:p>
            <a:pPr eaLnBrk="1" hangingPunct="1">
              <a:lnSpc>
                <a:spcPct val="125000"/>
              </a:lnSpc>
              <a:buSzPct val="115000"/>
              <a:buFont typeface="Wingdings" panose="05000000000000000000" pitchFamily="2" charset="2"/>
              <a:buChar char="§"/>
            </a:pPr>
            <a:r>
              <a:rPr lang="en-US" altLang="en-US"/>
              <a:t>  numerically           (by a table of values)</a:t>
            </a:r>
          </a:p>
          <a:p>
            <a:pPr eaLnBrk="1" hangingPunct="1">
              <a:lnSpc>
                <a:spcPct val="125000"/>
              </a:lnSpc>
              <a:buSzPct val="115000"/>
              <a:buFont typeface="Wingdings" panose="05000000000000000000" pitchFamily="2" charset="2"/>
              <a:buNone/>
            </a:pPr>
            <a:endParaRPr lang="en-US" altLang="en-US" sz="1200"/>
          </a:p>
          <a:p>
            <a:pPr eaLnBrk="1" hangingPunct="1">
              <a:lnSpc>
                <a:spcPct val="125000"/>
              </a:lnSpc>
              <a:buSzPct val="115000"/>
              <a:buFont typeface="Wingdings" panose="05000000000000000000" pitchFamily="2" charset="2"/>
              <a:buChar char="§"/>
            </a:pPr>
            <a:r>
              <a:rPr lang="en-US" altLang="en-US"/>
              <a:t>  visually                 (by a graph)</a:t>
            </a:r>
          </a:p>
          <a:p>
            <a:pPr eaLnBrk="1" hangingPunct="1">
              <a:lnSpc>
                <a:spcPct val="125000"/>
              </a:lnSpc>
              <a:buSzPct val="115000"/>
              <a:buFont typeface="Wingdings" panose="05000000000000000000" pitchFamily="2" charset="2"/>
              <a:buNone/>
            </a:pPr>
            <a:endParaRPr lang="en-US" altLang="en-US" sz="1200"/>
          </a:p>
          <a:p>
            <a:pPr eaLnBrk="1" hangingPunct="1">
              <a:lnSpc>
                <a:spcPct val="125000"/>
              </a:lnSpc>
              <a:buSzPct val="115000"/>
              <a:buFont typeface="Wingdings" panose="05000000000000000000" pitchFamily="2" charset="2"/>
              <a:buChar char="§"/>
            </a:pPr>
            <a:r>
              <a:rPr lang="en-US" altLang="en-US"/>
              <a:t>  algebraically         (by an explicit formula)</a:t>
            </a:r>
          </a:p>
        </p:txBody>
      </p:sp>
    </p:spTree>
    <p:custDataLst>
      <p:tags r:id="rId1"/>
    </p:custData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en-US"/>
              <a:t>Inverse Trigonometric Functions</a:t>
            </a:r>
          </a:p>
        </p:txBody>
      </p:sp>
      <p:sp>
        <p:nvSpPr>
          <p:cNvPr id="56323" name="Text Box 3"/>
          <p:cNvSpPr txBox="1">
            <a:spLocks noChangeArrowheads="1"/>
          </p:cNvSpPr>
          <p:nvPr/>
        </p:nvSpPr>
        <p:spPr bwMode="auto">
          <a:xfrm>
            <a:off x="455613" y="1462088"/>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t>The remaining inverse trigonometric functions are </a:t>
            </a:r>
            <a:r>
              <a:rPr lang="en-IN" altLang="en-US" sz="2400"/>
              <a:t>summarized here.</a:t>
            </a:r>
          </a:p>
        </p:txBody>
      </p:sp>
      <p:pic>
        <p:nvPicPr>
          <p:cNvPr id="563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522538"/>
            <a:ext cx="8001000" cy="208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8355608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noFill/>
        </p:spPr>
        <p:txBody>
          <a:bodyPr/>
          <a:lstStyle/>
          <a:p>
            <a:r>
              <a:rPr lang="en-US" altLang="en-US"/>
              <a:t>Example 4</a:t>
            </a:r>
            <a:endParaRPr lang="en-US" altLang="en-US" i="1"/>
          </a:p>
        </p:txBody>
      </p:sp>
      <p:sp>
        <p:nvSpPr>
          <p:cNvPr id="148483" name="Text Box 3"/>
          <p:cNvSpPr txBox="1">
            <a:spLocks noChangeArrowheads="1"/>
          </p:cNvSpPr>
          <p:nvPr/>
        </p:nvSpPr>
        <p:spPr bwMode="auto">
          <a:xfrm>
            <a:off x="455613" y="1462088"/>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6pPr>
            <a:lvl7pPr marL="29718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7pPr>
            <a:lvl8pPr marL="34290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8pPr>
            <a:lvl9pPr marL="38862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9pPr>
          </a:lstStyle>
          <a:p>
            <a:pPr eaLnBrk="1" hangingPunct="1">
              <a:lnSpc>
                <a:spcPct val="100000"/>
              </a:lnSpc>
            </a:pPr>
            <a:r>
              <a:rPr lang="en-US" altLang="en-US"/>
              <a:t>When you turn on a hot-water faucet, the temperature </a:t>
            </a:r>
            <a:r>
              <a:rPr lang="en-US" altLang="en-US" i="1"/>
              <a:t>T</a:t>
            </a:r>
            <a:r>
              <a:rPr lang="en-US" altLang="en-US"/>
              <a:t> of the water depends on how long the water has been running. Draw a rough graph of </a:t>
            </a:r>
            <a:r>
              <a:rPr lang="en-US" altLang="en-US" i="1"/>
              <a:t>T</a:t>
            </a:r>
            <a:r>
              <a:rPr lang="en-US" altLang="en-US"/>
              <a:t> as a function of the time </a:t>
            </a:r>
            <a:r>
              <a:rPr lang="en-US" altLang="en-US" i="1"/>
              <a:t>t</a:t>
            </a:r>
            <a:r>
              <a:rPr lang="en-US" altLang="en-US"/>
              <a:t> that has elapsed since the faucet was turned on.</a:t>
            </a:r>
            <a:endParaRPr lang="en-US" altLang="en-US" b="1"/>
          </a:p>
          <a:p>
            <a:pPr eaLnBrk="1" hangingPunct="1">
              <a:lnSpc>
                <a:spcPct val="100000"/>
              </a:lnSpc>
            </a:pPr>
            <a:endParaRPr lang="en-US" altLang="en-US" b="1"/>
          </a:p>
          <a:p>
            <a:pPr eaLnBrk="1" hangingPunct="1">
              <a:lnSpc>
                <a:spcPct val="100000"/>
              </a:lnSpc>
            </a:pPr>
            <a:r>
              <a:rPr lang="en-US" altLang="en-US">
                <a:solidFill>
                  <a:srgbClr val="CC007A"/>
                </a:solidFill>
              </a:rPr>
              <a:t>Solution:</a:t>
            </a:r>
          </a:p>
          <a:p>
            <a:pPr eaLnBrk="1" hangingPunct="1">
              <a:lnSpc>
                <a:spcPct val="100000"/>
              </a:lnSpc>
            </a:pPr>
            <a:r>
              <a:rPr lang="en-US" altLang="en-US"/>
              <a:t>The initial temperature of the running water is close to room temperature because the water has been sitting in the pipes.</a:t>
            </a:r>
          </a:p>
          <a:p>
            <a:pPr eaLnBrk="1" hangingPunct="1">
              <a:lnSpc>
                <a:spcPct val="100000"/>
              </a:lnSpc>
            </a:pPr>
            <a:endParaRPr lang="en-US" altLang="en-US"/>
          </a:p>
          <a:p>
            <a:pPr eaLnBrk="1" hangingPunct="1">
              <a:lnSpc>
                <a:spcPct val="100000"/>
              </a:lnSpc>
            </a:pPr>
            <a:r>
              <a:rPr lang="en-US" altLang="en-US"/>
              <a:t>When the water from the hot-water tank starts flowing from the faucet, </a:t>
            </a:r>
            <a:r>
              <a:rPr lang="en-US" altLang="en-US" i="1"/>
              <a:t>T</a:t>
            </a:r>
            <a:r>
              <a:rPr lang="en-US" altLang="en-US"/>
              <a:t> increases quickly. In the next phase, </a:t>
            </a:r>
            <a:r>
              <a:rPr lang="en-US" altLang="en-US" i="1"/>
              <a:t>T</a:t>
            </a:r>
            <a:r>
              <a:rPr lang="en-US" altLang="en-US"/>
              <a:t> is constant at the temperature of the heated water in the tank.</a:t>
            </a:r>
          </a:p>
          <a:p>
            <a:pPr eaLnBrk="1" hangingPunct="1">
              <a:lnSpc>
                <a:spcPct val="100000"/>
              </a:lnSpc>
            </a:pPr>
            <a:endParaRPr lang="en-US" altLang="en-US" sz="120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148483">
                                            <p:txEl>
                                              <p:pRg st="2" end="2"/>
                                            </p:txEl>
                                          </p:spTgt>
                                        </p:tgtEl>
                                        <p:attrNameLst>
                                          <p:attrName>style.visibility</p:attrName>
                                        </p:attrNameLst>
                                      </p:cBhvr>
                                      <p:to>
                                        <p:strVal val="visible"/>
                                      </p:to>
                                    </p:set>
                                    <p:animEffect transition="in" filter="fade">
                                      <p:cBhvr>
                                        <p:cTn id="7" dur="1000"/>
                                        <p:tgtEl>
                                          <p:spTgt spid="148483">
                                            <p:txEl>
                                              <p:pRg st="2" end="2"/>
                                            </p:txEl>
                                          </p:spTgt>
                                        </p:tgtEl>
                                      </p:cBhvr>
                                    </p:animEffect>
                                    <p:anim calcmode="lin" valueType="num">
                                      <p:cBhvr>
                                        <p:cTn id="8" dur="1000" fill="hold"/>
                                        <p:tgtEl>
                                          <p:spTgt spid="148483">
                                            <p:txEl>
                                              <p:pRg st="2" end="2"/>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48483">
                                            <p:txEl>
                                              <p:pRg st="2" end="2"/>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48483">
                                            <p:txEl>
                                              <p:pRg st="2" end="2"/>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148483">
                                            <p:txEl>
                                              <p:pRg st="3" end="3"/>
                                            </p:txEl>
                                          </p:spTgt>
                                        </p:tgtEl>
                                        <p:attrNameLst>
                                          <p:attrName>style.visibility</p:attrName>
                                        </p:attrNameLst>
                                      </p:cBhvr>
                                      <p:to>
                                        <p:strVal val="visible"/>
                                      </p:to>
                                    </p:set>
                                    <p:animEffect transition="in" filter="fade">
                                      <p:cBhvr>
                                        <p:cTn id="13" dur="1000"/>
                                        <p:tgtEl>
                                          <p:spTgt spid="148483">
                                            <p:txEl>
                                              <p:pRg st="3" end="3"/>
                                            </p:txEl>
                                          </p:spTgt>
                                        </p:tgtEl>
                                      </p:cBhvr>
                                    </p:animEffect>
                                    <p:anim calcmode="lin" valueType="num">
                                      <p:cBhvr>
                                        <p:cTn id="14" dur="1000" fill="hold"/>
                                        <p:tgtEl>
                                          <p:spTgt spid="148483">
                                            <p:txEl>
                                              <p:pRg st="3" end="3"/>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148483">
                                            <p:txEl>
                                              <p:pRg st="3" end="3"/>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4848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7" presetClass="entr" presetSubtype="0" fill="hold" nodeType="clickEffect">
                                  <p:stCondLst>
                                    <p:cond delay="0"/>
                                  </p:stCondLst>
                                  <p:childTnLst>
                                    <p:set>
                                      <p:cBhvr>
                                        <p:cTn id="20" dur="1" fill="hold">
                                          <p:stCondLst>
                                            <p:cond delay="0"/>
                                          </p:stCondLst>
                                        </p:cTn>
                                        <p:tgtEl>
                                          <p:spTgt spid="148483">
                                            <p:txEl>
                                              <p:pRg st="5" end="5"/>
                                            </p:txEl>
                                          </p:spTgt>
                                        </p:tgtEl>
                                        <p:attrNameLst>
                                          <p:attrName>style.visibility</p:attrName>
                                        </p:attrNameLst>
                                      </p:cBhvr>
                                      <p:to>
                                        <p:strVal val="visible"/>
                                      </p:to>
                                    </p:set>
                                    <p:animEffect transition="in" filter="fade">
                                      <p:cBhvr>
                                        <p:cTn id="21" dur="1000"/>
                                        <p:tgtEl>
                                          <p:spTgt spid="148483">
                                            <p:txEl>
                                              <p:pRg st="5" end="5"/>
                                            </p:txEl>
                                          </p:spTgt>
                                        </p:tgtEl>
                                      </p:cBhvr>
                                    </p:animEffect>
                                    <p:anim calcmode="lin" valueType="num">
                                      <p:cBhvr>
                                        <p:cTn id="22" dur="1000" fill="hold"/>
                                        <p:tgtEl>
                                          <p:spTgt spid="148483">
                                            <p:txEl>
                                              <p:pRg st="5" end="5"/>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148483">
                                            <p:txEl>
                                              <p:pRg st="5" end="5"/>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8483">
                                            <p:txEl>
                                              <p:pRg st="5" end="5"/>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noFill/>
        </p:spPr>
        <p:txBody>
          <a:bodyPr/>
          <a:lstStyle/>
          <a:p>
            <a:r>
              <a:rPr lang="en-US" altLang="en-US"/>
              <a:t>Example 4 – </a:t>
            </a:r>
            <a:r>
              <a:rPr lang="en-US" altLang="en-US" i="1"/>
              <a:t>Solution  </a:t>
            </a:r>
          </a:p>
        </p:txBody>
      </p:sp>
      <p:sp>
        <p:nvSpPr>
          <p:cNvPr id="149507" name="Rectangle 3"/>
          <p:cNvSpPr>
            <a:spLocks noChangeArrowheads="1"/>
          </p:cNvSpPr>
          <p:nvPr/>
        </p:nvSpPr>
        <p:spPr bwMode="auto">
          <a:xfrm>
            <a:off x="455613" y="1462088"/>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tabLst>
                <a:tab pos="465138" algn="l"/>
              </a:tabLst>
              <a:defRPr sz="2400">
                <a:solidFill>
                  <a:schemeClr val="tx1"/>
                </a:solidFill>
                <a:latin typeface="Arial" panose="020B0604020202020204" pitchFamily="34" charset="0"/>
              </a:defRPr>
            </a:lvl1pPr>
            <a:lvl2pPr marL="742950" indent="-285750" eaLnBrk="0" hangingPunct="0">
              <a:tabLst>
                <a:tab pos="465138" algn="l"/>
              </a:tabLst>
              <a:defRPr sz="2400">
                <a:solidFill>
                  <a:schemeClr val="tx1"/>
                </a:solidFill>
                <a:latin typeface="Arial" panose="020B0604020202020204" pitchFamily="34" charset="0"/>
              </a:defRPr>
            </a:lvl2pPr>
            <a:lvl3pPr marL="1143000" indent="-228600" eaLnBrk="0" hangingPunct="0">
              <a:tabLst>
                <a:tab pos="465138" algn="l"/>
              </a:tabLst>
              <a:defRPr sz="2400">
                <a:solidFill>
                  <a:schemeClr val="tx1"/>
                </a:solidFill>
                <a:latin typeface="Arial" panose="020B0604020202020204" pitchFamily="34" charset="0"/>
              </a:defRPr>
            </a:lvl3pPr>
            <a:lvl4pPr marL="1600200" indent="-228600" eaLnBrk="0" hangingPunct="0">
              <a:tabLst>
                <a:tab pos="465138" algn="l"/>
              </a:tabLst>
              <a:defRPr sz="2400">
                <a:solidFill>
                  <a:schemeClr val="tx1"/>
                </a:solidFill>
                <a:latin typeface="Arial" panose="020B0604020202020204" pitchFamily="34" charset="0"/>
              </a:defRPr>
            </a:lvl4pPr>
            <a:lvl5pPr marL="2057400" indent="-228600" eaLnBrk="0" hangingPunct="0">
              <a:tabLst>
                <a:tab pos="465138" algn="l"/>
              </a:tabLst>
              <a:defRPr sz="2400">
                <a:solidFill>
                  <a:schemeClr val="tx1"/>
                </a:solidFill>
                <a:latin typeface="Arial" panose="020B0604020202020204" pitchFamily="34" charset="0"/>
              </a:defRPr>
            </a:lvl5pPr>
            <a:lvl6pPr marL="2514600" indent="-228600" eaLnBrk="0" fontAlgn="base" hangingPunct="0">
              <a:lnSpc>
                <a:spcPct val="120000"/>
              </a:lnSpc>
              <a:spcBef>
                <a:spcPct val="0"/>
              </a:spcBef>
              <a:spcAft>
                <a:spcPct val="0"/>
              </a:spcAft>
              <a:tabLst>
                <a:tab pos="465138" algn="l"/>
              </a:tabLst>
              <a:defRPr sz="2400">
                <a:solidFill>
                  <a:schemeClr val="tx1"/>
                </a:solidFill>
                <a:latin typeface="Arial" panose="020B0604020202020204" pitchFamily="34" charset="0"/>
              </a:defRPr>
            </a:lvl6pPr>
            <a:lvl7pPr marL="2971800" indent="-228600" eaLnBrk="0" fontAlgn="base" hangingPunct="0">
              <a:lnSpc>
                <a:spcPct val="120000"/>
              </a:lnSpc>
              <a:spcBef>
                <a:spcPct val="0"/>
              </a:spcBef>
              <a:spcAft>
                <a:spcPct val="0"/>
              </a:spcAft>
              <a:tabLst>
                <a:tab pos="465138" algn="l"/>
              </a:tabLst>
              <a:defRPr sz="2400">
                <a:solidFill>
                  <a:schemeClr val="tx1"/>
                </a:solidFill>
                <a:latin typeface="Arial" panose="020B0604020202020204" pitchFamily="34" charset="0"/>
              </a:defRPr>
            </a:lvl7pPr>
            <a:lvl8pPr marL="3429000" indent="-228600" eaLnBrk="0" fontAlgn="base" hangingPunct="0">
              <a:lnSpc>
                <a:spcPct val="120000"/>
              </a:lnSpc>
              <a:spcBef>
                <a:spcPct val="0"/>
              </a:spcBef>
              <a:spcAft>
                <a:spcPct val="0"/>
              </a:spcAft>
              <a:tabLst>
                <a:tab pos="465138" algn="l"/>
              </a:tabLst>
              <a:defRPr sz="2400">
                <a:solidFill>
                  <a:schemeClr val="tx1"/>
                </a:solidFill>
                <a:latin typeface="Arial" panose="020B0604020202020204" pitchFamily="34" charset="0"/>
              </a:defRPr>
            </a:lvl8pPr>
            <a:lvl9pPr marL="3886200" indent="-228600" eaLnBrk="0" fontAlgn="base" hangingPunct="0">
              <a:lnSpc>
                <a:spcPct val="120000"/>
              </a:lnSpc>
              <a:spcBef>
                <a:spcPct val="0"/>
              </a:spcBef>
              <a:spcAft>
                <a:spcPct val="0"/>
              </a:spcAft>
              <a:tabLst>
                <a:tab pos="465138" algn="l"/>
              </a:tabLst>
              <a:defRPr sz="2400">
                <a:solidFill>
                  <a:schemeClr val="tx1"/>
                </a:solidFill>
                <a:latin typeface="Arial" panose="020B0604020202020204" pitchFamily="34" charset="0"/>
              </a:defRPr>
            </a:lvl9pPr>
          </a:lstStyle>
          <a:p>
            <a:pPr eaLnBrk="1" hangingPunct="1">
              <a:lnSpc>
                <a:spcPct val="100000"/>
              </a:lnSpc>
              <a:spcBef>
                <a:spcPct val="20000"/>
              </a:spcBef>
            </a:pPr>
            <a:r>
              <a:rPr lang="en-US" altLang="en-US"/>
              <a:t>When the tank is drained, </a:t>
            </a:r>
            <a:r>
              <a:rPr lang="en-US" altLang="en-US" i="1"/>
              <a:t>T </a:t>
            </a:r>
            <a:r>
              <a:rPr lang="en-US" altLang="en-US"/>
              <a:t>decreases to the temperature of the water supply.</a:t>
            </a:r>
            <a:endParaRPr lang="en-US" altLang="en-US">
              <a:latin typeface="Times-Roman" charset="0"/>
            </a:endParaRPr>
          </a:p>
          <a:p>
            <a:pPr eaLnBrk="1" hangingPunct="1">
              <a:lnSpc>
                <a:spcPct val="100000"/>
              </a:lnSpc>
              <a:spcBef>
                <a:spcPct val="20000"/>
              </a:spcBef>
            </a:pPr>
            <a:endParaRPr lang="en-US" altLang="en-US">
              <a:latin typeface="Times-Roman" charset="0"/>
            </a:endParaRPr>
          </a:p>
          <a:p>
            <a:pPr eaLnBrk="1" hangingPunct="1">
              <a:lnSpc>
                <a:spcPct val="100000"/>
              </a:lnSpc>
              <a:spcBef>
                <a:spcPct val="20000"/>
              </a:spcBef>
            </a:pPr>
            <a:r>
              <a:rPr lang="en-US" altLang="en-US">
                <a:latin typeface="Times-Roman" charset="0"/>
              </a:rPr>
              <a:t>This enables us to make the rough sketch of </a:t>
            </a:r>
            <a:r>
              <a:rPr lang="en-US" altLang="en-US" i="1">
                <a:latin typeface="Times-Roman" charset="0"/>
              </a:rPr>
              <a:t>T</a:t>
            </a:r>
            <a:r>
              <a:rPr lang="en-US" altLang="en-US">
                <a:latin typeface="Times-Roman" charset="0"/>
              </a:rPr>
              <a:t> as a function of </a:t>
            </a:r>
            <a:r>
              <a:rPr lang="en-US" altLang="en-US" i="1">
                <a:latin typeface="Times-Roman" charset="0"/>
              </a:rPr>
              <a:t>t</a:t>
            </a:r>
            <a:r>
              <a:rPr lang="en-US" altLang="en-US">
                <a:latin typeface="Times-Roman" charset="0"/>
              </a:rPr>
              <a:t> in Figure 11. </a:t>
            </a:r>
          </a:p>
        </p:txBody>
      </p:sp>
      <p:pic>
        <p:nvPicPr>
          <p:cNvPr id="14950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3724275"/>
            <a:ext cx="3509963" cy="191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9510" name="Text Box 6"/>
          <p:cNvSpPr txBox="1">
            <a:spLocks noChangeArrowheads="1"/>
          </p:cNvSpPr>
          <p:nvPr/>
        </p:nvSpPr>
        <p:spPr bwMode="auto">
          <a:xfrm>
            <a:off x="4152900" y="5762625"/>
            <a:ext cx="8620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6pPr>
            <a:lvl7pPr marL="29718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7pPr>
            <a:lvl8pPr marL="34290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8pPr>
            <a:lvl9pPr marL="38862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9pPr>
          </a:lstStyle>
          <a:p>
            <a:pPr algn="ctr" eaLnBrk="1" hangingPunct="1">
              <a:lnSpc>
                <a:spcPct val="100000"/>
              </a:lnSpc>
            </a:pPr>
            <a:r>
              <a:rPr lang="en-US" altLang="en-US" sz="1200" b="1"/>
              <a:t>Figure 11</a:t>
            </a:r>
          </a:p>
        </p:txBody>
      </p:sp>
      <p:sp>
        <p:nvSpPr>
          <p:cNvPr id="20486" name="Text Box 8"/>
          <p:cNvSpPr txBox="1">
            <a:spLocks noChangeArrowheads="1"/>
          </p:cNvSpPr>
          <p:nvPr/>
        </p:nvSpPr>
        <p:spPr bwMode="auto">
          <a:xfrm>
            <a:off x="8135938" y="838200"/>
            <a:ext cx="841375"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6pPr>
            <a:lvl7pPr marL="29718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7pPr>
            <a:lvl8pPr marL="34290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8pPr>
            <a:lvl9pPr marL="38862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9pPr>
          </a:lstStyle>
          <a:p>
            <a:pPr algn="r" eaLnBrk="1" hangingPunct="1">
              <a:lnSpc>
                <a:spcPct val="100000"/>
              </a:lnSpc>
              <a:spcBef>
                <a:spcPct val="50000"/>
              </a:spcBef>
            </a:pPr>
            <a:r>
              <a:rPr lang="en-US" altLang="en-US" sz="1800">
                <a:solidFill>
                  <a:srgbClr val="000000"/>
                </a:solidFill>
              </a:rPr>
              <a:t>cont’d</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149507">
                                            <p:txEl>
                                              <p:pRg st="2" end="2"/>
                                            </p:txEl>
                                          </p:spTgt>
                                        </p:tgtEl>
                                        <p:attrNameLst>
                                          <p:attrName>style.visibility</p:attrName>
                                        </p:attrNameLst>
                                      </p:cBhvr>
                                      <p:to>
                                        <p:strVal val="visible"/>
                                      </p:to>
                                    </p:set>
                                    <p:animEffect transition="in" filter="fade">
                                      <p:cBhvr>
                                        <p:cTn id="7" dur="1000"/>
                                        <p:tgtEl>
                                          <p:spTgt spid="149507">
                                            <p:txEl>
                                              <p:pRg st="2" end="2"/>
                                            </p:txEl>
                                          </p:spTgt>
                                        </p:tgtEl>
                                      </p:cBhvr>
                                    </p:animEffect>
                                    <p:anim calcmode="lin" valueType="num">
                                      <p:cBhvr>
                                        <p:cTn id="8" dur="1000" fill="hold"/>
                                        <p:tgtEl>
                                          <p:spTgt spid="149507">
                                            <p:txEl>
                                              <p:pRg st="2" end="2"/>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49507">
                                            <p:txEl>
                                              <p:pRg st="2" end="2"/>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49507">
                                            <p:txEl>
                                              <p:pRg st="2" end="2"/>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149509"/>
                                        </p:tgtEl>
                                        <p:attrNameLst>
                                          <p:attrName>style.visibility</p:attrName>
                                        </p:attrNameLst>
                                      </p:cBhvr>
                                      <p:to>
                                        <p:strVal val="visible"/>
                                      </p:to>
                                    </p:set>
                                    <p:animEffect transition="in" filter="fade">
                                      <p:cBhvr>
                                        <p:cTn id="13" dur="1000"/>
                                        <p:tgtEl>
                                          <p:spTgt spid="149509"/>
                                        </p:tgtEl>
                                      </p:cBhvr>
                                    </p:animEffect>
                                    <p:anim calcmode="lin" valueType="num">
                                      <p:cBhvr>
                                        <p:cTn id="14" dur="1000" fill="hold"/>
                                        <p:tgtEl>
                                          <p:spTgt spid="149509"/>
                                        </p:tgtEl>
                                        <p:attrNameLst>
                                          <p:attrName>ppt_x</p:attrName>
                                        </p:attrNameLst>
                                      </p:cBhvr>
                                      <p:tavLst>
                                        <p:tav tm="0">
                                          <p:val>
                                            <p:strVal val="#ppt_x"/>
                                          </p:val>
                                        </p:tav>
                                        <p:tav tm="100000">
                                          <p:val>
                                            <p:strVal val="#ppt_x"/>
                                          </p:val>
                                        </p:tav>
                                      </p:tavLst>
                                    </p:anim>
                                    <p:anim calcmode="lin" valueType="num">
                                      <p:cBhvr>
                                        <p:cTn id="15" dur="900" decel="100000" fill="hold"/>
                                        <p:tgtEl>
                                          <p:spTgt spid="149509"/>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49509"/>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149510"/>
                                        </p:tgtEl>
                                        <p:attrNameLst>
                                          <p:attrName>style.visibility</p:attrName>
                                        </p:attrNameLst>
                                      </p:cBhvr>
                                      <p:to>
                                        <p:strVal val="visible"/>
                                      </p:to>
                                    </p:set>
                                    <p:animEffect transition="in" filter="fade">
                                      <p:cBhvr>
                                        <p:cTn id="19" dur="1000"/>
                                        <p:tgtEl>
                                          <p:spTgt spid="149510"/>
                                        </p:tgtEl>
                                      </p:cBhvr>
                                    </p:animEffect>
                                    <p:anim calcmode="lin" valueType="num">
                                      <p:cBhvr>
                                        <p:cTn id="20" dur="1000" fill="hold"/>
                                        <p:tgtEl>
                                          <p:spTgt spid="149510"/>
                                        </p:tgtEl>
                                        <p:attrNameLst>
                                          <p:attrName>ppt_x</p:attrName>
                                        </p:attrNameLst>
                                      </p:cBhvr>
                                      <p:tavLst>
                                        <p:tav tm="0">
                                          <p:val>
                                            <p:strVal val="#ppt_x"/>
                                          </p:val>
                                        </p:tav>
                                        <p:tav tm="100000">
                                          <p:val>
                                            <p:strVal val="#ppt_x"/>
                                          </p:val>
                                        </p:tav>
                                      </p:tavLst>
                                    </p:anim>
                                    <p:anim calcmode="lin" valueType="num">
                                      <p:cBhvr>
                                        <p:cTn id="21" dur="900" decel="100000" fill="hold"/>
                                        <p:tgtEl>
                                          <p:spTgt spid="149510"/>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495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10"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9" descr="D:\Nalini\PPT\6-23-15\New folder (2)\Chpt_1-2-0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743200"/>
            <a:ext cx="8562975"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 Box 3"/>
          <p:cNvSpPr txBox="1">
            <a:spLocks noChangeArrowheads="1"/>
          </p:cNvSpPr>
          <p:nvPr/>
        </p:nvSpPr>
        <p:spPr bwMode="auto">
          <a:xfrm>
            <a:off x="2133600" y="6248400"/>
            <a:ext cx="5486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6pPr>
            <a:lvl7pPr marL="29718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7pPr>
            <a:lvl8pPr marL="34290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8pPr>
            <a:lvl9pPr marL="38862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9pPr>
          </a:lstStyle>
          <a:p>
            <a:pPr algn="ctr">
              <a:lnSpc>
                <a:spcPct val="100000"/>
              </a:lnSpc>
              <a:spcBef>
                <a:spcPct val="50000"/>
              </a:spcBef>
            </a:pPr>
            <a:r>
              <a:rPr lang="en-US" altLang="en-US" sz="1400"/>
              <a:t>Copyright © Cengage Learning. All rights reserved.</a:t>
            </a:r>
            <a:r>
              <a:rPr lang="en-US" altLang="en-US" sz="1800"/>
              <a:t> </a:t>
            </a:r>
          </a:p>
        </p:txBody>
      </p:sp>
      <p:sp>
        <p:nvSpPr>
          <p:cNvPr id="3076" name="Rectangle 4"/>
          <p:cNvSpPr>
            <a:spLocks noChangeArrowheads="1"/>
          </p:cNvSpPr>
          <p:nvPr/>
        </p:nvSpPr>
        <p:spPr bwMode="auto">
          <a:xfrm>
            <a:off x="619125" y="2924175"/>
            <a:ext cx="9620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6pPr>
            <a:lvl7pPr marL="29718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7pPr>
            <a:lvl8pPr marL="34290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8pPr>
            <a:lvl9pPr marL="38862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9pPr>
          </a:lstStyle>
          <a:p>
            <a:pPr algn="ctr" eaLnBrk="1" hangingPunct="1">
              <a:lnSpc>
                <a:spcPct val="100000"/>
              </a:lnSpc>
            </a:pPr>
            <a:r>
              <a:rPr lang="en-US" altLang="en-US" sz="4400" b="1">
                <a:solidFill>
                  <a:schemeClr val="bg1"/>
                </a:solidFill>
              </a:rPr>
              <a:t>1.1</a:t>
            </a:r>
          </a:p>
        </p:txBody>
      </p:sp>
      <p:sp>
        <p:nvSpPr>
          <p:cNvPr id="3077" name="Text Box 5"/>
          <p:cNvSpPr txBox="1">
            <a:spLocks noChangeArrowheads="1"/>
          </p:cNvSpPr>
          <p:nvPr/>
        </p:nvSpPr>
        <p:spPr bwMode="auto">
          <a:xfrm>
            <a:off x="2133600" y="2695575"/>
            <a:ext cx="55626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6pPr>
            <a:lvl7pPr marL="29718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7pPr>
            <a:lvl8pPr marL="34290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8pPr>
            <a:lvl9pPr marL="38862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9pPr>
          </a:lstStyle>
          <a:p>
            <a:pPr algn="ctr" eaLnBrk="1" hangingPunct="1">
              <a:lnSpc>
                <a:spcPct val="100000"/>
              </a:lnSpc>
            </a:pPr>
            <a:r>
              <a:rPr lang="en-US" altLang="en-US" sz="3600"/>
              <a:t>Four Ways to Represent a Function</a:t>
            </a:r>
          </a:p>
        </p:txBody>
      </p:sp>
    </p:spTree>
    <p:custDataLst>
      <p:tags r:id="rId1"/>
    </p:custData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noFill/>
        </p:spPr>
        <p:txBody>
          <a:bodyPr/>
          <a:lstStyle/>
          <a:p>
            <a:r>
              <a:rPr lang="en-US" altLang="en-US"/>
              <a:t>Representations of Functions</a:t>
            </a:r>
          </a:p>
        </p:txBody>
      </p:sp>
      <p:sp>
        <p:nvSpPr>
          <p:cNvPr id="21507" name="Rectangle 3"/>
          <p:cNvSpPr>
            <a:spLocks noChangeArrowheads="1"/>
          </p:cNvSpPr>
          <p:nvPr/>
        </p:nvSpPr>
        <p:spPr bwMode="auto">
          <a:xfrm>
            <a:off x="455613" y="1462088"/>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5138" eaLnBrk="0" hangingPunct="0">
              <a:defRPr sz="2400">
                <a:solidFill>
                  <a:schemeClr val="tx1"/>
                </a:solidFill>
                <a:latin typeface="Arial" panose="020B0604020202020204" pitchFamily="34" charset="0"/>
              </a:defRPr>
            </a:lvl1pPr>
            <a:lvl2pPr marL="742950" indent="-285750" defTabSz="465138" eaLnBrk="0" hangingPunct="0">
              <a:defRPr sz="2400">
                <a:solidFill>
                  <a:schemeClr val="tx1"/>
                </a:solidFill>
                <a:latin typeface="Arial" panose="020B0604020202020204" pitchFamily="34" charset="0"/>
              </a:defRPr>
            </a:lvl2pPr>
            <a:lvl3pPr marL="1143000" indent="-228600" defTabSz="465138" eaLnBrk="0" hangingPunct="0">
              <a:defRPr sz="2400">
                <a:solidFill>
                  <a:schemeClr val="tx1"/>
                </a:solidFill>
                <a:latin typeface="Arial" panose="020B0604020202020204" pitchFamily="34" charset="0"/>
              </a:defRPr>
            </a:lvl3pPr>
            <a:lvl4pPr marL="1600200" indent="-228600" defTabSz="465138" eaLnBrk="0" hangingPunct="0">
              <a:defRPr sz="2400">
                <a:solidFill>
                  <a:schemeClr val="tx1"/>
                </a:solidFill>
                <a:latin typeface="Arial" panose="020B0604020202020204" pitchFamily="34" charset="0"/>
              </a:defRPr>
            </a:lvl4pPr>
            <a:lvl5pPr marL="2057400" indent="-228600" defTabSz="465138" eaLnBrk="0" hangingPunct="0">
              <a:defRPr sz="2400">
                <a:solidFill>
                  <a:schemeClr val="tx1"/>
                </a:solidFill>
                <a:latin typeface="Arial" panose="020B0604020202020204" pitchFamily="34" charset="0"/>
              </a:defRPr>
            </a:lvl5pPr>
            <a:lvl6pPr marL="2514600" indent="-228600" defTabSz="465138" eaLnBrk="0" fontAlgn="base" hangingPunct="0">
              <a:lnSpc>
                <a:spcPct val="120000"/>
              </a:lnSpc>
              <a:spcBef>
                <a:spcPct val="0"/>
              </a:spcBef>
              <a:spcAft>
                <a:spcPct val="0"/>
              </a:spcAft>
              <a:defRPr sz="2400">
                <a:solidFill>
                  <a:schemeClr val="tx1"/>
                </a:solidFill>
                <a:latin typeface="Arial" panose="020B0604020202020204" pitchFamily="34" charset="0"/>
              </a:defRPr>
            </a:lvl6pPr>
            <a:lvl7pPr marL="2971800" indent="-228600" defTabSz="465138" eaLnBrk="0" fontAlgn="base" hangingPunct="0">
              <a:lnSpc>
                <a:spcPct val="120000"/>
              </a:lnSpc>
              <a:spcBef>
                <a:spcPct val="0"/>
              </a:spcBef>
              <a:spcAft>
                <a:spcPct val="0"/>
              </a:spcAft>
              <a:defRPr sz="2400">
                <a:solidFill>
                  <a:schemeClr val="tx1"/>
                </a:solidFill>
                <a:latin typeface="Arial" panose="020B0604020202020204" pitchFamily="34" charset="0"/>
              </a:defRPr>
            </a:lvl7pPr>
            <a:lvl8pPr marL="3429000" indent="-228600" defTabSz="465138" eaLnBrk="0" fontAlgn="base" hangingPunct="0">
              <a:lnSpc>
                <a:spcPct val="120000"/>
              </a:lnSpc>
              <a:spcBef>
                <a:spcPct val="0"/>
              </a:spcBef>
              <a:spcAft>
                <a:spcPct val="0"/>
              </a:spcAft>
              <a:defRPr sz="2400">
                <a:solidFill>
                  <a:schemeClr val="tx1"/>
                </a:solidFill>
                <a:latin typeface="Arial" panose="020B0604020202020204" pitchFamily="34" charset="0"/>
              </a:defRPr>
            </a:lvl8pPr>
            <a:lvl9pPr marL="3886200" indent="-228600" defTabSz="465138" eaLnBrk="0" fontAlgn="base" hangingPunct="0">
              <a:lnSpc>
                <a:spcPct val="120000"/>
              </a:lnSpc>
              <a:spcBef>
                <a:spcPct val="0"/>
              </a:spcBef>
              <a:spcAft>
                <a:spcPct val="0"/>
              </a:spcAft>
              <a:defRPr sz="2400">
                <a:solidFill>
                  <a:schemeClr val="tx1"/>
                </a:solidFill>
                <a:latin typeface="Arial" panose="020B0604020202020204" pitchFamily="34" charset="0"/>
              </a:defRPr>
            </a:lvl9pPr>
          </a:lstStyle>
          <a:p>
            <a:pPr eaLnBrk="1" hangingPunct="1">
              <a:lnSpc>
                <a:spcPct val="100000"/>
              </a:lnSpc>
            </a:pPr>
            <a:r>
              <a:rPr lang="en-US" altLang="en-US">
                <a:solidFill>
                  <a:srgbClr val="000000"/>
                </a:solidFill>
              </a:rPr>
              <a:t>The graph of a function is a curve in the </a:t>
            </a:r>
            <a:r>
              <a:rPr lang="en-US" altLang="en-US" i="1">
                <a:solidFill>
                  <a:srgbClr val="000000"/>
                </a:solidFill>
              </a:rPr>
              <a:t>xy</a:t>
            </a:r>
            <a:r>
              <a:rPr lang="en-US" altLang="en-US">
                <a:solidFill>
                  <a:srgbClr val="000000"/>
                </a:solidFill>
              </a:rPr>
              <a:t>-plane. </a:t>
            </a:r>
          </a:p>
          <a:p>
            <a:pPr eaLnBrk="1" hangingPunct="1">
              <a:lnSpc>
                <a:spcPct val="100000"/>
              </a:lnSpc>
            </a:pPr>
            <a:endParaRPr lang="en-US" altLang="en-US">
              <a:solidFill>
                <a:srgbClr val="000000"/>
              </a:solidFill>
            </a:endParaRPr>
          </a:p>
          <a:p>
            <a:pPr eaLnBrk="1" hangingPunct="1">
              <a:lnSpc>
                <a:spcPct val="100000"/>
              </a:lnSpc>
            </a:pPr>
            <a:r>
              <a:rPr lang="en-US" altLang="en-US">
                <a:solidFill>
                  <a:srgbClr val="000000"/>
                </a:solidFill>
              </a:rPr>
              <a:t>But the question arises: Which curves in the </a:t>
            </a:r>
            <a:r>
              <a:rPr lang="en-US" altLang="en-US" i="1">
                <a:solidFill>
                  <a:srgbClr val="000000"/>
                </a:solidFill>
              </a:rPr>
              <a:t>xy</a:t>
            </a:r>
            <a:r>
              <a:rPr lang="en-US" altLang="en-US">
                <a:solidFill>
                  <a:srgbClr val="000000"/>
                </a:solidFill>
              </a:rPr>
              <a:t>-plane are graphs of functions? </a:t>
            </a:r>
          </a:p>
          <a:p>
            <a:pPr eaLnBrk="1" hangingPunct="1">
              <a:lnSpc>
                <a:spcPct val="100000"/>
              </a:lnSpc>
            </a:pPr>
            <a:endParaRPr lang="en-US" altLang="en-US">
              <a:solidFill>
                <a:srgbClr val="000000"/>
              </a:solidFill>
            </a:endParaRPr>
          </a:p>
          <a:p>
            <a:pPr eaLnBrk="1" hangingPunct="1">
              <a:lnSpc>
                <a:spcPct val="100000"/>
              </a:lnSpc>
            </a:pPr>
            <a:r>
              <a:rPr lang="en-US" altLang="en-US">
                <a:solidFill>
                  <a:srgbClr val="000000"/>
                </a:solidFill>
              </a:rPr>
              <a:t>This is answered by the following test.</a:t>
            </a:r>
            <a:endParaRPr lang="en-US" altLang="en-US"/>
          </a:p>
        </p:txBody>
      </p:sp>
      <p:pic>
        <p:nvPicPr>
          <p:cNvPr id="2150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188" y="3916363"/>
            <a:ext cx="8232775" cy="9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noFill/>
        </p:spPr>
        <p:txBody>
          <a:bodyPr/>
          <a:lstStyle/>
          <a:p>
            <a:r>
              <a:rPr lang="en-US" altLang="en-US"/>
              <a:t>Representations of Functions</a:t>
            </a:r>
          </a:p>
        </p:txBody>
      </p:sp>
      <p:sp>
        <p:nvSpPr>
          <p:cNvPr id="22531" name="Rectangle 3"/>
          <p:cNvSpPr>
            <a:spLocks noChangeArrowheads="1"/>
          </p:cNvSpPr>
          <p:nvPr/>
        </p:nvSpPr>
        <p:spPr bwMode="auto">
          <a:xfrm>
            <a:off x="455613" y="1462088"/>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5138" eaLnBrk="0" hangingPunct="0">
              <a:defRPr sz="2400">
                <a:solidFill>
                  <a:schemeClr val="tx1"/>
                </a:solidFill>
                <a:latin typeface="Arial" panose="020B0604020202020204" pitchFamily="34" charset="0"/>
              </a:defRPr>
            </a:lvl1pPr>
            <a:lvl2pPr marL="742950" indent="-285750" defTabSz="465138" eaLnBrk="0" hangingPunct="0">
              <a:defRPr sz="2400">
                <a:solidFill>
                  <a:schemeClr val="tx1"/>
                </a:solidFill>
                <a:latin typeface="Arial" panose="020B0604020202020204" pitchFamily="34" charset="0"/>
              </a:defRPr>
            </a:lvl2pPr>
            <a:lvl3pPr marL="1143000" indent="-228600" defTabSz="465138" eaLnBrk="0" hangingPunct="0">
              <a:defRPr sz="2400">
                <a:solidFill>
                  <a:schemeClr val="tx1"/>
                </a:solidFill>
                <a:latin typeface="Arial" panose="020B0604020202020204" pitchFamily="34" charset="0"/>
              </a:defRPr>
            </a:lvl3pPr>
            <a:lvl4pPr marL="1600200" indent="-228600" defTabSz="465138" eaLnBrk="0" hangingPunct="0">
              <a:defRPr sz="2400">
                <a:solidFill>
                  <a:schemeClr val="tx1"/>
                </a:solidFill>
                <a:latin typeface="Arial" panose="020B0604020202020204" pitchFamily="34" charset="0"/>
              </a:defRPr>
            </a:lvl4pPr>
            <a:lvl5pPr marL="2057400" indent="-228600" defTabSz="465138" eaLnBrk="0" hangingPunct="0">
              <a:defRPr sz="2400">
                <a:solidFill>
                  <a:schemeClr val="tx1"/>
                </a:solidFill>
                <a:latin typeface="Arial" panose="020B0604020202020204" pitchFamily="34" charset="0"/>
              </a:defRPr>
            </a:lvl5pPr>
            <a:lvl6pPr marL="2514600" indent="-228600" defTabSz="465138" eaLnBrk="0" fontAlgn="base" hangingPunct="0">
              <a:lnSpc>
                <a:spcPct val="120000"/>
              </a:lnSpc>
              <a:spcBef>
                <a:spcPct val="0"/>
              </a:spcBef>
              <a:spcAft>
                <a:spcPct val="0"/>
              </a:spcAft>
              <a:defRPr sz="2400">
                <a:solidFill>
                  <a:schemeClr val="tx1"/>
                </a:solidFill>
                <a:latin typeface="Arial" panose="020B0604020202020204" pitchFamily="34" charset="0"/>
              </a:defRPr>
            </a:lvl6pPr>
            <a:lvl7pPr marL="2971800" indent="-228600" defTabSz="465138" eaLnBrk="0" fontAlgn="base" hangingPunct="0">
              <a:lnSpc>
                <a:spcPct val="120000"/>
              </a:lnSpc>
              <a:spcBef>
                <a:spcPct val="0"/>
              </a:spcBef>
              <a:spcAft>
                <a:spcPct val="0"/>
              </a:spcAft>
              <a:defRPr sz="2400">
                <a:solidFill>
                  <a:schemeClr val="tx1"/>
                </a:solidFill>
                <a:latin typeface="Arial" panose="020B0604020202020204" pitchFamily="34" charset="0"/>
              </a:defRPr>
            </a:lvl7pPr>
            <a:lvl8pPr marL="3429000" indent="-228600" defTabSz="465138" eaLnBrk="0" fontAlgn="base" hangingPunct="0">
              <a:lnSpc>
                <a:spcPct val="120000"/>
              </a:lnSpc>
              <a:spcBef>
                <a:spcPct val="0"/>
              </a:spcBef>
              <a:spcAft>
                <a:spcPct val="0"/>
              </a:spcAft>
              <a:defRPr sz="2400">
                <a:solidFill>
                  <a:schemeClr val="tx1"/>
                </a:solidFill>
                <a:latin typeface="Arial" panose="020B0604020202020204" pitchFamily="34" charset="0"/>
              </a:defRPr>
            </a:lvl8pPr>
            <a:lvl9pPr marL="3886200" indent="-228600" defTabSz="465138" eaLnBrk="0" fontAlgn="base" hangingPunct="0">
              <a:lnSpc>
                <a:spcPct val="120000"/>
              </a:lnSpc>
              <a:spcBef>
                <a:spcPct val="0"/>
              </a:spcBef>
              <a:spcAft>
                <a:spcPct val="0"/>
              </a:spcAft>
              <a:defRPr sz="2400">
                <a:solidFill>
                  <a:schemeClr val="tx1"/>
                </a:solidFill>
                <a:latin typeface="Arial" panose="020B0604020202020204" pitchFamily="34" charset="0"/>
              </a:defRPr>
            </a:lvl9pPr>
          </a:lstStyle>
          <a:p>
            <a:pPr eaLnBrk="1" hangingPunct="1">
              <a:lnSpc>
                <a:spcPct val="100000"/>
              </a:lnSpc>
            </a:pPr>
            <a:r>
              <a:rPr lang="en-US" altLang="en-US">
                <a:solidFill>
                  <a:srgbClr val="000000"/>
                </a:solidFill>
              </a:rPr>
              <a:t>The reason for the truth of the Vertical Line Test can be seen in Figure 13.</a:t>
            </a:r>
            <a:endParaRPr lang="en-US" altLang="en-US"/>
          </a:p>
        </p:txBody>
      </p:sp>
      <p:pic>
        <p:nvPicPr>
          <p:cNvPr id="2253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686050"/>
            <a:ext cx="6042025" cy="170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 Box 8"/>
          <p:cNvSpPr txBox="1">
            <a:spLocks noChangeArrowheads="1"/>
          </p:cNvSpPr>
          <p:nvPr/>
        </p:nvSpPr>
        <p:spPr bwMode="auto">
          <a:xfrm>
            <a:off x="4038600" y="5211763"/>
            <a:ext cx="8620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6pPr>
            <a:lvl7pPr marL="29718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7pPr>
            <a:lvl8pPr marL="34290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8pPr>
            <a:lvl9pPr marL="38862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9pPr>
          </a:lstStyle>
          <a:p>
            <a:pPr algn="ctr" eaLnBrk="1" hangingPunct="1">
              <a:lnSpc>
                <a:spcPct val="100000"/>
              </a:lnSpc>
            </a:pPr>
            <a:r>
              <a:rPr lang="en-US" altLang="en-US" sz="1200" b="1"/>
              <a:t>Figure 13</a:t>
            </a:r>
          </a:p>
        </p:txBody>
      </p:sp>
      <p:sp>
        <p:nvSpPr>
          <p:cNvPr id="22534" name="Rectangle 7"/>
          <p:cNvSpPr>
            <a:spLocks noChangeArrowheads="1"/>
          </p:cNvSpPr>
          <p:nvPr/>
        </p:nvSpPr>
        <p:spPr bwMode="auto">
          <a:xfrm>
            <a:off x="4724400" y="4602163"/>
            <a:ext cx="3276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6pPr>
            <a:lvl7pPr marL="29718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7pPr>
            <a:lvl8pPr marL="34290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8pPr>
            <a:lvl9pPr marL="38862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9pPr>
          </a:lstStyle>
          <a:p>
            <a:pPr eaLnBrk="1" hangingPunct="1"/>
            <a:r>
              <a:rPr lang="en-IN" altLang="en-US" sz="1400"/>
              <a:t>(b) This curve doesn’t represent</a:t>
            </a:r>
          </a:p>
          <a:p>
            <a:pPr eaLnBrk="1" hangingPunct="1"/>
            <a:r>
              <a:rPr lang="en-IN" altLang="en-US" sz="1400"/>
              <a:t>     a function.</a:t>
            </a:r>
          </a:p>
        </p:txBody>
      </p:sp>
      <p:sp>
        <p:nvSpPr>
          <p:cNvPr id="22535" name="Rectangle 8"/>
          <p:cNvSpPr>
            <a:spLocks noChangeArrowheads="1"/>
          </p:cNvSpPr>
          <p:nvPr/>
        </p:nvSpPr>
        <p:spPr bwMode="auto">
          <a:xfrm>
            <a:off x="1447800" y="4602163"/>
            <a:ext cx="3124200"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6pPr>
            <a:lvl7pPr marL="29718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7pPr>
            <a:lvl8pPr marL="34290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8pPr>
            <a:lvl9pPr marL="38862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9pPr>
          </a:lstStyle>
          <a:p>
            <a:pPr eaLnBrk="1" hangingPunct="1"/>
            <a:r>
              <a:rPr lang="en-IN" altLang="en-US" sz="1400"/>
              <a:t>(a) This curve represents a function.</a:t>
            </a:r>
          </a:p>
        </p:txBody>
      </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noFill/>
        </p:spPr>
        <p:txBody>
          <a:bodyPr/>
          <a:lstStyle/>
          <a:p>
            <a:r>
              <a:rPr lang="en-US" altLang="en-US"/>
              <a:t>Representations of Functions</a:t>
            </a:r>
          </a:p>
        </p:txBody>
      </p:sp>
      <p:sp>
        <p:nvSpPr>
          <p:cNvPr id="23555" name="Rectangle 3"/>
          <p:cNvSpPr>
            <a:spLocks noChangeArrowheads="1"/>
          </p:cNvSpPr>
          <p:nvPr/>
        </p:nvSpPr>
        <p:spPr bwMode="auto">
          <a:xfrm>
            <a:off x="455613" y="1462088"/>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5138" eaLnBrk="0" hangingPunct="0">
              <a:defRPr sz="2400">
                <a:solidFill>
                  <a:schemeClr val="tx1"/>
                </a:solidFill>
                <a:latin typeface="Arial" panose="020B0604020202020204" pitchFamily="34" charset="0"/>
              </a:defRPr>
            </a:lvl1pPr>
            <a:lvl2pPr marL="742950" indent="-285750" defTabSz="465138" eaLnBrk="0" hangingPunct="0">
              <a:defRPr sz="2400">
                <a:solidFill>
                  <a:schemeClr val="tx1"/>
                </a:solidFill>
                <a:latin typeface="Arial" panose="020B0604020202020204" pitchFamily="34" charset="0"/>
              </a:defRPr>
            </a:lvl2pPr>
            <a:lvl3pPr marL="1143000" indent="-228600" defTabSz="465138" eaLnBrk="0" hangingPunct="0">
              <a:defRPr sz="2400">
                <a:solidFill>
                  <a:schemeClr val="tx1"/>
                </a:solidFill>
                <a:latin typeface="Arial" panose="020B0604020202020204" pitchFamily="34" charset="0"/>
              </a:defRPr>
            </a:lvl3pPr>
            <a:lvl4pPr marL="1600200" indent="-228600" defTabSz="465138" eaLnBrk="0" hangingPunct="0">
              <a:defRPr sz="2400">
                <a:solidFill>
                  <a:schemeClr val="tx1"/>
                </a:solidFill>
                <a:latin typeface="Arial" panose="020B0604020202020204" pitchFamily="34" charset="0"/>
              </a:defRPr>
            </a:lvl4pPr>
            <a:lvl5pPr marL="2057400" indent="-228600" defTabSz="465138" eaLnBrk="0" hangingPunct="0">
              <a:defRPr sz="2400">
                <a:solidFill>
                  <a:schemeClr val="tx1"/>
                </a:solidFill>
                <a:latin typeface="Arial" panose="020B0604020202020204" pitchFamily="34" charset="0"/>
              </a:defRPr>
            </a:lvl5pPr>
            <a:lvl6pPr marL="2514600" indent="-228600" defTabSz="465138" eaLnBrk="0" fontAlgn="base" hangingPunct="0">
              <a:lnSpc>
                <a:spcPct val="120000"/>
              </a:lnSpc>
              <a:spcBef>
                <a:spcPct val="0"/>
              </a:spcBef>
              <a:spcAft>
                <a:spcPct val="0"/>
              </a:spcAft>
              <a:defRPr sz="2400">
                <a:solidFill>
                  <a:schemeClr val="tx1"/>
                </a:solidFill>
                <a:latin typeface="Arial" panose="020B0604020202020204" pitchFamily="34" charset="0"/>
              </a:defRPr>
            </a:lvl6pPr>
            <a:lvl7pPr marL="2971800" indent="-228600" defTabSz="465138" eaLnBrk="0" fontAlgn="base" hangingPunct="0">
              <a:lnSpc>
                <a:spcPct val="120000"/>
              </a:lnSpc>
              <a:spcBef>
                <a:spcPct val="0"/>
              </a:spcBef>
              <a:spcAft>
                <a:spcPct val="0"/>
              </a:spcAft>
              <a:defRPr sz="2400">
                <a:solidFill>
                  <a:schemeClr val="tx1"/>
                </a:solidFill>
                <a:latin typeface="Arial" panose="020B0604020202020204" pitchFamily="34" charset="0"/>
              </a:defRPr>
            </a:lvl7pPr>
            <a:lvl8pPr marL="3429000" indent="-228600" defTabSz="465138" eaLnBrk="0" fontAlgn="base" hangingPunct="0">
              <a:lnSpc>
                <a:spcPct val="120000"/>
              </a:lnSpc>
              <a:spcBef>
                <a:spcPct val="0"/>
              </a:spcBef>
              <a:spcAft>
                <a:spcPct val="0"/>
              </a:spcAft>
              <a:defRPr sz="2400">
                <a:solidFill>
                  <a:schemeClr val="tx1"/>
                </a:solidFill>
                <a:latin typeface="Arial" panose="020B0604020202020204" pitchFamily="34" charset="0"/>
              </a:defRPr>
            </a:lvl8pPr>
            <a:lvl9pPr marL="3886200" indent="-228600" defTabSz="465138" eaLnBrk="0" fontAlgn="base" hangingPunct="0">
              <a:lnSpc>
                <a:spcPct val="120000"/>
              </a:lnSpc>
              <a:spcBef>
                <a:spcPct val="0"/>
              </a:spcBef>
              <a:spcAft>
                <a:spcPct val="0"/>
              </a:spcAft>
              <a:defRPr sz="2400">
                <a:solidFill>
                  <a:schemeClr val="tx1"/>
                </a:solidFill>
                <a:latin typeface="Arial" panose="020B0604020202020204" pitchFamily="34" charset="0"/>
              </a:defRPr>
            </a:lvl9pPr>
          </a:lstStyle>
          <a:p>
            <a:pPr eaLnBrk="1" hangingPunct="1">
              <a:lnSpc>
                <a:spcPct val="100000"/>
              </a:lnSpc>
            </a:pPr>
            <a:r>
              <a:rPr lang="en-US" altLang="en-US">
                <a:solidFill>
                  <a:srgbClr val="000000"/>
                </a:solidFill>
              </a:rPr>
              <a:t>If each vertical line </a:t>
            </a:r>
            <a:r>
              <a:rPr lang="en-US" altLang="en-US" i="1">
                <a:solidFill>
                  <a:srgbClr val="000000"/>
                </a:solidFill>
              </a:rPr>
              <a:t>x</a:t>
            </a:r>
            <a:r>
              <a:rPr lang="en-US" altLang="en-US">
                <a:solidFill>
                  <a:srgbClr val="000000"/>
                </a:solidFill>
              </a:rPr>
              <a:t> = </a:t>
            </a:r>
            <a:r>
              <a:rPr lang="en-US" altLang="en-US" i="1">
                <a:solidFill>
                  <a:srgbClr val="000000"/>
                </a:solidFill>
              </a:rPr>
              <a:t>a</a:t>
            </a:r>
            <a:r>
              <a:rPr lang="en-US" altLang="en-US">
                <a:solidFill>
                  <a:srgbClr val="000000"/>
                </a:solidFill>
              </a:rPr>
              <a:t> intersects a curve only once, at    (</a:t>
            </a:r>
            <a:r>
              <a:rPr lang="en-US" altLang="en-US" i="1">
                <a:solidFill>
                  <a:srgbClr val="000000"/>
                </a:solidFill>
              </a:rPr>
              <a:t>a</a:t>
            </a:r>
            <a:r>
              <a:rPr lang="en-US" altLang="en-US">
                <a:solidFill>
                  <a:srgbClr val="000000"/>
                </a:solidFill>
              </a:rPr>
              <a:t>, </a:t>
            </a:r>
            <a:r>
              <a:rPr lang="en-US" altLang="en-US" i="1">
                <a:solidFill>
                  <a:srgbClr val="000000"/>
                </a:solidFill>
              </a:rPr>
              <a:t>b</a:t>
            </a:r>
            <a:r>
              <a:rPr lang="en-US" altLang="en-US">
                <a:solidFill>
                  <a:srgbClr val="000000"/>
                </a:solidFill>
              </a:rPr>
              <a:t>), then exactly one functional value is defined by</a:t>
            </a:r>
            <a:br>
              <a:rPr lang="en-US" altLang="en-US">
                <a:solidFill>
                  <a:srgbClr val="000000"/>
                </a:solidFill>
              </a:rPr>
            </a:br>
            <a:r>
              <a:rPr lang="en-US" altLang="en-US" i="1">
                <a:solidFill>
                  <a:srgbClr val="000000"/>
                </a:solidFill>
              </a:rPr>
              <a:t>f</a:t>
            </a:r>
            <a:r>
              <a:rPr lang="en-US" altLang="en-US" sz="400" i="1">
                <a:solidFill>
                  <a:srgbClr val="000000"/>
                </a:solidFill>
              </a:rPr>
              <a:t> </a:t>
            </a:r>
            <a:r>
              <a:rPr lang="en-US" altLang="en-US">
                <a:solidFill>
                  <a:srgbClr val="000000"/>
                </a:solidFill>
              </a:rPr>
              <a:t>(</a:t>
            </a:r>
            <a:r>
              <a:rPr lang="en-US" altLang="en-US" i="1">
                <a:solidFill>
                  <a:srgbClr val="000000"/>
                </a:solidFill>
              </a:rPr>
              <a:t>a</a:t>
            </a:r>
            <a:r>
              <a:rPr lang="en-US" altLang="en-US">
                <a:solidFill>
                  <a:srgbClr val="000000"/>
                </a:solidFill>
              </a:rPr>
              <a:t>) = </a:t>
            </a:r>
            <a:r>
              <a:rPr lang="en-US" altLang="en-US" i="1">
                <a:solidFill>
                  <a:srgbClr val="000000"/>
                </a:solidFill>
              </a:rPr>
              <a:t>b</a:t>
            </a:r>
            <a:r>
              <a:rPr lang="en-US" altLang="en-US">
                <a:solidFill>
                  <a:srgbClr val="000000"/>
                </a:solidFill>
              </a:rPr>
              <a:t>.</a:t>
            </a:r>
          </a:p>
          <a:p>
            <a:pPr eaLnBrk="1" hangingPunct="1">
              <a:lnSpc>
                <a:spcPct val="100000"/>
              </a:lnSpc>
            </a:pPr>
            <a:endParaRPr lang="en-US" altLang="en-US">
              <a:solidFill>
                <a:srgbClr val="000000"/>
              </a:solidFill>
            </a:endParaRPr>
          </a:p>
          <a:p>
            <a:pPr eaLnBrk="1" hangingPunct="1">
              <a:lnSpc>
                <a:spcPct val="100000"/>
              </a:lnSpc>
            </a:pPr>
            <a:r>
              <a:rPr lang="en-US" altLang="en-US">
                <a:solidFill>
                  <a:srgbClr val="000000"/>
                </a:solidFill>
              </a:rPr>
              <a:t>But if a line </a:t>
            </a:r>
            <a:r>
              <a:rPr lang="en-US" altLang="en-US" i="1">
                <a:solidFill>
                  <a:srgbClr val="000000"/>
                </a:solidFill>
              </a:rPr>
              <a:t>x</a:t>
            </a:r>
            <a:r>
              <a:rPr lang="en-US" altLang="en-US">
                <a:solidFill>
                  <a:srgbClr val="000000"/>
                </a:solidFill>
              </a:rPr>
              <a:t> = </a:t>
            </a:r>
            <a:r>
              <a:rPr lang="en-US" altLang="en-US" i="1">
                <a:solidFill>
                  <a:srgbClr val="000000"/>
                </a:solidFill>
              </a:rPr>
              <a:t>a</a:t>
            </a:r>
            <a:r>
              <a:rPr lang="en-US" altLang="en-US">
                <a:solidFill>
                  <a:srgbClr val="000000"/>
                </a:solidFill>
              </a:rPr>
              <a:t> intersects the curve twice, at (</a:t>
            </a:r>
            <a:r>
              <a:rPr lang="en-US" altLang="en-US" i="1">
                <a:solidFill>
                  <a:srgbClr val="000000"/>
                </a:solidFill>
              </a:rPr>
              <a:t>a</a:t>
            </a:r>
            <a:r>
              <a:rPr lang="en-US" altLang="en-US">
                <a:solidFill>
                  <a:srgbClr val="000000"/>
                </a:solidFill>
              </a:rPr>
              <a:t>, </a:t>
            </a:r>
            <a:r>
              <a:rPr lang="en-US" altLang="en-US" i="1">
                <a:solidFill>
                  <a:srgbClr val="000000"/>
                </a:solidFill>
              </a:rPr>
              <a:t>b</a:t>
            </a:r>
            <a:r>
              <a:rPr lang="en-US" altLang="en-US">
                <a:solidFill>
                  <a:srgbClr val="000000"/>
                </a:solidFill>
              </a:rPr>
              <a:t>) and </a:t>
            </a:r>
            <a:br>
              <a:rPr lang="en-US" altLang="en-US">
                <a:solidFill>
                  <a:srgbClr val="000000"/>
                </a:solidFill>
              </a:rPr>
            </a:br>
            <a:r>
              <a:rPr lang="en-US" altLang="en-US">
                <a:solidFill>
                  <a:srgbClr val="000000"/>
                </a:solidFill>
              </a:rPr>
              <a:t>(</a:t>
            </a:r>
            <a:r>
              <a:rPr lang="en-US" altLang="en-US" i="1">
                <a:solidFill>
                  <a:srgbClr val="000000"/>
                </a:solidFill>
              </a:rPr>
              <a:t>a</a:t>
            </a:r>
            <a:r>
              <a:rPr lang="en-US" altLang="en-US">
                <a:solidFill>
                  <a:srgbClr val="000000"/>
                </a:solidFill>
              </a:rPr>
              <a:t>, </a:t>
            </a:r>
            <a:r>
              <a:rPr lang="en-US" altLang="en-US" i="1">
                <a:solidFill>
                  <a:srgbClr val="000000"/>
                </a:solidFill>
              </a:rPr>
              <a:t>c</a:t>
            </a:r>
            <a:r>
              <a:rPr lang="en-US" altLang="en-US">
                <a:solidFill>
                  <a:srgbClr val="000000"/>
                </a:solidFill>
              </a:rPr>
              <a:t>), then the curve can’t represent a function because a function can’t assign two different values to </a:t>
            </a:r>
            <a:r>
              <a:rPr lang="en-US" altLang="en-US" i="1">
                <a:solidFill>
                  <a:srgbClr val="000000"/>
                </a:solidFill>
              </a:rPr>
              <a:t>a</a:t>
            </a:r>
            <a:r>
              <a:rPr lang="en-US" altLang="en-US">
                <a:solidFill>
                  <a:srgbClr val="000000"/>
                </a:solidFill>
              </a:rPr>
              <a:t>.</a:t>
            </a:r>
            <a:endParaRPr lang="en-US" altLang="en-US"/>
          </a:p>
        </p:txBody>
      </p:sp>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noFill/>
        </p:spPr>
        <p:txBody>
          <a:bodyPr/>
          <a:lstStyle/>
          <a:p>
            <a:r>
              <a:rPr lang="en-US" altLang="en-US"/>
              <a:t>Representations of Functions</a:t>
            </a:r>
          </a:p>
        </p:txBody>
      </p:sp>
      <p:sp>
        <p:nvSpPr>
          <p:cNvPr id="24579" name="Rectangle 3"/>
          <p:cNvSpPr>
            <a:spLocks noChangeArrowheads="1"/>
          </p:cNvSpPr>
          <p:nvPr/>
        </p:nvSpPr>
        <p:spPr bwMode="auto">
          <a:xfrm>
            <a:off x="455613" y="1462088"/>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5138" eaLnBrk="0" hangingPunct="0">
              <a:defRPr sz="2400">
                <a:solidFill>
                  <a:schemeClr val="tx1"/>
                </a:solidFill>
                <a:latin typeface="Arial" panose="020B0604020202020204" pitchFamily="34" charset="0"/>
              </a:defRPr>
            </a:lvl1pPr>
            <a:lvl2pPr marL="742950" indent="-285750" defTabSz="465138" eaLnBrk="0" hangingPunct="0">
              <a:defRPr sz="2400">
                <a:solidFill>
                  <a:schemeClr val="tx1"/>
                </a:solidFill>
                <a:latin typeface="Arial" panose="020B0604020202020204" pitchFamily="34" charset="0"/>
              </a:defRPr>
            </a:lvl2pPr>
            <a:lvl3pPr marL="1143000" indent="-228600" defTabSz="465138" eaLnBrk="0" hangingPunct="0">
              <a:defRPr sz="2400">
                <a:solidFill>
                  <a:schemeClr val="tx1"/>
                </a:solidFill>
                <a:latin typeface="Arial" panose="020B0604020202020204" pitchFamily="34" charset="0"/>
              </a:defRPr>
            </a:lvl3pPr>
            <a:lvl4pPr marL="1600200" indent="-228600" defTabSz="465138" eaLnBrk="0" hangingPunct="0">
              <a:defRPr sz="2400">
                <a:solidFill>
                  <a:schemeClr val="tx1"/>
                </a:solidFill>
                <a:latin typeface="Arial" panose="020B0604020202020204" pitchFamily="34" charset="0"/>
              </a:defRPr>
            </a:lvl4pPr>
            <a:lvl5pPr marL="2057400" indent="-228600" defTabSz="465138" eaLnBrk="0" hangingPunct="0">
              <a:defRPr sz="2400">
                <a:solidFill>
                  <a:schemeClr val="tx1"/>
                </a:solidFill>
                <a:latin typeface="Arial" panose="020B0604020202020204" pitchFamily="34" charset="0"/>
              </a:defRPr>
            </a:lvl5pPr>
            <a:lvl6pPr marL="2514600" indent="-228600" defTabSz="465138" eaLnBrk="0" fontAlgn="base" hangingPunct="0">
              <a:lnSpc>
                <a:spcPct val="120000"/>
              </a:lnSpc>
              <a:spcBef>
                <a:spcPct val="0"/>
              </a:spcBef>
              <a:spcAft>
                <a:spcPct val="0"/>
              </a:spcAft>
              <a:defRPr sz="2400">
                <a:solidFill>
                  <a:schemeClr val="tx1"/>
                </a:solidFill>
                <a:latin typeface="Arial" panose="020B0604020202020204" pitchFamily="34" charset="0"/>
              </a:defRPr>
            </a:lvl6pPr>
            <a:lvl7pPr marL="2971800" indent="-228600" defTabSz="465138" eaLnBrk="0" fontAlgn="base" hangingPunct="0">
              <a:lnSpc>
                <a:spcPct val="120000"/>
              </a:lnSpc>
              <a:spcBef>
                <a:spcPct val="0"/>
              </a:spcBef>
              <a:spcAft>
                <a:spcPct val="0"/>
              </a:spcAft>
              <a:defRPr sz="2400">
                <a:solidFill>
                  <a:schemeClr val="tx1"/>
                </a:solidFill>
                <a:latin typeface="Arial" panose="020B0604020202020204" pitchFamily="34" charset="0"/>
              </a:defRPr>
            </a:lvl7pPr>
            <a:lvl8pPr marL="3429000" indent="-228600" defTabSz="465138" eaLnBrk="0" fontAlgn="base" hangingPunct="0">
              <a:lnSpc>
                <a:spcPct val="120000"/>
              </a:lnSpc>
              <a:spcBef>
                <a:spcPct val="0"/>
              </a:spcBef>
              <a:spcAft>
                <a:spcPct val="0"/>
              </a:spcAft>
              <a:defRPr sz="2400">
                <a:solidFill>
                  <a:schemeClr val="tx1"/>
                </a:solidFill>
                <a:latin typeface="Arial" panose="020B0604020202020204" pitchFamily="34" charset="0"/>
              </a:defRPr>
            </a:lvl8pPr>
            <a:lvl9pPr marL="3886200" indent="-228600" defTabSz="465138" eaLnBrk="0" fontAlgn="base" hangingPunct="0">
              <a:lnSpc>
                <a:spcPct val="120000"/>
              </a:lnSpc>
              <a:spcBef>
                <a:spcPct val="0"/>
              </a:spcBef>
              <a:spcAft>
                <a:spcPct val="0"/>
              </a:spcAft>
              <a:defRPr sz="2400">
                <a:solidFill>
                  <a:schemeClr val="tx1"/>
                </a:solidFill>
                <a:latin typeface="Arial" panose="020B0604020202020204" pitchFamily="34" charset="0"/>
              </a:defRPr>
            </a:lvl9pPr>
          </a:lstStyle>
          <a:p>
            <a:pPr eaLnBrk="1" hangingPunct="1">
              <a:lnSpc>
                <a:spcPct val="100000"/>
              </a:lnSpc>
            </a:pPr>
            <a:r>
              <a:rPr lang="en-US" altLang="en-US">
                <a:solidFill>
                  <a:srgbClr val="000000"/>
                </a:solidFill>
              </a:rPr>
              <a:t>For example, the parabola </a:t>
            </a:r>
            <a:r>
              <a:rPr lang="en-US" altLang="en-US" i="1">
                <a:solidFill>
                  <a:srgbClr val="000000"/>
                </a:solidFill>
              </a:rPr>
              <a:t>x </a:t>
            </a:r>
            <a:r>
              <a:rPr lang="en-US" altLang="en-US"/>
              <a:t>=</a:t>
            </a:r>
            <a:r>
              <a:rPr lang="en-US" altLang="en-US">
                <a:solidFill>
                  <a:srgbClr val="000000"/>
                </a:solidFill>
              </a:rPr>
              <a:t> </a:t>
            </a:r>
            <a:r>
              <a:rPr lang="en-US" altLang="en-US" i="1">
                <a:solidFill>
                  <a:srgbClr val="000000"/>
                </a:solidFill>
              </a:rPr>
              <a:t>y</a:t>
            </a:r>
            <a:r>
              <a:rPr lang="en-US" altLang="en-US" baseline="30000">
                <a:solidFill>
                  <a:srgbClr val="000000"/>
                </a:solidFill>
              </a:rPr>
              <a:t>2</a:t>
            </a:r>
            <a:r>
              <a:rPr lang="en-US" altLang="en-US">
                <a:solidFill>
                  <a:srgbClr val="000000"/>
                </a:solidFill>
              </a:rPr>
              <a:t> </a:t>
            </a:r>
            <a:r>
              <a:rPr lang="en-US" altLang="en-US"/>
              <a:t>–</a:t>
            </a:r>
            <a:r>
              <a:rPr lang="en-US" altLang="en-US">
                <a:solidFill>
                  <a:srgbClr val="000000"/>
                </a:solidFill>
              </a:rPr>
              <a:t> 2 shown in Figure 14(a) is not the graph of a function of </a:t>
            </a:r>
            <a:r>
              <a:rPr lang="en-US" altLang="en-US" i="1">
                <a:solidFill>
                  <a:srgbClr val="000000"/>
                </a:solidFill>
              </a:rPr>
              <a:t>x</a:t>
            </a:r>
            <a:r>
              <a:rPr lang="en-US" altLang="en-US">
                <a:solidFill>
                  <a:srgbClr val="000000"/>
                </a:solidFill>
              </a:rPr>
              <a:t> because, as you can see, there are vertical lines that intersect the parabola twice. The parabola, however, does contain the graphs of </a:t>
            </a:r>
            <a:r>
              <a:rPr lang="en-US" altLang="en-US" i="1">
                <a:solidFill>
                  <a:srgbClr val="000000"/>
                </a:solidFill>
              </a:rPr>
              <a:t>two </a:t>
            </a:r>
            <a:r>
              <a:rPr lang="en-US" altLang="en-US">
                <a:solidFill>
                  <a:srgbClr val="000000"/>
                </a:solidFill>
              </a:rPr>
              <a:t>functions of </a:t>
            </a:r>
            <a:r>
              <a:rPr lang="en-US" altLang="en-US" i="1">
                <a:solidFill>
                  <a:srgbClr val="000000"/>
                </a:solidFill>
              </a:rPr>
              <a:t>x</a:t>
            </a:r>
            <a:r>
              <a:rPr lang="en-US" altLang="en-US">
                <a:solidFill>
                  <a:srgbClr val="000000"/>
                </a:solidFill>
              </a:rPr>
              <a:t>. </a:t>
            </a:r>
          </a:p>
        </p:txBody>
      </p:sp>
      <p:pic>
        <p:nvPicPr>
          <p:cNvPr id="2458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6463" y="3543300"/>
            <a:ext cx="2468562" cy="214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Text Box 10"/>
          <p:cNvSpPr txBox="1">
            <a:spLocks noChangeArrowheads="1"/>
          </p:cNvSpPr>
          <p:nvPr/>
        </p:nvSpPr>
        <p:spPr bwMode="auto">
          <a:xfrm>
            <a:off x="4133850" y="5700713"/>
            <a:ext cx="9223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6pPr>
            <a:lvl7pPr marL="29718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7pPr>
            <a:lvl8pPr marL="34290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8pPr>
            <a:lvl9pPr marL="38862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9pPr>
          </a:lstStyle>
          <a:p>
            <a:pPr algn="ctr" eaLnBrk="1" hangingPunct="1">
              <a:lnSpc>
                <a:spcPct val="100000"/>
              </a:lnSpc>
            </a:pPr>
            <a:r>
              <a:rPr lang="en-US" altLang="en-US" sz="1400" i="1">
                <a:solidFill>
                  <a:srgbClr val="000000"/>
                </a:solidFill>
              </a:rPr>
              <a:t>x </a:t>
            </a:r>
            <a:r>
              <a:rPr lang="en-US" altLang="en-US" sz="1400"/>
              <a:t>=</a:t>
            </a:r>
            <a:r>
              <a:rPr lang="en-US" altLang="en-US" sz="1400">
                <a:solidFill>
                  <a:srgbClr val="000000"/>
                </a:solidFill>
              </a:rPr>
              <a:t> </a:t>
            </a:r>
            <a:r>
              <a:rPr lang="en-US" altLang="en-US" sz="1400" i="1">
                <a:solidFill>
                  <a:srgbClr val="000000"/>
                </a:solidFill>
              </a:rPr>
              <a:t>y</a:t>
            </a:r>
            <a:r>
              <a:rPr lang="en-US" altLang="en-US" sz="1400" baseline="30000">
                <a:solidFill>
                  <a:srgbClr val="000000"/>
                </a:solidFill>
              </a:rPr>
              <a:t>2</a:t>
            </a:r>
            <a:r>
              <a:rPr lang="en-US" altLang="en-US" sz="1400">
                <a:solidFill>
                  <a:srgbClr val="000000"/>
                </a:solidFill>
              </a:rPr>
              <a:t> </a:t>
            </a:r>
            <a:r>
              <a:rPr lang="en-US" altLang="en-US" sz="1400"/>
              <a:t>–</a:t>
            </a:r>
            <a:r>
              <a:rPr lang="en-US" altLang="en-US" sz="1400">
                <a:solidFill>
                  <a:srgbClr val="000000"/>
                </a:solidFill>
              </a:rPr>
              <a:t> 2</a:t>
            </a:r>
          </a:p>
        </p:txBody>
      </p:sp>
      <p:sp>
        <p:nvSpPr>
          <p:cNvPr id="24582" name="Text Box 11"/>
          <p:cNvSpPr txBox="1">
            <a:spLocks noChangeArrowheads="1"/>
          </p:cNvSpPr>
          <p:nvPr/>
        </p:nvSpPr>
        <p:spPr bwMode="auto">
          <a:xfrm>
            <a:off x="4076700" y="5969000"/>
            <a:ext cx="10477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6pPr>
            <a:lvl7pPr marL="29718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7pPr>
            <a:lvl8pPr marL="34290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8pPr>
            <a:lvl9pPr marL="38862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9pPr>
          </a:lstStyle>
          <a:p>
            <a:pPr algn="ctr" eaLnBrk="1" hangingPunct="1">
              <a:lnSpc>
                <a:spcPct val="100000"/>
              </a:lnSpc>
            </a:pPr>
            <a:r>
              <a:rPr lang="en-US" altLang="en-US" sz="1200" b="1"/>
              <a:t>Figure 14(a)</a:t>
            </a:r>
          </a:p>
        </p:txBody>
      </p:sp>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noFill/>
        </p:spPr>
        <p:txBody>
          <a:bodyPr/>
          <a:lstStyle/>
          <a:p>
            <a:r>
              <a:rPr lang="en-US" altLang="en-US"/>
              <a:t>Representations of Functions</a:t>
            </a:r>
          </a:p>
        </p:txBody>
      </p:sp>
      <p:sp>
        <p:nvSpPr>
          <p:cNvPr id="25603" name="Rectangle 3"/>
          <p:cNvSpPr>
            <a:spLocks noChangeArrowheads="1"/>
          </p:cNvSpPr>
          <p:nvPr/>
        </p:nvSpPr>
        <p:spPr bwMode="auto">
          <a:xfrm>
            <a:off x="455613" y="1462088"/>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5138" eaLnBrk="0" hangingPunct="0">
              <a:defRPr sz="2400">
                <a:solidFill>
                  <a:schemeClr val="tx1"/>
                </a:solidFill>
                <a:latin typeface="Arial" panose="020B0604020202020204" pitchFamily="34" charset="0"/>
              </a:defRPr>
            </a:lvl1pPr>
            <a:lvl2pPr marL="742950" indent="-285750" defTabSz="465138" eaLnBrk="0" hangingPunct="0">
              <a:defRPr sz="2400">
                <a:solidFill>
                  <a:schemeClr val="tx1"/>
                </a:solidFill>
                <a:latin typeface="Arial" panose="020B0604020202020204" pitchFamily="34" charset="0"/>
              </a:defRPr>
            </a:lvl2pPr>
            <a:lvl3pPr marL="1143000" indent="-228600" defTabSz="465138" eaLnBrk="0" hangingPunct="0">
              <a:defRPr sz="2400">
                <a:solidFill>
                  <a:schemeClr val="tx1"/>
                </a:solidFill>
                <a:latin typeface="Arial" panose="020B0604020202020204" pitchFamily="34" charset="0"/>
              </a:defRPr>
            </a:lvl3pPr>
            <a:lvl4pPr marL="1600200" indent="-228600" defTabSz="465138" eaLnBrk="0" hangingPunct="0">
              <a:defRPr sz="2400">
                <a:solidFill>
                  <a:schemeClr val="tx1"/>
                </a:solidFill>
                <a:latin typeface="Arial" panose="020B0604020202020204" pitchFamily="34" charset="0"/>
              </a:defRPr>
            </a:lvl4pPr>
            <a:lvl5pPr marL="2057400" indent="-228600" defTabSz="465138" eaLnBrk="0" hangingPunct="0">
              <a:defRPr sz="2400">
                <a:solidFill>
                  <a:schemeClr val="tx1"/>
                </a:solidFill>
                <a:latin typeface="Arial" panose="020B0604020202020204" pitchFamily="34" charset="0"/>
              </a:defRPr>
            </a:lvl5pPr>
            <a:lvl6pPr marL="2514600" indent="-228600" defTabSz="465138" eaLnBrk="0" fontAlgn="base" hangingPunct="0">
              <a:lnSpc>
                <a:spcPct val="120000"/>
              </a:lnSpc>
              <a:spcBef>
                <a:spcPct val="0"/>
              </a:spcBef>
              <a:spcAft>
                <a:spcPct val="0"/>
              </a:spcAft>
              <a:defRPr sz="2400">
                <a:solidFill>
                  <a:schemeClr val="tx1"/>
                </a:solidFill>
                <a:latin typeface="Arial" panose="020B0604020202020204" pitchFamily="34" charset="0"/>
              </a:defRPr>
            </a:lvl6pPr>
            <a:lvl7pPr marL="2971800" indent="-228600" defTabSz="465138" eaLnBrk="0" fontAlgn="base" hangingPunct="0">
              <a:lnSpc>
                <a:spcPct val="120000"/>
              </a:lnSpc>
              <a:spcBef>
                <a:spcPct val="0"/>
              </a:spcBef>
              <a:spcAft>
                <a:spcPct val="0"/>
              </a:spcAft>
              <a:defRPr sz="2400">
                <a:solidFill>
                  <a:schemeClr val="tx1"/>
                </a:solidFill>
                <a:latin typeface="Arial" panose="020B0604020202020204" pitchFamily="34" charset="0"/>
              </a:defRPr>
            </a:lvl7pPr>
            <a:lvl8pPr marL="3429000" indent="-228600" defTabSz="465138" eaLnBrk="0" fontAlgn="base" hangingPunct="0">
              <a:lnSpc>
                <a:spcPct val="120000"/>
              </a:lnSpc>
              <a:spcBef>
                <a:spcPct val="0"/>
              </a:spcBef>
              <a:spcAft>
                <a:spcPct val="0"/>
              </a:spcAft>
              <a:defRPr sz="2400">
                <a:solidFill>
                  <a:schemeClr val="tx1"/>
                </a:solidFill>
                <a:latin typeface="Arial" panose="020B0604020202020204" pitchFamily="34" charset="0"/>
              </a:defRPr>
            </a:lvl8pPr>
            <a:lvl9pPr marL="3886200" indent="-228600" defTabSz="465138" eaLnBrk="0" fontAlgn="base" hangingPunct="0">
              <a:lnSpc>
                <a:spcPct val="120000"/>
              </a:lnSpc>
              <a:spcBef>
                <a:spcPct val="0"/>
              </a:spcBef>
              <a:spcAft>
                <a:spcPct val="0"/>
              </a:spcAft>
              <a:defRPr sz="2400">
                <a:solidFill>
                  <a:schemeClr val="tx1"/>
                </a:solidFill>
                <a:latin typeface="Arial" panose="020B0604020202020204" pitchFamily="34" charset="0"/>
              </a:defRPr>
            </a:lvl9pPr>
          </a:lstStyle>
          <a:p>
            <a:pPr eaLnBrk="1" hangingPunct="1">
              <a:lnSpc>
                <a:spcPct val="100000"/>
              </a:lnSpc>
            </a:pPr>
            <a:r>
              <a:rPr lang="en-US" altLang="en-US">
                <a:solidFill>
                  <a:srgbClr val="000000"/>
                </a:solidFill>
              </a:rPr>
              <a:t>Notice that the equation </a:t>
            </a:r>
            <a:r>
              <a:rPr lang="en-US" altLang="en-US" i="1">
                <a:solidFill>
                  <a:srgbClr val="000000"/>
                </a:solidFill>
              </a:rPr>
              <a:t>x </a:t>
            </a:r>
            <a:r>
              <a:rPr lang="en-US" altLang="en-US"/>
              <a:t>=</a:t>
            </a:r>
            <a:r>
              <a:rPr lang="en-US" altLang="en-US">
                <a:solidFill>
                  <a:srgbClr val="000000"/>
                </a:solidFill>
              </a:rPr>
              <a:t> </a:t>
            </a:r>
            <a:r>
              <a:rPr lang="en-US" altLang="en-US" i="1">
                <a:solidFill>
                  <a:srgbClr val="000000"/>
                </a:solidFill>
              </a:rPr>
              <a:t>y</a:t>
            </a:r>
            <a:r>
              <a:rPr lang="en-US" altLang="en-US" baseline="30000">
                <a:solidFill>
                  <a:srgbClr val="000000"/>
                </a:solidFill>
              </a:rPr>
              <a:t>2</a:t>
            </a:r>
            <a:r>
              <a:rPr lang="en-US" altLang="en-US">
                <a:solidFill>
                  <a:srgbClr val="000000"/>
                </a:solidFill>
              </a:rPr>
              <a:t> </a:t>
            </a:r>
            <a:r>
              <a:rPr lang="en-US" altLang="en-US"/>
              <a:t>–</a:t>
            </a:r>
            <a:r>
              <a:rPr lang="en-US" altLang="en-US">
                <a:solidFill>
                  <a:srgbClr val="000000"/>
                </a:solidFill>
              </a:rPr>
              <a:t> 2 implies </a:t>
            </a:r>
            <a:r>
              <a:rPr lang="en-US" altLang="en-US" i="1">
                <a:solidFill>
                  <a:srgbClr val="000000"/>
                </a:solidFill>
              </a:rPr>
              <a:t>y</a:t>
            </a:r>
            <a:r>
              <a:rPr lang="en-US" altLang="en-US" baseline="30000">
                <a:solidFill>
                  <a:srgbClr val="000000"/>
                </a:solidFill>
              </a:rPr>
              <a:t>2</a:t>
            </a:r>
            <a:r>
              <a:rPr lang="en-US" altLang="en-US" i="1">
                <a:solidFill>
                  <a:srgbClr val="000000"/>
                </a:solidFill>
              </a:rPr>
              <a:t> </a:t>
            </a:r>
            <a:r>
              <a:rPr lang="en-US" altLang="en-US">
                <a:solidFill>
                  <a:srgbClr val="000000"/>
                </a:solidFill>
              </a:rPr>
              <a:t>=</a:t>
            </a:r>
            <a:r>
              <a:rPr lang="en-US" altLang="en-US" i="1">
                <a:solidFill>
                  <a:srgbClr val="000000"/>
                </a:solidFill>
              </a:rPr>
              <a:t> x </a:t>
            </a:r>
            <a:r>
              <a:rPr lang="en-US" altLang="en-US">
                <a:solidFill>
                  <a:srgbClr val="000000"/>
                </a:solidFill>
              </a:rPr>
              <a:t>+</a:t>
            </a:r>
            <a:r>
              <a:rPr lang="en-US" altLang="en-US" i="1">
                <a:solidFill>
                  <a:srgbClr val="000000"/>
                </a:solidFill>
              </a:rPr>
              <a:t> </a:t>
            </a:r>
            <a:r>
              <a:rPr lang="en-US" altLang="en-US">
                <a:solidFill>
                  <a:srgbClr val="000000"/>
                </a:solidFill>
              </a:rPr>
              <a:t>2, so        			     . </a:t>
            </a:r>
          </a:p>
          <a:p>
            <a:pPr eaLnBrk="1" hangingPunct="1">
              <a:lnSpc>
                <a:spcPct val="100000"/>
              </a:lnSpc>
            </a:pPr>
            <a:endParaRPr lang="en-US" altLang="en-US">
              <a:solidFill>
                <a:srgbClr val="000000"/>
              </a:solidFill>
            </a:endParaRPr>
          </a:p>
          <a:p>
            <a:pPr eaLnBrk="1" hangingPunct="1">
              <a:lnSpc>
                <a:spcPct val="100000"/>
              </a:lnSpc>
            </a:pPr>
            <a:r>
              <a:rPr lang="en-US" altLang="en-US">
                <a:solidFill>
                  <a:srgbClr val="000000"/>
                </a:solidFill>
              </a:rPr>
              <a:t>Thus the upper and lower halves of the parabola are the graphs of the functions                          and</a:t>
            </a:r>
            <a:br>
              <a:rPr lang="en-US" altLang="en-US">
                <a:solidFill>
                  <a:srgbClr val="000000"/>
                </a:solidFill>
              </a:rPr>
            </a:br>
            <a:r>
              <a:rPr lang="en-US" altLang="en-US">
                <a:solidFill>
                  <a:srgbClr val="000000"/>
                </a:solidFill>
              </a:rPr>
              <a:t>[See Figures 14(b) and (c).]</a:t>
            </a:r>
          </a:p>
        </p:txBody>
      </p:sp>
      <p:pic>
        <p:nvPicPr>
          <p:cNvPr id="25604" name="Picture 4"/>
          <p:cNvPicPr>
            <a:picLocks noChangeAspect="1" noChangeArrowheads="1"/>
          </p:cNvPicPr>
          <p:nvPr/>
        </p:nvPicPr>
        <p:blipFill>
          <a:blip r:embed="rId3">
            <a:extLst>
              <a:ext uri="{28A0092B-C50C-407E-A947-70E740481C1C}">
                <a14:useLocalDpi xmlns:a14="http://schemas.microsoft.com/office/drawing/2010/main" val="0"/>
              </a:ext>
            </a:extLst>
          </a:blip>
          <a:srcRect r="1703" b="11618"/>
          <a:stretch>
            <a:fillRect/>
          </a:stretch>
        </p:blipFill>
        <p:spPr bwMode="auto">
          <a:xfrm>
            <a:off x="528638" y="1905000"/>
            <a:ext cx="18335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2971800"/>
            <a:ext cx="1984375"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6"/>
          <p:cNvPicPr>
            <a:picLocks noChangeAspect="1" noChangeArrowheads="1"/>
          </p:cNvPicPr>
          <p:nvPr/>
        </p:nvPicPr>
        <p:blipFill>
          <a:blip r:embed="rId5">
            <a:extLst>
              <a:ext uri="{28A0092B-C50C-407E-A947-70E740481C1C}">
                <a14:useLocalDpi xmlns:a14="http://schemas.microsoft.com/office/drawing/2010/main" val="0"/>
              </a:ext>
            </a:extLst>
          </a:blip>
          <a:srcRect r="1794" b="-8444"/>
          <a:stretch>
            <a:fillRect/>
          </a:stretch>
        </p:blipFill>
        <p:spPr bwMode="auto">
          <a:xfrm>
            <a:off x="6415088" y="2971800"/>
            <a:ext cx="2171700"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5400" y="3844925"/>
            <a:ext cx="2101850" cy="202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53000" y="3943350"/>
            <a:ext cx="2138363"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9"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24475" y="5762625"/>
            <a:ext cx="1182688"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0" name="Text Box 11"/>
          <p:cNvSpPr txBox="1">
            <a:spLocks noChangeArrowheads="1"/>
          </p:cNvSpPr>
          <p:nvPr/>
        </p:nvSpPr>
        <p:spPr bwMode="auto">
          <a:xfrm>
            <a:off x="5392738" y="6100763"/>
            <a:ext cx="10477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6pPr>
            <a:lvl7pPr marL="29718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7pPr>
            <a:lvl8pPr marL="34290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8pPr>
            <a:lvl9pPr marL="38862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9pPr>
          </a:lstStyle>
          <a:p>
            <a:pPr algn="ctr" eaLnBrk="1" hangingPunct="1">
              <a:lnSpc>
                <a:spcPct val="100000"/>
              </a:lnSpc>
            </a:pPr>
            <a:r>
              <a:rPr lang="en-US" altLang="en-US" sz="1200" b="1"/>
              <a:t>Figure 14(c)</a:t>
            </a:r>
          </a:p>
        </p:txBody>
      </p:sp>
      <p:sp>
        <p:nvSpPr>
          <p:cNvPr id="25611" name="Text Box 12"/>
          <p:cNvSpPr txBox="1">
            <a:spLocks noChangeArrowheads="1"/>
          </p:cNvSpPr>
          <p:nvPr/>
        </p:nvSpPr>
        <p:spPr bwMode="auto">
          <a:xfrm>
            <a:off x="1735138" y="6121400"/>
            <a:ext cx="10572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6pPr>
            <a:lvl7pPr marL="29718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7pPr>
            <a:lvl8pPr marL="34290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8pPr>
            <a:lvl9pPr marL="38862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9pPr>
          </a:lstStyle>
          <a:p>
            <a:pPr algn="ctr" eaLnBrk="1" hangingPunct="1">
              <a:lnSpc>
                <a:spcPct val="100000"/>
              </a:lnSpc>
            </a:pPr>
            <a:r>
              <a:rPr lang="en-US" altLang="en-US" sz="1200" b="1"/>
              <a:t>Figure 14(b)</a:t>
            </a:r>
          </a:p>
        </p:txBody>
      </p:sp>
      <p:pic>
        <p:nvPicPr>
          <p:cNvPr id="25612" name="Picture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78000" y="5791200"/>
            <a:ext cx="9874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noFill/>
        </p:spPr>
        <p:txBody>
          <a:bodyPr/>
          <a:lstStyle/>
          <a:p>
            <a:r>
              <a:rPr lang="en-US" altLang="en-US"/>
              <a:t>Representations of Functions</a:t>
            </a:r>
          </a:p>
        </p:txBody>
      </p:sp>
      <p:sp>
        <p:nvSpPr>
          <p:cNvPr id="26627" name="Rectangle 3"/>
          <p:cNvSpPr>
            <a:spLocks noChangeArrowheads="1"/>
          </p:cNvSpPr>
          <p:nvPr/>
        </p:nvSpPr>
        <p:spPr bwMode="auto">
          <a:xfrm>
            <a:off x="455613" y="1462088"/>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5138" eaLnBrk="0" hangingPunct="0">
              <a:defRPr sz="2400">
                <a:solidFill>
                  <a:schemeClr val="tx1"/>
                </a:solidFill>
                <a:latin typeface="Arial" panose="020B0604020202020204" pitchFamily="34" charset="0"/>
              </a:defRPr>
            </a:lvl1pPr>
            <a:lvl2pPr marL="742950" indent="-285750" defTabSz="465138" eaLnBrk="0" hangingPunct="0">
              <a:defRPr sz="2400">
                <a:solidFill>
                  <a:schemeClr val="tx1"/>
                </a:solidFill>
                <a:latin typeface="Arial" panose="020B0604020202020204" pitchFamily="34" charset="0"/>
              </a:defRPr>
            </a:lvl2pPr>
            <a:lvl3pPr marL="1143000" indent="-228600" defTabSz="465138" eaLnBrk="0" hangingPunct="0">
              <a:defRPr sz="2400">
                <a:solidFill>
                  <a:schemeClr val="tx1"/>
                </a:solidFill>
                <a:latin typeface="Arial" panose="020B0604020202020204" pitchFamily="34" charset="0"/>
              </a:defRPr>
            </a:lvl3pPr>
            <a:lvl4pPr marL="1600200" indent="-228600" defTabSz="465138" eaLnBrk="0" hangingPunct="0">
              <a:defRPr sz="2400">
                <a:solidFill>
                  <a:schemeClr val="tx1"/>
                </a:solidFill>
                <a:latin typeface="Arial" panose="020B0604020202020204" pitchFamily="34" charset="0"/>
              </a:defRPr>
            </a:lvl4pPr>
            <a:lvl5pPr marL="2057400" indent="-228600" defTabSz="465138" eaLnBrk="0" hangingPunct="0">
              <a:defRPr sz="2400">
                <a:solidFill>
                  <a:schemeClr val="tx1"/>
                </a:solidFill>
                <a:latin typeface="Arial" panose="020B0604020202020204" pitchFamily="34" charset="0"/>
              </a:defRPr>
            </a:lvl5pPr>
            <a:lvl6pPr marL="2514600" indent="-228600" defTabSz="465138" eaLnBrk="0" fontAlgn="base" hangingPunct="0">
              <a:lnSpc>
                <a:spcPct val="120000"/>
              </a:lnSpc>
              <a:spcBef>
                <a:spcPct val="0"/>
              </a:spcBef>
              <a:spcAft>
                <a:spcPct val="0"/>
              </a:spcAft>
              <a:defRPr sz="2400">
                <a:solidFill>
                  <a:schemeClr val="tx1"/>
                </a:solidFill>
                <a:latin typeface="Arial" panose="020B0604020202020204" pitchFamily="34" charset="0"/>
              </a:defRPr>
            </a:lvl6pPr>
            <a:lvl7pPr marL="2971800" indent="-228600" defTabSz="465138" eaLnBrk="0" fontAlgn="base" hangingPunct="0">
              <a:lnSpc>
                <a:spcPct val="120000"/>
              </a:lnSpc>
              <a:spcBef>
                <a:spcPct val="0"/>
              </a:spcBef>
              <a:spcAft>
                <a:spcPct val="0"/>
              </a:spcAft>
              <a:defRPr sz="2400">
                <a:solidFill>
                  <a:schemeClr val="tx1"/>
                </a:solidFill>
                <a:latin typeface="Arial" panose="020B0604020202020204" pitchFamily="34" charset="0"/>
              </a:defRPr>
            </a:lvl7pPr>
            <a:lvl8pPr marL="3429000" indent="-228600" defTabSz="465138" eaLnBrk="0" fontAlgn="base" hangingPunct="0">
              <a:lnSpc>
                <a:spcPct val="120000"/>
              </a:lnSpc>
              <a:spcBef>
                <a:spcPct val="0"/>
              </a:spcBef>
              <a:spcAft>
                <a:spcPct val="0"/>
              </a:spcAft>
              <a:defRPr sz="2400">
                <a:solidFill>
                  <a:schemeClr val="tx1"/>
                </a:solidFill>
                <a:latin typeface="Arial" panose="020B0604020202020204" pitchFamily="34" charset="0"/>
              </a:defRPr>
            </a:lvl8pPr>
            <a:lvl9pPr marL="3886200" indent="-228600" defTabSz="465138" eaLnBrk="0" fontAlgn="base" hangingPunct="0">
              <a:lnSpc>
                <a:spcPct val="120000"/>
              </a:lnSpc>
              <a:spcBef>
                <a:spcPct val="0"/>
              </a:spcBef>
              <a:spcAft>
                <a:spcPct val="0"/>
              </a:spcAft>
              <a:defRPr sz="2400">
                <a:solidFill>
                  <a:schemeClr val="tx1"/>
                </a:solidFill>
                <a:latin typeface="Arial" panose="020B0604020202020204" pitchFamily="34" charset="0"/>
              </a:defRPr>
            </a:lvl9pPr>
          </a:lstStyle>
          <a:p>
            <a:pPr eaLnBrk="1" hangingPunct="1">
              <a:lnSpc>
                <a:spcPct val="100000"/>
              </a:lnSpc>
            </a:pPr>
            <a:r>
              <a:rPr lang="en-US" altLang="en-US">
                <a:solidFill>
                  <a:srgbClr val="000000"/>
                </a:solidFill>
              </a:rPr>
              <a:t>We observe that if we reverse the roles of </a:t>
            </a:r>
            <a:r>
              <a:rPr lang="en-US" altLang="en-US" i="1">
                <a:solidFill>
                  <a:srgbClr val="000000"/>
                </a:solidFill>
              </a:rPr>
              <a:t>x</a:t>
            </a:r>
            <a:r>
              <a:rPr lang="en-US" altLang="en-US">
                <a:solidFill>
                  <a:srgbClr val="000000"/>
                </a:solidFill>
              </a:rPr>
              <a:t> and </a:t>
            </a:r>
            <a:r>
              <a:rPr lang="en-US" altLang="en-US" i="1">
                <a:solidFill>
                  <a:srgbClr val="000000"/>
                </a:solidFill>
              </a:rPr>
              <a:t>y</a:t>
            </a:r>
            <a:r>
              <a:rPr lang="en-US" altLang="en-US">
                <a:solidFill>
                  <a:srgbClr val="000000"/>
                </a:solidFill>
              </a:rPr>
              <a:t>, then the equation </a:t>
            </a:r>
            <a:r>
              <a:rPr lang="en-US" altLang="en-US" i="1">
                <a:solidFill>
                  <a:srgbClr val="000000"/>
                </a:solidFill>
              </a:rPr>
              <a:t>x</a:t>
            </a:r>
            <a:r>
              <a:rPr lang="en-US" altLang="en-US">
                <a:solidFill>
                  <a:srgbClr val="000000"/>
                </a:solidFill>
              </a:rPr>
              <a:t> = </a:t>
            </a:r>
            <a:r>
              <a:rPr lang="en-US" altLang="en-US" i="1">
                <a:solidFill>
                  <a:srgbClr val="000000"/>
                </a:solidFill>
              </a:rPr>
              <a:t>h</a:t>
            </a:r>
            <a:r>
              <a:rPr lang="en-US" altLang="en-US" sz="400" i="1">
                <a:solidFill>
                  <a:srgbClr val="000000"/>
                </a:solidFill>
              </a:rPr>
              <a:t> </a:t>
            </a:r>
            <a:r>
              <a:rPr lang="en-US" altLang="en-US">
                <a:solidFill>
                  <a:srgbClr val="000000"/>
                </a:solidFill>
              </a:rPr>
              <a:t>(</a:t>
            </a:r>
            <a:r>
              <a:rPr lang="en-US" altLang="en-US" i="1">
                <a:solidFill>
                  <a:srgbClr val="000000"/>
                </a:solidFill>
              </a:rPr>
              <a:t>y</a:t>
            </a:r>
            <a:r>
              <a:rPr lang="en-US" altLang="en-US">
                <a:solidFill>
                  <a:srgbClr val="000000"/>
                </a:solidFill>
              </a:rPr>
              <a:t>) = </a:t>
            </a:r>
            <a:r>
              <a:rPr lang="en-US" altLang="en-US" i="1">
                <a:solidFill>
                  <a:srgbClr val="000000"/>
                </a:solidFill>
              </a:rPr>
              <a:t>y</a:t>
            </a:r>
            <a:r>
              <a:rPr lang="en-US" altLang="en-US" baseline="30000">
                <a:solidFill>
                  <a:srgbClr val="000000"/>
                </a:solidFill>
              </a:rPr>
              <a:t>2</a:t>
            </a:r>
            <a:r>
              <a:rPr lang="en-US" altLang="en-US">
                <a:solidFill>
                  <a:srgbClr val="000000"/>
                </a:solidFill>
              </a:rPr>
              <a:t> </a:t>
            </a:r>
            <a:r>
              <a:rPr lang="en-US" altLang="en-US"/>
              <a:t>–</a:t>
            </a:r>
            <a:r>
              <a:rPr lang="en-US" altLang="en-US">
                <a:solidFill>
                  <a:srgbClr val="000000"/>
                </a:solidFill>
              </a:rPr>
              <a:t> 2 </a:t>
            </a:r>
            <a:r>
              <a:rPr lang="en-US" altLang="en-US" i="1">
                <a:solidFill>
                  <a:srgbClr val="000000"/>
                </a:solidFill>
              </a:rPr>
              <a:t>does </a:t>
            </a:r>
            <a:r>
              <a:rPr lang="en-US" altLang="en-US">
                <a:solidFill>
                  <a:srgbClr val="000000"/>
                </a:solidFill>
              </a:rPr>
              <a:t>define </a:t>
            </a:r>
            <a:r>
              <a:rPr lang="en-US" altLang="en-US" i="1">
                <a:solidFill>
                  <a:srgbClr val="000000"/>
                </a:solidFill>
              </a:rPr>
              <a:t>x</a:t>
            </a:r>
            <a:r>
              <a:rPr lang="en-US" altLang="en-US">
                <a:solidFill>
                  <a:srgbClr val="000000"/>
                </a:solidFill>
              </a:rPr>
              <a:t> as a function of </a:t>
            </a:r>
            <a:r>
              <a:rPr lang="en-US" altLang="en-US" i="1">
                <a:solidFill>
                  <a:srgbClr val="000000"/>
                </a:solidFill>
              </a:rPr>
              <a:t>y</a:t>
            </a:r>
            <a:r>
              <a:rPr lang="en-US" altLang="en-US">
                <a:solidFill>
                  <a:srgbClr val="000000"/>
                </a:solidFill>
              </a:rPr>
              <a:t> (with </a:t>
            </a:r>
            <a:r>
              <a:rPr lang="en-US" altLang="en-US" i="1">
                <a:solidFill>
                  <a:srgbClr val="000000"/>
                </a:solidFill>
              </a:rPr>
              <a:t>y</a:t>
            </a:r>
            <a:r>
              <a:rPr lang="en-US" altLang="en-US">
                <a:solidFill>
                  <a:srgbClr val="000000"/>
                </a:solidFill>
              </a:rPr>
              <a:t> as the independent variable and </a:t>
            </a:r>
            <a:r>
              <a:rPr lang="en-US" altLang="en-US" i="1">
                <a:solidFill>
                  <a:srgbClr val="000000"/>
                </a:solidFill>
              </a:rPr>
              <a:t>x</a:t>
            </a:r>
            <a:r>
              <a:rPr lang="en-US" altLang="en-US">
                <a:solidFill>
                  <a:srgbClr val="000000"/>
                </a:solidFill>
              </a:rPr>
              <a:t> as the dependent variable) and the parabola now appears as the graph of the function </a:t>
            </a:r>
            <a:r>
              <a:rPr lang="en-US" altLang="en-US" i="1">
                <a:solidFill>
                  <a:srgbClr val="000000"/>
                </a:solidFill>
              </a:rPr>
              <a:t>h</a:t>
            </a:r>
            <a:r>
              <a:rPr lang="en-US" altLang="en-US">
                <a:solidFill>
                  <a:srgbClr val="000000"/>
                </a:solidFill>
              </a:rPr>
              <a:t>.</a:t>
            </a:r>
          </a:p>
        </p:txBody>
      </p:sp>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520700" y="3146425"/>
            <a:ext cx="82264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6pPr>
            <a:lvl7pPr marL="29718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7pPr>
            <a:lvl8pPr marL="34290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8pPr>
            <a:lvl9pPr marL="38862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9pPr>
          </a:lstStyle>
          <a:p>
            <a:pPr algn="ctr" eaLnBrk="1" hangingPunct="1">
              <a:lnSpc>
                <a:spcPct val="100000"/>
              </a:lnSpc>
            </a:pPr>
            <a:r>
              <a:rPr lang="en-US" altLang="en-US" sz="4000">
                <a:solidFill>
                  <a:srgbClr val="CC007A"/>
                </a:solidFill>
              </a:rPr>
              <a:t>Piecewise Defined Functions</a:t>
            </a:r>
          </a:p>
        </p:txBody>
      </p:sp>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noFill/>
        </p:spPr>
        <p:txBody>
          <a:bodyPr/>
          <a:lstStyle/>
          <a:p>
            <a:r>
              <a:rPr lang="en-US" altLang="en-US"/>
              <a:t>Example 7</a:t>
            </a:r>
            <a:endParaRPr lang="en-US" altLang="en-US" i="1"/>
          </a:p>
        </p:txBody>
      </p:sp>
      <p:sp>
        <p:nvSpPr>
          <p:cNvPr id="157699" name="Text Box 3"/>
          <p:cNvSpPr txBox="1">
            <a:spLocks noChangeArrowheads="1"/>
          </p:cNvSpPr>
          <p:nvPr/>
        </p:nvSpPr>
        <p:spPr bwMode="auto">
          <a:xfrm>
            <a:off x="455613" y="1462088"/>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6pPr>
            <a:lvl7pPr marL="29718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7pPr>
            <a:lvl8pPr marL="34290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8pPr>
            <a:lvl9pPr marL="38862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9pPr>
          </a:lstStyle>
          <a:p>
            <a:pPr eaLnBrk="1" hangingPunct="1">
              <a:lnSpc>
                <a:spcPct val="100000"/>
              </a:lnSpc>
            </a:pPr>
            <a:r>
              <a:rPr lang="en-US" altLang="en-US"/>
              <a:t>A function </a:t>
            </a:r>
            <a:r>
              <a:rPr lang="en-US" altLang="en-US" i="1"/>
              <a:t>f</a:t>
            </a:r>
            <a:r>
              <a:rPr lang="en-US" altLang="en-US"/>
              <a:t> is defined by</a:t>
            </a:r>
          </a:p>
          <a:p>
            <a:pPr eaLnBrk="1" hangingPunct="1">
              <a:lnSpc>
                <a:spcPct val="100000"/>
              </a:lnSpc>
            </a:pPr>
            <a:endParaRPr lang="en-US" altLang="en-US" i="1"/>
          </a:p>
          <a:p>
            <a:pPr algn="ctr" eaLnBrk="1" hangingPunct="1">
              <a:lnSpc>
                <a:spcPct val="100000"/>
              </a:lnSpc>
            </a:pPr>
            <a:r>
              <a:rPr lang="en-US" altLang="en-US"/>
              <a:t>1 – </a:t>
            </a:r>
            <a:r>
              <a:rPr lang="en-US" altLang="en-US" i="1"/>
              <a:t>x  </a:t>
            </a:r>
            <a:r>
              <a:rPr lang="en-US" altLang="en-US"/>
              <a:t>if </a:t>
            </a:r>
            <a:r>
              <a:rPr lang="en-US" altLang="en-US" i="1"/>
              <a:t>x </a:t>
            </a:r>
            <a:r>
              <a:rPr lang="en-US" altLang="en-US" b="1">
                <a:sym typeface="Symbol" panose="05050102010706020507" pitchFamily="18" charset="2"/>
              </a:rPr>
              <a:t></a:t>
            </a:r>
            <a:r>
              <a:rPr lang="en-US" altLang="en-US"/>
              <a:t> –1</a:t>
            </a:r>
            <a:endParaRPr lang="en-US" altLang="en-US" i="1"/>
          </a:p>
          <a:p>
            <a:pPr eaLnBrk="1" hangingPunct="1">
              <a:lnSpc>
                <a:spcPct val="100000"/>
              </a:lnSpc>
            </a:pPr>
            <a:endParaRPr lang="en-US" altLang="en-US" sz="800" i="1"/>
          </a:p>
          <a:p>
            <a:pPr algn="ctr" eaLnBrk="1" hangingPunct="1">
              <a:lnSpc>
                <a:spcPct val="100000"/>
              </a:lnSpc>
            </a:pPr>
            <a:r>
              <a:rPr lang="en-US" altLang="en-US" i="1"/>
              <a:t>x</a:t>
            </a:r>
            <a:r>
              <a:rPr lang="en-US" altLang="en-US" baseline="30000"/>
              <a:t>2</a:t>
            </a:r>
            <a:r>
              <a:rPr lang="en-US" altLang="en-US"/>
              <a:t>      </a:t>
            </a:r>
            <a:r>
              <a:rPr lang="en-US" altLang="en-US" sz="1600"/>
              <a:t> </a:t>
            </a:r>
            <a:r>
              <a:rPr lang="en-US" altLang="en-US"/>
              <a:t>if </a:t>
            </a:r>
            <a:r>
              <a:rPr lang="en-US" altLang="en-US" i="1"/>
              <a:t>x </a:t>
            </a:r>
            <a:r>
              <a:rPr lang="en-US" altLang="en-US"/>
              <a:t>&gt; –1</a:t>
            </a:r>
          </a:p>
          <a:p>
            <a:pPr eaLnBrk="1" hangingPunct="1">
              <a:lnSpc>
                <a:spcPct val="100000"/>
              </a:lnSpc>
            </a:pPr>
            <a:endParaRPr lang="en-US" altLang="en-US"/>
          </a:p>
          <a:p>
            <a:pPr eaLnBrk="1" hangingPunct="1">
              <a:lnSpc>
                <a:spcPct val="100000"/>
              </a:lnSpc>
            </a:pPr>
            <a:r>
              <a:rPr lang="en-US" altLang="en-US"/>
              <a:t>Evaluate </a:t>
            </a:r>
            <a:r>
              <a:rPr lang="en-US" altLang="en-US" i="1"/>
              <a:t>f</a:t>
            </a:r>
            <a:r>
              <a:rPr lang="en-US" altLang="en-US" sz="400" i="1"/>
              <a:t> </a:t>
            </a:r>
            <a:r>
              <a:rPr lang="en-US" altLang="en-US"/>
              <a:t>(–2), </a:t>
            </a:r>
            <a:r>
              <a:rPr lang="en-US" altLang="en-US" i="1"/>
              <a:t>f</a:t>
            </a:r>
            <a:r>
              <a:rPr lang="en-US" altLang="en-US" sz="400"/>
              <a:t> </a:t>
            </a:r>
            <a:r>
              <a:rPr lang="en-US" altLang="en-US"/>
              <a:t>(–1), and </a:t>
            </a:r>
            <a:r>
              <a:rPr lang="en-US" altLang="en-US" i="1"/>
              <a:t>f</a:t>
            </a:r>
            <a:r>
              <a:rPr lang="en-US" altLang="en-US" sz="400"/>
              <a:t> </a:t>
            </a:r>
            <a:r>
              <a:rPr lang="en-US" altLang="en-US"/>
              <a:t>(0) and sketch the graph.</a:t>
            </a:r>
          </a:p>
          <a:p>
            <a:pPr eaLnBrk="1" hangingPunct="1">
              <a:lnSpc>
                <a:spcPct val="100000"/>
              </a:lnSpc>
            </a:pPr>
            <a:endParaRPr lang="en-US" altLang="en-US"/>
          </a:p>
          <a:p>
            <a:pPr eaLnBrk="1" hangingPunct="1">
              <a:lnSpc>
                <a:spcPct val="100000"/>
              </a:lnSpc>
            </a:pPr>
            <a:r>
              <a:rPr lang="en-US" altLang="en-US">
                <a:solidFill>
                  <a:srgbClr val="CC007A"/>
                </a:solidFill>
              </a:rPr>
              <a:t>Solution:</a:t>
            </a:r>
            <a:endParaRPr lang="en-US" altLang="en-US">
              <a:solidFill>
                <a:srgbClr val="00ADEF"/>
              </a:solidFill>
            </a:endParaRPr>
          </a:p>
          <a:p>
            <a:pPr eaLnBrk="1" hangingPunct="1">
              <a:lnSpc>
                <a:spcPct val="100000"/>
              </a:lnSpc>
            </a:pPr>
            <a:r>
              <a:rPr lang="en-US" altLang="en-US"/>
              <a:t>Remember that a function is a rule. For this particular function the rule is the following: </a:t>
            </a:r>
          </a:p>
          <a:p>
            <a:pPr eaLnBrk="1" hangingPunct="1">
              <a:lnSpc>
                <a:spcPct val="100000"/>
              </a:lnSpc>
            </a:pPr>
            <a:endParaRPr lang="en-US" altLang="en-US"/>
          </a:p>
          <a:p>
            <a:pPr eaLnBrk="1" hangingPunct="1">
              <a:lnSpc>
                <a:spcPct val="100000"/>
              </a:lnSpc>
            </a:pPr>
            <a:r>
              <a:rPr lang="en-US" altLang="en-US"/>
              <a:t>First look at the value of the input </a:t>
            </a:r>
            <a:r>
              <a:rPr lang="en-US" altLang="en-US" i="1"/>
              <a:t>x</a:t>
            </a:r>
            <a:r>
              <a:rPr lang="en-US" altLang="en-US"/>
              <a:t>. If it happens that</a:t>
            </a:r>
            <a:br>
              <a:rPr lang="en-US" altLang="en-US"/>
            </a:br>
            <a:r>
              <a:rPr lang="en-US" altLang="en-US" i="1"/>
              <a:t>x</a:t>
            </a:r>
            <a:r>
              <a:rPr lang="en-US" altLang="en-US"/>
              <a:t> </a:t>
            </a:r>
            <a:r>
              <a:rPr lang="en-US" altLang="en-US" b="1">
                <a:solidFill>
                  <a:srgbClr val="000000"/>
                </a:solidFill>
                <a:sym typeface="Symbol" panose="05050102010706020507" pitchFamily="18" charset="2"/>
              </a:rPr>
              <a:t> </a:t>
            </a:r>
            <a:r>
              <a:rPr lang="en-US" altLang="en-US"/>
              <a:t>–</a:t>
            </a:r>
            <a:r>
              <a:rPr lang="en-US" altLang="en-US">
                <a:solidFill>
                  <a:srgbClr val="000000"/>
                </a:solidFill>
                <a:sym typeface="Symbol" panose="05050102010706020507" pitchFamily="18" charset="2"/>
              </a:rPr>
              <a:t>1</a:t>
            </a:r>
            <a:r>
              <a:rPr lang="en-US" altLang="en-US"/>
              <a:t>, then the value of </a:t>
            </a:r>
            <a:r>
              <a:rPr lang="en-US" altLang="en-US" i="1"/>
              <a:t>f</a:t>
            </a:r>
            <a:r>
              <a:rPr lang="en-US" altLang="en-US" sz="400" i="1"/>
              <a:t> </a:t>
            </a:r>
            <a:r>
              <a:rPr lang="en-US" altLang="en-US"/>
              <a:t>(</a:t>
            </a:r>
            <a:r>
              <a:rPr lang="en-US" altLang="en-US" i="1"/>
              <a:t>x</a:t>
            </a:r>
            <a:r>
              <a:rPr lang="en-US" altLang="en-US"/>
              <a:t>) is 1 – </a:t>
            </a:r>
            <a:r>
              <a:rPr lang="en-US" altLang="en-US" i="1"/>
              <a:t>x</a:t>
            </a:r>
            <a:r>
              <a:rPr lang="en-US" altLang="en-US"/>
              <a:t>.</a:t>
            </a:r>
          </a:p>
        </p:txBody>
      </p:sp>
      <p:pic>
        <p:nvPicPr>
          <p:cNvPr id="2867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9625" y="2222500"/>
            <a:ext cx="219075"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Rectangle 7"/>
          <p:cNvSpPr>
            <a:spLocks noChangeArrowheads="1"/>
          </p:cNvSpPr>
          <p:nvPr/>
        </p:nvSpPr>
        <p:spPr bwMode="auto">
          <a:xfrm>
            <a:off x="2452688" y="2466975"/>
            <a:ext cx="9001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6pPr>
            <a:lvl7pPr marL="29718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7pPr>
            <a:lvl8pPr marL="34290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8pPr>
            <a:lvl9pPr marL="38862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9pPr>
          </a:lstStyle>
          <a:p>
            <a:pPr eaLnBrk="1" hangingPunct="1">
              <a:lnSpc>
                <a:spcPct val="100000"/>
              </a:lnSpc>
            </a:pPr>
            <a:r>
              <a:rPr lang="en-US" altLang="en-US" i="1"/>
              <a:t>f</a:t>
            </a:r>
            <a:r>
              <a:rPr lang="en-US" altLang="en-US" sz="400" i="1"/>
              <a:t> </a:t>
            </a:r>
            <a:r>
              <a:rPr lang="en-US" altLang="en-US"/>
              <a:t>(</a:t>
            </a:r>
            <a:r>
              <a:rPr lang="en-US" altLang="en-US" i="1"/>
              <a:t>x</a:t>
            </a:r>
            <a:r>
              <a:rPr lang="en-US" altLang="en-US"/>
              <a:t>) =</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157699">
                                            <p:txEl>
                                              <p:pRg st="8" end="8"/>
                                            </p:txEl>
                                          </p:spTgt>
                                        </p:tgtEl>
                                        <p:attrNameLst>
                                          <p:attrName>style.visibility</p:attrName>
                                        </p:attrNameLst>
                                      </p:cBhvr>
                                      <p:to>
                                        <p:strVal val="visible"/>
                                      </p:to>
                                    </p:set>
                                    <p:animEffect transition="in" filter="fade">
                                      <p:cBhvr>
                                        <p:cTn id="7" dur="1000"/>
                                        <p:tgtEl>
                                          <p:spTgt spid="157699">
                                            <p:txEl>
                                              <p:pRg st="8" end="8"/>
                                            </p:txEl>
                                          </p:spTgt>
                                        </p:tgtEl>
                                      </p:cBhvr>
                                    </p:animEffect>
                                    <p:anim calcmode="lin" valueType="num">
                                      <p:cBhvr>
                                        <p:cTn id="8" dur="1000" fill="hold"/>
                                        <p:tgtEl>
                                          <p:spTgt spid="157699">
                                            <p:txEl>
                                              <p:pRg st="8" end="8"/>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57699">
                                            <p:txEl>
                                              <p:pRg st="8" end="8"/>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57699">
                                            <p:txEl>
                                              <p:pRg st="8" end="8"/>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157699">
                                            <p:txEl>
                                              <p:pRg st="9" end="9"/>
                                            </p:txEl>
                                          </p:spTgt>
                                        </p:tgtEl>
                                        <p:attrNameLst>
                                          <p:attrName>style.visibility</p:attrName>
                                        </p:attrNameLst>
                                      </p:cBhvr>
                                      <p:to>
                                        <p:strVal val="visible"/>
                                      </p:to>
                                    </p:set>
                                    <p:animEffect transition="in" filter="fade">
                                      <p:cBhvr>
                                        <p:cTn id="13" dur="1000"/>
                                        <p:tgtEl>
                                          <p:spTgt spid="157699">
                                            <p:txEl>
                                              <p:pRg st="9" end="9"/>
                                            </p:txEl>
                                          </p:spTgt>
                                        </p:tgtEl>
                                      </p:cBhvr>
                                    </p:animEffect>
                                    <p:anim calcmode="lin" valueType="num">
                                      <p:cBhvr>
                                        <p:cTn id="14" dur="1000" fill="hold"/>
                                        <p:tgtEl>
                                          <p:spTgt spid="157699">
                                            <p:txEl>
                                              <p:pRg st="9" end="9"/>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157699">
                                            <p:txEl>
                                              <p:pRg st="9" end="9"/>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57699">
                                            <p:txEl>
                                              <p:pRg st="9" end="9"/>
                                            </p:txEl>
                                          </p:spTgt>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157699">
                                            <p:txEl>
                                              <p:pRg st="11" end="11"/>
                                            </p:txEl>
                                          </p:spTgt>
                                        </p:tgtEl>
                                        <p:attrNameLst>
                                          <p:attrName>style.visibility</p:attrName>
                                        </p:attrNameLst>
                                      </p:cBhvr>
                                      <p:to>
                                        <p:strVal val="visible"/>
                                      </p:to>
                                    </p:set>
                                    <p:animEffect transition="in" filter="fade">
                                      <p:cBhvr>
                                        <p:cTn id="19" dur="1000"/>
                                        <p:tgtEl>
                                          <p:spTgt spid="157699">
                                            <p:txEl>
                                              <p:pRg st="11" end="11"/>
                                            </p:txEl>
                                          </p:spTgt>
                                        </p:tgtEl>
                                      </p:cBhvr>
                                    </p:animEffect>
                                    <p:anim calcmode="lin" valueType="num">
                                      <p:cBhvr>
                                        <p:cTn id="20" dur="1000" fill="hold"/>
                                        <p:tgtEl>
                                          <p:spTgt spid="157699">
                                            <p:txEl>
                                              <p:pRg st="11" end="11"/>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157699">
                                            <p:txEl>
                                              <p:pRg st="11" end="11"/>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57699">
                                            <p:txEl>
                                              <p:pRg st="11" end="1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noFill/>
        </p:spPr>
        <p:txBody>
          <a:bodyPr/>
          <a:lstStyle/>
          <a:p>
            <a:r>
              <a:rPr lang="en-US" altLang="en-US"/>
              <a:t>Example 7 – </a:t>
            </a:r>
            <a:r>
              <a:rPr lang="en-US" altLang="en-US" i="1"/>
              <a:t>Solution  </a:t>
            </a:r>
          </a:p>
        </p:txBody>
      </p:sp>
      <p:sp>
        <p:nvSpPr>
          <p:cNvPr id="158723" name="Rectangle 3"/>
          <p:cNvSpPr>
            <a:spLocks noChangeArrowheads="1"/>
          </p:cNvSpPr>
          <p:nvPr/>
        </p:nvSpPr>
        <p:spPr bwMode="auto">
          <a:xfrm>
            <a:off x="455613" y="1462088"/>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tabLst>
                <a:tab pos="465138" algn="l"/>
              </a:tabLst>
              <a:defRPr sz="2400">
                <a:solidFill>
                  <a:schemeClr val="tx1"/>
                </a:solidFill>
                <a:latin typeface="Arial" panose="020B0604020202020204" pitchFamily="34" charset="0"/>
              </a:defRPr>
            </a:lvl1pPr>
            <a:lvl2pPr marL="742950" indent="-285750" eaLnBrk="0" hangingPunct="0">
              <a:tabLst>
                <a:tab pos="465138" algn="l"/>
              </a:tabLst>
              <a:defRPr sz="2400">
                <a:solidFill>
                  <a:schemeClr val="tx1"/>
                </a:solidFill>
                <a:latin typeface="Arial" panose="020B0604020202020204" pitchFamily="34" charset="0"/>
              </a:defRPr>
            </a:lvl2pPr>
            <a:lvl3pPr marL="1143000" indent="-228600" eaLnBrk="0" hangingPunct="0">
              <a:tabLst>
                <a:tab pos="465138" algn="l"/>
              </a:tabLst>
              <a:defRPr sz="2400">
                <a:solidFill>
                  <a:schemeClr val="tx1"/>
                </a:solidFill>
                <a:latin typeface="Arial" panose="020B0604020202020204" pitchFamily="34" charset="0"/>
              </a:defRPr>
            </a:lvl3pPr>
            <a:lvl4pPr marL="1600200" indent="-228600" eaLnBrk="0" hangingPunct="0">
              <a:tabLst>
                <a:tab pos="465138" algn="l"/>
              </a:tabLst>
              <a:defRPr sz="2400">
                <a:solidFill>
                  <a:schemeClr val="tx1"/>
                </a:solidFill>
                <a:latin typeface="Arial" panose="020B0604020202020204" pitchFamily="34" charset="0"/>
              </a:defRPr>
            </a:lvl4pPr>
            <a:lvl5pPr marL="2057400" indent="-228600" eaLnBrk="0" hangingPunct="0">
              <a:tabLst>
                <a:tab pos="465138" algn="l"/>
              </a:tabLst>
              <a:defRPr sz="2400">
                <a:solidFill>
                  <a:schemeClr val="tx1"/>
                </a:solidFill>
                <a:latin typeface="Arial" panose="020B0604020202020204" pitchFamily="34" charset="0"/>
              </a:defRPr>
            </a:lvl5pPr>
            <a:lvl6pPr marL="2514600" indent="-228600" eaLnBrk="0" fontAlgn="base" hangingPunct="0">
              <a:lnSpc>
                <a:spcPct val="120000"/>
              </a:lnSpc>
              <a:spcBef>
                <a:spcPct val="0"/>
              </a:spcBef>
              <a:spcAft>
                <a:spcPct val="0"/>
              </a:spcAft>
              <a:tabLst>
                <a:tab pos="465138" algn="l"/>
              </a:tabLst>
              <a:defRPr sz="2400">
                <a:solidFill>
                  <a:schemeClr val="tx1"/>
                </a:solidFill>
                <a:latin typeface="Arial" panose="020B0604020202020204" pitchFamily="34" charset="0"/>
              </a:defRPr>
            </a:lvl6pPr>
            <a:lvl7pPr marL="2971800" indent="-228600" eaLnBrk="0" fontAlgn="base" hangingPunct="0">
              <a:lnSpc>
                <a:spcPct val="120000"/>
              </a:lnSpc>
              <a:spcBef>
                <a:spcPct val="0"/>
              </a:spcBef>
              <a:spcAft>
                <a:spcPct val="0"/>
              </a:spcAft>
              <a:tabLst>
                <a:tab pos="465138" algn="l"/>
              </a:tabLst>
              <a:defRPr sz="2400">
                <a:solidFill>
                  <a:schemeClr val="tx1"/>
                </a:solidFill>
                <a:latin typeface="Arial" panose="020B0604020202020204" pitchFamily="34" charset="0"/>
              </a:defRPr>
            </a:lvl7pPr>
            <a:lvl8pPr marL="3429000" indent="-228600" eaLnBrk="0" fontAlgn="base" hangingPunct="0">
              <a:lnSpc>
                <a:spcPct val="120000"/>
              </a:lnSpc>
              <a:spcBef>
                <a:spcPct val="0"/>
              </a:spcBef>
              <a:spcAft>
                <a:spcPct val="0"/>
              </a:spcAft>
              <a:tabLst>
                <a:tab pos="465138" algn="l"/>
              </a:tabLst>
              <a:defRPr sz="2400">
                <a:solidFill>
                  <a:schemeClr val="tx1"/>
                </a:solidFill>
                <a:latin typeface="Arial" panose="020B0604020202020204" pitchFamily="34" charset="0"/>
              </a:defRPr>
            </a:lvl8pPr>
            <a:lvl9pPr marL="3886200" indent="-228600" eaLnBrk="0" fontAlgn="base" hangingPunct="0">
              <a:lnSpc>
                <a:spcPct val="120000"/>
              </a:lnSpc>
              <a:spcBef>
                <a:spcPct val="0"/>
              </a:spcBef>
              <a:spcAft>
                <a:spcPct val="0"/>
              </a:spcAft>
              <a:tabLst>
                <a:tab pos="465138" algn="l"/>
              </a:tabLst>
              <a:defRPr sz="2400">
                <a:solidFill>
                  <a:schemeClr val="tx1"/>
                </a:solidFill>
                <a:latin typeface="Arial" panose="020B0604020202020204" pitchFamily="34" charset="0"/>
              </a:defRPr>
            </a:lvl9pPr>
          </a:lstStyle>
          <a:p>
            <a:pPr eaLnBrk="1" hangingPunct="1">
              <a:lnSpc>
                <a:spcPct val="100000"/>
              </a:lnSpc>
              <a:spcBef>
                <a:spcPct val="20000"/>
              </a:spcBef>
            </a:pPr>
            <a:r>
              <a:rPr lang="en-US" altLang="en-US"/>
              <a:t>On the other hand, if </a:t>
            </a:r>
            <a:r>
              <a:rPr lang="en-US" altLang="en-US" i="1"/>
              <a:t>x</a:t>
            </a:r>
            <a:r>
              <a:rPr lang="en-US" altLang="en-US"/>
              <a:t> &gt; –1, then the value of </a:t>
            </a:r>
            <a:r>
              <a:rPr lang="en-US" altLang="en-US" i="1"/>
              <a:t>f</a:t>
            </a:r>
            <a:r>
              <a:rPr lang="en-US" altLang="en-US" sz="400" i="1"/>
              <a:t> </a:t>
            </a:r>
            <a:r>
              <a:rPr lang="en-US" altLang="en-US"/>
              <a:t>(</a:t>
            </a:r>
            <a:r>
              <a:rPr lang="en-US" altLang="en-US" i="1"/>
              <a:t>x</a:t>
            </a:r>
            <a:r>
              <a:rPr lang="en-US" altLang="en-US"/>
              <a:t>) is </a:t>
            </a:r>
            <a:r>
              <a:rPr lang="en-US" altLang="en-US" i="1"/>
              <a:t>x</a:t>
            </a:r>
            <a:r>
              <a:rPr lang="en-US" altLang="en-US" baseline="30000"/>
              <a:t>2</a:t>
            </a:r>
            <a:r>
              <a:rPr lang="en-US" altLang="en-US"/>
              <a:t>.</a:t>
            </a:r>
          </a:p>
          <a:p>
            <a:pPr eaLnBrk="1" hangingPunct="1">
              <a:lnSpc>
                <a:spcPct val="100000"/>
              </a:lnSpc>
              <a:spcBef>
                <a:spcPct val="20000"/>
              </a:spcBef>
            </a:pPr>
            <a:endParaRPr lang="en-US" altLang="en-US" sz="1200"/>
          </a:p>
          <a:p>
            <a:pPr eaLnBrk="1" hangingPunct="1">
              <a:lnSpc>
                <a:spcPct val="100000"/>
              </a:lnSpc>
              <a:spcBef>
                <a:spcPct val="20000"/>
              </a:spcBef>
            </a:pPr>
            <a:r>
              <a:rPr lang="en-US" altLang="en-US"/>
              <a:t>              Since –2 </a:t>
            </a:r>
            <a:r>
              <a:rPr lang="en-US" altLang="en-US" b="1">
                <a:solidFill>
                  <a:srgbClr val="000000"/>
                </a:solidFill>
                <a:cs typeface="Times New Roman" panose="02020603050405020304" pitchFamily="18" charset="0"/>
                <a:sym typeface="Symbol" panose="05050102010706020507" pitchFamily="18" charset="2"/>
              </a:rPr>
              <a:t></a:t>
            </a:r>
            <a:r>
              <a:rPr lang="en-US" altLang="en-US"/>
              <a:t> –1, we have </a:t>
            </a:r>
            <a:r>
              <a:rPr lang="en-US" altLang="en-US" i="1"/>
              <a:t>f</a:t>
            </a:r>
            <a:r>
              <a:rPr lang="en-US" altLang="en-US" sz="400" i="1"/>
              <a:t> </a:t>
            </a:r>
            <a:r>
              <a:rPr lang="en-US" altLang="en-US"/>
              <a:t>(–2) = 1 – (–2) = 3.</a:t>
            </a:r>
          </a:p>
          <a:p>
            <a:pPr eaLnBrk="1" hangingPunct="1">
              <a:lnSpc>
                <a:spcPct val="100000"/>
              </a:lnSpc>
              <a:spcBef>
                <a:spcPct val="20000"/>
              </a:spcBef>
            </a:pPr>
            <a:endParaRPr lang="en-US" altLang="en-US" sz="1200"/>
          </a:p>
          <a:p>
            <a:pPr eaLnBrk="1" hangingPunct="1">
              <a:lnSpc>
                <a:spcPct val="100000"/>
              </a:lnSpc>
              <a:spcBef>
                <a:spcPct val="20000"/>
              </a:spcBef>
            </a:pPr>
            <a:r>
              <a:rPr lang="en-US" altLang="en-US"/>
              <a:t>              Since –1 </a:t>
            </a:r>
            <a:r>
              <a:rPr lang="en-US" altLang="en-US" b="1">
                <a:solidFill>
                  <a:srgbClr val="000000"/>
                </a:solidFill>
                <a:cs typeface="Times New Roman" panose="02020603050405020304" pitchFamily="18" charset="0"/>
                <a:sym typeface="Symbol" panose="05050102010706020507" pitchFamily="18" charset="2"/>
              </a:rPr>
              <a:t></a:t>
            </a:r>
            <a:r>
              <a:rPr lang="en-US" altLang="en-US"/>
              <a:t> –1, we have </a:t>
            </a:r>
            <a:r>
              <a:rPr lang="en-US" altLang="en-US" i="1"/>
              <a:t>f</a:t>
            </a:r>
            <a:r>
              <a:rPr lang="en-US" altLang="en-US" sz="400" i="1"/>
              <a:t> </a:t>
            </a:r>
            <a:r>
              <a:rPr lang="en-US" altLang="en-US"/>
              <a:t>(–1) = 1 – (–1) = 2.</a:t>
            </a:r>
          </a:p>
          <a:p>
            <a:pPr eaLnBrk="1" hangingPunct="1">
              <a:lnSpc>
                <a:spcPct val="100000"/>
              </a:lnSpc>
              <a:spcBef>
                <a:spcPct val="20000"/>
              </a:spcBef>
            </a:pPr>
            <a:endParaRPr lang="en-US" altLang="en-US" sz="1200"/>
          </a:p>
          <a:p>
            <a:pPr eaLnBrk="1" hangingPunct="1">
              <a:lnSpc>
                <a:spcPct val="100000"/>
              </a:lnSpc>
              <a:spcBef>
                <a:spcPct val="20000"/>
              </a:spcBef>
            </a:pPr>
            <a:r>
              <a:rPr lang="en-US" altLang="en-US"/>
              <a:t>              Since 0 </a:t>
            </a:r>
            <a:r>
              <a:rPr lang="en-US" altLang="en-US">
                <a:solidFill>
                  <a:srgbClr val="000000"/>
                </a:solidFill>
                <a:cs typeface="Times New Roman" panose="02020603050405020304" pitchFamily="18" charset="0"/>
                <a:sym typeface="Symbol" panose="05050102010706020507" pitchFamily="18" charset="2"/>
              </a:rPr>
              <a:t>&gt;</a:t>
            </a:r>
            <a:r>
              <a:rPr lang="en-US" altLang="en-US"/>
              <a:t> –1, we have </a:t>
            </a:r>
            <a:r>
              <a:rPr lang="en-US" altLang="en-US" i="1"/>
              <a:t>f</a:t>
            </a:r>
            <a:r>
              <a:rPr lang="en-US" altLang="en-US" sz="400" i="1"/>
              <a:t> </a:t>
            </a:r>
            <a:r>
              <a:rPr lang="en-US" altLang="en-US"/>
              <a:t>(0) = 0</a:t>
            </a:r>
            <a:r>
              <a:rPr lang="en-US" altLang="en-US" baseline="30000"/>
              <a:t>2</a:t>
            </a:r>
            <a:r>
              <a:rPr lang="en-US" altLang="en-US"/>
              <a:t> = 0.</a:t>
            </a:r>
          </a:p>
          <a:p>
            <a:pPr eaLnBrk="1" hangingPunct="1">
              <a:lnSpc>
                <a:spcPct val="100000"/>
              </a:lnSpc>
              <a:spcBef>
                <a:spcPct val="20000"/>
              </a:spcBef>
            </a:pPr>
            <a:endParaRPr lang="en-US" altLang="en-US"/>
          </a:p>
          <a:p>
            <a:pPr eaLnBrk="1" hangingPunct="1">
              <a:lnSpc>
                <a:spcPct val="100000"/>
              </a:lnSpc>
              <a:spcBef>
                <a:spcPct val="20000"/>
              </a:spcBef>
            </a:pPr>
            <a:r>
              <a:rPr lang="en-US" altLang="en-US"/>
              <a:t>How do we draw the graph of </a:t>
            </a:r>
            <a:r>
              <a:rPr lang="en-US" altLang="en-US" i="1"/>
              <a:t>f</a:t>
            </a:r>
            <a:r>
              <a:rPr lang="en-US" altLang="en-US" sz="1200" i="1"/>
              <a:t> </a:t>
            </a:r>
            <a:r>
              <a:rPr lang="en-US" altLang="en-US"/>
              <a:t>? We observe that if </a:t>
            </a:r>
            <a:r>
              <a:rPr lang="en-US" altLang="en-US" i="1"/>
              <a:t>x </a:t>
            </a:r>
            <a:r>
              <a:rPr lang="en-US" altLang="en-US" b="1">
                <a:solidFill>
                  <a:srgbClr val="000000"/>
                </a:solidFill>
                <a:sym typeface="Symbol" panose="05050102010706020507" pitchFamily="18" charset="2"/>
              </a:rPr>
              <a:t> </a:t>
            </a:r>
            <a:r>
              <a:rPr lang="en-US" altLang="en-US"/>
              <a:t>–1, then </a:t>
            </a:r>
            <a:r>
              <a:rPr lang="en-US" altLang="en-US" i="1"/>
              <a:t>f</a:t>
            </a:r>
            <a:r>
              <a:rPr lang="en-US" altLang="en-US" sz="400" i="1"/>
              <a:t> </a:t>
            </a:r>
            <a:r>
              <a:rPr lang="en-US" altLang="en-US"/>
              <a:t>(</a:t>
            </a:r>
            <a:r>
              <a:rPr lang="en-US" altLang="en-US" i="1"/>
              <a:t>x</a:t>
            </a:r>
            <a:r>
              <a:rPr lang="en-US" altLang="en-US"/>
              <a:t>) = 1 – </a:t>
            </a:r>
            <a:r>
              <a:rPr lang="en-US" altLang="en-US" i="1"/>
              <a:t>x</a:t>
            </a:r>
            <a:r>
              <a:rPr lang="en-US" altLang="en-US"/>
              <a:t>, so the part of the graph of </a:t>
            </a:r>
            <a:r>
              <a:rPr lang="en-US" altLang="en-US" i="1"/>
              <a:t>f</a:t>
            </a:r>
            <a:r>
              <a:rPr lang="en-US" altLang="en-US"/>
              <a:t> that lies to the left of the vertical line </a:t>
            </a:r>
            <a:r>
              <a:rPr lang="en-US" altLang="en-US" i="1"/>
              <a:t>x</a:t>
            </a:r>
            <a:r>
              <a:rPr lang="en-US" altLang="en-US"/>
              <a:t> = –1 must coincide with the line           </a:t>
            </a:r>
            <a:r>
              <a:rPr lang="en-US" altLang="en-US" i="1"/>
              <a:t>y </a:t>
            </a:r>
            <a:r>
              <a:rPr lang="en-US" altLang="en-US"/>
              <a:t>= 1 – </a:t>
            </a:r>
            <a:r>
              <a:rPr lang="en-US" altLang="en-US" i="1"/>
              <a:t>x</a:t>
            </a:r>
            <a:r>
              <a:rPr lang="en-US" altLang="en-US"/>
              <a:t>, which has slope –1 and </a:t>
            </a:r>
            <a:r>
              <a:rPr lang="en-US" altLang="en-US" i="1"/>
              <a:t>y</a:t>
            </a:r>
            <a:r>
              <a:rPr lang="en-US" altLang="en-US"/>
              <a:t>-intercept 1.</a:t>
            </a:r>
          </a:p>
        </p:txBody>
      </p:sp>
      <p:sp>
        <p:nvSpPr>
          <p:cNvPr id="29700" name="Text Box 6"/>
          <p:cNvSpPr txBox="1">
            <a:spLocks noChangeArrowheads="1"/>
          </p:cNvSpPr>
          <p:nvPr/>
        </p:nvSpPr>
        <p:spPr bwMode="auto">
          <a:xfrm>
            <a:off x="8135938" y="838200"/>
            <a:ext cx="841375"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6pPr>
            <a:lvl7pPr marL="29718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7pPr>
            <a:lvl8pPr marL="34290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8pPr>
            <a:lvl9pPr marL="38862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9pPr>
          </a:lstStyle>
          <a:p>
            <a:pPr algn="r" eaLnBrk="1" hangingPunct="1">
              <a:lnSpc>
                <a:spcPct val="100000"/>
              </a:lnSpc>
              <a:spcBef>
                <a:spcPct val="50000"/>
              </a:spcBef>
            </a:pPr>
            <a:r>
              <a:rPr lang="en-US" altLang="en-US" sz="1800">
                <a:solidFill>
                  <a:srgbClr val="000000"/>
                </a:solidFill>
              </a:rPr>
              <a:t>cont’d</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158723">
                                            <p:txEl>
                                              <p:pRg st="2" end="2"/>
                                            </p:txEl>
                                          </p:spTgt>
                                        </p:tgtEl>
                                        <p:attrNameLst>
                                          <p:attrName>style.visibility</p:attrName>
                                        </p:attrNameLst>
                                      </p:cBhvr>
                                      <p:to>
                                        <p:strVal val="visible"/>
                                      </p:to>
                                    </p:set>
                                    <p:animEffect transition="in" filter="fade">
                                      <p:cBhvr>
                                        <p:cTn id="7" dur="1000"/>
                                        <p:tgtEl>
                                          <p:spTgt spid="158723">
                                            <p:txEl>
                                              <p:pRg st="2" end="2"/>
                                            </p:txEl>
                                          </p:spTgt>
                                        </p:tgtEl>
                                      </p:cBhvr>
                                    </p:animEffect>
                                    <p:anim calcmode="lin" valueType="num">
                                      <p:cBhvr>
                                        <p:cTn id="8" dur="1000" fill="hold"/>
                                        <p:tgtEl>
                                          <p:spTgt spid="158723">
                                            <p:txEl>
                                              <p:pRg st="2" end="2"/>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58723">
                                            <p:txEl>
                                              <p:pRg st="2" end="2"/>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5872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nodeType="clickEffect">
                                  <p:stCondLst>
                                    <p:cond delay="0"/>
                                  </p:stCondLst>
                                  <p:childTnLst>
                                    <p:set>
                                      <p:cBhvr>
                                        <p:cTn id="14" dur="1" fill="hold">
                                          <p:stCondLst>
                                            <p:cond delay="0"/>
                                          </p:stCondLst>
                                        </p:cTn>
                                        <p:tgtEl>
                                          <p:spTgt spid="158723">
                                            <p:txEl>
                                              <p:pRg st="4" end="4"/>
                                            </p:txEl>
                                          </p:spTgt>
                                        </p:tgtEl>
                                        <p:attrNameLst>
                                          <p:attrName>style.visibility</p:attrName>
                                        </p:attrNameLst>
                                      </p:cBhvr>
                                      <p:to>
                                        <p:strVal val="visible"/>
                                      </p:to>
                                    </p:set>
                                    <p:animEffect transition="in" filter="fade">
                                      <p:cBhvr>
                                        <p:cTn id="15" dur="1000"/>
                                        <p:tgtEl>
                                          <p:spTgt spid="158723">
                                            <p:txEl>
                                              <p:pRg st="4" end="4"/>
                                            </p:txEl>
                                          </p:spTgt>
                                        </p:tgtEl>
                                      </p:cBhvr>
                                    </p:animEffect>
                                    <p:anim calcmode="lin" valueType="num">
                                      <p:cBhvr>
                                        <p:cTn id="16" dur="1000" fill="hold"/>
                                        <p:tgtEl>
                                          <p:spTgt spid="158723">
                                            <p:txEl>
                                              <p:pRg st="4" end="4"/>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158723">
                                            <p:txEl>
                                              <p:pRg st="4" end="4"/>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58723">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nodeType="clickEffect">
                                  <p:stCondLst>
                                    <p:cond delay="0"/>
                                  </p:stCondLst>
                                  <p:childTnLst>
                                    <p:set>
                                      <p:cBhvr>
                                        <p:cTn id="22" dur="1" fill="hold">
                                          <p:stCondLst>
                                            <p:cond delay="0"/>
                                          </p:stCondLst>
                                        </p:cTn>
                                        <p:tgtEl>
                                          <p:spTgt spid="158723">
                                            <p:txEl>
                                              <p:pRg st="6" end="6"/>
                                            </p:txEl>
                                          </p:spTgt>
                                        </p:tgtEl>
                                        <p:attrNameLst>
                                          <p:attrName>style.visibility</p:attrName>
                                        </p:attrNameLst>
                                      </p:cBhvr>
                                      <p:to>
                                        <p:strVal val="visible"/>
                                      </p:to>
                                    </p:set>
                                    <p:animEffect transition="in" filter="fade">
                                      <p:cBhvr>
                                        <p:cTn id="23" dur="1000"/>
                                        <p:tgtEl>
                                          <p:spTgt spid="158723">
                                            <p:txEl>
                                              <p:pRg st="6" end="6"/>
                                            </p:txEl>
                                          </p:spTgt>
                                        </p:tgtEl>
                                      </p:cBhvr>
                                    </p:animEffect>
                                    <p:anim calcmode="lin" valueType="num">
                                      <p:cBhvr>
                                        <p:cTn id="24" dur="1000" fill="hold"/>
                                        <p:tgtEl>
                                          <p:spTgt spid="158723">
                                            <p:txEl>
                                              <p:pRg st="6" end="6"/>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158723">
                                            <p:txEl>
                                              <p:pRg st="6" end="6"/>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58723">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nodeType="clickEffect">
                                  <p:stCondLst>
                                    <p:cond delay="0"/>
                                  </p:stCondLst>
                                  <p:childTnLst>
                                    <p:set>
                                      <p:cBhvr>
                                        <p:cTn id="30" dur="1" fill="hold">
                                          <p:stCondLst>
                                            <p:cond delay="0"/>
                                          </p:stCondLst>
                                        </p:cTn>
                                        <p:tgtEl>
                                          <p:spTgt spid="158723">
                                            <p:txEl>
                                              <p:pRg st="8" end="8"/>
                                            </p:txEl>
                                          </p:spTgt>
                                        </p:tgtEl>
                                        <p:attrNameLst>
                                          <p:attrName>style.visibility</p:attrName>
                                        </p:attrNameLst>
                                      </p:cBhvr>
                                      <p:to>
                                        <p:strVal val="visible"/>
                                      </p:to>
                                    </p:set>
                                    <p:animEffect transition="in" filter="fade">
                                      <p:cBhvr>
                                        <p:cTn id="31" dur="1000"/>
                                        <p:tgtEl>
                                          <p:spTgt spid="158723">
                                            <p:txEl>
                                              <p:pRg st="8" end="8"/>
                                            </p:txEl>
                                          </p:spTgt>
                                        </p:tgtEl>
                                      </p:cBhvr>
                                    </p:animEffect>
                                    <p:anim calcmode="lin" valueType="num">
                                      <p:cBhvr>
                                        <p:cTn id="32" dur="1000" fill="hold"/>
                                        <p:tgtEl>
                                          <p:spTgt spid="158723">
                                            <p:txEl>
                                              <p:pRg st="8" end="8"/>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158723">
                                            <p:txEl>
                                              <p:pRg st="8" end="8"/>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58723">
                                            <p:txEl>
                                              <p:pRg st="8" end="8"/>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noFill/>
        </p:spPr>
        <p:txBody>
          <a:bodyPr/>
          <a:lstStyle/>
          <a:p>
            <a:r>
              <a:rPr lang="en-US" altLang="en-US"/>
              <a:t>Example 7 – </a:t>
            </a:r>
            <a:r>
              <a:rPr lang="en-US" altLang="en-US" i="1"/>
              <a:t>Solution  </a:t>
            </a:r>
          </a:p>
        </p:txBody>
      </p:sp>
      <p:sp>
        <p:nvSpPr>
          <p:cNvPr id="159747" name="Rectangle 3"/>
          <p:cNvSpPr>
            <a:spLocks noChangeArrowheads="1"/>
          </p:cNvSpPr>
          <p:nvPr/>
        </p:nvSpPr>
        <p:spPr bwMode="auto">
          <a:xfrm>
            <a:off x="455613" y="1462088"/>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tabLst>
                <a:tab pos="465138" algn="l"/>
              </a:tabLst>
              <a:defRPr sz="2400">
                <a:solidFill>
                  <a:schemeClr val="tx1"/>
                </a:solidFill>
                <a:latin typeface="Arial" panose="020B0604020202020204" pitchFamily="34" charset="0"/>
              </a:defRPr>
            </a:lvl1pPr>
            <a:lvl2pPr marL="742950" indent="-285750" eaLnBrk="0" hangingPunct="0">
              <a:tabLst>
                <a:tab pos="465138" algn="l"/>
              </a:tabLst>
              <a:defRPr sz="2400">
                <a:solidFill>
                  <a:schemeClr val="tx1"/>
                </a:solidFill>
                <a:latin typeface="Arial" panose="020B0604020202020204" pitchFamily="34" charset="0"/>
              </a:defRPr>
            </a:lvl2pPr>
            <a:lvl3pPr marL="1143000" indent="-228600" eaLnBrk="0" hangingPunct="0">
              <a:tabLst>
                <a:tab pos="465138" algn="l"/>
              </a:tabLst>
              <a:defRPr sz="2400">
                <a:solidFill>
                  <a:schemeClr val="tx1"/>
                </a:solidFill>
                <a:latin typeface="Arial" panose="020B0604020202020204" pitchFamily="34" charset="0"/>
              </a:defRPr>
            </a:lvl3pPr>
            <a:lvl4pPr marL="1600200" indent="-228600" eaLnBrk="0" hangingPunct="0">
              <a:tabLst>
                <a:tab pos="465138" algn="l"/>
              </a:tabLst>
              <a:defRPr sz="2400">
                <a:solidFill>
                  <a:schemeClr val="tx1"/>
                </a:solidFill>
                <a:latin typeface="Arial" panose="020B0604020202020204" pitchFamily="34" charset="0"/>
              </a:defRPr>
            </a:lvl4pPr>
            <a:lvl5pPr marL="2057400" indent="-228600" eaLnBrk="0" hangingPunct="0">
              <a:tabLst>
                <a:tab pos="465138" algn="l"/>
              </a:tabLst>
              <a:defRPr sz="2400">
                <a:solidFill>
                  <a:schemeClr val="tx1"/>
                </a:solidFill>
                <a:latin typeface="Arial" panose="020B0604020202020204" pitchFamily="34" charset="0"/>
              </a:defRPr>
            </a:lvl5pPr>
            <a:lvl6pPr marL="2514600" indent="-228600" eaLnBrk="0" fontAlgn="base" hangingPunct="0">
              <a:lnSpc>
                <a:spcPct val="120000"/>
              </a:lnSpc>
              <a:spcBef>
                <a:spcPct val="0"/>
              </a:spcBef>
              <a:spcAft>
                <a:spcPct val="0"/>
              </a:spcAft>
              <a:tabLst>
                <a:tab pos="465138" algn="l"/>
              </a:tabLst>
              <a:defRPr sz="2400">
                <a:solidFill>
                  <a:schemeClr val="tx1"/>
                </a:solidFill>
                <a:latin typeface="Arial" panose="020B0604020202020204" pitchFamily="34" charset="0"/>
              </a:defRPr>
            </a:lvl6pPr>
            <a:lvl7pPr marL="2971800" indent="-228600" eaLnBrk="0" fontAlgn="base" hangingPunct="0">
              <a:lnSpc>
                <a:spcPct val="120000"/>
              </a:lnSpc>
              <a:spcBef>
                <a:spcPct val="0"/>
              </a:spcBef>
              <a:spcAft>
                <a:spcPct val="0"/>
              </a:spcAft>
              <a:tabLst>
                <a:tab pos="465138" algn="l"/>
              </a:tabLst>
              <a:defRPr sz="2400">
                <a:solidFill>
                  <a:schemeClr val="tx1"/>
                </a:solidFill>
                <a:latin typeface="Arial" panose="020B0604020202020204" pitchFamily="34" charset="0"/>
              </a:defRPr>
            </a:lvl7pPr>
            <a:lvl8pPr marL="3429000" indent="-228600" eaLnBrk="0" fontAlgn="base" hangingPunct="0">
              <a:lnSpc>
                <a:spcPct val="120000"/>
              </a:lnSpc>
              <a:spcBef>
                <a:spcPct val="0"/>
              </a:spcBef>
              <a:spcAft>
                <a:spcPct val="0"/>
              </a:spcAft>
              <a:tabLst>
                <a:tab pos="465138" algn="l"/>
              </a:tabLst>
              <a:defRPr sz="2400">
                <a:solidFill>
                  <a:schemeClr val="tx1"/>
                </a:solidFill>
                <a:latin typeface="Arial" panose="020B0604020202020204" pitchFamily="34" charset="0"/>
              </a:defRPr>
            </a:lvl8pPr>
            <a:lvl9pPr marL="3886200" indent="-228600" eaLnBrk="0" fontAlgn="base" hangingPunct="0">
              <a:lnSpc>
                <a:spcPct val="120000"/>
              </a:lnSpc>
              <a:spcBef>
                <a:spcPct val="0"/>
              </a:spcBef>
              <a:spcAft>
                <a:spcPct val="0"/>
              </a:spcAft>
              <a:tabLst>
                <a:tab pos="465138" algn="l"/>
              </a:tabLst>
              <a:defRPr sz="2400">
                <a:solidFill>
                  <a:schemeClr val="tx1"/>
                </a:solidFill>
                <a:latin typeface="Arial" panose="020B0604020202020204" pitchFamily="34" charset="0"/>
              </a:defRPr>
            </a:lvl9pPr>
          </a:lstStyle>
          <a:p>
            <a:pPr eaLnBrk="1" hangingPunct="1">
              <a:lnSpc>
                <a:spcPct val="100000"/>
              </a:lnSpc>
              <a:spcBef>
                <a:spcPct val="20000"/>
              </a:spcBef>
            </a:pPr>
            <a:r>
              <a:rPr lang="en-US" altLang="en-US"/>
              <a:t>If </a:t>
            </a:r>
            <a:r>
              <a:rPr lang="en-US" altLang="en-US" i="1"/>
              <a:t>x</a:t>
            </a:r>
            <a:r>
              <a:rPr lang="en-US" altLang="en-US"/>
              <a:t> &gt; –1, then </a:t>
            </a:r>
            <a:r>
              <a:rPr lang="en-US" altLang="en-US" i="1"/>
              <a:t>f</a:t>
            </a:r>
            <a:r>
              <a:rPr lang="en-US" altLang="en-US" sz="400" i="1"/>
              <a:t> </a:t>
            </a:r>
            <a:r>
              <a:rPr lang="en-US" altLang="en-US"/>
              <a:t>(</a:t>
            </a:r>
            <a:r>
              <a:rPr lang="en-US" altLang="en-US" i="1"/>
              <a:t>x</a:t>
            </a:r>
            <a:r>
              <a:rPr lang="en-US" altLang="en-US"/>
              <a:t>) = </a:t>
            </a:r>
            <a:r>
              <a:rPr lang="en-US" altLang="en-US" i="1"/>
              <a:t>x</a:t>
            </a:r>
            <a:r>
              <a:rPr lang="en-US" altLang="en-US" baseline="30000"/>
              <a:t>2</a:t>
            </a:r>
            <a:r>
              <a:rPr lang="en-US" altLang="en-US"/>
              <a:t>, so the part of the graph of </a:t>
            </a:r>
            <a:r>
              <a:rPr lang="en-US" altLang="en-US" i="1"/>
              <a:t>f</a:t>
            </a:r>
            <a:r>
              <a:rPr lang="en-US" altLang="en-US"/>
              <a:t> that lies to the right of the line </a:t>
            </a:r>
            <a:r>
              <a:rPr lang="en-US" altLang="en-US" i="1"/>
              <a:t>x</a:t>
            </a:r>
            <a:r>
              <a:rPr lang="en-US" altLang="en-US"/>
              <a:t> = –1 must coincide with the graph of </a:t>
            </a:r>
            <a:r>
              <a:rPr lang="en-US" altLang="en-US" i="1"/>
              <a:t>y</a:t>
            </a:r>
            <a:r>
              <a:rPr lang="en-US" altLang="en-US"/>
              <a:t> = </a:t>
            </a:r>
            <a:r>
              <a:rPr lang="en-US" altLang="en-US" i="1"/>
              <a:t>x</a:t>
            </a:r>
            <a:r>
              <a:rPr lang="en-US" altLang="en-US" baseline="30000"/>
              <a:t>2</a:t>
            </a:r>
            <a:r>
              <a:rPr lang="en-US" altLang="en-US"/>
              <a:t>, which is a parabola. This enables us to sketch the graph in Figure 15.</a:t>
            </a:r>
          </a:p>
          <a:p>
            <a:pPr eaLnBrk="1" hangingPunct="1">
              <a:lnSpc>
                <a:spcPct val="100000"/>
              </a:lnSpc>
              <a:spcBef>
                <a:spcPct val="20000"/>
              </a:spcBef>
            </a:pPr>
            <a:endParaRPr lang="en-US" altLang="en-US"/>
          </a:p>
          <a:p>
            <a:pPr eaLnBrk="1" hangingPunct="1">
              <a:lnSpc>
                <a:spcPct val="100000"/>
              </a:lnSpc>
              <a:spcBef>
                <a:spcPct val="20000"/>
              </a:spcBef>
            </a:pPr>
            <a:endParaRPr lang="en-US" altLang="en-US"/>
          </a:p>
          <a:p>
            <a:pPr eaLnBrk="1" hangingPunct="1">
              <a:lnSpc>
                <a:spcPct val="100000"/>
              </a:lnSpc>
              <a:spcBef>
                <a:spcPct val="20000"/>
              </a:spcBef>
            </a:pPr>
            <a:endParaRPr lang="en-US" altLang="en-US"/>
          </a:p>
          <a:p>
            <a:pPr eaLnBrk="1" hangingPunct="1">
              <a:lnSpc>
                <a:spcPct val="100000"/>
              </a:lnSpc>
              <a:spcBef>
                <a:spcPct val="20000"/>
              </a:spcBef>
            </a:pPr>
            <a:endParaRPr lang="en-US" altLang="en-US"/>
          </a:p>
          <a:p>
            <a:pPr eaLnBrk="1" hangingPunct="1">
              <a:lnSpc>
                <a:spcPct val="100000"/>
              </a:lnSpc>
              <a:spcBef>
                <a:spcPct val="20000"/>
              </a:spcBef>
            </a:pPr>
            <a:endParaRPr lang="en-US" altLang="en-US"/>
          </a:p>
          <a:p>
            <a:pPr eaLnBrk="1" hangingPunct="1">
              <a:lnSpc>
                <a:spcPct val="100000"/>
              </a:lnSpc>
              <a:spcBef>
                <a:spcPct val="20000"/>
              </a:spcBef>
            </a:pPr>
            <a:endParaRPr lang="en-US" altLang="en-US" sz="1500"/>
          </a:p>
          <a:p>
            <a:pPr eaLnBrk="1" hangingPunct="1">
              <a:lnSpc>
                <a:spcPct val="100000"/>
              </a:lnSpc>
              <a:spcBef>
                <a:spcPct val="20000"/>
              </a:spcBef>
            </a:pPr>
            <a:r>
              <a:rPr lang="en-US" altLang="en-US"/>
              <a:t>The solid dot indicates that the point (–1, 2) is included on the graph; the open dot indicates that the point (–1, 1) is excluded from the graph.  </a:t>
            </a:r>
          </a:p>
        </p:txBody>
      </p:sp>
      <p:sp>
        <p:nvSpPr>
          <p:cNvPr id="30724" name="Text Box 6"/>
          <p:cNvSpPr txBox="1">
            <a:spLocks noChangeArrowheads="1"/>
          </p:cNvSpPr>
          <p:nvPr/>
        </p:nvSpPr>
        <p:spPr bwMode="auto">
          <a:xfrm>
            <a:off x="4114800" y="5124450"/>
            <a:ext cx="8620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6pPr>
            <a:lvl7pPr marL="29718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7pPr>
            <a:lvl8pPr marL="34290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8pPr>
            <a:lvl9pPr marL="38862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9pPr>
          </a:lstStyle>
          <a:p>
            <a:pPr algn="ctr" eaLnBrk="1" hangingPunct="1">
              <a:lnSpc>
                <a:spcPct val="100000"/>
              </a:lnSpc>
            </a:pPr>
            <a:r>
              <a:rPr lang="en-US" altLang="en-US" sz="1200" b="1"/>
              <a:t>Figure 15</a:t>
            </a:r>
          </a:p>
        </p:txBody>
      </p:sp>
      <p:pic>
        <p:nvPicPr>
          <p:cNvPr id="3072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3048000"/>
            <a:ext cx="240347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0726" name="Text Box 6"/>
          <p:cNvSpPr txBox="1">
            <a:spLocks noChangeArrowheads="1"/>
          </p:cNvSpPr>
          <p:nvPr/>
        </p:nvSpPr>
        <p:spPr bwMode="auto">
          <a:xfrm>
            <a:off x="8135938" y="838200"/>
            <a:ext cx="841375"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6pPr>
            <a:lvl7pPr marL="29718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7pPr>
            <a:lvl8pPr marL="34290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8pPr>
            <a:lvl9pPr marL="38862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9pPr>
          </a:lstStyle>
          <a:p>
            <a:pPr algn="r" eaLnBrk="1" hangingPunct="1">
              <a:lnSpc>
                <a:spcPct val="100000"/>
              </a:lnSpc>
              <a:spcBef>
                <a:spcPct val="50000"/>
              </a:spcBef>
            </a:pPr>
            <a:r>
              <a:rPr lang="en-US" altLang="en-US" sz="1800">
                <a:solidFill>
                  <a:srgbClr val="000000"/>
                </a:solidFill>
              </a:rPr>
              <a:t>cont’d</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159747">
                                            <p:txEl>
                                              <p:pRg st="7" end="7"/>
                                            </p:txEl>
                                          </p:spTgt>
                                        </p:tgtEl>
                                        <p:attrNameLst>
                                          <p:attrName>style.visibility</p:attrName>
                                        </p:attrNameLst>
                                      </p:cBhvr>
                                      <p:to>
                                        <p:strVal val="visible"/>
                                      </p:to>
                                    </p:set>
                                    <p:animEffect transition="in" filter="fade">
                                      <p:cBhvr>
                                        <p:cTn id="7" dur="1000"/>
                                        <p:tgtEl>
                                          <p:spTgt spid="159747">
                                            <p:txEl>
                                              <p:pRg st="7" end="7"/>
                                            </p:txEl>
                                          </p:spTgt>
                                        </p:tgtEl>
                                      </p:cBhvr>
                                    </p:animEffect>
                                    <p:anim calcmode="lin" valueType="num">
                                      <p:cBhvr>
                                        <p:cTn id="8" dur="1000" fill="hold"/>
                                        <p:tgtEl>
                                          <p:spTgt spid="159747">
                                            <p:txEl>
                                              <p:pRg st="7" end="7"/>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59747">
                                            <p:txEl>
                                              <p:pRg st="7" end="7"/>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59747">
                                            <p:txEl>
                                              <p:pRg st="7" end="7"/>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noFill/>
        </p:spPr>
        <p:txBody>
          <a:bodyPr/>
          <a:lstStyle/>
          <a:p>
            <a:r>
              <a:rPr lang="en-US" altLang="en-US"/>
              <a:t>Four Ways to Represent a Function</a:t>
            </a:r>
          </a:p>
        </p:txBody>
      </p:sp>
      <p:sp>
        <p:nvSpPr>
          <p:cNvPr id="4099" name="Text Box 3"/>
          <p:cNvSpPr txBox="1">
            <a:spLocks noChangeArrowheads="1"/>
          </p:cNvSpPr>
          <p:nvPr/>
        </p:nvSpPr>
        <p:spPr bwMode="auto">
          <a:xfrm>
            <a:off x="455613" y="1462088"/>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14300" eaLnBrk="0" hangingPunct="0">
              <a:tabLst>
                <a:tab pos="406400" algn="l"/>
              </a:tabLst>
              <a:defRPr sz="2400">
                <a:solidFill>
                  <a:schemeClr val="tx1"/>
                </a:solidFill>
                <a:latin typeface="Arial" panose="020B0604020202020204" pitchFamily="34" charset="0"/>
              </a:defRPr>
            </a:lvl1pPr>
            <a:lvl2pPr marL="742950" indent="-285750" defTabSz="114300" eaLnBrk="0" hangingPunct="0">
              <a:tabLst>
                <a:tab pos="406400" algn="l"/>
              </a:tabLst>
              <a:defRPr sz="2400">
                <a:solidFill>
                  <a:schemeClr val="tx1"/>
                </a:solidFill>
                <a:latin typeface="Arial" panose="020B0604020202020204" pitchFamily="34" charset="0"/>
              </a:defRPr>
            </a:lvl2pPr>
            <a:lvl3pPr marL="1143000" indent="-228600" defTabSz="114300" eaLnBrk="0" hangingPunct="0">
              <a:tabLst>
                <a:tab pos="406400" algn="l"/>
              </a:tabLst>
              <a:defRPr sz="2400">
                <a:solidFill>
                  <a:schemeClr val="tx1"/>
                </a:solidFill>
                <a:latin typeface="Arial" panose="020B0604020202020204" pitchFamily="34" charset="0"/>
              </a:defRPr>
            </a:lvl3pPr>
            <a:lvl4pPr marL="1600200" indent="-228600" defTabSz="114300" eaLnBrk="0" hangingPunct="0">
              <a:tabLst>
                <a:tab pos="406400" algn="l"/>
              </a:tabLst>
              <a:defRPr sz="2400">
                <a:solidFill>
                  <a:schemeClr val="tx1"/>
                </a:solidFill>
                <a:latin typeface="Arial" panose="020B0604020202020204" pitchFamily="34" charset="0"/>
              </a:defRPr>
            </a:lvl4pPr>
            <a:lvl5pPr marL="2057400" indent="-228600" defTabSz="114300" eaLnBrk="0" hangingPunct="0">
              <a:tabLst>
                <a:tab pos="406400" algn="l"/>
              </a:tabLst>
              <a:defRPr sz="2400">
                <a:solidFill>
                  <a:schemeClr val="tx1"/>
                </a:solidFill>
                <a:latin typeface="Arial" panose="020B0604020202020204" pitchFamily="34" charset="0"/>
              </a:defRPr>
            </a:lvl5pPr>
            <a:lvl6pPr marL="2514600" indent="-228600" defTabSz="114300" eaLnBrk="0" fontAlgn="base" hangingPunct="0">
              <a:lnSpc>
                <a:spcPct val="120000"/>
              </a:lnSpc>
              <a:spcBef>
                <a:spcPct val="0"/>
              </a:spcBef>
              <a:spcAft>
                <a:spcPct val="0"/>
              </a:spcAft>
              <a:tabLst>
                <a:tab pos="406400" algn="l"/>
              </a:tabLst>
              <a:defRPr sz="2400">
                <a:solidFill>
                  <a:schemeClr val="tx1"/>
                </a:solidFill>
                <a:latin typeface="Arial" panose="020B0604020202020204" pitchFamily="34" charset="0"/>
              </a:defRPr>
            </a:lvl6pPr>
            <a:lvl7pPr marL="2971800" indent="-228600" defTabSz="114300" eaLnBrk="0" fontAlgn="base" hangingPunct="0">
              <a:lnSpc>
                <a:spcPct val="120000"/>
              </a:lnSpc>
              <a:spcBef>
                <a:spcPct val="0"/>
              </a:spcBef>
              <a:spcAft>
                <a:spcPct val="0"/>
              </a:spcAft>
              <a:tabLst>
                <a:tab pos="406400" algn="l"/>
              </a:tabLst>
              <a:defRPr sz="2400">
                <a:solidFill>
                  <a:schemeClr val="tx1"/>
                </a:solidFill>
                <a:latin typeface="Arial" panose="020B0604020202020204" pitchFamily="34" charset="0"/>
              </a:defRPr>
            </a:lvl7pPr>
            <a:lvl8pPr marL="3429000" indent="-228600" defTabSz="114300" eaLnBrk="0" fontAlgn="base" hangingPunct="0">
              <a:lnSpc>
                <a:spcPct val="120000"/>
              </a:lnSpc>
              <a:spcBef>
                <a:spcPct val="0"/>
              </a:spcBef>
              <a:spcAft>
                <a:spcPct val="0"/>
              </a:spcAft>
              <a:tabLst>
                <a:tab pos="406400" algn="l"/>
              </a:tabLst>
              <a:defRPr sz="2400">
                <a:solidFill>
                  <a:schemeClr val="tx1"/>
                </a:solidFill>
                <a:latin typeface="Arial" panose="020B0604020202020204" pitchFamily="34" charset="0"/>
              </a:defRPr>
            </a:lvl8pPr>
            <a:lvl9pPr marL="3886200" indent="-228600" defTabSz="114300" eaLnBrk="0" fontAlgn="base" hangingPunct="0">
              <a:lnSpc>
                <a:spcPct val="120000"/>
              </a:lnSpc>
              <a:spcBef>
                <a:spcPct val="0"/>
              </a:spcBef>
              <a:spcAft>
                <a:spcPct val="0"/>
              </a:spcAft>
              <a:tabLst>
                <a:tab pos="406400" algn="l"/>
              </a:tabLst>
              <a:defRPr sz="2400">
                <a:solidFill>
                  <a:schemeClr val="tx1"/>
                </a:solidFill>
                <a:latin typeface="Arial" panose="020B0604020202020204" pitchFamily="34" charset="0"/>
              </a:defRPr>
            </a:lvl9pPr>
          </a:lstStyle>
          <a:p>
            <a:pPr eaLnBrk="1" hangingPunct="1">
              <a:lnSpc>
                <a:spcPct val="100000"/>
              </a:lnSpc>
            </a:pPr>
            <a:r>
              <a:rPr lang="en-US" altLang="en-US"/>
              <a:t>Functions arise whenever one quantity depends on</a:t>
            </a:r>
            <a:br>
              <a:rPr lang="en-US" altLang="en-US"/>
            </a:br>
            <a:r>
              <a:rPr lang="en-US" altLang="en-US"/>
              <a:t>another. Consider the following four situations.</a:t>
            </a:r>
          </a:p>
          <a:p>
            <a:pPr eaLnBrk="1" hangingPunct="1">
              <a:lnSpc>
                <a:spcPct val="125000"/>
              </a:lnSpc>
            </a:pPr>
            <a:endParaRPr lang="en-US" altLang="en-US"/>
          </a:p>
          <a:p>
            <a:pPr eaLnBrk="1" hangingPunct="1">
              <a:lnSpc>
                <a:spcPct val="100000"/>
              </a:lnSpc>
            </a:pPr>
            <a:r>
              <a:rPr lang="en-US" altLang="en-US" b="1"/>
              <a:t>A. </a:t>
            </a:r>
            <a:r>
              <a:rPr lang="en-US" altLang="en-US"/>
              <a:t>The area </a:t>
            </a:r>
            <a:r>
              <a:rPr lang="en-US" altLang="en-US" i="1"/>
              <a:t>A </a:t>
            </a:r>
            <a:r>
              <a:rPr lang="en-US" altLang="en-US"/>
              <a:t>of a circle depends on the radius </a:t>
            </a:r>
            <a:r>
              <a:rPr lang="en-US" altLang="en-US" i="1"/>
              <a:t>r</a:t>
            </a:r>
            <a:r>
              <a:rPr lang="en-US" altLang="en-US"/>
              <a:t> of the    </a:t>
            </a:r>
            <a:br>
              <a:rPr lang="en-US" altLang="en-US"/>
            </a:br>
            <a:r>
              <a:rPr lang="en-US" altLang="en-US"/>
              <a:t>     circle. The rule that connects </a:t>
            </a:r>
            <a:r>
              <a:rPr lang="en-US" altLang="en-US" i="1"/>
              <a:t>r</a:t>
            </a:r>
            <a:r>
              <a:rPr lang="en-US" altLang="en-US"/>
              <a:t> and </a:t>
            </a:r>
            <a:r>
              <a:rPr lang="en-US" altLang="en-US" i="1"/>
              <a:t>A</a:t>
            </a:r>
            <a:r>
              <a:rPr lang="en-US" altLang="en-US"/>
              <a:t> is given by the </a:t>
            </a:r>
            <a:br>
              <a:rPr lang="en-US" altLang="en-US"/>
            </a:br>
            <a:r>
              <a:rPr lang="en-US" altLang="en-US"/>
              <a:t>     equation </a:t>
            </a:r>
            <a:r>
              <a:rPr lang="en-US" altLang="en-US" i="1"/>
              <a:t>A </a:t>
            </a:r>
            <a:r>
              <a:rPr lang="en-US" altLang="en-US"/>
              <a:t>= </a:t>
            </a:r>
            <a:r>
              <a:rPr lang="en-US" altLang="en-US" i="1">
                <a:solidFill>
                  <a:srgbClr val="000000"/>
                </a:solidFill>
                <a:ea typeface="Times New Roman" panose="02020603050405020304" pitchFamily="18" charset="0"/>
                <a:cs typeface="Arial" panose="020B0604020202020204" pitchFamily="34" charset="0"/>
                <a:sym typeface="Symbol" panose="05050102010706020507" pitchFamily="18" charset="2"/>
              </a:rPr>
              <a:t></a:t>
            </a:r>
            <a:r>
              <a:rPr lang="en-US" altLang="en-US" sz="400" i="1">
                <a:solidFill>
                  <a:srgbClr val="000000"/>
                </a:solidFill>
                <a:ea typeface="Times New Roman" panose="02020603050405020304" pitchFamily="18" charset="0"/>
                <a:cs typeface="Arial" panose="020B0604020202020204" pitchFamily="34" charset="0"/>
                <a:sym typeface="Symbol" panose="05050102010706020507" pitchFamily="18" charset="2"/>
              </a:rPr>
              <a:t> </a:t>
            </a:r>
            <a:r>
              <a:rPr lang="en-US" altLang="en-US" i="1"/>
              <a:t>r</a:t>
            </a:r>
            <a:r>
              <a:rPr lang="en-US" altLang="en-US" sz="800"/>
              <a:t> </a:t>
            </a:r>
            <a:r>
              <a:rPr lang="en-US" altLang="en-US" baseline="30000"/>
              <a:t>2</a:t>
            </a:r>
            <a:r>
              <a:rPr lang="en-US" altLang="en-US"/>
              <a:t>. With each positive number </a:t>
            </a:r>
            <a:r>
              <a:rPr lang="en-US" altLang="en-US" i="1"/>
              <a:t>r</a:t>
            </a:r>
            <a:r>
              <a:rPr lang="en-US" altLang="en-US"/>
              <a:t> there is </a:t>
            </a:r>
            <a:br>
              <a:rPr lang="en-US" altLang="en-US"/>
            </a:br>
            <a:r>
              <a:rPr lang="en-US" altLang="en-US"/>
              <a:t>     associated one value of </a:t>
            </a:r>
            <a:r>
              <a:rPr lang="en-US" altLang="en-US" i="1"/>
              <a:t>A</a:t>
            </a:r>
            <a:r>
              <a:rPr lang="en-US" altLang="en-US"/>
              <a:t>, and we say that </a:t>
            </a:r>
            <a:r>
              <a:rPr lang="en-US" altLang="en-US" i="1"/>
              <a:t>A</a:t>
            </a:r>
            <a:r>
              <a:rPr lang="en-US" altLang="en-US"/>
              <a:t> is a </a:t>
            </a:r>
            <a:br>
              <a:rPr lang="en-US" altLang="en-US"/>
            </a:br>
            <a:r>
              <a:rPr lang="en-US" altLang="en-US"/>
              <a:t>     </a:t>
            </a:r>
            <a:r>
              <a:rPr lang="en-US" altLang="en-US" i="1"/>
              <a:t>function </a:t>
            </a:r>
            <a:r>
              <a:rPr lang="en-US" altLang="en-US"/>
              <a:t>of </a:t>
            </a:r>
            <a:r>
              <a:rPr lang="en-US" altLang="en-US" i="1"/>
              <a:t>r</a:t>
            </a:r>
            <a:r>
              <a:rPr lang="en-US" altLang="en-US"/>
              <a:t>.</a:t>
            </a:r>
          </a:p>
        </p:txBody>
      </p:sp>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noFill/>
        </p:spPr>
        <p:txBody>
          <a:bodyPr/>
          <a:lstStyle/>
          <a:p>
            <a:r>
              <a:rPr lang="en-US" altLang="en-US"/>
              <a:t>Piecewise Defined Functions</a:t>
            </a:r>
          </a:p>
        </p:txBody>
      </p:sp>
      <p:sp>
        <p:nvSpPr>
          <p:cNvPr id="31747" name="Rectangle 3"/>
          <p:cNvSpPr>
            <a:spLocks noChangeArrowheads="1"/>
          </p:cNvSpPr>
          <p:nvPr/>
        </p:nvSpPr>
        <p:spPr bwMode="auto">
          <a:xfrm>
            <a:off x="455613" y="1462088"/>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5138" eaLnBrk="0" hangingPunct="0">
              <a:defRPr sz="2400">
                <a:solidFill>
                  <a:schemeClr val="tx1"/>
                </a:solidFill>
                <a:latin typeface="Arial" panose="020B0604020202020204" pitchFamily="34" charset="0"/>
              </a:defRPr>
            </a:lvl1pPr>
            <a:lvl2pPr marL="742950" indent="-285750" defTabSz="465138" eaLnBrk="0" hangingPunct="0">
              <a:defRPr sz="2400">
                <a:solidFill>
                  <a:schemeClr val="tx1"/>
                </a:solidFill>
                <a:latin typeface="Arial" panose="020B0604020202020204" pitchFamily="34" charset="0"/>
              </a:defRPr>
            </a:lvl2pPr>
            <a:lvl3pPr marL="1143000" indent="-228600" defTabSz="465138" eaLnBrk="0" hangingPunct="0">
              <a:defRPr sz="2400">
                <a:solidFill>
                  <a:schemeClr val="tx1"/>
                </a:solidFill>
                <a:latin typeface="Arial" panose="020B0604020202020204" pitchFamily="34" charset="0"/>
              </a:defRPr>
            </a:lvl3pPr>
            <a:lvl4pPr marL="1600200" indent="-228600" defTabSz="465138" eaLnBrk="0" hangingPunct="0">
              <a:defRPr sz="2400">
                <a:solidFill>
                  <a:schemeClr val="tx1"/>
                </a:solidFill>
                <a:latin typeface="Arial" panose="020B0604020202020204" pitchFamily="34" charset="0"/>
              </a:defRPr>
            </a:lvl4pPr>
            <a:lvl5pPr marL="2057400" indent="-228600" defTabSz="465138" eaLnBrk="0" hangingPunct="0">
              <a:defRPr sz="2400">
                <a:solidFill>
                  <a:schemeClr val="tx1"/>
                </a:solidFill>
                <a:latin typeface="Arial" panose="020B0604020202020204" pitchFamily="34" charset="0"/>
              </a:defRPr>
            </a:lvl5pPr>
            <a:lvl6pPr marL="2514600" indent="-228600" defTabSz="465138" eaLnBrk="0" fontAlgn="base" hangingPunct="0">
              <a:lnSpc>
                <a:spcPct val="120000"/>
              </a:lnSpc>
              <a:spcBef>
                <a:spcPct val="0"/>
              </a:spcBef>
              <a:spcAft>
                <a:spcPct val="0"/>
              </a:spcAft>
              <a:defRPr sz="2400">
                <a:solidFill>
                  <a:schemeClr val="tx1"/>
                </a:solidFill>
                <a:latin typeface="Arial" panose="020B0604020202020204" pitchFamily="34" charset="0"/>
              </a:defRPr>
            </a:lvl6pPr>
            <a:lvl7pPr marL="2971800" indent="-228600" defTabSz="465138" eaLnBrk="0" fontAlgn="base" hangingPunct="0">
              <a:lnSpc>
                <a:spcPct val="120000"/>
              </a:lnSpc>
              <a:spcBef>
                <a:spcPct val="0"/>
              </a:spcBef>
              <a:spcAft>
                <a:spcPct val="0"/>
              </a:spcAft>
              <a:defRPr sz="2400">
                <a:solidFill>
                  <a:schemeClr val="tx1"/>
                </a:solidFill>
                <a:latin typeface="Arial" panose="020B0604020202020204" pitchFamily="34" charset="0"/>
              </a:defRPr>
            </a:lvl7pPr>
            <a:lvl8pPr marL="3429000" indent="-228600" defTabSz="465138" eaLnBrk="0" fontAlgn="base" hangingPunct="0">
              <a:lnSpc>
                <a:spcPct val="120000"/>
              </a:lnSpc>
              <a:spcBef>
                <a:spcPct val="0"/>
              </a:spcBef>
              <a:spcAft>
                <a:spcPct val="0"/>
              </a:spcAft>
              <a:defRPr sz="2400">
                <a:solidFill>
                  <a:schemeClr val="tx1"/>
                </a:solidFill>
                <a:latin typeface="Arial" panose="020B0604020202020204" pitchFamily="34" charset="0"/>
              </a:defRPr>
            </a:lvl8pPr>
            <a:lvl9pPr marL="3886200" indent="-228600" defTabSz="465138" eaLnBrk="0" fontAlgn="base" hangingPunct="0">
              <a:lnSpc>
                <a:spcPct val="120000"/>
              </a:lnSpc>
              <a:spcBef>
                <a:spcPct val="0"/>
              </a:spcBef>
              <a:spcAft>
                <a:spcPct val="0"/>
              </a:spcAft>
              <a:defRPr sz="2400">
                <a:solidFill>
                  <a:schemeClr val="tx1"/>
                </a:solidFill>
                <a:latin typeface="Arial" panose="020B0604020202020204" pitchFamily="34" charset="0"/>
              </a:defRPr>
            </a:lvl9pPr>
          </a:lstStyle>
          <a:p>
            <a:pPr eaLnBrk="1" hangingPunct="1">
              <a:lnSpc>
                <a:spcPct val="100000"/>
              </a:lnSpc>
            </a:pPr>
            <a:r>
              <a:rPr lang="en-US" altLang="en-US">
                <a:solidFill>
                  <a:srgbClr val="000000"/>
                </a:solidFill>
              </a:rPr>
              <a:t>The next example of a piecewise defined function is the absolute value function. Recall that the </a:t>
            </a:r>
            <a:r>
              <a:rPr lang="en-US" altLang="en-US" b="1">
                <a:solidFill>
                  <a:srgbClr val="000000"/>
                </a:solidFill>
              </a:rPr>
              <a:t>absolute value </a:t>
            </a:r>
            <a:r>
              <a:rPr lang="en-US" altLang="en-US">
                <a:solidFill>
                  <a:srgbClr val="000000"/>
                </a:solidFill>
              </a:rPr>
              <a:t>of a number </a:t>
            </a:r>
            <a:r>
              <a:rPr lang="en-US" altLang="en-US" i="1">
                <a:solidFill>
                  <a:srgbClr val="000000"/>
                </a:solidFill>
              </a:rPr>
              <a:t>a</a:t>
            </a:r>
            <a:r>
              <a:rPr lang="en-US" altLang="en-US">
                <a:solidFill>
                  <a:srgbClr val="000000"/>
                </a:solidFill>
              </a:rPr>
              <a:t>, denoted by |</a:t>
            </a:r>
            <a:r>
              <a:rPr lang="en-US" altLang="en-US" sz="800">
                <a:solidFill>
                  <a:srgbClr val="000000"/>
                </a:solidFill>
              </a:rPr>
              <a:t> </a:t>
            </a:r>
            <a:r>
              <a:rPr lang="en-US" altLang="en-US" i="1">
                <a:solidFill>
                  <a:srgbClr val="000000"/>
                </a:solidFill>
              </a:rPr>
              <a:t>a</a:t>
            </a:r>
            <a:r>
              <a:rPr lang="en-US" altLang="en-US" sz="800" i="1">
                <a:solidFill>
                  <a:srgbClr val="000000"/>
                </a:solidFill>
              </a:rPr>
              <a:t> </a:t>
            </a:r>
            <a:r>
              <a:rPr lang="en-US" altLang="en-US">
                <a:solidFill>
                  <a:srgbClr val="000000"/>
                </a:solidFill>
              </a:rPr>
              <a:t>|, is the distance from </a:t>
            </a:r>
            <a:r>
              <a:rPr lang="en-US" altLang="en-US" i="1">
                <a:solidFill>
                  <a:srgbClr val="000000"/>
                </a:solidFill>
              </a:rPr>
              <a:t>a</a:t>
            </a:r>
            <a:r>
              <a:rPr lang="en-US" altLang="en-US">
                <a:solidFill>
                  <a:srgbClr val="000000"/>
                </a:solidFill>
              </a:rPr>
              <a:t> to 0 on the real number line. Distances are always positive or 0, so we have</a:t>
            </a:r>
          </a:p>
          <a:p>
            <a:pPr eaLnBrk="1" hangingPunct="1">
              <a:lnSpc>
                <a:spcPct val="100000"/>
              </a:lnSpc>
            </a:pPr>
            <a:endParaRPr lang="en-US" altLang="en-US">
              <a:solidFill>
                <a:srgbClr val="000000"/>
              </a:solidFill>
            </a:endParaRPr>
          </a:p>
          <a:p>
            <a:pPr eaLnBrk="1" hangingPunct="1">
              <a:lnSpc>
                <a:spcPct val="100000"/>
              </a:lnSpc>
            </a:pPr>
            <a:r>
              <a:rPr lang="en-US" altLang="en-US">
                <a:solidFill>
                  <a:srgbClr val="000000"/>
                </a:solidFill>
              </a:rPr>
              <a:t>                    |</a:t>
            </a:r>
            <a:r>
              <a:rPr lang="en-US" altLang="en-US" sz="800">
                <a:solidFill>
                  <a:srgbClr val="000000"/>
                </a:solidFill>
              </a:rPr>
              <a:t> </a:t>
            </a:r>
            <a:r>
              <a:rPr lang="en-US" altLang="en-US" i="1">
                <a:solidFill>
                  <a:srgbClr val="000000"/>
                </a:solidFill>
              </a:rPr>
              <a:t>a</a:t>
            </a:r>
            <a:r>
              <a:rPr lang="en-US" altLang="en-US" sz="800" i="1">
                <a:solidFill>
                  <a:srgbClr val="000000"/>
                </a:solidFill>
              </a:rPr>
              <a:t> </a:t>
            </a:r>
            <a:r>
              <a:rPr lang="en-US" altLang="en-US">
                <a:solidFill>
                  <a:srgbClr val="000000"/>
                </a:solidFill>
              </a:rPr>
              <a:t>| </a:t>
            </a:r>
            <a:r>
              <a:rPr lang="en-US" altLang="en-US" b="1">
                <a:solidFill>
                  <a:srgbClr val="000000"/>
                </a:solidFill>
                <a:ea typeface="Times New Roman" panose="02020603050405020304" pitchFamily="18" charset="0"/>
                <a:cs typeface="Arial" panose="020B0604020202020204" pitchFamily="34" charset="0"/>
                <a:sym typeface="Symbol" panose="05050102010706020507" pitchFamily="18" charset="2"/>
              </a:rPr>
              <a:t></a:t>
            </a:r>
            <a:r>
              <a:rPr lang="en-US" altLang="en-US">
                <a:solidFill>
                  <a:srgbClr val="000000"/>
                </a:solidFill>
              </a:rPr>
              <a:t> 0          for every number </a:t>
            </a:r>
            <a:r>
              <a:rPr lang="en-US" altLang="en-US" i="1">
                <a:solidFill>
                  <a:srgbClr val="000000"/>
                </a:solidFill>
              </a:rPr>
              <a:t>a</a:t>
            </a:r>
          </a:p>
          <a:p>
            <a:pPr eaLnBrk="1" hangingPunct="1">
              <a:lnSpc>
                <a:spcPct val="100000"/>
              </a:lnSpc>
            </a:pPr>
            <a:endParaRPr lang="en-US" altLang="en-US" i="1">
              <a:solidFill>
                <a:srgbClr val="000000"/>
              </a:solidFill>
            </a:endParaRPr>
          </a:p>
          <a:p>
            <a:pPr eaLnBrk="1" hangingPunct="1">
              <a:lnSpc>
                <a:spcPct val="100000"/>
              </a:lnSpc>
            </a:pPr>
            <a:r>
              <a:rPr lang="en-US" altLang="en-US">
                <a:solidFill>
                  <a:srgbClr val="000000"/>
                </a:solidFill>
              </a:rPr>
              <a:t>For example,</a:t>
            </a:r>
          </a:p>
          <a:p>
            <a:pPr eaLnBrk="1" hangingPunct="1">
              <a:lnSpc>
                <a:spcPct val="100000"/>
              </a:lnSpc>
            </a:pPr>
            <a:endParaRPr lang="en-US" altLang="en-US">
              <a:solidFill>
                <a:srgbClr val="000000"/>
              </a:solidFill>
            </a:endParaRPr>
          </a:p>
          <a:p>
            <a:pPr eaLnBrk="1" hangingPunct="1">
              <a:lnSpc>
                <a:spcPct val="100000"/>
              </a:lnSpc>
            </a:pPr>
            <a:r>
              <a:rPr lang="en-US" altLang="en-US">
                <a:solidFill>
                  <a:srgbClr val="000000"/>
                </a:solidFill>
              </a:rPr>
              <a:t>|</a:t>
            </a:r>
            <a:r>
              <a:rPr lang="en-US" altLang="en-US" sz="800">
                <a:solidFill>
                  <a:srgbClr val="000000"/>
                </a:solidFill>
              </a:rPr>
              <a:t> </a:t>
            </a:r>
            <a:r>
              <a:rPr lang="en-US" altLang="en-US">
                <a:solidFill>
                  <a:srgbClr val="000000"/>
                </a:solidFill>
              </a:rPr>
              <a:t>3</a:t>
            </a:r>
            <a:r>
              <a:rPr lang="en-US" altLang="en-US" sz="800" i="1">
                <a:solidFill>
                  <a:srgbClr val="000000"/>
                </a:solidFill>
              </a:rPr>
              <a:t> </a:t>
            </a:r>
            <a:r>
              <a:rPr lang="en-US" altLang="en-US">
                <a:solidFill>
                  <a:srgbClr val="000000"/>
                </a:solidFill>
              </a:rPr>
              <a:t>|</a:t>
            </a:r>
            <a:r>
              <a:rPr lang="en-US" altLang="en-US" i="1">
                <a:solidFill>
                  <a:srgbClr val="000000"/>
                </a:solidFill>
              </a:rPr>
              <a:t> </a:t>
            </a:r>
            <a:r>
              <a:rPr lang="en-US" altLang="en-US">
                <a:solidFill>
                  <a:srgbClr val="000000"/>
                </a:solidFill>
              </a:rPr>
              <a:t>=</a:t>
            </a:r>
            <a:r>
              <a:rPr lang="en-US" altLang="en-US" i="1">
                <a:solidFill>
                  <a:srgbClr val="000000"/>
                </a:solidFill>
              </a:rPr>
              <a:t> </a:t>
            </a:r>
            <a:r>
              <a:rPr lang="en-US" altLang="en-US">
                <a:solidFill>
                  <a:srgbClr val="000000"/>
                </a:solidFill>
              </a:rPr>
              <a:t>3     |</a:t>
            </a:r>
            <a:r>
              <a:rPr lang="en-US" altLang="en-US" sz="800">
                <a:solidFill>
                  <a:srgbClr val="000000"/>
                </a:solidFill>
              </a:rPr>
              <a:t> </a:t>
            </a:r>
            <a:r>
              <a:rPr lang="en-US" altLang="en-US"/>
              <a:t>–</a:t>
            </a:r>
            <a:r>
              <a:rPr lang="en-US" altLang="en-US" sz="800">
                <a:solidFill>
                  <a:srgbClr val="000000"/>
                </a:solidFill>
              </a:rPr>
              <a:t> </a:t>
            </a:r>
            <a:r>
              <a:rPr lang="en-US" altLang="en-US">
                <a:solidFill>
                  <a:srgbClr val="000000"/>
                </a:solidFill>
              </a:rPr>
              <a:t>3</a:t>
            </a:r>
            <a:r>
              <a:rPr lang="en-US" altLang="en-US" sz="800" i="1">
                <a:solidFill>
                  <a:srgbClr val="000000"/>
                </a:solidFill>
              </a:rPr>
              <a:t> </a:t>
            </a:r>
            <a:r>
              <a:rPr lang="en-US" altLang="en-US">
                <a:solidFill>
                  <a:srgbClr val="000000"/>
                </a:solidFill>
              </a:rPr>
              <a:t>|</a:t>
            </a:r>
            <a:r>
              <a:rPr lang="en-US" altLang="en-US" i="1">
                <a:solidFill>
                  <a:srgbClr val="000000"/>
                </a:solidFill>
              </a:rPr>
              <a:t> </a:t>
            </a:r>
            <a:r>
              <a:rPr lang="en-US" altLang="en-US">
                <a:solidFill>
                  <a:srgbClr val="000000"/>
                </a:solidFill>
              </a:rPr>
              <a:t>=</a:t>
            </a:r>
            <a:r>
              <a:rPr lang="en-US" altLang="en-US" i="1">
                <a:solidFill>
                  <a:srgbClr val="000000"/>
                </a:solidFill>
              </a:rPr>
              <a:t> </a:t>
            </a:r>
            <a:r>
              <a:rPr lang="en-US" altLang="en-US">
                <a:solidFill>
                  <a:srgbClr val="000000"/>
                </a:solidFill>
              </a:rPr>
              <a:t>3     |</a:t>
            </a:r>
            <a:r>
              <a:rPr lang="en-US" altLang="en-US" sz="800">
                <a:solidFill>
                  <a:srgbClr val="000000"/>
                </a:solidFill>
              </a:rPr>
              <a:t> </a:t>
            </a:r>
            <a:r>
              <a:rPr lang="en-US" altLang="en-US">
                <a:solidFill>
                  <a:srgbClr val="000000"/>
                </a:solidFill>
              </a:rPr>
              <a:t>0</a:t>
            </a:r>
            <a:r>
              <a:rPr lang="en-US" altLang="en-US" sz="800" i="1">
                <a:solidFill>
                  <a:srgbClr val="000000"/>
                </a:solidFill>
              </a:rPr>
              <a:t> </a:t>
            </a:r>
            <a:r>
              <a:rPr lang="en-US" altLang="en-US">
                <a:solidFill>
                  <a:srgbClr val="000000"/>
                </a:solidFill>
              </a:rPr>
              <a:t>|</a:t>
            </a:r>
            <a:r>
              <a:rPr lang="en-US" altLang="en-US" i="1">
                <a:solidFill>
                  <a:srgbClr val="000000"/>
                </a:solidFill>
              </a:rPr>
              <a:t> </a:t>
            </a:r>
            <a:r>
              <a:rPr lang="en-US" altLang="en-US">
                <a:solidFill>
                  <a:srgbClr val="000000"/>
                </a:solidFill>
              </a:rPr>
              <a:t>=</a:t>
            </a:r>
            <a:r>
              <a:rPr lang="en-US" altLang="en-US" i="1">
                <a:solidFill>
                  <a:srgbClr val="000000"/>
                </a:solidFill>
              </a:rPr>
              <a:t> </a:t>
            </a:r>
            <a:r>
              <a:rPr lang="en-US" altLang="en-US">
                <a:solidFill>
                  <a:srgbClr val="000000"/>
                </a:solidFill>
              </a:rPr>
              <a:t>0     |      </a:t>
            </a:r>
            <a:r>
              <a:rPr lang="en-US" altLang="en-US" sz="800">
                <a:solidFill>
                  <a:srgbClr val="000000"/>
                </a:solidFill>
              </a:rPr>
              <a:t> </a:t>
            </a:r>
            <a:r>
              <a:rPr lang="en-US" altLang="en-US"/>
              <a:t>–</a:t>
            </a:r>
            <a:r>
              <a:rPr lang="en-US" altLang="en-US" sz="800">
                <a:solidFill>
                  <a:srgbClr val="000000"/>
                </a:solidFill>
              </a:rPr>
              <a:t> </a:t>
            </a:r>
            <a:r>
              <a:rPr lang="en-US" altLang="en-US">
                <a:solidFill>
                  <a:srgbClr val="000000"/>
                </a:solidFill>
              </a:rPr>
              <a:t>1</a:t>
            </a:r>
            <a:r>
              <a:rPr lang="en-US" altLang="en-US" sz="800" i="1">
                <a:solidFill>
                  <a:srgbClr val="000000"/>
                </a:solidFill>
              </a:rPr>
              <a:t> </a:t>
            </a:r>
            <a:r>
              <a:rPr lang="en-US" altLang="en-US">
                <a:solidFill>
                  <a:srgbClr val="000000"/>
                </a:solidFill>
              </a:rPr>
              <a:t>|</a:t>
            </a:r>
            <a:r>
              <a:rPr lang="en-US" altLang="en-US" i="1">
                <a:solidFill>
                  <a:srgbClr val="000000"/>
                </a:solidFill>
              </a:rPr>
              <a:t> </a:t>
            </a:r>
            <a:r>
              <a:rPr lang="en-US" altLang="en-US">
                <a:solidFill>
                  <a:srgbClr val="000000"/>
                </a:solidFill>
              </a:rPr>
              <a:t>=</a:t>
            </a:r>
            <a:r>
              <a:rPr lang="en-US" altLang="en-US" i="1">
                <a:solidFill>
                  <a:srgbClr val="000000"/>
                </a:solidFill>
              </a:rPr>
              <a:t>       </a:t>
            </a:r>
            <a:r>
              <a:rPr lang="en-US" altLang="en-US"/>
              <a:t>– </a:t>
            </a:r>
            <a:r>
              <a:rPr lang="en-US" altLang="en-US">
                <a:solidFill>
                  <a:srgbClr val="000000"/>
                </a:solidFill>
              </a:rPr>
              <a:t>1</a:t>
            </a:r>
            <a:r>
              <a:rPr lang="en-US" altLang="en-US" i="1">
                <a:solidFill>
                  <a:srgbClr val="000000"/>
                </a:solidFill>
              </a:rPr>
              <a:t>    </a:t>
            </a:r>
          </a:p>
          <a:p>
            <a:pPr eaLnBrk="1" hangingPunct="1">
              <a:lnSpc>
                <a:spcPct val="100000"/>
              </a:lnSpc>
            </a:pPr>
            <a:endParaRPr lang="en-US" altLang="en-US">
              <a:solidFill>
                <a:srgbClr val="000000"/>
              </a:solidFill>
            </a:endParaRPr>
          </a:p>
          <a:p>
            <a:pPr eaLnBrk="1" hangingPunct="1">
              <a:lnSpc>
                <a:spcPct val="100000"/>
              </a:lnSpc>
            </a:pPr>
            <a:r>
              <a:rPr lang="en-US" altLang="en-US">
                <a:solidFill>
                  <a:srgbClr val="000000"/>
                </a:solidFill>
              </a:rPr>
              <a:t>|</a:t>
            </a:r>
            <a:r>
              <a:rPr lang="en-US" altLang="en-US" sz="800">
                <a:solidFill>
                  <a:srgbClr val="000000"/>
                </a:solidFill>
              </a:rPr>
              <a:t> </a:t>
            </a:r>
            <a:r>
              <a:rPr lang="en-US" altLang="en-US">
                <a:sym typeface="Symbol" panose="05050102010706020507" pitchFamily="18" charset="2"/>
              </a:rPr>
              <a:t>3</a:t>
            </a:r>
            <a:r>
              <a:rPr lang="en-US" altLang="en-US"/>
              <a:t> –</a:t>
            </a:r>
            <a:r>
              <a:rPr lang="en-US" altLang="en-US">
                <a:solidFill>
                  <a:srgbClr val="000000"/>
                </a:solidFill>
              </a:rPr>
              <a:t> </a:t>
            </a:r>
            <a:r>
              <a:rPr lang="en-US" altLang="en-US" i="1">
                <a:sym typeface="Symbol" panose="05050102010706020507" pitchFamily="18" charset="2"/>
              </a:rPr>
              <a:t></a:t>
            </a:r>
            <a:r>
              <a:rPr lang="en-US" altLang="en-US" sz="1200" i="1">
                <a:solidFill>
                  <a:srgbClr val="000000"/>
                </a:solidFill>
              </a:rPr>
              <a:t> </a:t>
            </a:r>
            <a:r>
              <a:rPr lang="en-US" altLang="en-US">
                <a:solidFill>
                  <a:srgbClr val="000000"/>
                </a:solidFill>
              </a:rPr>
              <a:t>|</a:t>
            </a:r>
            <a:r>
              <a:rPr lang="en-US" altLang="en-US" i="1">
                <a:solidFill>
                  <a:srgbClr val="000000"/>
                </a:solidFill>
              </a:rPr>
              <a:t> </a:t>
            </a:r>
            <a:r>
              <a:rPr lang="en-US" altLang="en-US">
                <a:solidFill>
                  <a:srgbClr val="000000"/>
                </a:solidFill>
              </a:rPr>
              <a:t>=</a:t>
            </a:r>
            <a:r>
              <a:rPr lang="en-US" altLang="en-US" i="1">
                <a:solidFill>
                  <a:srgbClr val="000000"/>
                </a:solidFill>
              </a:rPr>
              <a:t> </a:t>
            </a:r>
            <a:r>
              <a:rPr lang="en-US" altLang="en-US" i="1">
                <a:sym typeface="Symbol" panose="05050102010706020507" pitchFamily="18" charset="2"/>
              </a:rPr>
              <a:t></a:t>
            </a:r>
            <a:r>
              <a:rPr lang="en-US" altLang="en-US"/>
              <a:t> –</a:t>
            </a:r>
            <a:r>
              <a:rPr lang="en-US" altLang="en-US">
                <a:solidFill>
                  <a:srgbClr val="000000"/>
                </a:solidFill>
              </a:rPr>
              <a:t> 3</a:t>
            </a:r>
          </a:p>
        </p:txBody>
      </p:sp>
      <p:pic>
        <p:nvPicPr>
          <p:cNvPr id="317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5363" y="5130800"/>
            <a:ext cx="466725"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5130800"/>
            <a:ext cx="466725"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noFill/>
        </p:spPr>
        <p:txBody>
          <a:bodyPr/>
          <a:lstStyle/>
          <a:p>
            <a:r>
              <a:rPr lang="en-US" altLang="en-US"/>
              <a:t>Piecewise Defined Functions</a:t>
            </a:r>
          </a:p>
        </p:txBody>
      </p:sp>
      <p:sp>
        <p:nvSpPr>
          <p:cNvPr id="32771" name="Rectangle 3"/>
          <p:cNvSpPr>
            <a:spLocks noChangeArrowheads="1"/>
          </p:cNvSpPr>
          <p:nvPr/>
        </p:nvSpPr>
        <p:spPr bwMode="auto">
          <a:xfrm>
            <a:off x="455613" y="1462088"/>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5138" eaLnBrk="0" hangingPunct="0">
              <a:defRPr sz="2400">
                <a:solidFill>
                  <a:schemeClr val="tx1"/>
                </a:solidFill>
                <a:latin typeface="Arial" panose="020B0604020202020204" pitchFamily="34" charset="0"/>
              </a:defRPr>
            </a:lvl1pPr>
            <a:lvl2pPr marL="742950" indent="-285750" defTabSz="465138" eaLnBrk="0" hangingPunct="0">
              <a:defRPr sz="2400">
                <a:solidFill>
                  <a:schemeClr val="tx1"/>
                </a:solidFill>
                <a:latin typeface="Arial" panose="020B0604020202020204" pitchFamily="34" charset="0"/>
              </a:defRPr>
            </a:lvl2pPr>
            <a:lvl3pPr marL="1143000" indent="-228600" defTabSz="465138" eaLnBrk="0" hangingPunct="0">
              <a:defRPr sz="2400">
                <a:solidFill>
                  <a:schemeClr val="tx1"/>
                </a:solidFill>
                <a:latin typeface="Arial" panose="020B0604020202020204" pitchFamily="34" charset="0"/>
              </a:defRPr>
            </a:lvl3pPr>
            <a:lvl4pPr marL="1600200" indent="-228600" defTabSz="465138" eaLnBrk="0" hangingPunct="0">
              <a:defRPr sz="2400">
                <a:solidFill>
                  <a:schemeClr val="tx1"/>
                </a:solidFill>
                <a:latin typeface="Arial" panose="020B0604020202020204" pitchFamily="34" charset="0"/>
              </a:defRPr>
            </a:lvl4pPr>
            <a:lvl5pPr marL="2057400" indent="-228600" defTabSz="465138" eaLnBrk="0" hangingPunct="0">
              <a:defRPr sz="2400">
                <a:solidFill>
                  <a:schemeClr val="tx1"/>
                </a:solidFill>
                <a:latin typeface="Arial" panose="020B0604020202020204" pitchFamily="34" charset="0"/>
              </a:defRPr>
            </a:lvl5pPr>
            <a:lvl6pPr marL="2514600" indent="-228600" defTabSz="465138" eaLnBrk="0" fontAlgn="base" hangingPunct="0">
              <a:lnSpc>
                <a:spcPct val="120000"/>
              </a:lnSpc>
              <a:spcBef>
                <a:spcPct val="0"/>
              </a:spcBef>
              <a:spcAft>
                <a:spcPct val="0"/>
              </a:spcAft>
              <a:defRPr sz="2400">
                <a:solidFill>
                  <a:schemeClr val="tx1"/>
                </a:solidFill>
                <a:latin typeface="Arial" panose="020B0604020202020204" pitchFamily="34" charset="0"/>
              </a:defRPr>
            </a:lvl6pPr>
            <a:lvl7pPr marL="2971800" indent="-228600" defTabSz="465138" eaLnBrk="0" fontAlgn="base" hangingPunct="0">
              <a:lnSpc>
                <a:spcPct val="120000"/>
              </a:lnSpc>
              <a:spcBef>
                <a:spcPct val="0"/>
              </a:spcBef>
              <a:spcAft>
                <a:spcPct val="0"/>
              </a:spcAft>
              <a:defRPr sz="2400">
                <a:solidFill>
                  <a:schemeClr val="tx1"/>
                </a:solidFill>
                <a:latin typeface="Arial" panose="020B0604020202020204" pitchFamily="34" charset="0"/>
              </a:defRPr>
            </a:lvl7pPr>
            <a:lvl8pPr marL="3429000" indent="-228600" defTabSz="465138" eaLnBrk="0" fontAlgn="base" hangingPunct="0">
              <a:lnSpc>
                <a:spcPct val="120000"/>
              </a:lnSpc>
              <a:spcBef>
                <a:spcPct val="0"/>
              </a:spcBef>
              <a:spcAft>
                <a:spcPct val="0"/>
              </a:spcAft>
              <a:defRPr sz="2400">
                <a:solidFill>
                  <a:schemeClr val="tx1"/>
                </a:solidFill>
                <a:latin typeface="Arial" panose="020B0604020202020204" pitchFamily="34" charset="0"/>
              </a:defRPr>
            </a:lvl8pPr>
            <a:lvl9pPr marL="3886200" indent="-228600" defTabSz="465138" eaLnBrk="0" fontAlgn="base" hangingPunct="0">
              <a:lnSpc>
                <a:spcPct val="120000"/>
              </a:lnSpc>
              <a:spcBef>
                <a:spcPct val="0"/>
              </a:spcBef>
              <a:spcAft>
                <a:spcPct val="0"/>
              </a:spcAft>
              <a:defRPr sz="2400">
                <a:solidFill>
                  <a:schemeClr val="tx1"/>
                </a:solidFill>
                <a:latin typeface="Arial" panose="020B0604020202020204" pitchFamily="34" charset="0"/>
              </a:defRPr>
            </a:lvl9pPr>
          </a:lstStyle>
          <a:p>
            <a:pPr eaLnBrk="1" hangingPunct="1">
              <a:lnSpc>
                <a:spcPct val="100000"/>
              </a:lnSpc>
            </a:pPr>
            <a:r>
              <a:rPr lang="en-US" altLang="en-US">
                <a:solidFill>
                  <a:srgbClr val="000000"/>
                </a:solidFill>
                <a:latin typeface="Times-Roman" charset="0"/>
              </a:rPr>
              <a:t>In general, we have</a:t>
            </a:r>
          </a:p>
          <a:p>
            <a:pPr eaLnBrk="1" hangingPunct="1">
              <a:lnSpc>
                <a:spcPct val="100000"/>
              </a:lnSpc>
            </a:pPr>
            <a:endParaRPr lang="en-US" altLang="en-US">
              <a:solidFill>
                <a:srgbClr val="000000"/>
              </a:solidFill>
              <a:latin typeface="Times-Roman" charset="0"/>
            </a:endParaRPr>
          </a:p>
          <a:p>
            <a:pPr eaLnBrk="1" hangingPunct="1">
              <a:lnSpc>
                <a:spcPct val="100000"/>
              </a:lnSpc>
            </a:pPr>
            <a:endParaRPr lang="en-US" altLang="en-US">
              <a:solidFill>
                <a:srgbClr val="000000"/>
              </a:solidFill>
              <a:latin typeface="Times-Roman" charset="0"/>
            </a:endParaRPr>
          </a:p>
          <a:p>
            <a:pPr eaLnBrk="1" hangingPunct="1">
              <a:lnSpc>
                <a:spcPct val="100000"/>
              </a:lnSpc>
            </a:pPr>
            <a:endParaRPr lang="en-US" altLang="en-US">
              <a:solidFill>
                <a:srgbClr val="000000"/>
              </a:solidFill>
              <a:latin typeface="Times-Roman" charset="0"/>
            </a:endParaRPr>
          </a:p>
          <a:p>
            <a:pPr eaLnBrk="1" hangingPunct="1">
              <a:lnSpc>
                <a:spcPct val="100000"/>
              </a:lnSpc>
            </a:pPr>
            <a:endParaRPr lang="en-US" altLang="en-US">
              <a:solidFill>
                <a:srgbClr val="000000"/>
              </a:solidFill>
              <a:latin typeface="Times-Roman" charset="0"/>
            </a:endParaRPr>
          </a:p>
          <a:p>
            <a:pPr eaLnBrk="1" hangingPunct="1">
              <a:lnSpc>
                <a:spcPct val="100000"/>
              </a:lnSpc>
            </a:pPr>
            <a:endParaRPr lang="en-US" altLang="en-US">
              <a:solidFill>
                <a:srgbClr val="000000"/>
              </a:solidFill>
              <a:latin typeface="Times-Roman" charset="0"/>
            </a:endParaRPr>
          </a:p>
          <a:p>
            <a:pPr eaLnBrk="1" hangingPunct="1">
              <a:lnSpc>
                <a:spcPct val="100000"/>
              </a:lnSpc>
            </a:pPr>
            <a:r>
              <a:rPr lang="en-US" altLang="en-US">
                <a:solidFill>
                  <a:srgbClr val="000000"/>
                </a:solidFill>
                <a:latin typeface="Times-Roman" charset="0"/>
              </a:rPr>
              <a:t>(Remember that if </a:t>
            </a:r>
            <a:r>
              <a:rPr lang="en-US" altLang="en-US" i="1"/>
              <a:t>a</a:t>
            </a:r>
            <a:r>
              <a:rPr lang="en-US" altLang="en-US">
                <a:solidFill>
                  <a:srgbClr val="000000"/>
                </a:solidFill>
                <a:latin typeface="Times-Roman" charset="0"/>
              </a:rPr>
              <a:t> is negative, then </a:t>
            </a:r>
            <a:r>
              <a:rPr lang="en-US" altLang="en-US"/>
              <a:t>–</a:t>
            </a:r>
            <a:r>
              <a:rPr lang="en-US" altLang="en-US" i="1"/>
              <a:t>a</a:t>
            </a:r>
            <a:r>
              <a:rPr lang="en-US" altLang="en-US">
                <a:solidFill>
                  <a:srgbClr val="000000"/>
                </a:solidFill>
                <a:latin typeface="Times-Roman" charset="0"/>
              </a:rPr>
              <a:t> is positive.)</a:t>
            </a:r>
          </a:p>
        </p:txBody>
      </p:sp>
      <p:pic>
        <p:nvPicPr>
          <p:cNvPr id="3277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1600" y="2133600"/>
            <a:ext cx="3860800"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ustDataLst>
      <p:tags r:id="rId1"/>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noFill/>
        </p:spPr>
        <p:txBody>
          <a:bodyPr/>
          <a:lstStyle/>
          <a:p>
            <a:r>
              <a:rPr lang="en-US" altLang="en-US"/>
              <a:t>Example 8 </a:t>
            </a:r>
          </a:p>
        </p:txBody>
      </p:sp>
      <p:sp>
        <p:nvSpPr>
          <p:cNvPr id="194563" name="Text Box 3"/>
          <p:cNvSpPr txBox="1">
            <a:spLocks noChangeArrowheads="1"/>
          </p:cNvSpPr>
          <p:nvPr/>
        </p:nvSpPr>
        <p:spPr bwMode="auto">
          <a:xfrm>
            <a:off x="455613" y="1462088"/>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6pPr>
            <a:lvl7pPr marL="29718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7pPr>
            <a:lvl8pPr marL="34290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8pPr>
            <a:lvl9pPr marL="38862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9pPr>
          </a:lstStyle>
          <a:p>
            <a:pPr eaLnBrk="1" hangingPunct="1"/>
            <a:r>
              <a:rPr lang="en-US" altLang="en-US"/>
              <a:t>Sketch the graph of the absolute value function </a:t>
            </a:r>
            <a:r>
              <a:rPr lang="en-US" altLang="en-US" i="1"/>
              <a:t>f</a:t>
            </a:r>
            <a:r>
              <a:rPr lang="en-US" altLang="en-US" sz="800" i="1"/>
              <a:t> </a:t>
            </a:r>
            <a:r>
              <a:rPr lang="en-US" altLang="en-US"/>
              <a:t>(</a:t>
            </a:r>
            <a:r>
              <a:rPr lang="en-US" altLang="en-US" i="1"/>
              <a:t>x</a:t>
            </a:r>
            <a:r>
              <a:rPr lang="en-US" altLang="en-US"/>
              <a:t>) = |</a:t>
            </a:r>
            <a:r>
              <a:rPr lang="en-US" altLang="en-US" sz="800"/>
              <a:t> </a:t>
            </a:r>
            <a:r>
              <a:rPr lang="en-US" altLang="en-US" i="1"/>
              <a:t>x</a:t>
            </a:r>
            <a:r>
              <a:rPr lang="en-US" altLang="en-US" sz="800" i="1"/>
              <a:t> </a:t>
            </a:r>
            <a:r>
              <a:rPr lang="en-US" altLang="en-US"/>
              <a:t>|.</a:t>
            </a:r>
          </a:p>
          <a:p>
            <a:pPr eaLnBrk="1" hangingPunct="1"/>
            <a:endParaRPr lang="en-US" altLang="en-US"/>
          </a:p>
          <a:p>
            <a:pPr eaLnBrk="1" hangingPunct="1">
              <a:lnSpc>
                <a:spcPct val="100000"/>
              </a:lnSpc>
            </a:pPr>
            <a:r>
              <a:rPr lang="en-US" altLang="en-US">
                <a:solidFill>
                  <a:srgbClr val="CC007A"/>
                </a:solidFill>
              </a:rPr>
              <a:t>Solution:</a:t>
            </a:r>
          </a:p>
          <a:p>
            <a:pPr eaLnBrk="1" hangingPunct="1">
              <a:lnSpc>
                <a:spcPct val="100000"/>
              </a:lnSpc>
            </a:pPr>
            <a:r>
              <a:rPr lang="en-US" altLang="en-US"/>
              <a:t>From the preceding discussion we know that</a:t>
            </a:r>
          </a:p>
          <a:p>
            <a:pPr eaLnBrk="1" hangingPunct="1">
              <a:lnSpc>
                <a:spcPct val="100000"/>
              </a:lnSpc>
            </a:pPr>
            <a:r>
              <a:rPr lang="en-US" altLang="en-US"/>
              <a:t>                             </a:t>
            </a:r>
            <a:endParaRPr lang="en-US" altLang="en-US" sz="1800" i="1"/>
          </a:p>
          <a:p>
            <a:pPr eaLnBrk="1" hangingPunct="1">
              <a:lnSpc>
                <a:spcPct val="100000"/>
              </a:lnSpc>
            </a:pPr>
            <a:r>
              <a:rPr lang="en-US" altLang="en-US"/>
              <a:t>                                </a:t>
            </a:r>
            <a:r>
              <a:rPr lang="en-US" altLang="en-US" i="1"/>
              <a:t>x</a:t>
            </a:r>
            <a:r>
              <a:rPr lang="en-US" altLang="en-US"/>
              <a:t>        if </a:t>
            </a:r>
            <a:r>
              <a:rPr lang="en-US" altLang="en-US" i="1"/>
              <a:t>x </a:t>
            </a:r>
            <a:r>
              <a:rPr lang="en-US" altLang="en-US" b="1">
                <a:sym typeface="Symbol" panose="05050102010706020507" pitchFamily="18" charset="2"/>
              </a:rPr>
              <a:t></a:t>
            </a:r>
            <a:r>
              <a:rPr lang="en-US" altLang="en-US"/>
              <a:t> 0</a:t>
            </a:r>
          </a:p>
          <a:p>
            <a:pPr eaLnBrk="1" hangingPunct="1">
              <a:lnSpc>
                <a:spcPct val="100000"/>
              </a:lnSpc>
            </a:pPr>
            <a:r>
              <a:rPr lang="en-US" altLang="en-US"/>
              <a:t>                 |</a:t>
            </a:r>
            <a:r>
              <a:rPr lang="en-US" altLang="en-US" sz="800" i="1">
                <a:solidFill>
                  <a:srgbClr val="000000"/>
                </a:solidFill>
              </a:rPr>
              <a:t> </a:t>
            </a:r>
            <a:r>
              <a:rPr lang="en-US" altLang="en-US" i="1"/>
              <a:t>x</a:t>
            </a:r>
            <a:r>
              <a:rPr lang="en-US" altLang="en-US" sz="800" i="1">
                <a:solidFill>
                  <a:srgbClr val="000000"/>
                </a:solidFill>
              </a:rPr>
              <a:t> </a:t>
            </a:r>
            <a:r>
              <a:rPr lang="en-US" altLang="en-US" i="1"/>
              <a:t>| </a:t>
            </a:r>
            <a:r>
              <a:rPr lang="en-US" altLang="en-US"/>
              <a:t>=</a:t>
            </a:r>
            <a:r>
              <a:rPr lang="en-US" altLang="en-US" i="1"/>
              <a:t> </a:t>
            </a:r>
          </a:p>
          <a:p>
            <a:pPr eaLnBrk="1" hangingPunct="1">
              <a:lnSpc>
                <a:spcPct val="100000"/>
              </a:lnSpc>
            </a:pPr>
            <a:r>
              <a:rPr lang="en-US" altLang="en-US" i="1"/>
              <a:t>                              –x</a:t>
            </a:r>
            <a:r>
              <a:rPr lang="en-US" altLang="en-US"/>
              <a:t>       if </a:t>
            </a:r>
            <a:r>
              <a:rPr lang="en-US" altLang="en-US" i="1"/>
              <a:t>x </a:t>
            </a:r>
            <a:r>
              <a:rPr lang="en-US" altLang="en-US">
                <a:sym typeface="Symbol" panose="05050102010706020507" pitchFamily="18" charset="2"/>
              </a:rPr>
              <a:t>&lt;</a:t>
            </a:r>
            <a:r>
              <a:rPr lang="en-US" altLang="en-US"/>
              <a:t>  0</a:t>
            </a:r>
            <a:endParaRPr lang="en-US" altLang="en-US" sz="1800"/>
          </a:p>
        </p:txBody>
      </p:sp>
      <p:pic>
        <p:nvPicPr>
          <p:cNvPr id="19456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3381375"/>
            <a:ext cx="320675" cy="125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194563">
                                            <p:txEl>
                                              <p:pRg st="2" end="2"/>
                                            </p:txEl>
                                          </p:spTgt>
                                        </p:tgtEl>
                                        <p:attrNameLst>
                                          <p:attrName>style.visibility</p:attrName>
                                        </p:attrNameLst>
                                      </p:cBhvr>
                                      <p:to>
                                        <p:strVal val="visible"/>
                                      </p:to>
                                    </p:set>
                                    <p:animEffect transition="in" filter="fade">
                                      <p:cBhvr>
                                        <p:cTn id="7" dur="1000"/>
                                        <p:tgtEl>
                                          <p:spTgt spid="194563">
                                            <p:txEl>
                                              <p:pRg st="2" end="2"/>
                                            </p:txEl>
                                          </p:spTgt>
                                        </p:tgtEl>
                                      </p:cBhvr>
                                    </p:animEffect>
                                    <p:anim calcmode="lin" valueType="num">
                                      <p:cBhvr>
                                        <p:cTn id="8" dur="1000" fill="hold"/>
                                        <p:tgtEl>
                                          <p:spTgt spid="194563">
                                            <p:txEl>
                                              <p:pRg st="2" end="2"/>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94563">
                                            <p:txEl>
                                              <p:pRg st="2" end="2"/>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4563">
                                            <p:txEl>
                                              <p:pRg st="2" end="2"/>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194563">
                                            <p:txEl>
                                              <p:pRg st="3" end="3"/>
                                            </p:txEl>
                                          </p:spTgt>
                                        </p:tgtEl>
                                        <p:attrNameLst>
                                          <p:attrName>style.visibility</p:attrName>
                                        </p:attrNameLst>
                                      </p:cBhvr>
                                      <p:to>
                                        <p:strVal val="visible"/>
                                      </p:to>
                                    </p:set>
                                    <p:animEffect transition="in" filter="fade">
                                      <p:cBhvr>
                                        <p:cTn id="13" dur="1000"/>
                                        <p:tgtEl>
                                          <p:spTgt spid="194563">
                                            <p:txEl>
                                              <p:pRg st="3" end="3"/>
                                            </p:txEl>
                                          </p:spTgt>
                                        </p:tgtEl>
                                      </p:cBhvr>
                                    </p:animEffect>
                                    <p:anim calcmode="lin" valueType="num">
                                      <p:cBhvr>
                                        <p:cTn id="14" dur="1000" fill="hold"/>
                                        <p:tgtEl>
                                          <p:spTgt spid="194563">
                                            <p:txEl>
                                              <p:pRg st="3" end="3"/>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194563">
                                            <p:txEl>
                                              <p:pRg st="3" end="3"/>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94563">
                                            <p:txEl>
                                              <p:pRg st="3" end="3"/>
                                            </p:txEl>
                                          </p:spTgt>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194563">
                                            <p:txEl>
                                              <p:pRg st="4" end="4"/>
                                            </p:txEl>
                                          </p:spTgt>
                                        </p:tgtEl>
                                        <p:attrNameLst>
                                          <p:attrName>style.visibility</p:attrName>
                                        </p:attrNameLst>
                                      </p:cBhvr>
                                      <p:to>
                                        <p:strVal val="visible"/>
                                      </p:to>
                                    </p:set>
                                    <p:animEffect transition="in" filter="fade">
                                      <p:cBhvr>
                                        <p:cTn id="19" dur="1000"/>
                                        <p:tgtEl>
                                          <p:spTgt spid="194563">
                                            <p:txEl>
                                              <p:pRg st="4" end="4"/>
                                            </p:txEl>
                                          </p:spTgt>
                                        </p:tgtEl>
                                      </p:cBhvr>
                                    </p:animEffect>
                                    <p:anim calcmode="lin" valueType="num">
                                      <p:cBhvr>
                                        <p:cTn id="20" dur="1000" fill="hold"/>
                                        <p:tgtEl>
                                          <p:spTgt spid="194563">
                                            <p:txEl>
                                              <p:pRg st="4" end="4"/>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194563">
                                            <p:txEl>
                                              <p:pRg st="4" end="4"/>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94563">
                                            <p:txEl>
                                              <p:pRg st="4" end="4"/>
                                            </p:txEl>
                                          </p:spTgt>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0"/>
                                  </p:stCondLst>
                                  <p:childTnLst>
                                    <p:set>
                                      <p:cBhvr>
                                        <p:cTn id="24" dur="1" fill="hold">
                                          <p:stCondLst>
                                            <p:cond delay="0"/>
                                          </p:stCondLst>
                                        </p:cTn>
                                        <p:tgtEl>
                                          <p:spTgt spid="194563">
                                            <p:txEl>
                                              <p:pRg st="5" end="5"/>
                                            </p:txEl>
                                          </p:spTgt>
                                        </p:tgtEl>
                                        <p:attrNameLst>
                                          <p:attrName>style.visibility</p:attrName>
                                        </p:attrNameLst>
                                      </p:cBhvr>
                                      <p:to>
                                        <p:strVal val="visible"/>
                                      </p:to>
                                    </p:set>
                                    <p:animEffect transition="in" filter="fade">
                                      <p:cBhvr>
                                        <p:cTn id="25" dur="1000"/>
                                        <p:tgtEl>
                                          <p:spTgt spid="194563">
                                            <p:txEl>
                                              <p:pRg st="5" end="5"/>
                                            </p:txEl>
                                          </p:spTgt>
                                        </p:tgtEl>
                                      </p:cBhvr>
                                    </p:animEffect>
                                    <p:anim calcmode="lin" valueType="num">
                                      <p:cBhvr>
                                        <p:cTn id="26" dur="1000" fill="hold"/>
                                        <p:tgtEl>
                                          <p:spTgt spid="194563">
                                            <p:txEl>
                                              <p:pRg st="5" end="5"/>
                                            </p:txEl>
                                          </p:spTgt>
                                        </p:tgtEl>
                                        <p:attrNameLst>
                                          <p:attrName>ppt_x</p:attrName>
                                        </p:attrNameLst>
                                      </p:cBhvr>
                                      <p:tavLst>
                                        <p:tav tm="0">
                                          <p:val>
                                            <p:strVal val="#ppt_x"/>
                                          </p:val>
                                        </p:tav>
                                        <p:tav tm="100000">
                                          <p:val>
                                            <p:strVal val="#ppt_x"/>
                                          </p:val>
                                        </p:tav>
                                      </p:tavLst>
                                    </p:anim>
                                    <p:anim calcmode="lin" valueType="num">
                                      <p:cBhvr>
                                        <p:cTn id="27" dur="900" decel="100000" fill="hold"/>
                                        <p:tgtEl>
                                          <p:spTgt spid="194563">
                                            <p:txEl>
                                              <p:pRg st="5" end="5"/>
                                            </p:tx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194563">
                                            <p:txEl>
                                              <p:pRg st="5" end="5"/>
                                            </p:txEl>
                                          </p:spTgt>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0"/>
                                  </p:stCondLst>
                                  <p:childTnLst>
                                    <p:set>
                                      <p:cBhvr>
                                        <p:cTn id="30" dur="1" fill="hold">
                                          <p:stCondLst>
                                            <p:cond delay="0"/>
                                          </p:stCondLst>
                                        </p:cTn>
                                        <p:tgtEl>
                                          <p:spTgt spid="194563">
                                            <p:txEl>
                                              <p:pRg st="6" end="6"/>
                                            </p:txEl>
                                          </p:spTgt>
                                        </p:tgtEl>
                                        <p:attrNameLst>
                                          <p:attrName>style.visibility</p:attrName>
                                        </p:attrNameLst>
                                      </p:cBhvr>
                                      <p:to>
                                        <p:strVal val="visible"/>
                                      </p:to>
                                    </p:set>
                                    <p:animEffect transition="in" filter="fade">
                                      <p:cBhvr>
                                        <p:cTn id="31" dur="1000"/>
                                        <p:tgtEl>
                                          <p:spTgt spid="194563">
                                            <p:txEl>
                                              <p:pRg st="6" end="6"/>
                                            </p:txEl>
                                          </p:spTgt>
                                        </p:tgtEl>
                                      </p:cBhvr>
                                    </p:animEffect>
                                    <p:anim calcmode="lin" valueType="num">
                                      <p:cBhvr>
                                        <p:cTn id="32" dur="1000" fill="hold"/>
                                        <p:tgtEl>
                                          <p:spTgt spid="194563">
                                            <p:txEl>
                                              <p:pRg st="6" end="6"/>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194563">
                                            <p:txEl>
                                              <p:pRg st="6" end="6"/>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94563">
                                            <p:txEl>
                                              <p:pRg st="6" end="6"/>
                                            </p:txEl>
                                          </p:spTgt>
                                        </p:tgtEl>
                                        <p:attrNameLst>
                                          <p:attrName>ppt_y</p:attrName>
                                        </p:attrNameLst>
                                      </p:cBhvr>
                                      <p:tavLst>
                                        <p:tav tm="0">
                                          <p:val>
                                            <p:strVal val="#ppt_y-.03"/>
                                          </p:val>
                                        </p:tav>
                                        <p:tav tm="100000">
                                          <p:val>
                                            <p:strVal val="#ppt_y"/>
                                          </p:val>
                                        </p:tav>
                                      </p:tavLst>
                                    </p:anim>
                                  </p:childTnLst>
                                </p:cTn>
                              </p:par>
                              <p:par>
                                <p:cTn id="35" presetID="37" presetClass="entr" presetSubtype="0" fill="hold" nodeType="withEffect">
                                  <p:stCondLst>
                                    <p:cond delay="0"/>
                                  </p:stCondLst>
                                  <p:childTnLst>
                                    <p:set>
                                      <p:cBhvr>
                                        <p:cTn id="36" dur="1" fill="hold">
                                          <p:stCondLst>
                                            <p:cond delay="0"/>
                                          </p:stCondLst>
                                        </p:cTn>
                                        <p:tgtEl>
                                          <p:spTgt spid="194563">
                                            <p:txEl>
                                              <p:pRg st="7" end="7"/>
                                            </p:txEl>
                                          </p:spTgt>
                                        </p:tgtEl>
                                        <p:attrNameLst>
                                          <p:attrName>style.visibility</p:attrName>
                                        </p:attrNameLst>
                                      </p:cBhvr>
                                      <p:to>
                                        <p:strVal val="visible"/>
                                      </p:to>
                                    </p:set>
                                    <p:animEffect transition="in" filter="fade">
                                      <p:cBhvr>
                                        <p:cTn id="37" dur="1000"/>
                                        <p:tgtEl>
                                          <p:spTgt spid="194563">
                                            <p:txEl>
                                              <p:pRg st="7" end="7"/>
                                            </p:txEl>
                                          </p:spTgt>
                                        </p:tgtEl>
                                      </p:cBhvr>
                                    </p:animEffect>
                                    <p:anim calcmode="lin" valueType="num">
                                      <p:cBhvr>
                                        <p:cTn id="38" dur="1000" fill="hold"/>
                                        <p:tgtEl>
                                          <p:spTgt spid="194563">
                                            <p:txEl>
                                              <p:pRg st="7" end="7"/>
                                            </p:txEl>
                                          </p:spTgt>
                                        </p:tgtEl>
                                        <p:attrNameLst>
                                          <p:attrName>ppt_x</p:attrName>
                                        </p:attrNameLst>
                                      </p:cBhvr>
                                      <p:tavLst>
                                        <p:tav tm="0">
                                          <p:val>
                                            <p:strVal val="#ppt_x"/>
                                          </p:val>
                                        </p:tav>
                                        <p:tav tm="100000">
                                          <p:val>
                                            <p:strVal val="#ppt_x"/>
                                          </p:val>
                                        </p:tav>
                                      </p:tavLst>
                                    </p:anim>
                                    <p:anim calcmode="lin" valueType="num">
                                      <p:cBhvr>
                                        <p:cTn id="39" dur="900" decel="100000" fill="hold"/>
                                        <p:tgtEl>
                                          <p:spTgt spid="194563">
                                            <p:txEl>
                                              <p:pRg st="7" end="7"/>
                                            </p:txEl>
                                          </p:spTgt>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94563">
                                            <p:txEl>
                                              <p:pRg st="7" end="7"/>
                                            </p:txEl>
                                          </p:spTgt>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194568"/>
                                        </p:tgtEl>
                                        <p:attrNameLst>
                                          <p:attrName>style.visibility</p:attrName>
                                        </p:attrNameLst>
                                      </p:cBhvr>
                                      <p:to>
                                        <p:strVal val="visible"/>
                                      </p:to>
                                    </p:set>
                                    <p:animEffect transition="in" filter="fade">
                                      <p:cBhvr>
                                        <p:cTn id="43" dur="1000"/>
                                        <p:tgtEl>
                                          <p:spTgt spid="194568"/>
                                        </p:tgtEl>
                                      </p:cBhvr>
                                    </p:animEffect>
                                    <p:anim calcmode="lin" valueType="num">
                                      <p:cBhvr>
                                        <p:cTn id="44" dur="1000" fill="hold"/>
                                        <p:tgtEl>
                                          <p:spTgt spid="194568"/>
                                        </p:tgtEl>
                                        <p:attrNameLst>
                                          <p:attrName>ppt_x</p:attrName>
                                        </p:attrNameLst>
                                      </p:cBhvr>
                                      <p:tavLst>
                                        <p:tav tm="0">
                                          <p:val>
                                            <p:strVal val="#ppt_x"/>
                                          </p:val>
                                        </p:tav>
                                        <p:tav tm="100000">
                                          <p:val>
                                            <p:strVal val="#ppt_x"/>
                                          </p:val>
                                        </p:tav>
                                      </p:tavLst>
                                    </p:anim>
                                    <p:anim calcmode="lin" valueType="num">
                                      <p:cBhvr>
                                        <p:cTn id="45" dur="900" decel="100000" fill="hold"/>
                                        <p:tgtEl>
                                          <p:spTgt spid="19456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9456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noFill/>
        </p:spPr>
        <p:txBody>
          <a:bodyPr/>
          <a:lstStyle/>
          <a:p>
            <a:r>
              <a:rPr lang="en-US" altLang="en-US"/>
              <a:t>Example 8 – </a:t>
            </a:r>
            <a:r>
              <a:rPr lang="en-US" altLang="en-US" i="1"/>
              <a:t>Solution</a:t>
            </a:r>
          </a:p>
        </p:txBody>
      </p:sp>
      <p:sp>
        <p:nvSpPr>
          <p:cNvPr id="34819" name="Text Box 3"/>
          <p:cNvSpPr txBox="1">
            <a:spLocks noChangeArrowheads="1"/>
          </p:cNvSpPr>
          <p:nvPr/>
        </p:nvSpPr>
        <p:spPr bwMode="auto">
          <a:xfrm>
            <a:off x="455613" y="1462088"/>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6pPr>
            <a:lvl7pPr marL="29718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7pPr>
            <a:lvl8pPr marL="34290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8pPr>
            <a:lvl9pPr marL="38862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9pPr>
          </a:lstStyle>
          <a:p>
            <a:pPr eaLnBrk="1" hangingPunct="1">
              <a:lnSpc>
                <a:spcPct val="100000"/>
              </a:lnSpc>
            </a:pPr>
            <a:r>
              <a:rPr lang="en-US" altLang="en-US"/>
              <a:t>Using the same method as in Example 7, we see that the graph of </a:t>
            </a:r>
            <a:r>
              <a:rPr lang="en-US" altLang="en-US" i="1"/>
              <a:t>f</a:t>
            </a:r>
            <a:r>
              <a:rPr lang="en-US" altLang="en-US"/>
              <a:t> coincides with the line </a:t>
            </a:r>
            <a:r>
              <a:rPr lang="en-US" altLang="en-US" i="1"/>
              <a:t>y</a:t>
            </a:r>
            <a:r>
              <a:rPr lang="en-US" altLang="en-US"/>
              <a:t> = </a:t>
            </a:r>
            <a:r>
              <a:rPr lang="en-US" altLang="en-US" i="1"/>
              <a:t>x</a:t>
            </a:r>
            <a:r>
              <a:rPr lang="en-US" altLang="en-US"/>
              <a:t> to the right of the </a:t>
            </a:r>
            <a:br>
              <a:rPr lang="en-US" altLang="en-US"/>
            </a:br>
            <a:r>
              <a:rPr lang="en-US" altLang="en-US" i="1"/>
              <a:t>y</a:t>
            </a:r>
            <a:r>
              <a:rPr lang="en-US" altLang="en-US"/>
              <a:t>-axis and coincides with the line </a:t>
            </a:r>
            <a:r>
              <a:rPr lang="en-US" altLang="en-US" i="1"/>
              <a:t>y</a:t>
            </a:r>
            <a:r>
              <a:rPr lang="en-US" altLang="en-US"/>
              <a:t> = –</a:t>
            </a:r>
            <a:r>
              <a:rPr lang="en-US" altLang="en-US" i="1"/>
              <a:t>x</a:t>
            </a:r>
            <a:r>
              <a:rPr lang="en-US" altLang="en-US"/>
              <a:t> to the left of the </a:t>
            </a:r>
            <a:br>
              <a:rPr lang="en-US" altLang="en-US"/>
            </a:br>
            <a:r>
              <a:rPr lang="en-US" altLang="en-US" i="1"/>
              <a:t>y</a:t>
            </a:r>
            <a:r>
              <a:rPr lang="en-US" altLang="en-US"/>
              <a:t>-axis (see Figure 16).</a:t>
            </a:r>
            <a:endParaRPr lang="en-US" altLang="en-US" sz="1800"/>
          </a:p>
        </p:txBody>
      </p:sp>
      <p:pic>
        <p:nvPicPr>
          <p:cNvPr id="3482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3611563"/>
            <a:ext cx="3098800"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Text Box 6"/>
          <p:cNvSpPr txBox="1">
            <a:spLocks noChangeArrowheads="1"/>
          </p:cNvSpPr>
          <p:nvPr/>
        </p:nvSpPr>
        <p:spPr bwMode="auto">
          <a:xfrm>
            <a:off x="4114800" y="5973763"/>
            <a:ext cx="8620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6pPr>
            <a:lvl7pPr marL="29718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7pPr>
            <a:lvl8pPr marL="34290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8pPr>
            <a:lvl9pPr marL="38862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9pPr>
          </a:lstStyle>
          <a:p>
            <a:pPr algn="ctr" eaLnBrk="1" hangingPunct="1">
              <a:lnSpc>
                <a:spcPct val="100000"/>
              </a:lnSpc>
            </a:pPr>
            <a:r>
              <a:rPr lang="en-US" altLang="en-US" sz="1200" b="1"/>
              <a:t>Figure 16</a:t>
            </a:r>
          </a:p>
        </p:txBody>
      </p:sp>
      <p:sp>
        <p:nvSpPr>
          <p:cNvPr id="34822" name="Text Box 6"/>
          <p:cNvSpPr txBox="1">
            <a:spLocks noChangeArrowheads="1"/>
          </p:cNvSpPr>
          <p:nvPr/>
        </p:nvSpPr>
        <p:spPr bwMode="auto">
          <a:xfrm>
            <a:off x="8135938" y="838200"/>
            <a:ext cx="841375"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6pPr>
            <a:lvl7pPr marL="29718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7pPr>
            <a:lvl8pPr marL="34290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8pPr>
            <a:lvl9pPr marL="38862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9pPr>
          </a:lstStyle>
          <a:p>
            <a:pPr algn="r" eaLnBrk="1" hangingPunct="1">
              <a:lnSpc>
                <a:spcPct val="100000"/>
              </a:lnSpc>
              <a:spcBef>
                <a:spcPct val="50000"/>
              </a:spcBef>
            </a:pPr>
            <a:r>
              <a:rPr lang="en-US" altLang="en-US" sz="1800">
                <a:solidFill>
                  <a:srgbClr val="000000"/>
                </a:solidFill>
              </a:rPr>
              <a:t>cont’d</a:t>
            </a:r>
          </a:p>
        </p:txBody>
      </p:sp>
    </p:spTree>
    <p:custDataLst>
      <p:tags r:id="rId1"/>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noFill/>
        </p:spPr>
        <p:txBody>
          <a:bodyPr/>
          <a:lstStyle/>
          <a:p>
            <a:r>
              <a:rPr lang="en-US" altLang="en-US"/>
              <a:t>Example 10</a:t>
            </a:r>
          </a:p>
        </p:txBody>
      </p:sp>
      <p:sp>
        <p:nvSpPr>
          <p:cNvPr id="166915" name="Text Box 3"/>
          <p:cNvSpPr txBox="1">
            <a:spLocks noChangeArrowheads="1"/>
          </p:cNvSpPr>
          <p:nvPr/>
        </p:nvSpPr>
        <p:spPr bwMode="auto">
          <a:xfrm>
            <a:off x="455613" y="1462088"/>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6pPr>
            <a:lvl7pPr marL="29718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7pPr>
            <a:lvl8pPr marL="34290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8pPr>
            <a:lvl9pPr marL="38862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9pPr>
          </a:lstStyle>
          <a:p>
            <a:pPr eaLnBrk="1" hangingPunct="1">
              <a:lnSpc>
                <a:spcPct val="100000"/>
              </a:lnSpc>
            </a:pPr>
            <a:r>
              <a:rPr lang="en-US" altLang="en-US"/>
              <a:t>In Example C at the beginning of this section we considered the cost </a:t>
            </a:r>
            <a:r>
              <a:rPr lang="en-US" altLang="en-US" i="1"/>
              <a:t>C</a:t>
            </a:r>
            <a:r>
              <a:rPr lang="en-US" altLang="en-US" sz="400" i="1"/>
              <a:t> </a:t>
            </a:r>
            <a:r>
              <a:rPr lang="en-US" altLang="en-US"/>
              <a:t>(</a:t>
            </a:r>
            <a:r>
              <a:rPr lang="en-US" altLang="en-US" i="1"/>
              <a:t>w</a:t>
            </a:r>
            <a:r>
              <a:rPr lang="en-US" altLang="en-US"/>
              <a:t>) of mailing a large envelope with weight </a:t>
            </a:r>
            <a:r>
              <a:rPr lang="en-US" altLang="en-US" i="1"/>
              <a:t>w</a:t>
            </a:r>
            <a:r>
              <a:rPr lang="en-US" altLang="en-US"/>
              <a:t>. </a:t>
            </a:r>
          </a:p>
          <a:p>
            <a:pPr eaLnBrk="1" hangingPunct="1">
              <a:lnSpc>
                <a:spcPct val="100000"/>
              </a:lnSpc>
            </a:pPr>
            <a:endParaRPr lang="en-US" altLang="en-US"/>
          </a:p>
          <a:p>
            <a:pPr eaLnBrk="1" hangingPunct="1">
              <a:lnSpc>
                <a:spcPct val="100000"/>
              </a:lnSpc>
            </a:pPr>
            <a:r>
              <a:rPr lang="en-US" altLang="en-US"/>
              <a:t>In effect, this is a piecewise defined </a:t>
            </a:r>
            <a:br>
              <a:rPr lang="en-US" altLang="en-US"/>
            </a:br>
            <a:r>
              <a:rPr lang="en-US" altLang="en-US"/>
              <a:t>function because, from the table </a:t>
            </a:r>
            <a:br>
              <a:rPr lang="en-US" altLang="en-US"/>
            </a:br>
            <a:r>
              <a:rPr lang="en-US" altLang="en-US"/>
              <a:t>shown in the right side, we have</a:t>
            </a:r>
          </a:p>
          <a:p>
            <a:pPr eaLnBrk="1" hangingPunct="1">
              <a:lnSpc>
                <a:spcPct val="100000"/>
              </a:lnSpc>
            </a:pPr>
            <a:r>
              <a:rPr lang="en-US" altLang="en-US"/>
              <a:t>                 </a:t>
            </a:r>
            <a:r>
              <a:rPr lang="en-US" altLang="en-US" sz="2000"/>
              <a:t> </a:t>
            </a:r>
          </a:p>
          <a:p>
            <a:pPr eaLnBrk="1" hangingPunct="1">
              <a:lnSpc>
                <a:spcPct val="100000"/>
              </a:lnSpc>
            </a:pPr>
            <a:r>
              <a:rPr lang="en-US" altLang="en-US"/>
              <a:t>	    0.98   if 0 &lt; </a:t>
            </a:r>
            <a:r>
              <a:rPr lang="en-US" altLang="en-US" i="1"/>
              <a:t>w </a:t>
            </a:r>
            <a:r>
              <a:rPr lang="en-US" altLang="en-US" b="1">
                <a:sym typeface="Symbol" panose="05050102010706020507" pitchFamily="18" charset="2"/>
              </a:rPr>
              <a:t></a:t>
            </a:r>
            <a:r>
              <a:rPr lang="en-US" altLang="en-US"/>
              <a:t> 1</a:t>
            </a:r>
          </a:p>
          <a:p>
            <a:pPr eaLnBrk="1" hangingPunct="1">
              <a:lnSpc>
                <a:spcPct val="100000"/>
              </a:lnSpc>
            </a:pPr>
            <a:endParaRPr lang="en-US" altLang="en-US" sz="200"/>
          </a:p>
          <a:p>
            <a:pPr eaLnBrk="1" hangingPunct="1">
              <a:lnSpc>
                <a:spcPct val="100000"/>
              </a:lnSpc>
            </a:pPr>
            <a:r>
              <a:rPr lang="en-US" altLang="en-US"/>
              <a:t>	    1.19   if 1 &lt; </a:t>
            </a:r>
            <a:r>
              <a:rPr lang="en-US" altLang="en-US" i="1"/>
              <a:t>w </a:t>
            </a:r>
            <a:r>
              <a:rPr lang="en-US" altLang="en-US" b="1">
                <a:sym typeface="Symbol" panose="05050102010706020507" pitchFamily="18" charset="2"/>
              </a:rPr>
              <a:t></a:t>
            </a:r>
            <a:r>
              <a:rPr lang="en-US" altLang="en-US"/>
              <a:t> 2</a:t>
            </a:r>
          </a:p>
          <a:p>
            <a:pPr eaLnBrk="1" hangingPunct="1">
              <a:lnSpc>
                <a:spcPct val="100000"/>
              </a:lnSpc>
            </a:pPr>
            <a:endParaRPr lang="en-US" altLang="en-US" sz="200" i="1"/>
          </a:p>
          <a:p>
            <a:pPr eaLnBrk="1" hangingPunct="1">
              <a:lnSpc>
                <a:spcPct val="100000"/>
              </a:lnSpc>
            </a:pPr>
            <a:r>
              <a:rPr lang="en-US" altLang="en-US" i="1"/>
              <a:t>C</a:t>
            </a:r>
            <a:r>
              <a:rPr lang="en-US" altLang="en-US" sz="400" i="1"/>
              <a:t> </a:t>
            </a:r>
            <a:r>
              <a:rPr lang="en-US" altLang="en-US"/>
              <a:t>(</a:t>
            </a:r>
            <a:r>
              <a:rPr lang="en-US" altLang="en-US" i="1"/>
              <a:t>w</a:t>
            </a:r>
            <a:r>
              <a:rPr lang="en-US" altLang="en-US"/>
              <a:t>) =</a:t>
            </a:r>
            <a:r>
              <a:rPr lang="en-US" altLang="en-US" sz="1800"/>
              <a:t>    </a:t>
            </a:r>
            <a:r>
              <a:rPr lang="en-US" altLang="en-US" sz="300"/>
              <a:t>      </a:t>
            </a:r>
            <a:r>
              <a:rPr lang="en-US" altLang="en-US"/>
              <a:t>1.40   if 2 &lt; </a:t>
            </a:r>
            <a:r>
              <a:rPr lang="en-US" altLang="en-US" i="1"/>
              <a:t>w </a:t>
            </a:r>
            <a:r>
              <a:rPr lang="en-US" altLang="en-US" b="1">
                <a:sym typeface="Symbol" panose="05050102010706020507" pitchFamily="18" charset="2"/>
              </a:rPr>
              <a:t></a:t>
            </a:r>
            <a:r>
              <a:rPr lang="en-US" altLang="en-US"/>
              <a:t> 3</a:t>
            </a:r>
          </a:p>
          <a:p>
            <a:pPr eaLnBrk="1" hangingPunct="1">
              <a:lnSpc>
                <a:spcPct val="100000"/>
              </a:lnSpc>
            </a:pPr>
            <a:endParaRPr lang="en-US" altLang="en-US" sz="200"/>
          </a:p>
          <a:p>
            <a:pPr eaLnBrk="1" hangingPunct="1">
              <a:lnSpc>
                <a:spcPct val="100000"/>
              </a:lnSpc>
            </a:pPr>
            <a:r>
              <a:rPr lang="en-US" altLang="en-US"/>
              <a:t>	    1.61   if 3 &lt; </a:t>
            </a:r>
            <a:r>
              <a:rPr lang="en-US" altLang="en-US" i="1"/>
              <a:t>w </a:t>
            </a:r>
            <a:r>
              <a:rPr lang="en-US" altLang="en-US" b="1">
                <a:sym typeface="Symbol" panose="05050102010706020507" pitchFamily="18" charset="2"/>
              </a:rPr>
              <a:t></a:t>
            </a:r>
            <a:r>
              <a:rPr lang="en-US" altLang="en-US"/>
              <a:t> 4</a:t>
            </a:r>
          </a:p>
        </p:txBody>
      </p:sp>
      <p:pic>
        <p:nvPicPr>
          <p:cNvPr id="3482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3040063"/>
            <a:ext cx="3070225" cy="259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7"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4308475"/>
            <a:ext cx="201613"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6010275"/>
            <a:ext cx="201613"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166915">
                                            <p:txEl>
                                              <p:pRg st="2" end="2"/>
                                            </p:txEl>
                                          </p:spTgt>
                                        </p:tgtEl>
                                        <p:attrNameLst>
                                          <p:attrName>style.visibility</p:attrName>
                                        </p:attrNameLst>
                                      </p:cBhvr>
                                      <p:to>
                                        <p:strVal val="visible"/>
                                      </p:to>
                                    </p:set>
                                    <p:animEffect transition="in" filter="fade">
                                      <p:cBhvr>
                                        <p:cTn id="7" dur="1000"/>
                                        <p:tgtEl>
                                          <p:spTgt spid="166915">
                                            <p:txEl>
                                              <p:pRg st="2" end="2"/>
                                            </p:txEl>
                                          </p:spTgt>
                                        </p:tgtEl>
                                      </p:cBhvr>
                                    </p:animEffect>
                                    <p:anim calcmode="lin" valueType="num">
                                      <p:cBhvr>
                                        <p:cTn id="8" dur="1000" fill="hold"/>
                                        <p:tgtEl>
                                          <p:spTgt spid="166915">
                                            <p:txEl>
                                              <p:pRg st="2" end="2"/>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66915">
                                            <p:txEl>
                                              <p:pRg st="2" end="2"/>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66915">
                                            <p:txEl>
                                              <p:pRg st="2" end="2"/>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34822"/>
                                        </p:tgtEl>
                                        <p:attrNameLst>
                                          <p:attrName>style.visibility</p:attrName>
                                        </p:attrNameLst>
                                      </p:cBhvr>
                                      <p:to>
                                        <p:strVal val="visible"/>
                                      </p:to>
                                    </p:set>
                                    <p:animEffect transition="in" filter="fade">
                                      <p:cBhvr>
                                        <p:cTn id="13" dur="1000"/>
                                        <p:tgtEl>
                                          <p:spTgt spid="34822"/>
                                        </p:tgtEl>
                                      </p:cBhvr>
                                    </p:animEffect>
                                    <p:anim calcmode="lin" valueType="num">
                                      <p:cBhvr>
                                        <p:cTn id="14" dur="1000" fill="hold"/>
                                        <p:tgtEl>
                                          <p:spTgt spid="34822"/>
                                        </p:tgtEl>
                                        <p:attrNameLst>
                                          <p:attrName>ppt_x</p:attrName>
                                        </p:attrNameLst>
                                      </p:cBhvr>
                                      <p:tavLst>
                                        <p:tav tm="0">
                                          <p:val>
                                            <p:strVal val="#ppt_x"/>
                                          </p:val>
                                        </p:tav>
                                        <p:tav tm="100000">
                                          <p:val>
                                            <p:strVal val="#ppt_x"/>
                                          </p:val>
                                        </p:tav>
                                      </p:tavLst>
                                    </p:anim>
                                    <p:anim calcmode="lin" valueType="num">
                                      <p:cBhvr>
                                        <p:cTn id="15" dur="900" decel="100000" fill="hold"/>
                                        <p:tgtEl>
                                          <p:spTgt spid="34822"/>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4822"/>
                                        </p:tgtEl>
                                        <p:attrNameLst>
                                          <p:attrName>ppt_y</p:attrName>
                                        </p:attrNameLst>
                                      </p:cBhvr>
                                      <p:tavLst>
                                        <p:tav tm="0">
                                          <p:val>
                                            <p:strVal val="#ppt_y-.03"/>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7" presetClass="entr" presetSubtype="0" fill="hold" nodeType="clickEffect">
                                  <p:stCondLst>
                                    <p:cond delay="0"/>
                                  </p:stCondLst>
                                  <p:childTnLst>
                                    <p:set>
                                      <p:cBhvr>
                                        <p:cTn id="20" dur="1" fill="hold">
                                          <p:stCondLst>
                                            <p:cond delay="0"/>
                                          </p:stCondLst>
                                        </p:cTn>
                                        <p:tgtEl>
                                          <p:spTgt spid="166915">
                                            <p:txEl>
                                              <p:pRg st="4" end="4"/>
                                            </p:txEl>
                                          </p:spTgt>
                                        </p:tgtEl>
                                        <p:attrNameLst>
                                          <p:attrName>style.visibility</p:attrName>
                                        </p:attrNameLst>
                                      </p:cBhvr>
                                      <p:to>
                                        <p:strVal val="visible"/>
                                      </p:to>
                                    </p:set>
                                    <p:animEffect transition="in" filter="fade">
                                      <p:cBhvr>
                                        <p:cTn id="21" dur="1000"/>
                                        <p:tgtEl>
                                          <p:spTgt spid="166915">
                                            <p:txEl>
                                              <p:pRg st="4" end="4"/>
                                            </p:txEl>
                                          </p:spTgt>
                                        </p:tgtEl>
                                      </p:cBhvr>
                                    </p:animEffect>
                                    <p:anim calcmode="lin" valueType="num">
                                      <p:cBhvr>
                                        <p:cTn id="22" dur="1000" fill="hold"/>
                                        <p:tgtEl>
                                          <p:spTgt spid="166915">
                                            <p:txEl>
                                              <p:pRg st="4" end="4"/>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166915">
                                            <p:txEl>
                                              <p:pRg st="4" end="4"/>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66915">
                                            <p:txEl>
                                              <p:pRg st="4" end="4"/>
                                            </p:txEl>
                                          </p:spTgt>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166915">
                                            <p:txEl>
                                              <p:pRg st="6" end="6"/>
                                            </p:txEl>
                                          </p:spTgt>
                                        </p:tgtEl>
                                        <p:attrNameLst>
                                          <p:attrName>style.visibility</p:attrName>
                                        </p:attrNameLst>
                                      </p:cBhvr>
                                      <p:to>
                                        <p:strVal val="visible"/>
                                      </p:to>
                                    </p:set>
                                    <p:animEffect transition="in" filter="fade">
                                      <p:cBhvr>
                                        <p:cTn id="27" dur="1000"/>
                                        <p:tgtEl>
                                          <p:spTgt spid="166915">
                                            <p:txEl>
                                              <p:pRg st="6" end="6"/>
                                            </p:txEl>
                                          </p:spTgt>
                                        </p:tgtEl>
                                      </p:cBhvr>
                                    </p:animEffect>
                                    <p:anim calcmode="lin" valueType="num">
                                      <p:cBhvr>
                                        <p:cTn id="28" dur="1000" fill="hold"/>
                                        <p:tgtEl>
                                          <p:spTgt spid="166915">
                                            <p:txEl>
                                              <p:pRg st="6" end="6"/>
                                            </p:txEl>
                                          </p:spTgt>
                                        </p:tgtEl>
                                        <p:attrNameLst>
                                          <p:attrName>ppt_x</p:attrName>
                                        </p:attrNameLst>
                                      </p:cBhvr>
                                      <p:tavLst>
                                        <p:tav tm="0">
                                          <p:val>
                                            <p:strVal val="#ppt_x"/>
                                          </p:val>
                                        </p:tav>
                                        <p:tav tm="100000">
                                          <p:val>
                                            <p:strVal val="#ppt_x"/>
                                          </p:val>
                                        </p:tav>
                                      </p:tavLst>
                                    </p:anim>
                                    <p:anim calcmode="lin" valueType="num">
                                      <p:cBhvr>
                                        <p:cTn id="29" dur="900" decel="100000" fill="hold"/>
                                        <p:tgtEl>
                                          <p:spTgt spid="166915">
                                            <p:txEl>
                                              <p:pRg st="6" end="6"/>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66915">
                                            <p:txEl>
                                              <p:pRg st="6" end="6"/>
                                            </p:txEl>
                                          </p:spTgt>
                                        </p:tgtEl>
                                        <p:attrNameLst>
                                          <p:attrName>ppt_y</p:attrName>
                                        </p:attrNameLst>
                                      </p:cBhvr>
                                      <p:tavLst>
                                        <p:tav tm="0">
                                          <p:val>
                                            <p:strVal val="#ppt_y-.03"/>
                                          </p:val>
                                        </p:tav>
                                        <p:tav tm="100000">
                                          <p:val>
                                            <p:strVal val="#ppt_y"/>
                                          </p:val>
                                        </p:tav>
                                      </p:tavLst>
                                    </p:anim>
                                  </p:childTnLst>
                                </p:cTn>
                              </p:par>
                              <p:par>
                                <p:cTn id="31" presetID="37" presetClass="entr" presetSubtype="0" fill="hold" nodeType="withEffect">
                                  <p:stCondLst>
                                    <p:cond delay="0"/>
                                  </p:stCondLst>
                                  <p:childTnLst>
                                    <p:set>
                                      <p:cBhvr>
                                        <p:cTn id="32" dur="1" fill="hold">
                                          <p:stCondLst>
                                            <p:cond delay="0"/>
                                          </p:stCondLst>
                                        </p:cTn>
                                        <p:tgtEl>
                                          <p:spTgt spid="166915">
                                            <p:txEl>
                                              <p:pRg st="8" end="8"/>
                                            </p:txEl>
                                          </p:spTgt>
                                        </p:tgtEl>
                                        <p:attrNameLst>
                                          <p:attrName>style.visibility</p:attrName>
                                        </p:attrNameLst>
                                      </p:cBhvr>
                                      <p:to>
                                        <p:strVal val="visible"/>
                                      </p:to>
                                    </p:set>
                                    <p:animEffect transition="in" filter="fade">
                                      <p:cBhvr>
                                        <p:cTn id="33" dur="1000"/>
                                        <p:tgtEl>
                                          <p:spTgt spid="166915">
                                            <p:txEl>
                                              <p:pRg st="8" end="8"/>
                                            </p:txEl>
                                          </p:spTgt>
                                        </p:tgtEl>
                                      </p:cBhvr>
                                    </p:animEffect>
                                    <p:anim calcmode="lin" valueType="num">
                                      <p:cBhvr>
                                        <p:cTn id="34" dur="1000" fill="hold"/>
                                        <p:tgtEl>
                                          <p:spTgt spid="166915">
                                            <p:txEl>
                                              <p:pRg st="8" end="8"/>
                                            </p:txEl>
                                          </p:spTgt>
                                        </p:tgtEl>
                                        <p:attrNameLst>
                                          <p:attrName>ppt_x</p:attrName>
                                        </p:attrNameLst>
                                      </p:cBhvr>
                                      <p:tavLst>
                                        <p:tav tm="0">
                                          <p:val>
                                            <p:strVal val="#ppt_x"/>
                                          </p:val>
                                        </p:tav>
                                        <p:tav tm="100000">
                                          <p:val>
                                            <p:strVal val="#ppt_x"/>
                                          </p:val>
                                        </p:tav>
                                      </p:tavLst>
                                    </p:anim>
                                    <p:anim calcmode="lin" valueType="num">
                                      <p:cBhvr>
                                        <p:cTn id="35" dur="900" decel="100000" fill="hold"/>
                                        <p:tgtEl>
                                          <p:spTgt spid="166915">
                                            <p:txEl>
                                              <p:pRg st="8" end="8"/>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66915">
                                            <p:txEl>
                                              <p:pRg st="8" end="8"/>
                                            </p:txEl>
                                          </p:spTgt>
                                        </p:tgtEl>
                                        <p:attrNameLst>
                                          <p:attrName>ppt_y</p:attrName>
                                        </p:attrNameLst>
                                      </p:cBhvr>
                                      <p:tavLst>
                                        <p:tav tm="0">
                                          <p:val>
                                            <p:strVal val="#ppt_y-.03"/>
                                          </p:val>
                                        </p:tav>
                                        <p:tav tm="100000">
                                          <p:val>
                                            <p:strVal val="#ppt_y"/>
                                          </p:val>
                                        </p:tav>
                                      </p:tavLst>
                                    </p:anim>
                                  </p:childTnLst>
                                </p:cTn>
                              </p:par>
                              <p:par>
                                <p:cTn id="37" presetID="37" presetClass="entr" presetSubtype="0" fill="hold" nodeType="withEffect">
                                  <p:stCondLst>
                                    <p:cond delay="0"/>
                                  </p:stCondLst>
                                  <p:childTnLst>
                                    <p:set>
                                      <p:cBhvr>
                                        <p:cTn id="38" dur="1" fill="hold">
                                          <p:stCondLst>
                                            <p:cond delay="0"/>
                                          </p:stCondLst>
                                        </p:cTn>
                                        <p:tgtEl>
                                          <p:spTgt spid="166915">
                                            <p:txEl>
                                              <p:pRg st="10" end="10"/>
                                            </p:txEl>
                                          </p:spTgt>
                                        </p:tgtEl>
                                        <p:attrNameLst>
                                          <p:attrName>style.visibility</p:attrName>
                                        </p:attrNameLst>
                                      </p:cBhvr>
                                      <p:to>
                                        <p:strVal val="visible"/>
                                      </p:to>
                                    </p:set>
                                    <p:animEffect transition="in" filter="fade">
                                      <p:cBhvr>
                                        <p:cTn id="39" dur="1000"/>
                                        <p:tgtEl>
                                          <p:spTgt spid="166915">
                                            <p:txEl>
                                              <p:pRg st="10" end="10"/>
                                            </p:txEl>
                                          </p:spTgt>
                                        </p:tgtEl>
                                      </p:cBhvr>
                                    </p:animEffect>
                                    <p:anim calcmode="lin" valueType="num">
                                      <p:cBhvr>
                                        <p:cTn id="40" dur="1000" fill="hold"/>
                                        <p:tgtEl>
                                          <p:spTgt spid="166915">
                                            <p:txEl>
                                              <p:pRg st="10" end="10"/>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166915">
                                            <p:txEl>
                                              <p:pRg st="10" end="10"/>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66915">
                                            <p:txEl>
                                              <p:pRg st="10" end="10"/>
                                            </p:txEl>
                                          </p:spTgt>
                                        </p:tgtEl>
                                        <p:attrNameLst>
                                          <p:attrName>ppt_y</p:attrName>
                                        </p:attrNameLst>
                                      </p:cBhvr>
                                      <p:tavLst>
                                        <p:tav tm="0">
                                          <p:val>
                                            <p:strVal val="#ppt_y-.03"/>
                                          </p:val>
                                        </p:tav>
                                        <p:tav tm="100000">
                                          <p:val>
                                            <p:strVal val="#ppt_y"/>
                                          </p:val>
                                        </p:tav>
                                      </p:tavLst>
                                    </p:anim>
                                  </p:childTnLst>
                                </p:cTn>
                              </p:par>
                              <p:par>
                                <p:cTn id="43" presetID="37" presetClass="entr" presetSubtype="0" fill="hold"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1000"/>
                                        <p:tgtEl>
                                          <p:spTgt spid="7"/>
                                        </p:tgtEl>
                                      </p:cBhvr>
                                    </p:animEffect>
                                    <p:anim calcmode="lin" valueType="num">
                                      <p:cBhvr>
                                        <p:cTn id="46" dur="1000" fill="hold"/>
                                        <p:tgtEl>
                                          <p:spTgt spid="7"/>
                                        </p:tgtEl>
                                        <p:attrNameLst>
                                          <p:attrName>ppt_x</p:attrName>
                                        </p:attrNameLst>
                                      </p:cBhvr>
                                      <p:tavLst>
                                        <p:tav tm="0">
                                          <p:val>
                                            <p:strVal val="#ppt_x"/>
                                          </p:val>
                                        </p:tav>
                                        <p:tav tm="100000">
                                          <p:val>
                                            <p:strVal val="#ppt_x"/>
                                          </p:val>
                                        </p:tav>
                                      </p:tavLst>
                                    </p:anim>
                                    <p:anim calcmode="lin" valueType="num">
                                      <p:cBhvr>
                                        <p:cTn id="47" dur="900" decel="100000" fill="hold"/>
                                        <p:tgtEl>
                                          <p:spTgt spid="7"/>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49" presetID="37" presetClass="entr" presetSubtype="0" fill="hold" nodeType="with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1000"/>
                                        <p:tgtEl>
                                          <p:spTgt spid="8"/>
                                        </p:tgtEl>
                                      </p:cBhvr>
                                    </p:animEffect>
                                    <p:anim calcmode="lin" valueType="num">
                                      <p:cBhvr>
                                        <p:cTn id="52" dur="1000" fill="hold"/>
                                        <p:tgtEl>
                                          <p:spTgt spid="8"/>
                                        </p:tgtEl>
                                        <p:attrNameLst>
                                          <p:attrName>ppt_x</p:attrName>
                                        </p:attrNameLst>
                                      </p:cBhvr>
                                      <p:tavLst>
                                        <p:tav tm="0">
                                          <p:val>
                                            <p:strVal val="#ppt_x"/>
                                          </p:val>
                                        </p:tav>
                                        <p:tav tm="100000">
                                          <p:val>
                                            <p:strVal val="#ppt_x"/>
                                          </p:val>
                                        </p:tav>
                                      </p:tavLst>
                                    </p:anim>
                                    <p:anim calcmode="lin" valueType="num">
                                      <p:cBhvr>
                                        <p:cTn id="53" dur="900" decel="100000" fill="hold"/>
                                        <p:tgtEl>
                                          <p:spTgt spid="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noFill/>
        </p:spPr>
        <p:txBody>
          <a:bodyPr/>
          <a:lstStyle/>
          <a:p>
            <a:r>
              <a:rPr lang="en-US" altLang="en-US"/>
              <a:t>Example 10</a:t>
            </a:r>
            <a:endParaRPr lang="en-US" altLang="en-US" i="1"/>
          </a:p>
        </p:txBody>
      </p:sp>
      <p:sp>
        <p:nvSpPr>
          <p:cNvPr id="167939" name="Text Box 3"/>
          <p:cNvSpPr txBox="1">
            <a:spLocks noChangeArrowheads="1"/>
          </p:cNvSpPr>
          <p:nvPr/>
        </p:nvSpPr>
        <p:spPr bwMode="auto">
          <a:xfrm>
            <a:off x="455613" y="1462088"/>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6pPr>
            <a:lvl7pPr marL="29718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7pPr>
            <a:lvl8pPr marL="34290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8pPr>
            <a:lvl9pPr marL="38862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9pPr>
          </a:lstStyle>
          <a:p>
            <a:pPr eaLnBrk="1" hangingPunct="1">
              <a:lnSpc>
                <a:spcPct val="100000"/>
              </a:lnSpc>
            </a:pPr>
            <a:r>
              <a:rPr lang="en-US" altLang="en-US"/>
              <a:t>The graph is shown in Figure 18. </a:t>
            </a:r>
          </a:p>
          <a:p>
            <a:pPr eaLnBrk="1" hangingPunct="1">
              <a:lnSpc>
                <a:spcPct val="100000"/>
              </a:lnSpc>
            </a:pPr>
            <a:endParaRPr lang="en-US" altLang="en-US"/>
          </a:p>
          <a:p>
            <a:pPr eaLnBrk="1" hangingPunct="1">
              <a:lnSpc>
                <a:spcPct val="100000"/>
              </a:lnSpc>
            </a:pPr>
            <a:endParaRPr lang="en-US" altLang="en-US"/>
          </a:p>
          <a:p>
            <a:pPr eaLnBrk="1" hangingPunct="1">
              <a:lnSpc>
                <a:spcPct val="100000"/>
              </a:lnSpc>
            </a:pPr>
            <a:endParaRPr lang="en-US" altLang="en-US"/>
          </a:p>
          <a:p>
            <a:pPr eaLnBrk="1" hangingPunct="1">
              <a:lnSpc>
                <a:spcPct val="100000"/>
              </a:lnSpc>
            </a:pPr>
            <a:endParaRPr lang="en-US" altLang="en-US"/>
          </a:p>
          <a:p>
            <a:pPr eaLnBrk="1" hangingPunct="1">
              <a:lnSpc>
                <a:spcPct val="100000"/>
              </a:lnSpc>
            </a:pPr>
            <a:endParaRPr lang="en-US" altLang="en-US"/>
          </a:p>
          <a:p>
            <a:pPr eaLnBrk="1" hangingPunct="1">
              <a:lnSpc>
                <a:spcPct val="100000"/>
              </a:lnSpc>
            </a:pPr>
            <a:endParaRPr lang="en-US" altLang="en-US"/>
          </a:p>
          <a:p>
            <a:pPr eaLnBrk="1" hangingPunct="1">
              <a:lnSpc>
                <a:spcPct val="100000"/>
              </a:lnSpc>
            </a:pPr>
            <a:endParaRPr lang="en-US" altLang="en-US"/>
          </a:p>
          <a:p>
            <a:pPr eaLnBrk="1" hangingPunct="1">
              <a:lnSpc>
                <a:spcPct val="100000"/>
              </a:lnSpc>
            </a:pPr>
            <a:endParaRPr lang="en-US" altLang="en-US"/>
          </a:p>
          <a:p>
            <a:pPr eaLnBrk="1" hangingPunct="1">
              <a:lnSpc>
                <a:spcPct val="100000"/>
              </a:lnSpc>
            </a:pPr>
            <a:endParaRPr lang="en-US" altLang="en-US"/>
          </a:p>
          <a:p>
            <a:pPr eaLnBrk="1" hangingPunct="1">
              <a:lnSpc>
                <a:spcPct val="100000"/>
              </a:lnSpc>
            </a:pPr>
            <a:endParaRPr lang="en-US" altLang="en-US"/>
          </a:p>
          <a:p>
            <a:pPr eaLnBrk="1" hangingPunct="1">
              <a:lnSpc>
                <a:spcPct val="100000"/>
              </a:lnSpc>
            </a:pPr>
            <a:r>
              <a:rPr lang="en-US" altLang="en-US"/>
              <a:t>You can see why functions similar to this one are called </a:t>
            </a:r>
            <a:r>
              <a:rPr lang="en-US" altLang="en-US" b="1"/>
              <a:t>step functions</a:t>
            </a:r>
            <a:r>
              <a:rPr lang="en-US" altLang="en-US"/>
              <a:t>—they jump from one value to the next. </a:t>
            </a:r>
          </a:p>
        </p:txBody>
      </p:sp>
      <p:pic>
        <p:nvPicPr>
          <p:cNvPr id="3686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0850" y="2157413"/>
            <a:ext cx="3181350" cy="266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Text Box 6"/>
          <p:cNvSpPr txBox="1">
            <a:spLocks noChangeArrowheads="1"/>
          </p:cNvSpPr>
          <p:nvPr/>
        </p:nvSpPr>
        <p:spPr bwMode="auto">
          <a:xfrm>
            <a:off x="4116388" y="4983163"/>
            <a:ext cx="8620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6pPr>
            <a:lvl7pPr marL="29718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7pPr>
            <a:lvl8pPr marL="34290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8pPr>
            <a:lvl9pPr marL="38862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9pPr>
          </a:lstStyle>
          <a:p>
            <a:pPr algn="ctr" eaLnBrk="1" hangingPunct="1">
              <a:lnSpc>
                <a:spcPct val="100000"/>
              </a:lnSpc>
            </a:pPr>
            <a:r>
              <a:rPr lang="en-US" altLang="en-US" sz="1200" b="1"/>
              <a:t>Figure 18</a:t>
            </a:r>
          </a:p>
        </p:txBody>
      </p:sp>
      <p:sp>
        <p:nvSpPr>
          <p:cNvPr id="36870" name="Text Box 6"/>
          <p:cNvSpPr txBox="1">
            <a:spLocks noChangeArrowheads="1"/>
          </p:cNvSpPr>
          <p:nvPr/>
        </p:nvSpPr>
        <p:spPr bwMode="auto">
          <a:xfrm>
            <a:off x="8135938" y="838200"/>
            <a:ext cx="841375"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6pPr>
            <a:lvl7pPr marL="29718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7pPr>
            <a:lvl8pPr marL="34290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8pPr>
            <a:lvl9pPr marL="38862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9pPr>
          </a:lstStyle>
          <a:p>
            <a:pPr algn="r" eaLnBrk="1" hangingPunct="1">
              <a:lnSpc>
                <a:spcPct val="100000"/>
              </a:lnSpc>
              <a:spcBef>
                <a:spcPct val="50000"/>
              </a:spcBef>
            </a:pPr>
            <a:r>
              <a:rPr lang="en-US" altLang="en-US" sz="1800">
                <a:solidFill>
                  <a:srgbClr val="000000"/>
                </a:solidFill>
              </a:rPr>
              <a:t>cont’d</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167939">
                                            <p:txEl>
                                              <p:pRg st="11" end="11"/>
                                            </p:txEl>
                                          </p:spTgt>
                                        </p:tgtEl>
                                        <p:attrNameLst>
                                          <p:attrName>style.visibility</p:attrName>
                                        </p:attrNameLst>
                                      </p:cBhvr>
                                      <p:to>
                                        <p:strVal val="visible"/>
                                      </p:to>
                                    </p:set>
                                    <p:animEffect transition="in" filter="fade">
                                      <p:cBhvr>
                                        <p:cTn id="7" dur="1000"/>
                                        <p:tgtEl>
                                          <p:spTgt spid="167939">
                                            <p:txEl>
                                              <p:pRg st="11" end="11"/>
                                            </p:txEl>
                                          </p:spTgt>
                                        </p:tgtEl>
                                      </p:cBhvr>
                                    </p:animEffect>
                                    <p:anim calcmode="lin" valueType="num">
                                      <p:cBhvr>
                                        <p:cTn id="8" dur="1000" fill="hold"/>
                                        <p:tgtEl>
                                          <p:spTgt spid="167939">
                                            <p:txEl>
                                              <p:pRg st="11" end="11"/>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67939">
                                            <p:txEl>
                                              <p:pRg st="11" end="11"/>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67939">
                                            <p:txEl>
                                              <p:pRg st="11" end="1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520700" y="3146425"/>
            <a:ext cx="82264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6pPr>
            <a:lvl7pPr marL="29718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7pPr>
            <a:lvl8pPr marL="34290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8pPr>
            <a:lvl9pPr marL="38862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9pPr>
          </a:lstStyle>
          <a:p>
            <a:pPr algn="ctr" eaLnBrk="1" hangingPunct="1">
              <a:lnSpc>
                <a:spcPct val="100000"/>
              </a:lnSpc>
            </a:pPr>
            <a:r>
              <a:rPr lang="en-US" altLang="en-US" sz="4000">
                <a:solidFill>
                  <a:srgbClr val="CC007A"/>
                </a:solidFill>
              </a:rPr>
              <a:t>Symmetry</a:t>
            </a:r>
          </a:p>
        </p:txBody>
      </p:sp>
    </p:spTree>
    <p:custDataLst>
      <p:tags r:id="rId1"/>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noFill/>
        </p:spPr>
        <p:txBody>
          <a:bodyPr/>
          <a:lstStyle/>
          <a:p>
            <a:r>
              <a:rPr lang="en-US" altLang="en-US"/>
              <a:t>Symmetry</a:t>
            </a:r>
          </a:p>
        </p:txBody>
      </p:sp>
      <p:sp>
        <p:nvSpPr>
          <p:cNvPr id="38915" name="Rectangle 3"/>
          <p:cNvSpPr>
            <a:spLocks noChangeArrowheads="1"/>
          </p:cNvSpPr>
          <p:nvPr/>
        </p:nvSpPr>
        <p:spPr bwMode="auto">
          <a:xfrm>
            <a:off x="455613" y="1462088"/>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tabLst>
                <a:tab pos="465138" algn="l"/>
              </a:tabLst>
              <a:defRPr sz="2400">
                <a:solidFill>
                  <a:schemeClr val="tx1"/>
                </a:solidFill>
                <a:latin typeface="Arial" panose="020B0604020202020204" pitchFamily="34" charset="0"/>
              </a:defRPr>
            </a:lvl1pPr>
            <a:lvl2pPr marL="742950" indent="-285750" eaLnBrk="0" hangingPunct="0">
              <a:tabLst>
                <a:tab pos="465138" algn="l"/>
              </a:tabLst>
              <a:defRPr sz="2400">
                <a:solidFill>
                  <a:schemeClr val="tx1"/>
                </a:solidFill>
                <a:latin typeface="Arial" panose="020B0604020202020204" pitchFamily="34" charset="0"/>
              </a:defRPr>
            </a:lvl2pPr>
            <a:lvl3pPr marL="1143000" indent="-228600" eaLnBrk="0" hangingPunct="0">
              <a:tabLst>
                <a:tab pos="465138" algn="l"/>
              </a:tabLst>
              <a:defRPr sz="2400">
                <a:solidFill>
                  <a:schemeClr val="tx1"/>
                </a:solidFill>
                <a:latin typeface="Arial" panose="020B0604020202020204" pitchFamily="34" charset="0"/>
              </a:defRPr>
            </a:lvl3pPr>
            <a:lvl4pPr marL="1600200" indent="-228600" eaLnBrk="0" hangingPunct="0">
              <a:tabLst>
                <a:tab pos="465138" algn="l"/>
              </a:tabLst>
              <a:defRPr sz="2400">
                <a:solidFill>
                  <a:schemeClr val="tx1"/>
                </a:solidFill>
                <a:latin typeface="Arial" panose="020B0604020202020204" pitchFamily="34" charset="0"/>
              </a:defRPr>
            </a:lvl4pPr>
            <a:lvl5pPr marL="2057400" indent="-228600" eaLnBrk="0" hangingPunct="0">
              <a:tabLst>
                <a:tab pos="465138" algn="l"/>
              </a:tabLst>
              <a:defRPr sz="2400">
                <a:solidFill>
                  <a:schemeClr val="tx1"/>
                </a:solidFill>
                <a:latin typeface="Arial" panose="020B0604020202020204" pitchFamily="34" charset="0"/>
              </a:defRPr>
            </a:lvl5pPr>
            <a:lvl6pPr marL="2514600" indent="-228600" eaLnBrk="0" fontAlgn="base" hangingPunct="0">
              <a:lnSpc>
                <a:spcPct val="120000"/>
              </a:lnSpc>
              <a:spcBef>
                <a:spcPct val="0"/>
              </a:spcBef>
              <a:spcAft>
                <a:spcPct val="0"/>
              </a:spcAft>
              <a:tabLst>
                <a:tab pos="465138" algn="l"/>
              </a:tabLst>
              <a:defRPr sz="2400">
                <a:solidFill>
                  <a:schemeClr val="tx1"/>
                </a:solidFill>
                <a:latin typeface="Arial" panose="020B0604020202020204" pitchFamily="34" charset="0"/>
              </a:defRPr>
            </a:lvl6pPr>
            <a:lvl7pPr marL="2971800" indent="-228600" eaLnBrk="0" fontAlgn="base" hangingPunct="0">
              <a:lnSpc>
                <a:spcPct val="120000"/>
              </a:lnSpc>
              <a:spcBef>
                <a:spcPct val="0"/>
              </a:spcBef>
              <a:spcAft>
                <a:spcPct val="0"/>
              </a:spcAft>
              <a:tabLst>
                <a:tab pos="465138" algn="l"/>
              </a:tabLst>
              <a:defRPr sz="2400">
                <a:solidFill>
                  <a:schemeClr val="tx1"/>
                </a:solidFill>
                <a:latin typeface="Arial" panose="020B0604020202020204" pitchFamily="34" charset="0"/>
              </a:defRPr>
            </a:lvl7pPr>
            <a:lvl8pPr marL="3429000" indent="-228600" eaLnBrk="0" fontAlgn="base" hangingPunct="0">
              <a:lnSpc>
                <a:spcPct val="120000"/>
              </a:lnSpc>
              <a:spcBef>
                <a:spcPct val="0"/>
              </a:spcBef>
              <a:spcAft>
                <a:spcPct val="0"/>
              </a:spcAft>
              <a:tabLst>
                <a:tab pos="465138" algn="l"/>
              </a:tabLst>
              <a:defRPr sz="2400">
                <a:solidFill>
                  <a:schemeClr val="tx1"/>
                </a:solidFill>
                <a:latin typeface="Arial" panose="020B0604020202020204" pitchFamily="34" charset="0"/>
              </a:defRPr>
            </a:lvl8pPr>
            <a:lvl9pPr marL="3886200" indent="-228600" eaLnBrk="0" fontAlgn="base" hangingPunct="0">
              <a:lnSpc>
                <a:spcPct val="120000"/>
              </a:lnSpc>
              <a:spcBef>
                <a:spcPct val="0"/>
              </a:spcBef>
              <a:spcAft>
                <a:spcPct val="0"/>
              </a:spcAft>
              <a:tabLst>
                <a:tab pos="465138" algn="l"/>
              </a:tabLst>
              <a:defRPr sz="2400">
                <a:solidFill>
                  <a:schemeClr val="tx1"/>
                </a:solidFill>
                <a:latin typeface="Arial" panose="020B0604020202020204" pitchFamily="34" charset="0"/>
              </a:defRPr>
            </a:lvl9pPr>
          </a:lstStyle>
          <a:p>
            <a:pPr eaLnBrk="1" hangingPunct="1">
              <a:lnSpc>
                <a:spcPct val="100000"/>
              </a:lnSpc>
              <a:spcBef>
                <a:spcPct val="20000"/>
              </a:spcBef>
            </a:pPr>
            <a:r>
              <a:rPr lang="en-US" altLang="en-US"/>
              <a:t>If a function </a:t>
            </a:r>
            <a:r>
              <a:rPr lang="en-US" altLang="en-US" i="1"/>
              <a:t>f</a:t>
            </a:r>
            <a:r>
              <a:rPr lang="en-US" altLang="en-US"/>
              <a:t> satisfies </a:t>
            </a:r>
            <a:r>
              <a:rPr lang="en-US" altLang="en-US" i="1"/>
              <a:t>f</a:t>
            </a:r>
            <a:r>
              <a:rPr lang="en-US" altLang="en-US" sz="400" i="1"/>
              <a:t> </a:t>
            </a:r>
            <a:r>
              <a:rPr lang="en-US" altLang="en-US"/>
              <a:t>(–</a:t>
            </a:r>
            <a:r>
              <a:rPr lang="en-US" altLang="en-US" i="1"/>
              <a:t>x</a:t>
            </a:r>
            <a:r>
              <a:rPr lang="en-US" altLang="en-US"/>
              <a:t>) = </a:t>
            </a:r>
            <a:r>
              <a:rPr lang="en-US" altLang="en-US" i="1"/>
              <a:t>f</a:t>
            </a:r>
            <a:r>
              <a:rPr lang="en-US" altLang="en-US" sz="400" i="1"/>
              <a:t> </a:t>
            </a:r>
            <a:r>
              <a:rPr lang="en-US" altLang="en-US"/>
              <a:t>(</a:t>
            </a:r>
            <a:r>
              <a:rPr lang="en-US" altLang="en-US" i="1"/>
              <a:t>x</a:t>
            </a:r>
            <a:r>
              <a:rPr lang="en-US" altLang="en-US"/>
              <a:t>) for every number </a:t>
            </a:r>
            <a:r>
              <a:rPr lang="en-US" altLang="en-US" i="1"/>
              <a:t>x</a:t>
            </a:r>
            <a:r>
              <a:rPr lang="en-US" altLang="en-US"/>
              <a:t> in its domain, then </a:t>
            </a:r>
            <a:r>
              <a:rPr lang="en-US" altLang="en-US" i="1"/>
              <a:t>f</a:t>
            </a:r>
            <a:r>
              <a:rPr lang="en-US" altLang="en-US"/>
              <a:t> is called an </a:t>
            </a:r>
            <a:r>
              <a:rPr lang="en-US" altLang="en-US" b="1"/>
              <a:t>even function</a:t>
            </a:r>
            <a:r>
              <a:rPr lang="en-US" altLang="en-US"/>
              <a:t>. For instance, the function </a:t>
            </a:r>
            <a:r>
              <a:rPr lang="en-US" altLang="en-US" i="1"/>
              <a:t>f</a:t>
            </a:r>
            <a:r>
              <a:rPr lang="en-US" altLang="en-US" sz="400" i="1"/>
              <a:t> </a:t>
            </a:r>
            <a:r>
              <a:rPr lang="en-US" altLang="en-US"/>
              <a:t>(</a:t>
            </a:r>
            <a:r>
              <a:rPr lang="en-US" altLang="en-US" i="1"/>
              <a:t>x</a:t>
            </a:r>
            <a:r>
              <a:rPr lang="en-US" altLang="en-US"/>
              <a:t>) = </a:t>
            </a:r>
            <a:r>
              <a:rPr lang="en-US" altLang="en-US" i="1"/>
              <a:t>x</a:t>
            </a:r>
            <a:r>
              <a:rPr lang="en-US" altLang="en-US" baseline="30000"/>
              <a:t>2</a:t>
            </a:r>
            <a:r>
              <a:rPr lang="en-US" altLang="en-US"/>
              <a:t> is even because</a:t>
            </a:r>
          </a:p>
          <a:p>
            <a:pPr eaLnBrk="1" hangingPunct="1">
              <a:lnSpc>
                <a:spcPct val="100000"/>
              </a:lnSpc>
              <a:spcBef>
                <a:spcPct val="20000"/>
              </a:spcBef>
            </a:pPr>
            <a:endParaRPr lang="en-US" altLang="en-US" sz="1200"/>
          </a:p>
          <a:p>
            <a:pPr eaLnBrk="1" hangingPunct="1">
              <a:lnSpc>
                <a:spcPct val="100000"/>
              </a:lnSpc>
              <a:spcBef>
                <a:spcPct val="20000"/>
              </a:spcBef>
            </a:pPr>
            <a:r>
              <a:rPr lang="en-US" altLang="en-US" i="1"/>
              <a:t>                     f</a:t>
            </a:r>
            <a:r>
              <a:rPr lang="en-US" altLang="en-US" sz="400" i="1"/>
              <a:t> </a:t>
            </a:r>
            <a:r>
              <a:rPr lang="en-US" altLang="en-US"/>
              <a:t>(–</a:t>
            </a:r>
            <a:r>
              <a:rPr lang="en-US" altLang="en-US" i="1"/>
              <a:t>x</a:t>
            </a:r>
            <a:r>
              <a:rPr lang="en-US" altLang="en-US"/>
              <a:t>) = (–</a:t>
            </a:r>
            <a:r>
              <a:rPr lang="en-US" altLang="en-US" i="1"/>
              <a:t>x</a:t>
            </a:r>
            <a:r>
              <a:rPr lang="en-US" altLang="en-US"/>
              <a:t>)</a:t>
            </a:r>
            <a:r>
              <a:rPr lang="en-US" altLang="en-US" baseline="30000"/>
              <a:t>2</a:t>
            </a:r>
            <a:r>
              <a:rPr lang="en-US" altLang="en-US"/>
              <a:t> = </a:t>
            </a:r>
            <a:r>
              <a:rPr lang="en-US" altLang="en-US" i="1"/>
              <a:t>x</a:t>
            </a:r>
            <a:r>
              <a:rPr lang="en-US" altLang="en-US" baseline="30000"/>
              <a:t>2</a:t>
            </a:r>
            <a:r>
              <a:rPr lang="en-US" altLang="en-US"/>
              <a:t> = </a:t>
            </a:r>
            <a:r>
              <a:rPr lang="en-US" altLang="en-US" i="1"/>
              <a:t>f</a:t>
            </a:r>
            <a:r>
              <a:rPr lang="en-US" altLang="en-US" sz="400" i="1"/>
              <a:t> </a:t>
            </a:r>
            <a:r>
              <a:rPr lang="en-US" altLang="en-US"/>
              <a:t>(</a:t>
            </a:r>
            <a:r>
              <a:rPr lang="en-US" altLang="en-US" i="1"/>
              <a:t>x</a:t>
            </a:r>
            <a:r>
              <a:rPr lang="en-US" altLang="en-US"/>
              <a:t>) </a:t>
            </a:r>
          </a:p>
          <a:p>
            <a:pPr eaLnBrk="1" hangingPunct="1">
              <a:lnSpc>
                <a:spcPct val="100000"/>
              </a:lnSpc>
              <a:spcBef>
                <a:spcPct val="20000"/>
              </a:spcBef>
            </a:pPr>
            <a:endParaRPr lang="en-US" altLang="en-US"/>
          </a:p>
          <a:p>
            <a:pPr eaLnBrk="1" hangingPunct="1">
              <a:lnSpc>
                <a:spcPct val="100000"/>
              </a:lnSpc>
              <a:spcBef>
                <a:spcPct val="20000"/>
              </a:spcBef>
            </a:pPr>
            <a:r>
              <a:rPr lang="en-US" altLang="en-US"/>
              <a:t>The geometric significance of an</a:t>
            </a:r>
            <a:br>
              <a:rPr lang="en-US" altLang="en-US"/>
            </a:br>
            <a:r>
              <a:rPr lang="en-US" altLang="en-US"/>
              <a:t>even function is that its graph is </a:t>
            </a:r>
            <a:br>
              <a:rPr lang="en-US" altLang="en-US"/>
            </a:br>
            <a:r>
              <a:rPr lang="en-US" altLang="en-US"/>
              <a:t>symmetric with respect to the </a:t>
            </a:r>
            <a:r>
              <a:rPr lang="en-US" altLang="en-US" i="1"/>
              <a:t>y</a:t>
            </a:r>
            <a:r>
              <a:rPr lang="en-US" altLang="en-US"/>
              <a:t>-axis</a:t>
            </a:r>
            <a:br>
              <a:rPr lang="en-US" altLang="en-US"/>
            </a:br>
            <a:r>
              <a:rPr lang="en-US" altLang="en-US"/>
              <a:t>(see Figure 19).</a:t>
            </a:r>
          </a:p>
        </p:txBody>
      </p:sp>
      <p:pic>
        <p:nvPicPr>
          <p:cNvPr id="389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3550" y="3024188"/>
            <a:ext cx="3081338" cy="250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Text Box 5"/>
          <p:cNvSpPr txBox="1">
            <a:spLocks noChangeArrowheads="1"/>
          </p:cNvSpPr>
          <p:nvPr/>
        </p:nvSpPr>
        <p:spPr bwMode="auto">
          <a:xfrm>
            <a:off x="6648450" y="5897563"/>
            <a:ext cx="8620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6pPr>
            <a:lvl7pPr marL="29718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7pPr>
            <a:lvl8pPr marL="34290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8pPr>
            <a:lvl9pPr marL="38862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9pPr>
          </a:lstStyle>
          <a:p>
            <a:pPr algn="ctr" eaLnBrk="1" hangingPunct="1">
              <a:lnSpc>
                <a:spcPct val="100000"/>
              </a:lnSpc>
            </a:pPr>
            <a:r>
              <a:rPr lang="en-US" altLang="en-US" sz="1200" b="1"/>
              <a:t>Figure 19</a:t>
            </a:r>
          </a:p>
        </p:txBody>
      </p:sp>
      <p:sp>
        <p:nvSpPr>
          <p:cNvPr id="38918" name="Rectangle 6"/>
          <p:cNvSpPr>
            <a:spLocks noChangeArrowheads="1"/>
          </p:cNvSpPr>
          <p:nvPr/>
        </p:nvSpPr>
        <p:spPr bwMode="auto">
          <a:xfrm>
            <a:off x="6329363" y="5605463"/>
            <a:ext cx="15049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6pPr>
            <a:lvl7pPr marL="29718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7pPr>
            <a:lvl8pPr marL="34290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8pPr>
            <a:lvl9pPr marL="38862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9pPr>
          </a:lstStyle>
          <a:p>
            <a:pPr algn="ctr" eaLnBrk="1" hangingPunct="1">
              <a:lnSpc>
                <a:spcPct val="100000"/>
              </a:lnSpc>
            </a:pPr>
            <a:r>
              <a:rPr lang="en-US" altLang="en-US" sz="1400"/>
              <a:t>An even function</a:t>
            </a:r>
          </a:p>
        </p:txBody>
      </p:sp>
    </p:spTree>
    <p:custDataLst>
      <p:tags r:id="rId1"/>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noFill/>
        </p:spPr>
        <p:txBody>
          <a:bodyPr/>
          <a:lstStyle/>
          <a:p>
            <a:r>
              <a:rPr lang="en-US" altLang="en-US"/>
              <a:t>Symmetry</a:t>
            </a:r>
          </a:p>
        </p:txBody>
      </p:sp>
      <p:sp>
        <p:nvSpPr>
          <p:cNvPr id="39939" name="Rectangle 3"/>
          <p:cNvSpPr>
            <a:spLocks noChangeArrowheads="1"/>
          </p:cNvSpPr>
          <p:nvPr/>
        </p:nvSpPr>
        <p:spPr bwMode="auto">
          <a:xfrm>
            <a:off x="455613" y="1462088"/>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tabLst>
                <a:tab pos="465138" algn="l"/>
              </a:tabLst>
              <a:defRPr sz="2400">
                <a:solidFill>
                  <a:schemeClr val="tx1"/>
                </a:solidFill>
                <a:latin typeface="Arial" panose="020B0604020202020204" pitchFamily="34" charset="0"/>
              </a:defRPr>
            </a:lvl1pPr>
            <a:lvl2pPr marL="742950" indent="-285750" eaLnBrk="0" hangingPunct="0">
              <a:tabLst>
                <a:tab pos="465138" algn="l"/>
              </a:tabLst>
              <a:defRPr sz="2400">
                <a:solidFill>
                  <a:schemeClr val="tx1"/>
                </a:solidFill>
                <a:latin typeface="Arial" panose="020B0604020202020204" pitchFamily="34" charset="0"/>
              </a:defRPr>
            </a:lvl2pPr>
            <a:lvl3pPr marL="1143000" indent="-228600" eaLnBrk="0" hangingPunct="0">
              <a:tabLst>
                <a:tab pos="465138" algn="l"/>
              </a:tabLst>
              <a:defRPr sz="2400">
                <a:solidFill>
                  <a:schemeClr val="tx1"/>
                </a:solidFill>
                <a:latin typeface="Arial" panose="020B0604020202020204" pitchFamily="34" charset="0"/>
              </a:defRPr>
            </a:lvl3pPr>
            <a:lvl4pPr marL="1600200" indent="-228600" eaLnBrk="0" hangingPunct="0">
              <a:tabLst>
                <a:tab pos="465138" algn="l"/>
              </a:tabLst>
              <a:defRPr sz="2400">
                <a:solidFill>
                  <a:schemeClr val="tx1"/>
                </a:solidFill>
                <a:latin typeface="Arial" panose="020B0604020202020204" pitchFamily="34" charset="0"/>
              </a:defRPr>
            </a:lvl4pPr>
            <a:lvl5pPr marL="2057400" indent="-228600" eaLnBrk="0" hangingPunct="0">
              <a:tabLst>
                <a:tab pos="465138" algn="l"/>
              </a:tabLst>
              <a:defRPr sz="2400">
                <a:solidFill>
                  <a:schemeClr val="tx1"/>
                </a:solidFill>
                <a:latin typeface="Arial" panose="020B0604020202020204" pitchFamily="34" charset="0"/>
              </a:defRPr>
            </a:lvl5pPr>
            <a:lvl6pPr marL="2514600" indent="-228600" eaLnBrk="0" fontAlgn="base" hangingPunct="0">
              <a:lnSpc>
                <a:spcPct val="120000"/>
              </a:lnSpc>
              <a:spcBef>
                <a:spcPct val="0"/>
              </a:spcBef>
              <a:spcAft>
                <a:spcPct val="0"/>
              </a:spcAft>
              <a:tabLst>
                <a:tab pos="465138" algn="l"/>
              </a:tabLst>
              <a:defRPr sz="2400">
                <a:solidFill>
                  <a:schemeClr val="tx1"/>
                </a:solidFill>
                <a:latin typeface="Arial" panose="020B0604020202020204" pitchFamily="34" charset="0"/>
              </a:defRPr>
            </a:lvl6pPr>
            <a:lvl7pPr marL="2971800" indent="-228600" eaLnBrk="0" fontAlgn="base" hangingPunct="0">
              <a:lnSpc>
                <a:spcPct val="120000"/>
              </a:lnSpc>
              <a:spcBef>
                <a:spcPct val="0"/>
              </a:spcBef>
              <a:spcAft>
                <a:spcPct val="0"/>
              </a:spcAft>
              <a:tabLst>
                <a:tab pos="465138" algn="l"/>
              </a:tabLst>
              <a:defRPr sz="2400">
                <a:solidFill>
                  <a:schemeClr val="tx1"/>
                </a:solidFill>
                <a:latin typeface="Arial" panose="020B0604020202020204" pitchFamily="34" charset="0"/>
              </a:defRPr>
            </a:lvl7pPr>
            <a:lvl8pPr marL="3429000" indent="-228600" eaLnBrk="0" fontAlgn="base" hangingPunct="0">
              <a:lnSpc>
                <a:spcPct val="120000"/>
              </a:lnSpc>
              <a:spcBef>
                <a:spcPct val="0"/>
              </a:spcBef>
              <a:spcAft>
                <a:spcPct val="0"/>
              </a:spcAft>
              <a:tabLst>
                <a:tab pos="465138" algn="l"/>
              </a:tabLst>
              <a:defRPr sz="2400">
                <a:solidFill>
                  <a:schemeClr val="tx1"/>
                </a:solidFill>
                <a:latin typeface="Arial" panose="020B0604020202020204" pitchFamily="34" charset="0"/>
              </a:defRPr>
            </a:lvl8pPr>
            <a:lvl9pPr marL="3886200" indent="-228600" eaLnBrk="0" fontAlgn="base" hangingPunct="0">
              <a:lnSpc>
                <a:spcPct val="120000"/>
              </a:lnSpc>
              <a:spcBef>
                <a:spcPct val="0"/>
              </a:spcBef>
              <a:spcAft>
                <a:spcPct val="0"/>
              </a:spcAft>
              <a:tabLst>
                <a:tab pos="465138" algn="l"/>
              </a:tabLst>
              <a:defRPr sz="2400">
                <a:solidFill>
                  <a:schemeClr val="tx1"/>
                </a:solidFill>
                <a:latin typeface="Arial" panose="020B0604020202020204" pitchFamily="34" charset="0"/>
              </a:defRPr>
            </a:lvl9pPr>
          </a:lstStyle>
          <a:p>
            <a:pPr eaLnBrk="1" hangingPunct="1">
              <a:lnSpc>
                <a:spcPct val="100000"/>
              </a:lnSpc>
              <a:spcBef>
                <a:spcPct val="20000"/>
              </a:spcBef>
            </a:pPr>
            <a:r>
              <a:rPr lang="en-US" altLang="en-US"/>
              <a:t>This means that if we have plotted the graph of </a:t>
            </a:r>
            <a:r>
              <a:rPr lang="en-US" altLang="en-US" i="1"/>
              <a:t>f</a:t>
            </a:r>
            <a:r>
              <a:rPr lang="en-US" altLang="en-US"/>
              <a:t> for </a:t>
            </a:r>
            <a:r>
              <a:rPr lang="en-US" altLang="en-US" i="1">
                <a:solidFill>
                  <a:srgbClr val="000000"/>
                </a:solidFill>
              </a:rPr>
              <a:t>x</a:t>
            </a:r>
            <a:r>
              <a:rPr lang="en-US" altLang="en-US">
                <a:solidFill>
                  <a:srgbClr val="000000"/>
                </a:solidFill>
              </a:rPr>
              <a:t> </a:t>
            </a:r>
            <a:r>
              <a:rPr lang="en-US" altLang="en-US" b="1">
                <a:solidFill>
                  <a:srgbClr val="000000"/>
                </a:solidFill>
                <a:ea typeface="Times New Roman" panose="02020603050405020304" pitchFamily="18" charset="0"/>
                <a:cs typeface="Arial" panose="020B0604020202020204" pitchFamily="34" charset="0"/>
                <a:sym typeface="Symbol" panose="05050102010706020507" pitchFamily="18" charset="2"/>
              </a:rPr>
              <a:t></a:t>
            </a:r>
            <a:r>
              <a:rPr lang="en-US" altLang="en-US">
                <a:solidFill>
                  <a:srgbClr val="000000"/>
                </a:solidFill>
              </a:rPr>
              <a:t> 0</a:t>
            </a:r>
            <a:r>
              <a:rPr lang="en-US" altLang="en-US"/>
              <a:t>,</a:t>
            </a:r>
            <a:br>
              <a:rPr lang="en-US" altLang="en-US"/>
            </a:br>
            <a:r>
              <a:rPr lang="en-US" altLang="en-US"/>
              <a:t>we obtain the entire graph simply by reflecting this portion about the </a:t>
            </a:r>
            <a:r>
              <a:rPr lang="en-US" altLang="en-US" i="1"/>
              <a:t>y</a:t>
            </a:r>
            <a:r>
              <a:rPr lang="en-US" altLang="en-US"/>
              <a:t>-axis.</a:t>
            </a:r>
          </a:p>
          <a:p>
            <a:pPr eaLnBrk="1" hangingPunct="1">
              <a:lnSpc>
                <a:spcPct val="100000"/>
              </a:lnSpc>
              <a:spcBef>
                <a:spcPct val="20000"/>
              </a:spcBef>
            </a:pPr>
            <a:endParaRPr lang="en-US" altLang="en-US"/>
          </a:p>
          <a:p>
            <a:pPr eaLnBrk="1" hangingPunct="1">
              <a:lnSpc>
                <a:spcPct val="100000"/>
              </a:lnSpc>
              <a:spcBef>
                <a:spcPct val="20000"/>
              </a:spcBef>
            </a:pPr>
            <a:r>
              <a:rPr lang="en-US" altLang="en-US"/>
              <a:t>If </a:t>
            </a:r>
            <a:r>
              <a:rPr lang="en-US" altLang="en-US" i="1"/>
              <a:t>f</a:t>
            </a:r>
            <a:r>
              <a:rPr lang="en-US" altLang="en-US"/>
              <a:t> satisfies </a:t>
            </a:r>
            <a:r>
              <a:rPr lang="en-US" altLang="en-US" i="1"/>
              <a:t>f</a:t>
            </a:r>
            <a:r>
              <a:rPr lang="en-US" altLang="en-US" sz="400" i="1"/>
              <a:t> </a:t>
            </a:r>
            <a:r>
              <a:rPr lang="en-US" altLang="en-US"/>
              <a:t>(–</a:t>
            </a:r>
            <a:r>
              <a:rPr lang="en-US" altLang="en-US" i="1"/>
              <a:t>x</a:t>
            </a:r>
            <a:r>
              <a:rPr lang="en-US" altLang="en-US"/>
              <a:t>) = –</a:t>
            </a:r>
            <a:r>
              <a:rPr lang="en-US" altLang="en-US" i="1"/>
              <a:t>f</a:t>
            </a:r>
            <a:r>
              <a:rPr lang="en-US" altLang="en-US" sz="400" i="1"/>
              <a:t> </a:t>
            </a:r>
            <a:r>
              <a:rPr lang="en-US" altLang="en-US"/>
              <a:t>(</a:t>
            </a:r>
            <a:r>
              <a:rPr lang="en-US" altLang="en-US" i="1"/>
              <a:t>x</a:t>
            </a:r>
            <a:r>
              <a:rPr lang="en-US" altLang="en-US"/>
              <a:t>) for every number </a:t>
            </a:r>
            <a:r>
              <a:rPr lang="en-US" altLang="en-US" i="1"/>
              <a:t>x</a:t>
            </a:r>
            <a:r>
              <a:rPr lang="en-US" altLang="en-US"/>
              <a:t> in its domain, then </a:t>
            </a:r>
            <a:r>
              <a:rPr lang="en-US" altLang="en-US" i="1"/>
              <a:t>f</a:t>
            </a:r>
            <a:r>
              <a:rPr lang="en-US" altLang="en-US"/>
              <a:t> is called an </a:t>
            </a:r>
            <a:r>
              <a:rPr lang="en-US" altLang="en-US" b="1"/>
              <a:t>odd function</a:t>
            </a:r>
            <a:r>
              <a:rPr lang="en-US" altLang="en-US"/>
              <a:t>. For example, the function</a:t>
            </a:r>
            <a:br>
              <a:rPr lang="en-US" altLang="en-US"/>
            </a:br>
            <a:r>
              <a:rPr lang="en-US" altLang="en-US" i="1"/>
              <a:t>f</a:t>
            </a:r>
            <a:r>
              <a:rPr lang="en-US" altLang="en-US" sz="400" i="1"/>
              <a:t> </a:t>
            </a:r>
            <a:r>
              <a:rPr lang="en-US" altLang="en-US"/>
              <a:t>(</a:t>
            </a:r>
            <a:r>
              <a:rPr lang="en-US" altLang="en-US" i="1"/>
              <a:t>x</a:t>
            </a:r>
            <a:r>
              <a:rPr lang="en-US" altLang="en-US"/>
              <a:t>) = </a:t>
            </a:r>
            <a:r>
              <a:rPr lang="en-US" altLang="en-US" i="1"/>
              <a:t>x</a:t>
            </a:r>
            <a:r>
              <a:rPr lang="en-US" altLang="en-US" baseline="30000"/>
              <a:t>3</a:t>
            </a:r>
            <a:r>
              <a:rPr lang="en-US" altLang="en-US"/>
              <a:t> is odd because</a:t>
            </a:r>
          </a:p>
          <a:p>
            <a:pPr eaLnBrk="1" hangingPunct="1">
              <a:lnSpc>
                <a:spcPct val="100000"/>
              </a:lnSpc>
              <a:spcBef>
                <a:spcPct val="20000"/>
              </a:spcBef>
            </a:pPr>
            <a:endParaRPr lang="en-US" altLang="en-US" sz="1200"/>
          </a:p>
          <a:p>
            <a:pPr eaLnBrk="1" hangingPunct="1">
              <a:lnSpc>
                <a:spcPct val="100000"/>
              </a:lnSpc>
              <a:spcBef>
                <a:spcPct val="20000"/>
              </a:spcBef>
            </a:pPr>
            <a:r>
              <a:rPr lang="en-US" altLang="en-US" i="1"/>
              <a:t>                            f</a:t>
            </a:r>
            <a:r>
              <a:rPr lang="en-US" altLang="en-US" sz="400" i="1"/>
              <a:t> </a:t>
            </a:r>
            <a:r>
              <a:rPr lang="en-US" altLang="en-US"/>
              <a:t>(–</a:t>
            </a:r>
            <a:r>
              <a:rPr lang="en-US" altLang="en-US" i="1"/>
              <a:t>x</a:t>
            </a:r>
            <a:r>
              <a:rPr lang="en-US" altLang="en-US"/>
              <a:t>) = (–</a:t>
            </a:r>
            <a:r>
              <a:rPr lang="en-US" altLang="en-US" i="1"/>
              <a:t>x</a:t>
            </a:r>
            <a:r>
              <a:rPr lang="en-US" altLang="en-US"/>
              <a:t>)</a:t>
            </a:r>
            <a:r>
              <a:rPr lang="en-US" altLang="en-US" baseline="30000"/>
              <a:t>3</a:t>
            </a:r>
            <a:r>
              <a:rPr lang="en-US" altLang="en-US"/>
              <a:t> = –</a:t>
            </a:r>
            <a:r>
              <a:rPr lang="en-US" altLang="en-US" i="1"/>
              <a:t>x</a:t>
            </a:r>
            <a:r>
              <a:rPr lang="en-US" altLang="en-US" baseline="30000"/>
              <a:t>3</a:t>
            </a:r>
            <a:r>
              <a:rPr lang="en-US" altLang="en-US"/>
              <a:t> = –</a:t>
            </a:r>
            <a:r>
              <a:rPr lang="en-US" altLang="en-US" i="1"/>
              <a:t>f</a:t>
            </a:r>
            <a:r>
              <a:rPr lang="en-US" altLang="en-US" sz="400" i="1"/>
              <a:t> </a:t>
            </a:r>
            <a:r>
              <a:rPr lang="en-US" altLang="en-US"/>
              <a:t>(</a:t>
            </a:r>
            <a:r>
              <a:rPr lang="en-US" altLang="en-US" i="1"/>
              <a:t>x</a:t>
            </a:r>
            <a:r>
              <a:rPr lang="en-US" altLang="en-US"/>
              <a:t>)</a:t>
            </a:r>
          </a:p>
        </p:txBody>
      </p:sp>
    </p:spTree>
    <p:custDataLst>
      <p:tags r:id="rId1"/>
    </p:custData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noFill/>
        </p:spPr>
        <p:txBody>
          <a:bodyPr/>
          <a:lstStyle/>
          <a:p>
            <a:r>
              <a:rPr lang="en-US" altLang="en-US"/>
              <a:t>Symmetry</a:t>
            </a:r>
          </a:p>
        </p:txBody>
      </p:sp>
      <p:sp>
        <p:nvSpPr>
          <p:cNvPr id="40963" name="Rectangle 3"/>
          <p:cNvSpPr>
            <a:spLocks noChangeArrowheads="1"/>
          </p:cNvSpPr>
          <p:nvPr/>
        </p:nvSpPr>
        <p:spPr bwMode="auto">
          <a:xfrm>
            <a:off x="455613" y="1462088"/>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tabLst>
                <a:tab pos="465138" algn="l"/>
              </a:tabLst>
              <a:defRPr sz="2400">
                <a:solidFill>
                  <a:schemeClr val="tx1"/>
                </a:solidFill>
                <a:latin typeface="Arial" panose="020B0604020202020204" pitchFamily="34" charset="0"/>
              </a:defRPr>
            </a:lvl1pPr>
            <a:lvl2pPr marL="742950" indent="-285750" eaLnBrk="0" hangingPunct="0">
              <a:tabLst>
                <a:tab pos="465138" algn="l"/>
              </a:tabLst>
              <a:defRPr sz="2400">
                <a:solidFill>
                  <a:schemeClr val="tx1"/>
                </a:solidFill>
                <a:latin typeface="Arial" panose="020B0604020202020204" pitchFamily="34" charset="0"/>
              </a:defRPr>
            </a:lvl2pPr>
            <a:lvl3pPr marL="1143000" indent="-228600" eaLnBrk="0" hangingPunct="0">
              <a:tabLst>
                <a:tab pos="465138" algn="l"/>
              </a:tabLst>
              <a:defRPr sz="2400">
                <a:solidFill>
                  <a:schemeClr val="tx1"/>
                </a:solidFill>
                <a:latin typeface="Arial" panose="020B0604020202020204" pitchFamily="34" charset="0"/>
              </a:defRPr>
            </a:lvl3pPr>
            <a:lvl4pPr marL="1600200" indent="-228600" eaLnBrk="0" hangingPunct="0">
              <a:tabLst>
                <a:tab pos="465138" algn="l"/>
              </a:tabLst>
              <a:defRPr sz="2400">
                <a:solidFill>
                  <a:schemeClr val="tx1"/>
                </a:solidFill>
                <a:latin typeface="Arial" panose="020B0604020202020204" pitchFamily="34" charset="0"/>
              </a:defRPr>
            </a:lvl4pPr>
            <a:lvl5pPr marL="2057400" indent="-228600" eaLnBrk="0" hangingPunct="0">
              <a:tabLst>
                <a:tab pos="465138" algn="l"/>
              </a:tabLst>
              <a:defRPr sz="2400">
                <a:solidFill>
                  <a:schemeClr val="tx1"/>
                </a:solidFill>
                <a:latin typeface="Arial" panose="020B0604020202020204" pitchFamily="34" charset="0"/>
              </a:defRPr>
            </a:lvl5pPr>
            <a:lvl6pPr marL="2514600" indent="-228600" eaLnBrk="0" fontAlgn="base" hangingPunct="0">
              <a:lnSpc>
                <a:spcPct val="120000"/>
              </a:lnSpc>
              <a:spcBef>
                <a:spcPct val="0"/>
              </a:spcBef>
              <a:spcAft>
                <a:spcPct val="0"/>
              </a:spcAft>
              <a:tabLst>
                <a:tab pos="465138" algn="l"/>
              </a:tabLst>
              <a:defRPr sz="2400">
                <a:solidFill>
                  <a:schemeClr val="tx1"/>
                </a:solidFill>
                <a:latin typeface="Arial" panose="020B0604020202020204" pitchFamily="34" charset="0"/>
              </a:defRPr>
            </a:lvl6pPr>
            <a:lvl7pPr marL="2971800" indent="-228600" eaLnBrk="0" fontAlgn="base" hangingPunct="0">
              <a:lnSpc>
                <a:spcPct val="120000"/>
              </a:lnSpc>
              <a:spcBef>
                <a:spcPct val="0"/>
              </a:spcBef>
              <a:spcAft>
                <a:spcPct val="0"/>
              </a:spcAft>
              <a:tabLst>
                <a:tab pos="465138" algn="l"/>
              </a:tabLst>
              <a:defRPr sz="2400">
                <a:solidFill>
                  <a:schemeClr val="tx1"/>
                </a:solidFill>
                <a:latin typeface="Arial" panose="020B0604020202020204" pitchFamily="34" charset="0"/>
              </a:defRPr>
            </a:lvl7pPr>
            <a:lvl8pPr marL="3429000" indent="-228600" eaLnBrk="0" fontAlgn="base" hangingPunct="0">
              <a:lnSpc>
                <a:spcPct val="120000"/>
              </a:lnSpc>
              <a:spcBef>
                <a:spcPct val="0"/>
              </a:spcBef>
              <a:spcAft>
                <a:spcPct val="0"/>
              </a:spcAft>
              <a:tabLst>
                <a:tab pos="465138" algn="l"/>
              </a:tabLst>
              <a:defRPr sz="2400">
                <a:solidFill>
                  <a:schemeClr val="tx1"/>
                </a:solidFill>
                <a:latin typeface="Arial" panose="020B0604020202020204" pitchFamily="34" charset="0"/>
              </a:defRPr>
            </a:lvl8pPr>
            <a:lvl9pPr marL="3886200" indent="-228600" eaLnBrk="0" fontAlgn="base" hangingPunct="0">
              <a:lnSpc>
                <a:spcPct val="120000"/>
              </a:lnSpc>
              <a:spcBef>
                <a:spcPct val="0"/>
              </a:spcBef>
              <a:spcAft>
                <a:spcPct val="0"/>
              </a:spcAft>
              <a:tabLst>
                <a:tab pos="465138" algn="l"/>
              </a:tabLst>
              <a:defRPr sz="2400">
                <a:solidFill>
                  <a:schemeClr val="tx1"/>
                </a:solidFill>
                <a:latin typeface="Arial" panose="020B0604020202020204" pitchFamily="34" charset="0"/>
              </a:defRPr>
            </a:lvl9pPr>
          </a:lstStyle>
          <a:p>
            <a:pPr eaLnBrk="1" hangingPunct="1">
              <a:lnSpc>
                <a:spcPct val="100000"/>
              </a:lnSpc>
              <a:spcBef>
                <a:spcPct val="20000"/>
              </a:spcBef>
            </a:pPr>
            <a:r>
              <a:rPr lang="en-US" altLang="en-US"/>
              <a:t>The graph of an odd function is symmetric about the origin (see Figure 20). </a:t>
            </a:r>
          </a:p>
          <a:p>
            <a:pPr eaLnBrk="1" hangingPunct="1">
              <a:lnSpc>
                <a:spcPct val="100000"/>
              </a:lnSpc>
              <a:spcBef>
                <a:spcPct val="20000"/>
              </a:spcBef>
            </a:pPr>
            <a:endParaRPr lang="en-US" altLang="en-US"/>
          </a:p>
          <a:p>
            <a:pPr eaLnBrk="1" hangingPunct="1">
              <a:lnSpc>
                <a:spcPct val="100000"/>
              </a:lnSpc>
              <a:spcBef>
                <a:spcPct val="20000"/>
              </a:spcBef>
            </a:pPr>
            <a:endParaRPr lang="en-US" altLang="en-US"/>
          </a:p>
          <a:p>
            <a:pPr eaLnBrk="1" hangingPunct="1">
              <a:lnSpc>
                <a:spcPct val="100000"/>
              </a:lnSpc>
              <a:spcBef>
                <a:spcPct val="20000"/>
              </a:spcBef>
            </a:pPr>
            <a:endParaRPr lang="en-US" altLang="en-US"/>
          </a:p>
          <a:p>
            <a:pPr eaLnBrk="1" hangingPunct="1">
              <a:lnSpc>
                <a:spcPct val="100000"/>
              </a:lnSpc>
              <a:spcBef>
                <a:spcPct val="20000"/>
              </a:spcBef>
            </a:pPr>
            <a:endParaRPr lang="en-US" altLang="en-US"/>
          </a:p>
          <a:p>
            <a:pPr eaLnBrk="1" hangingPunct="1">
              <a:lnSpc>
                <a:spcPct val="100000"/>
              </a:lnSpc>
              <a:spcBef>
                <a:spcPct val="20000"/>
              </a:spcBef>
            </a:pPr>
            <a:endParaRPr lang="en-US" altLang="en-US"/>
          </a:p>
          <a:p>
            <a:pPr eaLnBrk="1" hangingPunct="1">
              <a:lnSpc>
                <a:spcPct val="100000"/>
              </a:lnSpc>
              <a:spcBef>
                <a:spcPct val="20000"/>
              </a:spcBef>
            </a:pPr>
            <a:endParaRPr lang="en-US" altLang="en-US"/>
          </a:p>
          <a:p>
            <a:pPr eaLnBrk="1" hangingPunct="1">
              <a:lnSpc>
                <a:spcPct val="100000"/>
              </a:lnSpc>
              <a:spcBef>
                <a:spcPct val="20000"/>
              </a:spcBef>
            </a:pPr>
            <a:endParaRPr lang="en-US" altLang="en-US"/>
          </a:p>
          <a:p>
            <a:pPr eaLnBrk="1" hangingPunct="1">
              <a:lnSpc>
                <a:spcPct val="100000"/>
              </a:lnSpc>
              <a:spcBef>
                <a:spcPct val="20000"/>
              </a:spcBef>
            </a:pPr>
            <a:r>
              <a:rPr lang="en-US" altLang="en-US"/>
              <a:t>If we already have the graph of </a:t>
            </a:r>
            <a:r>
              <a:rPr lang="en-US" altLang="en-US" i="1"/>
              <a:t>f</a:t>
            </a:r>
            <a:r>
              <a:rPr lang="en-US" altLang="en-US"/>
              <a:t> for </a:t>
            </a:r>
            <a:r>
              <a:rPr lang="en-US" altLang="en-US" i="1">
                <a:solidFill>
                  <a:srgbClr val="000000"/>
                </a:solidFill>
              </a:rPr>
              <a:t>x</a:t>
            </a:r>
            <a:r>
              <a:rPr lang="en-US" altLang="en-US">
                <a:solidFill>
                  <a:srgbClr val="000000"/>
                </a:solidFill>
              </a:rPr>
              <a:t> </a:t>
            </a:r>
            <a:r>
              <a:rPr lang="en-US" altLang="en-US" b="1">
                <a:solidFill>
                  <a:srgbClr val="000000"/>
                </a:solidFill>
                <a:ea typeface="Times New Roman" panose="02020603050405020304" pitchFamily="18" charset="0"/>
                <a:cs typeface="Arial" panose="020B0604020202020204" pitchFamily="34" charset="0"/>
                <a:sym typeface="Symbol" panose="05050102010706020507" pitchFamily="18" charset="2"/>
              </a:rPr>
              <a:t></a:t>
            </a:r>
            <a:r>
              <a:rPr lang="en-US" altLang="en-US">
                <a:solidFill>
                  <a:srgbClr val="000000"/>
                </a:solidFill>
              </a:rPr>
              <a:t> 0</a:t>
            </a:r>
            <a:r>
              <a:rPr lang="en-US" altLang="en-US"/>
              <a:t>, we can obtain the entire graph by rotating this portion through 180</a:t>
            </a:r>
            <a:r>
              <a:rPr lang="en-US" altLang="en-US" b="1">
                <a:sym typeface="Symbol" panose="05050102010706020507" pitchFamily="18" charset="2"/>
              </a:rPr>
              <a:t></a:t>
            </a:r>
            <a:r>
              <a:rPr lang="en-US" altLang="en-US" sz="1800"/>
              <a:t> </a:t>
            </a:r>
            <a:r>
              <a:rPr lang="en-US" altLang="en-US"/>
              <a:t>about the origin.</a:t>
            </a:r>
          </a:p>
        </p:txBody>
      </p:sp>
      <p:sp>
        <p:nvSpPr>
          <p:cNvPr id="40964" name="Text Box 4"/>
          <p:cNvSpPr txBox="1">
            <a:spLocks noChangeArrowheads="1"/>
          </p:cNvSpPr>
          <p:nvPr/>
        </p:nvSpPr>
        <p:spPr bwMode="auto">
          <a:xfrm>
            <a:off x="3684588" y="4983163"/>
            <a:ext cx="8620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6pPr>
            <a:lvl7pPr marL="29718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7pPr>
            <a:lvl8pPr marL="34290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8pPr>
            <a:lvl9pPr marL="38862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9pPr>
          </a:lstStyle>
          <a:p>
            <a:pPr algn="ctr" eaLnBrk="1" hangingPunct="1">
              <a:lnSpc>
                <a:spcPct val="100000"/>
              </a:lnSpc>
            </a:pPr>
            <a:r>
              <a:rPr lang="en-US" altLang="en-US" sz="1200" b="1"/>
              <a:t>Figure 20</a:t>
            </a:r>
          </a:p>
        </p:txBody>
      </p:sp>
      <p:sp>
        <p:nvSpPr>
          <p:cNvPr id="40965" name="Rectangle 5"/>
          <p:cNvSpPr>
            <a:spLocks noChangeArrowheads="1"/>
          </p:cNvSpPr>
          <p:nvPr/>
        </p:nvSpPr>
        <p:spPr bwMode="auto">
          <a:xfrm>
            <a:off x="3429000" y="4622800"/>
            <a:ext cx="1416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6pPr>
            <a:lvl7pPr marL="29718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7pPr>
            <a:lvl8pPr marL="34290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8pPr>
            <a:lvl9pPr marL="38862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9pPr>
          </a:lstStyle>
          <a:p>
            <a:pPr eaLnBrk="1" hangingPunct="1">
              <a:lnSpc>
                <a:spcPct val="100000"/>
              </a:lnSpc>
            </a:pPr>
            <a:r>
              <a:rPr lang="en-US" altLang="en-US" sz="1400"/>
              <a:t>An odd function</a:t>
            </a:r>
          </a:p>
        </p:txBody>
      </p:sp>
      <p:pic>
        <p:nvPicPr>
          <p:cNvPr id="4096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4150" y="2236788"/>
            <a:ext cx="3235325" cy="241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noFill/>
        </p:spPr>
        <p:txBody>
          <a:bodyPr/>
          <a:lstStyle/>
          <a:p>
            <a:r>
              <a:rPr lang="en-US" altLang="en-US"/>
              <a:t>Four Ways to Represent a Function</a:t>
            </a:r>
          </a:p>
        </p:txBody>
      </p:sp>
      <p:sp>
        <p:nvSpPr>
          <p:cNvPr id="5123" name="Text Box 3"/>
          <p:cNvSpPr txBox="1">
            <a:spLocks noChangeArrowheads="1"/>
          </p:cNvSpPr>
          <p:nvPr/>
        </p:nvSpPr>
        <p:spPr bwMode="auto">
          <a:xfrm>
            <a:off x="455613" y="1462088"/>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7663" indent="-347663" defTabSz="114300" eaLnBrk="0" hangingPunct="0">
              <a:tabLst>
                <a:tab pos="347663" algn="l"/>
              </a:tabLst>
              <a:defRPr sz="2400">
                <a:solidFill>
                  <a:schemeClr val="tx1"/>
                </a:solidFill>
                <a:latin typeface="Arial" panose="020B0604020202020204" pitchFamily="34" charset="0"/>
              </a:defRPr>
            </a:lvl1pPr>
            <a:lvl2pPr marL="742950" indent="-285750" defTabSz="114300" eaLnBrk="0" hangingPunct="0">
              <a:tabLst>
                <a:tab pos="347663" algn="l"/>
              </a:tabLst>
              <a:defRPr sz="2400">
                <a:solidFill>
                  <a:schemeClr val="tx1"/>
                </a:solidFill>
                <a:latin typeface="Arial" panose="020B0604020202020204" pitchFamily="34" charset="0"/>
              </a:defRPr>
            </a:lvl2pPr>
            <a:lvl3pPr marL="1143000" indent="-228600" defTabSz="114300" eaLnBrk="0" hangingPunct="0">
              <a:tabLst>
                <a:tab pos="347663" algn="l"/>
              </a:tabLst>
              <a:defRPr sz="2400">
                <a:solidFill>
                  <a:schemeClr val="tx1"/>
                </a:solidFill>
                <a:latin typeface="Arial" panose="020B0604020202020204" pitchFamily="34" charset="0"/>
              </a:defRPr>
            </a:lvl3pPr>
            <a:lvl4pPr marL="1600200" indent="-228600" defTabSz="114300" eaLnBrk="0" hangingPunct="0">
              <a:tabLst>
                <a:tab pos="347663" algn="l"/>
              </a:tabLst>
              <a:defRPr sz="2400">
                <a:solidFill>
                  <a:schemeClr val="tx1"/>
                </a:solidFill>
                <a:latin typeface="Arial" panose="020B0604020202020204" pitchFamily="34" charset="0"/>
              </a:defRPr>
            </a:lvl4pPr>
            <a:lvl5pPr marL="2057400" indent="-228600" defTabSz="114300" eaLnBrk="0" hangingPunct="0">
              <a:tabLst>
                <a:tab pos="347663" algn="l"/>
              </a:tabLst>
              <a:defRPr sz="2400">
                <a:solidFill>
                  <a:schemeClr val="tx1"/>
                </a:solidFill>
                <a:latin typeface="Arial" panose="020B0604020202020204" pitchFamily="34" charset="0"/>
              </a:defRPr>
            </a:lvl5pPr>
            <a:lvl6pPr marL="2514600" indent="-228600" defTabSz="114300" eaLnBrk="0" fontAlgn="base" hangingPunct="0">
              <a:lnSpc>
                <a:spcPct val="120000"/>
              </a:lnSpc>
              <a:spcBef>
                <a:spcPct val="0"/>
              </a:spcBef>
              <a:spcAft>
                <a:spcPct val="0"/>
              </a:spcAft>
              <a:tabLst>
                <a:tab pos="347663" algn="l"/>
              </a:tabLst>
              <a:defRPr sz="2400">
                <a:solidFill>
                  <a:schemeClr val="tx1"/>
                </a:solidFill>
                <a:latin typeface="Arial" panose="020B0604020202020204" pitchFamily="34" charset="0"/>
              </a:defRPr>
            </a:lvl6pPr>
            <a:lvl7pPr marL="2971800" indent="-228600" defTabSz="114300" eaLnBrk="0" fontAlgn="base" hangingPunct="0">
              <a:lnSpc>
                <a:spcPct val="120000"/>
              </a:lnSpc>
              <a:spcBef>
                <a:spcPct val="0"/>
              </a:spcBef>
              <a:spcAft>
                <a:spcPct val="0"/>
              </a:spcAft>
              <a:tabLst>
                <a:tab pos="347663" algn="l"/>
              </a:tabLst>
              <a:defRPr sz="2400">
                <a:solidFill>
                  <a:schemeClr val="tx1"/>
                </a:solidFill>
                <a:latin typeface="Arial" panose="020B0604020202020204" pitchFamily="34" charset="0"/>
              </a:defRPr>
            </a:lvl7pPr>
            <a:lvl8pPr marL="3429000" indent="-228600" defTabSz="114300" eaLnBrk="0" fontAlgn="base" hangingPunct="0">
              <a:lnSpc>
                <a:spcPct val="120000"/>
              </a:lnSpc>
              <a:spcBef>
                <a:spcPct val="0"/>
              </a:spcBef>
              <a:spcAft>
                <a:spcPct val="0"/>
              </a:spcAft>
              <a:tabLst>
                <a:tab pos="347663" algn="l"/>
              </a:tabLst>
              <a:defRPr sz="2400">
                <a:solidFill>
                  <a:schemeClr val="tx1"/>
                </a:solidFill>
                <a:latin typeface="Arial" panose="020B0604020202020204" pitchFamily="34" charset="0"/>
              </a:defRPr>
            </a:lvl8pPr>
            <a:lvl9pPr marL="3886200" indent="-228600" defTabSz="114300" eaLnBrk="0" fontAlgn="base" hangingPunct="0">
              <a:lnSpc>
                <a:spcPct val="120000"/>
              </a:lnSpc>
              <a:spcBef>
                <a:spcPct val="0"/>
              </a:spcBef>
              <a:spcAft>
                <a:spcPct val="0"/>
              </a:spcAft>
              <a:tabLst>
                <a:tab pos="347663" algn="l"/>
              </a:tabLst>
              <a:defRPr sz="2400">
                <a:solidFill>
                  <a:schemeClr val="tx1"/>
                </a:solidFill>
                <a:latin typeface="Arial" panose="020B0604020202020204" pitchFamily="34" charset="0"/>
              </a:defRPr>
            </a:lvl9pPr>
          </a:lstStyle>
          <a:p>
            <a:pPr eaLnBrk="1" hangingPunct="1">
              <a:lnSpc>
                <a:spcPct val="100000"/>
              </a:lnSpc>
            </a:pPr>
            <a:r>
              <a:rPr lang="en-US" altLang="en-US" b="1"/>
              <a:t>B. </a:t>
            </a:r>
            <a:r>
              <a:rPr lang="en-US" altLang="en-US"/>
              <a:t>The human population of the world </a:t>
            </a:r>
            <a:r>
              <a:rPr lang="en-US" altLang="en-US" i="1"/>
              <a:t>P</a:t>
            </a:r>
            <a:r>
              <a:rPr lang="en-US" altLang="en-US" sz="800" i="1"/>
              <a:t> </a:t>
            </a:r>
            <a:r>
              <a:rPr lang="en-US" altLang="en-US"/>
              <a:t> depends on the 	time </a:t>
            </a:r>
            <a:r>
              <a:rPr lang="en-US" altLang="en-US" i="1"/>
              <a:t>t</a:t>
            </a:r>
            <a:r>
              <a:rPr lang="en-US" altLang="en-US"/>
              <a:t>. The table gives estimates of the world population 	</a:t>
            </a:r>
            <a:r>
              <a:rPr lang="en-US" altLang="en-US" i="1"/>
              <a:t>P</a:t>
            </a:r>
            <a:r>
              <a:rPr lang="en-US" altLang="en-US" sz="400" i="1"/>
              <a:t> </a:t>
            </a:r>
            <a:r>
              <a:rPr lang="en-US" altLang="en-US"/>
              <a:t>(</a:t>
            </a:r>
            <a:r>
              <a:rPr lang="en-US" altLang="en-US" i="1"/>
              <a:t>t</a:t>
            </a:r>
            <a:r>
              <a:rPr lang="en-US" altLang="en-US"/>
              <a:t>) at time </a:t>
            </a:r>
            <a:r>
              <a:rPr lang="en-US" altLang="en-US" i="1"/>
              <a:t>t</a:t>
            </a:r>
            <a:r>
              <a:rPr lang="en-US" altLang="en-US"/>
              <a:t>, for certain years. For instance,</a:t>
            </a:r>
          </a:p>
          <a:p>
            <a:pPr eaLnBrk="1" hangingPunct="1">
              <a:lnSpc>
                <a:spcPct val="100000"/>
              </a:lnSpc>
            </a:pPr>
            <a:endParaRPr lang="en-US" altLang="en-US"/>
          </a:p>
          <a:p>
            <a:pPr eaLnBrk="1" hangingPunct="1">
              <a:lnSpc>
                <a:spcPct val="100000"/>
              </a:lnSpc>
            </a:pPr>
            <a:r>
              <a:rPr lang="en-US" altLang="en-US" i="1"/>
              <a:t>             P</a:t>
            </a:r>
            <a:r>
              <a:rPr lang="en-US" altLang="en-US"/>
              <a:t>(1950) </a:t>
            </a:r>
            <a:r>
              <a:rPr lang="en-US" altLang="en-US" b="1">
                <a:sym typeface="Symbol" panose="05050102010706020507" pitchFamily="18" charset="2"/>
              </a:rPr>
              <a:t></a:t>
            </a:r>
            <a:r>
              <a:rPr lang="en-US" altLang="en-US" sz="1800"/>
              <a:t> </a:t>
            </a:r>
            <a:r>
              <a:rPr lang="en-US" altLang="en-US"/>
              <a:t>2,560,000,000</a:t>
            </a:r>
          </a:p>
          <a:p>
            <a:pPr eaLnBrk="1" hangingPunct="1">
              <a:lnSpc>
                <a:spcPct val="100000"/>
              </a:lnSpc>
            </a:pPr>
            <a:endParaRPr lang="en-US" altLang="en-US"/>
          </a:p>
          <a:p>
            <a:pPr eaLnBrk="1" hangingPunct="1">
              <a:lnSpc>
                <a:spcPct val="100000"/>
              </a:lnSpc>
            </a:pPr>
            <a:r>
              <a:rPr lang="en-US" altLang="en-US"/>
              <a:t>    But for each value of the time </a:t>
            </a:r>
            <a:r>
              <a:rPr lang="en-US" altLang="en-US" i="1"/>
              <a:t>t</a:t>
            </a:r>
            <a:endParaRPr lang="en-US" altLang="en-US"/>
          </a:p>
          <a:p>
            <a:pPr eaLnBrk="1" hangingPunct="1">
              <a:lnSpc>
                <a:spcPct val="100000"/>
              </a:lnSpc>
            </a:pPr>
            <a:r>
              <a:rPr lang="en-US" altLang="en-US"/>
              <a:t>	there is a corresponding 	value </a:t>
            </a:r>
          </a:p>
          <a:p>
            <a:pPr eaLnBrk="1" hangingPunct="1">
              <a:lnSpc>
                <a:spcPct val="100000"/>
              </a:lnSpc>
            </a:pPr>
            <a:r>
              <a:rPr lang="en-US" altLang="en-US"/>
              <a:t>    of </a:t>
            </a:r>
            <a:r>
              <a:rPr lang="en-US" altLang="en-US" i="1"/>
              <a:t>P</a:t>
            </a:r>
            <a:r>
              <a:rPr lang="en-US" altLang="en-US"/>
              <a:t>, and we say that </a:t>
            </a:r>
            <a:r>
              <a:rPr lang="en-US" altLang="en-US" i="1"/>
              <a:t>P</a:t>
            </a:r>
            <a:r>
              <a:rPr lang="en-US" altLang="en-US"/>
              <a:t> is a                                                 function of </a:t>
            </a:r>
            <a:r>
              <a:rPr lang="en-US" altLang="en-US" i="1"/>
              <a:t>t</a:t>
            </a:r>
            <a:r>
              <a:rPr lang="en-US" altLang="en-US"/>
              <a:t>.</a:t>
            </a:r>
          </a:p>
        </p:txBody>
      </p:sp>
      <p:pic>
        <p:nvPicPr>
          <p:cNvPr id="512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2743200"/>
            <a:ext cx="2706688" cy="361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ustDataLst>
      <p:tags r:id="rId1"/>
    </p:custData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noFill/>
        </p:spPr>
        <p:txBody>
          <a:bodyPr/>
          <a:lstStyle/>
          <a:p>
            <a:r>
              <a:rPr lang="en-US" altLang="en-US"/>
              <a:t>Example 11</a:t>
            </a:r>
          </a:p>
        </p:txBody>
      </p:sp>
      <p:sp>
        <p:nvSpPr>
          <p:cNvPr id="173059" name="Text Box 3"/>
          <p:cNvSpPr txBox="1">
            <a:spLocks noChangeArrowheads="1"/>
          </p:cNvSpPr>
          <p:nvPr/>
        </p:nvSpPr>
        <p:spPr bwMode="auto">
          <a:xfrm>
            <a:off x="455613" y="1462088"/>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6pPr>
            <a:lvl7pPr marL="29718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7pPr>
            <a:lvl8pPr marL="34290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8pPr>
            <a:lvl9pPr marL="38862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9pPr>
          </a:lstStyle>
          <a:p>
            <a:pPr eaLnBrk="1" hangingPunct="1">
              <a:lnSpc>
                <a:spcPct val="100000"/>
              </a:lnSpc>
            </a:pPr>
            <a:r>
              <a:rPr lang="en-US" altLang="en-US"/>
              <a:t>Determine whether each of the following functions is even, odd, or neither even nor odd.</a:t>
            </a:r>
          </a:p>
          <a:p>
            <a:pPr eaLnBrk="1" hangingPunct="1">
              <a:lnSpc>
                <a:spcPct val="100000"/>
              </a:lnSpc>
            </a:pPr>
            <a:endParaRPr lang="en-US" altLang="en-US" sz="1200"/>
          </a:p>
          <a:p>
            <a:pPr eaLnBrk="1" hangingPunct="1">
              <a:lnSpc>
                <a:spcPct val="100000"/>
              </a:lnSpc>
            </a:pPr>
            <a:r>
              <a:rPr lang="en-US" altLang="en-US" b="1"/>
              <a:t>(a)</a:t>
            </a:r>
            <a:r>
              <a:rPr lang="en-US" altLang="en-US"/>
              <a:t> </a:t>
            </a:r>
            <a:r>
              <a:rPr lang="en-US" altLang="en-US" i="1"/>
              <a:t>f</a:t>
            </a:r>
            <a:r>
              <a:rPr lang="en-US" altLang="en-US" sz="400" i="1"/>
              <a:t> </a:t>
            </a:r>
            <a:r>
              <a:rPr lang="en-US" altLang="en-US"/>
              <a:t>(</a:t>
            </a:r>
            <a:r>
              <a:rPr lang="en-US" altLang="en-US" i="1"/>
              <a:t>x</a:t>
            </a:r>
            <a:r>
              <a:rPr lang="en-US" altLang="en-US"/>
              <a:t>) = </a:t>
            </a:r>
            <a:r>
              <a:rPr lang="en-US" altLang="en-US" i="1"/>
              <a:t>x</a:t>
            </a:r>
            <a:r>
              <a:rPr lang="en-US" altLang="en-US" baseline="30000"/>
              <a:t>5</a:t>
            </a:r>
            <a:r>
              <a:rPr lang="en-US" altLang="en-US"/>
              <a:t> + </a:t>
            </a:r>
            <a:r>
              <a:rPr lang="en-US" altLang="en-US" i="1"/>
              <a:t>x</a:t>
            </a:r>
            <a:r>
              <a:rPr lang="en-US" altLang="en-US"/>
              <a:t>         </a:t>
            </a:r>
            <a:r>
              <a:rPr lang="en-US" altLang="en-US" b="1"/>
              <a:t>(b)</a:t>
            </a:r>
            <a:r>
              <a:rPr lang="en-US" altLang="en-US"/>
              <a:t> </a:t>
            </a:r>
            <a:r>
              <a:rPr lang="en-US" altLang="en-US" i="1"/>
              <a:t>g</a:t>
            </a:r>
            <a:r>
              <a:rPr lang="en-US" altLang="en-US" sz="400" i="1"/>
              <a:t> </a:t>
            </a:r>
            <a:r>
              <a:rPr lang="en-US" altLang="en-US"/>
              <a:t>(</a:t>
            </a:r>
            <a:r>
              <a:rPr lang="en-US" altLang="en-US" i="1"/>
              <a:t>x</a:t>
            </a:r>
            <a:r>
              <a:rPr lang="en-US" altLang="en-US"/>
              <a:t>) = 1 – </a:t>
            </a:r>
            <a:r>
              <a:rPr lang="en-US" altLang="en-US" i="1"/>
              <a:t>x</a:t>
            </a:r>
            <a:r>
              <a:rPr lang="en-US" altLang="en-US" baseline="30000"/>
              <a:t>4</a:t>
            </a:r>
            <a:r>
              <a:rPr lang="en-US" altLang="en-US"/>
              <a:t>         </a:t>
            </a:r>
            <a:r>
              <a:rPr lang="en-US" altLang="en-US" b="1"/>
              <a:t>(c)</a:t>
            </a:r>
            <a:r>
              <a:rPr lang="en-US" altLang="en-US"/>
              <a:t> </a:t>
            </a:r>
            <a:r>
              <a:rPr lang="en-US" altLang="en-US" i="1"/>
              <a:t>h</a:t>
            </a:r>
            <a:r>
              <a:rPr lang="en-US" altLang="en-US" sz="400" i="1"/>
              <a:t> </a:t>
            </a:r>
            <a:r>
              <a:rPr lang="en-US" altLang="en-US"/>
              <a:t>(</a:t>
            </a:r>
            <a:r>
              <a:rPr lang="en-US" altLang="en-US" i="1"/>
              <a:t>x</a:t>
            </a:r>
            <a:r>
              <a:rPr lang="en-US" altLang="en-US"/>
              <a:t>) = 2</a:t>
            </a:r>
            <a:r>
              <a:rPr lang="en-US" altLang="en-US" i="1"/>
              <a:t>x</a:t>
            </a:r>
            <a:r>
              <a:rPr lang="en-US" altLang="en-US"/>
              <a:t> – </a:t>
            </a:r>
            <a:r>
              <a:rPr lang="en-US" altLang="en-US" i="1"/>
              <a:t>x</a:t>
            </a:r>
            <a:r>
              <a:rPr lang="en-US" altLang="en-US" baseline="30000"/>
              <a:t>2</a:t>
            </a:r>
            <a:r>
              <a:rPr lang="en-US" altLang="en-US"/>
              <a:t> </a:t>
            </a:r>
          </a:p>
          <a:p>
            <a:pPr eaLnBrk="1" hangingPunct="1">
              <a:lnSpc>
                <a:spcPct val="100000"/>
              </a:lnSpc>
            </a:pPr>
            <a:endParaRPr lang="en-US" altLang="en-US"/>
          </a:p>
          <a:p>
            <a:pPr eaLnBrk="1" hangingPunct="1">
              <a:lnSpc>
                <a:spcPct val="100000"/>
              </a:lnSpc>
            </a:pPr>
            <a:r>
              <a:rPr lang="en-US" altLang="en-US">
                <a:solidFill>
                  <a:srgbClr val="CC007A"/>
                </a:solidFill>
              </a:rPr>
              <a:t>Solution:</a:t>
            </a:r>
          </a:p>
          <a:p>
            <a:pPr eaLnBrk="1" hangingPunct="1">
              <a:lnSpc>
                <a:spcPct val="100000"/>
              </a:lnSpc>
            </a:pPr>
            <a:r>
              <a:rPr lang="en-US" altLang="en-US" b="1"/>
              <a:t>(a)</a:t>
            </a:r>
            <a:r>
              <a:rPr lang="en-US" altLang="en-US" i="1"/>
              <a:t> f</a:t>
            </a:r>
            <a:r>
              <a:rPr lang="en-US" altLang="en-US" sz="400" i="1"/>
              <a:t> </a:t>
            </a:r>
            <a:r>
              <a:rPr lang="en-US" altLang="en-US"/>
              <a:t>(–</a:t>
            </a:r>
            <a:r>
              <a:rPr lang="en-US" altLang="en-US" i="1"/>
              <a:t>x</a:t>
            </a:r>
            <a:r>
              <a:rPr lang="en-US" altLang="en-US"/>
              <a:t>) = (–</a:t>
            </a:r>
            <a:r>
              <a:rPr lang="en-US" altLang="en-US" i="1"/>
              <a:t>x</a:t>
            </a:r>
            <a:r>
              <a:rPr lang="en-US" altLang="en-US"/>
              <a:t>)</a:t>
            </a:r>
            <a:r>
              <a:rPr lang="en-US" altLang="en-US" baseline="30000"/>
              <a:t>5</a:t>
            </a:r>
            <a:r>
              <a:rPr lang="en-US" altLang="en-US"/>
              <a:t> + (–</a:t>
            </a:r>
            <a:r>
              <a:rPr lang="en-US" altLang="en-US" i="1"/>
              <a:t>x</a:t>
            </a:r>
            <a:r>
              <a:rPr lang="en-US" altLang="en-US"/>
              <a:t>) = (–1)</a:t>
            </a:r>
            <a:r>
              <a:rPr lang="en-US" altLang="en-US" baseline="30000"/>
              <a:t>5</a:t>
            </a:r>
            <a:r>
              <a:rPr lang="en-US" altLang="en-US" i="1"/>
              <a:t>x</a:t>
            </a:r>
            <a:r>
              <a:rPr lang="en-US" altLang="en-US" baseline="30000"/>
              <a:t>5</a:t>
            </a:r>
            <a:r>
              <a:rPr lang="en-US" altLang="en-US"/>
              <a:t> + (–</a:t>
            </a:r>
            <a:r>
              <a:rPr lang="en-US" altLang="en-US" i="1"/>
              <a:t>x</a:t>
            </a:r>
            <a:r>
              <a:rPr lang="en-US" altLang="en-US"/>
              <a:t>)</a:t>
            </a:r>
          </a:p>
          <a:p>
            <a:pPr eaLnBrk="1" hangingPunct="1">
              <a:lnSpc>
                <a:spcPct val="100000"/>
              </a:lnSpc>
            </a:pPr>
            <a:endParaRPr lang="en-US" altLang="en-US"/>
          </a:p>
          <a:p>
            <a:pPr eaLnBrk="1" hangingPunct="1">
              <a:lnSpc>
                <a:spcPct val="100000"/>
              </a:lnSpc>
            </a:pPr>
            <a:endParaRPr lang="en-US" altLang="en-US" sz="800"/>
          </a:p>
          <a:p>
            <a:pPr eaLnBrk="1" hangingPunct="1">
              <a:lnSpc>
                <a:spcPct val="100000"/>
              </a:lnSpc>
            </a:pPr>
            <a:r>
              <a:rPr lang="en-US" altLang="en-US"/>
              <a:t>              = –</a:t>
            </a:r>
            <a:r>
              <a:rPr lang="en-US" altLang="en-US" i="1"/>
              <a:t>x</a:t>
            </a:r>
            <a:r>
              <a:rPr lang="en-US" altLang="en-US" baseline="30000"/>
              <a:t>5</a:t>
            </a:r>
            <a:r>
              <a:rPr lang="en-US" altLang="en-US"/>
              <a:t> – </a:t>
            </a:r>
            <a:r>
              <a:rPr lang="en-US" altLang="en-US" i="1"/>
              <a:t>x</a:t>
            </a:r>
            <a:r>
              <a:rPr lang="en-US" altLang="en-US"/>
              <a:t> = –(</a:t>
            </a:r>
            <a:r>
              <a:rPr lang="en-US" altLang="en-US" i="1"/>
              <a:t>x</a:t>
            </a:r>
            <a:r>
              <a:rPr lang="en-US" altLang="en-US" baseline="30000"/>
              <a:t>5</a:t>
            </a:r>
            <a:r>
              <a:rPr lang="en-US" altLang="en-US"/>
              <a:t> + </a:t>
            </a:r>
            <a:r>
              <a:rPr lang="en-US" altLang="en-US" i="1"/>
              <a:t>x</a:t>
            </a:r>
            <a:r>
              <a:rPr lang="en-US" altLang="en-US"/>
              <a:t>)</a:t>
            </a:r>
          </a:p>
          <a:p>
            <a:pPr eaLnBrk="1" hangingPunct="1">
              <a:lnSpc>
                <a:spcPct val="100000"/>
              </a:lnSpc>
            </a:pPr>
            <a:endParaRPr lang="en-US" altLang="en-US"/>
          </a:p>
          <a:p>
            <a:pPr eaLnBrk="1" hangingPunct="1">
              <a:lnSpc>
                <a:spcPct val="100000"/>
              </a:lnSpc>
            </a:pPr>
            <a:r>
              <a:rPr lang="en-US" altLang="en-US"/>
              <a:t>              = –</a:t>
            </a:r>
            <a:r>
              <a:rPr lang="en-US" altLang="en-US" i="1"/>
              <a:t>f</a:t>
            </a:r>
            <a:r>
              <a:rPr lang="en-US" altLang="en-US" sz="400" i="1"/>
              <a:t> </a:t>
            </a:r>
            <a:r>
              <a:rPr lang="en-US" altLang="en-US"/>
              <a:t>(</a:t>
            </a:r>
            <a:r>
              <a:rPr lang="en-US" altLang="en-US" i="1"/>
              <a:t>x</a:t>
            </a:r>
            <a:r>
              <a:rPr lang="en-US" altLang="en-US"/>
              <a:t>) </a:t>
            </a:r>
          </a:p>
          <a:p>
            <a:pPr eaLnBrk="1" hangingPunct="1">
              <a:lnSpc>
                <a:spcPct val="100000"/>
              </a:lnSpc>
            </a:pPr>
            <a:endParaRPr lang="en-US" altLang="en-US"/>
          </a:p>
          <a:p>
            <a:pPr eaLnBrk="1" hangingPunct="1">
              <a:lnSpc>
                <a:spcPct val="100000"/>
              </a:lnSpc>
            </a:pPr>
            <a:r>
              <a:rPr lang="en-US" altLang="en-US"/>
              <a:t>     Therefore </a:t>
            </a:r>
            <a:r>
              <a:rPr lang="en-US" altLang="en-US" i="1"/>
              <a:t>f</a:t>
            </a:r>
            <a:r>
              <a:rPr lang="en-US" altLang="en-US"/>
              <a:t> is an odd function.</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173059">
                                            <p:txEl>
                                              <p:pRg st="4" end="4"/>
                                            </p:txEl>
                                          </p:spTgt>
                                        </p:tgtEl>
                                        <p:attrNameLst>
                                          <p:attrName>style.visibility</p:attrName>
                                        </p:attrNameLst>
                                      </p:cBhvr>
                                      <p:to>
                                        <p:strVal val="visible"/>
                                      </p:to>
                                    </p:set>
                                    <p:animEffect transition="in" filter="fade">
                                      <p:cBhvr>
                                        <p:cTn id="7" dur="1000"/>
                                        <p:tgtEl>
                                          <p:spTgt spid="173059">
                                            <p:txEl>
                                              <p:pRg st="4" end="4"/>
                                            </p:txEl>
                                          </p:spTgt>
                                        </p:tgtEl>
                                      </p:cBhvr>
                                    </p:animEffect>
                                    <p:anim calcmode="lin" valueType="num">
                                      <p:cBhvr>
                                        <p:cTn id="8" dur="1000" fill="hold"/>
                                        <p:tgtEl>
                                          <p:spTgt spid="173059">
                                            <p:txEl>
                                              <p:pRg st="4" end="4"/>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73059">
                                            <p:txEl>
                                              <p:pRg st="4" end="4"/>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73059">
                                            <p:txEl>
                                              <p:pRg st="4" end="4"/>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173059">
                                            <p:txEl>
                                              <p:pRg st="5" end="5"/>
                                            </p:txEl>
                                          </p:spTgt>
                                        </p:tgtEl>
                                        <p:attrNameLst>
                                          <p:attrName>style.visibility</p:attrName>
                                        </p:attrNameLst>
                                      </p:cBhvr>
                                      <p:to>
                                        <p:strVal val="visible"/>
                                      </p:to>
                                    </p:set>
                                    <p:animEffect transition="in" filter="fade">
                                      <p:cBhvr>
                                        <p:cTn id="13" dur="1000"/>
                                        <p:tgtEl>
                                          <p:spTgt spid="173059">
                                            <p:txEl>
                                              <p:pRg st="5" end="5"/>
                                            </p:txEl>
                                          </p:spTgt>
                                        </p:tgtEl>
                                      </p:cBhvr>
                                    </p:animEffect>
                                    <p:anim calcmode="lin" valueType="num">
                                      <p:cBhvr>
                                        <p:cTn id="14" dur="1000" fill="hold"/>
                                        <p:tgtEl>
                                          <p:spTgt spid="173059">
                                            <p:txEl>
                                              <p:pRg st="5" end="5"/>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173059">
                                            <p:txEl>
                                              <p:pRg st="5" end="5"/>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73059">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7" presetClass="entr" presetSubtype="0" fill="hold" nodeType="clickEffect">
                                  <p:stCondLst>
                                    <p:cond delay="0"/>
                                  </p:stCondLst>
                                  <p:childTnLst>
                                    <p:set>
                                      <p:cBhvr>
                                        <p:cTn id="20" dur="1" fill="hold">
                                          <p:stCondLst>
                                            <p:cond delay="0"/>
                                          </p:stCondLst>
                                        </p:cTn>
                                        <p:tgtEl>
                                          <p:spTgt spid="173059">
                                            <p:txEl>
                                              <p:pRg st="8" end="8"/>
                                            </p:txEl>
                                          </p:spTgt>
                                        </p:tgtEl>
                                        <p:attrNameLst>
                                          <p:attrName>style.visibility</p:attrName>
                                        </p:attrNameLst>
                                      </p:cBhvr>
                                      <p:to>
                                        <p:strVal val="visible"/>
                                      </p:to>
                                    </p:set>
                                    <p:animEffect transition="in" filter="fade">
                                      <p:cBhvr>
                                        <p:cTn id="21" dur="1000"/>
                                        <p:tgtEl>
                                          <p:spTgt spid="173059">
                                            <p:txEl>
                                              <p:pRg st="8" end="8"/>
                                            </p:txEl>
                                          </p:spTgt>
                                        </p:tgtEl>
                                      </p:cBhvr>
                                    </p:animEffect>
                                    <p:anim calcmode="lin" valueType="num">
                                      <p:cBhvr>
                                        <p:cTn id="22" dur="1000" fill="hold"/>
                                        <p:tgtEl>
                                          <p:spTgt spid="173059">
                                            <p:txEl>
                                              <p:pRg st="8" end="8"/>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173059">
                                            <p:txEl>
                                              <p:pRg st="8" end="8"/>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73059">
                                            <p:txEl>
                                              <p:pRg st="8" end="8"/>
                                            </p:txEl>
                                          </p:spTgt>
                                        </p:tgtEl>
                                        <p:attrNameLst>
                                          <p:attrName>ppt_y</p:attrName>
                                        </p:attrNameLst>
                                      </p:cBhvr>
                                      <p:tavLst>
                                        <p:tav tm="0">
                                          <p:val>
                                            <p:strVal val="#ppt_y-.03"/>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37" presetClass="entr" presetSubtype="0" fill="hold" nodeType="clickEffect">
                                  <p:stCondLst>
                                    <p:cond delay="0"/>
                                  </p:stCondLst>
                                  <p:childTnLst>
                                    <p:set>
                                      <p:cBhvr>
                                        <p:cTn id="28" dur="1" fill="hold">
                                          <p:stCondLst>
                                            <p:cond delay="0"/>
                                          </p:stCondLst>
                                        </p:cTn>
                                        <p:tgtEl>
                                          <p:spTgt spid="173059">
                                            <p:txEl>
                                              <p:pRg st="10" end="10"/>
                                            </p:txEl>
                                          </p:spTgt>
                                        </p:tgtEl>
                                        <p:attrNameLst>
                                          <p:attrName>style.visibility</p:attrName>
                                        </p:attrNameLst>
                                      </p:cBhvr>
                                      <p:to>
                                        <p:strVal val="visible"/>
                                      </p:to>
                                    </p:set>
                                    <p:animEffect transition="in" filter="fade">
                                      <p:cBhvr>
                                        <p:cTn id="29" dur="1000"/>
                                        <p:tgtEl>
                                          <p:spTgt spid="173059">
                                            <p:txEl>
                                              <p:pRg st="10" end="10"/>
                                            </p:txEl>
                                          </p:spTgt>
                                        </p:tgtEl>
                                      </p:cBhvr>
                                    </p:animEffect>
                                    <p:anim calcmode="lin" valueType="num">
                                      <p:cBhvr>
                                        <p:cTn id="30" dur="1000" fill="hold"/>
                                        <p:tgtEl>
                                          <p:spTgt spid="173059">
                                            <p:txEl>
                                              <p:pRg st="10" end="10"/>
                                            </p:txEl>
                                          </p:spTgt>
                                        </p:tgtEl>
                                        <p:attrNameLst>
                                          <p:attrName>ppt_x</p:attrName>
                                        </p:attrNameLst>
                                      </p:cBhvr>
                                      <p:tavLst>
                                        <p:tav tm="0">
                                          <p:val>
                                            <p:strVal val="#ppt_x"/>
                                          </p:val>
                                        </p:tav>
                                        <p:tav tm="100000">
                                          <p:val>
                                            <p:strVal val="#ppt_x"/>
                                          </p:val>
                                        </p:tav>
                                      </p:tavLst>
                                    </p:anim>
                                    <p:anim calcmode="lin" valueType="num">
                                      <p:cBhvr>
                                        <p:cTn id="31" dur="900" decel="100000" fill="hold"/>
                                        <p:tgtEl>
                                          <p:spTgt spid="173059">
                                            <p:txEl>
                                              <p:pRg st="10" end="10"/>
                                            </p:txEl>
                                          </p:spTgt>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73059">
                                            <p:txEl>
                                              <p:pRg st="10" end="10"/>
                                            </p:txEl>
                                          </p:spTgt>
                                        </p:tgtEl>
                                        <p:attrNameLst>
                                          <p:attrName>ppt_y</p:attrName>
                                        </p:attrNameLst>
                                      </p:cBhvr>
                                      <p:tavLst>
                                        <p:tav tm="0">
                                          <p:val>
                                            <p:strVal val="#ppt_y-.03"/>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37" presetClass="entr" presetSubtype="0" fill="hold" nodeType="clickEffect">
                                  <p:stCondLst>
                                    <p:cond delay="0"/>
                                  </p:stCondLst>
                                  <p:childTnLst>
                                    <p:set>
                                      <p:cBhvr>
                                        <p:cTn id="36" dur="1" fill="hold">
                                          <p:stCondLst>
                                            <p:cond delay="0"/>
                                          </p:stCondLst>
                                        </p:cTn>
                                        <p:tgtEl>
                                          <p:spTgt spid="173059">
                                            <p:txEl>
                                              <p:pRg st="12" end="12"/>
                                            </p:txEl>
                                          </p:spTgt>
                                        </p:tgtEl>
                                        <p:attrNameLst>
                                          <p:attrName>style.visibility</p:attrName>
                                        </p:attrNameLst>
                                      </p:cBhvr>
                                      <p:to>
                                        <p:strVal val="visible"/>
                                      </p:to>
                                    </p:set>
                                    <p:animEffect transition="in" filter="fade">
                                      <p:cBhvr>
                                        <p:cTn id="37" dur="1000"/>
                                        <p:tgtEl>
                                          <p:spTgt spid="173059">
                                            <p:txEl>
                                              <p:pRg st="12" end="12"/>
                                            </p:txEl>
                                          </p:spTgt>
                                        </p:tgtEl>
                                      </p:cBhvr>
                                    </p:animEffect>
                                    <p:anim calcmode="lin" valueType="num">
                                      <p:cBhvr>
                                        <p:cTn id="38" dur="1000" fill="hold"/>
                                        <p:tgtEl>
                                          <p:spTgt spid="173059">
                                            <p:txEl>
                                              <p:pRg st="12" end="12"/>
                                            </p:txEl>
                                          </p:spTgt>
                                        </p:tgtEl>
                                        <p:attrNameLst>
                                          <p:attrName>ppt_x</p:attrName>
                                        </p:attrNameLst>
                                      </p:cBhvr>
                                      <p:tavLst>
                                        <p:tav tm="0">
                                          <p:val>
                                            <p:strVal val="#ppt_x"/>
                                          </p:val>
                                        </p:tav>
                                        <p:tav tm="100000">
                                          <p:val>
                                            <p:strVal val="#ppt_x"/>
                                          </p:val>
                                        </p:tav>
                                      </p:tavLst>
                                    </p:anim>
                                    <p:anim calcmode="lin" valueType="num">
                                      <p:cBhvr>
                                        <p:cTn id="39" dur="900" decel="100000" fill="hold"/>
                                        <p:tgtEl>
                                          <p:spTgt spid="173059">
                                            <p:txEl>
                                              <p:pRg st="12" end="12"/>
                                            </p:txEl>
                                          </p:spTgt>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73059">
                                            <p:txEl>
                                              <p:pRg st="12" end="1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noFill/>
        </p:spPr>
        <p:txBody>
          <a:bodyPr/>
          <a:lstStyle/>
          <a:p>
            <a:r>
              <a:rPr lang="en-US" altLang="en-US"/>
              <a:t>Example 11 – </a:t>
            </a:r>
            <a:r>
              <a:rPr lang="en-US" altLang="en-US" i="1"/>
              <a:t>Solution  </a:t>
            </a:r>
          </a:p>
        </p:txBody>
      </p:sp>
      <p:sp>
        <p:nvSpPr>
          <p:cNvPr id="174083" name="Rectangle 3"/>
          <p:cNvSpPr>
            <a:spLocks noChangeArrowheads="1"/>
          </p:cNvSpPr>
          <p:nvPr/>
        </p:nvSpPr>
        <p:spPr bwMode="auto">
          <a:xfrm>
            <a:off x="455613" y="1462088"/>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tabLst>
                <a:tab pos="465138" algn="l"/>
                <a:tab pos="1262063" algn="l"/>
              </a:tabLst>
              <a:defRPr sz="2400">
                <a:solidFill>
                  <a:schemeClr val="tx1"/>
                </a:solidFill>
                <a:latin typeface="Arial" panose="020B0604020202020204" pitchFamily="34" charset="0"/>
              </a:defRPr>
            </a:lvl1pPr>
            <a:lvl2pPr marL="742950" indent="-285750" eaLnBrk="0" hangingPunct="0">
              <a:tabLst>
                <a:tab pos="465138" algn="l"/>
                <a:tab pos="1262063" algn="l"/>
              </a:tabLst>
              <a:defRPr sz="2400">
                <a:solidFill>
                  <a:schemeClr val="tx1"/>
                </a:solidFill>
                <a:latin typeface="Arial" panose="020B0604020202020204" pitchFamily="34" charset="0"/>
              </a:defRPr>
            </a:lvl2pPr>
            <a:lvl3pPr marL="1143000" indent="-228600" eaLnBrk="0" hangingPunct="0">
              <a:tabLst>
                <a:tab pos="465138" algn="l"/>
                <a:tab pos="1262063" algn="l"/>
              </a:tabLst>
              <a:defRPr sz="2400">
                <a:solidFill>
                  <a:schemeClr val="tx1"/>
                </a:solidFill>
                <a:latin typeface="Arial" panose="020B0604020202020204" pitchFamily="34" charset="0"/>
              </a:defRPr>
            </a:lvl3pPr>
            <a:lvl4pPr marL="1600200" indent="-228600" eaLnBrk="0" hangingPunct="0">
              <a:tabLst>
                <a:tab pos="465138" algn="l"/>
                <a:tab pos="1262063" algn="l"/>
              </a:tabLst>
              <a:defRPr sz="2400">
                <a:solidFill>
                  <a:schemeClr val="tx1"/>
                </a:solidFill>
                <a:latin typeface="Arial" panose="020B0604020202020204" pitchFamily="34" charset="0"/>
              </a:defRPr>
            </a:lvl4pPr>
            <a:lvl5pPr marL="2057400" indent="-228600" eaLnBrk="0" hangingPunct="0">
              <a:tabLst>
                <a:tab pos="465138" algn="l"/>
                <a:tab pos="1262063" algn="l"/>
              </a:tabLst>
              <a:defRPr sz="2400">
                <a:solidFill>
                  <a:schemeClr val="tx1"/>
                </a:solidFill>
                <a:latin typeface="Arial" panose="020B0604020202020204" pitchFamily="34" charset="0"/>
              </a:defRPr>
            </a:lvl5pPr>
            <a:lvl6pPr marL="2514600" indent="-228600" eaLnBrk="0" fontAlgn="base" hangingPunct="0">
              <a:lnSpc>
                <a:spcPct val="120000"/>
              </a:lnSpc>
              <a:spcBef>
                <a:spcPct val="0"/>
              </a:spcBef>
              <a:spcAft>
                <a:spcPct val="0"/>
              </a:spcAft>
              <a:tabLst>
                <a:tab pos="465138" algn="l"/>
                <a:tab pos="1262063" algn="l"/>
              </a:tabLst>
              <a:defRPr sz="2400">
                <a:solidFill>
                  <a:schemeClr val="tx1"/>
                </a:solidFill>
                <a:latin typeface="Arial" panose="020B0604020202020204" pitchFamily="34" charset="0"/>
              </a:defRPr>
            </a:lvl6pPr>
            <a:lvl7pPr marL="2971800" indent="-228600" eaLnBrk="0" fontAlgn="base" hangingPunct="0">
              <a:lnSpc>
                <a:spcPct val="120000"/>
              </a:lnSpc>
              <a:spcBef>
                <a:spcPct val="0"/>
              </a:spcBef>
              <a:spcAft>
                <a:spcPct val="0"/>
              </a:spcAft>
              <a:tabLst>
                <a:tab pos="465138" algn="l"/>
                <a:tab pos="1262063" algn="l"/>
              </a:tabLst>
              <a:defRPr sz="2400">
                <a:solidFill>
                  <a:schemeClr val="tx1"/>
                </a:solidFill>
                <a:latin typeface="Arial" panose="020B0604020202020204" pitchFamily="34" charset="0"/>
              </a:defRPr>
            </a:lvl7pPr>
            <a:lvl8pPr marL="3429000" indent="-228600" eaLnBrk="0" fontAlgn="base" hangingPunct="0">
              <a:lnSpc>
                <a:spcPct val="120000"/>
              </a:lnSpc>
              <a:spcBef>
                <a:spcPct val="0"/>
              </a:spcBef>
              <a:spcAft>
                <a:spcPct val="0"/>
              </a:spcAft>
              <a:tabLst>
                <a:tab pos="465138" algn="l"/>
                <a:tab pos="1262063" algn="l"/>
              </a:tabLst>
              <a:defRPr sz="2400">
                <a:solidFill>
                  <a:schemeClr val="tx1"/>
                </a:solidFill>
                <a:latin typeface="Arial" panose="020B0604020202020204" pitchFamily="34" charset="0"/>
              </a:defRPr>
            </a:lvl8pPr>
            <a:lvl9pPr marL="3886200" indent="-228600" eaLnBrk="0" fontAlgn="base" hangingPunct="0">
              <a:lnSpc>
                <a:spcPct val="120000"/>
              </a:lnSpc>
              <a:spcBef>
                <a:spcPct val="0"/>
              </a:spcBef>
              <a:spcAft>
                <a:spcPct val="0"/>
              </a:spcAft>
              <a:tabLst>
                <a:tab pos="465138" algn="l"/>
                <a:tab pos="1262063" algn="l"/>
              </a:tabLst>
              <a:defRPr sz="2400">
                <a:solidFill>
                  <a:schemeClr val="tx1"/>
                </a:solidFill>
                <a:latin typeface="Arial" panose="020B0604020202020204" pitchFamily="34" charset="0"/>
              </a:defRPr>
            </a:lvl9pPr>
          </a:lstStyle>
          <a:p>
            <a:pPr eaLnBrk="1" hangingPunct="1">
              <a:lnSpc>
                <a:spcPct val="100000"/>
              </a:lnSpc>
              <a:spcBef>
                <a:spcPct val="20000"/>
              </a:spcBef>
            </a:pPr>
            <a:r>
              <a:rPr lang="en-US" altLang="en-US" b="1"/>
              <a:t>(b)</a:t>
            </a:r>
            <a:r>
              <a:rPr lang="en-US" altLang="en-US"/>
              <a:t> </a:t>
            </a:r>
            <a:r>
              <a:rPr lang="en-US" altLang="en-US" i="1"/>
              <a:t>g</a:t>
            </a:r>
            <a:r>
              <a:rPr lang="en-US" altLang="en-US" sz="400" i="1"/>
              <a:t> </a:t>
            </a:r>
            <a:r>
              <a:rPr lang="en-US" altLang="en-US"/>
              <a:t>(–</a:t>
            </a:r>
            <a:r>
              <a:rPr lang="en-US" altLang="en-US" i="1"/>
              <a:t>x</a:t>
            </a:r>
            <a:r>
              <a:rPr lang="en-US" altLang="en-US"/>
              <a:t>) = 1 – (–</a:t>
            </a:r>
            <a:r>
              <a:rPr lang="en-US" altLang="en-US" i="1"/>
              <a:t>x</a:t>
            </a:r>
            <a:r>
              <a:rPr lang="en-US" altLang="en-US"/>
              <a:t>)</a:t>
            </a:r>
            <a:r>
              <a:rPr lang="en-US" altLang="en-US" baseline="30000"/>
              <a:t>4</a:t>
            </a:r>
            <a:r>
              <a:rPr lang="en-US" altLang="en-US"/>
              <a:t> = 1 – </a:t>
            </a:r>
            <a:r>
              <a:rPr lang="en-US" altLang="en-US" i="1"/>
              <a:t>x</a:t>
            </a:r>
            <a:r>
              <a:rPr lang="en-US" altLang="en-US" baseline="30000"/>
              <a:t>4</a:t>
            </a:r>
            <a:r>
              <a:rPr lang="en-US" altLang="en-US"/>
              <a:t> = </a:t>
            </a:r>
            <a:r>
              <a:rPr lang="en-US" altLang="en-US" i="1"/>
              <a:t>g</a:t>
            </a:r>
            <a:r>
              <a:rPr lang="en-US" altLang="en-US" sz="400" i="1"/>
              <a:t> </a:t>
            </a:r>
            <a:r>
              <a:rPr lang="en-US" altLang="en-US"/>
              <a:t>(</a:t>
            </a:r>
            <a:r>
              <a:rPr lang="en-US" altLang="en-US" i="1"/>
              <a:t>x</a:t>
            </a:r>
            <a:r>
              <a:rPr lang="en-US" altLang="en-US"/>
              <a:t>)</a:t>
            </a:r>
          </a:p>
          <a:p>
            <a:pPr eaLnBrk="1" hangingPunct="1">
              <a:lnSpc>
                <a:spcPct val="100000"/>
              </a:lnSpc>
              <a:spcBef>
                <a:spcPct val="20000"/>
              </a:spcBef>
            </a:pPr>
            <a:endParaRPr lang="en-US" altLang="en-US" sz="1200"/>
          </a:p>
          <a:p>
            <a:pPr eaLnBrk="1" hangingPunct="1">
              <a:lnSpc>
                <a:spcPct val="100000"/>
              </a:lnSpc>
              <a:spcBef>
                <a:spcPct val="20000"/>
              </a:spcBef>
            </a:pPr>
            <a:r>
              <a:rPr lang="en-US" altLang="en-US"/>
              <a:t>     So </a:t>
            </a:r>
            <a:r>
              <a:rPr lang="en-US" altLang="en-US" i="1"/>
              <a:t>g</a:t>
            </a:r>
            <a:r>
              <a:rPr lang="en-US" altLang="en-US"/>
              <a:t> is even.</a:t>
            </a:r>
          </a:p>
          <a:p>
            <a:pPr eaLnBrk="1" hangingPunct="1">
              <a:lnSpc>
                <a:spcPct val="100000"/>
              </a:lnSpc>
              <a:spcBef>
                <a:spcPct val="20000"/>
              </a:spcBef>
            </a:pPr>
            <a:endParaRPr lang="en-US" altLang="en-US"/>
          </a:p>
          <a:p>
            <a:pPr eaLnBrk="1" hangingPunct="1">
              <a:lnSpc>
                <a:spcPct val="100000"/>
              </a:lnSpc>
              <a:spcBef>
                <a:spcPct val="20000"/>
              </a:spcBef>
            </a:pPr>
            <a:r>
              <a:rPr lang="en-US" altLang="en-US" b="1"/>
              <a:t>(c)</a:t>
            </a:r>
            <a:r>
              <a:rPr lang="en-US" altLang="en-US"/>
              <a:t> </a:t>
            </a:r>
            <a:r>
              <a:rPr lang="en-US" altLang="en-US" i="1"/>
              <a:t>h</a:t>
            </a:r>
            <a:r>
              <a:rPr lang="en-US" altLang="en-US"/>
              <a:t>(–</a:t>
            </a:r>
            <a:r>
              <a:rPr lang="en-US" altLang="en-US" i="1"/>
              <a:t>x</a:t>
            </a:r>
            <a:r>
              <a:rPr lang="en-US" altLang="en-US"/>
              <a:t>) = 2(–</a:t>
            </a:r>
            <a:r>
              <a:rPr lang="en-US" altLang="en-US" i="1"/>
              <a:t>x</a:t>
            </a:r>
            <a:r>
              <a:rPr lang="en-US" altLang="en-US"/>
              <a:t>) – (–</a:t>
            </a:r>
            <a:r>
              <a:rPr lang="en-US" altLang="en-US" i="1"/>
              <a:t>x</a:t>
            </a:r>
            <a:r>
              <a:rPr lang="en-US" altLang="en-US"/>
              <a:t>)</a:t>
            </a:r>
            <a:r>
              <a:rPr lang="en-US" altLang="en-US" baseline="30000"/>
              <a:t>2 </a:t>
            </a:r>
            <a:r>
              <a:rPr lang="en-US" altLang="en-US"/>
              <a:t>= –2</a:t>
            </a:r>
            <a:r>
              <a:rPr lang="en-US" altLang="en-US" i="1"/>
              <a:t>x</a:t>
            </a:r>
            <a:r>
              <a:rPr lang="en-US" altLang="en-US"/>
              <a:t> – </a:t>
            </a:r>
            <a:r>
              <a:rPr lang="en-US" altLang="en-US" i="1"/>
              <a:t>x</a:t>
            </a:r>
            <a:r>
              <a:rPr lang="en-US" altLang="en-US" baseline="30000"/>
              <a:t>2</a:t>
            </a:r>
            <a:r>
              <a:rPr lang="en-US" altLang="en-US"/>
              <a:t> </a:t>
            </a:r>
          </a:p>
          <a:p>
            <a:pPr eaLnBrk="1" hangingPunct="1">
              <a:lnSpc>
                <a:spcPct val="100000"/>
              </a:lnSpc>
              <a:spcBef>
                <a:spcPct val="20000"/>
              </a:spcBef>
            </a:pPr>
            <a:endParaRPr lang="en-US" altLang="en-US" sz="1200"/>
          </a:p>
          <a:p>
            <a:pPr eaLnBrk="1" hangingPunct="1">
              <a:lnSpc>
                <a:spcPct val="100000"/>
              </a:lnSpc>
              <a:spcBef>
                <a:spcPct val="20000"/>
              </a:spcBef>
            </a:pPr>
            <a:r>
              <a:rPr lang="en-US" altLang="en-US"/>
              <a:t>     Since </a:t>
            </a:r>
            <a:r>
              <a:rPr lang="en-US" altLang="en-US" i="1"/>
              <a:t>h</a:t>
            </a:r>
            <a:r>
              <a:rPr lang="en-US" altLang="en-US"/>
              <a:t>(–</a:t>
            </a:r>
            <a:r>
              <a:rPr lang="en-US" altLang="en-US" i="1"/>
              <a:t>x</a:t>
            </a:r>
            <a:r>
              <a:rPr lang="en-US" altLang="en-US"/>
              <a:t>) </a:t>
            </a:r>
            <a:r>
              <a:rPr lang="en-US" altLang="en-US" b="1">
                <a:solidFill>
                  <a:srgbClr val="000000"/>
                </a:solidFill>
                <a:ea typeface="Times New Roman" panose="02020603050405020304" pitchFamily="18" charset="0"/>
                <a:cs typeface="Arial" panose="020B0604020202020204" pitchFamily="34" charset="0"/>
                <a:sym typeface="Symbol" panose="05050102010706020507" pitchFamily="18" charset="2"/>
              </a:rPr>
              <a:t> </a:t>
            </a:r>
            <a:r>
              <a:rPr lang="en-US" altLang="en-US" i="1"/>
              <a:t>h</a:t>
            </a:r>
            <a:r>
              <a:rPr lang="en-US" altLang="en-US" sz="400" i="1"/>
              <a:t> </a:t>
            </a:r>
            <a:r>
              <a:rPr lang="en-US" altLang="en-US"/>
              <a:t>(</a:t>
            </a:r>
            <a:r>
              <a:rPr lang="en-US" altLang="en-US" i="1"/>
              <a:t>x</a:t>
            </a:r>
            <a:r>
              <a:rPr lang="en-US" altLang="en-US"/>
              <a:t>) and </a:t>
            </a:r>
            <a:r>
              <a:rPr lang="en-US" altLang="en-US" i="1"/>
              <a:t>h</a:t>
            </a:r>
            <a:r>
              <a:rPr lang="en-US" altLang="en-US"/>
              <a:t>(–</a:t>
            </a:r>
            <a:r>
              <a:rPr lang="en-US" altLang="en-US" i="1"/>
              <a:t>x</a:t>
            </a:r>
            <a:r>
              <a:rPr lang="en-US" altLang="en-US"/>
              <a:t>) </a:t>
            </a:r>
            <a:r>
              <a:rPr lang="en-US" altLang="en-US" b="1">
                <a:solidFill>
                  <a:srgbClr val="000000"/>
                </a:solidFill>
                <a:cs typeface="Times New Roman" panose="02020603050405020304" pitchFamily="18" charset="0"/>
                <a:sym typeface="Symbol" panose="05050102010706020507" pitchFamily="18" charset="2"/>
              </a:rPr>
              <a:t> </a:t>
            </a:r>
            <a:r>
              <a:rPr lang="en-US" altLang="en-US"/>
              <a:t>–</a:t>
            </a:r>
            <a:r>
              <a:rPr lang="en-US" altLang="en-US" i="1"/>
              <a:t>h</a:t>
            </a:r>
            <a:r>
              <a:rPr lang="en-US" altLang="en-US" sz="400" i="1"/>
              <a:t> </a:t>
            </a:r>
            <a:r>
              <a:rPr lang="en-US" altLang="en-US"/>
              <a:t>(</a:t>
            </a:r>
            <a:r>
              <a:rPr lang="en-US" altLang="en-US" i="1"/>
              <a:t>x</a:t>
            </a:r>
            <a:r>
              <a:rPr lang="en-US" altLang="en-US"/>
              <a:t>), we conclude that </a:t>
            </a:r>
            <a:r>
              <a:rPr lang="en-US" altLang="en-US" i="1"/>
              <a:t>h</a:t>
            </a:r>
            <a:r>
              <a:rPr lang="en-US" altLang="en-US"/>
              <a:t> </a:t>
            </a:r>
            <a:br>
              <a:rPr lang="en-US" altLang="en-US"/>
            </a:br>
            <a:r>
              <a:rPr lang="en-US" altLang="en-US"/>
              <a:t>     is neither even nor odd.</a:t>
            </a:r>
          </a:p>
        </p:txBody>
      </p:sp>
      <p:sp>
        <p:nvSpPr>
          <p:cNvPr id="43012" name="Text Box 6"/>
          <p:cNvSpPr txBox="1">
            <a:spLocks noChangeArrowheads="1"/>
          </p:cNvSpPr>
          <p:nvPr/>
        </p:nvSpPr>
        <p:spPr bwMode="auto">
          <a:xfrm>
            <a:off x="8135938" y="838200"/>
            <a:ext cx="841375"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6pPr>
            <a:lvl7pPr marL="29718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7pPr>
            <a:lvl8pPr marL="34290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8pPr>
            <a:lvl9pPr marL="38862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9pPr>
          </a:lstStyle>
          <a:p>
            <a:pPr algn="r" eaLnBrk="1" hangingPunct="1">
              <a:lnSpc>
                <a:spcPct val="100000"/>
              </a:lnSpc>
              <a:spcBef>
                <a:spcPct val="50000"/>
              </a:spcBef>
            </a:pPr>
            <a:r>
              <a:rPr lang="en-US" altLang="en-US" sz="1800">
                <a:solidFill>
                  <a:srgbClr val="000000"/>
                </a:solidFill>
              </a:rPr>
              <a:t>cont’d</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174083">
                                            <p:txEl>
                                              <p:pRg st="2" end="2"/>
                                            </p:txEl>
                                          </p:spTgt>
                                        </p:tgtEl>
                                        <p:attrNameLst>
                                          <p:attrName>style.visibility</p:attrName>
                                        </p:attrNameLst>
                                      </p:cBhvr>
                                      <p:to>
                                        <p:strVal val="visible"/>
                                      </p:to>
                                    </p:set>
                                    <p:animEffect transition="in" filter="fade">
                                      <p:cBhvr>
                                        <p:cTn id="7" dur="1000"/>
                                        <p:tgtEl>
                                          <p:spTgt spid="174083">
                                            <p:txEl>
                                              <p:pRg st="2" end="2"/>
                                            </p:txEl>
                                          </p:spTgt>
                                        </p:tgtEl>
                                      </p:cBhvr>
                                    </p:animEffect>
                                    <p:anim calcmode="lin" valueType="num">
                                      <p:cBhvr>
                                        <p:cTn id="8" dur="1000" fill="hold"/>
                                        <p:tgtEl>
                                          <p:spTgt spid="174083">
                                            <p:txEl>
                                              <p:pRg st="2" end="2"/>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74083">
                                            <p:txEl>
                                              <p:pRg st="2" end="2"/>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7408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nodeType="clickEffect">
                                  <p:stCondLst>
                                    <p:cond delay="0"/>
                                  </p:stCondLst>
                                  <p:childTnLst>
                                    <p:set>
                                      <p:cBhvr>
                                        <p:cTn id="14" dur="1" fill="hold">
                                          <p:stCondLst>
                                            <p:cond delay="0"/>
                                          </p:stCondLst>
                                        </p:cTn>
                                        <p:tgtEl>
                                          <p:spTgt spid="174083">
                                            <p:txEl>
                                              <p:pRg st="4" end="4"/>
                                            </p:txEl>
                                          </p:spTgt>
                                        </p:tgtEl>
                                        <p:attrNameLst>
                                          <p:attrName>style.visibility</p:attrName>
                                        </p:attrNameLst>
                                      </p:cBhvr>
                                      <p:to>
                                        <p:strVal val="visible"/>
                                      </p:to>
                                    </p:set>
                                    <p:animEffect transition="in" filter="fade">
                                      <p:cBhvr>
                                        <p:cTn id="15" dur="1000"/>
                                        <p:tgtEl>
                                          <p:spTgt spid="174083">
                                            <p:txEl>
                                              <p:pRg st="4" end="4"/>
                                            </p:txEl>
                                          </p:spTgt>
                                        </p:tgtEl>
                                      </p:cBhvr>
                                    </p:animEffect>
                                    <p:anim calcmode="lin" valueType="num">
                                      <p:cBhvr>
                                        <p:cTn id="16" dur="1000" fill="hold"/>
                                        <p:tgtEl>
                                          <p:spTgt spid="174083">
                                            <p:txEl>
                                              <p:pRg st="4" end="4"/>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174083">
                                            <p:txEl>
                                              <p:pRg st="4" end="4"/>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74083">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nodeType="clickEffect">
                                  <p:stCondLst>
                                    <p:cond delay="0"/>
                                  </p:stCondLst>
                                  <p:childTnLst>
                                    <p:set>
                                      <p:cBhvr>
                                        <p:cTn id="22" dur="1" fill="hold">
                                          <p:stCondLst>
                                            <p:cond delay="0"/>
                                          </p:stCondLst>
                                        </p:cTn>
                                        <p:tgtEl>
                                          <p:spTgt spid="174083">
                                            <p:txEl>
                                              <p:pRg st="6" end="6"/>
                                            </p:txEl>
                                          </p:spTgt>
                                        </p:tgtEl>
                                        <p:attrNameLst>
                                          <p:attrName>style.visibility</p:attrName>
                                        </p:attrNameLst>
                                      </p:cBhvr>
                                      <p:to>
                                        <p:strVal val="visible"/>
                                      </p:to>
                                    </p:set>
                                    <p:animEffect transition="in" filter="fade">
                                      <p:cBhvr>
                                        <p:cTn id="23" dur="1000"/>
                                        <p:tgtEl>
                                          <p:spTgt spid="174083">
                                            <p:txEl>
                                              <p:pRg st="6" end="6"/>
                                            </p:txEl>
                                          </p:spTgt>
                                        </p:tgtEl>
                                      </p:cBhvr>
                                    </p:animEffect>
                                    <p:anim calcmode="lin" valueType="num">
                                      <p:cBhvr>
                                        <p:cTn id="24" dur="1000" fill="hold"/>
                                        <p:tgtEl>
                                          <p:spTgt spid="174083">
                                            <p:txEl>
                                              <p:pRg st="6" end="6"/>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174083">
                                            <p:txEl>
                                              <p:pRg st="6" end="6"/>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74083">
                                            <p:txEl>
                                              <p:pRg st="6" end="6"/>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noFill/>
        </p:spPr>
        <p:txBody>
          <a:bodyPr/>
          <a:lstStyle/>
          <a:p>
            <a:r>
              <a:rPr lang="en-US" altLang="en-US"/>
              <a:t>Symmetry</a:t>
            </a:r>
          </a:p>
        </p:txBody>
      </p:sp>
      <p:sp>
        <p:nvSpPr>
          <p:cNvPr id="44035" name="Rectangle 3"/>
          <p:cNvSpPr>
            <a:spLocks noChangeArrowheads="1"/>
          </p:cNvSpPr>
          <p:nvPr/>
        </p:nvSpPr>
        <p:spPr bwMode="auto">
          <a:xfrm>
            <a:off x="455613" y="1462088"/>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tabLst>
                <a:tab pos="465138" algn="l"/>
              </a:tabLst>
              <a:defRPr sz="2400">
                <a:solidFill>
                  <a:schemeClr val="tx1"/>
                </a:solidFill>
                <a:latin typeface="Arial" panose="020B0604020202020204" pitchFamily="34" charset="0"/>
              </a:defRPr>
            </a:lvl1pPr>
            <a:lvl2pPr marL="742950" indent="-285750" eaLnBrk="0" hangingPunct="0">
              <a:tabLst>
                <a:tab pos="465138" algn="l"/>
              </a:tabLst>
              <a:defRPr sz="2400">
                <a:solidFill>
                  <a:schemeClr val="tx1"/>
                </a:solidFill>
                <a:latin typeface="Arial" panose="020B0604020202020204" pitchFamily="34" charset="0"/>
              </a:defRPr>
            </a:lvl2pPr>
            <a:lvl3pPr marL="1143000" indent="-228600" eaLnBrk="0" hangingPunct="0">
              <a:tabLst>
                <a:tab pos="465138" algn="l"/>
              </a:tabLst>
              <a:defRPr sz="2400">
                <a:solidFill>
                  <a:schemeClr val="tx1"/>
                </a:solidFill>
                <a:latin typeface="Arial" panose="020B0604020202020204" pitchFamily="34" charset="0"/>
              </a:defRPr>
            </a:lvl3pPr>
            <a:lvl4pPr marL="1600200" indent="-228600" eaLnBrk="0" hangingPunct="0">
              <a:tabLst>
                <a:tab pos="465138" algn="l"/>
              </a:tabLst>
              <a:defRPr sz="2400">
                <a:solidFill>
                  <a:schemeClr val="tx1"/>
                </a:solidFill>
                <a:latin typeface="Arial" panose="020B0604020202020204" pitchFamily="34" charset="0"/>
              </a:defRPr>
            </a:lvl4pPr>
            <a:lvl5pPr marL="2057400" indent="-228600" eaLnBrk="0" hangingPunct="0">
              <a:tabLst>
                <a:tab pos="465138" algn="l"/>
              </a:tabLst>
              <a:defRPr sz="2400">
                <a:solidFill>
                  <a:schemeClr val="tx1"/>
                </a:solidFill>
                <a:latin typeface="Arial" panose="020B0604020202020204" pitchFamily="34" charset="0"/>
              </a:defRPr>
            </a:lvl5pPr>
            <a:lvl6pPr marL="2514600" indent="-228600" eaLnBrk="0" fontAlgn="base" hangingPunct="0">
              <a:lnSpc>
                <a:spcPct val="120000"/>
              </a:lnSpc>
              <a:spcBef>
                <a:spcPct val="0"/>
              </a:spcBef>
              <a:spcAft>
                <a:spcPct val="0"/>
              </a:spcAft>
              <a:tabLst>
                <a:tab pos="465138" algn="l"/>
              </a:tabLst>
              <a:defRPr sz="2400">
                <a:solidFill>
                  <a:schemeClr val="tx1"/>
                </a:solidFill>
                <a:latin typeface="Arial" panose="020B0604020202020204" pitchFamily="34" charset="0"/>
              </a:defRPr>
            </a:lvl6pPr>
            <a:lvl7pPr marL="2971800" indent="-228600" eaLnBrk="0" fontAlgn="base" hangingPunct="0">
              <a:lnSpc>
                <a:spcPct val="120000"/>
              </a:lnSpc>
              <a:spcBef>
                <a:spcPct val="0"/>
              </a:spcBef>
              <a:spcAft>
                <a:spcPct val="0"/>
              </a:spcAft>
              <a:tabLst>
                <a:tab pos="465138" algn="l"/>
              </a:tabLst>
              <a:defRPr sz="2400">
                <a:solidFill>
                  <a:schemeClr val="tx1"/>
                </a:solidFill>
                <a:latin typeface="Arial" panose="020B0604020202020204" pitchFamily="34" charset="0"/>
              </a:defRPr>
            </a:lvl7pPr>
            <a:lvl8pPr marL="3429000" indent="-228600" eaLnBrk="0" fontAlgn="base" hangingPunct="0">
              <a:lnSpc>
                <a:spcPct val="120000"/>
              </a:lnSpc>
              <a:spcBef>
                <a:spcPct val="0"/>
              </a:spcBef>
              <a:spcAft>
                <a:spcPct val="0"/>
              </a:spcAft>
              <a:tabLst>
                <a:tab pos="465138" algn="l"/>
              </a:tabLst>
              <a:defRPr sz="2400">
                <a:solidFill>
                  <a:schemeClr val="tx1"/>
                </a:solidFill>
                <a:latin typeface="Arial" panose="020B0604020202020204" pitchFamily="34" charset="0"/>
              </a:defRPr>
            </a:lvl8pPr>
            <a:lvl9pPr marL="3886200" indent="-228600" eaLnBrk="0" fontAlgn="base" hangingPunct="0">
              <a:lnSpc>
                <a:spcPct val="120000"/>
              </a:lnSpc>
              <a:spcBef>
                <a:spcPct val="0"/>
              </a:spcBef>
              <a:spcAft>
                <a:spcPct val="0"/>
              </a:spcAft>
              <a:tabLst>
                <a:tab pos="465138" algn="l"/>
              </a:tabLst>
              <a:defRPr sz="2400">
                <a:solidFill>
                  <a:schemeClr val="tx1"/>
                </a:solidFill>
                <a:latin typeface="Arial" panose="020B0604020202020204" pitchFamily="34" charset="0"/>
              </a:defRPr>
            </a:lvl9pPr>
          </a:lstStyle>
          <a:p>
            <a:pPr eaLnBrk="1" hangingPunct="1">
              <a:lnSpc>
                <a:spcPct val="100000"/>
              </a:lnSpc>
              <a:spcBef>
                <a:spcPct val="20000"/>
              </a:spcBef>
            </a:pPr>
            <a:r>
              <a:rPr lang="en-US" altLang="en-US"/>
              <a:t>The graphs of the functions in Example 11 are shown in Figure 21. Notice that the graph of </a:t>
            </a:r>
            <a:r>
              <a:rPr lang="en-US" altLang="en-US" i="1"/>
              <a:t>h </a:t>
            </a:r>
            <a:r>
              <a:rPr lang="en-US" altLang="en-US"/>
              <a:t>is symmetric neither about the </a:t>
            </a:r>
            <a:r>
              <a:rPr lang="en-US" altLang="en-US" i="1"/>
              <a:t>y</a:t>
            </a:r>
            <a:r>
              <a:rPr lang="en-US" altLang="en-US"/>
              <a:t>-axis nor about the origin.</a:t>
            </a:r>
          </a:p>
        </p:txBody>
      </p:sp>
      <p:sp>
        <p:nvSpPr>
          <p:cNvPr id="44036" name="Text Box 4"/>
          <p:cNvSpPr txBox="1">
            <a:spLocks noChangeArrowheads="1"/>
          </p:cNvSpPr>
          <p:nvPr/>
        </p:nvSpPr>
        <p:spPr bwMode="auto">
          <a:xfrm>
            <a:off x="4090988" y="5867400"/>
            <a:ext cx="8620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6pPr>
            <a:lvl7pPr marL="29718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7pPr>
            <a:lvl8pPr marL="34290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8pPr>
            <a:lvl9pPr marL="38862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9pPr>
          </a:lstStyle>
          <a:p>
            <a:pPr algn="ctr" eaLnBrk="1" hangingPunct="1">
              <a:lnSpc>
                <a:spcPct val="100000"/>
              </a:lnSpc>
            </a:pPr>
            <a:r>
              <a:rPr lang="en-US" altLang="en-US" sz="1200" b="1"/>
              <a:t>Figure 21</a:t>
            </a:r>
          </a:p>
        </p:txBody>
      </p:sp>
      <p:pic>
        <p:nvPicPr>
          <p:cNvPr id="4403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650" y="3041650"/>
            <a:ext cx="8235950"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8" name="Text Box 8"/>
          <p:cNvSpPr txBox="1">
            <a:spLocks noChangeArrowheads="1"/>
          </p:cNvSpPr>
          <p:nvPr/>
        </p:nvSpPr>
        <p:spPr bwMode="auto">
          <a:xfrm>
            <a:off x="4270375" y="5410200"/>
            <a:ext cx="400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6pPr>
            <a:lvl7pPr marL="29718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7pPr>
            <a:lvl8pPr marL="34290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8pPr>
            <a:lvl9pPr marL="38862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9pPr>
          </a:lstStyle>
          <a:p>
            <a:pPr algn="ctr" eaLnBrk="1" hangingPunct="1">
              <a:lnSpc>
                <a:spcPct val="100000"/>
              </a:lnSpc>
            </a:pPr>
            <a:r>
              <a:rPr lang="en-US" altLang="en-US" sz="1400"/>
              <a:t>(b)</a:t>
            </a:r>
          </a:p>
        </p:txBody>
      </p:sp>
      <p:sp>
        <p:nvSpPr>
          <p:cNvPr id="44039" name="Text Box 9"/>
          <p:cNvSpPr txBox="1">
            <a:spLocks noChangeArrowheads="1"/>
          </p:cNvSpPr>
          <p:nvPr/>
        </p:nvSpPr>
        <p:spPr bwMode="auto">
          <a:xfrm>
            <a:off x="7316788" y="5391150"/>
            <a:ext cx="3905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6pPr>
            <a:lvl7pPr marL="29718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7pPr>
            <a:lvl8pPr marL="34290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8pPr>
            <a:lvl9pPr marL="38862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9pPr>
          </a:lstStyle>
          <a:p>
            <a:pPr algn="ctr" eaLnBrk="1" hangingPunct="1">
              <a:lnSpc>
                <a:spcPct val="100000"/>
              </a:lnSpc>
            </a:pPr>
            <a:r>
              <a:rPr lang="en-US" altLang="en-US" sz="1400"/>
              <a:t>(c)</a:t>
            </a:r>
          </a:p>
        </p:txBody>
      </p:sp>
      <p:sp>
        <p:nvSpPr>
          <p:cNvPr id="44040" name="Rectangle 10"/>
          <p:cNvSpPr>
            <a:spLocks noChangeArrowheads="1"/>
          </p:cNvSpPr>
          <p:nvPr/>
        </p:nvSpPr>
        <p:spPr bwMode="auto">
          <a:xfrm>
            <a:off x="1365250" y="5394325"/>
            <a:ext cx="400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6pPr>
            <a:lvl7pPr marL="29718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7pPr>
            <a:lvl8pPr marL="34290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8pPr>
            <a:lvl9pPr marL="38862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9pPr>
          </a:lstStyle>
          <a:p>
            <a:pPr eaLnBrk="1" hangingPunct="1">
              <a:lnSpc>
                <a:spcPct val="100000"/>
              </a:lnSpc>
            </a:pPr>
            <a:r>
              <a:rPr lang="en-US" altLang="en-US" sz="1400"/>
              <a:t>(a)</a:t>
            </a:r>
          </a:p>
        </p:txBody>
      </p:sp>
    </p:spTree>
    <p:custDataLst>
      <p:tags r:id="rId1"/>
    </p:custData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520700" y="3146425"/>
            <a:ext cx="82264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6pPr>
            <a:lvl7pPr marL="29718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7pPr>
            <a:lvl8pPr marL="34290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8pPr>
            <a:lvl9pPr marL="38862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9pPr>
          </a:lstStyle>
          <a:p>
            <a:pPr algn="ctr" eaLnBrk="1" hangingPunct="1">
              <a:lnSpc>
                <a:spcPct val="100000"/>
              </a:lnSpc>
            </a:pPr>
            <a:r>
              <a:rPr lang="en-US" altLang="en-US" sz="4000">
                <a:solidFill>
                  <a:srgbClr val="CC007A"/>
                </a:solidFill>
              </a:rPr>
              <a:t>Increasing and Decreasing Functions</a:t>
            </a:r>
          </a:p>
        </p:txBody>
      </p:sp>
    </p:spTree>
    <p:custDataLst>
      <p:tags r:id="rId1"/>
    </p:custData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noFill/>
        </p:spPr>
        <p:txBody>
          <a:bodyPr/>
          <a:lstStyle/>
          <a:p>
            <a:r>
              <a:rPr lang="en-US" altLang="en-US" sz="3800"/>
              <a:t>Increasing and Decreasing Functions</a:t>
            </a:r>
          </a:p>
        </p:txBody>
      </p:sp>
      <p:sp>
        <p:nvSpPr>
          <p:cNvPr id="46083" name="Rectangle 3"/>
          <p:cNvSpPr>
            <a:spLocks noChangeArrowheads="1"/>
          </p:cNvSpPr>
          <p:nvPr/>
        </p:nvSpPr>
        <p:spPr bwMode="auto">
          <a:xfrm>
            <a:off x="455613" y="1462088"/>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tabLst>
                <a:tab pos="465138" algn="l"/>
              </a:tabLst>
              <a:defRPr sz="2400">
                <a:solidFill>
                  <a:schemeClr val="tx1"/>
                </a:solidFill>
                <a:latin typeface="Arial" panose="020B0604020202020204" pitchFamily="34" charset="0"/>
              </a:defRPr>
            </a:lvl1pPr>
            <a:lvl2pPr marL="742950" indent="-285750" eaLnBrk="0" hangingPunct="0">
              <a:tabLst>
                <a:tab pos="465138" algn="l"/>
              </a:tabLst>
              <a:defRPr sz="2400">
                <a:solidFill>
                  <a:schemeClr val="tx1"/>
                </a:solidFill>
                <a:latin typeface="Arial" panose="020B0604020202020204" pitchFamily="34" charset="0"/>
              </a:defRPr>
            </a:lvl2pPr>
            <a:lvl3pPr marL="1143000" indent="-228600" eaLnBrk="0" hangingPunct="0">
              <a:tabLst>
                <a:tab pos="465138" algn="l"/>
              </a:tabLst>
              <a:defRPr sz="2400">
                <a:solidFill>
                  <a:schemeClr val="tx1"/>
                </a:solidFill>
                <a:latin typeface="Arial" panose="020B0604020202020204" pitchFamily="34" charset="0"/>
              </a:defRPr>
            </a:lvl3pPr>
            <a:lvl4pPr marL="1600200" indent="-228600" eaLnBrk="0" hangingPunct="0">
              <a:tabLst>
                <a:tab pos="465138" algn="l"/>
              </a:tabLst>
              <a:defRPr sz="2400">
                <a:solidFill>
                  <a:schemeClr val="tx1"/>
                </a:solidFill>
                <a:latin typeface="Arial" panose="020B0604020202020204" pitchFamily="34" charset="0"/>
              </a:defRPr>
            </a:lvl4pPr>
            <a:lvl5pPr marL="2057400" indent="-228600" eaLnBrk="0" hangingPunct="0">
              <a:tabLst>
                <a:tab pos="465138" algn="l"/>
              </a:tabLst>
              <a:defRPr sz="2400">
                <a:solidFill>
                  <a:schemeClr val="tx1"/>
                </a:solidFill>
                <a:latin typeface="Arial" panose="020B0604020202020204" pitchFamily="34" charset="0"/>
              </a:defRPr>
            </a:lvl5pPr>
            <a:lvl6pPr marL="2514600" indent="-228600" eaLnBrk="0" fontAlgn="base" hangingPunct="0">
              <a:lnSpc>
                <a:spcPct val="120000"/>
              </a:lnSpc>
              <a:spcBef>
                <a:spcPct val="0"/>
              </a:spcBef>
              <a:spcAft>
                <a:spcPct val="0"/>
              </a:spcAft>
              <a:tabLst>
                <a:tab pos="465138" algn="l"/>
              </a:tabLst>
              <a:defRPr sz="2400">
                <a:solidFill>
                  <a:schemeClr val="tx1"/>
                </a:solidFill>
                <a:latin typeface="Arial" panose="020B0604020202020204" pitchFamily="34" charset="0"/>
              </a:defRPr>
            </a:lvl6pPr>
            <a:lvl7pPr marL="2971800" indent="-228600" eaLnBrk="0" fontAlgn="base" hangingPunct="0">
              <a:lnSpc>
                <a:spcPct val="120000"/>
              </a:lnSpc>
              <a:spcBef>
                <a:spcPct val="0"/>
              </a:spcBef>
              <a:spcAft>
                <a:spcPct val="0"/>
              </a:spcAft>
              <a:tabLst>
                <a:tab pos="465138" algn="l"/>
              </a:tabLst>
              <a:defRPr sz="2400">
                <a:solidFill>
                  <a:schemeClr val="tx1"/>
                </a:solidFill>
                <a:latin typeface="Arial" panose="020B0604020202020204" pitchFamily="34" charset="0"/>
              </a:defRPr>
            </a:lvl7pPr>
            <a:lvl8pPr marL="3429000" indent="-228600" eaLnBrk="0" fontAlgn="base" hangingPunct="0">
              <a:lnSpc>
                <a:spcPct val="120000"/>
              </a:lnSpc>
              <a:spcBef>
                <a:spcPct val="0"/>
              </a:spcBef>
              <a:spcAft>
                <a:spcPct val="0"/>
              </a:spcAft>
              <a:tabLst>
                <a:tab pos="465138" algn="l"/>
              </a:tabLst>
              <a:defRPr sz="2400">
                <a:solidFill>
                  <a:schemeClr val="tx1"/>
                </a:solidFill>
                <a:latin typeface="Arial" panose="020B0604020202020204" pitchFamily="34" charset="0"/>
              </a:defRPr>
            </a:lvl8pPr>
            <a:lvl9pPr marL="3886200" indent="-228600" eaLnBrk="0" fontAlgn="base" hangingPunct="0">
              <a:lnSpc>
                <a:spcPct val="120000"/>
              </a:lnSpc>
              <a:spcBef>
                <a:spcPct val="0"/>
              </a:spcBef>
              <a:spcAft>
                <a:spcPct val="0"/>
              </a:spcAft>
              <a:tabLst>
                <a:tab pos="465138" algn="l"/>
              </a:tabLst>
              <a:defRPr sz="2400">
                <a:solidFill>
                  <a:schemeClr val="tx1"/>
                </a:solidFill>
                <a:latin typeface="Arial" panose="020B0604020202020204" pitchFamily="34" charset="0"/>
              </a:defRPr>
            </a:lvl9pPr>
          </a:lstStyle>
          <a:p>
            <a:pPr eaLnBrk="1" hangingPunct="1">
              <a:lnSpc>
                <a:spcPct val="100000"/>
              </a:lnSpc>
              <a:spcBef>
                <a:spcPct val="20000"/>
              </a:spcBef>
            </a:pPr>
            <a:r>
              <a:rPr lang="en-US" altLang="en-US"/>
              <a:t>The graph shown in Figure 22 rises from </a:t>
            </a:r>
            <a:r>
              <a:rPr lang="en-US" altLang="en-US" i="1"/>
              <a:t>A</a:t>
            </a:r>
            <a:r>
              <a:rPr lang="en-US" altLang="en-US"/>
              <a:t> to </a:t>
            </a:r>
            <a:r>
              <a:rPr lang="en-US" altLang="en-US" i="1"/>
              <a:t>B</a:t>
            </a:r>
            <a:r>
              <a:rPr lang="en-US" altLang="en-US"/>
              <a:t>, falls from   </a:t>
            </a:r>
            <a:r>
              <a:rPr lang="en-US" altLang="en-US" i="1"/>
              <a:t>B</a:t>
            </a:r>
            <a:r>
              <a:rPr lang="en-US" altLang="en-US"/>
              <a:t> to </a:t>
            </a:r>
            <a:r>
              <a:rPr lang="en-US" altLang="en-US" i="1"/>
              <a:t>C</a:t>
            </a:r>
            <a:r>
              <a:rPr lang="en-US" altLang="en-US"/>
              <a:t>, and rises again from </a:t>
            </a:r>
            <a:r>
              <a:rPr lang="en-US" altLang="en-US" i="1"/>
              <a:t>C</a:t>
            </a:r>
            <a:r>
              <a:rPr lang="en-US" altLang="en-US"/>
              <a:t> to </a:t>
            </a:r>
            <a:r>
              <a:rPr lang="en-US" altLang="en-US" i="1"/>
              <a:t>D</a:t>
            </a:r>
            <a:r>
              <a:rPr lang="en-US" altLang="en-US"/>
              <a:t>. The function </a:t>
            </a:r>
            <a:r>
              <a:rPr lang="en-US" altLang="en-US" i="1"/>
              <a:t>f</a:t>
            </a:r>
            <a:r>
              <a:rPr lang="en-US" altLang="en-US"/>
              <a:t> is said to be increasing on the interval [</a:t>
            </a:r>
            <a:r>
              <a:rPr lang="en-US" altLang="en-US" i="1"/>
              <a:t>a</a:t>
            </a:r>
            <a:r>
              <a:rPr lang="en-US" altLang="en-US"/>
              <a:t>, </a:t>
            </a:r>
            <a:r>
              <a:rPr lang="en-US" altLang="en-US" i="1"/>
              <a:t>b</a:t>
            </a:r>
            <a:r>
              <a:rPr lang="en-US" altLang="en-US"/>
              <a:t>], decreasing on [</a:t>
            </a:r>
            <a:r>
              <a:rPr lang="en-US" altLang="en-US" i="1"/>
              <a:t>b</a:t>
            </a:r>
            <a:r>
              <a:rPr lang="en-US" altLang="en-US"/>
              <a:t>, </a:t>
            </a:r>
            <a:r>
              <a:rPr lang="en-US" altLang="en-US" i="1"/>
              <a:t>c</a:t>
            </a:r>
            <a:r>
              <a:rPr lang="en-US" altLang="en-US"/>
              <a:t>], and increasing again on [</a:t>
            </a:r>
            <a:r>
              <a:rPr lang="en-US" altLang="en-US" i="1"/>
              <a:t>c</a:t>
            </a:r>
            <a:r>
              <a:rPr lang="en-US" altLang="en-US"/>
              <a:t>, </a:t>
            </a:r>
            <a:r>
              <a:rPr lang="en-US" altLang="en-US" i="1"/>
              <a:t>d</a:t>
            </a:r>
            <a:r>
              <a:rPr lang="en-US" altLang="en-US" sz="800" i="1"/>
              <a:t> </a:t>
            </a:r>
            <a:r>
              <a:rPr lang="en-US" altLang="en-US"/>
              <a:t>].</a:t>
            </a:r>
          </a:p>
        </p:txBody>
      </p:sp>
      <p:sp>
        <p:nvSpPr>
          <p:cNvPr id="46084" name="Text Box 4"/>
          <p:cNvSpPr txBox="1">
            <a:spLocks noChangeArrowheads="1"/>
          </p:cNvSpPr>
          <p:nvPr/>
        </p:nvSpPr>
        <p:spPr bwMode="auto">
          <a:xfrm>
            <a:off x="4206875" y="6049963"/>
            <a:ext cx="8620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6pPr>
            <a:lvl7pPr marL="29718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7pPr>
            <a:lvl8pPr marL="34290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8pPr>
            <a:lvl9pPr marL="38862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9pPr>
          </a:lstStyle>
          <a:p>
            <a:pPr algn="ctr" eaLnBrk="1" hangingPunct="1">
              <a:lnSpc>
                <a:spcPct val="100000"/>
              </a:lnSpc>
            </a:pPr>
            <a:r>
              <a:rPr lang="en-US" altLang="en-US" sz="1200" b="1"/>
              <a:t>Figure 22</a:t>
            </a:r>
          </a:p>
        </p:txBody>
      </p:sp>
      <p:pic>
        <p:nvPicPr>
          <p:cNvPr id="46085"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2875" y="3178175"/>
            <a:ext cx="3565525" cy="290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noFill/>
        </p:spPr>
        <p:txBody>
          <a:bodyPr/>
          <a:lstStyle/>
          <a:p>
            <a:r>
              <a:rPr lang="en-US" altLang="en-US" sz="3800"/>
              <a:t>Increasing and Decreasing Functions</a:t>
            </a:r>
          </a:p>
        </p:txBody>
      </p:sp>
      <p:sp>
        <p:nvSpPr>
          <p:cNvPr id="47107" name="Rectangle 3"/>
          <p:cNvSpPr>
            <a:spLocks noChangeArrowheads="1"/>
          </p:cNvSpPr>
          <p:nvPr/>
        </p:nvSpPr>
        <p:spPr bwMode="auto">
          <a:xfrm>
            <a:off x="455613" y="1462088"/>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tabLst>
                <a:tab pos="465138" algn="l"/>
              </a:tabLst>
              <a:defRPr sz="2400">
                <a:solidFill>
                  <a:schemeClr val="tx1"/>
                </a:solidFill>
                <a:latin typeface="Arial" panose="020B0604020202020204" pitchFamily="34" charset="0"/>
              </a:defRPr>
            </a:lvl1pPr>
            <a:lvl2pPr marL="742950" indent="-285750" eaLnBrk="0" hangingPunct="0">
              <a:tabLst>
                <a:tab pos="465138" algn="l"/>
              </a:tabLst>
              <a:defRPr sz="2400">
                <a:solidFill>
                  <a:schemeClr val="tx1"/>
                </a:solidFill>
                <a:latin typeface="Arial" panose="020B0604020202020204" pitchFamily="34" charset="0"/>
              </a:defRPr>
            </a:lvl2pPr>
            <a:lvl3pPr marL="1143000" indent="-228600" eaLnBrk="0" hangingPunct="0">
              <a:tabLst>
                <a:tab pos="465138" algn="l"/>
              </a:tabLst>
              <a:defRPr sz="2400">
                <a:solidFill>
                  <a:schemeClr val="tx1"/>
                </a:solidFill>
                <a:latin typeface="Arial" panose="020B0604020202020204" pitchFamily="34" charset="0"/>
              </a:defRPr>
            </a:lvl3pPr>
            <a:lvl4pPr marL="1600200" indent="-228600" eaLnBrk="0" hangingPunct="0">
              <a:tabLst>
                <a:tab pos="465138" algn="l"/>
              </a:tabLst>
              <a:defRPr sz="2400">
                <a:solidFill>
                  <a:schemeClr val="tx1"/>
                </a:solidFill>
                <a:latin typeface="Arial" panose="020B0604020202020204" pitchFamily="34" charset="0"/>
              </a:defRPr>
            </a:lvl4pPr>
            <a:lvl5pPr marL="2057400" indent="-228600" eaLnBrk="0" hangingPunct="0">
              <a:tabLst>
                <a:tab pos="465138" algn="l"/>
              </a:tabLst>
              <a:defRPr sz="2400">
                <a:solidFill>
                  <a:schemeClr val="tx1"/>
                </a:solidFill>
                <a:latin typeface="Arial" panose="020B0604020202020204" pitchFamily="34" charset="0"/>
              </a:defRPr>
            </a:lvl5pPr>
            <a:lvl6pPr marL="2514600" indent="-228600" eaLnBrk="0" fontAlgn="base" hangingPunct="0">
              <a:lnSpc>
                <a:spcPct val="120000"/>
              </a:lnSpc>
              <a:spcBef>
                <a:spcPct val="0"/>
              </a:spcBef>
              <a:spcAft>
                <a:spcPct val="0"/>
              </a:spcAft>
              <a:tabLst>
                <a:tab pos="465138" algn="l"/>
              </a:tabLst>
              <a:defRPr sz="2400">
                <a:solidFill>
                  <a:schemeClr val="tx1"/>
                </a:solidFill>
                <a:latin typeface="Arial" panose="020B0604020202020204" pitchFamily="34" charset="0"/>
              </a:defRPr>
            </a:lvl6pPr>
            <a:lvl7pPr marL="2971800" indent="-228600" eaLnBrk="0" fontAlgn="base" hangingPunct="0">
              <a:lnSpc>
                <a:spcPct val="120000"/>
              </a:lnSpc>
              <a:spcBef>
                <a:spcPct val="0"/>
              </a:spcBef>
              <a:spcAft>
                <a:spcPct val="0"/>
              </a:spcAft>
              <a:tabLst>
                <a:tab pos="465138" algn="l"/>
              </a:tabLst>
              <a:defRPr sz="2400">
                <a:solidFill>
                  <a:schemeClr val="tx1"/>
                </a:solidFill>
                <a:latin typeface="Arial" panose="020B0604020202020204" pitchFamily="34" charset="0"/>
              </a:defRPr>
            </a:lvl7pPr>
            <a:lvl8pPr marL="3429000" indent="-228600" eaLnBrk="0" fontAlgn="base" hangingPunct="0">
              <a:lnSpc>
                <a:spcPct val="120000"/>
              </a:lnSpc>
              <a:spcBef>
                <a:spcPct val="0"/>
              </a:spcBef>
              <a:spcAft>
                <a:spcPct val="0"/>
              </a:spcAft>
              <a:tabLst>
                <a:tab pos="465138" algn="l"/>
              </a:tabLst>
              <a:defRPr sz="2400">
                <a:solidFill>
                  <a:schemeClr val="tx1"/>
                </a:solidFill>
                <a:latin typeface="Arial" panose="020B0604020202020204" pitchFamily="34" charset="0"/>
              </a:defRPr>
            </a:lvl8pPr>
            <a:lvl9pPr marL="3886200" indent="-228600" eaLnBrk="0" fontAlgn="base" hangingPunct="0">
              <a:lnSpc>
                <a:spcPct val="120000"/>
              </a:lnSpc>
              <a:spcBef>
                <a:spcPct val="0"/>
              </a:spcBef>
              <a:spcAft>
                <a:spcPct val="0"/>
              </a:spcAft>
              <a:tabLst>
                <a:tab pos="465138" algn="l"/>
              </a:tabLst>
              <a:defRPr sz="2400">
                <a:solidFill>
                  <a:schemeClr val="tx1"/>
                </a:solidFill>
                <a:latin typeface="Arial" panose="020B0604020202020204" pitchFamily="34" charset="0"/>
              </a:defRPr>
            </a:lvl9pPr>
          </a:lstStyle>
          <a:p>
            <a:pPr eaLnBrk="1" hangingPunct="1">
              <a:lnSpc>
                <a:spcPct val="100000"/>
              </a:lnSpc>
              <a:spcBef>
                <a:spcPct val="20000"/>
              </a:spcBef>
            </a:pPr>
            <a:r>
              <a:rPr lang="en-US" altLang="en-US"/>
              <a:t>Notice that if </a:t>
            </a:r>
            <a:r>
              <a:rPr lang="en-US" altLang="en-US" i="1"/>
              <a:t>x</a:t>
            </a:r>
            <a:r>
              <a:rPr lang="en-US" altLang="en-US" baseline="-25000"/>
              <a:t>1</a:t>
            </a:r>
            <a:r>
              <a:rPr lang="en-US" altLang="en-US"/>
              <a:t> and </a:t>
            </a:r>
            <a:r>
              <a:rPr lang="en-US" altLang="en-US" i="1"/>
              <a:t>x</a:t>
            </a:r>
            <a:r>
              <a:rPr lang="en-US" altLang="en-US" baseline="-25000"/>
              <a:t>2</a:t>
            </a:r>
            <a:r>
              <a:rPr lang="en-US" altLang="en-US"/>
              <a:t> are any two numbers between</a:t>
            </a:r>
            <a:br>
              <a:rPr lang="en-US" altLang="en-US"/>
            </a:br>
            <a:r>
              <a:rPr lang="en-US" altLang="en-US" i="1"/>
              <a:t>a</a:t>
            </a:r>
            <a:r>
              <a:rPr lang="en-US" altLang="en-US"/>
              <a:t> and </a:t>
            </a:r>
            <a:r>
              <a:rPr lang="en-US" altLang="en-US" i="1"/>
              <a:t>b</a:t>
            </a:r>
            <a:r>
              <a:rPr lang="en-US" altLang="en-US"/>
              <a:t> with </a:t>
            </a:r>
            <a:r>
              <a:rPr lang="en-US" altLang="en-US" i="1"/>
              <a:t>x</a:t>
            </a:r>
            <a:r>
              <a:rPr lang="en-US" altLang="en-US" baseline="-25000"/>
              <a:t>1</a:t>
            </a:r>
            <a:r>
              <a:rPr lang="en-US" altLang="en-US"/>
              <a:t> &lt; </a:t>
            </a:r>
            <a:r>
              <a:rPr lang="en-US" altLang="en-US" i="1"/>
              <a:t>x</a:t>
            </a:r>
            <a:r>
              <a:rPr lang="en-US" altLang="en-US" baseline="-25000"/>
              <a:t>2</a:t>
            </a:r>
            <a:r>
              <a:rPr lang="en-US" altLang="en-US"/>
              <a:t>, then </a:t>
            </a:r>
            <a:r>
              <a:rPr lang="en-US" altLang="en-US" i="1"/>
              <a:t>f</a:t>
            </a:r>
            <a:r>
              <a:rPr lang="en-US" altLang="en-US" sz="400" i="1"/>
              <a:t> </a:t>
            </a:r>
            <a:r>
              <a:rPr lang="en-US" altLang="en-US"/>
              <a:t>(</a:t>
            </a:r>
            <a:r>
              <a:rPr lang="en-US" altLang="en-US" i="1"/>
              <a:t>x</a:t>
            </a:r>
            <a:r>
              <a:rPr lang="en-US" altLang="en-US" baseline="-25000"/>
              <a:t>1</a:t>
            </a:r>
            <a:r>
              <a:rPr lang="en-US" altLang="en-US"/>
              <a:t>) &lt; </a:t>
            </a:r>
            <a:r>
              <a:rPr lang="en-US" altLang="en-US" i="1"/>
              <a:t>f</a:t>
            </a:r>
            <a:r>
              <a:rPr lang="en-US" altLang="en-US" sz="400" i="1"/>
              <a:t> </a:t>
            </a:r>
            <a:r>
              <a:rPr lang="en-US" altLang="en-US"/>
              <a:t>(</a:t>
            </a:r>
            <a:r>
              <a:rPr lang="en-US" altLang="en-US" i="1"/>
              <a:t>x</a:t>
            </a:r>
            <a:r>
              <a:rPr lang="en-US" altLang="en-US" baseline="-25000"/>
              <a:t>2</a:t>
            </a:r>
            <a:r>
              <a:rPr lang="en-US" altLang="en-US"/>
              <a:t>). </a:t>
            </a:r>
          </a:p>
          <a:p>
            <a:pPr eaLnBrk="1" hangingPunct="1">
              <a:lnSpc>
                <a:spcPct val="100000"/>
              </a:lnSpc>
              <a:spcBef>
                <a:spcPct val="20000"/>
              </a:spcBef>
            </a:pPr>
            <a:endParaRPr lang="en-US" altLang="en-US"/>
          </a:p>
          <a:p>
            <a:pPr eaLnBrk="1" hangingPunct="1">
              <a:lnSpc>
                <a:spcPct val="100000"/>
              </a:lnSpc>
              <a:spcBef>
                <a:spcPct val="20000"/>
              </a:spcBef>
            </a:pPr>
            <a:r>
              <a:rPr lang="en-US" altLang="en-US"/>
              <a:t>We use this as the defining property of an increasing function.</a:t>
            </a:r>
          </a:p>
        </p:txBody>
      </p:sp>
      <p:pic>
        <p:nvPicPr>
          <p:cNvPr id="4710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916363"/>
            <a:ext cx="8229600" cy="210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ustDataLst>
      <p:tags r:id="rId1"/>
    </p:custData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noFill/>
        </p:spPr>
        <p:txBody>
          <a:bodyPr/>
          <a:lstStyle/>
          <a:p>
            <a:r>
              <a:rPr lang="en-US" altLang="en-US" sz="3800"/>
              <a:t>Increasing and Decreasing Functions</a:t>
            </a:r>
          </a:p>
        </p:txBody>
      </p:sp>
      <p:sp>
        <p:nvSpPr>
          <p:cNvPr id="48131" name="Rectangle 3"/>
          <p:cNvSpPr>
            <a:spLocks noChangeArrowheads="1"/>
          </p:cNvSpPr>
          <p:nvPr/>
        </p:nvSpPr>
        <p:spPr bwMode="auto">
          <a:xfrm>
            <a:off x="455613" y="1462088"/>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tabLst>
                <a:tab pos="465138" algn="l"/>
              </a:tabLst>
              <a:defRPr sz="2400">
                <a:solidFill>
                  <a:schemeClr val="tx1"/>
                </a:solidFill>
                <a:latin typeface="Arial" panose="020B0604020202020204" pitchFamily="34" charset="0"/>
              </a:defRPr>
            </a:lvl1pPr>
            <a:lvl2pPr marL="742950" indent="-285750" eaLnBrk="0" hangingPunct="0">
              <a:tabLst>
                <a:tab pos="465138" algn="l"/>
              </a:tabLst>
              <a:defRPr sz="2400">
                <a:solidFill>
                  <a:schemeClr val="tx1"/>
                </a:solidFill>
                <a:latin typeface="Arial" panose="020B0604020202020204" pitchFamily="34" charset="0"/>
              </a:defRPr>
            </a:lvl2pPr>
            <a:lvl3pPr marL="1143000" indent="-228600" eaLnBrk="0" hangingPunct="0">
              <a:tabLst>
                <a:tab pos="465138" algn="l"/>
              </a:tabLst>
              <a:defRPr sz="2400">
                <a:solidFill>
                  <a:schemeClr val="tx1"/>
                </a:solidFill>
                <a:latin typeface="Arial" panose="020B0604020202020204" pitchFamily="34" charset="0"/>
              </a:defRPr>
            </a:lvl3pPr>
            <a:lvl4pPr marL="1600200" indent="-228600" eaLnBrk="0" hangingPunct="0">
              <a:tabLst>
                <a:tab pos="465138" algn="l"/>
              </a:tabLst>
              <a:defRPr sz="2400">
                <a:solidFill>
                  <a:schemeClr val="tx1"/>
                </a:solidFill>
                <a:latin typeface="Arial" panose="020B0604020202020204" pitchFamily="34" charset="0"/>
              </a:defRPr>
            </a:lvl4pPr>
            <a:lvl5pPr marL="2057400" indent="-228600" eaLnBrk="0" hangingPunct="0">
              <a:tabLst>
                <a:tab pos="465138" algn="l"/>
              </a:tabLst>
              <a:defRPr sz="2400">
                <a:solidFill>
                  <a:schemeClr val="tx1"/>
                </a:solidFill>
                <a:latin typeface="Arial" panose="020B0604020202020204" pitchFamily="34" charset="0"/>
              </a:defRPr>
            </a:lvl5pPr>
            <a:lvl6pPr marL="2514600" indent="-228600" eaLnBrk="0" fontAlgn="base" hangingPunct="0">
              <a:lnSpc>
                <a:spcPct val="120000"/>
              </a:lnSpc>
              <a:spcBef>
                <a:spcPct val="0"/>
              </a:spcBef>
              <a:spcAft>
                <a:spcPct val="0"/>
              </a:spcAft>
              <a:tabLst>
                <a:tab pos="465138" algn="l"/>
              </a:tabLst>
              <a:defRPr sz="2400">
                <a:solidFill>
                  <a:schemeClr val="tx1"/>
                </a:solidFill>
                <a:latin typeface="Arial" panose="020B0604020202020204" pitchFamily="34" charset="0"/>
              </a:defRPr>
            </a:lvl6pPr>
            <a:lvl7pPr marL="2971800" indent="-228600" eaLnBrk="0" fontAlgn="base" hangingPunct="0">
              <a:lnSpc>
                <a:spcPct val="120000"/>
              </a:lnSpc>
              <a:spcBef>
                <a:spcPct val="0"/>
              </a:spcBef>
              <a:spcAft>
                <a:spcPct val="0"/>
              </a:spcAft>
              <a:tabLst>
                <a:tab pos="465138" algn="l"/>
              </a:tabLst>
              <a:defRPr sz="2400">
                <a:solidFill>
                  <a:schemeClr val="tx1"/>
                </a:solidFill>
                <a:latin typeface="Arial" panose="020B0604020202020204" pitchFamily="34" charset="0"/>
              </a:defRPr>
            </a:lvl7pPr>
            <a:lvl8pPr marL="3429000" indent="-228600" eaLnBrk="0" fontAlgn="base" hangingPunct="0">
              <a:lnSpc>
                <a:spcPct val="120000"/>
              </a:lnSpc>
              <a:spcBef>
                <a:spcPct val="0"/>
              </a:spcBef>
              <a:spcAft>
                <a:spcPct val="0"/>
              </a:spcAft>
              <a:tabLst>
                <a:tab pos="465138" algn="l"/>
              </a:tabLst>
              <a:defRPr sz="2400">
                <a:solidFill>
                  <a:schemeClr val="tx1"/>
                </a:solidFill>
                <a:latin typeface="Arial" panose="020B0604020202020204" pitchFamily="34" charset="0"/>
              </a:defRPr>
            </a:lvl8pPr>
            <a:lvl9pPr marL="3886200" indent="-228600" eaLnBrk="0" fontAlgn="base" hangingPunct="0">
              <a:lnSpc>
                <a:spcPct val="120000"/>
              </a:lnSpc>
              <a:spcBef>
                <a:spcPct val="0"/>
              </a:spcBef>
              <a:spcAft>
                <a:spcPct val="0"/>
              </a:spcAft>
              <a:tabLst>
                <a:tab pos="465138" algn="l"/>
              </a:tabLst>
              <a:defRPr sz="2400">
                <a:solidFill>
                  <a:schemeClr val="tx1"/>
                </a:solidFill>
                <a:latin typeface="Arial" panose="020B0604020202020204" pitchFamily="34" charset="0"/>
              </a:defRPr>
            </a:lvl9pPr>
          </a:lstStyle>
          <a:p>
            <a:pPr eaLnBrk="1" hangingPunct="1">
              <a:lnSpc>
                <a:spcPct val="100000"/>
              </a:lnSpc>
              <a:spcBef>
                <a:spcPct val="20000"/>
              </a:spcBef>
            </a:pPr>
            <a:r>
              <a:rPr lang="en-US" altLang="en-US"/>
              <a:t>In the definition of an increasing function it is important to realize that the inequality </a:t>
            </a:r>
            <a:r>
              <a:rPr lang="en-US" altLang="en-US" i="1"/>
              <a:t>f</a:t>
            </a:r>
            <a:r>
              <a:rPr lang="en-US" altLang="en-US" sz="400" i="1"/>
              <a:t> </a:t>
            </a:r>
            <a:r>
              <a:rPr lang="en-US" altLang="en-US"/>
              <a:t>(</a:t>
            </a:r>
            <a:r>
              <a:rPr lang="en-US" altLang="en-US" i="1"/>
              <a:t>x</a:t>
            </a:r>
            <a:r>
              <a:rPr lang="en-US" altLang="en-US" baseline="-25000"/>
              <a:t>1</a:t>
            </a:r>
            <a:r>
              <a:rPr lang="en-US" altLang="en-US"/>
              <a:t>) &lt; </a:t>
            </a:r>
            <a:r>
              <a:rPr lang="en-US" altLang="en-US" i="1"/>
              <a:t>f</a:t>
            </a:r>
            <a:r>
              <a:rPr lang="en-US" altLang="en-US" sz="400" i="1"/>
              <a:t> </a:t>
            </a:r>
            <a:r>
              <a:rPr lang="en-US" altLang="en-US"/>
              <a:t>(</a:t>
            </a:r>
            <a:r>
              <a:rPr lang="en-US" altLang="en-US" i="1"/>
              <a:t>x</a:t>
            </a:r>
            <a:r>
              <a:rPr lang="en-US" altLang="en-US" baseline="-25000"/>
              <a:t>2</a:t>
            </a:r>
            <a:r>
              <a:rPr lang="en-US" altLang="en-US"/>
              <a:t>) must be satisfied for </a:t>
            </a:r>
            <a:r>
              <a:rPr lang="en-US" altLang="en-US" i="1"/>
              <a:t>every </a:t>
            </a:r>
            <a:r>
              <a:rPr lang="en-US" altLang="en-US"/>
              <a:t>pair of numbers </a:t>
            </a:r>
            <a:r>
              <a:rPr lang="en-US" altLang="en-US" i="1"/>
              <a:t>x</a:t>
            </a:r>
            <a:r>
              <a:rPr lang="en-US" altLang="en-US" baseline="-25000"/>
              <a:t>1</a:t>
            </a:r>
            <a:r>
              <a:rPr lang="en-US" altLang="en-US"/>
              <a:t> and </a:t>
            </a:r>
            <a:r>
              <a:rPr lang="en-US" altLang="en-US" i="1"/>
              <a:t>x</a:t>
            </a:r>
            <a:r>
              <a:rPr lang="en-US" altLang="en-US" baseline="-25000"/>
              <a:t>2</a:t>
            </a:r>
            <a:r>
              <a:rPr lang="en-US" altLang="en-US"/>
              <a:t> in </a:t>
            </a:r>
            <a:r>
              <a:rPr lang="en-US" altLang="en-US" i="1"/>
              <a:t>I</a:t>
            </a:r>
            <a:r>
              <a:rPr lang="en-US" altLang="en-US"/>
              <a:t> with </a:t>
            </a:r>
            <a:r>
              <a:rPr lang="en-US" altLang="en-US" i="1"/>
              <a:t>x</a:t>
            </a:r>
            <a:r>
              <a:rPr lang="en-US" altLang="en-US" baseline="-25000"/>
              <a:t>1</a:t>
            </a:r>
            <a:r>
              <a:rPr lang="en-US" altLang="en-US"/>
              <a:t> &lt; </a:t>
            </a:r>
            <a:r>
              <a:rPr lang="en-US" altLang="en-US" i="1"/>
              <a:t>x</a:t>
            </a:r>
            <a:r>
              <a:rPr lang="en-US" altLang="en-US" baseline="-25000"/>
              <a:t>2</a:t>
            </a:r>
            <a:r>
              <a:rPr lang="en-US" altLang="en-US"/>
              <a:t>.</a:t>
            </a:r>
          </a:p>
          <a:p>
            <a:pPr eaLnBrk="1" hangingPunct="1">
              <a:lnSpc>
                <a:spcPct val="100000"/>
              </a:lnSpc>
              <a:spcBef>
                <a:spcPct val="20000"/>
              </a:spcBef>
            </a:pPr>
            <a:endParaRPr lang="en-US" altLang="en-US"/>
          </a:p>
          <a:p>
            <a:pPr eaLnBrk="1" hangingPunct="1">
              <a:lnSpc>
                <a:spcPct val="100000"/>
              </a:lnSpc>
              <a:spcBef>
                <a:spcPct val="20000"/>
              </a:spcBef>
            </a:pPr>
            <a:r>
              <a:rPr lang="en-US" altLang="en-US"/>
              <a:t>You can see from Figure 23</a:t>
            </a:r>
            <a:br>
              <a:rPr lang="en-US" altLang="en-US"/>
            </a:br>
            <a:r>
              <a:rPr lang="en-US" altLang="en-US"/>
              <a:t>that the function </a:t>
            </a:r>
            <a:r>
              <a:rPr lang="en-US" altLang="en-US" i="1"/>
              <a:t>f</a:t>
            </a:r>
            <a:r>
              <a:rPr lang="en-US" altLang="en-US" sz="400" i="1"/>
              <a:t> </a:t>
            </a:r>
            <a:r>
              <a:rPr lang="en-US" altLang="en-US"/>
              <a:t>(</a:t>
            </a:r>
            <a:r>
              <a:rPr lang="en-US" altLang="en-US" i="1"/>
              <a:t>x</a:t>
            </a:r>
            <a:r>
              <a:rPr lang="en-US" altLang="en-US"/>
              <a:t>) = </a:t>
            </a:r>
            <a:r>
              <a:rPr lang="en-US" altLang="en-US" i="1"/>
              <a:t>x</a:t>
            </a:r>
            <a:r>
              <a:rPr lang="en-US" altLang="en-US" baseline="30000"/>
              <a:t>2</a:t>
            </a:r>
            <a:r>
              <a:rPr lang="en-US" altLang="en-US"/>
              <a:t> is </a:t>
            </a:r>
            <a:br>
              <a:rPr lang="en-US" altLang="en-US"/>
            </a:br>
            <a:r>
              <a:rPr lang="en-US" altLang="en-US"/>
              <a:t>decreasing on the interval (–    , 0]</a:t>
            </a:r>
            <a:br>
              <a:rPr lang="en-US" altLang="en-US"/>
            </a:br>
            <a:r>
              <a:rPr lang="en-US" altLang="en-US"/>
              <a:t>and increasing on the interval</a:t>
            </a:r>
            <a:br>
              <a:rPr lang="en-US" altLang="en-US"/>
            </a:br>
            <a:r>
              <a:rPr lang="en-US" altLang="en-US"/>
              <a:t>[0,    ).</a:t>
            </a:r>
          </a:p>
        </p:txBody>
      </p:sp>
      <p:pic>
        <p:nvPicPr>
          <p:cNvPr id="4813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2909888"/>
            <a:ext cx="3373438" cy="287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3" name="Picture 6"/>
          <p:cNvPicPr>
            <a:picLocks noChangeAspect="1" noChangeArrowheads="1"/>
          </p:cNvPicPr>
          <p:nvPr/>
        </p:nvPicPr>
        <p:blipFill>
          <a:blip r:embed="rId4">
            <a:extLst>
              <a:ext uri="{28A0092B-C50C-407E-A947-70E740481C1C}">
                <a14:useLocalDpi xmlns:a14="http://schemas.microsoft.com/office/drawing/2010/main" val="0"/>
              </a:ext>
            </a:extLst>
          </a:blip>
          <a:srcRect l="38235"/>
          <a:stretch>
            <a:fillRect/>
          </a:stretch>
        </p:blipFill>
        <p:spPr bwMode="auto">
          <a:xfrm>
            <a:off x="4376738" y="3921125"/>
            <a:ext cx="33813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4" name="Picture 7"/>
          <p:cNvPicPr>
            <a:picLocks noChangeAspect="1" noChangeArrowheads="1"/>
          </p:cNvPicPr>
          <p:nvPr/>
        </p:nvPicPr>
        <p:blipFill>
          <a:blip r:embed="rId4">
            <a:extLst>
              <a:ext uri="{28A0092B-C50C-407E-A947-70E740481C1C}">
                <a14:useLocalDpi xmlns:a14="http://schemas.microsoft.com/office/drawing/2010/main" val="0"/>
              </a:ext>
            </a:extLst>
          </a:blip>
          <a:srcRect l="38235"/>
          <a:stretch>
            <a:fillRect/>
          </a:stretch>
        </p:blipFill>
        <p:spPr bwMode="auto">
          <a:xfrm>
            <a:off x="885825" y="4662488"/>
            <a:ext cx="338138"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5" name="Text Box 8"/>
          <p:cNvSpPr txBox="1">
            <a:spLocks noChangeArrowheads="1"/>
          </p:cNvSpPr>
          <p:nvPr/>
        </p:nvSpPr>
        <p:spPr bwMode="auto">
          <a:xfrm>
            <a:off x="6400800" y="5943600"/>
            <a:ext cx="8620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6pPr>
            <a:lvl7pPr marL="29718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7pPr>
            <a:lvl8pPr marL="34290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8pPr>
            <a:lvl9pPr marL="38862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9pPr>
          </a:lstStyle>
          <a:p>
            <a:pPr algn="ctr" eaLnBrk="1" hangingPunct="1">
              <a:lnSpc>
                <a:spcPct val="100000"/>
              </a:lnSpc>
            </a:pPr>
            <a:r>
              <a:rPr lang="en-US" altLang="en-US" sz="1200" b="1"/>
              <a:t>Figure 23</a:t>
            </a:r>
          </a:p>
        </p:txBody>
      </p:sp>
    </p:spTree>
    <p:custDataLst>
      <p:tags r:id="rId1"/>
    </p:custData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9" descr="D:\Nalini\PPT\6-23-15\New folder (2)\Chpt_1-2-0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743200"/>
            <a:ext cx="8562975"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3"/>
          <p:cNvSpPr txBox="1">
            <a:spLocks noChangeArrowheads="1"/>
          </p:cNvSpPr>
          <p:nvPr/>
        </p:nvSpPr>
        <p:spPr bwMode="auto">
          <a:xfrm>
            <a:off x="2133600" y="6248400"/>
            <a:ext cx="5486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spcBef>
                <a:spcPct val="50000"/>
              </a:spcBef>
            </a:pPr>
            <a:r>
              <a:rPr lang="en-US" altLang="en-US" sz="1400"/>
              <a:t>Copyright © Cengage Learning. All rights reserved.</a:t>
            </a:r>
            <a:r>
              <a:rPr lang="en-US" altLang="en-US" sz="1800"/>
              <a:t> </a:t>
            </a:r>
          </a:p>
        </p:txBody>
      </p:sp>
      <p:sp>
        <p:nvSpPr>
          <p:cNvPr id="4100" name="Rectangle 4"/>
          <p:cNvSpPr>
            <a:spLocks noChangeArrowheads="1"/>
          </p:cNvSpPr>
          <p:nvPr/>
        </p:nvSpPr>
        <p:spPr bwMode="auto">
          <a:xfrm>
            <a:off x="619125" y="2924175"/>
            <a:ext cx="9620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US" altLang="en-US" sz="4400" b="1">
                <a:solidFill>
                  <a:schemeClr val="bg1"/>
                </a:solidFill>
              </a:rPr>
              <a:t>1.2</a:t>
            </a:r>
          </a:p>
        </p:txBody>
      </p:sp>
      <p:sp>
        <p:nvSpPr>
          <p:cNvPr id="4101" name="Text Box 5"/>
          <p:cNvSpPr txBox="1">
            <a:spLocks noChangeArrowheads="1"/>
          </p:cNvSpPr>
          <p:nvPr/>
        </p:nvSpPr>
        <p:spPr bwMode="auto">
          <a:xfrm>
            <a:off x="1843088" y="2695575"/>
            <a:ext cx="6629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US" altLang="en-US" sz="3600"/>
              <a:t>Mathematical Models: A Catalog of Essential Functions</a:t>
            </a:r>
          </a:p>
        </p:txBody>
      </p:sp>
    </p:spTree>
    <p:custDataLst>
      <p:tags r:id="rId1"/>
    </p:custDataLst>
    <p:extLst>
      <p:ext uri="{BB962C8B-B14F-4D97-AF65-F5344CB8AC3E}">
        <p14:creationId xmlns:p14="http://schemas.microsoft.com/office/powerpoint/2010/main" val="4138172439"/>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noFill/>
        </p:spPr>
        <p:txBody>
          <a:bodyPr/>
          <a:lstStyle/>
          <a:p>
            <a:pPr eaLnBrk="1" hangingPunct="1"/>
            <a:r>
              <a:rPr lang="en-US" altLang="en-US" sz="2500"/>
              <a:t>Mathematical Models: A Catalog of Essential Functions</a:t>
            </a:r>
          </a:p>
        </p:txBody>
      </p:sp>
      <p:sp>
        <p:nvSpPr>
          <p:cNvPr id="5123" name="Text Box 3"/>
          <p:cNvSpPr txBox="1">
            <a:spLocks noChangeArrowheads="1"/>
          </p:cNvSpPr>
          <p:nvPr/>
        </p:nvSpPr>
        <p:spPr bwMode="auto">
          <a:xfrm>
            <a:off x="455613" y="1462088"/>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en-US"/>
              <a:t>A </a:t>
            </a:r>
            <a:r>
              <a:rPr lang="en-US" altLang="en-US" b="1"/>
              <a:t>mathematical model</a:t>
            </a:r>
            <a:r>
              <a:rPr lang="en-US" altLang="en-US"/>
              <a:t> is a mathematical description (often by means of a function or an equation) of a </a:t>
            </a:r>
            <a:br>
              <a:rPr lang="en-US" altLang="en-US"/>
            </a:br>
            <a:r>
              <a:rPr lang="en-US" altLang="en-US"/>
              <a:t>real-world phenomenon such as the size of a population, the demand for a product, the speed of a falling object, the concentration of a product in a chemical reaction, the life expectancy of a person at birth, or the cost of emission reductions.</a:t>
            </a:r>
          </a:p>
          <a:p>
            <a:pPr eaLnBrk="1" hangingPunct="1"/>
            <a:endParaRPr lang="en-US" altLang="en-US"/>
          </a:p>
          <a:p>
            <a:pPr eaLnBrk="1" hangingPunct="1"/>
            <a:r>
              <a:rPr lang="en-US" altLang="en-US"/>
              <a:t>The purpose of the model is to understand the phenomenon and perhaps to make predictions about future behavior.</a:t>
            </a:r>
          </a:p>
        </p:txBody>
      </p:sp>
    </p:spTree>
    <p:custDataLst>
      <p:tags r:id="rId1"/>
    </p:custDataLst>
    <p:extLst>
      <p:ext uri="{BB962C8B-B14F-4D97-AF65-F5344CB8AC3E}">
        <p14:creationId xmlns:p14="http://schemas.microsoft.com/office/powerpoint/2010/main" val="12533072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noFill/>
        </p:spPr>
        <p:txBody>
          <a:bodyPr/>
          <a:lstStyle/>
          <a:p>
            <a:pPr eaLnBrk="1" hangingPunct="1"/>
            <a:r>
              <a:rPr lang="en-US" altLang="en-US" sz="2500"/>
              <a:t>Mathematical Models: A Catalog of Essential Functions</a:t>
            </a:r>
          </a:p>
        </p:txBody>
      </p:sp>
      <p:sp>
        <p:nvSpPr>
          <p:cNvPr id="6147" name="Rectangle 3"/>
          <p:cNvSpPr>
            <a:spLocks noChangeArrowheads="1"/>
          </p:cNvSpPr>
          <p:nvPr/>
        </p:nvSpPr>
        <p:spPr bwMode="auto">
          <a:xfrm>
            <a:off x="455613" y="1462088"/>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en-US"/>
              <a:t>Figure 1 illustrates the process of mathematical modeling.</a:t>
            </a:r>
          </a:p>
        </p:txBody>
      </p:sp>
      <p:pic>
        <p:nvPicPr>
          <p:cNvPr id="614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667000"/>
            <a:ext cx="8382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Rectangle 8"/>
          <p:cNvSpPr>
            <a:spLocks noChangeArrowheads="1"/>
          </p:cNvSpPr>
          <p:nvPr/>
        </p:nvSpPr>
        <p:spPr bwMode="auto">
          <a:xfrm>
            <a:off x="4191000" y="4297363"/>
            <a:ext cx="7778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US" altLang="en-US" sz="1200" b="1"/>
              <a:t>Figure 1</a:t>
            </a:r>
          </a:p>
        </p:txBody>
      </p:sp>
      <p:sp>
        <p:nvSpPr>
          <p:cNvPr id="6150" name="Rectangle 9"/>
          <p:cNvSpPr>
            <a:spLocks noChangeArrowheads="1"/>
          </p:cNvSpPr>
          <p:nvPr/>
        </p:nvSpPr>
        <p:spPr bwMode="auto">
          <a:xfrm>
            <a:off x="3657600" y="3886200"/>
            <a:ext cx="19272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US" altLang="en-US" sz="1400"/>
              <a:t>The modeling process</a:t>
            </a:r>
          </a:p>
        </p:txBody>
      </p:sp>
    </p:spTree>
    <p:custDataLst>
      <p:tags r:id="rId1"/>
    </p:custDataLst>
    <p:extLst>
      <p:ext uri="{BB962C8B-B14F-4D97-AF65-F5344CB8AC3E}">
        <p14:creationId xmlns:p14="http://schemas.microsoft.com/office/powerpoint/2010/main" val="2857538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noFill/>
        </p:spPr>
        <p:txBody>
          <a:bodyPr/>
          <a:lstStyle/>
          <a:p>
            <a:r>
              <a:rPr lang="en-US" altLang="en-US"/>
              <a:t>Four Ways to Represent a Function</a:t>
            </a:r>
          </a:p>
        </p:txBody>
      </p:sp>
      <p:sp>
        <p:nvSpPr>
          <p:cNvPr id="117763" name="Rectangle 3"/>
          <p:cNvSpPr>
            <a:spLocks noChangeArrowheads="1"/>
          </p:cNvSpPr>
          <p:nvPr/>
        </p:nvSpPr>
        <p:spPr bwMode="auto">
          <a:xfrm>
            <a:off x="455613" y="1462088"/>
            <a:ext cx="8226425" cy="5256212"/>
          </a:xfrm>
          <a:prstGeom prst="rect">
            <a:avLst/>
          </a:prstGeom>
          <a:noFill/>
          <a:ln w="9525">
            <a:noFill/>
            <a:miter lim="800000"/>
            <a:headEnd/>
            <a:tailEnd/>
          </a:ln>
          <a:effectLst/>
        </p:spPr>
        <p:txBody>
          <a:bodyPr/>
          <a:lstStyle/>
          <a:p>
            <a:pPr marL="406400" indent="-406400">
              <a:lnSpc>
                <a:spcPct val="100000"/>
              </a:lnSpc>
              <a:tabLst>
                <a:tab pos="406400" algn="l"/>
              </a:tabLst>
              <a:defRPr/>
            </a:pPr>
            <a:r>
              <a:rPr lang="en-US" b="1" dirty="0"/>
              <a:t>C.</a:t>
            </a:r>
            <a:r>
              <a:rPr lang="en-US" dirty="0"/>
              <a:t> The cost </a:t>
            </a:r>
            <a:r>
              <a:rPr lang="en-US" i="1" dirty="0"/>
              <a:t>C</a:t>
            </a:r>
            <a:r>
              <a:rPr lang="en-US" dirty="0"/>
              <a:t> of mailing an envelope depends on its </a:t>
            </a:r>
            <a:br>
              <a:rPr lang="en-US" dirty="0"/>
            </a:br>
            <a:r>
              <a:rPr lang="en-US" dirty="0"/>
              <a:t>weight </a:t>
            </a:r>
            <a:r>
              <a:rPr lang="en-US" i="1" dirty="0"/>
              <a:t>w</a:t>
            </a:r>
            <a:r>
              <a:rPr lang="en-US" dirty="0"/>
              <a:t>. Although there is no simple formula that connects </a:t>
            </a:r>
            <a:r>
              <a:rPr lang="en-US" i="1" dirty="0"/>
              <a:t>w</a:t>
            </a:r>
            <a:r>
              <a:rPr lang="en-US" dirty="0"/>
              <a:t> and </a:t>
            </a:r>
            <a:r>
              <a:rPr lang="en-US" i="1" dirty="0"/>
              <a:t>C</a:t>
            </a:r>
            <a:r>
              <a:rPr lang="en-US" dirty="0"/>
              <a:t>, the post office has a rule for determining </a:t>
            </a:r>
            <a:r>
              <a:rPr lang="en-US" i="1" dirty="0"/>
              <a:t>C </a:t>
            </a:r>
            <a:r>
              <a:rPr lang="en-US" dirty="0"/>
              <a:t>when </a:t>
            </a:r>
            <a:r>
              <a:rPr lang="en-US" i="1" dirty="0"/>
              <a:t>w</a:t>
            </a:r>
            <a:r>
              <a:rPr lang="en-US" dirty="0"/>
              <a:t> is known.</a:t>
            </a:r>
          </a:p>
          <a:p>
            <a:pPr>
              <a:lnSpc>
                <a:spcPct val="100000"/>
              </a:lnSpc>
              <a:tabLst>
                <a:tab pos="406400" algn="l"/>
              </a:tabLst>
              <a:defRPr/>
            </a:pPr>
            <a:endParaRPr lang="en-US" dirty="0"/>
          </a:p>
          <a:p>
            <a:pPr>
              <a:lnSpc>
                <a:spcPct val="100000"/>
              </a:lnSpc>
              <a:tabLst>
                <a:tab pos="406400" algn="l"/>
              </a:tabLst>
              <a:defRPr/>
            </a:pPr>
            <a:r>
              <a:rPr lang="en-US" b="1" dirty="0"/>
              <a:t>D.</a:t>
            </a:r>
            <a:r>
              <a:rPr lang="en-US" dirty="0"/>
              <a:t> The vertical acceleration </a:t>
            </a:r>
            <a:r>
              <a:rPr lang="en-US" i="1" dirty="0"/>
              <a:t>a</a:t>
            </a:r>
            <a:r>
              <a:rPr lang="en-US" dirty="0"/>
              <a:t> of the ground as measured    </a:t>
            </a:r>
            <a:br>
              <a:rPr lang="en-US" dirty="0"/>
            </a:br>
            <a:r>
              <a:rPr lang="en-US" dirty="0"/>
              <a:t>     by a seismograph during an earthquake is a function of </a:t>
            </a:r>
            <a:br>
              <a:rPr lang="en-US" dirty="0"/>
            </a:br>
            <a:r>
              <a:rPr lang="en-US" dirty="0"/>
              <a:t>     the elapsed time </a:t>
            </a:r>
            <a:r>
              <a:rPr lang="en-US" i="1" dirty="0"/>
              <a:t>t</a:t>
            </a:r>
            <a:r>
              <a:rPr lang="en-US" dirty="0"/>
              <a:t>. </a:t>
            </a:r>
          </a:p>
        </p:txBody>
      </p:sp>
    </p:spTree>
    <p:custDataLst>
      <p:tags r:id="rId1"/>
    </p:custData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noFill/>
        </p:spPr>
        <p:txBody>
          <a:bodyPr/>
          <a:lstStyle/>
          <a:p>
            <a:pPr eaLnBrk="1" hangingPunct="1"/>
            <a:r>
              <a:rPr lang="en-US" altLang="en-US" sz="2500"/>
              <a:t>Mathematical Models: A Catalog of Essential Functions</a:t>
            </a:r>
          </a:p>
        </p:txBody>
      </p:sp>
      <p:sp>
        <p:nvSpPr>
          <p:cNvPr id="7171" name="Text Box 3"/>
          <p:cNvSpPr txBox="1">
            <a:spLocks noChangeArrowheads="1"/>
          </p:cNvSpPr>
          <p:nvPr/>
        </p:nvSpPr>
        <p:spPr bwMode="auto">
          <a:xfrm>
            <a:off x="455613" y="1462088"/>
            <a:ext cx="837247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en-US"/>
              <a:t>A mathematical model is never a completely accurate representation of a physical situation—it is an </a:t>
            </a:r>
            <a:r>
              <a:rPr lang="en-US" altLang="en-US" i="1"/>
              <a:t>idealization. </a:t>
            </a:r>
            <a:r>
              <a:rPr lang="en-US" altLang="en-US"/>
              <a:t>A good model simplifies reality enough to permit mathematical calculations but is accurate enough to provide valuable conclusions.</a:t>
            </a:r>
          </a:p>
          <a:p>
            <a:pPr eaLnBrk="1" hangingPunct="1"/>
            <a:endParaRPr lang="en-US" altLang="en-US"/>
          </a:p>
          <a:p>
            <a:pPr eaLnBrk="1" hangingPunct="1"/>
            <a:r>
              <a:rPr lang="en-US" altLang="en-US"/>
              <a:t>It is important to realize the limitations of the model. In the end, Mother Nature has the final say.</a:t>
            </a:r>
          </a:p>
          <a:p>
            <a:pPr eaLnBrk="1" hangingPunct="1"/>
            <a:endParaRPr lang="en-US" altLang="en-US"/>
          </a:p>
          <a:p>
            <a:pPr eaLnBrk="1" hangingPunct="1"/>
            <a:r>
              <a:rPr lang="en-US" altLang="en-US"/>
              <a:t>There are many different types of functions that can be used to model relationships observed in the real world. In what follows, we discuss the behavior and graphs of these functions and give examples of situations appropriately modeled by such functions.</a:t>
            </a:r>
          </a:p>
        </p:txBody>
      </p:sp>
    </p:spTree>
    <p:custDataLst>
      <p:tags r:id="rId1"/>
    </p:custDataLst>
    <p:extLst>
      <p:ext uri="{BB962C8B-B14F-4D97-AF65-F5344CB8AC3E}">
        <p14:creationId xmlns:p14="http://schemas.microsoft.com/office/powerpoint/2010/main" val="1588357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520700" y="3143250"/>
            <a:ext cx="8226425" cy="914400"/>
          </a:xfrm>
          <a:prstGeom prst="rect">
            <a:avLst/>
          </a:prstGeom>
          <a:noFill/>
          <a:ln w="9525">
            <a:noFill/>
            <a:miter lim="800000"/>
            <a:headEnd/>
            <a:tailEnd/>
          </a:ln>
        </p:spPr>
        <p:txBody>
          <a:bodyPr/>
          <a:lstStyle/>
          <a:p>
            <a:pPr algn="ctr">
              <a:defRPr/>
            </a:pPr>
            <a:r>
              <a:rPr lang="en-US" sz="4000" dirty="0">
                <a:solidFill>
                  <a:srgbClr val="CC007A"/>
                </a:solidFill>
                <a:latin typeface="+mj-lt"/>
              </a:rPr>
              <a:t>Linear Models</a:t>
            </a:r>
          </a:p>
        </p:txBody>
      </p:sp>
    </p:spTree>
    <p:custDataLst>
      <p:tags r:id="rId1"/>
    </p:custDataLst>
    <p:extLst>
      <p:ext uri="{BB962C8B-B14F-4D97-AF65-F5344CB8AC3E}">
        <p14:creationId xmlns:p14="http://schemas.microsoft.com/office/powerpoint/2010/main" val="1563851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noFill/>
        </p:spPr>
        <p:txBody>
          <a:bodyPr/>
          <a:lstStyle/>
          <a:p>
            <a:pPr eaLnBrk="1" hangingPunct="1"/>
            <a:r>
              <a:rPr lang="en-US" altLang="en-US"/>
              <a:t>Linear Models</a:t>
            </a:r>
          </a:p>
        </p:txBody>
      </p:sp>
      <p:sp>
        <p:nvSpPr>
          <p:cNvPr id="9219" name="Text Box 3"/>
          <p:cNvSpPr txBox="1">
            <a:spLocks noChangeArrowheads="1"/>
          </p:cNvSpPr>
          <p:nvPr/>
        </p:nvSpPr>
        <p:spPr bwMode="auto">
          <a:xfrm>
            <a:off x="455613" y="1462088"/>
            <a:ext cx="837247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en-US"/>
              <a:t>When we say that </a:t>
            </a:r>
            <a:r>
              <a:rPr lang="en-US" altLang="en-US" i="1"/>
              <a:t>y </a:t>
            </a:r>
            <a:r>
              <a:rPr lang="en-US" altLang="en-US"/>
              <a:t>is a </a:t>
            </a:r>
            <a:r>
              <a:rPr lang="en-US" altLang="en-US" b="1"/>
              <a:t>linear function </a:t>
            </a:r>
            <a:r>
              <a:rPr lang="en-US" altLang="en-US"/>
              <a:t>of </a:t>
            </a:r>
            <a:r>
              <a:rPr lang="en-US" altLang="en-US" i="1"/>
              <a:t>x</a:t>
            </a:r>
            <a:r>
              <a:rPr lang="en-US" altLang="en-US"/>
              <a:t>, we mean that </a:t>
            </a:r>
          </a:p>
          <a:p>
            <a:pPr eaLnBrk="1" hangingPunct="1"/>
            <a:r>
              <a:rPr lang="en-US" altLang="en-US"/>
              <a:t>the graph of the function is a line, so we can use the </a:t>
            </a:r>
          </a:p>
          <a:p>
            <a:pPr eaLnBrk="1" hangingPunct="1"/>
            <a:r>
              <a:rPr lang="en-US" altLang="en-US"/>
              <a:t>slope-intercept form of the equation of a line to write a </a:t>
            </a:r>
          </a:p>
          <a:p>
            <a:pPr eaLnBrk="1" hangingPunct="1"/>
            <a:r>
              <a:rPr lang="en-US" altLang="en-US"/>
              <a:t>formula for the function as </a:t>
            </a:r>
          </a:p>
          <a:p>
            <a:pPr eaLnBrk="1" hangingPunct="1"/>
            <a:endParaRPr lang="en-US" altLang="en-US"/>
          </a:p>
          <a:p>
            <a:pPr eaLnBrk="1" hangingPunct="1"/>
            <a:r>
              <a:rPr lang="en-US" altLang="en-US"/>
              <a:t>			</a:t>
            </a:r>
            <a:r>
              <a:rPr lang="en-US" altLang="en-US" i="1"/>
              <a:t>y</a:t>
            </a:r>
            <a:r>
              <a:rPr lang="en-US" altLang="en-US"/>
              <a:t> = </a:t>
            </a:r>
            <a:r>
              <a:rPr lang="en-US" altLang="en-US" i="1"/>
              <a:t>f</a:t>
            </a:r>
            <a:r>
              <a:rPr lang="en-US" altLang="en-US" sz="400" i="1"/>
              <a:t> </a:t>
            </a:r>
            <a:r>
              <a:rPr lang="en-US" altLang="en-US"/>
              <a:t>(</a:t>
            </a:r>
            <a:r>
              <a:rPr lang="en-US" altLang="en-US" i="1"/>
              <a:t>x</a:t>
            </a:r>
            <a:r>
              <a:rPr lang="en-US" altLang="en-US"/>
              <a:t>) = </a:t>
            </a:r>
            <a:r>
              <a:rPr lang="en-US" altLang="en-US" i="1"/>
              <a:t>mx</a:t>
            </a:r>
            <a:r>
              <a:rPr lang="en-US" altLang="en-US"/>
              <a:t> + </a:t>
            </a:r>
            <a:r>
              <a:rPr lang="en-US" altLang="en-US" i="1"/>
              <a:t>b</a:t>
            </a:r>
          </a:p>
          <a:p>
            <a:pPr eaLnBrk="1" hangingPunct="1"/>
            <a:endParaRPr lang="en-US" altLang="en-US"/>
          </a:p>
          <a:p>
            <a:pPr eaLnBrk="1" hangingPunct="1"/>
            <a:r>
              <a:rPr lang="en-US" altLang="en-US"/>
              <a:t>where </a:t>
            </a:r>
            <a:r>
              <a:rPr lang="en-US" altLang="en-US" i="1"/>
              <a:t>m </a:t>
            </a:r>
            <a:r>
              <a:rPr lang="en-US" altLang="en-US"/>
              <a:t>is the slope of the line and </a:t>
            </a:r>
            <a:r>
              <a:rPr lang="en-US" altLang="en-US" i="1"/>
              <a:t>b </a:t>
            </a:r>
            <a:r>
              <a:rPr lang="en-US" altLang="en-US"/>
              <a:t>is the </a:t>
            </a:r>
            <a:r>
              <a:rPr lang="en-US" altLang="en-US" i="1"/>
              <a:t>y</a:t>
            </a:r>
            <a:r>
              <a:rPr lang="en-US" altLang="en-US"/>
              <a:t>-intercept.</a:t>
            </a:r>
          </a:p>
        </p:txBody>
      </p:sp>
    </p:spTree>
    <p:custDataLst>
      <p:tags r:id="rId1"/>
    </p:custDataLst>
    <p:extLst>
      <p:ext uri="{BB962C8B-B14F-4D97-AF65-F5344CB8AC3E}">
        <p14:creationId xmlns:p14="http://schemas.microsoft.com/office/powerpoint/2010/main" val="23419996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noFill/>
        </p:spPr>
        <p:txBody>
          <a:bodyPr/>
          <a:lstStyle/>
          <a:p>
            <a:pPr eaLnBrk="1" hangingPunct="1"/>
            <a:r>
              <a:rPr lang="en-US" altLang="en-US"/>
              <a:t>Linear Models</a:t>
            </a:r>
          </a:p>
        </p:txBody>
      </p:sp>
      <p:sp>
        <p:nvSpPr>
          <p:cNvPr id="10243" name="Text Box 3"/>
          <p:cNvSpPr txBox="1">
            <a:spLocks noChangeArrowheads="1"/>
          </p:cNvSpPr>
          <p:nvPr/>
        </p:nvSpPr>
        <p:spPr bwMode="auto">
          <a:xfrm>
            <a:off x="455613" y="1462088"/>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en-US"/>
              <a:t>A characteristic feature of linear functions is that they grow at a constant rate.</a:t>
            </a:r>
          </a:p>
          <a:p>
            <a:pPr eaLnBrk="1" hangingPunct="1"/>
            <a:r>
              <a:rPr lang="en-US" altLang="en-US" sz="1200"/>
              <a:t> </a:t>
            </a:r>
          </a:p>
          <a:p>
            <a:pPr eaLnBrk="1" hangingPunct="1"/>
            <a:r>
              <a:rPr lang="en-US" altLang="en-US"/>
              <a:t>For instance, Figure 2 shows a graph of the linear function </a:t>
            </a:r>
          </a:p>
          <a:p>
            <a:pPr eaLnBrk="1" hangingPunct="1"/>
            <a:r>
              <a:rPr lang="en-US" altLang="en-US" i="1"/>
              <a:t>f</a:t>
            </a:r>
            <a:r>
              <a:rPr lang="en-US" altLang="en-US" sz="400" i="1"/>
              <a:t> </a:t>
            </a:r>
            <a:r>
              <a:rPr lang="en-US" altLang="en-US"/>
              <a:t>(</a:t>
            </a:r>
            <a:r>
              <a:rPr lang="en-US" altLang="en-US" i="1"/>
              <a:t>x</a:t>
            </a:r>
            <a:r>
              <a:rPr lang="en-US" altLang="en-US"/>
              <a:t>) = 3</a:t>
            </a:r>
            <a:r>
              <a:rPr lang="en-US" altLang="en-US" i="1"/>
              <a:t>x</a:t>
            </a:r>
            <a:r>
              <a:rPr lang="en-US" altLang="en-US"/>
              <a:t> – 2 and a table of sample values.</a:t>
            </a:r>
            <a:r>
              <a:rPr lang="en-US" altLang="en-US">
                <a:latin typeface="Times-Roman" charset="0"/>
              </a:rPr>
              <a:t> </a:t>
            </a:r>
          </a:p>
          <a:p>
            <a:pPr eaLnBrk="1" hangingPunct="1"/>
            <a:endParaRPr lang="en-US" altLang="en-US"/>
          </a:p>
        </p:txBody>
      </p:sp>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276600"/>
            <a:ext cx="354647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Rectangle 7"/>
          <p:cNvSpPr>
            <a:spLocks noChangeArrowheads="1"/>
          </p:cNvSpPr>
          <p:nvPr/>
        </p:nvSpPr>
        <p:spPr bwMode="auto">
          <a:xfrm>
            <a:off x="3949700" y="6296025"/>
            <a:ext cx="7778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US" altLang="en-US" sz="1200" b="1"/>
              <a:t>Figure 2</a:t>
            </a:r>
          </a:p>
        </p:txBody>
      </p:sp>
      <p:pic>
        <p:nvPicPr>
          <p:cNvPr id="1024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3657600"/>
            <a:ext cx="2808288"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4988466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noFill/>
        </p:spPr>
        <p:txBody>
          <a:bodyPr/>
          <a:lstStyle/>
          <a:p>
            <a:pPr eaLnBrk="1" hangingPunct="1"/>
            <a:r>
              <a:rPr lang="en-US" altLang="en-US"/>
              <a:t>Linear Models</a:t>
            </a:r>
          </a:p>
        </p:txBody>
      </p:sp>
      <p:sp>
        <p:nvSpPr>
          <p:cNvPr id="11267" name="Text Box 3"/>
          <p:cNvSpPr txBox="1">
            <a:spLocks noChangeArrowheads="1"/>
          </p:cNvSpPr>
          <p:nvPr/>
        </p:nvSpPr>
        <p:spPr bwMode="auto">
          <a:xfrm>
            <a:off x="455613" y="1462088"/>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en-US"/>
              <a:t>Notice that whenever </a:t>
            </a:r>
            <a:r>
              <a:rPr lang="en-US" altLang="en-US" i="1"/>
              <a:t>x </a:t>
            </a:r>
            <a:r>
              <a:rPr lang="en-US" altLang="en-US"/>
              <a:t>increases by 0.1, the value of </a:t>
            </a:r>
            <a:r>
              <a:rPr lang="en-US" altLang="en-US" i="1"/>
              <a:t>f</a:t>
            </a:r>
            <a:r>
              <a:rPr lang="en-US" altLang="en-US" sz="400" i="1"/>
              <a:t> </a:t>
            </a:r>
            <a:r>
              <a:rPr lang="en-US" altLang="en-US"/>
              <a:t>(</a:t>
            </a:r>
            <a:r>
              <a:rPr lang="en-US" altLang="en-US" i="1"/>
              <a:t>x</a:t>
            </a:r>
            <a:r>
              <a:rPr lang="en-US" altLang="en-US"/>
              <a:t>) increases by 0.3.</a:t>
            </a:r>
          </a:p>
          <a:p>
            <a:pPr eaLnBrk="1" hangingPunct="1">
              <a:lnSpc>
                <a:spcPct val="120000"/>
              </a:lnSpc>
            </a:pPr>
            <a:endParaRPr lang="en-US" altLang="en-US"/>
          </a:p>
          <a:p>
            <a:pPr eaLnBrk="1" hangingPunct="1"/>
            <a:r>
              <a:rPr lang="en-US" altLang="en-US"/>
              <a:t>So </a:t>
            </a:r>
            <a:r>
              <a:rPr lang="en-US" altLang="en-US" i="1"/>
              <a:t>f</a:t>
            </a:r>
            <a:r>
              <a:rPr lang="en-US" altLang="en-US" sz="400" i="1"/>
              <a:t> </a:t>
            </a:r>
            <a:r>
              <a:rPr lang="en-US" altLang="en-US"/>
              <a:t>(</a:t>
            </a:r>
            <a:r>
              <a:rPr lang="en-US" altLang="en-US" i="1"/>
              <a:t>x</a:t>
            </a:r>
            <a:r>
              <a:rPr lang="en-US" altLang="en-US"/>
              <a:t>) increases three times as fast as </a:t>
            </a:r>
            <a:r>
              <a:rPr lang="en-US" altLang="en-US" i="1"/>
              <a:t>x</a:t>
            </a:r>
            <a:r>
              <a:rPr lang="en-US" altLang="en-US"/>
              <a:t>. Thus the slope of the graph </a:t>
            </a:r>
            <a:r>
              <a:rPr lang="en-US" altLang="en-US" i="1"/>
              <a:t>y</a:t>
            </a:r>
            <a:r>
              <a:rPr lang="en-US" altLang="en-US"/>
              <a:t> = 3</a:t>
            </a:r>
            <a:r>
              <a:rPr lang="en-US" altLang="en-US" i="1"/>
              <a:t>x</a:t>
            </a:r>
            <a:r>
              <a:rPr lang="en-US" altLang="en-US"/>
              <a:t> – 2, namely 3, can be interpreted as the rate of change of </a:t>
            </a:r>
            <a:r>
              <a:rPr lang="en-US" altLang="en-US" i="1"/>
              <a:t>y </a:t>
            </a:r>
            <a:r>
              <a:rPr lang="en-US" altLang="en-US"/>
              <a:t>with respect to </a:t>
            </a:r>
            <a:r>
              <a:rPr lang="en-US" altLang="en-US" i="1"/>
              <a:t>x</a:t>
            </a:r>
            <a:r>
              <a:rPr lang="en-US" altLang="en-US"/>
              <a:t>.</a:t>
            </a:r>
          </a:p>
          <a:p>
            <a:pPr eaLnBrk="1" hangingPunct="1"/>
            <a:endParaRPr lang="en-US" altLang="en-US"/>
          </a:p>
        </p:txBody>
      </p:sp>
    </p:spTree>
    <p:custDataLst>
      <p:tags r:id="rId1"/>
    </p:custDataLst>
    <p:extLst>
      <p:ext uri="{BB962C8B-B14F-4D97-AF65-F5344CB8AC3E}">
        <p14:creationId xmlns:p14="http://schemas.microsoft.com/office/powerpoint/2010/main" val="614024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noFill/>
        </p:spPr>
        <p:txBody>
          <a:bodyPr/>
          <a:lstStyle/>
          <a:p>
            <a:pPr eaLnBrk="1" hangingPunct="1"/>
            <a:r>
              <a:rPr lang="en-US" altLang="en-US"/>
              <a:t>Example 1 </a:t>
            </a:r>
            <a:endParaRPr lang="en-US" altLang="en-US" i="1"/>
          </a:p>
        </p:txBody>
      </p:sp>
      <p:sp>
        <p:nvSpPr>
          <p:cNvPr id="12291" name="Text Box 3"/>
          <p:cNvSpPr txBox="1">
            <a:spLocks noChangeArrowheads="1"/>
          </p:cNvSpPr>
          <p:nvPr/>
        </p:nvSpPr>
        <p:spPr bwMode="auto">
          <a:xfrm>
            <a:off x="455613" y="1462088"/>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en-US"/>
              <a:t>(a) As dry air moves upward, it expands and cools. If the </a:t>
            </a:r>
            <a:br>
              <a:rPr lang="en-US" altLang="en-US"/>
            </a:br>
            <a:r>
              <a:rPr lang="en-US" altLang="en-US"/>
              <a:t>     ground temperature is 20</a:t>
            </a:r>
            <a:r>
              <a:rPr lang="en-US" altLang="en-US" b="1">
                <a:sym typeface="Symbol" panose="05050102010706020507" pitchFamily="18" charset="2"/>
              </a:rPr>
              <a:t></a:t>
            </a:r>
            <a:r>
              <a:rPr lang="en-US" altLang="en-US"/>
              <a:t>C and the temperature at a </a:t>
            </a:r>
            <a:br>
              <a:rPr lang="en-US" altLang="en-US"/>
            </a:br>
            <a:r>
              <a:rPr lang="en-US" altLang="en-US"/>
              <a:t>     height of 1 km is 10</a:t>
            </a:r>
            <a:r>
              <a:rPr lang="en-US" altLang="en-US" b="1">
                <a:sym typeface="Symbol" panose="05050102010706020507" pitchFamily="18" charset="2"/>
              </a:rPr>
              <a:t></a:t>
            </a:r>
            <a:r>
              <a:rPr lang="en-US" altLang="en-US"/>
              <a:t>C, express the temperature</a:t>
            </a:r>
            <a:br>
              <a:rPr lang="en-US" altLang="en-US"/>
            </a:br>
            <a:r>
              <a:rPr lang="en-US" altLang="en-US"/>
              <a:t>     </a:t>
            </a:r>
            <a:r>
              <a:rPr lang="en-US" altLang="en-US" i="1"/>
              <a:t>T </a:t>
            </a:r>
            <a:r>
              <a:rPr lang="en-US" altLang="en-US"/>
              <a:t>(in </a:t>
            </a:r>
            <a:r>
              <a:rPr lang="en-US" altLang="en-US" b="1"/>
              <a:t>°</a:t>
            </a:r>
            <a:r>
              <a:rPr lang="en-US" altLang="en-US"/>
              <a:t>C) as a function of the height </a:t>
            </a:r>
            <a:r>
              <a:rPr lang="en-US" altLang="en-US" i="1"/>
              <a:t>h </a:t>
            </a:r>
            <a:r>
              <a:rPr lang="en-US" altLang="en-US"/>
              <a:t>(in kilometers), </a:t>
            </a:r>
            <a:br>
              <a:rPr lang="en-US" altLang="en-US"/>
            </a:br>
            <a:r>
              <a:rPr lang="en-US" altLang="en-US"/>
              <a:t>     assuming that a linear model is appropriate.</a:t>
            </a:r>
          </a:p>
          <a:p>
            <a:pPr eaLnBrk="1" hangingPunct="1">
              <a:lnSpc>
                <a:spcPct val="120000"/>
              </a:lnSpc>
            </a:pPr>
            <a:endParaRPr lang="en-US" altLang="en-US"/>
          </a:p>
          <a:p>
            <a:pPr eaLnBrk="1" hangingPunct="1"/>
            <a:r>
              <a:rPr lang="en-US" altLang="en-US"/>
              <a:t>(b) Draw the graph of the function in part (a). What does </a:t>
            </a:r>
            <a:br>
              <a:rPr lang="en-US" altLang="en-US"/>
            </a:br>
            <a:r>
              <a:rPr lang="en-US" altLang="en-US"/>
              <a:t>     the slope represent?</a:t>
            </a:r>
          </a:p>
          <a:p>
            <a:pPr eaLnBrk="1" hangingPunct="1">
              <a:lnSpc>
                <a:spcPct val="120000"/>
              </a:lnSpc>
            </a:pPr>
            <a:endParaRPr lang="en-US" altLang="en-US"/>
          </a:p>
          <a:p>
            <a:pPr eaLnBrk="1" hangingPunct="1">
              <a:lnSpc>
                <a:spcPct val="120000"/>
              </a:lnSpc>
            </a:pPr>
            <a:r>
              <a:rPr lang="en-US" altLang="en-US"/>
              <a:t>(c) What is the temperature at a height of 2.5 km?</a:t>
            </a:r>
          </a:p>
        </p:txBody>
      </p:sp>
    </p:spTree>
    <p:custDataLst>
      <p:tags r:id="rId1"/>
    </p:custDataLst>
    <p:extLst>
      <p:ext uri="{BB962C8B-B14F-4D97-AF65-F5344CB8AC3E}">
        <p14:creationId xmlns:p14="http://schemas.microsoft.com/office/powerpoint/2010/main" val="206862707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noFill/>
        </p:spPr>
        <p:txBody>
          <a:bodyPr/>
          <a:lstStyle/>
          <a:p>
            <a:pPr eaLnBrk="1" hangingPunct="1"/>
            <a:r>
              <a:rPr lang="en-US" altLang="en-US"/>
              <a:t>Example 1(a) – </a:t>
            </a:r>
            <a:r>
              <a:rPr lang="en-US" altLang="en-US" i="1"/>
              <a:t>Solution</a:t>
            </a:r>
          </a:p>
        </p:txBody>
      </p:sp>
      <p:sp>
        <p:nvSpPr>
          <p:cNvPr id="145411" name="Text Box 3"/>
          <p:cNvSpPr txBox="1">
            <a:spLocks noChangeArrowheads="1"/>
          </p:cNvSpPr>
          <p:nvPr/>
        </p:nvSpPr>
        <p:spPr bwMode="auto">
          <a:xfrm>
            <a:off x="455613" y="1462088"/>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en-US">
                <a:solidFill>
                  <a:srgbClr val="000000"/>
                </a:solidFill>
              </a:rPr>
              <a:t>Because we are assuming that </a:t>
            </a:r>
            <a:r>
              <a:rPr lang="en-US" altLang="en-US" i="1">
                <a:solidFill>
                  <a:srgbClr val="000000"/>
                </a:solidFill>
              </a:rPr>
              <a:t>T </a:t>
            </a:r>
            <a:r>
              <a:rPr lang="en-US" altLang="en-US">
                <a:solidFill>
                  <a:srgbClr val="000000"/>
                </a:solidFill>
              </a:rPr>
              <a:t>is a linear function of </a:t>
            </a:r>
            <a:r>
              <a:rPr lang="en-US" altLang="en-US" i="1">
                <a:solidFill>
                  <a:srgbClr val="000000"/>
                </a:solidFill>
              </a:rPr>
              <a:t>h</a:t>
            </a:r>
            <a:r>
              <a:rPr lang="en-US" altLang="en-US">
                <a:solidFill>
                  <a:srgbClr val="000000"/>
                </a:solidFill>
              </a:rPr>
              <a:t>, </a:t>
            </a:r>
            <a:br>
              <a:rPr lang="en-US" altLang="en-US">
                <a:solidFill>
                  <a:srgbClr val="000000"/>
                </a:solidFill>
              </a:rPr>
            </a:br>
            <a:r>
              <a:rPr lang="en-US" altLang="en-US">
                <a:solidFill>
                  <a:srgbClr val="000000"/>
                </a:solidFill>
              </a:rPr>
              <a:t>we can write</a:t>
            </a:r>
          </a:p>
          <a:p>
            <a:pPr eaLnBrk="1" hangingPunct="1"/>
            <a:r>
              <a:rPr lang="en-US" altLang="en-US" i="1">
                <a:solidFill>
                  <a:srgbClr val="000000"/>
                </a:solidFill>
              </a:rPr>
              <a:t>		T </a:t>
            </a:r>
            <a:r>
              <a:rPr lang="en-US" altLang="en-US">
                <a:solidFill>
                  <a:srgbClr val="000000"/>
                </a:solidFill>
              </a:rPr>
              <a:t>= </a:t>
            </a:r>
            <a:r>
              <a:rPr lang="en-US" altLang="en-US" i="1">
                <a:solidFill>
                  <a:srgbClr val="000000"/>
                </a:solidFill>
              </a:rPr>
              <a:t>mh </a:t>
            </a:r>
            <a:r>
              <a:rPr lang="en-US" altLang="en-US">
                <a:solidFill>
                  <a:srgbClr val="000000"/>
                </a:solidFill>
              </a:rPr>
              <a:t>+ </a:t>
            </a:r>
            <a:r>
              <a:rPr lang="en-US" altLang="en-US" i="1">
                <a:solidFill>
                  <a:srgbClr val="000000"/>
                </a:solidFill>
              </a:rPr>
              <a:t>b</a:t>
            </a:r>
          </a:p>
          <a:p>
            <a:pPr eaLnBrk="1" hangingPunct="1"/>
            <a:endParaRPr lang="en-US" altLang="en-US" sz="1200">
              <a:solidFill>
                <a:srgbClr val="000000"/>
              </a:solidFill>
            </a:endParaRPr>
          </a:p>
          <a:p>
            <a:pPr eaLnBrk="1" hangingPunct="1"/>
            <a:r>
              <a:rPr lang="en-US" altLang="en-US">
                <a:solidFill>
                  <a:srgbClr val="000000"/>
                </a:solidFill>
              </a:rPr>
              <a:t>We are given that </a:t>
            </a:r>
            <a:r>
              <a:rPr lang="en-US" altLang="en-US" i="1">
                <a:solidFill>
                  <a:srgbClr val="000000"/>
                </a:solidFill>
              </a:rPr>
              <a:t>T </a:t>
            </a:r>
            <a:r>
              <a:rPr lang="en-US" altLang="en-US">
                <a:solidFill>
                  <a:srgbClr val="000000"/>
                </a:solidFill>
              </a:rPr>
              <a:t>= 20 when </a:t>
            </a:r>
            <a:r>
              <a:rPr lang="en-US" altLang="en-US" i="1">
                <a:solidFill>
                  <a:srgbClr val="000000"/>
                </a:solidFill>
              </a:rPr>
              <a:t>h </a:t>
            </a:r>
            <a:r>
              <a:rPr lang="en-US" altLang="en-US">
                <a:solidFill>
                  <a:srgbClr val="000000"/>
                </a:solidFill>
              </a:rPr>
              <a:t>= 0, so</a:t>
            </a:r>
          </a:p>
          <a:p>
            <a:pPr eaLnBrk="1" hangingPunct="1"/>
            <a:endParaRPr lang="en-US" altLang="en-US" sz="1000">
              <a:solidFill>
                <a:srgbClr val="000000"/>
              </a:solidFill>
            </a:endParaRPr>
          </a:p>
          <a:p>
            <a:pPr eaLnBrk="1" hangingPunct="1"/>
            <a:r>
              <a:rPr lang="en-US" altLang="en-US">
                <a:solidFill>
                  <a:srgbClr val="000000"/>
                </a:solidFill>
              </a:rPr>
              <a:t>		20 = </a:t>
            </a:r>
            <a:r>
              <a:rPr lang="en-US" altLang="en-US" i="1">
                <a:solidFill>
                  <a:srgbClr val="000000"/>
                </a:solidFill>
              </a:rPr>
              <a:t>m </a:t>
            </a:r>
            <a:r>
              <a:rPr lang="en-US" altLang="en-US" sz="2000" b="1">
                <a:solidFill>
                  <a:srgbClr val="000000"/>
                </a:solidFill>
                <a:cs typeface="Arial" panose="020B0604020202020204" pitchFamily="34" charset="0"/>
              </a:rPr>
              <a:t>•</a:t>
            </a:r>
            <a:r>
              <a:rPr lang="en-US" altLang="en-US">
                <a:solidFill>
                  <a:srgbClr val="000000"/>
                </a:solidFill>
                <a:sym typeface="Symbol" panose="05050102010706020507" pitchFamily="18" charset="2"/>
              </a:rPr>
              <a:t> </a:t>
            </a:r>
            <a:r>
              <a:rPr lang="en-US" altLang="en-US">
                <a:solidFill>
                  <a:srgbClr val="000000"/>
                </a:solidFill>
              </a:rPr>
              <a:t>0 + </a:t>
            </a:r>
            <a:r>
              <a:rPr lang="en-US" altLang="en-US" i="1">
                <a:solidFill>
                  <a:srgbClr val="000000"/>
                </a:solidFill>
              </a:rPr>
              <a:t>b </a:t>
            </a:r>
            <a:r>
              <a:rPr lang="en-US" altLang="en-US">
                <a:solidFill>
                  <a:srgbClr val="000000"/>
                </a:solidFill>
              </a:rPr>
              <a:t>= </a:t>
            </a:r>
            <a:r>
              <a:rPr lang="en-US" altLang="en-US" i="1">
                <a:solidFill>
                  <a:srgbClr val="000000"/>
                </a:solidFill>
              </a:rPr>
              <a:t>b</a:t>
            </a:r>
            <a:endParaRPr lang="en-US" altLang="en-US">
              <a:solidFill>
                <a:srgbClr val="000000"/>
              </a:solidFill>
            </a:endParaRPr>
          </a:p>
          <a:p>
            <a:pPr eaLnBrk="1" hangingPunct="1"/>
            <a:endParaRPr lang="en-US" altLang="en-US" sz="800">
              <a:solidFill>
                <a:srgbClr val="000000"/>
              </a:solidFill>
            </a:endParaRPr>
          </a:p>
          <a:p>
            <a:pPr eaLnBrk="1" hangingPunct="1"/>
            <a:r>
              <a:rPr lang="en-US" altLang="en-US">
                <a:solidFill>
                  <a:srgbClr val="000000"/>
                </a:solidFill>
              </a:rPr>
              <a:t>In other words, the </a:t>
            </a:r>
            <a:r>
              <a:rPr lang="en-US" altLang="en-US" i="1">
                <a:solidFill>
                  <a:srgbClr val="000000"/>
                </a:solidFill>
              </a:rPr>
              <a:t>y</a:t>
            </a:r>
            <a:r>
              <a:rPr lang="en-US" altLang="en-US">
                <a:solidFill>
                  <a:srgbClr val="000000"/>
                </a:solidFill>
              </a:rPr>
              <a:t>-intercept is </a:t>
            </a:r>
            <a:r>
              <a:rPr lang="en-US" altLang="en-US" i="1">
                <a:solidFill>
                  <a:srgbClr val="000000"/>
                </a:solidFill>
              </a:rPr>
              <a:t>b </a:t>
            </a:r>
            <a:r>
              <a:rPr lang="en-US" altLang="en-US">
                <a:solidFill>
                  <a:srgbClr val="000000"/>
                </a:solidFill>
              </a:rPr>
              <a:t>= 20.</a:t>
            </a:r>
          </a:p>
          <a:p>
            <a:pPr eaLnBrk="1" hangingPunct="1"/>
            <a:endParaRPr lang="en-US" altLang="en-US" sz="1200">
              <a:solidFill>
                <a:srgbClr val="000000"/>
              </a:solidFill>
            </a:endParaRPr>
          </a:p>
          <a:p>
            <a:pPr eaLnBrk="1" hangingPunct="1"/>
            <a:r>
              <a:rPr lang="en-US" altLang="en-US">
                <a:solidFill>
                  <a:srgbClr val="000000"/>
                </a:solidFill>
              </a:rPr>
              <a:t>We are also given that </a:t>
            </a:r>
            <a:r>
              <a:rPr lang="en-US" altLang="en-US" i="1">
                <a:solidFill>
                  <a:srgbClr val="000000"/>
                </a:solidFill>
              </a:rPr>
              <a:t>T</a:t>
            </a:r>
            <a:r>
              <a:rPr lang="en-US" altLang="en-US">
                <a:solidFill>
                  <a:srgbClr val="000000"/>
                </a:solidFill>
              </a:rPr>
              <a:t> = 10</a:t>
            </a:r>
            <a:r>
              <a:rPr lang="en-US" altLang="en-US"/>
              <a:t> </a:t>
            </a:r>
            <a:r>
              <a:rPr lang="en-US" altLang="en-US">
                <a:solidFill>
                  <a:srgbClr val="000000"/>
                </a:solidFill>
              </a:rPr>
              <a:t>when </a:t>
            </a:r>
            <a:r>
              <a:rPr lang="en-US" altLang="en-US" i="1">
                <a:solidFill>
                  <a:srgbClr val="000000"/>
                </a:solidFill>
              </a:rPr>
              <a:t>h </a:t>
            </a:r>
            <a:r>
              <a:rPr lang="en-US" altLang="en-US">
                <a:solidFill>
                  <a:srgbClr val="000000"/>
                </a:solidFill>
              </a:rPr>
              <a:t>= 1, so</a:t>
            </a:r>
          </a:p>
          <a:p>
            <a:pPr eaLnBrk="1" hangingPunct="1"/>
            <a:endParaRPr lang="en-US" altLang="en-US" sz="1000">
              <a:solidFill>
                <a:srgbClr val="000000"/>
              </a:solidFill>
            </a:endParaRPr>
          </a:p>
          <a:p>
            <a:pPr eaLnBrk="1" hangingPunct="1"/>
            <a:r>
              <a:rPr lang="en-US" altLang="en-US">
                <a:solidFill>
                  <a:srgbClr val="000000"/>
                </a:solidFill>
              </a:rPr>
              <a:t>		10 = </a:t>
            </a:r>
            <a:r>
              <a:rPr lang="en-US" altLang="en-US" i="1">
                <a:solidFill>
                  <a:srgbClr val="000000"/>
                </a:solidFill>
              </a:rPr>
              <a:t>m </a:t>
            </a:r>
            <a:r>
              <a:rPr lang="en-US" altLang="en-US" sz="2000" b="1">
                <a:solidFill>
                  <a:srgbClr val="000000"/>
                </a:solidFill>
              </a:rPr>
              <a:t>•</a:t>
            </a:r>
            <a:r>
              <a:rPr lang="en-US" altLang="en-US"/>
              <a:t> </a:t>
            </a:r>
            <a:r>
              <a:rPr lang="en-US" altLang="en-US">
                <a:solidFill>
                  <a:srgbClr val="000000"/>
                </a:solidFill>
              </a:rPr>
              <a:t>1 + 20</a:t>
            </a:r>
          </a:p>
          <a:p>
            <a:pPr eaLnBrk="1" hangingPunct="1"/>
            <a:endParaRPr lang="en-US" altLang="en-US" sz="1200">
              <a:solidFill>
                <a:srgbClr val="000000"/>
              </a:solidFill>
            </a:endParaRPr>
          </a:p>
          <a:p>
            <a:pPr eaLnBrk="1" hangingPunct="1"/>
            <a:r>
              <a:rPr lang="en-US" altLang="en-US">
                <a:solidFill>
                  <a:srgbClr val="000000"/>
                </a:solidFill>
              </a:rPr>
              <a:t>The slope of the line is therefore </a:t>
            </a:r>
            <a:r>
              <a:rPr lang="en-US" altLang="en-US" i="1">
                <a:solidFill>
                  <a:srgbClr val="000000"/>
                </a:solidFill>
              </a:rPr>
              <a:t>m</a:t>
            </a:r>
            <a:r>
              <a:rPr lang="en-US" altLang="en-US">
                <a:solidFill>
                  <a:srgbClr val="000000"/>
                </a:solidFill>
              </a:rPr>
              <a:t> = 10 – 20 = –10 and the</a:t>
            </a:r>
            <a:br>
              <a:rPr lang="en-US" altLang="en-US">
                <a:solidFill>
                  <a:srgbClr val="000000"/>
                </a:solidFill>
              </a:rPr>
            </a:br>
            <a:r>
              <a:rPr lang="en-US" altLang="en-US">
                <a:solidFill>
                  <a:srgbClr val="000000"/>
                </a:solidFill>
              </a:rPr>
              <a:t>required linear function is</a:t>
            </a:r>
          </a:p>
          <a:p>
            <a:pPr eaLnBrk="1" hangingPunct="1"/>
            <a:r>
              <a:rPr lang="en-US" altLang="en-US" sz="1000">
                <a:solidFill>
                  <a:srgbClr val="000000"/>
                </a:solidFill>
              </a:rPr>
              <a:t> </a:t>
            </a:r>
          </a:p>
          <a:p>
            <a:pPr eaLnBrk="1" hangingPunct="1"/>
            <a:r>
              <a:rPr lang="en-US" altLang="en-US">
                <a:solidFill>
                  <a:srgbClr val="000000"/>
                </a:solidFill>
              </a:rPr>
              <a:t>		</a:t>
            </a:r>
            <a:r>
              <a:rPr lang="en-US" altLang="en-US" i="1">
                <a:solidFill>
                  <a:srgbClr val="000000"/>
                </a:solidFill>
              </a:rPr>
              <a:t>T</a:t>
            </a:r>
            <a:r>
              <a:rPr lang="en-US" altLang="en-US">
                <a:solidFill>
                  <a:srgbClr val="000000"/>
                </a:solidFill>
              </a:rPr>
              <a:t> = –10</a:t>
            </a:r>
            <a:r>
              <a:rPr lang="en-US" altLang="en-US" i="1"/>
              <a:t>h</a:t>
            </a:r>
            <a:r>
              <a:rPr lang="en-US" altLang="en-US"/>
              <a:t> + 20</a:t>
            </a:r>
          </a:p>
        </p:txBody>
      </p:sp>
    </p:spTree>
    <p:custDataLst>
      <p:tags r:id="rId1"/>
    </p:custDataLst>
    <p:extLst>
      <p:ext uri="{BB962C8B-B14F-4D97-AF65-F5344CB8AC3E}">
        <p14:creationId xmlns:p14="http://schemas.microsoft.com/office/powerpoint/2010/main" val="10708637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145411">
                                            <p:txEl>
                                              <p:pRg st="3" end="3"/>
                                            </p:txEl>
                                          </p:spTgt>
                                        </p:tgtEl>
                                        <p:attrNameLst>
                                          <p:attrName>style.visibility</p:attrName>
                                        </p:attrNameLst>
                                      </p:cBhvr>
                                      <p:to>
                                        <p:strVal val="visible"/>
                                      </p:to>
                                    </p:set>
                                    <p:animEffect transition="in" filter="fade">
                                      <p:cBhvr>
                                        <p:cTn id="7" dur="1000"/>
                                        <p:tgtEl>
                                          <p:spTgt spid="145411">
                                            <p:txEl>
                                              <p:pRg st="3" end="3"/>
                                            </p:txEl>
                                          </p:spTgt>
                                        </p:tgtEl>
                                      </p:cBhvr>
                                    </p:animEffect>
                                    <p:anim calcmode="lin" valueType="num">
                                      <p:cBhvr>
                                        <p:cTn id="8" dur="1000" fill="hold"/>
                                        <p:tgtEl>
                                          <p:spTgt spid="145411">
                                            <p:txEl>
                                              <p:pRg st="3" end="3"/>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45411">
                                            <p:txEl>
                                              <p:pRg st="3" end="3"/>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45411">
                                            <p:txEl>
                                              <p:pRg st="3" end="3"/>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145411">
                                            <p:txEl>
                                              <p:pRg st="5" end="5"/>
                                            </p:txEl>
                                          </p:spTgt>
                                        </p:tgtEl>
                                        <p:attrNameLst>
                                          <p:attrName>style.visibility</p:attrName>
                                        </p:attrNameLst>
                                      </p:cBhvr>
                                      <p:to>
                                        <p:strVal val="visible"/>
                                      </p:to>
                                    </p:set>
                                    <p:animEffect transition="in" filter="fade">
                                      <p:cBhvr>
                                        <p:cTn id="13" dur="1000"/>
                                        <p:tgtEl>
                                          <p:spTgt spid="145411">
                                            <p:txEl>
                                              <p:pRg st="5" end="5"/>
                                            </p:txEl>
                                          </p:spTgt>
                                        </p:tgtEl>
                                      </p:cBhvr>
                                    </p:animEffect>
                                    <p:anim calcmode="lin" valueType="num">
                                      <p:cBhvr>
                                        <p:cTn id="14" dur="1000" fill="hold"/>
                                        <p:tgtEl>
                                          <p:spTgt spid="145411">
                                            <p:txEl>
                                              <p:pRg st="5" end="5"/>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145411">
                                            <p:txEl>
                                              <p:pRg st="5" end="5"/>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45411">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7" presetClass="entr" presetSubtype="0" fill="hold" nodeType="clickEffect">
                                  <p:stCondLst>
                                    <p:cond delay="0"/>
                                  </p:stCondLst>
                                  <p:childTnLst>
                                    <p:set>
                                      <p:cBhvr>
                                        <p:cTn id="20" dur="1" fill="hold">
                                          <p:stCondLst>
                                            <p:cond delay="0"/>
                                          </p:stCondLst>
                                        </p:cTn>
                                        <p:tgtEl>
                                          <p:spTgt spid="145411">
                                            <p:txEl>
                                              <p:pRg st="7" end="7"/>
                                            </p:txEl>
                                          </p:spTgt>
                                        </p:tgtEl>
                                        <p:attrNameLst>
                                          <p:attrName>style.visibility</p:attrName>
                                        </p:attrNameLst>
                                      </p:cBhvr>
                                      <p:to>
                                        <p:strVal val="visible"/>
                                      </p:to>
                                    </p:set>
                                    <p:animEffect transition="in" filter="fade">
                                      <p:cBhvr>
                                        <p:cTn id="21" dur="1000"/>
                                        <p:tgtEl>
                                          <p:spTgt spid="145411">
                                            <p:txEl>
                                              <p:pRg st="7" end="7"/>
                                            </p:txEl>
                                          </p:spTgt>
                                        </p:tgtEl>
                                      </p:cBhvr>
                                    </p:animEffect>
                                    <p:anim calcmode="lin" valueType="num">
                                      <p:cBhvr>
                                        <p:cTn id="22" dur="1000" fill="hold"/>
                                        <p:tgtEl>
                                          <p:spTgt spid="145411">
                                            <p:txEl>
                                              <p:pRg st="7" end="7"/>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145411">
                                            <p:txEl>
                                              <p:pRg st="7" end="7"/>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5411">
                                            <p:txEl>
                                              <p:pRg st="7" end="7"/>
                                            </p:txEl>
                                          </p:spTgt>
                                        </p:tgtEl>
                                        <p:attrNameLst>
                                          <p:attrName>ppt_y</p:attrName>
                                        </p:attrNameLst>
                                      </p:cBhvr>
                                      <p:tavLst>
                                        <p:tav tm="0">
                                          <p:val>
                                            <p:strVal val="#ppt_y-.03"/>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37" presetClass="entr" presetSubtype="0" fill="hold" nodeType="clickEffect">
                                  <p:stCondLst>
                                    <p:cond delay="0"/>
                                  </p:stCondLst>
                                  <p:childTnLst>
                                    <p:set>
                                      <p:cBhvr>
                                        <p:cTn id="28" dur="1" fill="hold">
                                          <p:stCondLst>
                                            <p:cond delay="0"/>
                                          </p:stCondLst>
                                        </p:cTn>
                                        <p:tgtEl>
                                          <p:spTgt spid="145411">
                                            <p:txEl>
                                              <p:pRg st="9" end="9"/>
                                            </p:txEl>
                                          </p:spTgt>
                                        </p:tgtEl>
                                        <p:attrNameLst>
                                          <p:attrName>style.visibility</p:attrName>
                                        </p:attrNameLst>
                                      </p:cBhvr>
                                      <p:to>
                                        <p:strVal val="visible"/>
                                      </p:to>
                                    </p:set>
                                    <p:animEffect transition="in" filter="fade">
                                      <p:cBhvr>
                                        <p:cTn id="29" dur="1000"/>
                                        <p:tgtEl>
                                          <p:spTgt spid="145411">
                                            <p:txEl>
                                              <p:pRg st="9" end="9"/>
                                            </p:txEl>
                                          </p:spTgt>
                                        </p:tgtEl>
                                      </p:cBhvr>
                                    </p:animEffect>
                                    <p:anim calcmode="lin" valueType="num">
                                      <p:cBhvr>
                                        <p:cTn id="30" dur="1000" fill="hold"/>
                                        <p:tgtEl>
                                          <p:spTgt spid="145411">
                                            <p:txEl>
                                              <p:pRg st="9" end="9"/>
                                            </p:txEl>
                                          </p:spTgt>
                                        </p:tgtEl>
                                        <p:attrNameLst>
                                          <p:attrName>ppt_x</p:attrName>
                                        </p:attrNameLst>
                                      </p:cBhvr>
                                      <p:tavLst>
                                        <p:tav tm="0">
                                          <p:val>
                                            <p:strVal val="#ppt_x"/>
                                          </p:val>
                                        </p:tav>
                                        <p:tav tm="100000">
                                          <p:val>
                                            <p:strVal val="#ppt_x"/>
                                          </p:val>
                                        </p:tav>
                                      </p:tavLst>
                                    </p:anim>
                                    <p:anim calcmode="lin" valueType="num">
                                      <p:cBhvr>
                                        <p:cTn id="31" dur="900" decel="100000" fill="hold"/>
                                        <p:tgtEl>
                                          <p:spTgt spid="145411">
                                            <p:txEl>
                                              <p:pRg st="9" end="9"/>
                                            </p:txEl>
                                          </p:spTgt>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45411">
                                            <p:txEl>
                                              <p:pRg st="9" end="9"/>
                                            </p:txEl>
                                          </p:spTgt>
                                        </p:tgtEl>
                                        <p:attrNameLst>
                                          <p:attrName>ppt_y</p:attrName>
                                        </p:attrNameLst>
                                      </p:cBhvr>
                                      <p:tavLst>
                                        <p:tav tm="0">
                                          <p:val>
                                            <p:strVal val="#ppt_y-.03"/>
                                          </p:val>
                                        </p:tav>
                                        <p:tav tm="100000">
                                          <p:val>
                                            <p:strVal val="#ppt_y"/>
                                          </p:val>
                                        </p:tav>
                                      </p:tavLst>
                                    </p:anim>
                                  </p:childTnLst>
                                </p:cTn>
                              </p:par>
                              <p:par>
                                <p:cTn id="33" presetID="37" presetClass="entr" presetSubtype="0" fill="hold" nodeType="withEffect">
                                  <p:stCondLst>
                                    <p:cond delay="0"/>
                                  </p:stCondLst>
                                  <p:childTnLst>
                                    <p:set>
                                      <p:cBhvr>
                                        <p:cTn id="34" dur="1" fill="hold">
                                          <p:stCondLst>
                                            <p:cond delay="0"/>
                                          </p:stCondLst>
                                        </p:cTn>
                                        <p:tgtEl>
                                          <p:spTgt spid="145411">
                                            <p:txEl>
                                              <p:pRg st="11" end="11"/>
                                            </p:txEl>
                                          </p:spTgt>
                                        </p:tgtEl>
                                        <p:attrNameLst>
                                          <p:attrName>style.visibility</p:attrName>
                                        </p:attrNameLst>
                                      </p:cBhvr>
                                      <p:to>
                                        <p:strVal val="visible"/>
                                      </p:to>
                                    </p:set>
                                    <p:animEffect transition="in" filter="fade">
                                      <p:cBhvr>
                                        <p:cTn id="35" dur="1000"/>
                                        <p:tgtEl>
                                          <p:spTgt spid="145411">
                                            <p:txEl>
                                              <p:pRg st="11" end="11"/>
                                            </p:txEl>
                                          </p:spTgt>
                                        </p:tgtEl>
                                      </p:cBhvr>
                                    </p:animEffect>
                                    <p:anim calcmode="lin" valueType="num">
                                      <p:cBhvr>
                                        <p:cTn id="36" dur="1000" fill="hold"/>
                                        <p:tgtEl>
                                          <p:spTgt spid="145411">
                                            <p:txEl>
                                              <p:pRg st="11" end="11"/>
                                            </p:txEl>
                                          </p:spTgt>
                                        </p:tgtEl>
                                        <p:attrNameLst>
                                          <p:attrName>ppt_x</p:attrName>
                                        </p:attrNameLst>
                                      </p:cBhvr>
                                      <p:tavLst>
                                        <p:tav tm="0">
                                          <p:val>
                                            <p:strVal val="#ppt_x"/>
                                          </p:val>
                                        </p:tav>
                                        <p:tav tm="100000">
                                          <p:val>
                                            <p:strVal val="#ppt_x"/>
                                          </p:val>
                                        </p:tav>
                                      </p:tavLst>
                                    </p:anim>
                                    <p:anim calcmode="lin" valueType="num">
                                      <p:cBhvr>
                                        <p:cTn id="37" dur="900" decel="100000" fill="hold"/>
                                        <p:tgtEl>
                                          <p:spTgt spid="145411">
                                            <p:txEl>
                                              <p:pRg st="11" end="11"/>
                                            </p:tx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5411">
                                            <p:txEl>
                                              <p:pRg st="11" end="11"/>
                                            </p:txEl>
                                          </p:spTgt>
                                        </p:tgtEl>
                                        <p:attrNameLst>
                                          <p:attrName>ppt_y</p:attrName>
                                        </p:attrNameLst>
                                      </p:cBhvr>
                                      <p:tavLst>
                                        <p:tav tm="0">
                                          <p:val>
                                            <p:strVal val="#ppt_y-.03"/>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37" presetClass="entr" presetSubtype="0" fill="hold" nodeType="clickEffect">
                                  <p:stCondLst>
                                    <p:cond delay="0"/>
                                  </p:stCondLst>
                                  <p:childTnLst>
                                    <p:set>
                                      <p:cBhvr>
                                        <p:cTn id="42" dur="1" fill="hold">
                                          <p:stCondLst>
                                            <p:cond delay="0"/>
                                          </p:stCondLst>
                                        </p:cTn>
                                        <p:tgtEl>
                                          <p:spTgt spid="145411">
                                            <p:txEl>
                                              <p:pRg st="13" end="13"/>
                                            </p:txEl>
                                          </p:spTgt>
                                        </p:tgtEl>
                                        <p:attrNameLst>
                                          <p:attrName>style.visibility</p:attrName>
                                        </p:attrNameLst>
                                      </p:cBhvr>
                                      <p:to>
                                        <p:strVal val="visible"/>
                                      </p:to>
                                    </p:set>
                                    <p:animEffect transition="in" filter="fade">
                                      <p:cBhvr>
                                        <p:cTn id="43" dur="1000"/>
                                        <p:tgtEl>
                                          <p:spTgt spid="145411">
                                            <p:txEl>
                                              <p:pRg st="13" end="13"/>
                                            </p:txEl>
                                          </p:spTgt>
                                        </p:tgtEl>
                                      </p:cBhvr>
                                    </p:animEffect>
                                    <p:anim calcmode="lin" valueType="num">
                                      <p:cBhvr>
                                        <p:cTn id="44" dur="1000" fill="hold"/>
                                        <p:tgtEl>
                                          <p:spTgt spid="145411">
                                            <p:txEl>
                                              <p:pRg st="13" end="13"/>
                                            </p:txEl>
                                          </p:spTgt>
                                        </p:tgtEl>
                                        <p:attrNameLst>
                                          <p:attrName>ppt_x</p:attrName>
                                        </p:attrNameLst>
                                      </p:cBhvr>
                                      <p:tavLst>
                                        <p:tav tm="0">
                                          <p:val>
                                            <p:strVal val="#ppt_x"/>
                                          </p:val>
                                        </p:tav>
                                        <p:tav tm="100000">
                                          <p:val>
                                            <p:strVal val="#ppt_x"/>
                                          </p:val>
                                        </p:tav>
                                      </p:tavLst>
                                    </p:anim>
                                    <p:anim calcmode="lin" valueType="num">
                                      <p:cBhvr>
                                        <p:cTn id="45" dur="900" decel="100000" fill="hold"/>
                                        <p:tgtEl>
                                          <p:spTgt spid="145411">
                                            <p:txEl>
                                              <p:pRg st="13" end="13"/>
                                            </p:txEl>
                                          </p:spTgt>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45411">
                                            <p:txEl>
                                              <p:pRg st="13" end="13"/>
                                            </p:txEl>
                                          </p:spTgt>
                                        </p:tgtEl>
                                        <p:attrNameLst>
                                          <p:attrName>ppt_y</p:attrName>
                                        </p:attrNameLst>
                                      </p:cBhvr>
                                      <p:tavLst>
                                        <p:tav tm="0">
                                          <p:val>
                                            <p:strVal val="#ppt_y-.03"/>
                                          </p:val>
                                        </p:tav>
                                        <p:tav tm="100000">
                                          <p:val>
                                            <p:strVal val="#ppt_y"/>
                                          </p:val>
                                        </p:tav>
                                      </p:tavLst>
                                    </p:anim>
                                  </p:childTnLst>
                                </p:cTn>
                              </p:par>
                              <p:par>
                                <p:cTn id="47" presetID="37" presetClass="entr" presetSubtype="0" fill="hold" nodeType="withEffect">
                                  <p:stCondLst>
                                    <p:cond delay="0"/>
                                  </p:stCondLst>
                                  <p:childTnLst>
                                    <p:set>
                                      <p:cBhvr>
                                        <p:cTn id="48" dur="1" fill="hold">
                                          <p:stCondLst>
                                            <p:cond delay="0"/>
                                          </p:stCondLst>
                                        </p:cTn>
                                        <p:tgtEl>
                                          <p:spTgt spid="145411">
                                            <p:txEl>
                                              <p:pRg st="14" end="14"/>
                                            </p:txEl>
                                          </p:spTgt>
                                        </p:tgtEl>
                                        <p:attrNameLst>
                                          <p:attrName>style.visibility</p:attrName>
                                        </p:attrNameLst>
                                      </p:cBhvr>
                                      <p:to>
                                        <p:strVal val="visible"/>
                                      </p:to>
                                    </p:set>
                                    <p:animEffect transition="in" filter="fade">
                                      <p:cBhvr>
                                        <p:cTn id="49" dur="1000"/>
                                        <p:tgtEl>
                                          <p:spTgt spid="145411">
                                            <p:txEl>
                                              <p:pRg st="14" end="14"/>
                                            </p:txEl>
                                          </p:spTgt>
                                        </p:tgtEl>
                                      </p:cBhvr>
                                    </p:animEffect>
                                    <p:anim calcmode="lin" valueType="num">
                                      <p:cBhvr>
                                        <p:cTn id="50" dur="1000" fill="hold"/>
                                        <p:tgtEl>
                                          <p:spTgt spid="145411">
                                            <p:txEl>
                                              <p:pRg st="14" end="14"/>
                                            </p:txEl>
                                          </p:spTgt>
                                        </p:tgtEl>
                                        <p:attrNameLst>
                                          <p:attrName>ppt_x</p:attrName>
                                        </p:attrNameLst>
                                      </p:cBhvr>
                                      <p:tavLst>
                                        <p:tav tm="0">
                                          <p:val>
                                            <p:strVal val="#ppt_x"/>
                                          </p:val>
                                        </p:tav>
                                        <p:tav tm="100000">
                                          <p:val>
                                            <p:strVal val="#ppt_x"/>
                                          </p:val>
                                        </p:tav>
                                      </p:tavLst>
                                    </p:anim>
                                    <p:anim calcmode="lin" valueType="num">
                                      <p:cBhvr>
                                        <p:cTn id="51" dur="900" decel="100000" fill="hold"/>
                                        <p:tgtEl>
                                          <p:spTgt spid="145411">
                                            <p:txEl>
                                              <p:pRg st="14" end="14"/>
                                            </p:txEl>
                                          </p:spTgt>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45411">
                                            <p:txEl>
                                              <p:pRg st="14" end="14"/>
                                            </p:txEl>
                                          </p:spTgt>
                                        </p:tgtEl>
                                        <p:attrNameLst>
                                          <p:attrName>ppt_y</p:attrName>
                                        </p:attrNameLst>
                                      </p:cBhvr>
                                      <p:tavLst>
                                        <p:tav tm="0">
                                          <p:val>
                                            <p:strVal val="#ppt_y-.03"/>
                                          </p:val>
                                        </p:tav>
                                        <p:tav tm="100000">
                                          <p:val>
                                            <p:strVal val="#ppt_y"/>
                                          </p:val>
                                        </p:tav>
                                      </p:tavLst>
                                    </p:anim>
                                  </p:childTnLst>
                                </p:cTn>
                              </p:par>
                              <p:par>
                                <p:cTn id="53" presetID="37" presetClass="entr" presetSubtype="0" fill="hold" nodeType="withEffect">
                                  <p:stCondLst>
                                    <p:cond delay="0"/>
                                  </p:stCondLst>
                                  <p:childTnLst>
                                    <p:set>
                                      <p:cBhvr>
                                        <p:cTn id="54" dur="1" fill="hold">
                                          <p:stCondLst>
                                            <p:cond delay="0"/>
                                          </p:stCondLst>
                                        </p:cTn>
                                        <p:tgtEl>
                                          <p:spTgt spid="145411">
                                            <p:txEl>
                                              <p:pRg st="15" end="15"/>
                                            </p:txEl>
                                          </p:spTgt>
                                        </p:tgtEl>
                                        <p:attrNameLst>
                                          <p:attrName>style.visibility</p:attrName>
                                        </p:attrNameLst>
                                      </p:cBhvr>
                                      <p:to>
                                        <p:strVal val="visible"/>
                                      </p:to>
                                    </p:set>
                                    <p:animEffect transition="in" filter="fade">
                                      <p:cBhvr>
                                        <p:cTn id="55" dur="1000"/>
                                        <p:tgtEl>
                                          <p:spTgt spid="145411">
                                            <p:txEl>
                                              <p:pRg st="15" end="15"/>
                                            </p:txEl>
                                          </p:spTgt>
                                        </p:tgtEl>
                                      </p:cBhvr>
                                    </p:animEffect>
                                    <p:anim calcmode="lin" valueType="num">
                                      <p:cBhvr>
                                        <p:cTn id="56" dur="1000" fill="hold"/>
                                        <p:tgtEl>
                                          <p:spTgt spid="145411">
                                            <p:txEl>
                                              <p:pRg st="15" end="15"/>
                                            </p:txEl>
                                          </p:spTgt>
                                        </p:tgtEl>
                                        <p:attrNameLst>
                                          <p:attrName>ppt_x</p:attrName>
                                        </p:attrNameLst>
                                      </p:cBhvr>
                                      <p:tavLst>
                                        <p:tav tm="0">
                                          <p:val>
                                            <p:strVal val="#ppt_x"/>
                                          </p:val>
                                        </p:tav>
                                        <p:tav tm="100000">
                                          <p:val>
                                            <p:strVal val="#ppt_x"/>
                                          </p:val>
                                        </p:tav>
                                      </p:tavLst>
                                    </p:anim>
                                    <p:anim calcmode="lin" valueType="num">
                                      <p:cBhvr>
                                        <p:cTn id="57" dur="900" decel="100000" fill="hold"/>
                                        <p:tgtEl>
                                          <p:spTgt spid="145411">
                                            <p:txEl>
                                              <p:pRg st="15" end="15"/>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45411">
                                            <p:txEl>
                                              <p:pRg st="15" end="15"/>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noFill/>
        </p:spPr>
        <p:txBody>
          <a:bodyPr/>
          <a:lstStyle/>
          <a:p>
            <a:pPr eaLnBrk="1" hangingPunct="1"/>
            <a:r>
              <a:rPr lang="en-US" altLang="en-US"/>
              <a:t>Example 1(b) – </a:t>
            </a:r>
            <a:r>
              <a:rPr lang="en-US" altLang="en-US" i="1"/>
              <a:t>Solution</a:t>
            </a:r>
          </a:p>
        </p:txBody>
      </p:sp>
      <p:sp>
        <p:nvSpPr>
          <p:cNvPr id="14339" name="Text Box 3"/>
          <p:cNvSpPr txBox="1">
            <a:spLocks noChangeArrowheads="1"/>
          </p:cNvSpPr>
          <p:nvPr/>
        </p:nvSpPr>
        <p:spPr bwMode="auto">
          <a:xfrm>
            <a:off x="455613" y="1462088"/>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en-US">
                <a:solidFill>
                  <a:srgbClr val="000000"/>
                </a:solidFill>
              </a:rPr>
              <a:t>The graph is sketched in Figure 3.</a:t>
            </a:r>
          </a:p>
          <a:p>
            <a:pPr eaLnBrk="1" hangingPunct="1"/>
            <a:r>
              <a:rPr lang="en-US" altLang="en-US" sz="1200">
                <a:solidFill>
                  <a:srgbClr val="000000"/>
                </a:solidFill>
              </a:rPr>
              <a:t> </a:t>
            </a:r>
            <a:br>
              <a:rPr lang="en-US" altLang="en-US" sz="1200">
                <a:solidFill>
                  <a:srgbClr val="000000"/>
                </a:solidFill>
              </a:rPr>
            </a:br>
            <a:r>
              <a:rPr lang="en-US" altLang="en-US">
                <a:solidFill>
                  <a:srgbClr val="000000"/>
                </a:solidFill>
              </a:rPr>
              <a:t>The slope is </a:t>
            </a:r>
            <a:r>
              <a:rPr lang="en-US" altLang="en-US" i="1">
                <a:solidFill>
                  <a:srgbClr val="000000"/>
                </a:solidFill>
              </a:rPr>
              <a:t>m</a:t>
            </a:r>
            <a:r>
              <a:rPr lang="en-US" altLang="en-US">
                <a:solidFill>
                  <a:srgbClr val="000000"/>
                </a:solidFill>
              </a:rPr>
              <a:t> = –10</a:t>
            </a:r>
            <a:r>
              <a:rPr lang="en-US" altLang="en-US" b="1">
                <a:solidFill>
                  <a:srgbClr val="000000"/>
                </a:solidFill>
                <a:sym typeface="Symbol" panose="05050102010706020507" pitchFamily="18" charset="2"/>
              </a:rPr>
              <a:t></a:t>
            </a:r>
            <a:r>
              <a:rPr lang="en-US" altLang="en-US">
                <a:solidFill>
                  <a:srgbClr val="000000"/>
                </a:solidFill>
                <a:sym typeface="Symbol" panose="05050102010706020507" pitchFamily="18" charset="2"/>
              </a:rPr>
              <a:t>C/km</a:t>
            </a:r>
            <a:r>
              <a:rPr lang="en-US" altLang="en-US">
                <a:solidFill>
                  <a:srgbClr val="000000"/>
                </a:solidFill>
              </a:rPr>
              <a:t>, and this represents the rate of change of temperature with respect to height.</a:t>
            </a:r>
          </a:p>
        </p:txBody>
      </p:sp>
      <p:pic>
        <p:nvPicPr>
          <p:cNvPr id="143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3086100"/>
            <a:ext cx="3062288" cy="298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Rectangle 5"/>
          <p:cNvSpPr>
            <a:spLocks noChangeArrowheads="1"/>
          </p:cNvSpPr>
          <p:nvPr/>
        </p:nvSpPr>
        <p:spPr bwMode="auto">
          <a:xfrm>
            <a:off x="3978275" y="6210300"/>
            <a:ext cx="7778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US" altLang="en-US" sz="1200" b="1">
                <a:solidFill>
                  <a:srgbClr val="000000"/>
                </a:solidFill>
              </a:rPr>
              <a:t>Figure 3</a:t>
            </a:r>
          </a:p>
        </p:txBody>
      </p:sp>
      <p:sp>
        <p:nvSpPr>
          <p:cNvPr id="14342" name="Rectangle 6"/>
          <p:cNvSpPr>
            <a:spLocks noChangeArrowheads="1"/>
          </p:cNvSpPr>
          <p:nvPr/>
        </p:nvSpPr>
        <p:spPr bwMode="auto">
          <a:xfrm>
            <a:off x="8135938" y="838200"/>
            <a:ext cx="841375"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eaLnBrk="1" hangingPunct="1"/>
            <a:r>
              <a:rPr lang="en-US" altLang="en-US" sz="1800"/>
              <a:t>cont’d</a:t>
            </a:r>
          </a:p>
        </p:txBody>
      </p:sp>
    </p:spTree>
    <p:custDataLst>
      <p:tags r:id="rId1"/>
    </p:custDataLst>
    <p:extLst>
      <p:ext uri="{BB962C8B-B14F-4D97-AF65-F5344CB8AC3E}">
        <p14:creationId xmlns:p14="http://schemas.microsoft.com/office/powerpoint/2010/main" val="273811737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noFill/>
        </p:spPr>
        <p:txBody>
          <a:bodyPr/>
          <a:lstStyle/>
          <a:p>
            <a:pPr eaLnBrk="1" hangingPunct="1"/>
            <a:r>
              <a:rPr lang="en-US" altLang="en-US"/>
              <a:t>Example 1(c) – </a:t>
            </a:r>
            <a:r>
              <a:rPr lang="en-US" altLang="en-US" i="1"/>
              <a:t>Solution</a:t>
            </a:r>
          </a:p>
        </p:txBody>
      </p:sp>
      <p:sp>
        <p:nvSpPr>
          <p:cNvPr id="15363" name="Text Box 3"/>
          <p:cNvSpPr txBox="1">
            <a:spLocks noChangeArrowheads="1"/>
          </p:cNvSpPr>
          <p:nvPr/>
        </p:nvSpPr>
        <p:spPr bwMode="auto">
          <a:xfrm>
            <a:off x="455613" y="1462088"/>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en-US">
                <a:solidFill>
                  <a:srgbClr val="000000"/>
                </a:solidFill>
                <a:latin typeface="Times-Roman" charset="0"/>
              </a:rPr>
              <a:t>At a height of </a:t>
            </a:r>
            <a:r>
              <a:rPr lang="en-US" altLang="en-US" i="1">
                <a:solidFill>
                  <a:srgbClr val="000000"/>
                </a:solidFill>
                <a:latin typeface="Times-Roman" charset="0"/>
              </a:rPr>
              <a:t>h</a:t>
            </a:r>
            <a:r>
              <a:rPr lang="en-US" altLang="en-US">
                <a:solidFill>
                  <a:srgbClr val="000000"/>
                </a:solidFill>
                <a:latin typeface="Times-Roman" charset="0"/>
              </a:rPr>
              <a:t> = 2.5 km, the temperature is</a:t>
            </a:r>
          </a:p>
          <a:p>
            <a:pPr eaLnBrk="1" hangingPunct="1"/>
            <a:endParaRPr lang="en-US" altLang="en-US">
              <a:solidFill>
                <a:srgbClr val="000000"/>
              </a:solidFill>
              <a:latin typeface="Times-Roman" charset="0"/>
            </a:endParaRPr>
          </a:p>
          <a:p>
            <a:pPr eaLnBrk="1" hangingPunct="1"/>
            <a:r>
              <a:rPr lang="en-US" altLang="en-US">
                <a:solidFill>
                  <a:srgbClr val="000000"/>
                </a:solidFill>
                <a:latin typeface="Times-Roman" charset="0"/>
              </a:rPr>
              <a:t>		</a:t>
            </a:r>
            <a:r>
              <a:rPr lang="en-US" altLang="en-US" i="1">
                <a:solidFill>
                  <a:srgbClr val="000000"/>
                </a:solidFill>
                <a:latin typeface="Times-Roman" charset="0"/>
              </a:rPr>
              <a:t>T</a:t>
            </a:r>
            <a:r>
              <a:rPr lang="en-US" altLang="en-US">
                <a:solidFill>
                  <a:srgbClr val="000000"/>
                </a:solidFill>
                <a:latin typeface="Times-Roman" charset="0"/>
              </a:rPr>
              <a:t> = –10(2.5) + 20 = </a:t>
            </a:r>
            <a:r>
              <a:rPr lang="en-US" altLang="en-US">
                <a:solidFill>
                  <a:srgbClr val="000000"/>
                </a:solidFill>
              </a:rPr>
              <a:t>–</a:t>
            </a:r>
            <a:r>
              <a:rPr lang="en-US" altLang="en-US">
                <a:solidFill>
                  <a:srgbClr val="000000"/>
                </a:solidFill>
                <a:latin typeface="Times-Roman" charset="0"/>
              </a:rPr>
              <a:t>5</a:t>
            </a:r>
            <a:r>
              <a:rPr lang="en-US" altLang="en-US" b="1">
                <a:solidFill>
                  <a:srgbClr val="000000"/>
                </a:solidFill>
                <a:latin typeface="Times-Roman" charset="0"/>
                <a:sym typeface="Symbol" panose="05050102010706020507" pitchFamily="18" charset="2"/>
              </a:rPr>
              <a:t></a:t>
            </a:r>
            <a:r>
              <a:rPr lang="en-US" altLang="en-US">
                <a:solidFill>
                  <a:srgbClr val="000000"/>
                </a:solidFill>
                <a:latin typeface="Times-Roman" charset="0"/>
                <a:sym typeface="Symbol" panose="05050102010706020507" pitchFamily="18" charset="2"/>
              </a:rPr>
              <a:t>C</a:t>
            </a:r>
          </a:p>
        </p:txBody>
      </p:sp>
      <p:sp>
        <p:nvSpPr>
          <p:cNvPr id="15364" name="Rectangle 6"/>
          <p:cNvSpPr>
            <a:spLocks noChangeArrowheads="1"/>
          </p:cNvSpPr>
          <p:nvPr/>
        </p:nvSpPr>
        <p:spPr bwMode="auto">
          <a:xfrm>
            <a:off x="8135938" y="838200"/>
            <a:ext cx="841375"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eaLnBrk="1" hangingPunct="1"/>
            <a:r>
              <a:rPr lang="en-US" altLang="en-US" sz="1800"/>
              <a:t>cont’d</a:t>
            </a:r>
          </a:p>
        </p:txBody>
      </p:sp>
    </p:spTree>
    <p:custDataLst>
      <p:tags r:id="rId1"/>
    </p:custDataLst>
    <p:extLst>
      <p:ext uri="{BB962C8B-B14F-4D97-AF65-F5344CB8AC3E}">
        <p14:creationId xmlns:p14="http://schemas.microsoft.com/office/powerpoint/2010/main" val="10747511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noFill/>
        </p:spPr>
        <p:txBody>
          <a:bodyPr/>
          <a:lstStyle/>
          <a:p>
            <a:pPr eaLnBrk="1" hangingPunct="1"/>
            <a:r>
              <a:rPr lang="en-US" altLang="en-US"/>
              <a:t>Linear Models</a:t>
            </a:r>
          </a:p>
        </p:txBody>
      </p:sp>
      <p:sp>
        <p:nvSpPr>
          <p:cNvPr id="16387" name="Text Box 3"/>
          <p:cNvSpPr txBox="1">
            <a:spLocks noChangeArrowheads="1"/>
          </p:cNvSpPr>
          <p:nvPr/>
        </p:nvSpPr>
        <p:spPr bwMode="auto">
          <a:xfrm>
            <a:off x="455613" y="1462088"/>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en-US">
                <a:solidFill>
                  <a:srgbClr val="000000"/>
                </a:solidFill>
                <a:latin typeface="Times-Roman" charset="0"/>
              </a:rPr>
              <a:t>If there is no physical law or principle to help us formulate a model, we construct an </a:t>
            </a:r>
            <a:r>
              <a:rPr lang="en-US" altLang="en-US" b="1">
                <a:solidFill>
                  <a:srgbClr val="000000"/>
                </a:solidFill>
                <a:latin typeface="Times-Bold" charset="0"/>
              </a:rPr>
              <a:t>empirical model</a:t>
            </a:r>
            <a:r>
              <a:rPr lang="en-US" altLang="en-US">
                <a:solidFill>
                  <a:srgbClr val="000000"/>
                </a:solidFill>
                <a:latin typeface="Times-Roman" charset="0"/>
              </a:rPr>
              <a:t>, which is based entirely on collected data.</a:t>
            </a:r>
          </a:p>
          <a:p>
            <a:pPr eaLnBrk="1" hangingPunct="1">
              <a:lnSpc>
                <a:spcPct val="120000"/>
              </a:lnSpc>
            </a:pPr>
            <a:r>
              <a:rPr lang="en-US" altLang="en-US">
                <a:solidFill>
                  <a:srgbClr val="000000"/>
                </a:solidFill>
                <a:latin typeface="Times-Roman" charset="0"/>
              </a:rPr>
              <a:t> </a:t>
            </a:r>
          </a:p>
          <a:p>
            <a:pPr eaLnBrk="1" hangingPunct="1"/>
            <a:r>
              <a:rPr lang="en-US" altLang="en-US">
                <a:solidFill>
                  <a:srgbClr val="000000"/>
                </a:solidFill>
                <a:latin typeface="Times-Roman" charset="0"/>
              </a:rPr>
              <a:t>We seek a curve that “fits” the data in the sense that it captures the basic trend of the data points.</a:t>
            </a:r>
          </a:p>
        </p:txBody>
      </p:sp>
    </p:spTree>
    <p:custDataLst>
      <p:tags r:id="rId1"/>
    </p:custDataLst>
    <p:extLst>
      <p:ext uri="{BB962C8B-B14F-4D97-AF65-F5344CB8AC3E}">
        <p14:creationId xmlns:p14="http://schemas.microsoft.com/office/powerpoint/2010/main" val="26888891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noFill/>
        </p:spPr>
        <p:txBody>
          <a:bodyPr/>
          <a:lstStyle/>
          <a:p>
            <a:r>
              <a:rPr lang="en-US" altLang="en-US"/>
              <a:t>Four Ways to Represent a Function</a:t>
            </a:r>
          </a:p>
        </p:txBody>
      </p:sp>
      <p:sp>
        <p:nvSpPr>
          <p:cNvPr id="7171" name="Rectangle 3"/>
          <p:cNvSpPr>
            <a:spLocks noChangeArrowheads="1"/>
          </p:cNvSpPr>
          <p:nvPr/>
        </p:nvSpPr>
        <p:spPr bwMode="auto">
          <a:xfrm>
            <a:off x="455613" y="1462088"/>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tabLst>
                <a:tab pos="0" algn="l"/>
              </a:tabLst>
              <a:defRPr sz="2400">
                <a:solidFill>
                  <a:schemeClr val="tx1"/>
                </a:solidFill>
                <a:latin typeface="Arial" panose="020B0604020202020204" pitchFamily="34" charset="0"/>
              </a:defRPr>
            </a:lvl1pPr>
            <a:lvl2pPr marL="742950" indent="-285750" eaLnBrk="0" hangingPunct="0">
              <a:tabLst>
                <a:tab pos="0" algn="l"/>
              </a:tabLst>
              <a:defRPr sz="2400">
                <a:solidFill>
                  <a:schemeClr val="tx1"/>
                </a:solidFill>
                <a:latin typeface="Arial" panose="020B0604020202020204" pitchFamily="34" charset="0"/>
              </a:defRPr>
            </a:lvl2pPr>
            <a:lvl3pPr marL="1143000" indent="-228600" eaLnBrk="0" hangingPunct="0">
              <a:tabLst>
                <a:tab pos="0" algn="l"/>
              </a:tabLst>
              <a:defRPr sz="2400">
                <a:solidFill>
                  <a:schemeClr val="tx1"/>
                </a:solidFill>
                <a:latin typeface="Arial" panose="020B0604020202020204" pitchFamily="34" charset="0"/>
              </a:defRPr>
            </a:lvl3pPr>
            <a:lvl4pPr marL="1600200" indent="-228600" eaLnBrk="0" hangingPunct="0">
              <a:tabLst>
                <a:tab pos="0" algn="l"/>
              </a:tabLst>
              <a:defRPr sz="2400">
                <a:solidFill>
                  <a:schemeClr val="tx1"/>
                </a:solidFill>
                <a:latin typeface="Arial" panose="020B0604020202020204" pitchFamily="34" charset="0"/>
              </a:defRPr>
            </a:lvl4pPr>
            <a:lvl5pPr marL="2057400" indent="-228600" eaLnBrk="0" hangingPunct="0">
              <a:tabLst>
                <a:tab pos="0" algn="l"/>
              </a:tabLst>
              <a:defRPr sz="2400">
                <a:solidFill>
                  <a:schemeClr val="tx1"/>
                </a:solidFill>
                <a:latin typeface="Arial" panose="020B0604020202020204" pitchFamily="34" charset="0"/>
              </a:defRPr>
            </a:lvl5pPr>
            <a:lvl6pPr marL="2514600" indent="-228600" eaLnBrk="0" fontAlgn="base" hangingPunct="0">
              <a:lnSpc>
                <a:spcPct val="120000"/>
              </a:lnSpc>
              <a:spcBef>
                <a:spcPct val="0"/>
              </a:spcBef>
              <a:spcAft>
                <a:spcPct val="0"/>
              </a:spcAft>
              <a:tabLst>
                <a:tab pos="0" algn="l"/>
              </a:tabLst>
              <a:defRPr sz="2400">
                <a:solidFill>
                  <a:schemeClr val="tx1"/>
                </a:solidFill>
                <a:latin typeface="Arial" panose="020B0604020202020204" pitchFamily="34" charset="0"/>
              </a:defRPr>
            </a:lvl6pPr>
            <a:lvl7pPr marL="2971800" indent="-228600" eaLnBrk="0" fontAlgn="base" hangingPunct="0">
              <a:lnSpc>
                <a:spcPct val="120000"/>
              </a:lnSpc>
              <a:spcBef>
                <a:spcPct val="0"/>
              </a:spcBef>
              <a:spcAft>
                <a:spcPct val="0"/>
              </a:spcAft>
              <a:tabLst>
                <a:tab pos="0" algn="l"/>
              </a:tabLst>
              <a:defRPr sz="2400">
                <a:solidFill>
                  <a:schemeClr val="tx1"/>
                </a:solidFill>
                <a:latin typeface="Arial" panose="020B0604020202020204" pitchFamily="34" charset="0"/>
              </a:defRPr>
            </a:lvl7pPr>
            <a:lvl8pPr marL="3429000" indent="-228600" eaLnBrk="0" fontAlgn="base" hangingPunct="0">
              <a:lnSpc>
                <a:spcPct val="120000"/>
              </a:lnSpc>
              <a:spcBef>
                <a:spcPct val="0"/>
              </a:spcBef>
              <a:spcAft>
                <a:spcPct val="0"/>
              </a:spcAft>
              <a:tabLst>
                <a:tab pos="0" algn="l"/>
              </a:tabLst>
              <a:defRPr sz="2400">
                <a:solidFill>
                  <a:schemeClr val="tx1"/>
                </a:solidFill>
                <a:latin typeface="Arial" panose="020B0604020202020204" pitchFamily="34" charset="0"/>
              </a:defRPr>
            </a:lvl8pPr>
            <a:lvl9pPr marL="3886200" indent="-228600" eaLnBrk="0" fontAlgn="base" hangingPunct="0">
              <a:lnSpc>
                <a:spcPct val="120000"/>
              </a:lnSpc>
              <a:spcBef>
                <a:spcPct val="0"/>
              </a:spcBef>
              <a:spcAft>
                <a:spcPct val="0"/>
              </a:spcAft>
              <a:tabLst>
                <a:tab pos="0" algn="l"/>
              </a:tabLst>
              <a:defRPr sz="2400">
                <a:solidFill>
                  <a:schemeClr val="tx1"/>
                </a:solidFill>
                <a:latin typeface="Arial" panose="020B0604020202020204" pitchFamily="34" charset="0"/>
              </a:defRPr>
            </a:lvl9pPr>
          </a:lstStyle>
          <a:p>
            <a:pPr eaLnBrk="1" hangingPunct="1">
              <a:lnSpc>
                <a:spcPct val="100000"/>
              </a:lnSpc>
            </a:pPr>
            <a:r>
              <a:rPr lang="en-US" altLang="en-US"/>
              <a:t>     Figure 1 shows a graph generated by seismic activity </a:t>
            </a:r>
            <a:br>
              <a:rPr lang="en-US" altLang="en-US"/>
            </a:br>
            <a:r>
              <a:rPr lang="en-US" altLang="en-US"/>
              <a:t>     during the Northridge earthquake that shook Los </a:t>
            </a:r>
            <a:br>
              <a:rPr lang="en-US" altLang="en-US"/>
            </a:br>
            <a:r>
              <a:rPr lang="en-US" altLang="en-US"/>
              <a:t>     Angeles in 1994. For a given value of </a:t>
            </a:r>
            <a:r>
              <a:rPr lang="en-US" altLang="en-US" i="1"/>
              <a:t>t</a:t>
            </a:r>
            <a:r>
              <a:rPr lang="en-US" altLang="en-US"/>
              <a:t>, the graph </a:t>
            </a:r>
            <a:br>
              <a:rPr lang="en-US" altLang="en-US"/>
            </a:br>
            <a:r>
              <a:rPr lang="en-US" altLang="en-US"/>
              <a:t>     provides a corresponding value of </a:t>
            </a:r>
            <a:r>
              <a:rPr lang="en-US" altLang="en-US" i="1"/>
              <a:t>a</a:t>
            </a:r>
            <a:r>
              <a:rPr lang="en-US" altLang="en-US"/>
              <a:t>.</a:t>
            </a:r>
          </a:p>
        </p:txBody>
      </p:sp>
      <p:sp>
        <p:nvSpPr>
          <p:cNvPr id="7172" name="Rectangle 5"/>
          <p:cNvSpPr>
            <a:spLocks noChangeArrowheads="1"/>
          </p:cNvSpPr>
          <p:nvPr/>
        </p:nvSpPr>
        <p:spPr bwMode="auto">
          <a:xfrm>
            <a:off x="2590800" y="5872163"/>
            <a:ext cx="35814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6pPr>
            <a:lvl7pPr marL="29718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7pPr>
            <a:lvl8pPr marL="34290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8pPr>
            <a:lvl9pPr marL="38862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9pPr>
          </a:lstStyle>
          <a:p>
            <a:pPr algn="ctr" eaLnBrk="1" hangingPunct="1">
              <a:lnSpc>
                <a:spcPct val="100000"/>
              </a:lnSpc>
            </a:pPr>
            <a:r>
              <a:rPr lang="en-US" altLang="en-US" sz="1400"/>
              <a:t>Vertical ground acceleration during the Northridge earthquake</a:t>
            </a:r>
          </a:p>
        </p:txBody>
      </p:sp>
      <p:sp>
        <p:nvSpPr>
          <p:cNvPr id="7173" name="Text Box 6"/>
          <p:cNvSpPr txBox="1">
            <a:spLocks noChangeArrowheads="1"/>
          </p:cNvSpPr>
          <p:nvPr/>
        </p:nvSpPr>
        <p:spPr bwMode="auto">
          <a:xfrm>
            <a:off x="3949700" y="6383338"/>
            <a:ext cx="7778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6pPr>
            <a:lvl7pPr marL="29718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7pPr>
            <a:lvl8pPr marL="34290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8pPr>
            <a:lvl9pPr marL="38862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9pPr>
          </a:lstStyle>
          <a:p>
            <a:pPr algn="ctr" eaLnBrk="1" hangingPunct="1">
              <a:lnSpc>
                <a:spcPct val="100000"/>
              </a:lnSpc>
            </a:pPr>
            <a:r>
              <a:rPr lang="en-US" altLang="en-US" sz="1200" b="1"/>
              <a:t>Figure 1</a:t>
            </a:r>
          </a:p>
        </p:txBody>
      </p:sp>
      <p:pic>
        <p:nvPicPr>
          <p:cNvPr id="7174" name="Picture 9" descr="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3200400"/>
            <a:ext cx="4826000" cy="257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3"/>
          <p:cNvSpPr txBox="1">
            <a:spLocks noChangeArrowheads="1"/>
          </p:cNvSpPr>
          <p:nvPr/>
        </p:nvSpPr>
        <p:spPr bwMode="auto">
          <a:xfrm>
            <a:off x="520700" y="3143250"/>
            <a:ext cx="8226425" cy="914400"/>
          </a:xfrm>
          <a:prstGeom prst="rect">
            <a:avLst/>
          </a:prstGeom>
          <a:noFill/>
          <a:ln w="9525">
            <a:noFill/>
            <a:miter lim="800000"/>
            <a:headEnd/>
            <a:tailEnd/>
          </a:ln>
        </p:spPr>
        <p:txBody>
          <a:bodyPr/>
          <a:lstStyle/>
          <a:p>
            <a:pPr algn="ctr">
              <a:defRPr/>
            </a:pPr>
            <a:r>
              <a:rPr lang="en-US" sz="4000" dirty="0">
                <a:solidFill>
                  <a:srgbClr val="CC007A"/>
                </a:solidFill>
                <a:latin typeface="+mj-lt"/>
              </a:rPr>
              <a:t>Polynomials</a:t>
            </a:r>
          </a:p>
        </p:txBody>
      </p:sp>
    </p:spTree>
    <p:custDataLst>
      <p:tags r:id="rId1"/>
    </p:custDataLst>
    <p:extLst>
      <p:ext uri="{BB962C8B-B14F-4D97-AF65-F5344CB8AC3E}">
        <p14:creationId xmlns:p14="http://schemas.microsoft.com/office/powerpoint/2010/main" val="40504635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noFill/>
        </p:spPr>
        <p:txBody>
          <a:bodyPr/>
          <a:lstStyle/>
          <a:p>
            <a:pPr eaLnBrk="1" hangingPunct="1"/>
            <a:r>
              <a:rPr lang="en-US" altLang="en-US"/>
              <a:t>Polynomials</a:t>
            </a:r>
          </a:p>
        </p:txBody>
      </p:sp>
      <p:sp>
        <p:nvSpPr>
          <p:cNvPr id="18435" name="Text Box 3"/>
          <p:cNvSpPr txBox="1">
            <a:spLocks noChangeArrowheads="1"/>
          </p:cNvSpPr>
          <p:nvPr/>
        </p:nvSpPr>
        <p:spPr bwMode="auto">
          <a:xfrm>
            <a:off x="457200" y="1462088"/>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en-US">
                <a:solidFill>
                  <a:srgbClr val="000000"/>
                </a:solidFill>
              </a:rPr>
              <a:t>A function </a:t>
            </a:r>
            <a:r>
              <a:rPr lang="en-US" altLang="en-US" i="1">
                <a:solidFill>
                  <a:srgbClr val="000000"/>
                </a:solidFill>
              </a:rPr>
              <a:t>P</a:t>
            </a:r>
            <a:r>
              <a:rPr lang="en-US" altLang="en-US">
                <a:solidFill>
                  <a:srgbClr val="000000"/>
                </a:solidFill>
              </a:rPr>
              <a:t> is called a </a:t>
            </a:r>
            <a:r>
              <a:rPr lang="en-US" altLang="en-US" b="1">
                <a:solidFill>
                  <a:srgbClr val="000000"/>
                </a:solidFill>
              </a:rPr>
              <a:t>polynomial </a:t>
            </a:r>
            <a:r>
              <a:rPr lang="en-US" altLang="en-US">
                <a:solidFill>
                  <a:srgbClr val="000000"/>
                </a:solidFill>
              </a:rPr>
              <a:t>if</a:t>
            </a:r>
          </a:p>
          <a:p>
            <a:pPr eaLnBrk="1" hangingPunct="1"/>
            <a:endParaRPr lang="en-US" altLang="en-US" sz="1800">
              <a:solidFill>
                <a:srgbClr val="000000"/>
              </a:solidFill>
            </a:endParaRPr>
          </a:p>
          <a:p>
            <a:pPr eaLnBrk="1" hangingPunct="1"/>
            <a:r>
              <a:rPr lang="en-US" altLang="en-US" i="1">
                <a:solidFill>
                  <a:srgbClr val="000000"/>
                </a:solidFill>
              </a:rPr>
              <a:t>	P</a:t>
            </a:r>
            <a:r>
              <a:rPr lang="en-US" altLang="en-US" sz="400" i="1">
                <a:solidFill>
                  <a:srgbClr val="000000"/>
                </a:solidFill>
              </a:rPr>
              <a:t> </a:t>
            </a:r>
            <a:r>
              <a:rPr lang="en-US" altLang="en-US">
                <a:solidFill>
                  <a:srgbClr val="000000"/>
                </a:solidFill>
              </a:rPr>
              <a:t>(</a:t>
            </a:r>
            <a:r>
              <a:rPr lang="en-US" altLang="en-US" i="1">
                <a:solidFill>
                  <a:srgbClr val="000000"/>
                </a:solidFill>
              </a:rPr>
              <a:t>x</a:t>
            </a:r>
            <a:r>
              <a:rPr lang="en-US" altLang="en-US">
                <a:solidFill>
                  <a:srgbClr val="000000"/>
                </a:solidFill>
              </a:rPr>
              <a:t>) = </a:t>
            </a:r>
            <a:r>
              <a:rPr lang="en-US" altLang="en-US" i="1">
                <a:solidFill>
                  <a:srgbClr val="000000"/>
                </a:solidFill>
              </a:rPr>
              <a:t>a</a:t>
            </a:r>
            <a:r>
              <a:rPr lang="en-US" altLang="en-US" i="1" baseline="-25000">
                <a:solidFill>
                  <a:srgbClr val="000000"/>
                </a:solidFill>
              </a:rPr>
              <a:t>n</a:t>
            </a:r>
            <a:r>
              <a:rPr lang="en-US" altLang="en-US" i="1">
                <a:solidFill>
                  <a:srgbClr val="000000"/>
                </a:solidFill>
              </a:rPr>
              <a:t>x</a:t>
            </a:r>
            <a:r>
              <a:rPr lang="en-US" altLang="en-US" i="1" baseline="30000">
                <a:solidFill>
                  <a:srgbClr val="000000"/>
                </a:solidFill>
              </a:rPr>
              <a:t>n</a:t>
            </a:r>
            <a:r>
              <a:rPr lang="en-US" altLang="en-US">
                <a:solidFill>
                  <a:srgbClr val="000000"/>
                </a:solidFill>
              </a:rPr>
              <a:t> + </a:t>
            </a:r>
            <a:r>
              <a:rPr lang="en-US" altLang="en-US" i="1">
                <a:solidFill>
                  <a:srgbClr val="000000"/>
                </a:solidFill>
              </a:rPr>
              <a:t>a</a:t>
            </a:r>
            <a:r>
              <a:rPr lang="en-US" altLang="en-US" i="1" baseline="-25000">
                <a:solidFill>
                  <a:srgbClr val="000000"/>
                </a:solidFill>
              </a:rPr>
              <a:t>n</a:t>
            </a:r>
            <a:r>
              <a:rPr lang="en-US" altLang="en-US" sz="800" i="1" baseline="-25000">
                <a:solidFill>
                  <a:srgbClr val="000000"/>
                </a:solidFill>
              </a:rPr>
              <a:t> </a:t>
            </a:r>
            <a:r>
              <a:rPr lang="en-US" altLang="en-US" baseline="-25000">
                <a:solidFill>
                  <a:srgbClr val="000000"/>
                </a:solidFill>
              </a:rPr>
              <a:t>–1</a:t>
            </a:r>
            <a:r>
              <a:rPr lang="en-US" altLang="en-US" i="1">
                <a:solidFill>
                  <a:srgbClr val="000000"/>
                </a:solidFill>
              </a:rPr>
              <a:t>x</a:t>
            </a:r>
            <a:r>
              <a:rPr lang="en-US" altLang="en-US" i="1" baseline="30000">
                <a:solidFill>
                  <a:srgbClr val="000000"/>
                </a:solidFill>
              </a:rPr>
              <a:t>n</a:t>
            </a:r>
            <a:r>
              <a:rPr lang="en-US" altLang="en-US" sz="800" i="1" baseline="30000">
                <a:solidFill>
                  <a:srgbClr val="000000"/>
                </a:solidFill>
              </a:rPr>
              <a:t> </a:t>
            </a:r>
            <a:r>
              <a:rPr lang="en-US" altLang="en-US" baseline="30000">
                <a:solidFill>
                  <a:srgbClr val="000000"/>
                </a:solidFill>
              </a:rPr>
              <a:t>–1</a:t>
            </a:r>
            <a:r>
              <a:rPr lang="en-US" altLang="en-US">
                <a:solidFill>
                  <a:srgbClr val="000000"/>
                </a:solidFill>
              </a:rPr>
              <a:t> + </a:t>
            </a:r>
            <a:r>
              <a:rPr lang="en-US" altLang="en-US" baseline="30000">
                <a:solidFill>
                  <a:srgbClr val="000000"/>
                </a:solidFill>
              </a:rPr>
              <a:t>. . .</a:t>
            </a:r>
            <a:r>
              <a:rPr lang="en-US" altLang="en-US">
                <a:solidFill>
                  <a:srgbClr val="000000"/>
                </a:solidFill>
              </a:rPr>
              <a:t> + </a:t>
            </a:r>
            <a:r>
              <a:rPr lang="en-US" altLang="en-US" i="1">
                <a:solidFill>
                  <a:srgbClr val="000000"/>
                </a:solidFill>
              </a:rPr>
              <a:t>a</a:t>
            </a:r>
            <a:r>
              <a:rPr lang="en-US" altLang="en-US" baseline="-25000">
                <a:solidFill>
                  <a:srgbClr val="000000"/>
                </a:solidFill>
              </a:rPr>
              <a:t>2</a:t>
            </a:r>
            <a:r>
              <a:rPr lang="en-US" altLang="en-US" i="1">
                <a:solidFill>
                  <a:srgbClr val="000000"/>
                </a:solidFill>
              </a:rPr>
              <a:t>x</a:t>
            </a:r>
            <a:r>
              <a:rPr lang="en-US" altLang="en-US" baseline="30000">
                <a:solidFill>
                  <a:srgbClr val="000000"/>
                </a:solidFill>
              </a:rPr>
              <a:t>2</a:t>
            </a:r>
            <a:r>
              <a:rPr lang="en-US" altLang="en-US">
                <a:solidFill>
                  <a:srgbClr val="000000"/>
                </a:solidFill>
              </a:rPr>
              <a:t> + </a:t>
            </a:r>
            <a:r>
              <a:rPr lang="en-US" altLang="en-US" i="1">
                <a:solidFill>
                  <a:srgbClr val="000000"/>
                </a:solidFill>
              </a:rPr>
              <a:t>a</a:t>
            </a:r>
            <a:r>
              <a:rPr lang="en-US" altLang="en-US" baseline="-25000">
                <a:solidFill>
                  <a:srgbClr val="000000"/>
                </a:solidFill>
              </a:rPr>
              <a:t>1</a:t>
            </a:r>
            <a:r>
              <a:rPr lang="en-US" altLang="en-US" i="1">
                <a:solidFill>
                  <a:srgbClr val="000000"/>
                </a:solidFill>
              </a:rPr>
              <a:t>x</a:t>
            </a:r>
            <a:r>
              <a:rPr lang="en-US" altLang="en-US">
                <a:solidFill>
                  <a:srgbClr val="000000"/>
                </a:solidFill>
              </a:rPr>
              <a:t> + </a:t>
            </a:r>
            <a:r>
              <a:rPr lang="en-US" altLang="en-US" i="1">
                <a:solidFill>
                  <a:srgbClr val="000000"/>
                </a:solidFill>
              </a:rPr>
              <a:t>a</a:t>
            </a:r>
            <a:r>
              <a:rPr lang="en-US" altLang="en-US" baseline="-25000">
                <a:solidFill>
                  <a:srgbClr val="000000"/>
                </a:solidFill>
              </a:rPr>
              <a:t>0</a:t>
            </a:r>
            <a:endParaRPr lang="en-US" altLang="en-US">
              <a:solidFill>
                <a:srgbClr val="000000"/>
              </a:solidFill>
            </a:endParaRPr>
          </a:p>
          <a:p>
            <a:pPr eaLnBrk="1" hangingPunct="1"/>
            <a:endParaRPr lang="en-US" altLang="en-US" sz="1800">
              <a:solidFill>
                <a:srgbClr val="000000"/>
              </a:solidFill>
            </a:endParaRPr>
          </a:p>
          <a:p>
            <a:pPr eaLnBrk="1" hangingPunct="1"/>
            <a:r>
              <a:rPr lang="en-US" altLang="en-US">
                <a:solidFill>
                  <a:srgbClr val="000000"/>
                </a:solidFill>
              </a:rPr>
              <a:t>where </a:t>
            </a:r>
            <a:r>
              <a:rPr lang="en-US" altLang="en-US" i="1">
                <a:solidFill>
                  <a:srgbClr val="000000"/>
                </a:solidFill>
              </a:rPr>
              <a:t>n</a:t>
            </a:r>
            <a:r>
              <a:rPr lang="en-US" altLang="en-US">
                <a:solidFill>
                  <a:srgbClr val="000000"/>
                </a:solidFill>
              </a:rPr>
              <a:t> is a nonnegative integer and the numbers </a:t>
            </a:r>
            <a:br>
              <a:rPr lang="en-US" altLang="en-US">
                <a:solidFill>
                  <a:srgbClr val="000000"/>
                </a:solidFill>
              </a:rPr>
            </a:br>
            <a:r>
              <a:rPr lang="en-US" altLang="en-US" i="1">
                <a:solidFill>
                  <a:srgbClr val="000000"/>
                </a:solidFill>
              </a:rPr>
              <a:t>a</a:t>
            </a:r>
            <a:r>
              <a:rPr lang="en-US" altLang="en-US" baseline="-25000">
                <a:solidFill>
                  <a:srgbClr val="000000"/>
                </a:solidFill>
              </a:rPr>
              <a:t>0</a:t>
            </a:r>
            <a:r>
              <a:rPr lang="en-US" altLang="en-US">
                <a:solidFill>
                  <a:srgbClr val="000000"/>
                </a:solidFill>
              </a:rPr>
              <a:t>, </a:t>
            </a:r>
            <a:r>
              <a:rPr lang="en-US" altLang="en-US" i="1">
                <a:solidFill>
                  <a:srgbClr val="000000"/>
                </a:solidFill>
              </a:rPr>
              <a:t>a</a:t>
            </a:r>
            <a:r>
              <a:rPr lang="en-US" altLang="en-US" baseline="-25000">
                <a:solidFill>
                  <a:srgbClr val="000000"/>
                </a:solidFill>
              </a:rPr>
              <a:t>1</a:t>
            </a:r>
            <a:r>
              <a:rPr lang="en-US" altLang="en-US">
                <a:solidFill>
                  <a:srgbClr val="000000"/>
                </a:solidFill>
              </a:rPr>
              <a:t>, </a:t>
            </a:r>
            <a:r>
              <a:rPr lang="en-US" altLang="en-US" i="1">
                <a:solidFill>
                  <a:srgbClr val="000000"/>
                </a:solidFill>
              </a:rPr>
              <a:t>a</a:t>
            </a:r>
            <a:r>
              <a:rPr lang="en-US" altLang="en-US" baseline="-25000">
                <a:solidFill>
                  <a:srgbClr val="000000"/>
                </a:solidFill>
              </a:rPr>
              <a:t>2</a:t>
            </a:r>
            <a:r>
              <a:rPr lang="en-US" altLang="en-US">
                <a:solidFill>
                  <a:srgbClr val="000000"/>
                </a:solidFill>
              </a:rPr>
              <a:t>, . . ., </a:t>
            </a:r>
            <a:r>
              <a:rPr lang="en-US" altLang="en-US" i="1">
                <a:solidFill>
                  <a:srgbClr val="000000"/>
                </a:solidFill>
              </a:rPr>
              <a:t>a</a:t>
            </a:r>
            <a:r>
              <a:rPr lang="en-US" altLang="en-US" i="1" baseline="-25000">
                <a:solidFill>
                  <a:srgbClr val="000000"/>
                </a:solidFill>
              </a:rPr>
              <a:t>n</a:t>
            </a:r>
            <a:r>
              <a:rPr lang="en-US" altLang="en-US">
                <a:solidFill>
                  <a:srgbClr val="000000"/>
                </a:solidFill>
              </a:rPr>
              <a:t> are constants called the </a:t>
            </a:r>
            <a:r>
              <a:rPr lang="en-US" altLang="en-US" b="1">
                <a:solidFill>
                  <a:srgbClr val="000000"/>
                </a:solidFill>
              </a:rPr>
              <a:t>coefficients </a:t>
            </a:r>
            <a:r>
              <a:rPr lang="en-US" altLang="en-US">
                <a:solidFill>
                  <a:srgbClr val="000000"/>
                </a:solidFill>
              </a:rPr>
              <a:t>of the polynomial. </a:t>
            </a:r>
          </a:p>
          <a:p>
            <a:pPr eaLnBrk="1" hangingPunct="1"/>
            <a:endParaRPr lang="en-US" altLang="en-US">
              <a:solidFill>
                <a:srgbClr val="000000"/>
              </a:solidFill>
            </a:endParaRPr>
          </a:p>
          <a:p>
            <a:pPr eaLnBrk="1" hangingPunct="1"/>
            <a:r>
              <a:rPr lang="en-US" altLang="en-US">
                <a:solidFill>
                  <a:srgbClr val="000000"/>
                </a:solidFill>
              </a:rPr>
              <a:t>The domain of any polynomial is                      If the leading coefficient </a:t>
            </a:r>
            <a:r>
              <a:rPr lang="en-US" altLang="en-US" i="1">
                <a:solidFill>
                  <a:srgbClr val="000000"/>
                </a:solidFill>
              </a:rPr>
              <a:t>a</a:t>
            </a:r>
            <a:r>
              <a:rPr lang="en-US" altLang="en-US" i="1" baseline="-25000">
                <a:solidFill>
                  <a:srgbClr val="000000"/>
                </a:solidFill>
              </a:rPr>
              <a:t>n</a:t>
            </a:r>
            <a:r>
              <a:rPr lang="en-US" altLang="en-US">
                <a:solidFill>
                  <a:srgbClr val="000000"/>
                </a:solidFill>
              </a:rPr>
              <a:t> </a:t>
            </a:r>
            <a:r>
              <a:rPr lang="en-US" altLang="en-US" b="1">
                <a:solidFill>
                  <a:srgbClr val="000000"/>
                </a:solidFill>
                <a:sym typeface="Symbol" panose="05050102010706020507" pitchFamily="18" charset="2"/>
              </a:rPr>
              <a:t></a:t>
            </a:r>
            <a:r>
              <a:rPr lang="en-US" altLang="en-US">
                <a:solidFill>
                  <a:srgbClr val="000000"/>
                </a:solidFill>
                <a:sym typeface="Symbol" panose="05050102010706020507" pitchFamily="18" charset="2"/>
              </a:rPr>
              <a:t> 0</a:t>
            </a:r>
            <a:r>
              <a:rPr lang="en-US" altLang="en-US">
                <a:solidFill>
                  <a:srgbClr val="000000"/>
                </a:solidFill>
              </a:rPr>
              <a:t>, then the </a:t>
            </a:r>
            <a:r>
              <a:rPr lang="en-US" altLang="en-US" b="1">
                <a:solidFill>
                  <a:srgbClr val="000000"/>
                </a:solidFill>
              </a:rPr>
              <a:t>degree </a:t>
            </a:r>
            <a:r>
              <a:rPr lang="en-US" altLang="en-US">
                <a:solidFill>
                  <a:srgbClr val="000000"/>
                </a:solidFill>
              </a:rPr>
              <a:t>of the polynomial is </a:t>
            </a:r>
            <a:r>
              <a:rPr lang="en-US" altLang="en-US" i="1">
                <a:solidFill>
                  <a:srgbClr val="000000"/>
                </a:solidFill>
              </a:rPr>
              <a:t>n</a:t>
            </a:r>
            <a:r>
              <a:rPr lang="en-US" altLang="en-US">
                <a:solidFill>
                  <a:srgbClr val="000000"/>
                </a:solidFill>
              </a:rPr>
              <a:t>. For example, the function</a:t>
            </a:r>
          </a:p>
          <a:p>
            <a:pPr eaLnBrk="1" hangingPunct="1"/>
            <a:endParaRPr lang="en-US" altLang="en-US">
              <a:solidFill>
                <a:srgbClr val="000000"/>
              </a:solidFill>
            </a:endParaRPr>
          </a:p>
          <a:p>
            <a:pPr eaLnBrk="1" hangingPunct="1"/>
            <a:endParaRPr lang="en-US" altLang="en-US" sz="1400">
              <a:solidFill>
                <a:srgbClr val="000000"/>
              </a:solidFill>
            </a:endParaRPr>
          </a:p>
          <a:p>
            <a:pPr eaLnBrk="1" hangingPunct="1"/>
            <a:endParaRPr lang="en-US" altLang="en-US" sz="1400">
              <a:solidFill>
                <a:srgbClr val="000000"/>
              </a:solidFill>
            </a:endParaRPr>
          </a:p>
          <a:p>
            <a:pPr eaLnBrk="1" hangingPunct="1"/>
            <a:r>
              <a:rPr lang="en-US" altLang="en-US">
                <a:solidFill>
                  <a:srgbClr val="000000"/>
                </a:solidFill>
              </a:rPr>
              <a:t>is a polynomial of degree 6.</a:t>
            </a:r>
          </a:p>
        </p:txBody>
      </p:sp>
      <p:pic>
        <p:nvPicPr>
          <p:cNvPr id="1843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5467350"/>
            <a:ext cx="3940175"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3638" y="4273550"/>
            <a:ext cx="173672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1865167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noFill/>
        </p:spPr>
        <p:txBody>
          <a:bodyPr/>
          <a:lstStyle/>
          <a:p>
            <a:pPr eaLnBrk="1" hangingPunct="1"/>
            <a:r>
              <a:rPr lang="en-US" altLang="en-US"/>
              <a:t>Polynomials</a:t>
            </a:r>
          </a:p>
        </p:txBody>
      </p:sp>
      <p:sp>
        <p:nvSpPr>
          <p:cNvPr id="19459" name="Text Box 3"/>
          <p:cNvSpPr txBox="1">
            <a:spLocks noChangeArrowheads="1"/>
          </p:cNvSpPr>
          <p:nvPr/>
        </p:nvSpPr>
        <p:spPr bwMode="auto">
          <a:xfrm>
            <a:off x="455613" y="1462088"/>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en-US"/>
              <a:t>A polynomial of degree 1 is of the form </a:t>
            </a:r>
            <a:r>
              <a:rPr lang="en-US" altLang="en-US" i="1"/>
              <a:t>P</a:t>
            </a:r>
            <a:r>
              <a:rPr lang="en-US" altLang="en-US" sz="400" i="1"/>
              <a:t> </a:t>
            </a:r>
            <a:r>
              <a:rPr lang="en-US" altLang="en-US"/>
              <a:t>(</a:t>
            </a:r>
            <a:r>
              <a:rPr lang="en-US" altLang="en-US" i="1"/>
              <a:t>x</a:t>
            </a:r>
            <a:r>
              <a:rPr lang="en-US" altLang="en-US"/>
              <a:t>) = </a:t>
            </a:r>
            <a:r>
              <a:rPr lang="en-US" altLang="en-US" i="1"/>
              <a:t>mx</a:t>
            </a:r>
            <a:r>
              <a:rPr lang="en-US" altLang="en-US"/>
              <a:t> + </a:t>
            </a:r>
            <a:r>
              <a:rPr lang="en-US" altLang="en-US" i="1"/>
              <a:t>b</a:t>
            </a:r>
            <a:r>
              <a:rPr lang="en-US" altLang="en-US"/>
              <a:t> and so it is a linear function.</a:t>
            </a:r>
          </a:p>
          <a:p>
            <a:pPr eaLnBrk="1" hangingPunct="1">
              <a:lnSpc>
                <a:spcPct val="120000"/>
              </a:lnSpc>
            </a:pPr>
            <a:endParaRPr lang="en-US" altLang="en-US"/>
          </a:p>
          <a:p>
            <a:pPr eaLnBrk="1" hangingPunct="1"/>
            <a:r>
              <a:rPr lang="en-US" altLang="en-US"/>
              <a:t>A polynomial of degree 2 is of the form </a:t>
            </a:r>
            <a:r>
              <a:rPr lang="en-US" altLang="en-US" i="1"/>
              <a:t>P</a:t>
            </a:r>
            <a:r>
              <a:rPr lang="en-US" altLang="en-US" sz="400" i="1"/>
              <a:t> </a:t>
            </a:r>
            <a:r>
              <a:rPr lang="en-US" altLang="en-US"/>
              <a:t>(</a:t>
            </a:r>
            <a:r>
              <a:rPr lang="en-US" altLang="en-US" i="1"/>
              <a:t>x</a:t>
            </a:r>
            <a:r>
              <a:rPr lang="en-US" altLang="en-US"/>
              <a:t>) = </a:t>
            </a:r>
            <a:r>
              <a:rPr lang="en-US" altLang="en-US" i="1"/>
              <a:t>ax</a:t>
            </a:r>
            <a:r>
              <a:rPr lang="en-US" altLang="en-US" baseline="30000"/>
              <a:t>2</a:t>
            </a:r>
            <a:r>
              <a:rPr lang="en-US" altLang="en-US"/>
              <a:t> + </a:t>
            </a:r>
            <a:r>
              <a:rPr lang="en-US" altLang="en-US" i="1"/>
              <a:t>bx</a:t>
            </a:r>
            <a:r>
              <a:rPr lang="en-US" altLang="en-US"/>
              <a:t> + </a:t>
            </a:r>
            <a:r>
              <a:rPr lang="en-US" altLang="en-US" i="1"/>
              <a:t>c</a:t>
            </a:r>
            <a:r>
              <a:rPr lang="en-US" altLang="en-US"/>
              <a:t> and is called a </a:t>
            </a:r>
            <a:r>
              <a:rPr lang="en-US" altLang="en-US" b="1"/>
              <a:t>quadratic function</a:t>
            </a:r>
            <a:r>
              <a:rPr lang="en-US" altLang="en-US"/>
              <a:t>. </a:t>
            </a:r>
            <a:endParaRPr lang="en-US" altLang="en-US" sz="800"/>
          </a:p>
        </p:txBody>
      </p:sp>
    </p:spTree>
    <p:custDataLst>
      <p:tags r:id="rId1"/>
    </p:custDataLst>
    <p:extLst>
      <p:ext uri="{BB962C8B-B14F-4D97-AF65-F5344CB8AC3E}">
        <p14:creationId xmlns:p14="http://schemas.microsoft.com/office/powerpoint/2010/main" val="317644106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noFill/>
        </p:spPr>
        <p:txBody>
          <a:bodyPr/>
          <a:lstStyle/>
          <a:p>
            <a:pPr eaLnBrk="1" hangingPunct="1"/>
            <a:r>
              <a:rPr lang="en-US" altLang="en-US"/>
              <a:t>Polynomials</a:t>
            </a:r>
          </a:p>
        </p:txBody>
      </p:sp>
      <p:sp>
        <p:nvSpPr>
          <p:cNvPr id="20483" name="Text Box 3"/>
          <p:cNvSpPr txBox="1">
            <a:spLocks noChangeArrowheads="1"/>
          </p:cNvSpPr>
          <p:nvPr/>
        </p:nvSpPr>
        <p:spPr bwMode="auto">
          <a:xfrm>
            <a:off x="455613" y="1462088"/>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en-US"/>
              <a:t>Its graph is always a parabola obtained by shifting the parabola </a:t>
            </a:r>
            <a:r>
              <a:rPr lang="en-US" altLang="en-US" i="1"/>
              <a:t>y</a:t>
            </a:r>
            <a:r>
              <a:rPr lang="en-US" altLang="en-US"/>
              <a:t> = </a:t>
            </a:r>
            <a:r>
              <a:rPr lang="en-US" altLang="en-US" i="1"/>
              <a:t>ax</a:t>
            </a:r>
            <a:r>
              <a:rPr lang="en-US" altLang="en-US" baseline="30000"/>
              <a:t>2</a:t>
            </a:r>
            <a:r>
              <a:rPr lang="en-US" altLang="en-US"/>
              <a:t>. The parabola opens upward if </a:t>
            </a:r>
            <a:r>
              <a:rPr lang="en-US" altLang="en-US" i="1"/>
              <a:t>a</a:t>
            </a:r>
            <a:r>
              <a:rPr lang="en-US" altLang="en-US"/>
              <a:t> &gt; 0 and downward if </a:t>
            </a:r>
            <a:r>
              <a:rPr lang="en-US" altLang="en-US" i="1"/>
              <a:t>a</a:t>
            </a:r>
            <a:r>
              <a:rPr lang="en-US" altLang="en-US"/>
              <a:t> &lt; 0. (See Figure 7.)</a:t>
            </a:r>
          </a:p>
        </p:txBody>
      </p:sp>
      <p:pic>
        <p:nvPicPr>
          <p:cNvPr id="204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971800"/>
            <a:ext cx="6197600" cy="284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Rectangle 5"/>
          <p:cNvSpPr>
            <a:spLocks noChangeArrowheads="1"/>
          </p:cNvSpPr>
          <p:nvPr/>
        </p:nvSpPr>
        <p:spPr bwMode="auto">
          <a:xfrm>
            <a:off x="4127500" y="6191250"/>
            <a:ext cx="7778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US" altLang="en-US" sz="1200" b="1"/>
              <a:t>Figure 7</a:t>
            </a:r>
          </a:p>
        </p:txBody>
      </p:sp>
      <p:sp>
        <p:nvSpPr>
          <p:cNvPr id="20486" name="Rectangle 6"/>
          <p:cNvSpPr>
            <a:spLocks noChangeArrowheads="1"/>
          </p:cNvSpPr>
          <p:nvPr/>
        </p:nvSpPr>
        <p:spPr bwMode="auto">
          <a:xfrm>
            <a:off x="2233613" y="5886450"/>
            <a:ext cx="457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US" altLang="en-US" sz="1400"/>
              <a:t>The graphs of quadratic functions are parabolas.</a:t>
            </a:r>
          </a:p>
        </p:txBody>
      </p:sp>
    </p:spTree>
    <p:custDataLst>
      <p:tags r:id="rId1"/>
    </p:custDataLst>
    <p:extLst>
      <p:ext uri="{BB962C8B-B14F-4D97-AF65-F5344CB8AC3E}">
        <p14:creationId xmlns:p14="http://schemas.microsoft.com/office/powerpoint/2010/main" val="235431355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noFill/>
        </p:spPr>
        <p:txBody>
          <a:bodyPr/>
          <a:lstStyle/>
          <a:p>
            <a:pPr eaLnBrk="1" hangingPunct="1"/>
            <a:r>
              <a:rPr lang="en-US" altLang="en-US"/>
              <a:t>Polynomials</a:t>
            </a:r>
          </a:p>
        </p:txBody>
      </p:sp>
      <p:sp>
        <p:nvSpPr>
          <p:cNvPr id="21507" name="Text Box 3"/>
          <p:cNvSpPr txBox="1">
            <a:spLocks noChangeArrowheads="1"/>
          </p:cNvSpPr>
          <p:nvPr/>
        </p:nvSpPr>
        <p:spPr bwMode="auto">
          <a:xfrm>
            <a:off x="455613" y="1462088"/>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en-US"/>
              <a:t>A polynomial of degree 3 is of the form</a:t>
            </a:r>
          </a:p>
          <a:p>
            <a:pPr eaLnBrk="1" hangingPunct="1"/>
            <a:endParaRPr lang="en-US" altLang="en-US" sz="1400"/>
          </a:p>
          <a:p>
            <a:pPr eaLnBrk="1" hangingPunct="1"/>
            <a:r>
              <a:rPr lang="en-US" altLang="en-US" i="1"/>
              <a:t>		P</a:t>
            </a:r>
            <a:r>
              <a:rPr lang="en-US" altLang="en-US" sz="400" i="1"/>
              <a:t> </a:t>
            </a:r>
            <a:r>
              <a:rPr lang="en-US" altLang="en-US"/>
              <a:t>(</a:t>
            </a:r>
            <a:r>
              <a:rPr lang="en-US" altLang="en-US" i="1"/>
              <a:t>x</a:t>
            </a:r>
            <a:r>
              <a:rPr lang="en-US" altLang="en-US"/>
              <a:t>) = </a:t>
            </a:r>
            <a:r>
              <a:rPr lang="en-US" altLang="en-US" i="1"/>
              <a:t>ax</a:t>
            </a:r>
            <a:r>
              <a:rPr lang="en-US" altLang="en-US" baseline="30000"/>
              <a:t>3</a:t>
            </a:r>
            <a:r>
              <a:rPr lang="en-US" altLang="en-US"/>
              <a:t> + </a:t>
            </a:r>
            <a:r>
              <a:rPr lang="en-US" altLang="en-US" i="1"/>
              <a:t>bx</a:t>
            </a:r>
            <a:r>
              <a:rPr lang="en-US" altLang="en-US" baseline="30000"/>
              <a:t>2</a:t>
            </a:r>
            <a:r>
              <a:rPr lang="en-US" altLang="en-US"/>
              <a:t> + </a:t>
            </a:r>
            <a:r>
              <a:rPr lang="en-US" altLang="en-US" i="1"/>
              <a:t>cx </a:t>
            </a:r>
            <a:r>
              <a:rPr lang="en-US" altLang="en-US"/>
              <a:t>+ </a:t>
            </a:r>
            <a:r>
              <a:rPr lang="en-US" altLang="en-US" i="1"/>
              <a:t>d	    a </a:t>
            </a:r>
            <a:r>
              <a:rPr lang="en-US" altLang="en-US" b="1">
                <a:sym typeface="Symbol" panose="05050102010706020507" pitchFamily="18" charset="2"/>
              </a:rPr>
              <a:t></a:t>
            </a:r>
            <a:r>
              <a:rPr lang="en-US" altLang="en-US"/>
              <a:t> 0</a:t>
            </a:r>
          </a:p>
          <a:p>
            <a:pPr eaLnBrk="1" hangingPunct="1"/>
            <a:endParaRPr lang="en-US" altLang="en-US" sz="1400"/>
          </a:p>
          <a:p>
            <a:pPr eaLnBrk="1" hangingPunct="1"/>
            <a:r>
              <a:rPr lang="en-US" altLang="en-US"/>
              <a:t>and is called a </a:t>
            </a:r>
            <a:r>
              <a:rPr lang="en-US" altLang="en-US" b="1"/>
              <a:t>cubic function</a:t>
            </a:r>
            <a:r>
              <a:rPr lang="en-US" altLang="en-US"/>
              <a:t>. Figure 8 shows the graph of a cubic function in part (a) and graphs of polynomials of degrees 4 and 5 in parts (b) and (c). </a:t>
            </a:r>
          </a:p>
        </p:txBody>
      </p:sp>
      <p:pic>
        <p:nvPicPr>
          <p:cNvPr id="2150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925" y="3811588"/>
            <a:ext cx="8474075" cy="264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Rectangle 5"/>
          <p:cNvSpPr>
            <a:spLocks noChangeArrowheads="1"/>
          </p:cNvSpPr>
          <p:nvPr/>
        </p:nvSpPr>
        <p:spPr bwMode="auto">
          <a:xfrm>
            <a:off x="4114800" y="6500813"/>
            <a:ext cx="7778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US" altLang="en-US" sz="1200" b="1"/>
              <a:t>Figure 8</a:t>
            </a:r>
          </a:p>
        </p:txBody>
      </p:sp>
    </p:spTree>
    <p:custDataLst>
      <p:tags r:id="rId1"/>
    </p:custDataLst>
    <p:extLst>
      <p:ext uri="{BB962C8B-B14F-4D97-AF65-F5344CB8AC3E}">
        <p14:creationId xmlns:p14="http://schemas.microsoft.com/office/powerpoint/2010/main" val="239783766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noFill/>
        </p:spPr>
        <p:txBody>
          <a:bodyPr/>
          <a:lstStyle/>
          <a:p>
            <a:pPr eaLnBrk="1" hangingPunct="1"/>
            <a:r>
              <a:rPr lang="en-US" altLang="en-US"/>
              <a:t>Example 4</a:t>
            </a:r>
            <a:endParaRPr lang="en-US" altLang="en-US" i="1"/>
          </a:p>
        </p:txBody>
      </p:sp>
      <p:sp>
        <p:nvSpPr>
          <p:cNvPr id="22531" name="Text Box 3"/>
          <p:cNvSpPr txBox="1">
            <a:spLocks noChangeArrowheads="1"/>
          </p:cNvSpPr>
          <p:nvPr/>
        </p:nvSpPr>
        <p:spPr bwMode="auto">
          <a:xfrm>
            <a:off x="455613" y="1462088"/>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en-US"/>
              <a:t>A ball is dropped from the upper observation deck of the CN Tower, 450</a:t>
            </a:r>
            <a:r>
              <a:rPr lang="en-US" altLang="en-US" sz="800"/>
              <a:t> </a:t>
            </a:r>
            <a:r>
              <a:rPr lang="en-US" altLang="en-US"/>
              <a:t>m above the ground, and its height </a:t>
            </a:r>
            <a:r>
              <a:rPr lang="en-US" altLang="en-US" i="1"/>
              <a:t>h </a:t>
            </a:r>
            <a:r>
              <a:rPr lang="en-US" altLang="en-US"/>
              <a:t>above the ground is recorded at 1-second intervals in Table 2. </a:t>
            </a:r>
            <a:br>
              <a:rPr lang="en-US" altLang="en-US"/>
            </a:br>
            <a:endParaRPr lang="en-US" altLang="en-US"/>
          </a:p>
          <a:p>
            <a:pPr eaLnBrk="1" hangingPunct="1">
              <a:lnSpc>
                <a:spcPct val="110000"/>
              </a:lnSpc>
            </a:pPr>
            <a:endParaRPr lang="en-US" altLang="en-US" sz="1200"/>
          </a:p>
          <a:p>
            <a:pPr eaLnBrk="1" hangingPunct="1"/>
            <a:r>
              <a:rPr lang="en-US" altLang="en-US"/>
              <a:t>Find a model to fit the data </a:t>
            </a:r>
          </a:p>
          <a:p>
            <a:pPr eaLnBrk="1" hangingPunct="1"/>
            <a:r>
              <a:rPr lang="en-US" altLang="en-US"/>
              <a:t>and use the model to predict </a:t>
            </a:r>
          </a:p>
          <a:p>
            <a:pPr eaLnBrk="1" hangingPunct="1"/>
            <a:r>
              <a:rPr lang="en-US" altLang="en-US"/>
              <a:t>the time at which the ball hits</a:t>
            </a:r>
          </a:p>
          <a:p>
            <a:pPr eaLnBrk="1" hangingPunct="1"/>
            <a:r>
              <a:rPr lang="en-US" altLang="en-US"/>
              <a:t>the ground.</a:t>
            </a:r>
          </a:p>
        </p:txBody>
      </p:sp>
      <p:pic>
        <p:nvPicPr>
          <p:cNvPr id="2253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3276600"/>
            <a:ext cx="2209800" cy="306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Rectangle 7"/>
          <p:cNvSpPr>
            <a:spLocks noChangeArrowheads="1"/>
          </p:cNvSpPr>
          <p:nvPr/>
        </p:nvSpPr>
        <p:spPr bwMode="auto">
          <a:xfrm>
            <a:off x="6019800" y="2971800"/>
            <a:ext cx="787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US" altLang="en-US" sz="1400" b="1"/>
              <a:t>Table 2</a:t>
            </a:r>
          </a:p>
        </p:txBody>
      </p:sp>
    </p:spTree>
    <p:custDataLst>
      <p:tags r:id="rId1"/>
    </p:custDataLst>
    <p:extLst>
      <p:ext uri="{BB962C8B-B14F-4D97-AF65-F5344CB8AC3E}">
        <p14:creationId xmlns:p14="http://schemas.microsoft.com/office/powerpoint/2010/main" val="349638304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noFill/>
        </p:spPr>
        <p:txBody>
          <a:bodyPr/>
          <a:lstStyle/>
          <a:p>
            <a:pPr eaLnBrk="1" hangingPunct="1"/>
            <a:r>
              <a:rPr lang="en-US" altLang="en-US"/>
              <a:t>Example 4 – </a:t>
            </a:r>
            <a:r>
              <a:rPr lang="en-US" altLang="en-US" i="1"/>
              <a:t>Solution</a:t>
            </a:r>
          </a:p>
        </p:txBody>
      </p:sp>
      <p:sp>
        <p:nvSpPr>
          <p:cNvPr id="23555" name="Text Box 3"/>
          <p:cNvSpPr txBox="1">
            <a:spLocks noChangeArrowheads="1"/>
          </p:cNvSpPr>
          <p:nvPr/>
        </p:nvSpPr>
        <p:spPr bwMode="auto">
          <a:xfrm>
            <a:off x="455613" y="1462088"/>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en-US"/>
              <a:t>We draw a scatter plot of the data in Figure 9 and observe that a linear model is inappropriate. </a:t>
            </a:r>
          </a:p>
          <a:p>
            <a:pPr eaLnBrk="1" hangingPunct="1"/>
            <a:endParaRPr lang="en-US" altLang="en-US" baseline="30000"/>
          </a:p>
          <a:p>
            <a:pPr eaLnBrk="1" hangingPunct="1"/>
            <a:endParaRPr lang="en-US" altLang="en-US"/>
          </a:p>
        </p:txBody>
      </p:sp>
      <p:pic>
        <p:nvPicPr>
          <p:cNvPr id="2355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7600" y="2514600"/>
            <a:ext cx="4089400" cy="298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Rectangle 6"/>
          <p:cNvSpPr>
            <a:spLocks noChangeArrowheads="1"/>
          </p:cNvSpPr>
          <p:nvPr/>
        </p:nvSpPr>
        <p:spPr bwMode="auto">
          <a:xfrm>
            <a:off x="4105275" y="5976938"/>
            <a:ext cx="7778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US" altLang="en-US" sz="1200" b="1"/>
              <a:t>Figure 9</a:t>
            </a:r>
          </a:p>
        </p:txBody>
      </p:sp>
      <p:sp>
        <p:nvSpPr>
          <p:cNvPr id="23558" name="Rectangle 7"/>
          <p:cNvSpPr>
            <a:spLocks noChangeArrowheads="1"/>
          </p:cNvSpPr>
          <p:nvPr/>
        </p:nvSpPr>
        <p:spPr bwMode="auto">
          <a:xfrm>
            <a:off x="3300413" y="5681663"/>
            <a:ext cx="23225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en-US" sz="1400"/>
              <a:t>Scatter plot for a falling ball</a:t>
            </a:r>
          </a:p>
        </p:txBody>
      </p:sp>
    </p:spTree>
    <p:custDataLst>
      <p:tags r:id="rId1"/>
    </p:custDataLst>
    <p:extLst>
      <p:ext uri="{BB962C8B-B14F-4D97-AF65-F5344CB8AC3E}">
        <p14:creationId xmlns:p14="http://schemas.microsoft.com/office/powerpoint/2010/main" val="289074903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noFill/>
        </p:spPr>
        <p:txBody>
          <a:bodyPr/>
          <a:lstStyle/>
          <a:p>
            <a:pPr eaLnBrk="1" hangingPunct="1"/>
            <a:r>
              <a:rPr lang="en-US" altLang="en-US"/>
              <a:t>Example 4 – </a:t>
            </a:r>
            <a:r>
              <a:rPr lang="en-US" altLang="en-US" i="1"/>
              <a:t>Solution</a:t>
            </a:r>
          </a:p>
        </p:txBody>
      </p:sp>
      <p:sp>
        <p:nvSpPr>
          <p:cNvPr id="193539" name="Text Box 3"/>
          <p:cNvSpPr txBox="1">
            <a:spLocks noChangeArrowheads="1"/>
          </p:cNvSpPr>
          <p:nvPr/>
        </p:nvSpPr>
        <p:spPr bwMode="auto">
          <a:xfrm>
            <a:off x="455613" y="1462088"/>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lnSpc>
                <a:spcPct val="110000"/>
              </a:lnSpc>
            </a:pPr>
            <a:r>
              <a:rPr lang="en-US" altLang="en-US"/>
              <a:t>But it looks as if the data points might lie on a parabola, so we try a quadratic model instead. </a:t>
            </a:r>
          </a:p>
          <a:p>
            <a:pPr eaLnBrk="1" hangingPunct="1">
              <a:lnSpc>
                <a:spcPct val="110000"/>
              </a:lnSpc>
            </a:pPr>
            <a:endParaRPr lang="en-US" altLang="en-US"/>
          </a:p>
          <a:p>
            <a:pPr eaLnBrk="1" hangingPunct="1">
              <a:lnSpc>
                <a:spcPct val="110000"/>
              </a:lnSpc>
            </a:pPr>
            <a:r>
              <a:rPr lang="en-US" altLang="en-US"/>
              <a:t>Using a graphing calculator or computer algebra system (which uses the least squares method), we obtain the following quadratic model:</a:t>
            </a:r>
          </a:p>
          <a:p>
            <a:pPr eaLnBrk="1" hangingPunct="1">
              <a:lnSpc>
                <a:spcPct val="110000"/>
              </a:lnSpc>
            </a:pPr>
            <a:endParaRPr lang="en-US" altLang="en-US" i="1"/>
          </a:p>
          <a:p>
            <a:pPr eaLnBrk="1" hangingPunct="1">
              <a:lnSpc>
                <a:spcPct val="110000"/>
              </a:lnSpc>
            </a:pPr>
            <a:r>
              <a:rPr lang="en-US" altLang="en-US" i="1"/>
              <a:t>			h </a:t>
            </a:r>
            <a:r>
              <a:rPr lang="en-US" altLang="en-US"/>
              <a:t>= 449.36 + 0.96</a:t>
            </a:r>
            <a:r>
              <a:rPr lang="en-US" altLang="en-US" i="1"/>
              <a:t>t </a:t>
            </a:r>
            <a:r>
              <a:rPr lang="en-US" altLang="en-US"/>
              <a:t>–</a:t>
            </a:r>
            <a:r>
              <a:rPr lang="en-US" altLang="en-US" i="1"/>
              <a:t> </a:t>
            </a:r>
            <a:r>
              <a:rPr lang="en-US" altLang="en-US"/>
              <a:t>4.90</a:t>
            </a:r>
            <a:r>
              <a:rPr lang="en-US" altLang="en-US" i="1"/>
              <a:t>t</a:t>
            </a:r>
            <a:r>
              <a:rPr lang="en-US" altLang="en-US" baseline="30000"/>
              <a:t>2</a:t>
            </a:r>
            <a:endParaRPr lang="en-US" altLang="en-US"/>
          </a:p>
        </p:txBody>
      </p:sp>
      <p:sp>
        <p:nvSpPr>
          <p:cNvPr id="24580" name="Rectangle 6"/>
          <p:cNvSpPr>
            <a:spLocks noChangeArrowheads="1"/>
          </p:cNvSpPr>
          <p:nvPr/>
        </p:nvSpPr>
        <p:spPr bwMode="auto">
          <a:xfrm>
            <a:off x="8135938" y="838200"/>
            <a:ext cx="841375"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eaLnBrk="1" hangingPunct="1"/>
            <a:r>
              <a:rPr lang="en-US" altLang="en-US" sz="1800"/>
              <a:t>cont’d</a:t>
            </a:r>
          </a:p>
        </p:txBody>
      </p:sp>
      <p:pic>
        <p:nvPicPr>
          <p:cNvPr id="19354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4313238"/>
            <a:ext cx="4238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9458674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193539">
                                            <p:txEl>
                                              <p:pRg st="2" end="2"/>
                                            </p:txEl>
                                          </p:spTgt>
                                        </p:tgtEl>
                                        <p:attrNameLst>
                                          <p:attrName>style.visibility</p:attrName>
                                        </p:attrNameLst>
                                      </p:cBhvr>
                                      <p:to>
                                        <p:strVal val="visible"/>
                                      </p:to>
                                    </p:set>
                                    <p:animEffect transition="in" filter="fade">
                                      <p:cBhvr>
                                        <p:cTn id="7" dur="1000"/>
                                        <p:tgtEl>
                                          <p:spTgt spid="193539">
                                            <p:txEl>
                                              <p:pRg st="2" end="2"/>
                                            </p:txEl>
                                          </p:spTgt>
                                        </p:tgtEl>
                                      </p:cBhvr>
                                    </p:animEffect>
                                    <p:anim calcmode="lin" valueType="num">
                                      <p:cBhvr>
                                        <p:cTn id="8" dur="1000" fill="hold"/>
                                        <p:tgtEl>
                                          <p:spTgt spid="193539">
                                            <p:txEl>
                                              <p:pRg st="2" end="2"/>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93539">
                                            <p:txEl>
                                              <p:pRg st="2" end="2"/>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3539">
                                            <p:txEl>
                                              <p:pRg st="2" end="2"/>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193539">
                                            <p:txEl>
                                              <p:pRg st="4" end="4"/>
                                            </p:txEl>
                                          </p:spTgt>
                                        </p:tgtEl>
                                        <p:attrNameLst>
                                          <p:attrName>style.visibility</p:attrName>
                                        </p:attrNameLst>
                                      </p:cBhvr>
                                      <p:to>
                                        <p:strVal val="visible"/>
                                      </p:to>
                                    </p:set>
                                    <p:animEffect transition="in" filter="fade">
                                      <p:cBhvr>
                                        <p:cTn id="13" dur="1000"/>
                                        <p:tgtEl>
                                          <p:spTgt spid="193539">
                                            <p:txEl>
                                              <p:pRg st="4" end="4"/>
                                            </p:txEl>
                                          </p:spTgt>
                                        </p:tgtEl>
                                      </p:cBhvr>
                                    </p:animEffect>
                                    <p:anim calcmode="lin" valueType="num">
                                      <p:cBhvr>
                                        <p:cTn id="14" dur="1000" fill="hold"/>
                                        <p:tgtEl>
                                          <p:spTgt spid="193539">
                                            <p:txEl>
                                              <p:pRg st="4" end="4"/>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193539">
                                            <p:txEl>
                                              <p:pRg st="4" end="4"/>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93539">
                                            <p:txEl>
                                              <p:pRg st="4" end="4"/>
                                            </p:txEl>
                                          </p:spTgt>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193545"/>
                                        </p:tgtEl>
                                        <p:attrNameLst>
                                          <p:attrName>style.visibility</p:attrName>
                                        </p:attrNameLst>
                                      </p:cBhvr>
                                      <p:to>
                                        <p:strVal val="visible"/>
                                      </p:to>
                                    </p:set>
                                    <p:animEffect transition="in" filter="fade">
                                      <p:cBhvr>
                                        <p:cTn id="19" dur="1000"/>
                                        <p:tgtEl>
                                          <p:spTgt spid="193545"/>
                                        </p:tgtEl>
                                      </p:cBhvr>
                                    </p:animEffect>
                                    <p:anim calcmode="lin" valueType="num">
                                      <p:cBhvr>
                                        <p:cTn id="20" dur="1000" fill="hold"/>
                                        <p:tgtEl>
                                          <p:spTgt spid="193545"/>
                                        </p:tgtEl>
                                        <p:attrNameLst>
                                          <p:attrName>ppt_x</p:attrName>
                                        </p:attrNameLst>
                                      </p:cBhvr>
                                      <p:tavLst>
                                        <p:tav tm="0">
                                          <p:val>
                                            <p:strVal val="#ppt_x"/>
                                          </p:val>
                                        </p:tav>
                                        <p:tav tm="100000">
                                          <p:val>
                                            <p:strVal val="#ppt_x"/>
                                          </p:val>
                                        </p:tav>
                                      </p:tavLst>
                                    </p:anim>
                                    <p:anim calcmode="lin" valueType="num">
                                      <p:cBhvr>
                                        <p:cTn id="21" dur="900" decel="100000" fill="hold"/>
                                        <p:tgtEl>
                                          <p:spTgt spid="193545"/>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9354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noFill/>
        </p:spPr>
        <p:txBody>
          <a:bodyPr/>
          <a:lstStyle/>
          <a:p>
            <a:pPr eaLnBrk="1" hangingPunct="1"/>
            <a:r>
              <a:rPr lang="en-US" altLang="en-US"/>
              <a:t>Example 4 – </a:t>
            </a:r>
            <a:r>
              <a:rPr lang="en-US" altLang="en-US" i="1"/>
              <a:t>Solution</a:t>
            </a:r>
          </a:p>
        </p:txBody>
      </p:sp>
      <p:sp>
        <p:nvSpPr>
          <p:cNvPr id="157699" name="Text Box 3"/>
          <p:cNvSpPr txBox="1">
            <a:spLocks noChangeArrowheads="1"/>
          </p:cNvSpPr>
          <p:nvPr/>
        </p:nvSpPr>
        <p:spPr bwMode="auto">
          <a:xfrm>
            <a:off x="455613" y="1462088"/>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en-US"/>
              <a:t>In Figure 10 we plot the graph of Equation 3 together with the data points and see that the quadratic model gives a very good fit.</a:t>
            </a:r>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sz="1200"/>
          </a:p>
          <a:p>
            <a:pPr eaLnBrk="1" hangingPunct="1"/>
            <a:r>
              <a:rPr lang="en-US" altLang="en-US"/>
              <a:t>The ball hits the ground when </a:t>
            </a:r>
            <a:r>
              <a:rPr lang="en-US" altLang="en-US" i="1"/>
              <a:t>h</a:t>
            </a:r>
            <a:r>
              <a:rPr lang="en-US" altLang="en-US"/>
              <a:t> = 0, so we solve the quadratic equation</a:t>
            </a:r>
          </a:p>
          <a:p>
            <a:pPr eaLnBrk="1" hangingPunct="1"/>
            <a:endParaRPr lang="en-US" altLang="en-US" sz="800"/>
          </a:p>
          <a:p>
            <a:pPr eaLnBrk="1" hangingPunct="1"/>
            <a:r>
              <a:rPr lang="en-US" altLang="en-US"/>
              <a:t>		–4.90</a:t>
            </a:r>
            <a:r>
              <a:rPr lang="en-US" altLang="en-US" i="1"/>
              <a:t>t</a:t>
            </a:r>
            <a:r>
              <a:rPr lang="en-US" altLang="en-US" baseline="30000"/>
              <a:t>2</a:t>
            </a:r>
            <a:r>
              <a:rPr lang="en-US" altLang="en-US"/>
              <a:t> + 0.96</a:t>
            </a:r>
            <a:r>
              <a:rPr lang="en-US" altLang="en-US" i="1"/>
              <a:t>t </a:t>
            </a:r>
            <a:r>
              <a:rPr lang="en-US" altLang="en-US"/>
              <a:t>+ 449.36 = 0</a:t>
            </a:r>
          </a:p>
        </p:txBody>
      </p:sp>
      <p:sp>
        <p:nvSpPr>
          <p:cNvPr id="25604" name="Rectangle 5"/>
          <p:cNvSpPr>
            <a:spLocks noChangeArrowheads="1"/>
          </p:cNvSpPr>
          <p:nvPr/>
        </p:nvSpPr>
        <p:spPr bwMode="auto">
          <a:xfrm>
            <a:off x="3938588" y="4891088"/>
            <a:ext cx="8620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US" altLang="en-US" sz="1200" b="1"/>
              <a:t>Figure 10</a:t>
            </a:r>
          </a:p>
        </p:txBody>
      </p:sp>
      <p:sp>
        <p:nvSpPr>
          <p:cNvPr id="25605" name="Rectangle 6"/>
          <p:cNvSpPr>
            <a:spLocks noChangeArrowheads="1"/>
          </p:cNvSpPr>
          <p:nvPr/>
        </p:nvSpPr>
        <p:spPr bwMode="auto">
          <a:xfrm>
            <a:off x="3048000" y="4572000"/>
            <a:ext cx="27257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US" altLang="en-US" sz="1400"/>
              <a:t>Quadratic model for a falling ball</a:t>
            </a:r>
          </a:p>
        </p:txBody>
      </p:sp>
      <p:pic>
        <p:nvPicPr>
          <p:cNvPr id="2560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2324100"/>
            <a:ext cx="2595563"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7" name="Rectangle 6"/>
          <p:cNvSpPr>
            <a:spLocks noChangeArrowheads="1"/>
          </p:cNvSpPr>
          <p:nvPr/>
        </p:nvSpPr>
        <p:spPr bwMode="auto">
          <a:xfrm>
            <a:off x="8135938" y="838200"/>
            <a:ext cx="841375"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eaLnBrk="1" hangingPunct="1"/>
            <a:r>
              <a:rPr lang="en-US" altLang="en-US" sz="1800"/>
              <a:t>cont’d</a:t>
            </a:r>
          </a:p>
        </p:txBody>
      </p:sp>
    </p:spTree>
    <p:custDataLst>
      <p:tags r:id="rId1"/>
    </p:custDataLst>
    <p:extLst>
      <p:ext uri="{BB962C8B-B14F-4D97-AF65-F5344CB8AC3E}">
        <p14:creationId xmlns:p14="http://schemas.microsoft.com/office/powerpoint/2010/main" val="4598074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157699">
                                            <p:txEl>
                                              <p:pRg st="9" end="9"/>
                                            </p:txEl>
                                          </p:spTgt>
                                        </p:tgtEl>
                                        <p:attrNameLst>
                                          <p:attrName>style.visibility</p:attrName>
                                        </p:attrNameLst>
                                      </p:cBhvr>
                                      <p:to>
                                        <p:strVal val="visible"/>
                                      </p:to>
                                    </p:set>
                                    <p:animEffect transition="in" filter="fade">
                                      <p:cBhvr>
                                        <p:cTn id="7" dur="1000"/>
                                        <p:tgtEl>
                                          <p:spTgt spid="157699">
                                            <p:txEl>
                                              <p:pRg st="9" end="9"/>
                                            </p:txEl>
                                          </p:spTgt>
                                        </p:tgtEl>
                                      </p:cBhvr>
                                    </p:animEffect>
                                    <p:anim calcmode="lin" valueType="num">
                                      <p:cBhvr>
                                        <p:cTn id="8" dur="1000" fill="hold"/>
                                        <p:tgtEl>
                                          <p:spTgt spid="157699">
                                            <p:txEl>
                                              <p:pRg st="9" end="9"/>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57699">
                                            <p:txEl>
                                              <p:pRg st="9" end="9"/>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57699">
                                            <p:txEl>
                                              <p:pRg st="9" end="9"/>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157699">
                                            <p:txEl>
                                              <p:pRg st="11" end="11"/>
                                            </p:txEl>
                                          </p:spTgt>
                                        </p:tgtEl>
                                        <p:attrNameLst>
                                          <p:attrName>style.visibility</p:attrName>
                                        </p:attrNameLst>
                                      </p:cBhvr>
                                      <p:to>
                                        <p:strVal val="visible"/>
                                      </p:to>
                                    </p:set>
                                    <p:animEffect transition="in" filter="fade">
                                      <p:cBhvr>
                                        <p:cTn id="13" dur="1000"/>
                                        <p:tgtEl>
                                          <p:spTgt spid="157699">
                                            <p:txEl>
                                              <p:pRg st="11" end="11"/>
                                            </p:txEl>
                                          </p:spTgt>
                                        </p:tgtEl>
                                      </p:cBhvr>
                                    </p:animEffect>
                                    <p:anim calcmode="lin" valueType="num">
                                      <p:cBhvr>
                                        <p:cTn id="14" dur="1000" fill="hold"/>
                                        <p:tgtEl>
                                          <p:spTgt spid="157699">
                                            <p:txEl>
                                              <p:pRg st="11" end="11"/>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157699">
                                            <p:txEl>
                                              <p:pRg st="11" end="11"/>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57699">
                                            <p:txEl>
                                              <p:pRg st="11" end="1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noFill/>
        </p:spPr>
        <p:txBody>
          <a:bodyPr/>
          <a:lstStyle/>
          <a:p>
            <a:pPr eaLnBrk="1" hangingPunct="1"/>
            <a:r>
              <a:rPr lang="en-US" altLang="en-US"/>
              <a:t>Example 4 – </a:t>
            </a:r>
            <a:r>
              <a:rPr lang="en-US" altLang="en-US" i="1"/>
              <a:t>Solution</a:t>
            </a:r>
          </a:p>
        </p:txBody>
      </p:sp>
      <p:sp>
        <p:nvSpPr>
          <p:cNvPr id="158723" name="Text Box 3"/>
          <p:cNvSpPr txBox="1">
            <a:spLocks noChangeArrowheads="1"/>
          </p:cNvSpPr>
          <p:nvPr/>
        </p:nvSpPr>
        <p:spPr bwMode="auto">
          <a:xfrm>
            <a:off x="455613" y="1462088"/>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lnSpc>
                <a:spcPct val="110000"/>
              </a:lnSpc>
            </a:pPr>
            <a:r>
              <a:rPr lang="en-US" altLang="en-US"/>
              <a:t>The quadratic formula gives</a:t>
            </a:r>
          </a:p>
          <a:p>
            <a:pPr eaLnBrk="1" hangingPunct="1">
              <a:lnSpc>
                <a:spcPct val="110000"/>
              </a:lnSpc>
            </a:pPr>
            <a:endParaRPr lang="en-US" altLang="en-US"/>
          </a:p>
          <a:p>
            <a:pPr eaLnBrk="1" hangingPunct="1">
              <a:lnSpc>
                <a:spcPct val="110000"/>
              </a:lnSpc>
            </a:pPr>
            <a:endParaRPr lang="en-US" altLang="en-US"/>
          </a:p>
          <a:p>
            <a:pPr eaLnBrk="1" hangingPunct="1">
              <a:lnSpc>
                <a:spcPct val="110000"/>
              </a:lnSpc>
            </a:pPr>
            <a:endParaRPr lang="en-US" altLang="en-US"/>
          </a:p>
          <a:p>
            <a:pPr eaLnBrk="1" hangingPunct="1">
              <a:lnSpc>
                <a:spcPct val="110000"/>
              </a:lnSpc>
            </a:pPr>
            <a:endParaRPr lang="en-US" altLang="en-US"/>
          </a:p>
          <a:p>
            <a:pPr eaLnBrk="1" hangingPunct="1">
              <a:lnSpc>
                <a:spcPct val="110000"/>
              </a:lnSpc>
            </a:pPr>
            <a:r>
              <a:rPr lang="en-US" altLang="en-US"/>
              <a:t>The positive root is </a:t>
            </a:r>
            <a:r>
              <a:rPr lang="en-US" altLang="en-US" i="1"/>
              <a:t>t </a:t>
            </a:r>
            <a:r>
              <a:rPr lang="en-US" altLang="en-US" b="1">
                <a:sym typeface="Symbol" panose="05050102010706020507" pitchFamily="18" charset="2"/>
              </a:rPr>
              <a:t></a:t>
            </a:r>
            <a:r>
              <a:rPr lang="en-US" altLang="en-US"/>
              <a:t> 9.67, so we predict that the ball will hit the ground after about 9.7 seconds.</a:t>
            </a:r>
          </a:p>
        </p:txBody>
      </p:sp>
      <p:pic>
        <p:nvPicPr>
          <p:cNvPr id="2662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198688"/>
            <a:ext cx="5183188" cy="84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Rectangle 6"/>
          <p:cNvSpPr>
            <a:spLocks noChangeArrowheads="1"/>
          </p:cNvSpPr>
          <p:nvPr/>
        </p:nvSpPr>
        <p:spPr bwMode="auto">
          <a:xfrm>
            <a:off x="8135938" y="838200"/>
            <a:ext cx="841375"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eaLnBrk="1" hangingPunct="1"/>
            <a:r>
              <a:rPr lang="en-US" altLang="en-US" sz="1800"/>
              <a:t>cont’d</a:t>
            </a:r>
          </a:p>
        </p:txBody>
      </p:sp>
    </p:spTree>
    <p:custDataLst>
      <p:tags r:id="rId1"/>
    </p:custDataLst>
    <p:extLst>
      <p:ext uri="{BB962C8B-B14F-4D97-AF65-F5344CB8AC3E}">
        <p14:creationId xmlns:p14="http://schemas.microsoft.com/office/powerpoint/2010/main" val="26782395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158723">
                                            <p:txEl>
                                              <p:pRg st="5" end="5"/>
                                            </p:txEl>
                                          </p:spTgt>
                                        </p:tgtEl>
                                        <p:attrNameLst>
                                          <p:attrName>style.visibility</p:attrName>
                                        </p:attrNameLst>
                                      </p:cBhvr>
                                      <p:to>
                                        <p:strVal val="visible"/>
                                      </p:to>
                                    </p:set>
                                    <p:animEffect transition="in" filter="fade">
                                      <p:cBhvr>
                                        <p:cTn id="7" dur="1000"/>
                                        <p:tgtEl>
                                          <p:spTgt spid="158723">
                                            <p:txEl>
                                              <p:pRg st="5" end="5"/>
                                            </p:txEl>
                                          </p:spTgt>
                                        </p:tgtEl>
                                      </p:cBhvr>
                                    </p:animEffect>
                                    <p:anim calcmode="lin" valueType="num">
                                      <p:cBhvr>
                                        <p:cTn id="8" dur="1000" fill="hold"/>
                                        <p:tgtEl>
                                          <p:spTgt spid="158723">
                                            <p:txEl>
                                              <p:pRg st="5" end="5"/>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58723">
                                            <p:txEl>
                                              <p:pRg st="5" end="5"/>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58723">
                                            <p:txEl>
                                              <p:pRg st="5" end="5"/>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noFill/>
        </p:spPr>
        <p:txBody>
          <a:bodyPr/>
          <a:lstStyle/>
          <a:p>
            <a:r>
              <a:rPr lang="en-US" altLang="en-US"/>
              <a:t>Four Ways to Represent a Function</a:t>
            </a:r>
          </a:p>
        </p:txBody>
      </p:sp>
      <p:sp>
        <p:nvSpPr>
          <p:cNvPr id="8195" name="Rectangle 3"/>
          <p:cNvSpPr>
            <a:spLocks noChangeArrowheads="1"/>
          </p:cNvSpPr>
          <p:nvPr/>
        </p:nvSpPr>
        <p:spPr bwMode="auto">
          <a:xfrm>
            <a:off x="455613" y="1462088"/>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6pPr>
            <a:lvl7pPr marL="29718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7pPr>
            <a:lvl8pPr marL="34290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8pPr>
            <a:lvl9pPr marL="38862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9pPr>
          </a:lstStyle>
          <a:p>
            <a:pPr eaLnBrk="1" hangingPunct="1">
              <a:lnSpc>
                <a:spcPct val="100000"/>
              </a:lnSpc>
            </a:pPr>
            <a:endParaRPr lang="en-US" altLang="en-US"/>
          </a:p>
          <a:p>
            <a:pPr eaLnBrk="1" hangingPunct="1">
              <a:lnSpc>
                <a:spcPct val="100000"/>
              </a:lnSpc>
            </a:pPr>
            <a:endParaRPr lang="en-US" altLang="en-US"/>
          </a:p>
          <a:p>
            <a:pPr eaLnBrk="1" hangingPunct="1">
              <a:lnSpc>
                <a:spcPct val="100000"/>
              </a:lnSpc>
            </a:pPr>
            <a:endParaRPr lang="en-US" altLang="en-US"/>
          </a:p>
          <a:p>
            <a:pPr eaLnBrk="1" hangingPunct="1">
              <a:lnSpc>
                <a:spcPct val="100000"/>
              </a:lnSpc>
            </a:pPr>
            <a:endParaRPr lang="en-US" altLang="en-US" sz="1200"/>
          </a:p>
          <a:p>
            <a:pPr eaLnBrk="1" hangingPunct="1">
              <a:lnSpc>
                <a:spcPct val="100000"/>
              </a:lnSpc>
            </a:pPr>
            <a:r>
              <a:rPr lang="en-US" altLang="en-US"/>
              <a:t>We usually consider functions for which the sets </a:t>
            </a:r>
            <a:r>
              <a:rPr lang="en-US" altLang="en-US" i="1"/>
              <a:t>D</a:t>
            </a:r>
            <a:r>
              <a:rPr lang="en-US" altLang="en-US"/>
              <a:t> and </a:t>
            </a:r>
            <a:r>
              <a:rPr lang="en-US" altLang="en-US" i="1"/>
              <a:t>E</a:t>
            </a:r>
            <a:r>
              <a:rPr lang="en-US" altLang="en-US"/>
              <a:t> are sets of real numbers. The set </a:t>
            </a:r>
            <a:r>
              <a:rPr lang="en-US" altLang="en-US" i="1"/>
              <a:t>D</a:t>
            </a:r>
            <a:r>
              <a:rPr lang="en-US" altLang="en-US"/>
              <a:t> is called the </a:t>
            </a:r>
            <a:r>
              <a:rPr lang="en-US" altLang="en-US" b="1"/>
              <a:t>domain </a:t>
            </a:r>
            <a:r>
              <a:rPr lang="en-US" altLang="en-US"/>
              <a:t>of the function. </a:t>
            </a:r>
          </a:p>
          <a:p>
            <a:pPr eaLnBrk="1" hangingPunct="1">
              <a:lnSpc>
                <a:spcPct val="100000"/>
              </a:lnSpc>
            </a:pPr>
            <a:endParaRPr lang="en-US" altLang="en-US"/>
          </a:p>
          <a:p>
            <a:pPr eaLnBrk="1" hangingPunct="1">
              <a:lnSpc>
                <a:spcPct val="100000"/>
              </a:lnSpc>
            </a:pPr>
            <a:r>
              <a:rPr lang="en-US" altLang="en-US"/>
              <a:t>The number </a:t>
            </a:r>
            <a:r>
              <a:rPr lang="en-US" altLang="en-US" i="1"/>
              <a:t>f</a:t>
            </a:r>
            <a:r>
              <a:rPr lang="en-US" altLang="en-US" sz="400" i="1"/>
              <a:t> </a:t>
            </a:r>
            <a:r>
              <a:rPr lang="en-US" altLang="en-US"/>
              <a:t>(</a:t>
            </a:r>
            <a:r>
              <a:rPr lang="en-US" altLang="en-US" i="1"/>
              <a:t>x</a:t>
            </a:r>
            <a:r>
              <a:rPr lang="en-US" altLang="en-US"/>
              <a:t>) is the </a:t>
            </a:r>
            <a:r>
              <a:rPr lang="en-US" altLang="en-US" b="1"/>
              <a:t>value of </a:t>
            </a:r>
            <a:r>
              <a:rPr lang="en-US" altLang="en-US" b="1" i="1"/>
              <a:t>f</a:t>
            </a:r>
            <a:r>
              <a:rPr lang="en-US" altLang="en-US" b="1"/>
              <a:t> at </a:t>
            </a:r>
            <a:r>
              <a:rPr lang="en-US" altLang="en-US" b="1" i="1"/>
              <a:t>x</a:t>
            </a:r>
            <a:r>
              <a:rPr lang="en-US" altLang="en-US" b="1"/>
              <a:t> </a:t>
            </a:r>
            <a:r>
              <a:rPr lang="en-US" altLang="en-US"/>
              <a:t>and is read “</a:t>
            </a:r>
            <a:r>
              <a:rPr lang="en-US" altLang="en-US" i="1"/>
              <a:t>f</a:t>
            </a:r>
            <a:r>
              <a:rPr lang="en-US" altLang="en-US"/>
              <a:t> of </a:t>
            </a:r>
            <a:r>
              <a:rPr lang="en-US" altLang="en-US" i="1"/>
              <a:t>x</a:t>
            </a:r>
            <a:r>
              <a:rPr lang="en-US" altLang="en-US"/>
              <a:t>.” The </a:t>
            </a:r>
            <a:r>
              <a:rPr lang="en-US" altLang="en-US" b="1"/>
              <a:t>range </a:t>
            </a:r>
            <a:r>
              <a:rPr lang="en-US" altLang="en-US"/>
              <a:t>of </a:t>
            </a:r>
            <a:r>
              <a:rPr lang="en-US" altLang="en-US" i="1"/>
              <a:t>f</a:t>
            </a:r>
            <a:r>
              <a:rPr lang="en-US" altLang="en-US"/>
              <a:t> is the set of all possible values of </a:t>
            </a:r>
            <a:r>
              <a:rPr lang="en-US" altLang="en-US" i="1"/>
              <a:t>f</a:t>
            </a:r>
            <a:r>
              <a:rPr lang="en-US" altLang="en-US" sz="400"/>
              <a:t> </a:t>
            </a:r>
            <a:r>
              <a:rPr lang="en-US" altLang="en-US"/>
              <a:t>(</a:t>
            </a:r>
            <a:r>
              <a:rPr lang="en-US" altLang="en-US" i="1"/>
              <a:t>x</a:t>
            </a:r>
            <a:r>
              <a:rPr lang="en-US" altLang="en-US"/>
              <a:t>) as </a:t>
            </a:r>
            <a:r>
              <a:rPr lang="en-US" altLang="en-US" i="1"/>
              <a:t>x </a:t>
            </a:r>
            <a:r>
              <a:rPr lang="en-US" altLang="en-US"/>
              <a:t>varies throughout the domain. </a:t>
            </a:r>
          </a:p>
          <a:p>
            <a:pPr eaLnBrk="1" hangingPunct="1">
              <a:lnSpc>
                <a:spcPct val="100000"/>
              </a:lnSpc>
            </a:pPr>
            <a:endParaRPr lang="en-US" altLang="en-US"/>
          </a:p>
          <a:p>
            <a:pPr eaLnBrk="1" hangingPunct="1">
              <a:lnSpc>
                <a:spcPct val="100000"/>
              </a:lnSpc>
            </a:pPr>
            <a:r>
              <a:rPr lang="en-US" altLang="en-US"/>
              <a:t>A symbol that represents an arbitrary number in the </a:t>
            </a:r>
            <a:r>
              <a:rPr lang="en-US" altLang="en-US" i="1"/>
              <a:t>domain </a:t>
            </a:r>
            <a:r>
              <a:rPr lang="en-US" altLang="en-US"/>
              <a:t>of a function </a:t>
            </a:r>
            <a:r>
              <a:rPr lang="en-US" altLang="en-US" i="1"/>
              <a:t>f</a:t>
            </a:r>
            <a:r>
              <a:rPr lang="en-US" altLang="en-US"/>
              <a:t> is called an </a:t>
            </a:r>
            <a:r>
              <a:rPr lang="en-US" altLang="en-US" b="1"/>
              <a:t>independent variable</a:t>
            </a:r>
            <a:r>
              <a:rPr lang="en-US" altLang="en-US"/>
              <a:t>.</a:t>
            </a:r>
          </a:p>
        </p:txBody>
      </p:sp>
      <p:pic>
        <p:nvPicPr>
          <p:cNvPr id="8196"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00200"/>
            <a:ext cx="8275638"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ustDataLst>
      <p:tags r:id="rId1"/>
    </p:custData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520700" y="3143250"/>
            <a:ext cx="8226425" cy="914400"/>
          </a:xfrm>
          <a:prstGeom prst="rect">
            <a:avLst/>
          </a:prstGeom>
          <a:noFill/>
          <a:ln w="9525">
            <a:noFill/>
            <a:miter lim="800000"/>
            <a:headEnd/>
            <a:tailEnd/>
          </a:ln>
        </p:spPr>
        <p:txBody>
          <a:bodyPr/>
          <a:lstStyle/>
          <a:p>
            <a:pPr algn="ctr">
              <a:defRPr/>
            </a:pPr>
            <a:r>
              <a:rPr lang="en-US" sz="4000" dirty="0">
                <a:solidFill>
                  <a:srgbClr val="CC007A"/>
                </a:solidFill>
                <a:latin typeface="+mj-lt"/>
              </a:rPr>
              <a:t>Power Functions</a:t>
            </a:r>
          </a:p>
        </p:txBody>
      </p:sp>
    </p:spTree>
    <p:custDataLst>
      <p:tags r:id="rId1"/>
    </p:custDataLst>
    <p:extLst>
      <p:ext uri="{BB962C8B-B14F-4D97-AF65-F5344CB8AC3E}">
        <p14:creationId xmlns:p14="http://schemas.microsoft.com/office/powerpoint/2010/main" val="217785278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noFill/>
        </p:spPr>
        <p:txBody>
          <a:bodyPr/>
          <a:lstStyle/>
          <a:p>
            <a:pPr eaLnBrk="1" hangingPunct="1"/>
            <a:r>
              <a:rPr lang="en-US" altLang="en-US"/>
              <a:t>Power Functions</a:t>
            </a:r>
          </a:p>
        </p:txBody>
      </p:sp>
      <p:sp>
        <p:nvSpPr>
          <p:cNvPr id="160771" name="Text Box 3"/>
          <p:cNvSpPr txBox="1">
            <a:spLocks noChangeArrowheads="1"/>
          </p:cNvSpPr>
          <p:nvPr/>
        </p:nvSpPr>
        <p:spPr bwMode="auto">
          <a:xfrm>
            <a:off x="455613" y="1462088"/>
            <a:ext cx="8226425" cy="5256212"/>
          </a:xfrm>
          <a:prstGeom prst="rect">
            <a:avLst/>
          </a:prstGeom>
          <a:noFill/>
          <a:ln w="9525">
            <a:noFill/>
            <a:miter lim="800000"/>
            <a:headEnd/>
            <a:tailEnd/>
          </a:ln>
          <a:effectLst/>
        </p:spPr>
        <p:txBody>
          <a:bodyPr/>
          <a:lstStyle/>
          <a:p>
            <a:pPr>
              <a:lnSpc>
                <a:spcPct val="110000"/>
              </a:lnSpc>
              <a:defRPr/>
            </a:pPr>
            <a:r>
              <a:rPr lang="en-US" dirty="0"/>
              <a:t>A function of the form </a:t>
            </a:r>
            <a:r>
              <a:rPr lang="en-US" i="1" dirty="0"/>
              <a:t>f</a:t>
            </a:r>
            <a:r>
              <a:rPr lang="en-US" sz="400" i="1" dirty="0"/>
              <a:t> </a:t>
            </a:r>
            <a:r>
              <a:rPr lang="en-US" dirty="0"/>
              <a:t>(</a:t>
            </a:r>
            <a:r>
              <a:rPr lang="en-US" i="1" dirty="0"/>
              <a:t>x</a:t>
            </a:r>
            <a:r>
              <a:rPr lang="en-US" dirty="0"/>
              <a:t>) = </a:t>
            </a:r>
            <a:r>
              <a:rPr lang="en-US" i="1" dirty="0" err="1"/>
              <a:t>x</a:t>
            </a:r>
            <a:r>
              <a:rPr lang="en-US" i="1" baseline="30000" dirty="0" err="1"/>
              <a:t>a</a:t>
            </a:r>
            <a:r>
              <a:rPr lang="en-US" dirty="0"/>
              <a:t>, where </a:t>
            </a:r>
            <a:r>
              <a:rPr lang="en-US" i="1" dirty="0"/>
              <a:t>a</a:t>
            </a:r>
            <a:r>
              <a:rPr lang="en-US" dirty="0"/>
              <a:t> is a constant, is called a </a:t>
            </a:r>
            <a:r>
              <a:rPr lang="en-US" b="1" dirty="0"/>
              <a:t>power function</a:t>
            </a:r>
            <a:r>
              <a:rPr lang="en-US" dirty="0"/>
              <a:t>. We consider several cases.</a:t>
            </a:r>
          </a:p>
          <a:p>
            <a:pPr>
              <a:lnSpc>
                <a:spcPct val="110000"/>
              </a:lnSpc>
              <a:defRPr/>
            </a:pPr>
            <a:endParaRPr lang="en-US" dirty="0"/>
          </a:p>
          <a:p>
            <a:pPr>
              <a:lnSpc>
                <a:spcPct val="110000"/>
              </a:lnSpc>
              <a:defRPr/>
            </a:pPr>
            <a:r>
              <a:rPr lang="en-US" b="1" dirty="0">
                <a:solidFill>
                  <a:srgbClr val="CC007A"/>
                </a:solidFill>
                <a:latin typeface="+mj-lt"/>
              </a:rPr>
              <a:t>(i)</a:t>
            </a:r>
            <a:r>
              <a:rPr lang="en-US" b="1" dirty="0">
                <a:latin typeface="+mj-lt"/>
              </a:rPr>
              <a:t> </a:t>
            </a:r>
            <a:r>
              <a:rPr lang="en-US" b="1" i="1" dirty="0"/>
              <a:t>a</a:t>
            </a:r>
            <a:r>
              <a:rPr lang="en-US" b="1" dirty="0"/>
              <a:t> = </a:t>
            </a:r>
            <a:r>
              <a:rPr lang="en-US" b="1" i="1" dirty="0"/>
              <a:t>n</a:t>
            </a:r>
            <a:r>
              <a:rPr lang="en-US" b="1" dirty="0"/>
              <a:t>, where </a:t>
            </a:r>
            <a:r>
              <a:rPr lang="en-US" b="1" i="1" dirty="0"/>
              <a:t>n </a:t>
            </a:r>
            <a:r>
              <a:rPr lang="en-US" b="1" dirty="0"/>
              <a:t>is a positive integer</a:t>
            </a:r>
          </a:p>
          <a:p>
            <a:pPr>
              <a:lnSpc>
                <a:spcPct val="110000"/>
              </a:lnSpc>
              <a:defRPr/>
            </a:pPr>
            <a:r>
              <a:rPr lang="en-US" dirty="0"/>
              <a:t>The graphs of </a:t>
            </a:r>
            <a:r>
              <a:rPr lang="en-US" i="1" dirty="0"/>
              <a:t>f</a:t>
            </a:r>
            <a:r>
              <a:rPr lang="en-US" sz="400" i="1" dirty="0"/>
              <a:t> </a:t>
            </a:r>
            <a:r>
              <a:rPr lang="en-US" dirty="0"/>
              <a:t>(</a:t>
            </a:r>
            <a:r>
              <a:rPr lang="en-US" i="1" dirty="0"/>
              <a:t>x</a:t>
            </a:r>
            <a:r>
              <a:rPr lang="en-US" dirty="0"/>
              <a:t>) = </a:t>
            </a:r>
            <a:r>
              <a:rPr lang="en-US" i="1" dirty="0" err="1"/>
              <a:t>x</a:t>
            </a:r>
            <a:r>
              <a:rPr lang="en-US" i="1" baseline="30000" dirty="0" err="1"/>
              <a:t>n</a:t>
            </a:r>
            <a:r>
              <a:rPr lang="en-US" dirty="0"/>
              <a:t> for </a:t>
            </a:r>
            <a:r>
              <a:rPr lang="en-US" i="1" dirty="0"/>
              <a:t>n</a:t>
            </a:r>
            <a:r>
              <a:rPr lang="en-US" dirty="0"/>
              <a:t> = 1, 2, 3, 4, and 5 are shown in Figure 11. (These are polynomials with only one term.) </a:t>
            </a:r>
          </a:p>
          <a:p>
            <a:pPr>
              <a:lnSpc>
                <a:spcPct val="110000"/>
              </a:lnSpc>
              <a:defRPr/>
            </a:pPr>
            <a:endParaRPr lang="en-US" dirty="0"/>
          </a:p>
          <a:p>
            <a:pPr>
              <a:lnSpc>
                <a:spcPct val="110000"/>
              </a:lnSpc>
              <a:defRPr/>
            </a:pPr>
            <a:r>
              <a:rPr lang="en-US" dirty="0"/>
              <a:t>We already know the shape of the graphs of </a:t>
            </a:r>
            <a:r>
              <a:rPr lang="en-US" i="1" dirty="0"/>
              <a:t>y</a:t>
            </a:r>
            <a:r>
              <a:rPr lang="en-US" dirty="0"/>
              <a:t> = </a:t>
            </a:r>
            <a:r>
              <a:rPr lang="en-US" i="1" dirty="0"/>
              <a:t>x </a:t>
            </a:r>
            <a:r>
              <a:rPr lang="en-US" dirty="0"/>
              <a:t>(a line through the origin with slope 1) and </a:t>
            </a:r>
            <a:r>
              <a:rPr lang="en-US" i="1" dirty="0"/>
              <a:t>y</a:t>
            </a:r>
            <a:r>
              <a:rPr lang="en-US" dirty="0"/>
              <a:t> = </a:t>
            </a:r>
            <a:r>
              <a:rPr lang="en-US" i="1" dirty="0"/>
              <a:t>x</a:t>
            </a:r>
            <a:r>
              <a:rPr lang="en-US" baseline="30000" dirty="0"/>
              <a:t>2 </a:t>
            </a:r>
            <a:r>
              <a:rPr lang="en-US" dirty="0"/>
              <a:t>(a parabola).</a:t>
            </a:r>
          </a:p>
          <a:p>
            <a:pPr>
              <a:lnSpc>
                <a:spcPct val="110000"/>
              </a:lnSpc>
              <a:defRPr/>
            </a:pPr>
            <a:endParaRPr lang="en-US" dirty="0"/>
          </a:p>
        </p:txBody>
      </p:sp>
    </p:spTree>
    <p:custDataLst>
      <p:tags r:id="rId1"/>
    </p:custDataLst>
    <p:extLst>
      <p:ext uri="{BB962C8B-B14F-4D97-AF65-F5344CB8AC3E}">
        <p14:creationId xmlns:p14="http://schemas.microsoft.com/office/powerpoint/2010/main" val="265177346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noFill/>
        </p:spPr>
        <p:txBody>
          <a:bodyPr/>
          <a:lstStyle/>
          <a:p>
            <a:pPr eaLnBrk="1" hangingPunct="1"/>
            <a:r>
              <a:rPr lang="en-US" altLang="en-US"/>
              <a:t>Power Functions</a:t>
            </a:r>
          </a:p>
        </p:txBody>
      </p:sp>
      <p:pic>
        <p:nvPicPr>
          <p:cNvPr id="2969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309688"/>
            <a:ext cx="6307138" cy="239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3595688"/>
            <a:ext cx="3967163" cy="249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Rectangle 7"/>
          <p:cNvSpPr>
            <a:spLocks noChangeArrowheads="1"/>
          </p:cNvSpPr>
          <p:nvPr/>
        </p:nvSpPr>
        <p:spPr bwMode="auto">
          <a:xfrm>
            <a:off x="2770188" y="6115050"/>
            <a:ext cx="31257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US" altLang="en-US" sz="1400"/>
              <a:t>Graphs of </a:t>
            </a:r>
            <a:r>
              <a:rPr lang="en-US" altLang="en-US" sz="1400" i="1"/>
              <a:t>f</a:t>
            </a:r>
            <a:r>
              <a:rPr lang="en-US" altLang="en-US" sz="400" i="1"/>
              <a:t> </a:t>
            </a:r>
            <a:r>
              <a:rPr lang="en-US" altLang="en-US" sz="1400"/>
              <a:t>(</a:t>
            </a:r>
            <a:r>
              <a:rPr lang="en-US" altLang="en-US" sz="1400" i="1"/>
              <a:t>x</a:t>
            </a:r>
            <a:r>
              <a:rPr lang="en-US" altLang="en-US" sz="1400"/>
              <a:t>) = </a:t>
            </a:r>
            <a:r>
              <a:rPr lang="en-US" altLang="en-US" sz="1400" i="1"/>
              <a:t>x</a:t>
            </a:r>
            <a:r>
              <a:rPr lang="en-US" altLang="en-US" sz="1400" i="1" baseline="30000"/>
              <a:t>n</a:t>
            </a:r>
            <a:r>
              <a:rPr lang="en-US" altLang="en-US" sz="1400"/>
              <a:t> for </a:t>
            </a:r>
            <a:r>
              <a:rPr lang="en-US" altLang="en-US" sz="1400" i="1"/>
              <a:t>n</a:t>
            </a:r>
            <a:r>
              <a:rPr lang="en-US" altLang="en-US" sz="1400"/>
              <a:t> = 1, 2, 3, 4, 5</a:t>
            </a:r>
          </a:p>
        </p:txBody>
      </p:sp>
      <p:sp>
        <p:nvSpPr>
          <p:cNvPr id="29702" name="Rectangle 8"/>
          <p:cNvSpPr>
            <a:spLocks noChangeArrowheads="1"/>
          </p:cNvSpPr>
          <p:nvPr/>
        </p:nvSpPr>
        <p:spPr bwMode="auto">
          <a:xfrm>
            <a:off x="3938588" y="6410325"/>
            <a:ext cx="8620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US" altLang="en-US" sz="1200" b="1"/>
              <a:t>Figure 11</a:t>
            </a:r>
          </a:p>
        </p:txBody>
      </p:sp>
    </p:spTree>
    <p:custDataLst>
      <p:tags r:id="rId1"/>
    </p:custDataLst>
    <p:extLst>
      <p:ext uri="{BB962C8B-B14F-4D97-AF65-F5344CB8AC3E}">
        <p14:creationId xmlns:p14="http://schemas.microsoft.com/office/powerpoint/2010/main" val="313394228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noFill/>
        </p:spPr>
        <p:txBody>
          <a:bodyPr/>
          <a:lstStyle/>
          <a:p>
            <a:pPr eaLnBrk="1" hangingPunct="1"/>
            <a:r>
              <a:rPr lang="en-US" altLang="en-US"/>
              <a:t>Power Functions</a:t>
            </a:r>
          </a:p>
        </p:txBody>
      </p:sp>
      <p:sp>
        <p:nvSpPr>
          <p:cNvPr id="30723" name="Text Box 3"/>
          <p:cNvSpPr txBox="1">
            <a:spLocks noChangeArrowheads="1"/>
          </p:cNvSpPr>
          <p:nvPr/>
        </p:nvSpPr>
        <p:spPr bwMode="auto">
          <a:xfrm>
            <a:off x="455613" y="1462088"/>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lnSpc>
                <a:spcPct val="110000"/>
              </a:lnSpc>
            </a:pPr>
            <a:r>
              <a:rPr lang="en-US" altLang="en-US"/>
              <a:t>The general shape of the graph of </a:t>
            </a:r>
            <a:r>
              <a:rPr lang="en-US" altLang="en-US" i="1"/>
              <a:t>f</a:t>
            </a:r>
            <a:r>
              <a:rPr lang="en-US" altLang="en-US" sz="400" i="1"/>
              <a:t> </a:t>
            </a:r>
            <a:r>
              <a:rPr lang="en-US" altLang="en-US"/>
              <a:t>(</a:t>
            </a:r>
            <a:r>
              <a:rPr lang="en-US" altLang="en-US" i="1"/>
              <a:t>x</a:t>
            </a:r>
            <a:r>
              <a:rPr lang="en-US" altLang="en-US"/>
              <a:t>) = </a:t>
            </a:r>
            <a:r>
              <a:rPr lang="en-US" altLang="en-US" i="1"/>
              <a:t>x</a:t>
            </a:r>
            <a:r>
              <a:rPr lang="en-US" altLang="en-US" i="1" baseline="30000"/>
              <a:t>n</a:t>
            </a:r>
            <a:r>
              <a:rPr lang="en-US" altLang="en-US"/>
              <a:t> depends on whether </a:t>
            </a:r>
            <a:r>
              <a:rPr lang="en-US" altLang="en-US" i="1"/>
              <a:t>n</a:t>
            </a:r>
            <a:r>
              <a:rPr lang="en-US" altLang="en-US"/>
              <a:t> is even or odd.</a:t>
            </a:r>
          </a:p>
          <a:p>
            <a:pPr eaLnBrk="1" hangingPunct="1">
              <a:lnSpc>
                <a:spcPct val="110000"/>
              </a:lnSpc>
            </a:pPr>
            <a:endParaRPr lang="en-US" altLang="en-US"/>
          </a:p>
          <a:p>
            <a:pPr eaLnBrk="1" hangingPunct="1">
              <a:lnSpc>
                <a:spcPct val="110000"/>
              </a:lnSpc>
            </a:pPr>
            <a:r>
              <a:rPr lang="en-US" altLang="en-US"/>
              <a:t>If </a:t>
            </a:r>
            <a:r>
              <a:rPr lang="en-US" altLang="en-US" i="1"/>
              <a:t>n</a:t>
            </a:r>
            <a:r>
              <a:rPr lang="en-US" altLang="en-US"/>
              <a:t> is even, then </a:t>
            </a:r>
            <a:r>
              <a:rPr lang="en-US" altLang="en-US" i="1"/>
              <a:t>f</a:t>
            </a:r>
            <a:r>
              <a:rPr lang="en-US" altLang="en-US" sz="400" i="1"/>
              <a:t> </a:t>
            </a:r>
            <a:r>
              <a:rPr lang="en-US" altLang="en-US"/>
              <a:t>(</a:t>
            </a:r>
            <a:r>
              <a:rPr lang="en-US" altLang="en-US" i="1"/>
              <a:t>x</a:t>
            </a:r>
            <a:r>
              <a:rPr lang="en-US" altLang="en-US"/>
              <a:t>) = </a:t>
            </a:r>
            <a:r>
              <a:rPr lang="en-US" altLang="en-US" i="1"/>
              <a:t>x</a:t>
            </a:r>
            <a:r>
              <a:rPr lang="en-US" altLang="en-US" i="1" baseline="30000"/>
              <a:t>n</a:t>
            </a:r>
            <a:r>
              <a:rPr lang="en-US" altLang="en-US"/>
              <a:t> is an even function and its graph is similar to the parabola </a:t>
            </a:r>
            <a:r>
              <a:rPr lang="en-US" altLang="en-US" i="1"/>
              <a:t>y</a:t>
            </a:r>
            <a:r>
              <a:rPr lang="en-US" altLang="en-US"/>
              <a:t> = </a:t>
            </a:r>
            <a:r>
              <a:rPr lang="en-US" altLang="en-US" i="1"/>
              <a:t>x</a:t>
            </a:r>
            <a:r>
              <a:rPr lang="en-US" altLang="en-US" baseline="30000"/>
              <a:t>2</a:t>
            </a:r>
            <a:r>
              <a:rPr lang="en-US" altLang="en-US"/>
              <a:t>.</a:t>
            </a:r>
          </a:p>
          <a:p>
            <a:pPr eaLnBrk="1" hangingPunct="1">
              <a:lnSpc>
                <a:spcPct val="110000"/>
              </a:lnSpc>
            </a:pPr>
            <a:endParaRPr lang="en-US" altLang="en-US"/>
          </a:p>
          <a:p>
            <a:pPr eaLnBrk="1" hangingPunct="1">
              <a:lnSpc>
                <a:spcPct val="110000"/>
              </a:lnSpc>
            </a:pPr>
            <a:r>
              <a:rPr lang="en-US" altLang="en-US"/>
              <a:t>If </a:t>
            </a:r>
            <a:r>
              <a:rPr lang="en-US" altLang="en-US" i="1"/>
              <a:t>n</a:t>
            </a:r>
            <a:r>
              <a:rPr lang="en-US" altLang="en-US"/>
              <a:t> is odd, then </a:t>
            </a:r>
            <a:r>
              <a:rPr lang="en-US" altLang="en-US" i="1"/>
              <a:t>f</a:t>
            </a:r>
            <a:r>
              <a:rPr lang="en-US" altLang="en-US" sz="400" i="1"/>
              <a:t> </a:t>
            </a:r>
            <a:r>
              <a:rPr lang="en-US" altLang="en-US"/>
              <a:t>(</a:t>
            </a:r>
            <a:r>
              <a:rPr lang="en-US" altLang="en-US" i="1"/>
              <a:t>x</a:t>
            </a:r>
            <a:r>
              <a:rPr lang="en-US" altLang="en-US"/>
              <a:t>) = </a:t>
            </a:r>
            <a:r>
              <a:rPr lang="en-US" altLang="en-US" i="1"/>
              <a:t>x</a:t>
            </a:r>
            <a:r>
              <a:rPr lang="en-US" altLang="en-US" i="1" baseline="30000"/>
              <a:t>n</a:t>
            </a:r>
            <a:r>
              <a:rPr lang="en-US" altLang="en-US"/>
              <a:t> is an odd function and its graph is similar to that of </a:t>
            </a:r>
            <a:r>
              <a:rPr lang="en-US" altLang="en-US" i="1"/>
              <a:t>y</a:t>
            </a:r>
            <a:r>
              <a:rPr lang="en-US" altLang="en-US"/>
              <a:t> = </a:t>
            </a:r>
            <a:r>
              <a:rPr lang="en-US" altLang="en-US" i="1"/>
              <a:t>x</a:t>
            </a:r>
            <a:r>
              <a:rPr lang="en-US" altLang="en-US" baseline="30000"/>
              <a:t>3</a:t>
            </a:r>
            <a:r>
              <a:rPr lang="en-US" altLang="en-US"/>
              <a:t>.</a:t>
            </a:r>
          </a:p>
        </p:txBody>
      </p:sp>
    </p:spTree>
    <p:custDataLst>
      <p:tags r:id="rId1"/>
    </p:custDataLst>
    <p:extLst>
      <p:ext uri="{BB962C8B-B14F-4D97-AF65-F5344CB8AC3E}">
        <p14:creationId xmlns:p14="http://schemas.microsoft.com/office/powerpoint/2010/main" val="331960929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noFill/>
        </p:spPr>
        <p:txBody>
          <a:bodyPr/>
          <a:lstStyle/>
          <a:p>
            <a:pPr eaLnBrk="1" hangingPunct="1"/>
            <a:r>
              <a:rPr lang="en-US" altLang="en-US"/>
              <a:t>Power Functions</a:t>
            </a:r>
          </a:p>
        </p:txBody>
      </p:sp>
      <p:sp>
        <p:nvSpPr>
          <p:cNvPr id="31747" name="Text Box 3"/>
          <p:cNvSpPr txBox="1">
            <a:spLocks noChangeArrowheads="1"/>
          </p:cNvSpPr>
          <p:nvPr/>
        </p:nvSpPr>
        <p:spPr bwMode="auto">
          <a:xfrm>
            <a:off x="455613" y="1462088"/>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en-US"/>
              <a:t>Notice from Figure 12, however, that as </a:t>
            </a:r>
            <a:r>
              <a:rPr lang="en-US" altLang="en-US" i="1"/>
              <a:t>n</a:t>
            </a:r>
            <a:r>
              <a:rPr lang="en-US" altLang="en-US"/>
              <a:t> increases, the graph of </a:t>
            </a:r>
            <a:r>
              <a:rPr lang="en-US" altLang="en-US" i="1"/>
              <a:t>y</a:t>
            </a:r>
            <a:r>
              <a:rPr lang="en-US" altLang="en-US"/>
              <a:t> = </a:t>
            </a:r>
            <a:r>
              <a:rPr lang="en-US" altLang="en-US" i="1"/>
              <a:t>x</a:t>
            </a:r>
            <a:r>
              <a:rPr lang="en-US" altLang="en-US" i="1" baseline="30000"/>
              <a:t>n</a:t>
            </a:r>
            <a:r>
              <a:rPr lang="en-US" altLang="en-US"/>
              <a:t> becomes flatter near 0 and steeper when </a:t>
            </a:r>
            <a:br>
              <a:rPr lang="en-US" altLang="en-US"/>
            </a:br>
            <a:r>
              <a:rPr lang="en-US" altLang="en-US"/>
              <a:t>|</a:t>
            </a:r>
            <a:r>
              <a:rPr lang="en-US" altLang="en-US" sz="800"/>
              <a:t> </a:t>
            </a:r>
            <a:r>
              <a:rPr lang="en-US" altLang="en-US" i="1"/>
              <a:t>x</a:t>
            </a:r>
            <a:r>
              <a:rPr lang="en-US" altLang="en-US" sz="800" i="1"/>
              <a:t> </a:t>
            </a:r>
            <a:r>
              <a:rPr lang="en-US" altLang="en-US"/>
              <a:t>| </a:t>
            </a:r>
            <a:r>
              <a:rPr lang="en-US" altLang="en-US" b="1">
                <a:sym typeface="Symbol" panose="05050102010706020507" pitchFamily="18" charset="2"/>
              </a:rPr>
              <a:t></a:t>
            </a:r>
            <a:r>
              <a:rPr lang="en-US" altLang="en-US">
                <a:sym typeface="Symbol" panose="05050102010706020507" pitchFamily="18" charset="2"/>
              </a:rPr>
              <a:t> 1</a:t>
            </a:r>
            <a:r>
              <a:rPr lang="en-US" altLang="en-US"/>
              <a:t>. (If </a:t>
            </a:r>
            <a:r>
              <a:rPr lang="en-US" altLang="en-US" i="1"/>
              <a:t>x</a:t>
            </a:r>
            <a:r>
              <a:rPr lang="en-US" altLang="en-US"/>
              <a:t> is small, then </a:t>
            </a:r>
            <a:r>
              <a:rPr lang="en-US" altLang="en-US" i="1"/>
              <a:t>x</a:t>
            </a:r>
            <a:r>
              <a:rPr lang="en-US" altLang="en-US" baseline="30000"/>
              <a:t>2</a:t>
            </a:r>
            <a:r>
              <a:rPr lang="en-US" altLang="en-US"/>
              <a:t> is smaller, </a:t>
            </a:r>
            <a:r>
              <a:rPr lang="en-US" altLang="en-US" i="1"/>
              <a:t>x</a:t>
            </a:r>
            <a:r>
              <a:rPr lang="en-US" altLang="en-US" baseline="30000"/>
              <a:t>3</a:t>
            </a:r>
            <a:r>
              <a:rPr lang="en-US" altLang="en-US"/>
              <a:t> is even smaller, </a:t>
            </a:r>
            <a:r>
              <a:rPr lang="en-US" altLang="en-US" i="1"/>
              <a:t>x</a:t>
            </a:r>
            <a:r>
              <a:rPr lang="en-US" altLang="en-US" baseline="30000"/>
              <a:t>4</a:t>
            </a:r>
            <a:r>
              <a:rPr lang="en-US" altLang="en-US"/>
              <a:t> is smaller still, and so on.)</a:t>
            </a:r>
          </a:p>
        </p:txBody>
      </p:sp>
      <p:pic>
        <p:nvPicPr>
          <p:cNvPr id="317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946400"/>
            <a:ext cx="8089900" cy="305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Rectangle 5"/>
          <p:cNvSpPr>
            <a:spLocks noChangeArrowheads="1"/>
          </p:cNvSpPr>
          <p:nvPr/>
        </p:nvSpPr>
        <p:spPr bwMode="auto">
          <a:xfrm>
            <a:off x="3505200" y="6132513"/>
            <a:ext cx="23320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US" altLang="en-US" sz="1400"/>
              <a:t>Families of power functions</a:t>
            </a:r>
          </a:p>
        </p:txBody>
      </p:sp>
      <p:sp>
        <p:nvSpPr>
          <p:cNvPr id="31750" name="Rectangle 6"/>
          <p:cNvSpPr>
            <a:spLocks noChangeArrowheads="1"/>
          </p:cNvSpPr>
          <p:nvPr/>
        </p:nvSpPr>
        <p:spPr bwMode="auto">
          <a:xfrm>
            <a:off x="4243388" y="6415088"/>
            <a:ext cx="8620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US" altLang="en-US" sz="1200" b="1"/>
              <a:t>Figure 12</a:t>
            </a:r>
          </a:p>
        </p:txBody>
      </p:sp>
    </p:spTree>
    <p:custDataLst>
      <p:tags r:id="rId1"/>
    </p:custDataLst>
    <p:extLst>
      <p:ext uri="{BB962C8B-B14F-4D97-AF65-F5344CB8AC3E}">
        <p14:creationId xmlns:p14="http://schemas.microsoft.com/office/powerpoint/2010/main" val="164422451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noFill/>
        </p:spPr>
        <p:txBody>
          <a:bodyPr/>
          <a:lstStyle/>
          <a:p>
            <a:pPr eaLnBrk="1" hangingPunct="1"/>
            <a:r>
              <a:rPr lang="en-US" altLang="en-US"/>
              <a:t>Power Functions</a:t>
            </a:r>
          </a:p>
        </p:txBody>
      </p:sp>
      <p:sp>
        <p:nvSpPr>
          <p:cNvPr id="165891" name="Text Box 3"/>
          <p:cNvSpPr txBox="1">
            <a:spLocks noChangeArrowheads="1"/>
          </p:cNvSpPr>
          <p:nvPr/>
        </p:nvSpPr>
        <p:spPr bwMode="auto">
          <a:xfrm>
            <a:off x="455613" y="1462088"/>
            <a:ext cx="8226425" cy="5256212"/>
          </a:xfrm>
          <a:prstGeom prst="rect">
            <a:avLst/>
          </a:prstGeom>
          <a:noFill/>
          <a:ln w="9525">
            <a:noFill/>
            <a:miter lim="800000"/>
            <a:headEnd/>
            <a:tailEnd/>
          </a:ln>
          <a:effectLst/>
        </p:spPr>
        <p:txBody>
          <a:bodyPr/>
          <a:lstStyle/>
          <a:p>
            <a:pPr>
              <a:defRPr/>
            </a:pPr>
            <a:r>
              <a:rPr lang="en-US" b="1" dirty="0">
                <a:solidFill>
                  <a:srgbClr val="CC007A"/>
                </a:solidFill>
                <a:latin typeface="+mj-lt"/>
              </a:rPr>
              <a:t>(ii) </a:t>
            </a:r>
            <a:r>
              <a:rPr lang="en-US" b="1" i="1" dirty="0"/>
              <a:t>a</a:t>
            </a:r>
            <a:r>
              <a:rPr lang="en-US" b="1" dirty="0"/>
              <a:t> = 1/</a:t>
            </a:r>
            <a:r>
              <a:rPr lang="en-US" b="1" i="1" dirty="0"/>
              <a:t>n</a:t>
            </a:r>
            <a:r>
              <a:rPr lang="en-US" b="1" dirty="0"/>
              <a:t>, where </a:t>
            </a:r>
            <a:r>
              <a:rPr lang="en-US" b="1" i="1" dirty="0"/>
              <a:t>n </a:t>
            </a:r>
            <a:r>
              <a:rPr lang="en-US" b="1" dirty="0"/>
              <a:t>is a positive integer</a:t>
            </a:r>
          </a:p>
          <a:p>
            <a:pPr>
              <a:defRPr/>
            </a:pPr>
            <a:endParaRPr lang="en-US" sz="800" b="1" dirty="0"/>
          </a:p>
          <a:p>
            <a:pPr>
              <a:defRPr/>
            </a:pPr>
            <a:r>
              <a:rPr lang="en-US" dirty="0"/>
              <a:t>The function                              is a </a:t>
            </a:r>
            <a:r>
              <a:rPr lang="en-US" b="1" dirty="0"/>
              <a:t>root function</a:t>
            </a:r>
            <a:r>
              <a:rPr lang="en-US" dirty="0"/>
              <a:t>. For </a:t>
            </a:r>
            <a:r>
              <a:rPr lang="en-US" i="1" dirty="0"/>
              <a:t>n</a:t>
            </a:r>
            <a:r>
              <a:rPr lang="en-US" dirty="0"/>
              <a:t> = 2 it is the square root function                    whose domain is [0,    </a:t>
            </a:r>
            <a:r>
              <a:rPr lang="en-US" dirty="0">
                <a:sym typeface="Symbol" pitchFamily="18" charset="2"/>
              </a:rPr>
              <a:t>) </a:t>
            </a:r>
            <a:r>
              <a:rPr lang="en-US" dirty="0"/>
              <a:t>and whose graph is the upper half of the</a:t>
            </a:r>
          </a:p>
          <a:p>
            <a:pPr>
              <a:defRPr/>
            </a:pPr>
            <a:r>
              <a:rPr lang="en-US" dirty="0"/>
              <a:t>parabola </a:t>
            </a:r>
            <a:r>
              <a:rPr lang="en-US" i="1" dirty="0"/>
              <a:t>x</a:t>
            </a:r>
            <a:r>
              <a:rPr lang="en-US" dirty="0"/>
              <a:t> = </a:t>
            </a:r>
            <a:r>
              <a:rPr lang="en-US" i="1" dirty="0"/>
              <a:t>y</a:t>
            </a:r>
            <a:r>
              <a:rPr lang="en-US" baseline="30000" dirty="0"/>
              <a:t>2</a:t>
            </a:r>
            <a:r>
              <a:rPr lang="en-US" dirty="0"/>
              <a:t>. [See Figure 13(a).] </a:t>
            </a:r>
          </a:p>
        </p:txBody>
      </p:sp>
      <p:pic>
        <p:nvPicPr>
          <p:cNvPr id="3277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2988" y="1947863"/>
            <a:ext cx="2349500"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8163" y="2328863"/>
            <a:ext cx="15081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4" name="Rectangle 16"/>
          <p:cNvSpPr>
            <a:spLocks noChangeArrowheads="1"/>
          </p:cNvSpPr>
          <p:nvPr/>
        </p:nvSpPr>
        <p:spPr bwMode="auto">
          <a:xfrm>
            <a:off x="3686175" y="6497638"/>
            <a:ext cx="10477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US" altLang="en-US" sz="1200" b="1"/>
              <a:t>Figure 13(a)</a:t>
            </a:r>
          </a:p>
        </p:txBody>
      </p:sp>
      <p:sp>
        <p:nvSpPr>
          <p:cNvPr id="32775" name="Rectangle 17"/>
          <p:cNvSpPr>
            <a:spLocks noChangeArrowheads="1"/>
          </p:cNvSpPr>
          <p:nvPr/>
        </p:nvSpPr>
        <p:spPr bwMode="auto">
          <a:xfrm>
            <a:off x="3297238" y="6224588"/>
            <a:ext cx="19129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US" altLang="en-US" sz="1400"/>
              <a:t>Graph of root function</a:t>
            </a:r>
          </a:p>
        </p:txBody>
      </p:sp>
      <p:pic>
        <p:nvPicPr>
          <p:cNvPr id="32776" name="Picture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3529013"/>
            <a:ext cx="3581400" cy="264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7" name="Picture 19"/>
          <p:cNvPicPr>
            <a:picLocks noChangeAspect="1" noChangeArrowheads="1"/>
          </p:cNvPicPr>
          <p:nvPr/>
        </p:nvPicPr>
        <p:blipFill>
          <a:blip r:embed="rId6">
            <a:extLst>
              <a:ext uri="{28A0092B-C50C-407E-A947-70E740481C1C}">
                <a14:useLocalDpi xmlns:a14="http://schemas.microsoft.com/office/drawing/2010/main" val="0"/>
              </a:ext>
            </a:extLst>
          </a:blip>
          <a:srcRect l="38235"/>
          <a:stretch>
            <a:fillRect/>
          </a:stretch>
        </p:blipFill>
        <p:spPr bwMode="auto">
          <a:xfrm>
            <a:off x="885825" y="2800350"/>
            <a:ext cx="3381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29849629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noFill/>
        </p:spPr>
        <p:txBody>
          <a:bodyPr/>
          <a:lstStyle/>
          <a:p>
            <a:pPr eaLnBrk="1" hangingPunct="1"/>
            <a:r>
              <a:rPr lang="en-US" altLang="en-US"/>
              <a:t>Power Functions</a:t>
            </a:r>
          </a:p>
        </p:txBody>
      </p:sp>
      <p:sp>
        <p:nvSpPr>
          <p:cNvPr id="33795" name="Text Box 3"/>
          <p:cNvSpPr txBox="1">
            <a:spLocks noChangeArrowheads="1"/>
          </p:cNvSpPr>
          <p:nvPr/>
        </p:nvSpPr>
        <p:spPr bwMode="auto">
          <a:xfrm>
            <a:off x="455613" y="1462088"/>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lnSpc>
                <a:spcPct val="110000"/>
              </a:lnSpc>
            </a:pPr>
            <a:r>
              <a:rPr lang="en-US" altLang="en-US"/>
              <a:t>For other even values of </a:t>
            </a:r>
            <a:r>
              <a:rPr lang="en-US" altLang="en-US" i="1"/>
              <a:t>n</a:t>
            </a:r>
            <a:r>
              <a:rPr lang="en-US" altLang="en-US"/>
              <a:t>, the graph of               is similar to that of </a:t>
            </a:r>
          </a:p>
          <a:p>
            <a:pPr eaLnBrk="1" hangingPunct="1">
              <a:lnSpc>
                <a:spcPct val="110000"/>
              </a:lnSpc>
            </a:pPr>
            <a:endParaRPr lang="en-US" altLang="en-US" sz="1200"/>
          </a:p>
          <a:p>
            <a:pPr eaLnBrk="1" hangingPunct="1">
              <a:lnSpc>
                <a:spcPct val="110000"/>
              </a:lnSpc>
            </a:pPr>
            <a:r>
              <a:rPr lang="en-US" altLang="en-US"/>
              <a:t>For </a:t>
            </a:r>
            <a:r>
              <a:rPr lang="en-US" altLang="en-US" i="1"/>
              <a:t>n</a:t>
            </a:r>
            <a:r>
              <a:rPr lang="en-US" altLang="en-US"/>
              <a:t> = 3 we have the cube root function                   whose domain is     (recall that every real number has a cube root) and whose graph is shown in Figure 13(b). The graph of</a:t>
            </a:r>
          </a:p>
          <a:p>
            <a:pPr eaLnBrk="1" hangingPunct="1">
              <a:lnSpc>
                <a:spcPct val="110000"/>
              </a:lnSpc>
            </a:pPr>
            <a:r>
              <a:rPr lang="en-US" altLang="en-US"/>
              <a:t>             for </a:t>
            </a:r>
            <a:r>
              <a:rPr lang="en-US" altLang="en-US" i="1"/>
              <a:t>n </a:t>
            </a:r>
            <a:r>
              <a:rPr lang="en-US" altLang="en-US"/>
              <a:t>odd (</a:t>
            </a:r>
            <a:r>
              <a:rPr lang="en-US" altLang="en-US" i="1"/>
              <a:t>n</a:t>
            </a:r>
            <a:r>
              <a:rPr lang="en-US" altLang="en-US"/>
              <a:t> &gt; 3) is similar to that of </a:t>
            </a:r>
          </a:p>
        </p:txBody>
      </p:sp>
      <p:pic>
        <p:nvPicPr>
          <p:cNvPr id="3379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8363" y="1484313"/>
            <a:ext cx="1114425"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3088" y="1933575"/>
            <a:ext cx="1087437"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67425" y="2452688"/>
            <a:ext cx="14811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58975" y="2981325"/>
            <a:ext cx="250825"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0"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113" y="3676650"/>
            <a:ext cx="1114425"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1"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29375" y="3711575"/>
            <a:ext cx="1069975"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2" name="Rectangle 12"/>
          <p:cNvSpPr>
            <a:spLocks noChangeArrowheads="1"/>
          </p:cNvSpPr>
          <p:nvPr/>
        </p:nvSpPr>
        <p:spPr bwMode="auto">
          <a:xfrm>
            <a:off x="3276600" y="6167438"/>
            <a:ext cx="18970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US" altLang="en-US" sz="1400"/>
              <a:t>Graph of root function</a:t>
            </a:r>
          </a:p>
        </p:txBody>
      </p:sp>
      <p:sp>
        <p:nvSpPr>
          <p:cNvPr id="33803" name="Rectangle 13"/>
          <p:cNvSpPr>
            <a:spLocks noChangeArrowheads="1"/>
          </p:cNvSpPr>
          <p:nvPr/>
        </p:nvSpPr>
        <p:spPr bwMode="auto">
          <a:xfrm>
            <a:off x="3670300" y="6443663"/>
            <a:ext cx="10572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US" altLang="en-US" sz="1200" b="1"/>
              <a:t>Figure 13(b)</a:t>
            </a:r>
          </a:p>
        </p:txBody>
      </p:sp>
      <p:pic>
        <p:nvPicPr>
          <p:cNvPr id="33804" name="Picture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19400" y="4214813"/>
            <a:ext cx="2651125" cy="190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41187106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noFill/>
        </p:spPr>
        <p:txBody>
          <a:bodyPr/>
          <a:lstStyle/>
          <a:p>
            <a:pPr eaLnBrk="1" hangingPunct="1"/>
            <a:r>
              <a:rPr lang="en-US" altLang="en-US"/>
              <a:t>Power Functions</a:t>
            </a:r>
          </a:p>
        </p:txBody>
      </p:sp>
      <p:sp>
        <p:nvSpPr>
          <p:cNvPr id="167939" name="Text Box 3"/>
          <p:cNvSpPr txBox="1">
            <a:spLocks noChangeArrowheads="1"/>
          </p:cNvSpPr>
          <p:nvPr/>
        </p:nvSpPr>
        <p:spPr bwMode="auto">
          <a:xfrm>
            <a:off x="457200" y="1462088"/>
            <a:ext cx="8226425" cy="5256212"/>
          </a:xfrm>
          <a:prstGeom prst="rect">
            <a:avLst/>
          </a:prstGeom>
          <a:noFill/>
          <a:ln w="9525">
            <a:noFill/>
            <a:miter lim="800000"/>
            <a:headEnd/>
            <a:tailEnd/>
          </a:ln>
          <a:effectLst/>
        </p:spPr>
        <p:txBody>
          <a:bodyPr/>
          <a:lstStyle/>
          <a:p>
            <a:pPr>
              <a:defRPr/>
            </a:pPr>
            <a:r>
              <a:rPr lang="en-US" b="1" dirty="0">
                <a:solidFill>
                  <a:srgbClr val="CC007A"/>
                </a:solidFill>
                <a:latin typeface="+mj-lt"/>
              </a:rPr>
              <a:t>(iii) </a:t>
            </a:r>
            <a:r>
              <a:rPr lang="en-US" b="1" i="1" dirty="0"/>
              <a:t>a</a:t>
            </a:r>
            <a:r>
              <a:rPr lang="en-US" b="1" dirty="0"/>
              <a:t> = –1</a:t>
            </a:r>
          </a:p>
          <a:p>
            <a:pPr>
              <a:defRPr/>
            </a:pPr>
            <a:r>
              <a:rPr lang="en-US" dirty="0"/>
              <a:t>The graph of the </a:t>
            </a:r>
            <a:r>
              <a:rPr lang="en-US" b="1" dirty="0"/>
              <a:t>reciprocal function </a:t>
            </a:r>
            <a:r>
              <a:rPr lang="en-US" i="1" dirty="0"/>
              <a:t>f</a:t>
            </a:r>
            <a:r>
              <a:rPr lang="en-US" sz="400" i="1" dirty="0"/>
              <a:t> </a:t>
            </a:r>
            <a:r>
              <a:rPr lang="en-US" dirty="0"/>
              <a:t>(</a:t>
            </a:r>
            <a:r>
              <a:rPr lang="en-US" i="1" dirty="0"/>
              <a:t>x</a:t>
            </a:r>
            <a:r>
              <a:rPr lang="en-US" dirty="0"/>
              <a:t>) = </a:t>
            </a:r>
            <a:r>
              <a:rPr lang="en-US" i="1" dirty="0"/>
              <a:t>x</a:t>
            </a:r>
            <a:r>
              <a:rPr lang="en-US" sz="400" i="1" dirty="0"/>
              <a:t> </a:t>
            </a:r>
            <a:r>
              <a:rPr lang="en-US" baseline="30000" dirty="0"/>
              <a:t>–1</a:t>
            </a:r>
            <a:r>
              <a:rPr lang="en-US" dirty="0"/>
              <a:t> = 1/</a:t>
            </a:r>
            <a:r>
              <a:rPr lang="en-US" i="1" dirty="0"/>
              <a:t>x</a:t>
            </a:r>
            <a:r>
              <a:rPr lang="en-US" b="1" dirty="0"/>
              <a:t> </a:t>
            </a:r>
            <a:r>
              <a:rPr lang="en-US" dirty="0"/>
              <a:t>is shown in Figure 14. Its graph has the equation </a:t>
            </a:r>
            <a:r>
              <a:rPr lang="en-US" i="1" dirty="0"/>
              <a:t>y</a:t>
            </a:r>
            <a:r>
              <a:rPr lang="en-US" dirty="0"/>
              <a:t> = 1/</a:t>
            </a:r>
            <a:r>
              <a:rPr lang="en-US" i="1" dirty="0"/>
              <a:t>x</a:t>
            </a:r>
            <a:r>
              <a:rPr lang="en-US" dirty="0"/>
              <a:t>, or </a:t>
            </a:r>
            <a:br>
              <a:rPr lang="en-US" dirty="0"/>
            </a:br>
            <a:r>
              <a:rPr lang="en-US" i="1" dirty="0" err="1"/>
              <a:t>xy</a:t>
            </a:r>
            <a:r>
              <a:rPr lang="en-US" dirty="0"/>
              <a:t> = 1, and is a hyperbola with the coordinate axes as its asymptotes.</a:t>
            </a:r>
          </a:p>
        </p:txBody>
      </p:sp>
      <p:pic>
        <p:nvPicPr>
          <p:cNvPr id="34820"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4638" y="3176588"/>
            <a:ext cx="3081337"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Rectangle 14"/>
          <p:cNvSpPr>
            <a:spLocks noChangeArrowheads="1"/>
          </p:cNvSpPr>
          <p:nvPr/>
        </p:nvSpPr>
        <p:spPr bwMode="auto">
          <a:xfrm>
            <a:off x="3352800" y="6078538"/>
            <a:ext cx="19764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US" altLang="en-US" sz="1400"/>
              <a:t>The reciprocal function</a:t>
            </a:r>
          </a:p>
        </p:txBody>
      </p:sp>
      <p:sp>
        <p:nvSpPr>
          <p:cNvPr id="34822" name="Rectangle 15"/>
          <p:cNvSpPr>
            <a:spLocks noChangeArrowheads="1"/>
          </p:cNvSpPr>
          <p:nvPr/>
        </p:nvSpPr>
        <p:spPr bwMode="auto">
          <a:xfrm>
            <a:off x="3903663" y="6376988"/>
            <a:ext cx="8620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US" altLang="en-US" sz="1200" b="1"/>
              <a:t>Figure 14</a:t>
            </a:r>
          </a:p>
        </p:txBody>
      </p:sp>
    </p:spTree>
    <p:custDataLst>
      <p:tags r:id="rId1"/>
    </p:custDataLst>
    <p:extLst>
      <p:ext uri="{BB962C8B-B14F-4D97-AF65-F5344CB8AC3E}">
        <p14:creationId xmlns:p14="http://schemas.microsoft.com/office/powerpoint/2010/main" val="231947361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noFill/>
        </p:spPr>
        <p:txBody>
          <a:bodyPr/>
          <a:lstStyle/>
          <a:p>
            <a:pPr eaLnBrk="1" hangingPunct="1"/>
            <a:r>
              <a:rPr lang="en-US" altLang="en-US"/>
              <a:t>Power Functions</a:t>
            </a:r>
          </a:p>
        </p:txBody>
      </p:sp>
      <p:sp>
        <p:nvSpPr>
          <p:cNvPr id="35843" name="Text Box 3"/>
          <p:cNvSpPr txBox="1">
            <a:spLocks noChangeArrowheads="1"/>
          </p:cNvSpPr>
          <p:nvPr/>
        </p:nvSpPr>
        <p:spPr bwMode="auto">
          <a:xfrm>
            <a:off x="455613" y="1462088"/>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en-US"/>
              <a:t>This function arises in physics and chemistry in connection with Boyle’s Law, which says that, when the temperature is constant, the volume </a:t>
            </a:r>
            <a:r>
              <a:rPr lang="en-US" altLang="en-US" i="1"/>
              <a:t>V</a:t>
            </a:r>
            <a:r>
              <a:rPr lang="en-US" altLang="en-US"/>
              <a:t> of a gas is inversely proportional to the pressure </a:t>
            </a:r>
            <a:r>
              <a:rPr lang="en-US" altLang="en-US" i="1"/>
              <a:t>P</a:t>
            </a:r>
            <a:r>
              <a:rPr lang="en-US" altLang="en-US"/>
              <a:t>:</a:t>
            </a:r>
          </a:p>
          <a:p>
            <a:pPr eaLnBrk="1" hangingPunct="1"/>
            <a:r>
              <a:rPr lang="en-US" altLang="en-US"/>
              <a:t>			</a:t>
            </a:r>
          </a:p>
          <a:p>
            <a:pPr eaLnBrk="1" hangingPunct="1"/>
            <a:endParaRPr lang="en-US" altLang="en-US"/>
          </a:p>
          <a:p>
            <a:pPr eaLnBrk="1" hangingPunct="1"/>
            <a:endParaRPr lang="en-US" altLang="en-US"/>
          </a:p>
          <a:p>
            <a:pPr eaLnBrk="1" hangingPunct="1"/>
            <a:r>
              <a:rPr lang="en-US" altLang="en-US"/>
              <a:t>where </a:t>
            </a:r>
            <a:r>
              <a:rPr lang="en-US" altLang="en-US" i="1"/>
              <a:t>C </a:t>
            </a:r>
            <a:r>
              <a:rPr lang="en-US" altLang="en-US"/>
              <a:t>is a constant. </a:t>
            </a:r>
          </a:p>
          <a:p>
            <a:pPr eaLnBrk="1" hangingPunct="1"/>
            <a:endParaRPr lang="en-US" altLang="en-US"/>
          </a:p>
          <a:p>
            <a:pPr eaLnBrk="1" hangingPunct="1"/>
            <a:r>
              <a:rPr lang="en-US" altLang="en-US"/>
              <a:t>Thus the graph of </a:t>
            </a:r>
            <a:r>
              <a:rPr lang="en-US" altLang="en-US" i="1"/>
              <a:t>V </a:t>
            </a:r>
            <a:r>
              <a:rPr lang="en-US" altLang="en-US"/>
              <a:t>as a </a:t>
            </a:r>
          </a:p>
          <a:p>
            <a:pPr eaLnBrk="1" hangingPunct="1"/>
            <a:r>
              <a:rPr lang="en-US" altLang="en-US"/>
              <a:t>function of </a:t>
            </a:r>
            <a:r>
              <a:rPr lang="en-US" altLang="en-US" i="1"/>
              <a:t>P </a:t>
            </a:r>
            <a:r>
              <a:rPr lang="en-US" altLang="en-US"/>
              <a:t>(see Figure 15) </a:t>
            </a:r>
          </a:p>
          <a:p>
            <a:pPr eaLnBrk="1" hangingPunct="1"/>
            <a:r>
              <a:rPr lang="en-US" altLang="en-US"/>
              <a:t>has the same general shape </a:t>
            </a:r>
          </a:p>
          <a:p>
            <a:pPr eaLnBrk="1" hangingPunct="1"/>
            <a:r>
              <a:rPr lang="en-US" altLang="en-US"/>
              <a:t>as the right half of Figure 14.</a:t>
            </a:r>
          </a:p>
        </p:txBody>
      </p:sp>
      <p:pic>
        <p:nvPicPr>
          <p:cNvPr id="3584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3087688"/>
            <a:ext cx="987425"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3025" y="2589213"/>
            <a:ext cx="3305175" cy="320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6" name="Rectangle 9"/>
          <p:cNvSpPr>
            <a:spLocks noChangeArrowheads="1"/>
          </p:cNvSpPr>
          <p:nvPr/>
        </p:nvSpPr>
        <p:spPr bwMode="auto">
          <a:xfrm>
            <a:off x="6529388" y="6424613"/>
            <a:ext cx="8620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US" altLang="en-US" sz="1200" b="1"/>
              <a:t>Figure 15</a:t>
            </a:r>
          </a:p>
        </p:txBody>
      </p:sp>
      <p:sp>
        <p:nvSpPr>
          <p:cNvPr id="35847" name="Rectangle 10"/>
          <p:cNvSpPr>
            <a:spLocks noChangeArrowheads="1"/>
          </p:cNvSpPr>
          <p:nvPr/>
        </p:nvSpPr>
        <p:spPr bwMode="auto">
          <a:xfrm>
            <a:off x="5562600" y="5895975"/>
            <a:ext cx="2895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US" altLang="en-US" sz="1400"/>
              <a:t>Volume as a function of pressure</a:t>
            </a:r>
          </a:p>
          <a:p>
            <a:pPr algn="ctr" eaLnBrk="1" hangingPunct="1"/>
            <a:r>
              <a:rPr lang="en-US" altLang="en-US" sz="1400"/>
              <a:t>at constant temperature</a:t>
            </a:r>
          </a:p>
        </p:txBody>
      </p:sp>
    </p:spTree>
    <p:custDataLst>
      <p:tags r:id="rId1"/>
    </p:custDataLst>
    <p:extLst>
      <p:ext uri="{BB962C8B-B14F-4D97-AF65-F5344CB8AC3E}">
        <p14:creationId xmlns:p14="http://schemas.microsoft.com/office/powerpoint/2010/main" val="335742955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520700" y="3143250"/>
            <a:ext cx="8226425" cy="914400"/>
          </a:xfrm>
          <a:prstGeom prst="rect">
            <a:avLst/>
          </a:prstGeom>
          <a:noFill/>
          <a:ln w="9525">
            <a:noFill/>
            <a:miter lim="800000"/>
            <a:headEnd/>
            <a:tailEnd/>
          </a:ln>
        </p:spPr>
        <p:txBody>
          <a:bodyPr/>
          <a:lstStyle/>
          <a:p>
            <a:pPr algn="ctr">
              <a:defRPr/>
            </a:pPr>
            <a:r>
              <a:rPr lang="en-US" sz="4000" dirty="0">
                <a:solidFill>
                  <a:srgbClr val="CC007A"/>
                </a:solidFill>
                <a:latin typeface="+mj-lt"/>
              </a:rPr>
              <a:t>Rational Functions</a:t>
            </a:r>
          </a:p>
        </p:txBody>
      </p:sp>
    </p:spTree>
    <p:custDataLst>
      <p:tags r:id="rId1"/>
    </p:custDataLst>
    <p:extLst>
      <p:ext uri="{BB962C8B-B14F-4D97-AF65-F5344CB8AC3E}">
        <p14:creationId xmlns:p14="http://schemas.microsoft.com/office/powerpoint/2010/main" val="2022429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noFill/>
        </p:spPr>
        <p:txBody>
          <a:bodyPr/>
          <a:lstStyle/>
          <a:p>
            <a:r>
              <a:rPr lang="en-US" altLang="en-US"/>
              <a:t>Four Ways to Represent a Function</a:t>
            </a:r>
          </a:p>
        </p:txBody>
      </p:sp>
      <p:sp>
        <p:nvSpPr>
          <p:cNvPr id="9219" name="Rectangle 3"/>
          <p:cNvSpPr>
            <a:spLocks noChangeArrowheads="1"/>
          </p:cNvSpPr>
          <p:nvPr/>
        </p:nvSpPr>
        <p:spPr bwMode="auto">
          <a:xfrm>
            <a:off x="455613" y="1462088"/>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6pPr>
            <a:lvl7pPr marL="29718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7pPr>
            <a:lvl8pPr marL="34290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8pPr>
            <a:lvl9pPr marL="38862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9pPr>
          </a:lstStyle>
          <a:p>
            <a:pPr eaLnBrk="1" hangingPunct="1">
              <a:lnSpc>
                <a:spcPct val="100000"/>
              </a:lnSpc>
            </a:pPr>
            <a:r>
              <a:rPr lang="en-US" altLang="en-US"/>
              <a:t>A symbol that represents a number in the </a:t>
            </a:r>
            <a:r>
              <a:rPr lang="en-US" altLang="en-US" i="1"/>
              <a:t>range </a:t>
            </a:r>
            <a:r>
              <a:rPr lang="en-US" altLang="en-US"/>
              <a:t>of </a:t>
            </a:r>
            <a:r>
              <a:rPr lang="en-US" altLang="en-US" i="1"/>
              <a:t>f</a:t>
            </a:r>
            <a:r>
              <a:rPr lang="en-US" altLang="en-US"/>
              <a:t> is called a </a:t>
            </a:r>
            <a:r>
              <a:rPr lang="en-US" altLang="en-US" b="1"/>
              <a:t>dependent variable</a:t>
            </a:r>
            <a:r>
              <a:rPr lang="en-US" altLang="en-US"/>
              <a:t>. In Example A, for instance, </a:t>
            </a:r>
            <a:r>
              <a:rPr lang="en-US" altLang="en-US" i="1"/>
              <a:t>r </a:t>
            </a:r>
            <a:r>
              <a:rPr lang="en-US" altLang="en-US"/>
              <a:t>is the independent variable and </a:t>
            </a:r>
            <a:r>
              <a:rPr lang="en-US" altLang="en-US" i="1"/>
              <a:t>A </a:t>
            </a:r>
            <a:r>
              <a:rPr lang="en-US" altLang="en-US"/>
              <a:t>is the dependent variable.</a:t>
            </a:r>
          </a:p>
          <a:p>
            <a:pPr eaLnBrk="1" hangingPunct="1">
              <a:lnSpc>
                <a:spcPct val="100000"/>
              </a:lnSpc>
            </a:pPr>
            <a:endParaRPr lang="en-US" altLang="en-US"/>
          </a:p>
          <a:p>
            <a:pPr eaLnBrk="1" hangingPunct="1">
              <a:lnSpc>
                <a:spcPct val="100000"/>
              </a:lnSpc>
            </a:pPr>
            <a:r>
              <a:rPr lang="en-US" altLang="en-US"/>
              <a:t>It’s helpful to think of a function as a </a:t>
            </a:r>
            <a:r>
              <a:rPr lang="en-US" altLang="en-US" b="1"/>
              <a:t>machine </a:t>
            </a:r>
            <a:br>
              <a:rPr lang="en-US" altLang="en-US" b="1"/>
            </a:br>
            <a:r>
              <a:rPr lang="en-US" altLang="en-US"/>
              <a:t>(see Figure 2). </a:t>
            </a:r>
            <a:endParaRPr lang="en-US" altLang="en-US" sz="1200"/>
          </a:p>
        </p:txBody>
      </p:sp>
      <p:sp>
        <p:nvSpPr>
          <p:cNvPr id="9220" name="Rectangle 5"/>
          <p:cNvSpPr>
            <a:spLocks noChangeArrowheads="1"/>
          </p:cNvSpPr>
          <p:nvPr/>
        </p:nvSpPr>
        <p:spPr bwMode="auto">
          <a:xfrm>
            <a:off x="3033713" y="5791200"/>
            <a:ext cx="27146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6pPr>
            <a:lvl7pPr marL="29718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7pPr>
            <a:lvl8pPr marL="34290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8pPr>
            <a:lvl9pPr marL="38862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9pPr>
          </a:lstStyle>
          <a:p>
            <a:pPr algn="ctr" eaLnBrk="1" hangingPunct="1">
              <a:lnSpc>
                <a:spcPct val="100000"/>
              </a:lnSpc>
            </a:pPr>
            <a:r>
              <a:rPr lang="en-US" altLang="en-US" sz="1400"/>
              <a:t>Machine diagram for a function </a:t>
            </a:r>
            <a:r>
              <a:rPr lang="en-US" altLang="en-US" sz="1400" i="1"/>
              <a:t>f</a:t>
            </a:r>
          </a:p>
        </p:txBody>
      </p:sp>
      <p:sp>
        <p:nvSpPr>
          <p:cNvPr id="9221" name="Text Box 6"/>
          <p:cNvSpPr txBox="1">
            <a:spLocks noChangeArrowheads="1"/>
          </p:cNvSpPr>
          <p:nvPr/>
        </p:nvSpPr>
        <p:spPr bwMode="auto">
          <a:xfrm>
            <a:off x="3895725" y="6107113"/>
            <a:ext cx="7778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6pPr>
            <a:lvl7pPr marL="29718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7pPr>
            <a:lvl8pPr marL="34290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8pPr>
            <a:lvl9pPr marL="38862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9pPr>
          </a:lstStyle>
          <a:p>
            <a:pPr algn="ctr" eaLnBrk="1" hangingPunct="1">
              <a:lnSpc>
                <a:spcPct val="100000"/>
              </a:lnSpc>
            </a:pPr>
            <a:r>
              <a:rPr lang="en-US" altLang="en-US" sz="1200" b="1"/>
              <a:t>Figure 2</a:t>
            </a:r>
          </a:p>
        </p:txBody>
      </p:sp>
      <p:pic>
        <p:nvPicPr>
          <p:cNvPr id="9222" name="Picture 10" descr="Pictur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4495800"/>
            <a:ext cx="4224338"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noFill/>
        </p:spPr>
        <p:txBody>
          <a:bodyPr/>
          <a:lstStyle/>
          <a:p>
            <a:pPr eaLnBrk="1" hangingPunct="1"/>
            <a:r>
              <a:rPr lang="en-US" altLang="en-US"/>
              <a:t>Rational Functions</a:t>
            </a:r>
          </a:p>
        </p:txBody>
      </p:sp>
      <p:sp>
        <p:nvSpPr>
          <p:cNvPr id="37891" name="Text Box 3"/>
          <p:cNvSpPr txBox="1">
            <a:spLocks noChangeArrowheads="1"/>
          </p:cNvSpPr>
          <p:nvPr/>
        </p:nvSpPr>
        <p:spPr bwMode="auto">
          <a:xfrm>
            <a:off x="455613" y="1462088"/>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en-US"/>
              <a:t>A </a:t>
            </a:r>
            <a:r>
              <a:rPr lang="en-US" altLang="en-US" b="1"/>
              <a:t>rational function </a:t>
            </a:r>
            <a:r>
              <a:rPr lang="en-US" altLang="en-US" i="1"/>
              <a:t>f</a:t>
            </a:r>
            <a:r>
              <a:rPr lang="en-US" altLang="en-US" b="1"/>
              <a:t> </a:t>
            </a:r>
            <a:r>
              <a:rPr lang="en-US" altLang="en-US"/>
              <a:t>is a ratio of two polynomials:</a:t>
            </a:r>
          </a:p>
          <a:p>
            <a:pPr eaLnBrk="1" hangingPunct="1"/>
            <a:endParaRPr lang="en-US" altLang="en-US"/>
          </a:p>
          <a:p>
            <a:pPr eaLnBrk="1" hangingPunct="1"/>
            <a:endParaRPr lang="en-US" altLang="en-US"/>
          </a:p>
          <a:p>
            <a:pPr eaLnBrk="1" hangingPunct="1"/>
            <a:endParaRPr lang="en-US" altLang="en-US" sz="1000"/>
          </a:p>
          <a:p>
            <a:pPr eaLnBrk="1" hangingPunct="1"/>
            <a:endParaRPr lang="en-US" altLang="en-US" sz="1000"/>
          </a:p>
          <a:p>
            <a:pPr eaLnBrk="1" hangingPunct="1"/>
            <a:endParaRPr lang="en-US" altLang="en-US" sz="1000"/>
          </a:p>
          <a:p>
            <a:pPr eaLnBrk="1" hangingPunct="1"/>
            <a:r>
              <a:rPr lang="en-US" altLang="en-US"/>
              <a:t>where </a:t>
            </a:r>
            <a:r>
              <a:rPr lang="en-US" altLang="en-US" i="1"/>
              <a:t>P</a:t>
            </a:r>
            <a:r>
              <a:rPr lang="en-US" altLang="en-US"/>
              <a:t> and </a:t>
            </a:r>
            <a:r>
              <a:rPr lang="en-US" altLang="en-US" i="1"/>
              <a:t>Q</a:t>
            </a:r>
            <a:r>
              <a:rPr lang="en-US" altLang="en-US"/>
              <a:t> are polynomials. </a:t>
            </a:r>
            <a:br>
              <a:rPr lang="en-US" altLang="en-US"/>
            </a:br>
            <a:r>
              <a:rPr lang="en-US" altLang="en-US"/>
              <a:t>The domain consists of all values </a:t>
            </a:r>
            <a:br>
              <a:rPr lang="en-US" altLang="en-US"/>
            </a:br>
            <a:r>
              <a:rPr lang="en-US" altLang="en-US"/>
              <a:t>of </a:t>
            </a:r>
            <a:r>
              <a:rPr lang="en-US" altLang="en-US" i="1"/>
              <a:t>x</a:t>
            </a:r>
            <a:r>
              <a:rPr lang="en-US" altLang="en-US"/>
              <a:t> such that </a:t>
            </a:r>
            <a:r>
              <a:rPr lang="en-US" altLang="en-US" i="1"/>
              <a:t>Q</a:t>
            </a:r>
            <a:r>
              <a:rPr lang="en-US" altLang="en-US"/>
              <a:t>(</a:t>
            </a:r>
            <a:r>
              <a:rPr lang="en-US" altLang="en-US" i="1"/>
              <a:t>x</a:t>
            </a:r>
            <a:r>
              <a:rPr lang="en-US" altLang="en-US"/>
              <a:t>) </a:t>
            </a:r>
            <a:r>
              <a:rPr lang="en-US" altLang="en-US" b="1">
                <a:sym typeface="Symbol" panose="05050102010706020507" pitchFamily="18" charset="2"/>
              </a:rPr>
              <a:t></a:t>
            </a:r>
            <a:r>
              <a:rPr lang="en-US" altLang="en-US"/>
              <a:t> 0.</a:t>
            </a:r>
          </a:p>
          <a:p>
            <a:pPr eaLnBrk="1" hangingPunct="1"/>
            <a:endParaRPr lang="en-US" altLang="en-US"/>
          </a:p>
          <a:p>
            <a:pPr eaLnBrk="1" hangingPunct="1"/>
            <a:r>
              <a:rPr lang="en-US" altLang="en-US"/>
              <a:t>A simple example of a rational </a:t>
            </a:r>
          </a:p>
          <a:p>
            <a:pPr eaLnBrk="1" hangingPunct="1"/>
            <a:r>
              <a:rPr lang="en-US" altLang="en-US"/>
              <a:t>function is the function </a:t>
            </a:r>
            <a:r>
              <a:rPr lang="en-US" altLang="en-US" i="1"/>
              <a:t>f</a:t>
            </a:r>
            <a:r>
              <a:rPr lang="en-US" altLang="en-US" sz="400" i="1"/>
              <a:t> </a:t>
            </a:r>
            <a:r>
              <a:rPr lang="en-US" altLang="en-US"/>
              <a:t>(</a:t>
            </a:r>
            <a:r>
              <a:rPr lang="en-US" altLang="en-US" i="1"/>
              <a:t>x</a:t>
            </a:r>
            <a:r>
              <a:rPr lang="en-US" altLang="en-US"/>
              <a:t>) = 1/</a:t>
            </a:r>
            <a:r>
              <a:rPr lang="en-US" altLang="en-US" i="1"/>
              <a:t>x</a:t>
            </a:r>
            <a:r>
              <a:rPr lang="en-US" altLang="en-US"/>
              <a:t>, </a:t>
            </a:r>
          </a:p>
          <a:p>
            <a:pPr eaLnBrk="1" hangingPunct="1"/>
            <a:r>
              <a:rPr lang="en-US" altLang="en-US"/>
              <a:t>whose domain is {</a:t>
            </a:r>
            <a:r>
              <a:rPr lang="en-US" altLang="en-US" i="1"/>
              <a:t>x</a:t>
            </a:r>
            <a:r>
              <a:rPr lang="en-US" altLang="en-US" sz="800"/>
              <a:t> </a:t>
            </a:r>
            <a:r>
              <a:rPr lang="en-US" altLang="en-US"/>
              <a:t>|</a:t>
            </a:r>
            <a:r>
              <a:rPr lang="en-US" altLang="en-US" sz="800"/>
              <a:t> </a:t>
            </a:r>
            <a:r>
              <a:rPr lang="en-US" altLang="en-US" i="1"/>
              <a:t>x</a:t>
            </a:r>
            <a:r>
              <a:rPr lang="en-US" altLang="en-US"/>
              <a:t> </a:t>
            </a:r>
            <a:r>
              <a:rPr lang="en-US" altLang="en-US" b="1">
                <a:sym typeface="Symbol" panose="05050102010706020507" pitchFamily="18" charset="2"/>
              </a:rPr>
              <a:t></a:t>
            </a:r>
            <a:r>
              <a:rPr lang="en-US" altLang="en-US"/>
              <a:t> 0}; this </a:t>
            </a:r>
          </a:p>
          <a:p>
            <a:pPr eaLnBrk="1" hangingPunct="1"/>
            <a:r>
              <a:rPr lang="en-US" altLang="en-US"/>
              <a:t>is the reciprocal function graphed </a:t>
            </a:r>
          </a:p>
          <a:p>
            <a:pPr eaLnBrk="1" hangingPunct="1"/>
            <a:r>
              <a:rPr lang="en-US" altLang="en-US"/>
              <a:t>in Figure 14. </a:t>
            </a:r>
          </a:p>
          <a:p>
            <a:pPr eaLnBrk="1" hangingPunct="1"/>
            <a:endParaRPr lang="en-US" altLang="en-US" sz="800"/>
          </a:p>
        </p:txBody>
      </p:sp>
      <p:pic>
        <p:nvPicPr>
          <p:cNvPr id="3789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3638" y="2087563"/>
            <a:ext cx="151765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3200400"/>
            <a:ext cx="3081338"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Rectangle 12"/>
          <p:cNvSpPr>
            <a:spLocks noChangeArrowheads="1"/>
          </p:cNvSpPr>
          <p:nvPr/>
        </p:nvSpPr>
        <p:spPr bwMode="auto">
          <a:xfrm>
            <a:off x="5948363" y="6034088"/>
            <a:ext cx="19764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US" altLang="en-US" sz="1400"/>
              <a:t>The reciprocal function</a:t>
            </a:r>
          </a:p>
        </p:txBody>
      </p:sp>
      <p:sp>
        <p:nvSpPr>
          <p:cNvPr id="37895" name="Rectangle 13"/>
          <p:cNvSpPr>
            <a:spLocks noChangeArrowheads="1"/>
          </p:cNvSpPr>
          <p:nvPr/>
        </p:nvSpPr>
        <p:spPr bwMode="auto">
          <a:xfrm>
            <a:off x="6515100" y="6430963"/>
            <a:ext cx="8620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US" altLang="en-US" sz="1200" b="1"/>
              <a:t>Figure 14</a:t>
            </a:r>
          </a:p>
        </p:txBody>
      </p:sp>
    </p:spTree>
    <p:custDataLst>
      <p:tags r:id="rId1"/>
    </p:custDataLst>
    <p:extLst>
      <p:ext uri="{BB962C8B-B14F-4D97-AF65-F5344CB8AC3E}">
        <p14:creationId xmlns:p14="http://schemas.microsoft.com/office/powerpoint/2010/main" val="319849196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noFill/>
        </p:spPr>
        <p:txBody>
          <a:bodyPr/>
          <a:lstStyle/>
          <a:p>
            <a:pPr eaLnBrk="1" hangingPunct="1"/>
            <a:r>
              <a:rPr lang="en-US" altLang="en-US"/>
              <a:t>Rational Functions</a:t>
            </a:r>
          </a:p>
        </p:txBody>
      </p:sp>
      <p:sp>
        <p:nvSpPr>
          <p:cNvPr id="38915" name="Text Box 3"/>
          <p:cNvSpPr txBox="1">
            <a:spLocks noChangeArrowheads="1"/>
          </p:cNvSpPr>
          <p:nvPr/>
        </p:nvSpPr>
        <p:spPr bwMode="auto">
          <a:xfrm>
            <a:off x="455613" y="1462088"/>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en-US"/>
              <a:t>The function</a:t>
            </a:r>
          </a:p>
          <a:p>
            <a:pPr eaLnBrk="1" hangingPunct="1"/>
            <a:endParaRPr lang="en-US" altLang="en-US"/>
          </a:p>
          <a:p>
            <a:pPr eaLnBrk="1" hangingPunct="1"/>
            <a:endParaRPr lang="en-US" altLang="en-US"/>
          </a:p>
          <a:p>
            <a:pPr eaLnBrk="1" hangingPunct="1"/>
            <a:endParaRPr lang="en-US" altLang="en-US" sz="1200"/>
          </a:p>
          <a:p>
            <a:pPr eaLnBrk="1" hangingPunct="1"/>
            <a:r>
              <a:rPr lang="en-US" altLang="en-US"/>
              <a:t>is a rational function with domain {</a:t>
            </a:r>
            <a:r>
              <a:rPr lang="en-US" altLang="en-US" i="1"/>
              <a:t>x</a:t>
            </a:r>
            <a:r>
              <a:rPr lang="en-US" altLang="en-US" sz="800"/>
              <a:t> </a:t>
            </a:r>
            <a:r>
              <a:rPr lang="en-US" altLang="en-US"/>
              <a:t>|</a:t>
            </a:r>
            <a:r>
              <a:rPr lang="en-US" altLang="en-US" sz="800"/>
              <a:t> </a:t>
            </a:r>
            <a:r>
              <a:rPr lang="en-US" altLang="en-US" i="1"/>
              <a:t>x</a:t>
            </a:r>
            <a:r>
              <a:rPr lang="en-US" altLang="en-US"/>
              <a:t> </a:t>
            </a:r>
            <a:r>
              <a:rPr lang="en-US" altLang="en-US" b="1">
                <a:sym typeface="Symbol" panose="05050102010706020507" pitchFamily="18" charset="2"/>
              </a:rPr>
              <a:t></a:t>
            </a:r>
            <a:r>
              <a:rPr lang="en-US" altLang="en-US"/>
              <a:t> </a:t>
            </a:r>
            <a:r>
              <a:rPr lang="en-US" altLang="en-US" b="1">
                <a:sym typeface="Symbol" panose="05050102010706020507" pitchFamily="18" charset="2"/>
              </a:rPr>
              <a:t></a:t>
            </a:r>
            <a:r>
              <a:rPr lang="en-US" altLang="en-US"/>
              <a:t>2}. Its graph is shown in Figure 16.</a:t>
            </a:r>
          </a:p>
          <a:p>
            <a:pPr eaLnBrk="1" hangingPunct="1"/>
            <a:endParaRPr lang="en-US" altLang="en-US"/>
          </a:p>
        </p:txBody>
      </p:sp>
      <p:pic>
        <p:nvPicPr>
          <p:cNvPr id="3891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752600"/>
            <a:ext cx="2879725"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0438" y="3657600"/>
            <a:ext cx="2138362"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5867400"/>
            <a:ext cx="1617663"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9" name="Rectangle 8"/>
          <p:cNvSpPr>
            <a:spLocks noChangeArrowheads="1"/>
          </p:cNvSpPr>
          <p:nvPr/>
        </p:nvSpPr>
        <p:spPr bwMode="auto">
          <a:xfrm>
            <a:off x="4119563" y="6437313"/>
            <a:ext cx="8620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US" altLang="en-US" sz="1200" b="1"/>
              <a:t>Figure 16</a:t>
            </a:r>
          </a:p>
        </p:txBody>
      </p:sp>
    </p:spTree>
    <p:custDataLst>
      <p:tags r:id="rId1"/>
    </p:custDataLst>
    <p:extLst>
      <p:ext uri="{BB962C8B-B14F-4D97-AF65-F5344CB8AC3E}">
        <p14:creationId xmlns:p14="http://schemas.microsoft.com/office/powerpoint/2010/main" val="215723916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520700" y="3143250"/>
            <a:ext cx="8226425" cy="914400"/>
          </a:xfrm>
          <a:prstGeom prst="rect">
            <a:avLst/>
          </a:prstGeom>
          <a:noFill/>
          <a:ln w="9525">
            <a:noFill/>
            <a:miter lim="800000"/>
            <a:headEnd/>
            <a:tailEnd/>
          </a:ln>
        </p:spPr>
        <p:txBody>
          <a:bodyPr/>
          <a:lstStyle/>
          <a:p>
            <a:pPr algn="ctr">
              <a:defRPr/>
            </a:pPr>
            <a:r>
              <a:rPr lang="en-US" sz="4000" dirty="0">
                <a:solidFill>
                  <a:srgbClr val="CC007A"/>
                </a:solidFill>
                <a:latin typeface="+mj-lt"/>
              </a:rPr>
              <a:t>Algebraic Functions</a:t>
            </a:r>
          </a:p>
        </p:txBody>
      </p:sp>
    </p:spTree>
    <p:custDataLst>
      <p:tags r:id="rId1"/>
    </p:custDataLst>
    <p:extLst>
      <p:ext uri="{BB962C8B-B14F-4D97-AF65-F5344CB8AC3E}">
        <p14:creationId xmlns:p14="http://schemas.microsoft.com/office/powerpoint/2010/main" val="242213079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noFill/>
        </p:spPr>
        <p:txBody>
          <a:bodyPr/>
          <a:lstStyle/>
          <a:p>
            <a:pPr eaLnBrk="1" hangingPunct="1"/>
            <a:r>
              <a:rPr lang="en-US" altLang="en-US"/>
              <a:t>Algebraic Functions</a:t>
            </a:r>
          </a:p>
        </p:txBody>
      </p:sp>
      <p:sp>
        <p:nvSpPr>
          <p:cNvPr id="40963" name="Text Box 3"/>
          <p:cNvSpPr txBox="1">
            <a:spLocks noChangeArrowheads="1"/>
          </p:cNvSpPr>
          <p:nvPr/>
        </p:nvSpPr>
        <p:spPr bwMode="auto">
          <a:xfrm>
            <a:off x="455613" y="1462088"/>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en-US"/>
              <a:t>A function </a:t>
            </a:r>
            <a:r>
              <a:rPr lang="en-US" altLang="en-US" i="1"/>
              <a:t>f</a:t>
            </a:r>
            <a:r>
              <a:rPr lang="en-US" altLang="en-US"/>
              <a:t> is called an </a:t>
            </a:r>
            <a:r>
              <a:rPr lang="en-US" altLang="en-US" b="1"/>
              <a:t>algebraic function </a:t>
            </a:r>
            <a:r>
              <a:rPr lang="en-US" altLang="en-US"/>
              <a:t>if it can be constructed using algebraic operations (such as addition, subtraction, multiplication, division, and taking roots) starting with polynomials. Any rational function is automatically an algebraic function. </a:t>
            </a:r>
          </a:p>
          <a:p>
            <a:pPr eaLnBrk="1" hangingPunct="1">
              <a:lnSpc>
                <a:spcPct val="120000"/>
              </a:lnSpc>
            </a:pPr>
            <a:endParaRPr lang="en-US" altLang="en-US"/>
          </a:p>
          <a:p>
            <a:pPr eaLnBrk="1" hangingPunct="1">
              <a:lnSpc>
                <a:spcPct val="120000"/>
              </a:lnSpc>
            </a:pPr>
            <a:r>
              <a:rPr lang="en-US" altLang="en-US"/>
              <a:t>Here are two more examples:</a:t>
            </a:r>
          </a:p>
        </p:txBody>
      </p:sp>
      <p:pic>
        <p:nvPicPr>
          <p:cNvPr id="4096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4343400"/>
            <a:ext cx="7678738"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75003732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noFill/>
        </p:spPr>
        <p:txBody>
          <a:bodyPr/>
          <a:lstStyle/>
          <a:p>
            <a:pPr eaLnBrk="1" hangingPunct="1"/>
            <a:r>
              <a:rPr lang="en-US" altLang="en-US"/>
              <a:t>Algebraic Functions</a:t>
            </a:r>
          </a:p>
        </p:txBody>
      </p:sp>
      <p:sp>
        <p:nvSpPr>
          <p:cNvPr id="41987" name="Text Box 3"/>
          <p:cNvSpPr txBox="1">
            <a:spLocks noChangeArrowheads="1"/>
          </p:cNvSpPr>
          <p:nvPr/>
        </p:nvSpPr>
        <p:spPr bwMode="auto">
          <a:xfrm>
            <a:off x="455613" y="1462088"/>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en-US"/>
              <a:t>The graphs of algebraic functions can assume a variety of shapes. Figure 17 illustrates some of the possibilities.</a:t>
            </a:r>
          </a:p>
        </p:txBody>
      </p:sp>
      <p:pic>
        <p:nvPicPr>
          <p:cNvPr id="4198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514600"/>
            <a:ext cx="8437563" cy="282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Rectangle 6"/>
          <p:cNvSpPr>
            <a:spLocks noChangeArrowheads="1"/>
          </p:cNvSpPr>
          <p:nvPr/>
        </p:nvSpPr>
        <p:spPr bwMode="auto">
          <a:xfrm>
            <a:off x="4114800" y="5410200"/>
            <a:ext cx="8620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US" altLang="en-US" sz="1200" b="1"/>
              <a:t>Figure 17</a:t>
            </a:r>
          </a:p>
        </p:txBody>
      </p:sp>
    </p:spTree>
    <p:custDataLst>
      <p:tags r:id="rId1"/>
    </p:custDataLst>
    <p:extLst>
      <p:ext uri="{BB962C8B-B14F-4D97-AF65-F5344CB8AC3E}">
        <p14:creationId xmlns:p14="http://schemas.microsoft.com/office/powerpoint/2010/main" val="339259342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noFill/>
        </p:spPr>
        <p:txBody>
          <a:bodyPr/>
          <a:lstStyle/>
          <a:p>
            <a:pPr eaLnBrk="1" hangingPunct="1"/>
            <a:r>
              <a:rPr lang="en-US" altLang="en-US"/>
              <a:t>Algebraic Functions</a:t>
            </a:r>
          </a:p>
        </p:txBody>
      </p:sp>
      <p:sp>
        <p:nvSpPr>
          <p:cNvPr id="43011" name="Text Box 3"/>
          <p:cNvSpPr txBox="1">
            <a:spLocks noChangeArrowheads="1"/>
          </p:cNvSpPr>
          <p:nvPr/>
        </p:nvSpPr>
        <p:spPr bwMode="auto">
          <a:xfrm>
            <a:off x="455613" y="1462088"/>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en-US"/>
              <a:t>An example of an algebraic function occurs in the theory of relativity. The mass of a particle with velocity </a:t>
            </a:r>
            <a:r>
              <a:rPr lang="en-US" altLang="en-US" i="1"/>
              <a:t>v</a:t>
            </a:r>
            <a:r>
              <a:rPr lang="en-US" altLang="en-US"/>
              <a:t> is </a:t>
            </a:r>
          </a:p>
          <a:p>
            <a:pPr eaLnBrk="1" hangingPunct="1">
              <a:lnSpc>
                <a:spcPct val="120000"/>
              </a:lnSpc>
            </a:pPr>
            <a:endParaRPr lang="en-US" altLang="en-US"/>
          </a:p>
          <a:p>
            <a:pPr eaLnBrk="1" hangingPunct="1">
              <a:lnSpc>
                <a:spcPct val="120000"/>
              </a:lnSpc>
            </a:pPr>
            <a:endParaRPr lang="en-US" altLang="en-US"/>
          </a:p>
          <a:p>
            <a:pPr eaLnBrk="1" hangingPunct="1">
              <a:lnSpc>
                <a:spcPct val="120000"/>
              </a:lnSpc>
            </a:pPr>
            <a:endParaRPr lang="en-US" altLang="en-US"/>
          </a:p>
          <a:p>
            <a:pPr eaLnBrk="1" hangingPunct="1"/>
            <a:endParaRPr lang="en-US" altLang="en-US"/>
          </a:p>
          <a:p>
            <a:pPr eaLnBrk="1" hangingPunct="1"/>
            <a:r>
              <a:rPr lang="en-US" altLang="en-US"/>
              <a:t>where </a:t>
            </a:r>
            <a:r>
              <a:rPr lang="en-US" altLang="en-US" i="1"/>
              <a:t>m</a:t>
            </a:r>
            <a:r>
              <a:rPr lang="en-US" altLang="en-US" baseline="-25000"/>
              <a:t>0 </a:t>
            </a:r>
            <a:r>
              <a:rPr lang="en-US" altLang="en-US"/>
              <a:t>is the rest mass of the particle and </a:t>
            </a:r>
          </a:p>
          <a:p>
            <a:pPr eaLnBrk="1" hangingPunct="1"/>
            <a:r>
              <a:rPr lang="en-US" altLang="en-US" i="1"/>
              <a:t>c</a:t>
            </a:r>
            <a:r>
              <a:rPr lang="en-US" altLang="en-US"/>
              <a:t> = 3.0 x 10</a:t>
            </a:r>
            <a:r>
              <a:rPr lang="en-US" altLang="en-US" baseline="30000"/>
              <a:t>5</a:t>
            </a:r>
            <a:r>
              <a:rPr lang="en-US" altLang="en-US"/>
              <a:t> km/s is the speed of light in a vacuum.</a:t>
            </a:r>
          </a:p>
        </p:txBody>
      </p:sp>
      <p:pic>
        <p:nvPicPr>
          <p:cNvPr id="4301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2635250"/>
            <a:ext cx="3290888"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33808413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520700" y="3143250"/>
            <a:ext cx="8226425" cy="914400"/>
          </a:xfrm>
          <a:prstGeom prst="rect">
            <a:avLst/>
          </a:prstGeom>
          <a:noFill/>
          <a:ln w="9525">
            <a:noFill/>
            <a:miter lim="800000"/>
            <a:headEnd/>
            <a:tailEnd/>
          </a:ln>
        </p:spPr>
        <p:txBody>
          <a:bodyPr wrap="none"/>
          <a:lstStyle/>
          <a:p>
            <a:pPr algn="ctr">
              <a:defRPr/>
            </a:pPr>
            <a:r>
              <a:rPr lang="en-US" sz="4000" dirty="0">
                <a:solidFill>
                  <a:srgbClr val="CC007A"/>
                </a:solidFill>
                <a:latin typeface="+mj-lt"/>
              </a:rPr>
              <a:t>Trigonometric Functions</a:t>
            </a:r>
          </a:p>
        </p:txBody>
      </p:sp>
    </p:spTree>
    <p:custDataLst>
      <p:tags r:id="rId1"/>
    </p:custDataLst>
    <p:extLst>
      <p:ext uri="{BB962C8B-B14F-4D97-AF65-F5344CB8AC3E}">
        <p14:creationId xmlns:p14="http://schemas.microsoft.com/office/powerpoint/2010/main" val="914567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noFill/>
        </p:spPr>
        <p:txBody>
          <a:bodyPr/>
          <a:lstStyle/>
          <a:p>
            <a:pPr eaLnBrk="1" hangingPunct="1"/>
            <a:r>
              <a:rPr lang="en-US" altLang="en-US"/>
              <a:t>Trigonometric Functions</a:t>
            </a:r>
          </a:p>
        </p:txBody>
      </p:sp>
      <p:sp>
        <p:nvSpPr>
          <p:cNvPr id="45059" name="Text Box 3"/>
          <p:cNvSpPr txBox="1">
            <a:spLocks noChangeArrowheads="1"/>
          </p:cNvSpPr>
          <p:nvPr/>
        </p:nvSpPr>
        <p:spPr bwMode="auto">
          <a:xfrm>
            <a:off x="455613" y="1462088"/>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en-US"/>
              <a:t>In calculus the convention is that radian measure is always used (except when otherwise indicated).</a:t>
            </a:r>
          </a:p>
          <a:p>
            <a:pPr eaLnBrk="1" hangingPunct="1">
              <a:lnSpc>
                <a:spcPct val="120000"/>
              </a:lnSpc>
            </a:pPr>
            <a:endParaRPr lang="en-US" altLang="en-US"/>
          </a:p>
          <a:p>
            <a:pPr eaLnBrk="1" hangingPunct="1"/>
            <a:r>
              <a:rPr lang="en-US" altLang="en-US"/>
              <a:t>For example, when we use the function </a:t>
            </a:r>
            <a:r>
              <a:rPr lang="en-US" altLang="en-US" i="1"/>
              <a:t>f</a:t>
            </a:r>
            <a:r>
              <a:rPr lang="en-US" altLang="en-US" sz="400" i="1"/>
              <a:t> </a:t>
            </a:r>
            <a:r>
              <a:rPr lang="en-US" altLang="en-US"/>
              <a:t>(</a:t>
            </a:r>
            <a:r>
              <a:rPr lang="en-US" altLang="en-US" i="1"/>
              <a:t>x</a:t>
            </a:r>
            <a:r>
              <a:rPr lang="en-US" altLang="en-US"/>
              <a:t>) = sin </a:t>
            </a:r>
            <a:r>
              <a:rPr lang="en-US" altLang="en-US" i="1"/>
              <a:t>x</a:t>
            </a:r>
            <a:r>
              <a:rPr lang="en-US" altLang="en-US"/>
              <a:t>, it is understood that sin </a:t>
            </a:r>
            <a:r>
              <a:rPr lang="en-US" altLang="en-US" i="1"/>
              <a:t>x </a:t>
            </a:r>
            <a:r>
              <a:rPr lang="en-US" altLang="en-US"/>
              <a:t>means the sine of  the angle whose radian measure is </a:t>
            </a:r>
            <a:r>
              <a:rPr lang="en-US" altLang="en-US" i="1"/>
              <a:t>x</a:t>
            </a:r>
            <a:r>
              <a:rPr lang="en-US" altLang="en-US"/>
              <a:t>.</a:t>
            </a:r>
          </a:p>
        </p:txBody>
      </p:sp>
    </p:spTree>
    <p:custDataLst>
      <p:tags r:id="rId1"/>
    </p:custDataLst>
    <p:extLst>
      <p:ext uri="{BB962C8B-B14F-4D97-AF65-F5344CB8AC3E}">
        <p14:creationId xmlns:p14="http://schemas.microsoft.com/office/powerpoint/2010/main" val="407780104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noFill/>
        </p:spPr>
        <p:txBody>
          <a:bodyPr/>
          <a:lstStyle/>
          <a:p>
            <a:pPr eaLnBrk="1" hangingPunct="1"/>
            <a:r>
              <a:rPr lang="en-US" altLang="en-US"/>
              <a:t>Trigonometric Functions</a:t>
            </a:r>
          </a:p>
        </p:txBody>
      </p:sp>
      <p:sp>
        <p:nvSpPr>
          <p:cNvPr id="46083" name="Text Box 3"/>
          <p:cNvSpPr txBox="1">
            <a:spLocks noChangeArrowheads="1"/>
          </p:cNvSpPr>
          <p:nvPr/>
        </p:nvSpPr>
        <p:spPr bwMode="auto">
          <a:xfrm>
            <a:off x="455613" y="1462088"/>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en-US"/>
              <a:t>Thus the graphs of the sine and cosine functions are as shown in Figure 18.</a:t>
            </a:r>
          </a:p>
          <a:p>
            <a:pPr eaLnBrk="1" hangingPunct="1">
              <a:lnSpc>
                <a:spcPct val="120000"/>
              </a:lnSpc>
            </a:pPr>
            <a:endParaRPr lang="en-US" altLang="en-US"/>
          </a:p>
        </p:txBody>
      </p:sp>
      <p:sp>
        <p:nvSpPr>
          <p:cNvPr id="46084" name="Text Box 6"/>
          <p:cNvSpPr txBox="1">
            <a:spLocks noChangeArrowheads="1"/>
          </p:cNvSpPr>
          <p:nvPr/>
        </p:nvSpPr>
        <p:spPr bwMode="auto">
          <a:xfrm>
            <a:off x="3786188" y="6430963"/>
            <a:ext cx="1828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spcBef>
                <a:spcPct val="50000"/>
              </a:spcBef>
            </a:pPr>
            <a:r>
              <a:rPr lang="en-US" altLang="en-US" sz="1200" b="1"/>
              <a:t>Figure 18</a:t>
            </a:r>
          </a:p>
        </p:txBody>
      </p:sp>
      <p:pic>
        <p:nvPicPr>
          <p:cNvPr id="4608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3138" y="2341563"/>
            <a:ext cx="4981575" cy="177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7900" y="4295775"/>
            <a:ext cx="5100638" cy="180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7" name="Rectangle 9"/>
          <p:cNvSpPr>
            <a:spLocks noChangeArrowheads="1"/>
          </p:cNvSpPr>
          <p:nvPr/>
        </p:nvSpPr>
        <p:spPr bwMode="auto">
          <a:xfrm>
            <a:off x="4343400" y="5943600"/>
            <a:ext cx="13843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en-US" sz="1400"/>
              <a:t>(b) </a:t>
            </a:r>
            <a:r>
              <a:rPr lang="en-US" altLang="en-US" sz="1400" i="1"/>
              <a:t>g</a:t>
            </a:r>
            <a:r>
              <a:rPr lang="en-US" altLang="en-US" sz="400"/>
              <a:t> </a:t>
            </a:r>
            <a:r>
              <a:rPr lang="en-US" altLang="en-US" sz="1400"/>
              <a:t>(</a:t>
            </a:r>
            <a:r>
              <a:rPr lang="en-US" altLang="en-US" sz="1400" i="1"/>
              <a:t>x</a:t>
            </a:r>
            <a:r>
              <a:rPr lang="en-US" altLang="en-US" sz="1400"/>
              <a:t>) = cos </a:t>
            </a:r>
            <a:r>
              <a:rPr lang="en-US" altLang="en-US" sz="1400" i="1"/>
              <a:t>x</a:t>
            </a:r>
          </a:p>
        </p:txBody>
      </p:sp>
      <p:sp>
        <p:nvSpPr>
          <p:cNvPr id="46088" name="Rectangle 10"/>
          <p:cNvSpPr>
            <a:spLocks noChangeArrowheads="1"/>
          </p:cNvSpPr>
          <p:nvPr/>
        </p:nvSpPr>
        <p:spPr bwMode="auto">
          <a:xfrm>
            <a:off x="4419600" y="4114800"/>
            <a:ext cx="12969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en-US" sz="1400"/>
              <a:t>(a) </a:t>
            </a:r>
            <a:r>
              <a:rPr lang="en-US" altLang="en-US" sz="1400" i="1"/>
              <a:t>f</a:t>
            </a:r>
            <a:r>
              <a:rPr lang="en-US" altLang="en-US" sz="400"/>
              <a:t> </a:t>
            </a:r>
            <a:r>
              <a:rPr lang="en-US" altLang="en-US" sz="1400"/>
              <a:t>(</a:t>
            </a:r>
            <a:r>
              <a:rPr lang="en-US" altLang="en-US" sz="1400" i="1"/>
              <a:t>x</a:t>
            </a:r>
            <a:r>
              <a:rPr lang="en-US" altLang="en-US" sz="1400"/>
              <a:t>) = sin </a:t>
            </a:r>
            <a:r>
              <a:rPr lang="en-US" altLang="en-US" sz="1400" i="1"/>
              <a:t>x</a:t>
            </a:r>
          </a:p>
        </p:txBody>
      </p:sp>
    </p:spTree>
    <p:custDataLst>
      <p:tags r:id="rId1"/>
    </p:custDataLst>
    <p:extLst>
      <p:ext uri="{BB962C8B-B14F-4D97-AF65-F5344CB8AC3E}">
        <p14:creationId xmlns:p14="http://schemas.microsoft.com/office/powerpoint/2010/main" val="392247063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noFill/>
        </p:spPr>
        <p:txBody>
          <a:bodyPr/>
          <a:lstStyle/>
          <a:p>
            <a:pPr eaLnBrk="1" hangingPunct="1"/>
            <a:r>
              <a:rPr lang="en-US" altLang="en-US"/>
              <a:t>Trigonometric Functions</a:t>
            </a:r>
          </a:p>
        </p:txBody>
      </p:sp>
      <p:sp>
        <p:nvSpPr>
          <p:cNvPr id="47107" name="Text Box 3"/>
          <p:cNvSpPr txBox="1">
            <a:spLocks noChangeArrowheads="1"/>
          </p:cNvSpPr>
          <p:nvPr/>
        </p:nvSpPr>
        <p:spPr bwMode="auto">
          <a:xfrm>
            <a:off x="455613" y="1462088"/>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en-US"/>
              <a:t>Notice that for both the sine and cosine functions the domain</a:t>
            </a:r>
          </a:p>
          <a:p>
            <a:pPr eaLnBrk="1" hangingPunct="1"/>
            <a:r>
              <a:rPr lang="en-US" altLang="en-US"/>
              <a:t>is (       ,     ) and the range is the closed interval [–1, 1].</a:t>
            </a:r>
          </a:p>
          <a:p>
            <a:pPr eaLnBrk="1" hangingPunct="1">
              <a:lnSpc>
                <a:spcPct val="120000"/>
              </a:lnSpc>
            </a:pPr>
            <a:endParaRPr lang="en-US" altLang="en-US"/>
          </a:p>
          <a:p>
            <a:pPr eaLnBrk="1" hangingPunct="1">
              <a:lnSpc>
                <a:spcPct val="120000"/>
              </a:lnSpc>
            </a:pPr>
            <a:r>
              <a:rPr lang="en-US" altLang="en-US"/>
              <a:t>Thus, for all values of </a:t>
            </a:r>
            <a:r>
              <a:rPr lang="en-US" altLang="en-US" i="1"/>
              <a:t>x</a:t>
            </a:r>
            <a:r>
              <a:rPr lang="en-US" altLang="en-US"/>
              <a:t>, we have</a:t>
            </a:r>
          </a:p>
          <a:p>
            <a:pPr eaLnBrk="1" hangingPunct="1">
              <a:lnSpc>
                <a:spcPct val="120000"/>
              </a:lnSpc>
            </a:pPr>
            <a:endParaRPr lang="en-US" altLang="en-US"/>
          </a:p>
          <a:p>
            <a:pPr eaLnBrk="1" hangingPunct="1">
              <a:lnSpc>
                <a:spcPct val="120000"/>
              </a:lnSpc>
            </a:pPr>
            <a:endParaRPr lang="en-US" altLang="en-US"/>
          </a:p>
          <a:p>
            <a:pPr eaLnBrk="1" hangingPunct="1">
              <a:lnSpc>
                <a:spcPct val="120000"/>
              </a:lnSpc>
            </a:pPr>
            <a:endParaRPr lang="en-US" altLang="en-US"/>
          </a:p>
          <a:p>
            <a:pPr eaLnBrk="1" hangingPunct="1">
              <a:lnSpc>
                <a:spcPct val="120000"/>
              </a:lnSpc>
            </a:pPr>
            <a:endParaRPr lang="en-US" altLang="en-US" sz="1200"/>
          </a:p>
          <a:p>
            <a:pPr eaLnBrk="1" hangingPunct="1">
              <a:lnSpc>
                <a:spcPct val="120000"/>
              </a:lnSpc>
            </a:pPr>
            <a:r>
              <a:rPr lang="en-US" altLang="en-US"/>
              <a:t>or, in terms of absolute values,</a:t>
            </a:r>
          </a:p>
          <a:p>
            <a:pPr eaLnBrk="1" hangingPunct="1">
              <a:lnSpc>
                <a:spcPct val="120000"/>
              </a:lnSpc>
            </a:pPr>
            <a:endParaRPr lang="en-US" altLang="en-US" sz="1200"/>
          </a:p>
          <a:p>
            <a:pPr eaLnBrk="1" hangingPunct="1">
              <a:lnSpc>
                <a:spcPct val="120000"/>
              </a:lnSpc>
            </a:pPr>
            <a:r>
              <a:rPr lang="en-US" altLang="en-US"/>
              <a:t>		     |</a:t>
            </a:r>
            <a:r>
              <a:rPr lang="en-US" altLang="en-US" sz="400"/>
              <a:t> </a:t>
            </a:r>
            <a:r>
              <a:rPr lang="en-US" altLang="en-US"/>
              <a:t>sin </a:t>
            </a:r>
            <a:r>
              <a:rPr lang="en-US" altLang="en-US" i="1"/>
              <a:t>x</a:t>
            </a:r>
            <a:r>
              <a:rPr lang="en-US" altLang="en-US" sz="400" i="1"/>
              <a:t> </a:t>
            </a:r>
            <a:r>
              <a:rPr lang="en-US" altLang="en-US"/>
              <a:t>| </a:t>
            </a:r>
            <a:r>
              <a:rPr lang="en-US" altLang="en-US" b="1">
                <a:solidFill>
                  <a:srgbClr val="000000"/>
                </a:solidFill>
                <a:ea typeface="Times New Roman" panose="02020603050405020304" pitchFamily="18" charset="0"/>
                <a:cs typeface="Arial" panose="020B0604020202020204" pitchFamily="34" charset="0"/>
                <a:sym typeface="Symbol" panose="05050102010706020507" pitchFamily="18" charset="2"/>
              </a:rPr>
              <a:t></a:t>
            </a:r>
            <a:r>
              <a:rPr lang="en-US" altLang="en-US"/>
              <a:t> 1		 |</a:t>
            </a:r>
            <a:r>
              <a:rPr lang="en-US" altLang="en-US" sz="400"/>
              <a:t> </a:t>
            </a:r>
            <a:r>
              <a:rPr lang="en-US" altLang="en-US"/>
              <a:t>cos </a:t>
            </a:r>
            <a:r>
              <a:rPr lang="en-US" altLang="en-US" i="1"/>
              <a:t>x</a:t>
            </a:r>
            <a:r>
              <a:rPr lang="en-US" altLang="en-US" sz="400" i="1"/>
              <a:t> </a:t>
            </a:r>
            <a:r>
              <a:rPr lang="en-US" altLang="en-US"/>
              <a:t>| </a:t>
            </a:r>
            <a:r>
              <a:rPr lang="en-US" altLang="en-US" b="1">
                <a:solidFill>
                  <a:srgbClr val="000000"/>
                </a:solidFill>
                <a:cs typeface="Times New Roman" panose="02020603050405020304" pitchFamily="18" charset="0"/>
                <a:sym typeface="Symbol" panose="05050102010706020507" pitchFamily="18" charset="2"/>
              </a:rPr>
              <a:t></a:t>
            </a:r>
            <a:r>
              <a:rPr lang="en-US" altLang="en-US"/>
              <a:t> 1</a:t>
            </a:r>
          </a:p>
          <a:p>
            <a:pPr eaLnBrk="1" hangingPunct="1">
              <a:lnSpc>
                <a:spcPct val="120000"/>
              </a:lnSpc>
            </a:pPr>
            <a:endParaRPr lang="en-US" altLang="en-US" sz="1200"/>
          </a:p>
        </p:txBody>
      </p:sp>
      <p:pic>
        <p:nvPicPr>
          <p:cNvPr id="47108" name="Picture 4"/>
          <p:cNvPicPr>
            <a:picLocks noChangeAspect="1" noChangeArrowheads="1"/>
          </p:cNvPicPr>
          <p:nvPr/>
        </p:nvPicPr>
        <p:blipFill>
          <a:blip r:embed="rId3">
            <a:extLst>
              <a:ext uri="{28A0092B-C50C-407E-A947-70E740481C1C}">
                <a14:useLocalDpi xmlns:a14="http://schemas.microsoft.com/office/drawing/2010/main" val="0"/>
              </a:ext>
            </a:extLst>
          </a:blip>
          <a:srcRect l="38235"/>
          <a:stretch>
            <a:fillRect/>
          </a:stretch>
        </p:blipFill>
        <p:spPr bwMode="auto">
          <a:xfrm>
            <a:off x="1681163" y="1957388"/>
            <a:ext cx="338137"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6313" y="1957388"/>
            <a:ext cx="5476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2888" y="3489325"/>
            <a:ext cx="5421312"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2561835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noFill/>
        </p:spPr>
        <p:txBody>
          <a:bodyPr/>
          <a:lstStyle/>
          <a:p>
            <a:r>
              <a:rPr lang="en-US" altLang="en-US"/>
              <a:t>Four Ways to Represent a Function</a:t>
            </a:r>
          </a:p>
        </p:txBody>
      </p:sp>
      <p:sp>
        <p:nvSpPr>
          <p:cNvPr id="10243" name="Rectangle 3"/>
          <p:cNvSpPr>
            <a:spLocks noChangeArrowheads="1"/>
          </p:cNvSpPr>
          <p:nvPr/>
        </p:nvSpPr>
        <p:spPr bwMode="auto">
          <a:xfrm>
            <a:off x="455613" y="1462088"/>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6pPr>
            <a:lvl7pPr marL="29718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7pPr>
            <a:lvl8pPr marL="34290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8pPr>
            <a:lvl9pPr marL="3886200" indent="-228600" eaLnBrk="0" fontAlgn="base" hangingPunct="0">
              <a:lnSpc>
                <a:spcPct val="120000"/>
              </a:lnSpc>
              <a:spcBef>
                <a:spcPct val="0"/>
              </a:spcBef>
              <a:spcAft>
                <a:spcPct val="0"/>
              </a:spcAft>
              <a:defRPr sz="2400">
                <a:solidFill>
                  <a:schemeClr val="tx1"/>
                </a:solidFill>
                <a:latin typeface="Arial" panose="020B0604020202020204" pitchFamily="34" charset="0"/>
              </a:defRPr>
            </a:lvl9pPr>
          </a:lstStyle>
          <a:p>
            <a:pPr eaLnBrk="1" hangingPunct="1">
              <a:lnSpc>
                <a:spcPct val="100000"/>
              </a:lnSpc>
            </a:pPr>
            <a:r>
              <a:rPr lang="en-US" altLang="en-US"/>
              <a:t>If </a:t>
            </a:r>
            <a:r>
              <a:rPr lang="en-US" altLang="en-US" i="1"/>
              <a:t>x</a:t>
            </a:r>
            <a:r>
              <a:rPr lang="en-US" altLang="en-US"/>
              <a:t> is in the domain of the function </a:t>
            </a:r>
            <a:r>
              <a:rPr lang="en-US" altLang="en-US" i="1"/>
              <a:t>f</a:t>
            </a:r>
            <a:r>
              <a:rPr lang="en-US" altLang="en-US"/>
              <a:t>, then when </a:t>
            </a:r>
            <a:r>
              <a:rPr lang="en-US" altLang="en-US" i="1"/>
              <a:t>x</a:t>
            </a:r>
            <a:r>
              <a:rPr lang="en-US" altLang="en-US"/>
              <a:t> enters the machine, it’s accepted as an input and the machine produces an output </a:t>
            </a:r>
            <a:r>
              <a:rPr lang="en-US" altLang="en-US" i="1"/>
              <a:t>f</a:t>
            </a:r>
            <a:r>
              <a:rPr lang="en-US" altLang="en-US" sz="400" i="1"/>
              <a:t> </a:t>
            </a:r>
            <a:r>
              <a:rPr lang="en-US" altLang="en-US"/>
              <a:t>(</a:t>
            </a:r>
            <a:r>
              <a:rPr lang="en-US" altLang="en-US" i="1"/>
              <a:t>x</a:t>
            </a:r>
            <a:r>
              <a:rPr lang="en-US" altLang="en-US"/>
              <a:t>) according to the rule of the function. </a:t>
            </a:r>
          </a:p>
          <a:p>
            <a:pPr eaLnBrk="1" hangingPunct="1">
              <a:lnSpc>
                <a:spcPct val="100000"/>
              </a:lnSpc>
            </a:pPr>
            <a:endParaRPr lang="en-US" altLang="en-US"/>
          </a:p>
          <a:p>
            <a:pPr eaLnBrk="1" hangingPunct="1">
              <a:lnSpc>
                <a:spcPct val="100000"/>
              </a:lnSpc>
            </a:pPr>
            <a:r>
              <a:rPr lang="en-US" altLang="en-US"/>
              <a:t>Thus we can think of the domain as the set of all possible inputs and the range as the set of all possible outputs.</a:t>
            </a:r>
          </a:p>
        </p:txBody>
      </p:sp>
    </p:spTree>
    <p:custDataLst>
      <p:tags r:id="rId1"/>
    </p:custData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noFill/>
        </p:spPr>
        <p:txBody>
          <a:bodyPr/>
          <a:lstStyle/>
          <a:p>
            <a:pPr eaLnBrk="1" hangingPunct="1"/>
            <a:r>
              <a:rPr lang="en-US" altLang="en-US"/>
              <a:t>Trigonometric Functions</a:t>
            </a:r>
          </a:p>
        </p:txBody>
      </p:sp>
      <p:sp>
        <p:nvSpPr>
          <p:cNvPr id="48131" name="Text Box 3"/>
          <p:cNvSpPr txBox="1">
            <a:spLocks noChangeArrowheads="1"/>
          </p:cNvSpPr>
          <p:nvPr/>
        </p:nvSpPr>
        <p:spPr bwMode="auto">
          <a:xfrm>
            <a:off x="455613" y="1462088"/>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en-US"/>
              <a:t>Also, the zeros of the sine function occur at the integer </a:t>
            </a:r>
          </a:p>
          <a:p>
            <a:pPr eaLnBrk="1" hangingPunct="1"/>
            <a:r>
              <a:rPr lang="en-US" altLang="en-US"/>
              <a:t>multiples of </a:t>
            </a:r>
            <a:r>
              <a:rPr lang="en-US" altLang="en-US" i="1">
                <a:solidFill>
                  <a:srgbClr val="000000"/>
                </a:solidFill>
                <a:ea typeface="Times New Roman" panose="02020603050405020304" pitchFamily="18" charset="0"/>
                <a:cs typeface="Arial" panose="020B0604020202020204" pitchFamily="34" charset="0"/>
                <a:sym typeface="Symbol" panose="05050102010706020507" pitchFamily="18" charset="2"/>
              </a:rPr>
              <a:t></a:t>
            </a:r>
            <a:r>
              <a:rPr lang="en-US" altLang="en-US" sz="1200" i="1">
                <a:solidFill>
                  <a:srgbClr val="000000"/>
                </a:solidFill>
                <a:ea typeface="Times New Roman" panose="02020603050405020304" pitchFamily="18" charset="0"/>
                <a:cs typeface="Arial" panose="020B0604020202020204" pitchFamily="34" charset="0"/>
                <a:sym typeface="Symbol" panose="05050102010706020507" pitchFamily="18" charset="2"/>
              </a:rPr>
              <a:t> </a:t>
            </a:r>
            <a:r>
              <a:rPr lang="en-US" altLang="en-US"/>
              <a:t>; that is,</a:t>
            </a:r>
          </a:p>
          <a:p>
            <a:pPr eaLnBrk="1" hangingPunct="1">
              <a:lnSpc>
                <a:spcPct val="120000"/>
              </a:lnSpc>
            </a:pPr>
            <a:endParaRPr lang="en-US" altLang="en-US" sz="1200"/>
          </a:p>
          <a:p>
            <a:pPr eaLnBrk="1" hangingPunct="1">
              <a:lnSpc>
                <a:spcPct val="120000"/>
              </a:lnSpc>
            </a:pPr>
            <a:r>
              <a:rPr lang="en-US" altLang="en-US"/>
              <a:t>	 sin </a:t>
            </a:r>
            <a:r>
              <a:rPr lang="en-US" altLang="en-US" i="1"/>
              <a:t>x </a:t>
            </a:r>
            <a:r>
              <a:rPr lang="en-US" altLang="en-US"/>
              <a:t>= 0</a:t>
            </a:r>
            <a:r>
              <a:rPr lang="en-US" altLang="en-US" i="1"/>
              <a:t>	</a:t>
            </a:r>
            <a:r>
              <a:rPr lang="en-US" altLang="en-US"/>
              <a:t>when</a:t>
            </a:r>
            <a:r>
              <a:rPr lang="en-US" altLang="en-US" sz="400" i="1"/>
              <a:t> </a:t>
            </a:r>
            <a:r>
              <a:rPr lang="en-US" altLang="en-US" i="1"/>
              <a:t>	     x </a:t>
            </a:r>
            <a:r>
              <a:rPr lang="en-US" altLang="en-US"/>
              <a:t>=</a:t>
            </a:r>
            <a:r>
              <a:rPr lang="en-US" altLang="en-US" i="1"/>
              <a:t> n</a:t>
            </a:r>
            <a:r>
              <a:rPr lang="en-US" altLang="en-US" i="1">
                <a:solidFill>
                  <a:srgbClr val="000000"/>
                </a:solidFill>
                <a:cs typeface="Times New Roman" panose="02020603050405020304" pitchFamily="18" charset="0"/>
                <a:sym typeface="Symbol" panose="05050102010706020507" pitchFamily="18" charset="2"/>
              </a:rPr>
              <a:t></a:t>
            </a:r>
            <a:r>
              <a:rPr lang="en-US" altLang="en-US">
                <a:solidFill>
                  <a:srgbClr val="000000"/>
                </a:solidFill>
                <a:cs typeface="Times New Roman" panose="02020603050405020304" pitchFamily="18" charset="0"/>
                <a:sym typeface="Symbol" panose="05050102010706020507" pitchFamily="18" charset="2"/>
              </a:rPr>
              <a:t>	</a:t>
            </a:r>
            <a:r>
              <a:rPr lang="en-US" altLang="en-US" i="1">
                <a:solidFill>
                  <a:srgbClr val="000000"/>
                </a:solidFill>
                <a:cs typeface="Times New Roman" panose="02020603050405020304" pitchFamily="18" charset="0"/>
                <a:sym typeface="Symbol" panose="05050102010706020507" pitchFamily="18" charset="2"/>
              </a:rPr>
              <a:t>n </a:t>
            </a:r>
            <a:r>
              <a:rPr lang="en-US" altLang="en-US">
                <a:solidFill>
                  <a:srgbClr val="000000"/>
                </a:solidFill>
                <a:cs typeface="Times New Roman" panose="02020603050405020304" pitchFamily="18" charset="0"/>
                <a:sym typeface="Symbol" panose="05050102010706020507" pitchFamily="18" charset="2"/>
              </a:rPr>
              <a:t>an</a:t>
            </a:r>
            <a:r>
              <a:rPr lang="en-US" altLang="en-US" i="1">
                <a:solidFill>
                  <a:srgbClr val="000000"/>
                </a:solidFill>
                <a:cs typeface="Times New Roman" panose="02020603050405020304" pitchFamily="18" charset="0"/>
                <a:sym typeface="Symbol" panose="05050102010706020507" pitchFamily="18" charset="2"/>
              </a:rPr>
              <a:t> </a:t>
            </a:r>
            <a:r>
              <a:rPr lang="en-US" altLang="en-US">
                <a:solidFill>
                  <a:srgbClr val="000000"/>
                </a:solidFill>
                <a:cs typeface="Times New Roman" panose="02020603050405020304" pitchFamily="18" charset="0"/>
                <a:sym typeface="Symbol" panose="05050102010706020507" pitchFamily="18" charset="2"/>
              </a:rPr>
              <a:t>integer</a:t>
            </a:r>
          </a:p>
          <a:p>
            <a:pPr eaLnBrk="1" hangingPunct="1">
              <a:lnSpc>
                <a:spcPct val="120000"/>
              </a:lnSpc>
            </a:pPr>
            <a:endParaRPr lang="en-US" altLang="en-US">
              <a:solidFill>
                <a:srgbClr val="000000"/>
              </a:solidFill>
              <a:cs typeface="Times New Roman" panose="02020603050405020304" pitchFamily="18" charset="0"/>
              <a:sym typeface="Symbol" panose="05050102010706020507" pitchFamily="18" charset="2"/>
            </a:endParaRPr>
          </a:p>
          <a:p>
            <a:pPr eaLnBrk="1" hangingPunct="1"/>
            <a:r>
              <a:rPr lang="en-US" altLang="en-US">
                <a:solidFill>
                  <a:srgbClr val="000000"/>
                </a:solidFill>
                <a:cs typeface="Times New Roman" panose="02020603050405020304" pitchFamily="18" charset="0"/>
                <a:sym typeface="Symbol" panose="05050102010706020507" pitchFamily="18" charset="2"/>
              </a:rPr>
              <a:t>An important property of the sine and cosine functions is </a:t>
            </a:r>
          </a:p>
          <a:p>
            <a:pPr eaLnBrk="1" hangingPunct="1"/>
            <a:r>
              <a:rPr lang="en-US" altLang="en-US">
                <a:solidFill>
                  <a:srgbClr val="000000"/>
                </a:solidFill>
                <a:cs typeface="Times New Roman" panose="02020603050405020304" pitchFamily="18" charset="0"/>
                <a:sym typeface="Symbol" panose="05050102010706020507" pitchFamily="18" charset="2"/>
              </a:rPr>
              <a:t>that they are periodic functions and have period 2</a:t>
            </a:r>
            <a:r>
              <a:rPr lang="en-US" altLang="en-US" i="1">
                <a:solidFill>
                  <a:srgbClr val="000000"/>
                </a:solidFill>
                <a:cs typeface="Times New Roman" panose="02020603050405020304" pitchFamily="18" charset="0"/>
                <a:sym typeface="Symbol" panose="05050102010706020507" pitchFamily="18" charset="2"/>
              </a:rPr>
              <a:t></a:t>
            </a:r>
            <a:r>
              <a:rPr lang="en-US" altLang="en-US">
                <a:solidFill>
                  <a:srgbClr val="000000"/>
                </a:solidFill>
                <a:cs typeface="Times New Roman" panose="02020603050405020304" pitchFamily="18" charset="0"/>
                <a:sym typeface="Symbol" panose="05050102010706020507" pitchFamily="18" charset="2"/>
              </a:rPr>
              <a:t>.</a:t>
            </a:r>
          </a:p>
          <a:p>
            <a:pPr eaLnBrk="1" hangingPunct="1">
              <a:lnSpc>
                <a:spcPct val="120000"/>
              </a:lnSpc>
            </a:pPr>
            <a:endParaRPr lang="en-US" altLang="en-US">
              <a:solidFill>
                <a:srgbClr val="000000"/>
              </a:solidFill>
              <a:cs typeface="Times New Roman" panose="02020603050405020304" pitchFamily="18" charset="0"/>
              <a:sym typeface="Symbol" panose="05050102010706020507" pitchFamily="18" charset="2"/>
            </a:endParaRPr>
          </a:p>
          <a:p>
            <a:pPr eaLnBrk="1" hangingPunct="1">
              <a:lnSpc>
                <a:spcPct val="120000"/>
              </a:lnSpc>
            </a:pPr>
            <a:r>
              <a:rPr lang="en-US" altLang="en-US">
                <a:solidFill>
                  <a:srgbClr val="000000"/>
                </a:solidFill>
                <a:cs typeface="Times New Roman" panose="02020603050405020304" pitchFamily="18" charset="0"/>
                <a:sym typeface="Symbol" panose="05050102010706020507" pitchFamily="18" charset="2"/>
              </a:rPr>
              <a:t>This means that, for all values of </a:t>
            </a:r>
            <a:r>
              <a:rPr lang="en-US" altLang="en-US" i="1">
                <a:solidFill>
                  <a:srgbClr val="000000"/>
                </a:solidFill>
                <a:cs typeface="Times New Roman" panose="02020603050405020304" pitchFamily="18" charset="0"/>
                <a:sym typeface="Symbol" panose="05050102010706020507" pitchFamily="18" charset="2"/>
              </a:rPr>
              <a:t>x</a:t>
            </a:r>
            <a:r>
              <a:rPr lang="en-US" altLang="en-US">
                <a:solidFill>
                  <a:srgbClr val="000000"/>
                </a:solidFill>
                <a:cs typeface="Times New Roman" panose="02020603050405020304" pitchFamily="18" charset="0"/>
                <a:sym typeface="Symbol" panose="05050102010706020507" pitchFamily="18" charset="2"/>
              </a:rPr>
              <a:t>,</a:t>
            </a:r>
          </a:p>
        </p:txBody>
      </p:sp>
      <p:pic>
        <p:nvPicPr>
          <p:cNvPr id="4813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5257800"/>
            <a:ext cx="617537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16294037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noFill/>
        </p:spPr>
        <p:txBody>
          <a:bodyPr/>
          <a:lstStyle/>
          <a:p>
            <a:pPr eaLnBrk="1" hangingPunct="1"/>
            <a:r>
              <a:rPr lang="en-US" altLang="en-US"/>
              <a:t>Trigonometric Functions</a:t>
            </a:r>
          </a:p>
        </p:txBody>
      </p:sp>
      <p:sp>
        <p:nvSpPr>
          <p:cNvPr id="49155" name="Text Box 3"/>
          <p:cNvSpPr txBox="1">
            <a:spLocks noChangeArrowheads="1"/>
          </p:cNvSpPr>
          <p:nvPr/>
        </p:nvSpPr>
        <p:spPr bwMode="auto">
          <a:xfrm>
            <a:off x="455613" y="1462088"/>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en-US"/>
              <a:t>The tangent function is related to the sine and cosine </a:t>
            </a:r>
          </a:p>
          <a:p>
            <a:pPr eaLnBrk="1" hangingPunct="1"/>
            <a:r>
              <a:rPr lang="en-US" altLang="en-US"/>
              <a:t>functions by the equation</a:t>
            </a:r>
          </a:p>
          <a:p>
            <a:pPr eaLnBrk="1" hangingPunct="1">
              <a:lnSpc>
                <a:spcPct val="120000"/>
              </a:lnSpc>
            </a:pPr>
            <a:endParaRPr lang="en-US" altLang="en-US"/>
          </a:p>
          <a:p>
            <a:pPr eaLnBrk="1" hangingPunct="1">
              <a:lnSpc>
                <a:spcPct val="120000"/>
              </a:lnSpc>
            </a:pPr>
            <a:endParaRPr lang="en-US" altLang="en-US" sz="1200"/>
          </a:p>
          <a:p>
            <a:pPr eaLnBrk="1" hangingPunct="1">
              <a:lnSpc>
                <a:spcPct val="120000"/>
              </a:lnSpc>
            </a:pPr>
            <a:endParaRPr lang="en-US" altLang="en-US" sz="1200"/>
          </a:p>
          <a:p>
            <a:pPr eaLnBrk="1" hangingPunct="1">
              <a:lnSpc>
                <a:spcPct val="120000"/>
              </a:lnSpc>
            </a:pPr>
            <a:endParaRPr lang="en-US" altLang="en-US" sz="1200"/>
          </a:p>
          <a:p>
            <a:pPr eaLnBrk="1" hangingPunct="1">
              <a:lnSpc>
                <a:spcPct val="120000"/>
              </a:lnSpc>
            </a:pPr>
            <a:endParaRPr lang="en-US" altLang="en-US"/>
          </a:p>
          <a:p>
            <a:pPr eaLnBrk="1" hangingPunct="1">
              <a:lnSpc>
                <a:spcPct val="120000"/>
              </a:lnSpc>
            </a:pPr>
            <a:r>
              <a:rPr lang="en-US" altLang="en-US"/>
              <a:t>and its graph is shown in </a:t>
            </a:r>
          </a:p>
          <a:p>
            <a:pPr eaLnBrk="1" hangingPunct="1">
              <a:lnSpc>
                <a:spcPct val="120000"/>
              </a:lnSpc>
            </a:pPr>
            <a:r>
              <a:rPr lang="en-US" altLang="en-US"/>
              <a:t>Figure 19. It is undefined </a:t>
            </a:r>
          </a:p>
          <a:p>
            <a:pPr eaLnBrk="1" hangingPunct="1">
              <a:lnSpc>
                <a:spcPct val="120000"/>
              </a:lnSpc>
            </a:pPr>
            <a:r>
              <a:rPr lang="en-US" altLang="en-US"/>
              <a:t>whenever cos </a:t>
            </a:r>
            <a:r>
              <a:rPr lang="en-US" altLang="en-US" i="1"/>
              <a:t>x</a:t>
            </a:r>
            <a:r>
              <a:rPr lang="en-US" altLang="en-US"/>
              <a:t> = 0, that is, </a:t>
            </a:r>
          </a:p>
          <a:p>
            <a:pPr eaLnBrk="1" hangingPunct="1">
              <a:lnSpc>
                <a:spcPct val="120000"/>
              </a:lnSpc>
            </a:pPr>
            <a:r>
              <a:rPr lang="en-US" altLang="en-US"/>
              <a:t>when </a:t>
            </a:r>
            <a:r>
              <a:rPr lang="en-US" altLang="en-US" i="1"/>
              <a:t>x</a:t>
            </a:r>
            <a:r>
              <a:rPr lang="en-US" altLang="en-US"/>
              <a:t> = </a:t>
            </a:r>
            <a:r>
              <a:rPr lang="en-US" altLang="en-US" b="1">
                <a:solidFill>
                  <a:srgbClr val="000000"/>
                </a:solidFill>
                <a:ea typeface="Times New Roman" panose="02020603050405020304" pitchFamily="18" charset="0"/>
                <a:cs typeface="Arial" panose="020B0604020202020204" pitchFamily="34" charset="0"/>
                <a:sym typeface="Symbol" panose="05050102010706020507" pitchFamily="18" charset="2"/>
              </a:rPr>
              <a:t></a:t>
            </a:r>
            <a:r>
              <a:rPr lang="en-US" altLang="en-US" i="1">
                <a:solidFill>
                  <a:srgbClr val="000000"/>
                </a:solidFill>
                <a:ea typeface="Times New Roman" panose="02020603050405020304" pitchFamily="18" charset="0"/>
                <a:cs typeface="Arial" panose="020B0604020202020204" pitchFamily="34" charset="0"/>
                <a:sym typeface="Symbol" panose="05050102010706020507" pitchFamily="18" charset="2"/>
              </a:rPr>
              <a:t></a:t>
            </a:r>
            <a:r>
              <a:rPr lang="en-US" altLang="en-US" sz="800" i="1">
                <a:solidFill>
                  <a:srgbClr val="000000"/>
                </a:solidFill>
                <a:ea typeface="Times New Roman" panose="02020603050405020304" pitchFamily="18" charset="0"/>
                <a:cs typeface="Arial" panose="020B0604020202020204" pitchFamily="34" charset="0"/>
                <a:sym typeface="Symbol" panose="05050102010706020507" pitchFamily="18" charset="2"/>
              </a:rPr>
              <a:t> </a:t>
            </a:r>
            <a:r>
              <a:rPr lang="en-US" altLang="en-US">
                <a:solidFill>
                  <a:srgbClr val="000000"/>
                </a:solidFill>
                <a:ea typeface="Times New Roman" panose="02020603050405020304" pitchFamily="18" charset="0"/>
                <a:cs typeface="Arial" panose="020B0604020202020204" pitchFamily="34" charset="0"/>
                <a:sym typeface="Symbol" panose="05050102010706020507" pitchFamily="18" charset="2"/>
              </a:rPr>
              <a:t>/2, </a:t>
            </a:r>
            <a:r>
              <a:rPr lang="en-US" altLang="en-US" b="1">
                <a:solidFill>
                  <a:srgbClr val="000000"/>
                </a:solidFill>
                <a:ea typeface="Times New Roman" panose="02020603050405020304" pitchFamily="18" charset="0"/>
                <a:cs typeface="Arial" panose="020B0604020202020204" pitchFamily="34" charset="0"/>
                <a:sym typeface="Symbol" panose="05050102010706020507" pitchFamily="18" charset="2"/>
              </a:rPr>
              <a:t></a:t>
            </a:r>
            <a:r>
              <a:rPr lang="en-US" altLang="en-US">
                <a:solidFill>
                  <a:srgbClr val="000000"/>
                </a:solidFill>
                <a:ea typeface="Times New Roman" panose="02020603050405020304" pitchFamily="18" charset="0"/>
                <a:cs typeface="Arial" panose="020B0604020202020204" pitchFamily="34" charset="0"/>
                <a:sym typeface="Symbol" panose="05050102010706020507" pitchFamily="18" charset="2"/>
              </a:rPr>
              <a:t>3</a:t>
            </a:r>
            <a:r>
              <a:rPr lang="en-US" altLang="en-US" i="1">
                <a:solidFill>
                  <a:srgbClr val="000000"/>
                </a:solidFill>
                <a:ea typeface="Times New Roman" panose="02020603050405020304" pitchFamily="18" charset="0"/>
                <a:cs typeface="Arial" panose="020B0604020202020204" pitchFamily="34" charset="0"/>
                <a:sym typeface="Symbol" panose="05050102010706020507" pitchFamily="18" charset="2"/>
              </a:rPr>
              <a:t></a:t>
            </a:r>
            <a:r>
              <a:rPr lang="en-US" altLang="en-US" sz="800" i="1">
                <a:solidFill>
                  <a:srgbClr val="000000"/>
                </a:solidFill>
                <a:ea typeface="Times New Roman" panose="02020603050405020304" pitchFamily="18" charset="0"/>
                <a:cs typeface="Arial" panose="020B0604020202020204" pitchFamily="34" charset="0"/>
                <a:sym typeface="Symbol" panose="05050102010706020507" pitchFamily="18" charset="2"/>
              </a:rPr>
              <a:t> </a:t>
            </a:r>
            <a:r>
              <a:rPr lang="en-US" altLang="en-US">
                <a:solidFill>
                  <a:srgbClr val="000000"/>
                </a:solidFill>
                <a:ea typeface="Times New Roman" panose="02020603050405020304" pitchFamily="18" charset="0"/>
                <a:cs typeface="Arial" panose="020B0604020202020204" pitchFamily="34" charset="0"/>
                <a:sym typeface="Symbol" panose="05050102010706020507" pitchFamily="18" charset="2"/>
              </a:rPr>
              <a:t>/2, . . .</a:t>
            </a:r>
            <a:r>
              <a:rPr lang="en-US" altLang="en-US" sz="1200">
                <a:solidFill>
                  <a:srgbClr val="000000"/>
                </a:solidFill>
                <a:ea typeface="Times New Roman" panose="02020603050405020304" pitchFamily="18" charset="0"/>
                <a:cs typeface="Arial" panose="020B0604020202020204" pitchFamily="34" charset="0"/>
                <a:sym typeface="Symbol" panose="05050102010706020507" pitchFamily="18" charset="2"/>
              </a:rPr>
              <a:t> </a:t>
            </a:r>
            <a:r>
              <a:rPr lang="en-US" altLang="en-US">
                <a:solidFill>
                  <a:srgbClr val="000000"/>
                </a:solidFill>
                <a:ea typeface="Times New Roman" panose="02020603050405020304" pitchFamily="18" charset="0"/>
                <a:cs typeface="Arial" panose="020B0604020202020204" pitchFamily="34" charset="0"/>
                <a:sym typeface="Symbol" panose="05050102010706020507" pitchFamily="18" charset="2"/>
              </a:rPr>
              <a:t>.</a:t>
            </a:r>
          </a:p>
          <a:p>
            <a:pPr eaLnBrk="1" hangingPunct="1">
              <a:lnSpc>
                <a:spcPct val="120000"/>
              </a:lnSpc>
            </a:pPr>
            <a:endParaRPr lang="en-US" altLang="en-US">
              <a:solidFill>
                <a:srgbClr val="000000"/>
              </a:solidFill>
              <a:ea typeface="Times New Roman" panose="02020603050405020304" pitchFamily="18" charset="0"/>
              <a:cs typeface="Arial" panose="020B0604020202020204" pitchFamily="34" charset="0"/>
              <a:sym typeface="Symbol" panose="05050102010706020507" pitchFamily="18" charset="2"/>
            </a:endParaRPr>
          </a:p>
          <a:p>
            <a:pPr eaLnBrk="1" hangingPunct="1">
              <a:lnSpc>
                <a:spcPct val="120000"/>
              </a:lnSpc>
            </a:pPr>
            <a:r>
              <a:rPr lang="en-US" altLang="en-US">
                <a:solidFill>
                  <a:srgbClr val="000000"/>
                </a:solidFill>
                <a:ea typeface="Times New Roman" panose="02020603050405020304" pitchFamily="18" charset="0"/>
                <a:cs typeface="Arial" panose="020B0604020202020204" pitchFamily="34" charset="0"/>
                <a:sym typeface="Symbol" panose="05050102010706020507" pitchFamily="18" charset="2"/>
              </a:rPr>
              <a:t>Its range is </a:t>
            </a:r>
            <a:r>
              <a:rPr lang="en-US" altLang="en-US"/>
              <a:t>(</a:t>
            </a:r>
            <a:r>
              <a:rPr lang="en-US" altLang="en-US" sz="1800"/>
              <a:t>         </a:t>
            </a:r>
            <a:r>
              <a:rPr lang="en-US" altLang="en-US"/>
              <a:t>,</a:t>
            </a:r>
            <a:r>
              <a:rPr lang="en-US" altLang="en-US" sz="1800"/>
              <a:t>      </a:t>
            </a:r>
            <a:r>
              <a:rPr lang="en-US" altLang="en-US"/>
              <a:t>).</a:t>
            </a:r>
          </a:p>
        </p:txBody>
      </p:sp>
      <p:pic>
        <p:nvPicPr>
          <p:cNvPr id="4915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643188"/>
            <a:ext cx="17637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7" name="Text Box 6"/>
          <p:cNvSpPr txBox="1">
            <a:spLocks noChangeArrowheads="1"/>
          </p:cNvSpPr>
          <p:nvPr/>
        </p:nvSpPr>
        <p:spPr bwMode="auto">
          <a:xfrm>
            <a:off x="5715000" y="5943600"/>
            <a:ext cx="1828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spcBef>
                <a:spcPct val="50000"/>
              </a:spcBef>
            </a:pPr>
            <a:r>
              <a:rPr lang="en-US" altLang="en-US" sz="1200" b="1"/>
              <a:t>Figure 19</a:t>
            </a:r>
          </a:p>
        </p:txBody>
      </p:sp>
      <p:pic>
        <p:nvPicPr>
          <p:cNvPr id="49158" name="Picture 7"/>
          <p:cNvPicPr>
            <a:picLocks noChangeAspect="1" noChangeArrowheads="1"/>
          </p:cNvPicPr>
          <p:nvPr/>
        </p:nvPicPr>
        <p:blipFill>
          <a:blip r:embed="rId4">
            <a:extLst>
              <a:ext uri="{28A0092B-C50C-407E-A947-70E740481C1C}">
                <a14:useLocalDpi xmlns:a14="http://schemas.microsoft.com/office/drawing/2010/main" val="0"/>
              </a:ext>
            </a:extLst>
          </a:blip>
          <a:srcRect l="38235"/>
          <a:stretch>
            <a:fillRect/>
          </a:stretch>
        </p:blipFill>
        <p:spPr bwMode="auto">
          <a:xfrm>
            <a:off x="2895600" y="6086475"/>
            <a:ext cx="3381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9"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4088" y="6088063"/>
            <a:ext cx="5476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0" name="Rectangle 9"/>
          <p:cNvSpPr>
            <a:spLocks noChangeArrowheads="1"/>
          </p:cNvSpPr>
          <p:nvPr/>
        </p:nvSpPr>
        <p:spPr bwMode="auto">
          <a:xfrm>
            <a:off x="6186488" y="5638800"/>
            <a:ext cx="8588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US" altLang="en-US" sz="1400" i="1"/>
              <a:t>y</a:t>
            </a:r>
            <a:r>
              <a:rPr lang="en-US" altLang="en-US" sz="1400"/>
              <a:t> = tan </a:t>
            </a:r>
            <a:r>
              <a:rPr lang="en-US" altLang="en-US" sz="1400" i="1"/>
              <a:t>x</a:t>
            </a:r>
          </a:p>
        </p:txBody>
      </p:sp>
      <p:pic>
        <p:nvPicPr>
          <p:cNvPr id="49161"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2311400"/>
            <a:ext cx="3509963" cy="317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70817175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noFill/>
        </p:spPr>
        <p:txBody>
          <a:bodyPr/>
          <a:lstStyle/>
          <a:p>
            <a:pPr eaLnBrk="1" hangingPunct="1"/>
            <a:r>
              <a:rPr lang="en-US" altLang="en-US"/>
              <a:t>Trigonometric Functions</a:t>
            </a:r>
          </a:p>
        </p:txBody>
      </p:sp>
      <p:sp>
        <p:nvSpPr>
          <p:cNvPr id="50179" name="Text Box 3"/>
          <p:cNvSpPr txBox="1">
            <a:spLocks noChangeArrowheads="1"/>
          </p:cNvSpPr>
          <p:nvPr/>
        </p:nvSpPr>
        <p:spPr bwMode="auto">
          <a:xfrm>
            <a:off x="455613" y="1462088"/>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lnSpc>
                <a:spcPct val="120000"/>
              </a:lnSpc>
            </a:pPr>
            <a:r>
              <a:rPr lang="en-US" altLang="en-US"/>
              <a:t>Notice that the tangent function has period </a:t>
            </a:r>
            <a:r>
              <a:rPr lang="en-US" altLang="en-US" i="1">
                <a:solidFill>
                  <a:srgbClr val="000000"/>
                </a:solidFill>
                <a:ea typeface="Times New Roman" panose="02020603050405020304" pitchFamily="18" charset="0"/>
                <a:cs typeface="Arial" panose="020B0604020202020204" pitchFamily="34" charset="0"/>
                <a:sym typeface="Symbol" panose="05050102010706020507" pitchFamily="18" charset="2"/>
              </a:rPr>
              <a:t></a:t>
            </a:r>
            <a:r>
              <a:rPr lang="en-US" altLang="en-US" sz="800" i="1">
                <a:solidFill>
                  <a:srgbClr val="000000"/>
                </a:solidFill>
                <a:ea typeface="Times New Roman" panose="02020603050405020304" pitchFamily="18" charset="0"/>
                <a:cs typeface="Arial" panose="020B0604020202020204" pitchFamily="34" charset="0"/>
                <a:sym typeface="Symbol" panose="05050102010706020507" pitchFamily="18" charset="2"/>
              </a:rPr>
              <a:t> </a:t>
            </a:r>
            <a:r>
              <a:rPr lang="en-US" altLang="en-US"/>
              <a:t>:</a:t>
            </a:r>
          </a:p>
          <a:p>
            <a:pPr eaLnBrk="1" hangingPunct="1">
              <a:lnSpc>
                <a:spcPct val="120000"/>
              </a:lnSpc>
            </a:pPr>
            <a:endParaRPr lang="en-US" altLang="en-US" sz="1200"/>
          </a:p>
          <a:p>
            <a:pPr eaLnBrk="1" hangingPunct="1">
              <a:lnSpc>
                <a:spcPct val="120000"/>
              </a:lnSpc>
            </a:pPr>
            <a:r>
              <a:rPr lang="en-US" altLang="en-US"/>
              <a:t>		tan</a:t>
            </a:r>
            <a:r>
              <a:rPr lang="en-US" altLang="en-US" sz="400"/>
              <a:t> </a:t>
            </a:r>
            <a:r>
              <a:rPr lang="en-US" altLang="en-US"/>
              <a:t>(</a:t>
            </a:r>
            <a:r>
              <a:rPr lang="en-US" altLang="en-US" i="1"/>
              <a:t>x </a:t>
            </a:r>
            <a:r>
              <a:rPr lang="en-US" altLang="en-US"/>
              <a:t>+</a:t>
            </a:r>
            <a:r>
              <a:rPr lang="en-US" altLang="en-US" i="1"/>
              <a:t> </a:t>
            </a:r>
            <a:r>
              <a:rPr lang="en-US" altLang="en-US" i="1">
                <a:solidFill>
                  <a:srgbClr val="000000"/>
                </a:solidFill>
                <a:cs typeface="Times New Roman" panose="02020603050405020304" pitchFamily="18" charset="0"/>
                <a:sym typeface="Symbol" panose="05050102010706020507" pitchFamily="18" charset="2"/>
              </a:rPr>
              <a:t></a:t>
            </a:r>
            <a:r>
              <a:rPr lang="en-US" altLang="en-US"/>
              <a:t>) = tan </a:t>
            </a:r>
            <a:r>
              <a:rPr lang="en-US" altLang="en-US" i="1"/>
              <a:t>x 	</a:t>
            </a:r>
            <a:r>
              <a:rPr lang="en-US" altLang="en-US"/>
              <a:t>for all </a:t>
            </a:r>
            <a:r>
              <a:rPr lang="en-US" altLang="en-US" i="1"/>
              <a:t>x</a:t>
            </a:r>
          </a:p>
          <a:p>
            <a:pPr eaLnBrk="1" hangingPunct="1">
              <a:lnSpc>
                <a:spcPct val="120000"/>
              </a:lnSpc>
            </a:pPr>
            <a:endParaRPr lang="en-US" altLang="en-US" i="1"/>
          </a:p>
          <a:p>
            <a:pPr eaLnBrk="1" hangingPunct="1"/>
            <a:r>
              <a:rPr lang="en-US" altLang="en-US"/>
              <a:t>The remaining three trigonometric functions (cosecant, </a:t>
            </a:r>
          </a:p>
          <a:p>
            <a:pPr eaLnBrk="1" hangingPunct="1"/>
            <a:r>
              <a:rPr lang="en-US" altLang="en-US"/>
              <a:t>secant, and cotangent) are the reciprocals of the sine, </a:t>
            </a:r>
          </a:p>
          <a:p>
            <a:pPr eaLnBrk="1" hangingPunct="1"/>
            <a:r>
              <a:rPr lang="en-US" altLang="en-US"/>
              <a:t>cosine, and tangent functions.</a:t>
            </a:r>
          </a:p>
        </p:txBody>
      </p:sp>
    </p:spTree>
    <p:custDataLst>
      <p:tags r:id="rId1"/>
    </p:custDataLst>
    <p:extLst>
      <p:ext uri="{BB962C8B-B14F-4D97-AF65-F5344CB8AC3E}">
        <p14:creationId xmlns:p14="http://schemas.microsoft.com/office/powerpoint/2010/main" val="260263765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520700" y="3143250"/>
            <a:ext cx="8226425" cy="914400"/>
          </a:xfrm>
          <a:prstGeom prst="rect">
            <a:avLst/>
          </a:prstGeom>
          <a:noFill/>
          <a:ln w="9525">
            <a:noFill/>
            <a:miter lim="800000"/>
            <a:headEnd/>
            <a:tailEnd/>
          </a:ln>
        </p:spPr>
        <p:txBody>
          <a:bodyPr wrap="none"/>
          <a:lstStyle/>
          <a:p>
            <a:pPr algn="ctr">
              <a:defRPr/>
            </a:pPr>
            <a:r>
              <a:rPr lang="en-US" sz="4000" dirty="0">
                <a:solidFill>
                  <a:srgbClr val="CC007A"/>
                </a:solidFill>
                <a:latin typeface="+mj-lt"/>
              </a:rPr>
              <a:t>Exponential Functions</a:t>
            </a:r>
          </a:p>
        </p:txBody>
      </p:sp>
    </p:spTree>
    <p:custDataLst>
      <p:tags r:id="rId1"/>
    </p:custDataLst>
    <p:extLst>
      <p:ext uri="{BB962C8B-B14F-4D97-AF65-F5344CB8AC3E}">
        <p14:creationId xmlns:p14="http://schemas.microsoft.com/office/powerpoint/2010/main" val="206243062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3"/>
          <p:cNvSpPr txBox="1">
            <a:spLocks noChangeArrowheads="1"/>
          </p:cNvSpPr>
          <p:nvPr/>
        </p:nvSpPr>
        <p:spPr bwMode="auto">
          <a:xfrm>
            <a:off x="455613" y="1462088"/>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en-US"/>
              <a:t>The </a:t>
            </a:r>
            <a:r>
              <a:rPr lang="en-US" altLang="en-US" b="1"/>
              <a:t>exponential functions </a:t>
            </a:r>
            <a:r>
              <a:rPr lang="en-US" altLang="en-US"/>
              <a:t>are the functions of the form</a:t>
            </a:r>
          </a:p>
          <a:p>
            <a:pPr eaLnBrk="1" hangingPunct="1"/>
            <a:r>
              <a:rPr lang="en-US" altLang="en-US" i="1"/>
              <a:t>f</a:t>
            </a:r>
            <a:r>
              <a:rPr lang="en-US" altLang="en-US" sz="400"/>
              <a:t> </a:t>
            </a:r>
            <a:r>
              <a:rPr lang="en-US" altLang="en-US"/>
              <a:t>(</a:t>
            </a:r>
            <a:r>
              <a:rPr lang="en-US" altLang="en-US" i="1"/>
              <a:t>x</a:t>
            </a:r>
            <a:r>
              <a:rPr lang="en-US" altLang="en-US"/>
              <a:t>) = </a:t>
            </a:r>
            <a:r>
              <a:rPr lang="en-US" altLang="en-US" i="1"/>
              <a:t>b</a:t>
            </a:r>
            <a:r>
              <a:rPr lang="en-US" altLang="en-US" i="1" baseline="30000"/>
              <a:t>x</a:t>
            </a:r>
            <a:r>
              <a:rPr lang="en-US" altLang="en-US"/>
              <a:t>, where the base </a:t>
            </a:r>
            <a:r>
              <a:rPr lang="en-US" altLang="en-US" i="1"/>
              <a:t>b</a:t>
            </a:r>
            <a:r>
              <a:rPr lang="en-US" altLang="en-US"/>
              <a:t> is a positive constant.</a:t>
            </a:r>
          </a:p>
          <a:p>
            <a:pPr eaLnBrk="1" hangingPunct="1">
              <a:lnSpc>
                <a:spcPct val="120000"/>
              </a:lnSpc>
            </a:pPr>
            <a:endParaRPr lang="en-US" altLang="en-US" sz="1800"/>
          </a:p>
          <a:p>
            <a:pPr eaLnBrk="1" hangingPunct="1"/>
            <a:r>
              <a:rPr lang="en-US" altLang="en-US"/>
              <a:t>The graphs of</a:t>
            </a:r>
            <a:r>
              <a:rPr lang="en-US" altLang="en-US" i="1"/>
              <a:t> y </a:t>
            </a:r>
            <a:r>
              <a:rPr lang="en-US" altLang="en-US"/>
              <a:t>= 2</a:t>
            </a:r>
            <a:r>
              <a:rPr lang="en-US" altLang="en-US" i="1" baseline="30000"/>
              <a:t>x</a:t>
            </a:r>
            <a:r>
              <a:rPr lang="en-US" altLang="en-US" i="1"/>
              <a:t> </a:t>
            </a:r>
            <a:r>
              <a:rPr lang="en-US" altLang="en-US"/>
              <a:t>and </a:t>
            </a:r>
            <a:r>
              <a:rPr lang="en-US" altLang="en-US" i="1"/>
              <a:t>y </a:t>
            </a:r>
            <a:r>
              <a:rPr lang="en-US" altLang="en-US"/>
              <a:t>= (0.5)</a:t>
            </a:r>
            <a:r>
              <a:rPr lang="en-US" altLang="en-US" i="1" baseline="30000"/>
              <a:t>x</a:t>
            </a:r>
            <a:r>
              <a:rPr lang="en-US" altLang="en-US" i="1"/>
              <a:t> </a:t>
            </a:r>
            <a:r>
              <a:rPr lang="en-US" altLang="en-US">
                <a:latin typeface="Times-Roman" charset="0"/>
              </a:rPr>
              <a:t>are shown in Figure 20.</a:t>
            </a:r>
            <a:br>
              <a:rPr lang="en-US" altLang="en-US">
                <a:latin typeface="Times-Roman" charset="0"/>
              </a:rPr>
            </a:br>
            <a:r>
              <a:rPr lang="en-US" altLang="en-US">
                <a:latin typeface="Times-Roman" charset="0"/>
              </a:rPr>
              <a:t>In both cases the domain is (       ,    ) and the range is </a:t>
            </a:r>
            <a:br>
              <a:rPr lang="en-US" altLang="en-US">
                <a:latin typeface="Times-Roman" charset="0"/>
              </a:rPr>
            </a:br>
            <a:r>
              <a:rPr lang="en-US" altLang="en-US">
                <a:latin typeface="Times-Roman" charset="0"/>
              </a:rPr>
              <a:t>(0,    ).</a:t>
            </a:r>
            <a:endParaRPr lang="en-US" altLang="en-US"/>
          </a:p>
        </p:txBody>
      </p:sp>
      <p:sp>
        <p:nvSpPr>
          <p:cNvPr id="52227" name="Rectangle 2"/>
          <p:cNvSpPr>
            <a:spLocks noGrp="1" noChangeArrowheads="1"/>
          </p:cNvSpPr>
          <p:nvPr>
            <p:ph type="title"/>
          </p:nvPr>
        </p:nvSpPr>
        <p:spPr>
          <a:noFill/>
        </p:spPr>
        <p:txBody>
          <a:bodyPr/>
          <a:lstStyle/>
          <a:p>
            <a:pPr eaLnBrk="1" hangingPunct="1"/>
            <a:r>
              <a:rPr lang="en-US" altLang="en-US"/>
              <a:t>Exponential Functions</a:t>
            </a:r>
          </a:p>
        </p:txBody>
      </p:sp>
      <p:pic>
        <p:nvPicPr>
          <p:cNvPr id="52228" name="Picture 4"/>
          <p:cNvPicPr>
            <a:picLocks noChangeAspect="1" noChangeArrowheads="1"/>
          </p:cNvPicPr>
          <p:nvPr/>
        </p:nvPicPr>
        <p:blipFill>
          <a:blip r:embed="rId3">
            <a:extLst>
              <a:ext uri="{28A0092B-C50C-407E-A947-70E740481C1C}">
                <a14:useLocalDpi xmlns:a14="http://schemas.microsoft.com/office/drawing/2010/main" val="0"/>
              </a:ext>
            </a:extLst>
          </a:blip>
          <a:srcRect l="38235"/>
          <a:stretch>
            <a:fillRect/>
          </a:stretch>
        </p:blipFill>
        <p:spPr bwMode="auto">
          <a:xfrm>
            <a:off x="5114925" y="3038475"/>
            <a:ext cx="3381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1825" y="3038475"/>
            <a:ext cx="5476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0" name="Rectangle 8"/>
          <p:cNvSpPr>
            <a:spLocks noChangeArrowheads="1"/>
          </p:cNvSpPr>
          <p:nvPr/>
        </p:nvSpPr>
        <p:spPr bwMode="auto">
          <a:xfrm>
            <a:off x="4114800" y="6202363"/>
            <a:ext cx="8620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US" altLang="en-US" sz="1200" b="1"/>
              <a:t>Figure 20</a:t>
            </a:r>
          </a:p>
        </p:txBody>
      </p:sp>
      <p:pic>
        <p:nvPicPr>
          <p:cNvPr id="52231" name="Picture 9"/>
          <p:cNvPicPr>
            <a:picLocks noChangeAspect="1" noChangeArrowheads="1"/>
          </p:cNvPicPr>
          <p:nvPr/>
        </p:nvPicPr>
        <p:blipFill>
          <a:blip r:embed="rId3">
            <a:extLst>
              <a:ext uri="{28A0092B-C50C-407E-A947-70E740481C1C}">
                <a14:useLocalDpi xmlns:a14="http://schemas.microsoft.com/office/drawing/2010/main" val="0"/>
              </a:ext>
            </a:extLst>
          </a:blip>
          <a:srcRect l="38235"/>
          <a:stretch>
            <a:fillRect/>
          </a:stretch>
        </p:blipFill>
        <p:spPr bwMode="auto">
          <a:xfrm>
            <a:off x="895350" y="3376613"/>
            <a:ext cx="338138"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2"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3581400"/>
            <a:ext cx="4067175" cy="205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3" name="Rectangle 11"/>
          <p:cNvSpPr>
            <a:spLocks noChangeArrowheads="1"/>
          </p:cNvSpPr>
          <p:nvPr/>
        </p:nvSpPr>
        <p:spPr bwMode="auto">
          <a:xfrm>
            <a:off x="3067050" y="5715000"/>
            <a:ext cx="8953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en-US" sz="1400"/>
              <a:t>(a) </a:t>
            </a:r>
            <a:r>
              <a:rPr lang="en-US" altLang="en-US" sz="1400" i="1"/>
              <a:t>y</a:t>
            </a:r>
            <a:r>
              <a:rPr lang="en-US" altLang="en-US" sz="1400"/>
              <a:t> = 2</a:t>
            </a:r>
            <a:r>
              <a:rPr lang="en-US" altLang="en-US" sz="1400" i="1" baseline="30000"/>
              <a:t>x</a:t>
            </a:r>
          </a:p>
        </p:txBody>
      </p:sp>
      <p:sp>
        <p:nvSpPr>
          <p:cNvPr id="52234" name="Rectangle 12"/>
          <p:cNvSpPr>
            <a:spLocks noChangeArrowheads="1"/>
          </p:cNvSpPr>
          <p:nvPr/>
        </p:nvSpPr>
        <p:spPr bwMode="auto">
          <a:xfrm>
            <a:off x="4953000" y="5715000"/>
            <a:ext cx="11715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en-US" sz="1400"/>
              <a:t>(b) </a:t>
            </a:r>
            <a:r>
              <a:rPr lang="en-US" altLang="en-US" sz="1400" i="1"/>
              <a:t>y</a:t>
            </a:r>
            <a:r>
              <a:rPr lang="en-US" altLang="en-US" sz="1400"/>
              <a:t> = (0.5)</a:t>
            </a:r>
            <a:r>
              <a:rPr lang="en-US" altLang="en-US" sz="1400" i="1" baseline="30000"/>
              <a:t>x</a:t>
            </a:r>
          </a:p>
        </p:txBody>
      </p:sp>
    </p:spTree>
    <p:custDataLst>
      <p:tags r:id="rId1"/>
    </p:custDataLst>
    <p:extLst>
      <p:ext uri="{BB962C8B-B14F-4D97-AF65-F5344CB8AC3E}">
        <p14:creationId xmlns:p14="http://schemas.microsoft.com/office/powerpoint/2010/main" val="143518471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noFill/>
        </p:spPr>
        <p:txBody>
          <a:bodyPr/>
          <a:lstStyle/>
          <a:p>
            <a:pPr eaLnBrk="1" hangingPunct="1"/>
            <a:r>
              <a:rPr lang="en-US" altLang="en-US"/>
              <a:t>Exponential Functions</a:t>
            </a:r>
          </a:p>
        </p:txBody>
      </p:sp>
      <p:sp>
        <p:nvSpPr>
          <p:cNvPr id="53251" name="Text Box 3"/>
          <p:cNvSpPr txBox="1">
            <a:spLocks noChangeArrowheads="1"/>
          </p:cNvSpPr>
          <p:nvPr/>
        </p:nvSpPr>
        <p:spPr bwMode="auto">
          <a:xfrm>
            <a:off x="455613" y="1462088"/>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en-US">
                <a:latin typeface="Times-Roman" charset="0"/>
              </a:rPr>
              <a:t>Exponential functions are useful for modeling many natural </a:t>
            </a:r>
          </a:p>
          <a:p>
            <a:pPr eaLnBrk="1" hangingPunct="1"/>
            <a:r>
              <a:rPr lang="en-US" altLang="en-US">
                <a:latin typeface="Times-Roman" charset="0"/>
              </a:rPr>
              <a:t>phenomena, such as population growth (if </a:t>
            </a:r>
            <a:r>
              <a:rPr lang="en-US" altLang="en-US" i="1">
                <a:latin typeface="Times-Roman" charset="0"/>
              </a:rPr>
              <a:t>b</a:t>
            </a:r>
            <a:r>
              <a:rPr lang="en-US" altLang="en-US">
                <a:latin typeface="Times-Roman" charset="0"/>
              </a:rPr>
              <a:t> &gt; 1) and </a:t>
            </a:r>
          </a:p>
          <a:p>
            <a:pPr eaLnBrk="1" hangingPunct="1"/>
            <a:r>
              <a:rPr lang="en-US" altLang="en-US">
                <a:latin typeface="Times-Roman" charset="0"/>
              </a:rPr>
              <a:t>radioactive decay (if </a:t>
            </a:r>
            <a:r>
              <a:rPr lang="en-US" altLang="en-US" i="1">
                <a:latin typeface="Times-Roman" charset="0"/>
              </a:rPr>
              <a:t>b</a:t>
            </a:r>
            <a:r>
              <a:rPr lang="en-US" altLang="en-US">
                <a:latin typeface="Times-Roman" charset="0"/>
              </a:rPr>
              <a:t> &lt; 1). </a:t>
            </a:r>
            <a:endParaRPr lang="en-US" altLang="en-US"/>
          </a:p>
        </p:txBody>
      </p:sp>
    </p:spTree>
    <p:custDataLst>
      <p:tags r:id="rId1"/>
    </p:custDataLst>
    <p:extLst>
      <p:ext uri="{BB962C8B-B14F-4D97-AF65-F5344CB8AC3E}">
        <p14:creationId xmlns:p14="http://schemas.microsoft.com/office/powerpoint/2010/main" val="41831108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2"/>
          <p:cNvSpPr txBox="1">
            <a:spLocks noChangeArrowheads="1"/>
          </p:cNvSpPr>
          <p:nvPr/>
        </p:nvSpPr>
        <p:spPr bwMode="auto">
          <a:xfrm>
            <a:off x="520700" y="3143250"/>
            <a:ext cx="8226425" cy="914400"/>
          </a:xfrm>
          <a:prstGeom prst="rect">
            <a:avLst/>
          </a:prstGeom>
          <a:noFill/>
          <a:ln w="9525">
            <a:noFill/>
            <a:miter lim="800000"/>
            <a:headEnd/>
            <a:tailEnd/>
          </a:ln>
        </p:spPr>
        <p:txBody>
          <a:bodyPr wrap="none"/>
          <a:lstStyle/>
          <a:p>
            <a:pPr algn="ctr">
              <a:defRPr/>
            </a:pPr>
            <a:r>
              <a:rPr lang="en-US" sz="4000" dirty="0">
                <a:solidFill>
                  <a:srgbClr val="CC007A"/>
                </a:solidFill>
                <a:latin typeface="+mj-lt"/>
              </a:rPr>
              <a:t>Logarithmic Functions</a:t>
            </a:r>
          </a:p>
        </p:txBody>
      </p:sp>
    </p:spTree>
    <p:custDataLst>
      <p:tags r:id="rId1"/>
    </p:custDataLst>
    <p:extLst>
      <p:ext uri="{BB962C8B-B14F-4D97-AF65-F5344CB8AC3E}">
        <p14:creationId xmlns:p14="http://schemas.microsoft.com/office/powerpoint/2010/main" val="275882778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noFill/>
        </p:spPr>
        <p:txBody>
          <a:bodyPr/>
          <a:lstStyle/>
          <a:p>
            <a:pPr eaLnBrk="1" hangingPunct="1"/>
            <a:r>
              <a:rPr lang="en-US" altLang="en-US"/>
              <a:t>Logarithmic Functions</a:t>
            </a:r>
          </a:p>
        </p:txBody>
      </p:sp>
      <p:sp>
        <p:nvSpPr>
          <p:cNvPr id="55299" name="Text Box 3"/>
          <p:cNvSpPr txBox="1">
            <a:spLocks noChangeArrowheads="1"/>
          </p:cNvSpPr>
          <p:nvPr/>
        </p:nvSpPr>
        <p:spPr bwMode="auto">
          <a:xfrm>
            <a:off x="457200" y="1462088"/>
            <a:ext cx="8458200"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en-US">
                <a:latin typeface="Times-Roman" charset="0"/>
              </a:rPr>
              <a:t>The </a:t>
            </a:r>
            <a:r>
              <a:rPr lang="en-US" altLang="en-US" b="1">
                <a:latin typeface="Times-Bold" charset="0"/>
              </a:rPr>
              <a:t>logarithmic functions </a:t>
            </a:r>
            <a:r>
              <a:rPr lang="en-US" altLang="en-US" i="1">
                <a:latin typeface="Times-Bold" charset="0"/>
              </a:rPr>
              <a:t>f</a:t>
            </a:r>
            <a:r>
              <a:rPr lang="en-US" altLang="en-US" sz="400" i="1">
                <a:latin typeface="Times-Bold" charset="0"/>
              </a:rPr>
              <a:t> </a:t>
            </a:r>
            <a:r>
              <a:rPr lang="en-US" altLang="en-US">
                <a:latin typeface="Times-Bold" charset="0"/>
              </a:rPr>
              <a:t>(</a:t>
            </a:r>
            <a:r>
              <a:rPr lang="en-US" altLang="en-US" i="1">
                <a:latin typeface="Times-Bold" charset="0"/>
              </a:rPr>
              <a:t>x</a:t>
            </a:r>
            <a:r>
              <a:rPr lang="en-US" altLang="en-US">
                <a:latin typeface="Times-Bold" charset="0"/>
              </a:rPr>
              <a:t>) =</a:t>
            </a:r>
            <a:r>
              <a:rPr lang="en-US" altLang="en-US" b="1">
                <a:latin typeface="Times-Bold" charset="0"/>
              </a:rPr>
              <a:t> </a:t>
            </a:r>
            <a:r>
              <a:rPr lang="en-US" altLang="en-US">
                <a:latin typeface="Times-Bold" charset="0"/>
              </a:rPr>
              <a:t>log</a:t>
            </a:r>
            <a:r>
              <a:rPr lang="en-US" altLang="en-US" i="1" baseline="-25000">
                <a:latin typeface="Times-Bold" charset="0"/>
              </a:rPr>
              <a:t>b</a:t>
            </a:r>
            <a:r>
              <a:rPr lang="en-US" altLang="en-US" i="1">
                <a:latin typeface="Times-Bold" charset="0"/>
              </a:rPr>
              <a:t>x</a:t>
            </a:r>
            <a:r>
              <a:rPr lang="en-US" altLang="en-US">
                <a:latin typeface="Times-Roman" charset="0"/>
              </a:rPr>
              <a:t>, where the base </a:t>
            </a:r>
            <a:r>
              <a:rPr lang="en-US" altLang="en-US" i="1">
                <a:latin typeface="Times-Roman" charset="0"/>
              </a:rPr>
              <a:t>b</a:t>
            </a:r>
            <a:r>
              <a:rPr lang="en-US" altLang="en-US">
                <a:latin typeface="Times-Roman" charset="0"/>
              </a:rPr>
              <a:t> is a positive constant, are the inverse functions of the exponential functions. Figure 21 shows the graphs of four logarithmic functions with various bases. </a:t>
            </a:r>
          </a:p>
          <a:p>
            <a:pPr eaLnBrk="1" hangingPunct="1">
              <a:lnSpc>
                <a:spcPct val="120000"/>
              </a:lnSpc>
            </a:pPr>
            <a:endParaRPr lang="en-US" altLang="en-US">
              <a:latin typeface="Times-Roman" charset="0"/>
            </a:endParaRPr>
          </a:p>
          <a:p>
            <a:pPr eaLnBrk="1" hangingPunct="1"/>
            <a:r>
              <a:rPr lang="en-US" altLang="en-US">
                <a:latin typeface="Times-Roman" charset="0"/>
              </a:rPr>
              <a:t>In each case the domain is </a:t>
            </a:r>
          </a:p>
          <a:p>
            <a:pPr eaLnBrk="1" hangingPunct="1"/>
            <a:r>
              <a:rPr lang="en-US" altLang="en-US">
                <a:latin typeface="Times-Roman" charset="0"/>
              </a:rPr>
              <a:t>(0,    ), the range is (       ,    ), </a:t>
            </a:r>
          </a:p>
          <a:p>
            <a:pPr eaLnBrk="1" hangingPunct="1"/>
            <a:r>
              <a:rPr lang="en-US" altLang="en-US">
                <a:latin typeface="Times-Roman" charset="0"/>
              </a:rPr>
              <a:t>and the function increases </a:t>
            </a:r>
          </a:p>
          <a:p>
            <a:pPr eaLnBrk="1" hangingPunct="1"/>
            <a:r>
              <a:rPr lang="en-US" altLang="en-US">
                <a:latin typeface="Times-Roman" charset="0"/>
              </a:rPr>
              <a:t>slowly when </a:t>
            </a:r>
            <a:r>
              <a:rPr lang="en-US" altLang="en-US" i="1">
                <a:latin typeface="Times-Roman" charset="0"/>
              </a:rPr>
              <a:t>x</a:t>
            </a:r>
            <a:r>
              <a:rPr lang="en-US" altLang="en-US">
                <a:latin typeface="Times-Roman" charset="0"/>
              </a:rPr>
              <a:t> &gt; 1.</a:t>
            </a:r>
          </a:p>
          <a:p>
            <a:pPr eaLnBrk="1" hangingPunct="1">
              <a:lnSpc>
                <a:spcPct val="120000"/>
              </a:lnSpc>
            </a:pPr>
            <a:endParaRPr lang="en-US" altLang="en-US">
              <a:latin typeface="Times-Roman" charset="0"/>
            </a:endParaRPr>
          </a:p>
        </p:txBody>
      </p:sp>
      <p:pic>
        <p:nvPicPr>
          <p:cNvPr id="55300" name="Picture 4"/>
          <p:cNvPicPr>
            <a:picLocks noChangeAspect="1" noChangeArrowheads="1"/>
          </p:cNvPicPr>
          <p:nvPr/>
        </p:nvPicPr>
        <p:blipFill>
          <a:blip r:embed="rId3">
            <a:extLst>
              <a:ext uri="{28A0092B-C50C-407E-A947-70E740481C1C}">
                <a14:useLocalDpi xmlns:a14="http://schemas.microsoft.com/office/drawing/2010/main" val="0"/>
              </a:ext>
            </a:extLst>
          </a:blip>
          <a:srcRect l="38235"/>
          <a:stretch>
            <a:fillRect/>
          </a:stretch>
        </p:blipFill>
        <p:spPr bwMode="auto">
          <a:xfrm>
            <a:off x="895350" y="3852863"/>
            <a:ext cx="338138"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1" name="Picture 5"/>
          <p:cNvPicPr>
            <a:picLocks noChangeAspect="1" noChangeArrowheads="1"/>
          </p:cNvPicPr>
          <p:nvPr/>
        </p:nvPicPr>
        <p:blipFill>
          <a:blip r:embed="rId3">
            <a:extLst>
              <a:ext uri="{28A0092B-C50C-407E-A947-70E740481C1C}">
                <a14:useLocalDpi xmlns:a14="http://schemas.microsoft.com/office/drawing/2010/main" val="0"/>
              </a:ext>
            </a:extLst>
          </a:blip>
          <a:srcRect l="38235"/>
          <a:stretch>
            <a:fillRect/>
          </a:stretch>
        </p:blipFill>
        <p:spPr bwMode="auto">
          <a:xfrm>
            <a:off x="3948113" y="3856038"/>
            <a:ext cx="338137"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0575" y="3854450"/>
            <a:ext cx="5476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3116263"/>
            <a:ext cx="3509963" cy="333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4" name="Text Box 8"/>
          <p:cNvSpPr txBox="1">
            <a:spLocks noChangeArrowheads="1"/>
          </p:cNvSpPr>
          <p:nvPr/>
        </p:nvSpPr>
        <p:spPr bwMode="auto">
          <a:xfrm>
            <a:off x="5867400" y="6346825"/>
            <a:ext cx="1828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spcBef>
                <a:spcPct val="50000"/>
              </a:spcBef>
            </a:pPr>
            <a:r>
              <a:rPr lang="en-US" altLang="en-US" sz="1200" b="1"/>
              <a:t>Figure 21</a:t>
            </a:r>
          </a:p>
        </p:txBody>
      </p:sp>
    </p:spTree>
    <p:custDataLst>
      <p:tags r:id="rId1"/>
    </p:custDataLst>
    <p:extLst>
      <p:ext uri="{BB962C8B-B14F-4D97-AF65-F5344CB8AC3E}">
        <p14:creationId xmlns:p14="http://schemas.microsoft.com/office/powerpoint/2010/main" val="400937001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noFill/>
        </p:spPr>
        <p:txBody>
          <a:bodyPr/>
          <a:lstStyle/>
          <a:p>
            <a:pPr eaLnBrk="1" hangingPunct="1"/>
            <a:r>
              <a:rPr lang="en-US" altLang="en-US"/>
              <a:t>Example 6</a:t>
            </a:r>
            <a:endParaRPr lang="en-US" altLang="en-US" i="1"/>
          </a:p>
        </p:txBody>
      </p:sp>
      <p:sp>
        <p:nvSpPr>
          <p:cNvPr id="56323" name="Text Box 3"/>
          <p:cNvSpPr txBox="1">
            <a:spLocks noChangeArrowheads="1"/>
          </p:cNvSpPr>
          <p:nvPr/>
        </p:nvSpPr>
        <p:spPr bwMode="auto">
          <a:xfrm>
            <a:off x="455613" y="1462088"/>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en-US">
                <a:latin typeface="Times-Roman" charset="0"/>
              </a:rPr>
              <a:t>Classify the following functions as one of the types of </a:t>
            </a:r>
          </a:p>
          <a:p>
            <a:pPr eaLnBrk="1" hangingPunct="1"/>
            <a:r>
              <a:rPr lang="en-US" altLang="en-US">
                <a:latin typeface="Times-Roman" charset="0"/>
              </a:rPr>
              <a:t>functions that we have discussed.</a:t>
            </a:r>
            <a:endParaRPr lang="en-US" altLang="en-US"/>
          </a:p>
          <a:p>
            <a:pPr eaLnBrk="1" hangingPunct="1"/>
            <a:endParaRPr lang="en-US" altLang="en-US"/>
          </a:p>
          <a:p>
            <a:pPr eaLnBrk="1" hangingPunct="1"/>
            <a:r>
              <a:rPr lang="en-US" altLang="en-US" b="1"/>
              <a:t>(a)</a:t>
            </a:r>
            <a:r>
              <a:rPr lang="en-US" altLang="en-US"/>
              <a:t> </a:t>
            </a:r>
            <a:r>
              <a:rPr lang="en-US" altLang="en-US" i="1"/>
              <a:t>f</a:t>
            </a:r>
            <a:r>
              <a:rPr lang="en-US" altLang="en-US" sz="400" i="1"/>
              <a:t> </a:t>
            </a:r>
            <a:r>
              <a:rPr lang="en-US" altLang="en-US"/>
              <a:t>(</a:t>
            </a:r>
            <a:r>
              <a:rPr lang="en-US" altLang="en-US" i="1"/>
              <a:t>x</a:t>
            </a:r>
            <a:r>
              <a:rPr lang="en-US" altLang="en-US"/>
              <a:t>) = 5</a:t>
            </a:r>
            <a:r>
              <a:rPr lang="en-US" altLang="en-US" i="1" baseline="30000"/>
              <a:t>x</a:t>
            </a:r>
            <a:endParaRPr lang="en-US" altLang="en-US" i="1"/>
          </a:p>
          <a:p>
            <a:pPr eaLnBrk="1" hangingPunct="1"/>
            <a:endParaRPr lang="en-US" altLang="en-US" i="1"/>
          </a:p>
          <a:p>
            <a:pPr eaLnBrk="1" hangingPunct="1"/>
            <a:r>
              <a:rPr lang="en-US" altLang="en-US" b="1"/>
              <a:t>(b)</a:t>
            </a:r>
            <a:r>
              <a:rPr lang="en-US" altLang="en-US"/>
              <a:t> </a:t>
            </a:r>
            <a:r>
              <a:rPr lang="en-US" altLang="en-US" i="1"/>
              <a:t>g</a:t>
            </a:r>
            <a:r>
              <a:rPr lang="en-US" altLang="en-US" sz="400" i="1"/>
              <a:t> </a:t>
            </a:r>
            <a:r>
              <a:rPr lang="en-US" altLang="en-US"/>
              <a:t>(</a:t>
            </a:r>
            <a:r>
              <a:rPr lang="en-US" altLang="en-US" i="1"/>
              <a:t>x</a:t>
            </a:r>
            <a:r>
              <a:rPr lang="en-US" altLang="en-US"/>
              <a:t>) = </a:t>
            </a:r>
            <a:r>
              <a:rPr lang="en-US" altLang="en-US" i="1"/>
              <a:t>x</a:t>
            </a:r>
            <a:r>
              <a:rPr lang="en-US" altLang="en-US" baseline="30000"/>
              <a:t>5</a:t>
            </a:r>
            <a:endParaRPr lang="en-US" altLang="en-US"/>
          </a:p>
          <a:p>
            <a:pPr eaLnBrk="1" hangingPunct="1"/>
            <a:endParaRPr lang="en-US" altLang="en-US"/>
          </a:p>
          <a:p>
            <a:pPr eaLnBrk="1" hangingPunct="1"/>
            <a:r>
              <a:rPr lang="en-US" altLang="en-US" b="1"/>
              <a:t>(c)</a:t>
            </a:r>
            <a:r>
              <a:rPr lang="en-US" altLang="en-US"/>
              <a:t> </a:t>
            </a:r>
          </a:p>
          <a:p>
            <a:pPr eaLnBrk="1" hangingPunct="1"/>
            <a:endParaRPr lang="en-US" altLang="en-US"/>
          </a:p>
          <a:p>
            <a:pPr eaLnBrk="1" hangingPunct="1"/>
            <a:r>
              <a:rPr lang="en-US" altLang="en-US" b="1"/>
              <a:t>(d)</a:t>
            </a:r>
            <a:r>
              <a:rPr lang="en-US" altLang="en-US"/>
              <a:t> </a:t>
            </a:r>
            <a:r>
              <a:rPr lang="en-US" altLang="en-US" i="1"/>
              <a:t>u</a:t>
            </a:r>
            <a:r>
              <a:rPr lang="en-US" altLang="en-US" sz="400" i="1"/>
              <a:t> </a:t>
            </a:r>
            <a:r>
              <a:rPr lang="en-US" altLang="en-US"/>
              <a:t>(</a:t>
            </a:r>
            <a:r>
              <a:rPr lang="en-US" altLang="en-US" i="1"/>
              <a:t>t</a:t>
            </a:r>
            <a:r>
              <a:rPr lang="en-US" altLang="en-US"/>
              <a:t>) = 1 – </a:t>
            </a:r>
            <a:r>
              <a:rPr lang="en-US" altLang="en-US" i="1"/>
              <a:t>t </a:t>
            </a:r>
            <a:r>
              <a:rPr lang="en-US" altLang="en-US"/>
              <a:t>+</a:t>
            </a:r>
            <a:r>
              <a:rPr lang="en-US" altLang="en-US" i="1"/>
              <a:t> </a:t>
            </a:r>
            <a:r>
              <a:rPr lang="en-US" altLang="en-US"/>
              <a:t>5</a:t>
            </a:r>
            <a:r>
              <a:rPr lang="en-US" altLang="en-US" i="1"/>
              <a:t>t</a:t>
            </a:r>
            <a:r>
              <a:rPr lang="en-US" altLang="en-US" sz="400" i="1"/>
              <a:t> </a:t>
            </a:r>
            <a:r>
              <a:rPr lang="en-US" altLang="en-US" baseline="30000"/>
              <a:t>4</a:t>
            </a:r>
          </a:p>
        </p:txBody>
      </p:sp>
      <p:pic>
        <p:nvPicPr>
          <p:cNvPr id="563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6313" y="3919538"/>
            <a:ext cx="2130425"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70403846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noFill/>
        </p:spPr>
        <p:txBody>
          <a:bodyPr/>
          <a:lstStyle/>
          <a:p>
            <a:pPr eaLnBrk="1" hangingPunct="1"/>
            <a:r>
              <a:rPr lang="en-US" altLang="en-US"/>
              <a:t>Example 6 – </a:t>
            </a:r>
            <a:r>
              <a:rPr lang="en-US" altLang="en-US" i="1"/>
              <a:t>Solution</a:t>
            </a:r>
          </a:p>
        </p:txBody>
      </p:sp>
      <p:sp>
        <p:nvSpPr>
          <p:cNvPr id="189443" name="Text Box 3"/>
          <p:cNvSpPr txBox="1">
            <a:spLocks noChangeArrowheads="1"/>
          </p:cNvSpPr>
          <p:nvPr/>
        </p:nvSpPr>
        <p:spPr bwMode="auto">
          <a:xfrm>
            <a:off x="455613" y="1462088"/>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en-US" b="1"/>
              <a:t>(a)</a:t>
            </a:r>
            <a:r>
              <a:rPr lang="en-US" altLang="en-US"/>
              <a:t> </a:t>
            </a:r>
            <a:r>
              <a:rPr lang="en-US" altLang="en-US" i="1"/>
              <a:t>f</a:t>
            </a:r>
            <a:r>
              <a:rPr lang="en-US" altLang="en-US" sz="400" i="1"/>
              <a:t> </a:t>
            </a:r>
            <a:r>
              <a:rPr lang="en-US" altLang="en-US"/>
              <a:t>(</a:t>
            </a:r>
            <a:r>
              <a:rPr lang="en-US" altLang="en-US" i="1"/>
              <a:t>x</a:t>
            </a:r>
            <a:r>
              <a:rPr lang="en-US" altLang="en-US"/>
              <a:t>) = 5</a:t>
            </a:r>
            <a:r>
              <a:rPr lang="en-US" altLang="en-US" i="1" baseline="30000"/>
              <a:t>x</a:t>
            </a:r>
            <a:r>
              <a:rPr lang="en-US" altLang="en-US"/>
              <a:t> </a:t>
            </a:r>
            <a:r>
              <a:rPr lang="en-US" altLang="en-US">
                <a:latin typeface="Times-Roman" charset="0"/>
              </a:rPr>
              <a:t>is an exponential function. </a:t>
            </a:r>
            <a:br>
              <a:rPr lang="en-US" altLang="en-US">
                <a:latin typeface="Times-Roman" charset="0"/>
              </a:rPr>
            </a:br>
            <a:r>
              <a:rPr lang="en-US" altLang="en-US">
                <a:latin typeface="Times-Roman" charset="0"/>
              </a:rPr>
              <a:t>     (The </a:t>
            </a:r>
            <a:r>
              <a:rPr lang="en-US" altLang="en-US" i="1">
                <a:latin typeface="Times-Roman" charset="0"/>
              </a:rPr>
              <a:t>x</a:t>
            </a:r>
            <a:r>
              <a:rPr lang="en-US" altLang="en-US">
                <a:latin typeface="Times-Roman" charset="0"/>
              </a:rPr>
              <a:t> is the exponent.)</a:t>
            </a:r>
            <a:endParaRPr lang="en-US" altLang="en-US" i="1"/>
          </a:p>
          <a:p>
            <a:pPr eaLnBrk="1" hangingPunct="1"/>
            <a:endParaRPr lang="en-US" altLang="en-US" i="1"/>
          </a:p>
          <a:p>
            <a:pPr eaLnBrk="1" hangingPunct="1"/>
            <a:r>
              <a:rPr lang="en-US" altLang="en-US" b="1"/>
              <a:t>(b)</a:t>
            </a:r>
            <a:r>
              <a:rPr lang="en-US" altLang="en-US"/>
              <a:t> </a:t>
            </a:r>
            <a:r>
              <a:rPr lang="en-US" altLang="en-US" i="1"/>
              <a:t>g</a:t>
            </a:r>
            <a:r>
              <a:rPr lang="en-US" altLang="en-US" sz="400" i="1"/>
              <a:t> </a:t>
            </a:r>
            <a:r>
              <a:rPr lang="en-US" altLang="en-US"/>
              <a:t>(</a:t>
            </a:r>
            <a:r>
              <a:rPr lang="en-US" altLang="en-US" i="1"/>
              <a:t>x</a:t>
            </a:r>
            <a:r>
              <a:rPr lang="en-US" altLang="en-US"/>
              <a:t>) = </a:t>
            </a:r>
            <a:r>
              <a:rPr lang="en-US" altLang="en-US" i="1"/>
              <a:t>x</a:t>
            </a:r>
            <a:r>
              <a:rPr lang="en-US" altLang="en-US" baseline="30000"/>
              <a:t>5</a:t>
            </a:r>
            <a:r>
              <a:rPr lang="en-US" altLang="en-US"/>
              <a:t> </a:t>
            </a:r>
            <a:r>
              <a:rPr lang="en-US" altLang="en-US">
                <a:latin typeface="Times-Roman" charset="0"/>
              </a:rPr>
              <a:t>is a power function. (The </a:t>
            </a:r>
            <a:r>
              <a:rPr lang="en-US" altLang="en-US" i="1">
                <a:latin typeface="Times-Roman" charset="0"/>
              </a:rPr>
              <a:t>x</a:t>
            </a:r>
            <a:r>
              <a:rPr lang="en-US" altLang="en-US">
                <a:latin typeface="Times-Roman" charset="0"/>
              </a:rPr>
              <a:t> is the base.)</a:t>
            </a:r>
            <a:br>
              <a:rPr lang="en-US" altLang="en-US">
                <a:latin typeface="Times-Roman" charset="0"/>
              </a:rPr>
            </a:br>
            <a:r>
              <a:rPr lang="en-US" altLang="en-US">
                <a:latin typeface="Times-Roman" charset="0"/>
              </a:rPr>
              <a:t>      We could also consider it to be a polynomial of degree 5.</a:t>
            </a:r>
            <a:endParaRPr lang="en-US" altLang="en-US"/>
          </a:p>
          <a:p>
            <a:pPr eaLnBrk="1" hangingPunct="1"/>
            <a:endParaRPr lang="en-US" altLang="en-US"/>
          </a:p>
          <a:p>
            <a:pPr eaLnBrk="1" hangingPunct="1"/>
            <a:r>
              <a:rPr lang="en-US" altLang="en-US" b="1"/>
              <a:t>(c)</a:t>
            </a:r>
            <a:r>
              <a:rPr lang="en-US" altLang="en-US"/>
              <a:t> 		         </a:t>
            </a:r>
            <a:r>
              <a:rPr lang="en-US" altLang="en-US">
                <a:latin typeface="Times-Roman" charset="0"/>
              </a:rPr>
              <a:t>is an algebraic function.</a:t>
            </a:r>
            <a:endParaRPr lang="en-US" altLang="en-US"/>
          </a:p>
          <a:p>
            <a:pPr eaLnBrk="1" hangingPunct="1"/>
            <a:endParaRPr lang="en-US" altLang="en-US"/>
          </a:p>
          <a:p>
            <a:pPr eaLnBrk="1" hangingPunct="1"/>
            <a:endParaRPr lang="en-US" altLang="en-US"/>
          </a:p>
          <a:p>
            <a:pPr eaLnBrk="1" hangingPunct="1"/>
            <a:r>
              <a:rPr lang="en-US" altLang="en-US" b="1"/>
              <a:t>(d)</a:t>
            </a:r>
            <a:r>
              <a:rPr lang="en-US" altLang="en-US"/>
              <a:t> </a:t>
            </a:r>
            <a:r>
              <a:rPr lang="en-US" altLang="en-US" i="1"/>
              <a:t>u</a:t>
            </a:r>
            <a:r>
              <a:rPr lang="en-US" altLang="en-US" sz="400" i="1"/>
              <a:t> </a:t>
            </a:r>
            <a:r>
              <a:rPr lang="en-US" altLang="en-US"/>
              <a:t>(</a:t>
            </a:r>
            <a:r>
              <a:rPr lang="en-US" altLang="en-US" i="1"/>
              <a:t>t</a:t>
            </a:r>
            <a:r>
              <a:rPr lang="en-US" altLang="en-US"/>
              <a:t>) = 1 – </a:t>
            </a:r>
            <a:r>
              <a:rPr lang="en-US" altLang="en-US" i="1"/>
              <a:t>t </a:t>
            </a:r>
            <a:r>
              <a:rPr lang="en-US" altLang="en-US"/>
              <a:t>+</a:t>
            </a:r>
            <a:r>
              <a:rPr lang="en-US" altLang="en-US" i="1"/>
              <a:t> </a:t>
            </a:r>
            <a:r>
              <a:rPr lang="en-US" altLang="en-US"/>
              <a:t>5</a:t>
            </a:r>
            <a:r>
              <a:rPr lang="en-US" altLang="en-US" i="1"/>
              <a:t>t</a:t>
            </a:r>
            <a:r>
              <a:rPr lang="en-US" altLang="en-US" sz="400"/>
              <a:t> </a:t>
            </a:r>
            <a:r>
              <a:rPr lang="en-US" altLang="en-US" baseline="30000"/>
              <a:t>4</a:t>
            </a:r>
            <a:r>
              <a:rPr lang="en-US" altLang="en-US"/>
              <a:t> </a:t>
            </a:r>
            <a:r>
              <a:rPr lang="en-US" altLang="en-US">
                <a:latin typeface="Times-Roman" charset="0"/>
              </a:rPr>
              <a:t>is a polynomial of degree 4.</a:t>
            </a:r>
          </a:p>
        </p:txBody>
      </p:sp>
      <p:pic>
        <p:nvPicPr>
          <p:cNvPr id="1894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3613" y="3552825"/>
            <a:ext cx="2130425"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6844046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189443">
                                            <p:txEl>
                                              <p:pRg st="2" end="2"/>
                                            </p:txEl>
                                          </p:spTgt>
                                        </p:tgtEl>
                                        <p:attrNameLst>
                                          <p:attrName>style.visibility</p:attrName>
                                        </p:attrNameLst>
                                      </p:cBhvr>
                                      <p:to>
                                        <p:strVal val="visible"/>
                                      </p:to>
                                    </p:set>
                                    <p:animEffect transition="in" filter="fade">
                                      <p:cBhvr>
                                        <p:cTn id="7" dur="1000"/>
                                        <p:tgtEl>
                                          <p:spTgt spid="189443">
                                            <p:txEl>
                                              <p:pRg st="2" end="2"/>
                                            </p:txEl>
                                          </p:spTgt>
                                        </p:tgtEl>
                                      </p:cBhvr>
                                    </p:animEffect>
                                    <p:anim calcmode="lin" valueType="num">
                                      <p:cBhvr>
                                        <p:cTn id="8" dur="1000" fill="hold"/>
                                        <p:tgtEl>
                                          <p:spTgt spid="189443">
                                            <p:txEl>
                                              <p:pRg st="2" end="2"/>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89443">
                                            <p:txEl>
                                              <p:pRg st="2" end="2"/>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8944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nodeType="clickEffect">
                                  <p:stCondLst>
                                    <p:cond delay="0"/>
                                  </p:stCondLst>
                                  <p:childTnLst>
                                    <p:set>
                                      <p:cBhvr>
                                        <p:cTn id="14" dur="1" fill="hold">
                                          <p:stCondLst>
                                            <p:cond delay="0"/>
                                          </p:stCondLst>
                                        </p:cTn>
                                        <p:tgtEl>
                                          <p:spTgt spid="189443">
                                            <p:txEl>
                                              <p:pRg st="4" end="4"/>
                                            </p:txEl>
                                          </p:spTgt>
                                        </p:tgtEl>
                                        <p:attrNameLst>
                                          <p:attrName>style.visibility</p:attrName>
                                        </p:attrNameLst>
                                      </p:cBhvr>
                                      <p:to>
                                        <p:strVal val="visible"/>
                                      </p:to>
                                    </p:set>
                                    <p:animEffect transition="in" filter="fade">
                                      <p:cBhvr>
                                        <p:cTn id="15" dur="1000"/>
                                        <p:tgtEl>
                                          <p:spTgt spid="189443">
                                            <p:txEl>
                                              <p:pRg st="4" end="4"/>
                                            </p:txEl>
                                          </p:spTgt>
                                        </p:tgtEl>
                                      </p:cBhvr>
                                    </p:animEffect>
                                    <p:anim calcmode="lin" valueType="num">
                                      <p:cBhvr>
                                        <p:cTn id="16" dur="1000" fill="hold"/>
                                        <p:tgtEl>
                                          <p:spTgt spid="189443">
                                            <p:txEl>
                                              <p:pRg st="4" end="4"/>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189443">
                                            <p:txEl>
                                              <p:pRg st="4" end="4"/>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89443">
                                            <p:txEl>
                                              <p:pRg st="4" end="4"/>
                                            </p:txEl>
                                          </p:spTgt>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89444"/>
                                        </p:tgtEl>
                                        <p:attrNameLst>
                                          <p:attrName>style.visibility</p:attrName>
                                        </p:attrNameLst>
                                      </p:cBhvr>
                                      <p:to>
                                        <p:strVal val="visible"/>
                                      </p:to>
                                    </p:set>
                                    <p:animEffect transition="in" filter="fade">
                                      <p:cBhvr>
                                        <p:cTn id="21" dur="1000"/>
                                        <p:tgtEl>
                                          <p:spTgt spid="189444"/>
                                        </p:tgtEl>
                                      </p:cBhvr>
                                    </p:animEffect>
                                    <p:anim calcmode="lin" valueType="num">
                                      <p:cBhvr>
                                        <p:cTn id="22" dur="1000" fill="hold"/>
                                        <p:tgtEl>
                                          <p:spTgt spid="189444"/>
                                        </p:tgtEl>
                                        <p:attrNameLst>
                                          <p:attrName>ppt_x</p:attrName>
                                        </p:attrNameLst>
                                      </p:cBhvr>
                                      <p:tavLst>
                                        <p:tav tm="0">
                                          <p:val>
                                            <p:strVal val="#ppt_x"/>
                                          </p:val>
                                        </p:tav>
                                        <p:tav tm="100000">
                                          <p:val>
                                            <p:strVal val="#ppt_x"/>
                                          </p:val>
                                        </p:tav>
                                      </p:tavLst>
                                    </p:anim>
                                    <p:anim calcmode="lin" valueType="num">
                                      <p:cBhvr>
                                        <p:cTn id="23" dur="900" decel="100000" fill="hold"/>
                                        <p:tgtEl>
                                          <p:spTgt spid="18944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89444"/>
                                        </p:tgtEl>
                                        <p:attrNameLst>
                                          <p:attrName>ppt_y</p:attrName>
                                        </p:attrNameLst>
                                      </p:cBhvr>
                                      <p:tavLst>
                                        <p:tav tm="0">
                                          <p:val>
                                            <p:strVal val="#ppt_y-.03"/>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37" presetClass="entr" presetSubtype="0" fill="hold" nodeType="clickEffect">
                                  <p:stCondLst>
                                    <p:cond delay="0"/>
                                  </p:stCondLst>
                                  <p:childTnLst>
                                    <p:set>
                                      <p:cBhvr>
                                        <p:cTn id="28" dur="1" fill="hold">
                                          <p:stCondLst>
                                            <p:cond delay="0"/>
                                          </p:stCondLst>
                                        </p:cTn>
                                        <p:tgtEl>
                                          <p:spTgt spid="189443">
                                            <p:txEl>
                                              <p:pRg st="7" end="7"/>
                                            </p:txEl>
                                          </p:spTgt>
                                        </p:tgtEl>
                                        <p:attrNameLst>
                                          <p:attrName>style.visibility</p:attrName>
                                        </p:attrNameLst>
                                      </p:cBhvr>
                                      <p:to>
                                        <p:strVal val="visible"/>
                                      </p:to>
                                    </p:set>
                                    <p:animEffect transition="in" filter="fade">
                                      <p:cBhvr>
                                        <p:cTn id="29" dur="1000"/>
                                        <p:tgtEl>
                                          <p:spTgt spid="189443">
                                            <p:txEl>
                                              <p:pRg st="7" end="7"/>
                                            </p:txEl>
                                          </p:spTgt>
                                        </p:tgtEl>
                                      </p:cBhvr>
                                    </p:animEffect>
                                    <p:anim calcmode="lin" valueType="num">
                                      <p:cBhvr>
                                        <p:cTn id="30" dur="1000" fill="hold"/>
                                        <p:tgtEl>
                                          <p:spTgt spid="189443">
                                            <p:txEl>
                                              <p:pRg st="7" end="7"/>
                                            </p:txEl>
                                          </p:spTgt>
                                        </p:tgtEl>
                                        <p:attrNameLst>
                                          <p:attrName>ppt_x</p:attrName>
                                        </p:attrNameLst>
                                      </p:cBhvr>
                                      <p:tavLst>
                                        <p:tav tm="0">
                                          <p:val>
                                            <p:strVal val="#ppt_x"/>
                                          </p:val>
                                        </p:tav>
                                        <p:tav tm="100000">
                                          <p:val>
                                            <p:strVal val="#ppt_x"/>
                                          </p:val>
                                        </p:tav>
                                      </p:tavLst>
                                    </p:anim>
                                    <p:anim calcmode="lin" valueType="num">
                                      <p:cBhvr>
                                        <p:cTn id="31" dur="900" decel="100000" fill="hold"/>
                                        <p:tgtEl>
                                          <p:spTgt spid="189443">
                                            <p:txEl>
                                              <p:pRg st="7" end="7"/>
                                            </p:txEl>
                                          </p:spTgt>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89443">
                                            <p:txEl>
                                              <p:pRg st="7" end="7"/>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320&quot;/&gt;&lt;/object&gt;&lt;object type=&quot;3&quot; unique_id=&quot;10005&quot;&gt;&lt;property id=&quot;20148&quot; value=&quot;5&quot;/&gt;&lt;property id=&quot;20300&quot; value=&quot;Slide 2&quot;/&gt;&lt;property id=&quot;20307&quot; value=&quot;321&quot;/&gt;&lt;/object&gt;&lt;object type=&quot;3&quot; unique_id=&quot;10006&quot;&gt;&lt;property id=&quot;20148&quot; value=&quot;5&quot;/&gt;&lt;property id=&quot;20300&quot; value=&quot;Slide 3 - &amp;quot;Four Ways to Represent a Function&amp;quot;&quot;/&gt;&lt;property id=&quot;20307&quot; value=&quot;261&quot;/&gt;&lt;/object&gt;&lt;object type=&quot;3&quot; unique_id=&quot;10007&quot;&gt;&lt;property id=&quot;20148&quot; value=&quot;5&quot;/&gt;&lt;property id=&quot;20300&quot; value=&quot;Slide 4 - &amp;quot;Four Ways to Represent a Function&amp;quot;&quot;/&gt;&lt;property id=&quot;20307&quot; value=&quot;280&quot;/&gt;&lt;/object&gt;&lt;object type=&quot;3&quot; unique_id=&quot;10008&quot;&gt;&lt;property id=&quot;20148&quot; value=&quot;5&quot;/&gt;&lt;property id=&quot;20300&quot; value=&quot;Slide 5 - &amp;quot;Four Ways to Represent a Function&amp;quot;&quot;/&gt;&lt;property id=&quot;20307&quot; value=&quot;262&quot;/&gt;&lt;/object&gt;&lt;object type=&quot;3&quot; unique_id=&quot;10009&quot;&gt;&lt;property id=&quot;20148&quot; value=&quot;5&quot;/&gt;&lt;property id=&quot;20300&quot; value=&quot;Slide 6 - &amp;quot;Four Ways to Represent a Function&amp;quot;&quot;/&gt;&lt;property id=&quot;20307&quot; value=&quot;281&quot;/&gt;&lt;/object&gt;&lt;object type=&quot;3&quot; unique_id=&quot;10010&quot;&gt;&lt;property id=&quot;20148&quot; value=&quot;5&quot;/&gt;&lt;property id=&quot;20300&quot; value=&quot;Slide 7 - &amp;quot;Four Ways to Represent a Function&amp;quot;&quot;/&gt;&lt;property id=&quot;20307&quot; value=&quot;271&quot;/&gt;&lt;/object&gt;&lt;object type=&quot;3&quot; unique_id=&quot;10011&quot;&gt;&lt;property id=&quot;20148&quot; value=&quot;5&quot;/&gt;&lt;property id=&quot;20300&quot; value=&quot;Slide 8 - &amp;quot;Four Ways to Represent a Function&amp;quot;&quot;/&gt;&lt;property id=&quot;20307&quot; value=&quot;282&quot;/&gt;&lt;/object&gt;&lt;object type=&quot;3&quot; unique_id=&quot;10012&quot;&gt;&lt;property id=&quot;20148&quot; value=&quot;5&quot;/&gt;&lt;property id=&quot;20300&quot; value=&quot;Slide 9 - &amp;quot;Four Ways to Represent a Function&amp;quot;&quot;/&gt;&lt;property id=&quot;20307&quot; value=&quot;272&quot;/&gt;&lt;/object&gt;&lt;object type=&quot;3&quot; unique_id=&quot;10013&quot;&gt;&lt;property id=&quot;20148&quot; value=&quot;5&quot;/&gt;&lt;property id=&quot;20300&quot; value=&quot;Slide 10 - &amp;quot;Four Ways to Represent a Function&amp;quot;&quot;/&gt;&lt;property id=&quot;20307&quot; value=&quot;283&quot;/&gt;&lt;/object&gt;&lt;object type=&quot;3&quot; unique_id=&quot;10014&quot;&gt;&lt;property id=&quot;20148&quot; value=&quot;5&quot;/&gt;&lt;property id=&quot;20300&quot; value=&quot;Slide 11 - &amp;quot;Four Ways to Represent a Function&amp;quot;&quot;/&gt;&lt;property id=&quot;20307&quot; value=&quot;284&quot;/&gt;&lt;/object&gt;&lt;object type=&quot;3&quot; unique_id=&quot;10015&quot;&gt;&lt;property id=&quot;20148&quot; value=&quot;5&quot;/&gt;&lt;property id=&quot;20300&quot; value=&quot;Slide 12 - &amp;quot;Four Ways to Represent a Function&amp;quot;&quot;/&gt;&lt;property id=&quot;20307&quot; value=&quot;285&quot;/&gt;&lt;/object&gt;&lt;object type=&quot;3&quot; unique_id=&quot;10016&quot;&gt;&lt;property id=&quot;20148&quot; value=&quot;5&quot;/&gt;&lt;property id=&quot;20300&quot; value=&quot;Slide 13 - &amp;quot;Four Ways to Represent a Function&amp;quot;&quot;/&gt;&lt;property id=&quot;20307&quot; value=&quot;286&quot;/&gt;&lt;/object&gt;&lt;object type=&quot;3&quot; unique_id=&quot;10017&quot;&gt;&lt;property id=&quot;20148&quot; value=&quot;5&quot;/&gt;&lt;property id=&quot;20300&quot; value=&quot;Slide 14 - &amp;quot;Example 1 &amp;quot;&quot;/&gt;&lt;property id=&quot;20307&quot; value=&quot;273&quot;/&gt;&lt;/object&gt;&lt;object type=&quot;3&quot; unique_id=&quot;10018&quot;&gt;&lt;property id=&quot;20148&quot; value=&quot;5&quot;/&gt;&lt;property id=&quot;20300&quot; value=&quot;Slide 15 - &amp;quot;Example 1 – Solution  &amp;quot;&quot;/&gt;&lt;property id=&quot;20307&quot; value=&quot;275&quot;/&gt;&lt;/object&gt;&lt;object type=&quot;3&quot; unique_id=&quot;10019&quot;&gt;&lt;property id=&quot;20148&quot; value=&quot;5&quot;/&gt;&lt;property id=&quot;20300&quot; value=&quot;Slide 16&quot;/&gt;&lt;property id=&quot;20307&quot; value=&quot;296&quot;/&gt;&lt;/object&gt;&lt;object type=&quot;3&quot; unique_id=&quot;10020&quot;&gt;&lt;property id=&quot;20148&quot; value=&quot;5&quot;/&gt;&lt;property id=&quot;20300&quot; value=&quot;Slide 17 - &amp;quot;Representations of Functions&amp;quot;&quot;/&gt;&lt;property id=&quot;20307&quot; value=&quot;287&quot;/&gt;&lt;/object&gt;&lt;object type=&quot;3&quot; unique_id=&quot;10021&quot;&gt;&lt;property id=&quot;20148&quot; value=&quot;5&quot;/&gt;&lt;property id=&quot;20300&quot; value=&quot;Slide 18 - &amp;quot;Example 4&amp;quot;&quot;/&gt;&lt;property id=&quot;20307&quot; value=&quot;288&quot;/&gt;&lt;/object&gt;&lt;object type=&quot;3&quot; unique_id=&quot;10022&quot;&gt;&lt;property id=&quot;20148&quot; value=&quot;5&quot;/&gt;&lt;property id=&quot;20300&quot; value=&quot;Slide 19 - &amp;quot;Example 4 – Solution  &amp;quot;&quot;/&gt;&lt;property id=&quot;20307&quot; value=&quot;289&quot;/&gt;&lt;/object&gt;&lt;object type=&quot;3&quot; unique_id=&quot;10023&quot;&gt;&lt;property id=&quot;20148&quot; value=&quot;5&quot;/&gt;&lt;property id=&quot;20300&quot; value=&quot;Slide 20 - &amp;quot;Representations of Functions&amp;quot;&quot;/&gt;&lt;property id=&quot;20307&quot; value=&quot;290&quot;/&gt;&lt;/object&gt;&lt;object type=&quot;3&quot; unique_id=&quot;10024&quot;&gt;&lt;property id=&quot;20148&quot; value=&quot;5&quot;/&gt;&lt;property id=&quot;20300&quot; value=&quot;Slide 21 - &amp;quot;Representations of Functions&amp;quot;&quot;/&gt;&lt;property id=&quot;20307&quot; value=&quot;291&quot;/&gt;&lt;/object&gt;&lt;object type=&quot;3&quot; unique_id=&quot;10025&quot;&gt;&lt;property id=&quot;20148&quot; value=&quot;5&quot;/&gt;&lt;property id=&quot;20300&quot; value=&quot;Slide 22 - &amp;quot;Representations of Functions&amp;quot;&quot;/&gt;&lt;property id=&quot;20307&quot; value=&quot;292&quot;/&gt;&lt;/object&gt;&lt;object type=&quot;3&quot; unique_id=&quot;10026&quot;&gt;&lt;property id=&quot;20148&quot; value=&quot;5&quot;/&gt;&lt;property id=&quot;20300&quot; value=&quot;Slide 23 - &amp;quot;Representations of Functions&amp;quot;&quot;/&gt;&lt;property id=&quot;20307&quot; value=&quot;294&quot;/&gt;&lt;/object&gt;&lt;object type=&quot;3&quot; unique_id=&quot;10027&quot;&gt;&lt;property id=&quot;20148&quot; value=&quot;5&quot;/&gt;&lt;property id=&quot;20300&quot; value=&quot;Slide 24 - &amp;quot;Representations of Functions&amp;quot;&quot;/&gt;&lt;property id=&quot;20307&quot; value=&quot;293&quot;/&gt;&lt;/object&gt;&lt;object type=&quot;3&quot; unique_id=&quot;10028&quot;&gt;&lt;property id=&quot;20148&quot; value=&quot;5&quot;/&gt;&lt;property id=&quot;20300&quot; value=&quot;Slide 25&quot;/&gt;&lt;property id=&quot;20307&quot; value=&quot;295&quot;/&gt;&lt;/object&gt;&lt;object type=&quot;3&quot; unique_id=&quot;10029&quot;&gt;&lt;property id=&quot;20148&quot; value=&quot;5&quot;/&gt;&lt;property id=&quot;20300&quot; value=&quot;Slide 26 - &amp;quot;Example 7&amp;quot;&quot;/&gt;&lt;property id=&quot;20307&quot; value=&quot;297&quot;/&gt;&lt;/object&gt;&lt;object type=&quot;3&quot; unique_id=&quot;10030&quot;&gt;&lt;property id=&quot;20148&quot; value=&quot;5&quot;/&gt;&lt;property id=&quot;20300&quot; value=&quot;Slide 27 - &amp;quot;Example 7 – Solution  &amp;quot;&quot;/&gt;&lt;property id=&quot;20307&quot; value=&quot;298&quot;/&gt;&lt;/object&gt;&lt;object type=&quot;3&quot; unique_id=&quot;10031&quot;&gt;&lt;property id=&quot;20148&quot; value=&quot;5&quot;/&gt;&lt;property id=&quot;20300&quot; value=&quot;Slide 28 - &amp;quot;Example 7 – Solution  &amp;quot;&quot;/&gt;&lt;property id=&quot;20307&quot; value=&quot;299&quot;/&gt;&lt;/object&gt;&lt;object type=&quot;3&quot; unique_id=&quot;10033&quot;&gt;&lt;property id=&quot;20148&quot; value=&quot;5&quot;/&gt;&lt;property id=&quot;20300&quot; value=&quot;Slide 29 - &amp;quot;Piecewise Defined Functions&amp;quot;&quot;/&gt;&lt;property id=&quot;20307&quot; value=&quot;301&quot;/&gt;&lt;/object&gt;&lt;object type=&quot;3&quot; unique_id=&quot;10034&quot;&gt;&lt;property id=&quot;20148&quot; value=&quot;5&quot;/&gt;&lt;property id=&quot;20300&quot; value=&quot;Slide 30 - &amp;quot;Piecewise Defined Functions&amp;quot;&quot;/&gt;&lt;property id=&quot;20307&quot; value=&quot;302&quot;/&gt;&lt;/object&gt;&lt;object type=&quot;3&quot; unique_id=&quot;10035&quot;&gt;&lt;property id=&quot;20148&quot; value=&quot;5&quot;/&gt;&lt;property id=&quot;20300&quot; value=&quot;Slide 31 - &amp;quot;Example 8 &amp;quot;&quot;/&gt;&lt;property id=&quot;20307&quot; value=&quot;318&quot;/&gt;&lt;/object&gt;&lt;object type=&quot;3&quot; unique_id=&quot;10036&quot;&gt;&lt;property id=&quot;20148&quot; value=&quot;5&quot;/&gt;&lt;property id=&quot;20300&quot; value=&quot;Slide 32 - &amp;quot;Example 8 – Solution &amp;quot;&quot;/&gt;&lt;property id=&quot;20307&quot; value=&quot;319&quot;/&gt;&lt;/object&gt;&lt;object type=&quot;3&quot; unique_id=&quot;10037&quot;&gt;&lt;property id=&quot;20148&quot; value=&quot;5&quot;/&gt;&lt;property id=&quot;20300&quot; value=&quot;Slide 33 - &amp;quot;Example 10&amp;quot;&quot;/&gt;&lt;property id=&quot;20307&quot; value=&quot;305&quot;/&gt;&lt;/object&gt;&lt;object type=&quot;3&quot; unique_id=&quot;10038&quot;&gt;&lt;property id=&quot;20148&quot; value=&quot;5&quot;/&gt;&lt;property id=&quot;20300&quot; value=&quot;Slide 34 - &amp;quot;Example 10&amp;quot;&quot;/&gt;&lt;property id=&quot;20307&quot; value=&quot;306&quot;/&gt;&lt;/object&gt;&lt;object type=&quot;3&quot; unique_id=&quot;10039&quot;&gt;&lt;property id=&quot;20148&quot; value=&quot;5&quot;/&gt;&lt;property id=&quot;20300&quot; value=&quot;Slide 35&quot;/&gt;&lt;property id=&quot;20307&quot; value=&quot;307&quot;/&gt;&lt;/object&gt;&lt;object type=&quot;3&quot; unique_id=&quot;10040&quot;&gt;&lt;property id=&quot;20148&quot; value=&quot;5&quot;/&gt;&lt;property id=&quot;20300&quot; value=&quot;Slide 36 - &amp;quot;Symmetry&amp;quot;&quot;/&gt;&lt;property id=&quot;20307&quot; value=&quot;308&quot;/&gt;&lt;/object&gt;&lt;object type=&quot;3&quot; unique_id=&quot;10041&quot;&gt;&lt;property id=&quot;20148&quot; value=&quot;5&quot;/&gt;&lt;property id=&quot;20300&quot; value=&quot;Slide 37 - &amp;quot;Symmetry&amp;quot;&quot;/&gt;&lt;property id=&quot;20307&quot; value=&quot;309&quot;/&gt;&lt;/object&gt;&lt;object type=&quot;3&quot; unique_id=&quot;10042&quot;&gt;&lt;property id=&quot;20148&quot; value=&quot;5&quot;/&gt;&lt;property id=&quot;20300&quot; value=&quot;Slide 38 - &amp;quot;Symmetry&amp;quot;&quot;/&gt;&lt;property id=&quot;20307&quot; value=&quot;310&quot;/&gt;&lt;/object&gt;&lt;object type=&quot;3&quot; unique_id=&quot;10043&quot;&gt;&lt;property id=&quot;20148&quot; value=&quot;5&quot;/&gt;&lt;property id=&quot;20300&quot; value=&quot;Slide 39 - &amp;quot;Example 11&amp;quot;&quot;/&gt;&lt;property id=&quot;20307&quot; value=&quot;311&quot;/&gt;&lt;/object&gt;&lt;object type=&quot;3&quot; unique_id=&quot;10044&quot;&gt;&lt;property id=&quot;20148&quot; value=&quot;5&quot;/&gt;&lt;property id=&quot;20300&quot; value=&quot;Slide 40 - &amp;quot;Example 11 – Solution  &amp;quot;&quot;/&gt;&lt;property id=&quot;20307&quot; value=&quot;312&quot;/&gt;&lt;/object&gt;&lt;object type=&quot;3&quot; unique_id=&quot;10045&quot;&gt;&lt;property id=&quot;20148&quot; value=&quot;5&quot;/&gt;&lt;property id=&quot;20300&quot; value=&quot;Slide 41 - &amp;quot;Symmetry&amp;quot;&quot;/&gt;&lt;property id=&quot;20307&quot; value=&quot;313&quot;/&gt;&lt;/object&gt;&lt;object type=&quot;3&quot; unique_id=&quot;10046&quot;&gt;&lt;property id=&quot;20148&quot; value=&quot;5&quot;/&gt;&lt;property id=&quot;20300&quot; value=&quot;Slide 42&quot;/&gt;&lt;property id=&quot;20307&quot; value=&quot;314&quot;/&gt;&lt;/object&gt;&lt;object type=&quot;3&quot; unique_id=&quot;10047&quot;&gt;&lt;property id=&quot;20148&quot; value=&quot;5&quot;/&gt;&lt;property id=&quot;20300&quot; value=&quot;Slide 43 - &amp;quot;Increasing and Decreasing Functions&amp;quot;&quot;/&gt;&lt;property id=&quot;20307&quot; value=&quot;315&quot;/&gt;&lt;/object&gt;&lt;object type=&quot;3&quot; unique_id=&quot;10048&quot;&gt;&lt;property id=&quot;20148&quot; value=&quot;5&quot;/&gt;&lt;property id=&quot;20300&quot; value=&quot;Slide 44 - &amp;quot;Increasing and Decreasing Functions&amp;quot;&quot;/&gt;&lt;property id=&quot;20307&quot; value=&quot;316&quot;/&gt;&lt;/object&gt;&lt;object type=&quot;3&quot; unique_id=&quot;10049&quot;&gt;&lt;property id=&quot;20148&quot; value=&quot;5&quot;/&gt;&lt;property id=&quot;20300&quot; value=&quot;Slide 45 - &amp;quot;Increasing and Decreasing Functions&amp;quot;&quot;/&gt;&lt;property id=&quot;20307&quot; value=&quot;317&quot;/&gt;&lt;/object&gt;&lt;/object&gt;&lt;/object&gt;&lt;/database&gt;"/>
  <p:tag name="SECTOMILLISECCONVERTED" val="1"/>
  <p:tag name="ARTICULATE_PROJECT_OPEN" val="0"/>
  <p:tag name="ARTICULATE_SLIDE_COUNT" val="46"/>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0.xml><?xml version="1.0" encoding="utf-8"?>
<p:tagLst xmlns:a="http://schemas.openxmlformats.org/drawingml/2006/main" xmlns:r="http://schemas.openxmlformats.org/officeDocument/2006/relationships" xmlns:p="http://schemas.openxmlformats.org/presentationml/2006/main">
  <p:tag name="ARTICULATE_SLIDE_GUID" val="dfda0dee-c915-441d-b68c-f69e97c01754"/>
  <p:tag name="ARTICULATE_SLIDE_THUMBNAIL_REFRESH" val="1"/>
</p:tagLst>
</file>

<file path=ppt/tags/tag1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7.xml><?xml version="1.0" encoding="utf-8"?>
<p:tagLst xmlns:a="http://schemas.openxmlformats.org/drawingml/2006/main" xmlns:r="http://schemas.openxmlformats.org/officeDocument/2006/relationships" xmlns:p="http://schemas.openxmlformats.org/presentationml/2006/main">
  <p:tag name="ARTICULATE_SLIDE_GUID" val="dfda0dee-c915-441d-b68c-f69e97c01754"/>
  <p:tag name="ARTICULATE_SLIDE_THUMBNAIL_REFRESH" val="1"/>
</p:tagLst>
</file>

<file path=ppt/tags/tag1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4.xml><?xml version="1.0" encoding="utf-8"?>
<p:tagLst xmlns:a="http://schemas.openxmlformats.org/drawingml/2006/main" xmlns:r="http://schemas.openxmlformats.org/officeDocument/2006/relationships" xmlns:p="http://schemas.openxmlformats.org/presentationml/2006/main">
  <p:tag name="ARTICULATE_SLIDE_GUID" val="dfda0dee-c915-441d-b68c-f69e97c01754"/>
  <p:tag name="ARTICULATE_SLIDE_THUMBNAIL_REFRESH" val="1"/>
</p:tagLst>
</file>

<file path=ppt/tags/tag1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0.xml><?xml version="1.0" encoding="utf-8"?>
<p:tagLst xmlns:a="http://schemas.openxmlformats.org/drawingml/2006/main" xmlns:r="http://schemas.openxmlformats.org/officeDocument/2006/relationships" xmlns:p="http://schemas.openxmlformats.org/presentationml/2006/main">
  <p:tag name="ARTICULATE_SLIDE_GUID" val="dfda0dee-c915-441d-b68c-f69e97c01754"/>
  <p:tag name="ARTICULATE_SLIDE_THUMBNAIL_REFRESH" val="1"/>
</p:tagLst>
</file>

<file path=ppt/tags/tag1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GUID" val="a99e6c93-680d-4529-8a36-45fc55582434"/>
  <p:tag name="ARTICULATE_SLIDE_THUMBNAIL_REFRESH" val="1"/>
</p:tagLst>
</file>

<file path=ppt/tags/tag1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GUID" val="dfda0dee-c915-441d-b68c-f69e97c01754"/>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GUID" val="a99e6c93-680d-4529-8a36-45fc55582434"/>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GUID" val="dfda0dee-c915-441d-b68c-f69e97c01754"/>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GUID" val="a99e6c93-680d-4529-8a36-45fc55582434"/>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GUID" val="a99e6c93-680d-4529-8a36-45fc55582434"/>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GUID" val="dfda0dee-c915-441d-b68c-f69e97c01754"/>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GUID" val="a99e6c93-680d-4529-8a36-45fc55582434"/>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GUID" val="a99e6c93-680d-4529-8a36-45fc55582434"/>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GUID" val="a99e6c93-680d-4529-8a36-45fc55582434"/>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GUID" val="a99e6c93-680d-4529-8a36-45fc55582434"/>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GUID" val="a99e6c93-680d-4529-8a36-45fc55582434"/>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GUID" val="dfda0dee-c915-441d-b68c-f69e97c01754"/>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GUID" val="a99e6c93-680d-4529-8a36-45fc55582434"/>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GUID" val="a99e6c93-680d-4529-8a36-45fc55582434"/>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GUID" val="a99e6c93-680d-4529-8a36-45fc55582434"/>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McKBAlgP8">
  <a:themeElements>
    <a:clrScheme name="McKBAlgP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cKBAlgP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2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2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McKBAlgP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cKBAlgP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cKBAlgP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cKBAlgP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cKBAlgP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cKBAlgP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cKBAlgP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cKBAlgP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cKBAlgP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cKBAlgP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cKBAlgP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cKBAlgP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calc</Template>
  <TotalTime>3535</TotalTime>
  <Words>7270</Words>
  <Application>Microsoft Office PowerPoint</Application>
  <PresentationFormat>On-screen Show (4:3)</PresentationFormat>
  <Paragraphs>1245</Paragraphs>
  <Slides>170</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170</vt:i4>
      </vt:variant>
    </vt:vector>
  </HeadingPairs>
  <TitlesOfParts>
    <vt:vector size="177" baseType="lpstr">
      <vt:lpstr>Arial</vt:lpstr>
      <vt:lpstr>Times New Roman</vt:lpstr>
      <vt:lpstr>Symbol</vt:lpstr>
      <vt:lpstr>Times-Roman</vt:lpstr>
      <vt:lpstr>Times-Bold</vt:lpstr>
      <vt:lpstr>Wingdings</vt:lpstr>
      <vt:lpstr>1_McKBAlgP8</vt:lpstr>
      <vt:lpstr>PowerPoint Presentation</vt:lpstr>
      <vt:lpstr>PowerPoint Presentation</vt:lpstr>
      <vt:lpstr>Four Ways to Represent a Function</vt:lpstr>
      <vt:lpstr>Four Ways to Represent a Function</vt:lpstr>
      <vt:lpstr>Four Ways to Represent a Function</vt:lpstr>
      <vt:lpstr>Four Ways to Represent a Function</vt:lpstr>
      <vt:lpstr>Four Ways to Represent a Function</vt:lpstr>
      <vt:lpstr>Four Ways to Represent a Function</vt:lpstr>
      <vt:lpstr>Four Ways to Represent a Function</vt:lpstr>
      <vt:lpstr>Four Ways to Represent a Function</vt:lpstr>
      <vt:lpstr>Four Ways to Represent a Function</vt:lpstr>
      <vt:lpstr>Four Ways to Represent a Function</vt:lpstr>
      <vt:lpstr>Four Ways to Represent a Function</vt:lpstr>
      <vt:lpstr>Example 1</vt:lpstr>
      <vt:lpstr>Example 1 – Solution  </vt:lpstr>
      <vt:lpstr>PowerPoint Presentation</vt:lpstr>
      <vt:lpstr>Representations of Functions</vt:lpstr>
      <vt:lpstr>Example 4</vt:lpstr>
      <vt:lpstr>Example 4 – Solution  </vt:lpstr>
      <vt:lpstr>Representations of Functions</vt:lpstr>
      <vt:lpstr>Representations of Functions</vt:lpstr>
      <vt:lpstr>Representations of Functions</vt:lpstr>
      <vt:lpstr>Representations of Functions</vt:lpstr>
      <vt:lpstr>Representations of Functions</vt:lpstr>
      <vt:lpstr>Representations of Functions</vt:lpstr>
      <vt:lpstr>PowerPoint Presentation</vt:lpstr>
      <vt:lpstr>Example 7</vt:lpstr>
      <vt:lpstr>Example 7 – Solution  </vt:lpstr>
      <vt:lpstr>Example 7 – Solution  </vt:lpstr>
      <vt:lpstr>Piecewise Defined Functions</vt:lpstr>
      <vt:lpstr>Piecewise Defined Functions</vt:lpstr>
      <vt:lpstr>Example 8 </vt:lpstr>
      <vt:lpstr>Example 8 – Solution</vt:lpstr>
      <vt:lpstr>Example 10</vt:lpstr>
      <vt:lpstr>Example 10</vt:lpstr>
      <vt:lpstr>PowerPoint Presentation</vt:lpstr>
      <vt:lpstr>Symmetry</vt:lpstr>
      <vt:lpstr>Symmetry</vt:lpstr>
      <vt:lpstr>Symmetry</vt:lpstr>
      <vt:lpstr>Example 11</vt:lpstr>
      <vt:lpstr>Example 11 – Solution  </vt:lpstr>
      <vt:lpstr>Symmetry</vt:lpstr>
      <vt:lpstr>PowerPoint Presentation</vt:lpstr>
      <vt:lpstr>Increasing and Decreasing Functions</vt:lpstr>
      <vt:lpstr>Increasing and Decreasing Functions</vt:lpstr>
      <vt:lpstr>Increasing and Decreasing Functions</vt:lpstr>
      <vt:lpstr>PowerPoint Presentation</vt:lpstr>
      <vt:lpstr>Mathematical Models: A Catalog of Essential Functions</vt:lpstr>
      <vt:lpstr>Mathematical Models: A Catalog of Essential Functions</vt:lpstr>
      <vt:lpstr>Mathematical Models: A Catalog of Essential Functions</vt:lpstr>
      <vt:lpstr>PowerPoint Presentation</vt:lpstr>
      <vt:lpstr>Linear Models</vt:lpstr>
      <vt:lpstr>Linear Models</vt:lpstr>
      <vt:lpstr>Linear Models</vt:lpstr>
      <vt:lpstr>Example 1 </vt:lpstr>
      <vt:lpstr>Example 1(a) – Solution</vt:lpstr>
      <vt:lpstr>Example 1(b) – Solution</vt:lpstr>
      <vt:lpstr>Example 1(c) – Solution</vt:lpstr>
      <vt:lpstr>Linear Models</vt:lpstr>
      <vt:lpstr>PowerPoint Presentation</vt:lpstr>
      <vt:lpstr>Polynomials</vt:lpstr>
      <vt:lpstr>Polynomials</vt:lpstr>
      <vt:lpstr>Polynomials</vt:lpstr>
      <vt:lpstr>Polynomials</vt:lpstr>
      <vt:lpstr>Example 4</vt:lpstr>
      <vt:lpstr>Example 4 – Solution</vt:lpstr>
      <vt:lpstr>Example 4 – Solution</vt:lpstr>
      <vt:lpstr>Example 4 – Solution</vt:lpstr>
      <vt:lpstr>Example 4 – Solution</vt:lpstr>
      <vt:lpstr>PowerPoint Presentation</vt:lpstr>
      <vt:lpstr>Power Functions</vt:lpstr>
      <vt:lpstr>Power Functions</vt:lpstr>
      <vt:lpstr>Power Functions</vt:lpstr>
      <vt:lpstr>Power Functions</vt:lpstr>
      <vt:lpstr>Power Functions</vt:lpstr>
      <vt:lpstr>Power Functions</vt:lpstr>
      <vt:lpstr>Power Functions</vt:lpstr>
      <vt:lpstr>Power Functions</vt:lpstr>
      <vt:lpstr>PowerPoint Presentation</vt:lpstr>
      <vt:lpstr>Rational Functions</vt:lpstr>
      <vt:lpstr>Rational Functions</vt:lpstr>
      <vt:lpstr>PowerPoint Presentation</vt:lpstr>
      <vt:lpstr>Algebraic Functions</vt:lpstr>
      <vt:lpstr>Algebraic Functions</vt:lpstr>
      <vt:lpstr>Algebraic Functions</vt:lpstr>
      <vt:lpstr>PowerPoint Presentation</vt:lpstr>
      <vt:lpstr>Trigonometric Functions</vt:lpstr>
      <vt:lpstr>Trigonometric Functions</vt:lpstr>
      <vt:lpstr>Trigonometric Functions</vt:lpstr>
      <vt:lpstr>Trigonometric Functions</vt:lpstr>
      <vt:lpstr>Trigonometric Functions</vt:lpstr>
      <vt:lpstr>Trigonometric Functions</vt:lpstr>
      <vt:lpstr>PowerPoint Presentation</vt:lpstr>
      <vt:lpstr>Exponential Functions</vt:lpstr>
      <vt:lpstr>Exponential Functions</vt:lpstr>
      <vt:lpstr>PowerPoint Presentation</vt:lpstr>
      <vt:lpstr>Logarithmic Functions</vt:lpstr>
      <vt:lpstr>Example 6</vt:lpstr>
      <vt:lpstr>Example 6 – Solution</vt:lpstr>
      <vt:lpstr>PowerPoint Presentation</vt:lpstr>
      <vt:lpstr>PowerPoint Presentation</vt:lpstr>
      <vt:lpstr>Transformations of Functions</vt:lpstr>
      <vt:lpstr>Transformations of Functions</vt:lpstr>
      <vt:lpstr>Transformations of Functions</vt:lpstr>
      <vt:lpstr>Transformations of Functions</vt:lpstr>
      <vt:lpstr>Transformations of Functions</vt:lpstr>
      <vt:lpstr>Transformations of Functions</vt:lpstr>
      <vt:lpstr>Transformations of Functions</vt:lpstr>
      <vt:lpstr>Example 1</vt:lpstr>
      <vt:lpstr>Example 1 – Solution</vt:lpstr>
      <vt:lpstr>Transformations of Functions</vt:lpstr>
      <vt:lpstr>PowerPoint Presentation</vt:lpstr>
      <vt:lpstr>Combinations of Functions</vt:lpstr>
      <vt:lpstr>Combinations of Functions</vt:lpstr>
      <vt:lpstr>Combinations of Functions</vt:lpstr>
      <vt:lpstr>Combinations of Functions</vt:lpstr>
      <vt:lpstr>Combinations of Functions</vt:lpstr>
      <vt:lpstr>Example 6</vt:lpstr>
      <vt:lpstr>Combinations of Functions</vt:lpstr>
      <vt:lpstr>PowerPoint Presentation</vt:lpstr>
      <vt:lpstr>Inverse Functions and Logarithms</vt:lpstr>
      <vt:lpstr>Inverse Functions and Logarithms</vt:lpstr>
      <vt:lpstr>Inverse Functions and Logarithms</vt:lpstr>
      <vt:lpstr>Inverse Functions and Logarithms</vt:lpstr>
      <vt:lpstr>Inverse Functions and Logarithms</vt:lpstr>
      <vt:lpstr>Example 1</vt:lpstr>
      <vt:lpstr>Inverse Functions and Logarithms</vt:lpstr>
      <vt:lpstr>Inverse Functions and Logarithms</vt:lpstr>
      <vt:lpstr>Inverse Functions and Logarithms</vt:lpstr>
      <vt:lpstr>Example 3</vt:lpstr>
      <vt:lpstr>Example 3 – Solution</vt:lpstr>
      <vt:lpstr>Inverse Functions and Logarithms</vt:lpstr>
      <vt:lpstr>Inverse Functions and Logarithms</vt:lpstr>
      <vt:lpstr>Inverse Functions and Logarithms</vt:lpstr>
      <vt:lpstr>Inverse Functions and Logarithms</vt:lpstr>
      <vt:lpstr>Inverse Functions and Logarithms</vt:lpstr>
      <vt:lpstr>Inverse Functions and Logarithms</vt:lpstr>
      <vt:lpstr>PowerPoint Presentation</vt:lpstr>
      <vt:lpstr>Logarithmic Functions</vt:lpstr>
      <vt:lpstr>Logarithmic Functions</vt:lpstr>
      <vt:lpstr>Logarithmic Functions</vt:lpstr>
      <vt:lpstr>Logarithmic Functions</vt:lpstr>
      <vt:lpstr>Logarithmic Functions</vt:lpstr>
      <vt:lpstr>Example 6</vt:lpstr>
      <vt:lpstr>PowerPoint Presentation</vt:lpstr>
      <vt:lpstr>Natural Logarithms</vt:lpstr>
      <vt:lpstr>Natural Logarithms</vt:lpstr>
      <vt:lpstr>Example 7</vt:lpstr>
      <vt:lpstr>Example 7 – Solution</vt:lpstr>
      <vt:lpstr>Natural Logarithms</vt:lpstr>
      <vt:lpstr>Example 10</vt:lpstr>
      <vt:lpstr>PowerPoint Presentation</vt:lpstr>
      <vt:lpstr>Graph and Growth of the Natural Logarithm</vt:lpstr>
      <vt:lpstr>Graph and Growth of the Natural Logarithm</vt:lpstr>
      <vt:lpstr>Example 11</vt:lpstr>
      <vt:lpstr>Graph and Growth of the Natural Logarithm</vt:lpstr>
      <vt:lpstr>Graph and Growth of the Natural Logarithm</vt:lpstr>
      <vt:lpstr>PowerPoint Presentation</vt:lpstr>
      <vt:lpstr>Inverse Trigonometric Functions</vt:lpstr>
      <vt:lpstr>Inverse Trigonometric Functions</vt:lpstr>
      <vt:lpstr>Inverse Trigonometric Functions</vt:lpstr>
      <vt:lpstr>Inverse Trigonometric Functions</vt:lpstr>
      <vt:lpstr>Example 12</vt:lpstr>
      <vt:lpstr>Example 12 – Solution</vt:lpstr>
      <vt:lpstr>Inverse Trigonometric Functions</vt:lpstr>
      <vt:lpstr>Inverse Trigonometric Functions</vt:lpstr>
      <vt:lpstr>Inverse Trigonometric Functions</vt:lpstr>
      <vt:lpstr>Inverse Trigonometric Functions</vt:lpstr>
      <vt:lpstr>Inverse Trigonometric Functions</vt:lpstr>
      <vt:lpstr>Inverse Trigonometric Functions</vt:lpstr>
    </vt:vector>
  </TitlesOfParts>
  <Company>eee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aa</dc:creator>
  <cp:lastModifiedBy>Tony Baker</cp:lastModifiedBy>
  <cp:revision>732</cp:revision>
  <dcterms:created xsi:type="dcterms:W3CDTF">2007-01-13T07:19:09Z</dcterms:created>
  <dcterms:modified xsi:type="dcterms:W3CDTF">2016-08-22T14:02:58Z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5FDCCCCA-971D-4D16-8B1D-B3F128D72878</vt:lpwstr>
  </property>
  <property fmtid="{D5CDD505-2E9C-101B-9397-08002B2CF9AE}" pid="3" name="ArticulatePath">
    <vt:lpwstr>StewartCalcET8_01_01</vt:lpwstr>
  </property>
</Properties>
</file>