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sldIdLst>
    <p:sldId id="256" r:id="rId2"/>
    <p:sldId id="257" r:id="rId3"/>
    <p:sldId id="258" r:id="rId4"/>
    <p:sldId id="280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78" r:id="rId13"/>
    <p:sldId id="271" r:id="rId14"/>
    <p:sldId id="279" r:id="rId15"/>
    <p:sldId id="267" r:id="rId16"/>
    <p:sldId id="268" r:id="rId17"/>
    <p:sldId id="269" r:id="rId18"/>
    <p:sldId id="270" r:id="rId19"/>
    <p:sldId id="272" r:id="rId20"/>
    <p:sldId id="273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33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F54F6-311E-4027-B56E-155D924CA8E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D8E43-3959-433C-82B9-00FF89F49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8E43-3959-433C-82B9-00FF89F49C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8E43-3959-433C-82B9-00FF89F49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8E43-3959-433C-82B9-00FF89F49C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14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8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4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6918-99BC-4293-B640-438DF324A6B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2024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SANTA ANA	</a:t>
            </a:r>
            <a:br>
              <a:rPr lang="en-US" dirty="0" smtClean="0"/>
            </a:br>
            <a:r>
              <a:rPr lang="en-US" dirty="0" smtClean="0"/>
              <a:t>FIREWORKS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9349"/>
            <a:ext cx="6400800" cy="1087902"/>
          </a:xfrm>
          <a:solidFill>
            <a:srgbClr val="C00000">
              <a:alpha val="61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SAFE AND SANE FIREWORKS</a:t>
            </a:r>
          </a:p>
          <a:p>
            <a:pPr algn="ctr"/>
            <a:r>
              <a:rPr lang="en-US" sz="3000" dirty="0" smtClean="0"/>
              <a:t>BOOTH REGULATIONS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53" y="4191000"/>
            <a:ext cx="1706294" cy="17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3720"/>
            <a:ext cx="2751679" cy="2063759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97" y="1952903"/>
            <a:ext cx="2798571" cy="2098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85" y="4267200"/>
            <a:ext cx="304800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10200" y="4566865"/>
            <a:ext cx="34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2 exits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948041" y="3461266"/>
            <a:ext cx="3394149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5379441"/>
            <a:ext cx="346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Unobstructed aisle connecting them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675185" y="5654933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9" y="1943434"/>
            <a:ext cx="4455039" cy="3238165"/>
          </a:xfr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3" y="3446907"/>
            <a:ext cx="3877736" cy="2801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10200" y="18476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Lighting Fixtures Require Protection of Lamps.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1479356">
            <a:off x="1005395" y="3442382"/>
            <a:ext cx="3475609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243" y="5413558"/>
            <a:ext cx="346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Lamp Guards, Plastic Lenses or Wire Cages </a:t>
            </a:r>
            <a:r>
              <a:rPr lang="en-US" sz="2400" b="1" u="sng" dirty="0">
                <a:solidFill>
                  <a:srgbClr val="F2ABA9"/>
                </a:solidFill>
              </a:rPr>
              <a:t>ARE REQUIRED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6781800" y="3978898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871668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0775"/>
            <a:ext cx="3918668" cy="2529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8" y="3913106"/>
            <a:ext cx="3581401" cy="2294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2362200"/>
            <a:ext cx="346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6 feet from inside edge.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5562600" y="3583269"/>
            <a:ext cx="1981200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3767" y="4957243"/>
            <a:ext cx="4425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20 feet from motor vehicles, gas generators, or flammable liquid containers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988034" y="5589673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933"/>
            <a:ext cx="90678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b="26448"/>
          <a:stretch/>
        </p:blipFill>
        <p:spPr>
          <a:xfrm>
            <a:off x="838200" y="2288481"/>
            <a:ext cx="3657600" cy="2730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7" y="4038600"/>
            <a:ext cx="3943581" cy="2638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87865" y="2288481"/>
            <a:ext cx="346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10 feet from curb face and a minimum of 6 feet from inside edge.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923648">
            <a:off x="5467881" y="5981862"/>
            <a:ext cx="1468954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3238" y="5110835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20 feet from motor vehicles, gas generators, or flammable liquid containers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5274640">
            <a:off x="1259436" y="3556997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15400" cy="1293028"/>
          </a:xfrm>
        </p:spPr>
        <p:txBody>
          <a:bodyPr/>
          <a:lstStyle/>
          <a:p>
            <a:pPr algn="ctr"/>
            <a:r>
              <a:rPr lang="en-US" dirty="0" smtClean="0"/>
              <a:t>SAFETY REQUIREMENTS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"/>
          <a:stretch/>
        </p:blipFill>
        <p:spPr>
          <a:xfrm>
            <a:off x="483035" y="2209800"/>
            <a:ext cx="4621126" cy="3654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91200" y="2513600"/>
            <a:ext cx="2878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40 feet from any structure and a minimum of 100 feet from gas stations or commercial garages.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20489915">
            <a:off x="2489075" y="4346649"/>
            <a:ext cx="1990147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0" y="764373"/>
            <a:ext cx="890561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113"/>
            <a:ext cx="3048230" cy="2286173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83780"/>
            <a:ext cx="335280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0086" y="2371636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Lighting Fixtures Require Protection of Lamps.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 rot="19239589">
            <a:off x="6767070" y="5434458"/>
            <a:ext cx="1364454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0101" y="4679101"/>
            <a:ext cx="346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2 Fire Extinguishers per Orange County Fire Authority Requirements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676400" y="2764444"/>
            <a:ext cx="1893047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373"/>
            <a:ext cx="88392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6121"/>
            <a:ext cx="3554235" cy="2665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81694"/>
            <a:ext cx="2945883" cy="2209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20640" y="210646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Wiring shall be enclosed in approved raceways, fittings, or boxes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346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Means of disconnect either just inside or immediately outside of booth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048000" y="3086101"/>
            <a:ext cx="2286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3706634" y="5486400"/>
            <a:ext cx="2617965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373"/>
            <a:ext cx="88392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1" y="2286000"/>
            <a:ext cx="3149601" cy="2362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4305300"/>
            <a:ext cx="2877268" cy="2157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2521312"/>
            <a:ext cx="395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Means of disconnect either just inside or immediately outside of booth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618231" y="3153742"/>
            <a:ext cx="2469697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4191000" y="5754633"/>
            <a:ext cx="242093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5242407"/>
            <a:ext cx="395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It may be a circuit breaker, switch, or cord cap.</a:t>
            </a:r>
            <a:endParaRPr lang="en-US" sz="2400" b="1" dirty="0">
              <a:solidFill>
                <a:srgbClr val="F2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154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7402"/>
            <a:ext cx="5410200" cy="469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Left Arrow 4"/>
          <p:cNvSpPr/>
          <p:nvPr/>
        </p:nvSpPr>
        <p:spPr>
          <a:xfrm rot="5967722">
            <a:off x="5612526" y="4129487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893214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Festoon lights shall be supported and elevated a minimum of 10 feet above foot traffic and a min. of 18 feet above vehicle traffic. </a:t>
            </a:r>
            <a:endParaRPr lang="en-US" sz="2400" b="1" dirty="0">
              <a:solidFill>
                <a:srgbClr val="F2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SAFETY REQUIREMENTS</a:t>
            </a:r>
            <a:endParaRPr lang="en-US" sz="5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0300"/>
            <a:ext cx="3810000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74" y="3581400"/>
            <a:ext cx="3568172" cy="2676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2242929"/>
            <a:ext cx="395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More examples of lighting protection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133600" y="3511063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5410200" y="3886200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5" y="990600"/>
            <a:ext cx="8092440" cy="1293028"/>
          </a:xfrm>
        </p:spPr>
        <p:txBody>
          <a:bodyPr>
            <a:noAutofit/>
          </a:bodyPr>
          <a:lstStyle/>
          <a:p>
            <a:r>
              <a:rPr lang="en-US" sz="5000" dirty="0" smtClean="0"/>
              <a:t>WELCOME &amp; OVERVIEW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2514600"/>
            <a:ext cx="7955280" cy="40690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OF SANTA ANA POLICE DEPARTMENT REQUIREMENTS</a:t>
            </a:r>
          </a:p>
          <a:p>
            <a:pPr marL="0" indent="0">
              <a:buNone/>
            </a:pP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CONTACTS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JOSE De SOTO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CITY OF SANTA ANA SUPERVISOR OF INSPECTIONS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EVELYN LAROCCA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CITY OF SANTA ANA PERMIT SERVICES PRINCIPAL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Eric Evans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ORANGE COUNTY FIRE AUTHORITY (OCFA)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154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/>
          <a:stretch/>
        </p:blipFill>
        <p:spPr>
          <a:xfrm>
            <a:off x="304800" y="2242065"/>
            <a:ext cx="4634948" cy="4053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01648" y="1868399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Post Inspection Job Card Inside of Booth.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332764" y="3321332"/>
            <a:ext cx="2925035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259496" y="4890063"/>
            <a:ext cx="4449035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8531" y="3626132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Inspectors will sign lower right of card when approved. Keep card posted at all times.</a:t>
            </a:r>
            <a:endParaRPr lang="en-US" sz="2400" b="1" dirty="0">
              <a:solidFill>
                <a:srgbClr val="F2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/>
          <a:lstStyle/>
          <a:p>
            <a:pPr algn="ctr"/>
            <a:r>
              <a:rPr lang="en-US" sz="5000" dirty="0" smtClean="0"/>
              <a:t>SAFETY REQUIREMENTS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1"/>
            <a:ext cx="3918317" cy="45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1"/>
            <a:ext cx="4186108" cy="454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8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71600"/>
            <a:ext cx="87630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HOW TO CALL FOR INSPECTION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7955280" cy="26822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CALL FOR INSPECTIONS, CALL THE FIREWORKS INSPECTIONS REQUEST LINE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714-667-2738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8" y="1066800"/>
            <a:ext cx="8871917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POLICE DEPARTMENT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955280" cy="2834640"/>
          </a:xfrm>
        </p:spPr>
        <p:txBody>
          <a:bodyPr>
            <a:normAutofit/>
          </a:bodyPr>
          <a:lstStyle/>
          <a:p>
            <a:pPr>
              <a:buSzPct val="67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SHALL BE NO LIVE MUSIC OR AMPLIFIED SOUND IN OR ADJACENT TO FIREWORKS BOOTHS, USED IN AN ATTEMPT TO DRAW ADDITIONAL CUSTOMERS TO BOOTH LOCATIONS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SzPct val="67000"/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DISPATCH CONTACT 714-834-4211</a:t>
            </a:r>
          </a:p>
          <a:p>
            <a:pPr>
              <a:buSzPct val="67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SAFE AND SANE FIREWORKS SHALL BE SECURED INSIDE STANDS AFTERHOURS AT ALL TIMES IN ORDER TO REDUCE POTENTIAL THEFT.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86" y="5432852"/>
            <a:ext cx="1837508" cy="1122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2852"/>
            <a:ext cx="1371600" cy="1122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POLICE DEPARTMENT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8915400" cy="3352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PLEASE POST ILLEGAL FIREWORKS NOTICE (ENGLISH &amp; SPANISH) IN ALL FIREWORKS BOOTHS STATING THAT THE POSSESSION OR USE OF ILLEGAL FIREWORKS IS A CRIME PUNISHABLE BY UP TO ONE YEAR IN JAIL AND $1,000 FINE MINIMUM</a:t>
            </a:r>
          </a:p>
          <a:p>
            <a:pPr marL="13716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000" b="1" u="sng" dirty="0" smtClean="0">
                <a:solidFill>
                  <a:srgbClr val="C00000"/>
                </a:solidFill>
              </a:rPr>
              <a:t>ONLY SAFE AND SANE FIREWORKS ARE </a:t>
            </a:r>
          </a:p>
          <a:p>
            <a:pPr marL="0" indent="0" algn="ctr">
              <a:buNone/>
            </a:pPr>
            <a:r>
              <a:rPr lang="en-US" sz="3000" b="1" u="sng" dirty="0" smtClean="0">
                <a:solidFill>
                  <a:srgbClr val="C00000"/>
                </a:solidFill>
              </a:rPr>
              <a:t>LEGAL   IN SANTA ANA!</a:t>
            </a:r>
          </a:p>
        </p:txBody>
      </p:sp>
    </p:spTree>
    <p:extLst>
      <p:ext uri="{BB962C8B-B14F-4D97-AF65-F5344CB8AC3E}">
        <p14:creationId xmlns:p14="http://schemas.microsoft.com/office/powerpoint/2010/main" val="39029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2" y="1095873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CITY ORDINANCE</a:t>
            </a:r>
            <a:br>
              <a:rPr lang="en-US" sz="5000" dirty="0" smtClean="0"/>
            </a:br>
            <a:r>
              <a:rPr lang="en-US" sz="5000" dirty="0" smtClean="0"/>
              <a:t>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382000" cy="31656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ONLY SAFE AND SANE FIREWORKS ARE PERMITTED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PERSON SHALL SELL ANY TYPE OF FIREWORKS AT ANY TIME EXCEPT FROM: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12:00 NOON THROUGH 10:00 P.M. ON JULY 1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10:00A.M. THROUGH 10:00 P.M. ON JULY 2, 3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10:00A.M. THROUGH 9:00 P.M. ON JULY 4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APPROVALS ARE REQUIRED THROUGH CITY OF SANTA ANA AND OCFA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" y="1447800"/>
            <a:ext cx="1766977" cy="12807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82" y="1426234"/>
            <a:ext cx="1703718" cy="1297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16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1143000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CITY ORDINANCE</a:t>
            </a:r>
            <a:br>
              <a:rPr lang="en-US" sz="5000" dirty="0" smtClean="0"/>
            </a:br>
            <a:r>
              <a:rPr lang="en-US" sz="5000" dirty="0" smtClean="0"/>
              <a:t>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955280" cy="2209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FIREWORKS STANDS, EQUIPMENT, MATERIALS AND ALL RUBBISH SHALL BE REMOVED FROM THE PREMISES UPON WHICH THE STAND IS LOCATED BEFORE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MIDNIGHT JULY 11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19200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BUILDING DIVISION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667000"/>
            <a:ext cx="7955280" cy="4038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ELECTRICAL REQUIREMENTS FOR SPECIAL EVENTS:</a:t>
            </a:r>
          </a:p>
          <a:p>
            <a:pPr marL="0" indent="0">
              <a:buNone/>
            </a:pPr>
            <a:endParaRPr lang="en-US" sz="5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   ELECTRICAL PERMITS AND INSPECTIONS ARE REQUIRED.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   ELECTRICAL POWER SUPPLY: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TEMPORARY APPROVED POWER POLES (USUALLY UNDER SEPARATE PERMIT)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RECEPTACLE ON OUTSIDE OF LOCAL MERCHANT  (WITH PERMISSION OF MERCHANT)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RECEPTACLE IN POLE OR MONUMENT SIGN J-BOX (WITH PERMISSION OF MERCHANT)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PORTABLE GENERATOR.  BOTH GENERATOR AND FUEL SHALL BE AT LEAST 20’ AWAY FROM STAND.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PORTABLE BATTERIES (NO PERMIT REQUIRED)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   ELECTRICAL  CORD FOR SUPPLY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EXTENSION CORDS SHALL BE HEAVY DUTY, THREE WIRE, WITH APPROVED FOUNDED PLUGS.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EXTENSION CORDS SHALL BE IN GOOD REPAIR, FREE OF CUTS OR SPLICES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EXTENSION CORDS  ON THE GROUND (ANY FOOT OR VEHICLE TRAFFIC AREAS) SHALL BE COVERED OR SHIELDED TO PREVENT INJURY TO THE CORD OR PEOPLE</a:t>
            </a:r>
            <a:r>
              <a:rPr lang="en-US" sz="1400" dirty="0" smtClean="0"/>
              <a:t>.</a:t>
            </a: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847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BUILDING DIVISION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743200"/>
            <a:ext cx="7955280" cy="397764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4.    ELECTRICAL DISCONNECT FOR STANDS:</a:t>
            </a: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 BE LOCATED EITHER JUST INSIDE, OR IMMEDIATELY OUTSIDE OF EXIT</a:t>
            </a: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MAY BE CIRCUIT BREAKER, SWITCH OR CORD CAP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5.     ELECTRICAL WIRING INSIDE STANDS: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 OPEN WIRING ALLOWED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LIGHTING FIXTURES REQUIRE PROTECTION OF LAMPS.  LAMP GUARDS, PLASTIC LENSES OR WIRE CAGES ARE REQUIRED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WIRING SHALL BE ENCLOSED IN APPROVED RACEWAYS, FITTING AND BOXES</a:t>
            </a:r>
          </a:p>
          <a:p>
            <a:pPr marL="722376" lvl="2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-EXCEPTION:  MAY USE MODED TEMPORARY LIGHTING CORDS WITH LAMP GUARDS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6.     ELECTRICAL WIRING OUTSIDE STANDS: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SHALL BE IN APRPOVED RAIN-TIGHT CONDUIT AND BOXES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FESTOON LIGHTING SHALL BE SUPPORTED BY APPROVED INSULATORS, ELEVATED ABOVE THE GROUND AT LEASE 10’ FOR FOOT TRAFFIC AND 18’ FOR VEHICLE TRAFFIC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7.     CARNIVAL RIDES AND LICENSED EQUIPMENT:</a:t>
            </a: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SHALL HAVE CURRENT STATE OF CALIFORNIA SAFETY INSPECTION APPROVAL DECALS.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SHALL BE GROUNDED IN AN APPROVED MANNER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ALL ELECTRICAL COVERS SHALL BE IN PLACE AND IN GOOD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22376" lvl="2" indent="0">
              <a:buNone/>
            </a:pPr>
            <a:endParaRPr lang="en-US" sz="12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" y="1143000"/>
            <a:ext cx="90678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92" y="2657994"/>
            <a:ext cx="4189615" cy="3142211"/>
          </a:xfr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95700" y="411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30” min.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505200" y="4752935"/>
            <a:ext cx="1447800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1207</TotalTime>
  <Words>835</Words>
  <Application>Microsoft Office PowerPoint</Application>
  <PresentationFormat>On-screen Show (4:3)</PresentationFormat>
  <Paragraphs>98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Vapor Trail</vt:lpstr>
      <vt:lpstr>2024  CITY OF SANTA ANA  FIREWORKS PROGRAM</vt:lpstr>
      <vt:lpstr>WELCOME &amp; OVERVIEW</vt:lpstr>
      <vt:lpstr>POLICE DEPARTMENT REQUIREMENTS</vt:lpstr>
      <vt:lpstr>POLICE DEPARTMENT REQUIREMENTS</vt:lpstr>
      <vt:lpstr>CITY ORDINANCE REQUIREMENTS</vt:lpstr>
      <vt:lpstr>CITY ORDINANCE REQUIREMENTS</vt:lpstr>
      <vt:lpstr>BUILDING DIVISION REQUIREMENTS</vt:lpstr>
      <vt:lpstr>BUILDING DIVISION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 </vt:lpstr>
      <vt:lpstr>HOW TO CALL FOR INSPECTION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SANTA ANA  FIREWORKS PROGRAM</dc:title>
  <dc:creator>Windows User</dc:creator>
  <cp:lastModifiedBy>LaRocca, Evelyn</cp:lastModifiedBy>
  <cp:revision>70</cp:revision>
  <dcterms:created xsi:type="dcterms:W3CDTF">2014-06-16T20:58:06Z</dcterms:created>
  <dcterms:modified xsi:type="dcterms:W3CDTF">2024-03-08T00:11:18Z</dcterms:modified>
</cp:coreProperties>
</file>