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8" r:id="rId4"/>
    <p:sldId id="258" r:id="rId5"/>
    <p:sldId id="259" r:id="rId6"/>
    <p:sldId id="260" r:id="rId7"/>
    <p:sldId id="261" r:id="rId8"/>
    <p:sldId id="262" r:id="rId9"/>
    <p:sldId id="267" r:id="rId10"/>
    <p:sldId id="263" r:id="rId11"/>
    <p:sldId id="264" r:id="rId12"/>
    <p:sldId id="269"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BF258-9870-496E-A7F5-E73702C6C4D6}" v="1250" dt="2024-06-13T19:34:01.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14" autoAdjust="0"/>
  </p:normalViewPr>
  <p:slideViewPr>
    <p:cSldViewPr snapToGrid="0">
      <p:cViewPr varScale="1">
        <p:scale>
          <a:sx n="93" d="100"/>
          <a:sy n="93" d="100"/>
        </p:scale>
        <p:origin x="47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A4F55-FCAF-4CB7-8595-89E82B685992}" type="datetimeFigureOut">
              <a:rPr lang="en-US" smtClean="0"/>
              <a:t>6/14/2024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58F6B-90AD-436C-B897-5E7B2B44C3F5}" type="slidenum">
              <a:rPr lang="en-US" smtClean="0"/>
              <a:t>‹#›</a:t>
            </a:fld>
            <a:endParaRPr lang="en-US" dirty="0"/>
          </a:p>
        </p:txBody>
      </p:sp>
    </p:spTree>
    <p:extLst>
      <p:ext uri="{BB962C8B-B14F-4D97-AF65-F5344CB8AC3E}">
        <p14:creationId xmlns:p14="http://schemas.microsoft.com/office/powerpoint/2010/main" val="352368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58F6B-90AD-436C-B897-5E7B2B44C3F5}" type="slidenum">
              <a:rPr lang="en-US" smtClean="0"/>
              <a:t>1</a:t>
            </a:fld>
            <a:endParaRPr lang="en-US" dirty="0"/>
          </a:p>
        </p:txBody>
      </p:sp>
    </p:spTree>
    <p:extLst>
      <p:ext uri="{BB962C8B-B14F-4D97-AF65-F5344CB8AC3E}">
        <p14:creationId xmlns:p14="http://schemas.microsoft.com/office/powerpoint/2010/main" val="349356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58F6B-90AD-436C-B897-5E7B2B44C3F5}" type="slidenum">
              <a:rPr lang="en-US" smtClean="0"/>
              <a:t>2</a:t>
            </a:fld>
            <a:endParaRPr lang="en-US" dirty="0"/>
          </a:p>
        </p:txBody>
      </p:sp>
    </p:spTree>
    <p:extLst>
      <p:ext uri="{BB962C8B-B14F-4D97-AF65-F5344CB8AC3E}">
        <p14:creationId xmlns:p14="http://schemas.microsoft.com/office/powerpoint/2010/main" val="378444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58F6B-90AD-436C-B897-5E7B2B44C3F5}" type="slidenum">
              <a:rPr lang="en-US" smtClean="0"/>
              <a:t>4</a:t>
            </a:fld>
            <a:endParaRPr lang="en-US" dirty="0"/>
          </a:p>
        </p:txBody>
      </p:sp>
    </p:spTree>
    <p:extLst>
      <p:ext uri="{BB962C8B-B14F-4D97-AF65-F5344CB8AC3E}">
        <p14:creationId xmlns:p14="http://schemas.microsoft.com/office/powerpoint/2010/main" val="370151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58F6B-90AD-436C-B897-5E7B2B44C3F5}" type="slidenum">
              <a:rPr lang="en-US" smtClean="0"/>
              <a:t>5</a:t>
            </a:fld>
            <a:endParaRPr lang="en-US" dirty="0"/>
          </a:p>
        </p:txBody>
      </p:sp>
    </p:spTree>
    <p:extLst>
      <p:ext uri="{BB962C8B-B14F-4D97-AF65-F5344CB8AC3E}">
        <p14:creationId xmlns:p14="http://schemas.microsoft.com/office/powerpoint/2010/main" val="388198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58F6B-90AD-436C-B897-5E7B2B44C3F5}" type="slidenum">
              <a:rPr lang="en-US" smtClean="0"/>
              <a:t>13</a:t>
            </a:fld>
            <a:endParaRPr lang="en-US" dirty="0"/>
          </a:p>
        </p:txBody>
      </p:sp>
    </p:spTree>
    <p:extLst>
      <p:ext uri="{BB962C8B-B14F-4D97-AF65-F5344CB8AC3E}">
        <p14:creationId xmlns:p14="http://schemas.microsoft.com/office/powerpoint/2010/main" val="205519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3BDC-9099-74C8-D580-4753E0585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39F1D-C26B-EAC6-E626-4E121FF817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6F8194-207C-0C98-357B-222CE68577F4}"/>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5" name="Footer Placeholder 4">
            <a:extLst>
              <a:ext uri="{FF2B5EF4-FFF2-40B4-BE49-F238E27FC236}">
                <a16:creationId xmlns:a16="http://schemas.microsoft.com/office/drawing/2014/main" id="{00678D5D-31BA-E63D-CEA6-1FA22E1B63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34A7CF-FBD7-3830-0823-5A6309953DB9}"/>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63372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9F2D-52C5-62DC-747E-904A7F099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79E258-7B19-E623-FD79-8E1855A9C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308AB-C7FE-52DF-5B60-BCC7D09EB471}"/>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5" name="Footer Placeholder 4">
            <a:extLst>
              <a:ext uri="{FF2B5EF4-FFF2-40B4-BE49-F238E27FC236}">
                <a16:creationId xmlns:a16="http://schemas.microsoft.com/office/drawing/2014/main" id="{70F37BC5-A034-FAC2-08B9-8BA7F82A84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56BAE-DF26-0EDC-D10C-13C2F7DFA1CF}"/>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177032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F10FA-FDB7-8EFA-861C-9C1C26BFC3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033DE5-0834-7693-5FE2-C40385668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56852-1DB9-6750-76AF-A18E9F56451D}"/>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5" name="Footer Placeholder 4">
            <a:extLst>
              <a:ext uri="{FF2B5EF4-FFF2-40B4-BE49-F238E27FC236}">
                <a16:creationId xmlns:a16="http://schemas.microsoft.com/office/drawing/2014/main" id="{400C66AB-49A2-053C-FEC0-4BA8BC8E36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33C144-9382-4737-C1B1-A3641979F501}"/>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366959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A9F6-9354-00FB-0BFD-351ED5CA5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4810D-923A-6CDA-AA43-9EE10C166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D8B3C-2906-5EA7-9FE9-C8A6D85C04CB}"/>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5" name="Footer Placeholder 4">
            <a:extLst>
              <a:ext uri="{FF2B5EF4-FFF2-40B4-BE49-F238E27FC236}">
                <a16:creationId xmlns:a16="http://schemas.microsoft.com/office/drawing/2014/main" id="{67D4CD2B-AC14-8346-8366-015E33DBD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07A89-B81F-EA6C-FB4E-EE88F4BBC709}"/>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136850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D544-0FE8-5824-9037-9A2DD9449E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AF19A-F8C5-62F3-1BA0-3C523FC659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806332-A871-5272-E0E8-9D2E102CD5BA}"/>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5" name="Footer Placeholder 4">
            <a:extLst>
              <a:ext uri="{FF2B5EF4-FFF2-40B4-BE49-F238E27FC236}">
                <a16:creationId xmlns:a16="http://schemas.microsoft.com/office/drawing/2014/main" id="{4BD8B8D1-89C9-393C-1E85-D97C4B23F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19B6CA-89A3-A2A5-63B6-6AD08A17AB91}"/>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426532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14E4-A493-AE22-A1DD-565BCA210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46E14-E909-B374-BF6B-1C03D9A24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C8B58-B63B-9742-7024-9C90457A7A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33899-C097-FCFF-9D58-7D99F95F6A45}"/>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6" name="Footer Placeholder 5">
            <a:extLst>
              <a:ext uri="{FF2B5EF4-FFF2-40B4-BE49-F238E27FC236}">
                <a16:creationId xmlns:a16="http://schemas.microsoft.com/office/drawing/2014/main" id="{15F32140-4A00-A8D0-8B79-97B5302657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7F9DFA-87E7-D51A-1B3B-3F3B5C7058CF}"/>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371749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49D6-A982-8A41-0E53-5C3CFFE2D9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CC834-43F2-2E52-109E-FC1CF49ADC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A000C-F98C-ADC9-5154-266C24BC3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7CB65-4163-B15B-E53B-50378FBFF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02E193-83F7-07AB-922D-A49D78B9E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F2774B-07A3-CAD4-A051-AACCC1C9E02E}"/>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8" name="Footer Placeholder 7">
            <a:extLst>
              <a:ext uri="{FF2B5EF4-FFF2-40B4-BE49-F238E27FC236}">
                <a16:creationId xmlns:a16="http://schemas.microsoft.com/office/drawing/2014/main" id="{B1B76424-2852-3372-FB32-5302B12F8D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BC7C0DE-3E8C-8870-94A9-8587EA0D32A0}"/>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116981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83D2-E21D-BCA6-4DFB-B884B595C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2543A-05A3-D703-9A6E-BA670EF5D8CD}"/>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4" name="Footer Placeholder 3">
            <a:extLst>
              <a:ext uri="{FF2B5EF4-FFF2-40B4-BE49-F238E27FC236}">
                <a16:creationId xmlns:a16="http://schemas.microsoft.com/office/drawing/2014/main" id="{E5760CEC-8FD8-3585-A0AE-E54E15E12B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728E8-1FF5-D6D5-84DD-50CF30D60F9E}"/>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69325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6AE11-EF26-41D0-0ED8-2DB8AE60FC38}"/>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3" name="Footer Placeholder 2">
            <a:extLst>
              <a:ext uri="{FF2B5EF4-FFF2-40B4-BE49-F238E27FC236}">
                <a16:creationId xmlns:a16="http://schemas.microsoft.com/office/drawing/2014/main" id="{59636C3F-B0D6-A15B-73CA-F25D7DD816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6B2BA59-65AF-53E8-6FB3-0365BB8D361A}"/>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198117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F3F4-EF2B-082F-3B85-C67782498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94B9D-14CC-643E-E6E4-722A22402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C9898C-2C70-111A-6FC3-EA0681586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F2AFD-8189-78EB-3E84-D52A0ABAD1F2}"/>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6" name="Footer Placeholder 5">
            <a:extLst>
              <a:ext uri="{FF2B5EF4-FFF2-40B4-BE49-F238E27FC236}">
                <a16:creationId xmlns:a16="http://schemas.microsoft.com/office/drawing/2014/main" id="{4D115379-D2B2-949F-16BC-F98D45D9E4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1C98DB-9B6D-5E95-22D9-4BDFA7DBE6D7}"/>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144349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81F9-3324-DB25-0AF8-5BDEBE88C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C946E-F245-336F-D34D-4021D246F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8C5CD0-EDA9-6C22-75BE-A9978BFB9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10D2D-CC93-C1E5-14BB-32D9931FEF00}"/>
              </a:ext>
            </a:extLst>
          </p:cNvPr>
          <p:cNvSpPr>
            <a:spLocks noGrp="1"/>
          </p:cNvSpPr>
          <p:nvPr>
            <p:ph type="dt" sz="half" idx="10"/>
          </p:nvPr>
        </p:nvSpPr>
        <p:spPr/>
        <p:txBody>
          <a:bodyPr/>
          <a:lstStyle/>
          <a:p>
            <a:fld id="{C22B7EB2-CECB-40E5-BF84-5822BB41A707}" type="datetimeFigureOut">
              <a:rPr lang="en-US" smtClean="0"/>
              <a:t>6/14/2024</a:t>
            </a:fld>
            <a:endParaRPr lang="en-US" dirty="0"/>
          </a:p>
        </p:txBody>
      </p:sp>
      <p:sp>
        <p:nvSpPr>
          <p:cNvPr id="6" name="Footer Placeholder 5">
            <a:extLst>
              <a:ext uri="{FF2B5EF4-FFF2-40B4-BE49-F238E27FC236}">
                <a16:creationId xmlns:a16="http://schemas.microsoft.com/office/drawing/2014/main" id="{58ABF9A0-BA94-E2F2-0F44-63B0B85761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85AFB8-1560-83E6-2C85-A26AD46CCAB4}"/>
              </a:ext>
            </a:extLst>
          </p:cNvPr>
          <p:cNvSpPr>
            <a:spLocks noGrp="1"/>
          </p:cNvSpPr>
          <p:nvPr>
            <p:ph type="sldNum" sz="quarter" idx="12"/>
          </p:nvPr>
        </p:nvSpPr>
        <p:spPr/>
        <p:txBody>
          <a:bodyPr/>
          <a:lstStyle/>
          <a:p>
            <a:fld id="{18771F72-17AD-45CC-B04C-BE188BAF3010}" type="slidenum">
              <a:rPr lang="en-US" smtClean="0"/>
              <a:t>‹#›</a:t>
            </a:fld>
            <a:endParaRPr lang="en-US" dirty="0"/>
          </a:p>
        </p:txBody>
      </p:sp>
    </p:spTree>
    <p:extLst>
      <p:ext uri="{BB962C8B-B14F-4D97-AF65-F5344CB8AC3E}">
        <p14:creationId xmlns:p14="http://schemas.microsoft.com/office/powerpoint/2010/main" val="322584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4A513-9208-D0A0-A35F-EB18A4064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4B6BD-EF62-19FE-122B-D0A7EF681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D4765-FD15-F902-53F5-38720BAA4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2B7EB2-CECB-40E5-BF84-5822BB41A707}" type="datetimeFigureOut">
              <a:rPr lang="en-US" smtClean="0"/>
              <a:t>6/14/2024</a:t>
            </a:fld>
            <a:endParaRPr lang="en-US" dirty="0"/>
          </a:p>
        </p:txBody>
      </p:sp>
      <p:sp>
        <p:nvSpPr>
          <p:cNvPr id="5" name="Footer Placeholder 4">
            <a:extLst>
              <a:ext uri="{FF2B5EF4-FFF2-40B4-BE49-F238E27FC236}">
                <a16:creationId xmlns:a16="http://schemas.microsoft.com/office/drawing/2014/main" id="{C7404334-A77F-A7F8-28CD-99B1A924B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3A6E6FA-5818-C42D-4E7C-09459755A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771F72-17AD-45CC-B04C-BE188BAF3010}" type="slidenum">
              <a:rPr lang="en-US" smtClean="0"/>
              <a:t>‹#›</a:t>
            </a:fld>
            <a:endParaRPr lang="en-US" dirty="0"/>
          </a:p>
        </p:txBody>
      </p:sp>
    </p:spTree>
    <p:extLst>
      <p:ext uri="{BB962C8B-B14F-4D97-AF65-F5344CB8AC3E}">
        <p14:creationId xmlns:p14="http://schemas.microsoft.com/office/powerpoint/2010/main" val="134472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1394311"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pittcaleb/267474860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www.picpedia.org/chalkboard/d/damages.html" TargetMode="Externa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xfuel.com/en/search?q=law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g"/><Relationship Id="rId7" Type="http://schemas.openxmlformats.org/officeDocument/2006/relationships/hyperlink" Target="https://www.flickr.com/photos/wsdot/551334654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creativecommons.org/licenses/by/3.0/" TargetMode="External"/><Relationship Id="rId4" Type="http://schemas.openxmlformats.org/officeDocument/2006/relationships/hyperlink" Target="https://wiki.sustainabletechnologies.ca/wiki/Swa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ublic-domain-image.com/free-images/transportation-vehicles/bulldozer-vehicle-working"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veggierevolution.blogspot.com/2011_06_01_archive.html" TargetMode="External"/><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482D-730E-CACD-D97B-D58F02459697}"/>
              </a:ext>
            </a:extLst>
          </p:cNvPr>
          <p:cNvSpPr>
            <a:spLocks noGrp="1"/>
          </p:cNvSpPr>
          <p:nvPr>
            <p:ph type="ctrTitle"/>
          </p:nvPr>
        </p:nvSpPr>
        <p:spPr/>
        <p:txBody>
          <a:bodyPr/>
          <a:lstStyle/>
          <a:p>
            <a:r>
              <a:rPr lang="en-US" dirty="0"/>
              <a:t>Upper Darby Middle School</a:t>
            </a:r>
            <a:br>
              <a:rPr lang="en-US" dirty="0"/>
            </a:br>
            <a:r>
              <a:rPr lang="en-US" dirty="0"/>
              <a:t>Construction</a:t>
            </a:r>
          </a:p>
        </p:txBody>
      </p:sp>
      <p:sp>
        <p:nvSpPr>
          <p:cNvPr id="3" name="Subtitle 2">
            <a:extLst>
              <a:ext uri="{FF2B5EF4-FFF2-40B4-BE49-F238E27FC236}">
                <a16:creationId xmlns:a16="http://schemas.microsoft.com/office/drawing/2014/main" id="{14B213C3-619E-1745-5C1F-03E4972B9BB2}"/>
              </a:ext>
            </a:extLst>
          </p:cNvPr>
          <p:cNvSpPr>
            <a:spLocks noGrp="1"/>
          </p:cNvSpPr>
          <p:nvPr>
            <p:ph type="subTitle" idx="1"/>
          </p:nvPr>
        </p:nvSpPr>
        <p:spPr/>
        <p:txBody>
          <a:bodyPr>
            <a:normAutofit lnSpcReduction="10000"/>
          </a:bodyPr>
          <a:lstStyle/>
          <a:p>
            <a:r>
              <a:rPr lang="en-US" dirty="0"/>
              <a:t>Approved by the Delaware County Common Pleas Court </a:t>
            </a:r>
          </a:p>
          <a:p>
            <a:r>
              <a:rPr lang="en-US" dirty="0"/>
              <a:t>March 16, 2022</a:t>
            </a:r>
          </a:p>
          <a:p>
            <a:r>
              <a:rPr lang="en-US" dirty="0"/>
              <a:t>Plan Dated </a:t>
            </a:r>
          </a:p>
          <a:p>
            <a:r>
              <a:rPr lang="en-US" dirty="0"/>
              <a:t>05/19/2023</a:t>
            </a:r>
          </a:p>
          <a:p>
            <a:endParaRPr lang="en-US" dirty="0"/>
          </a:p>
        </p:txBody>
      </p:sp>
    </p:spTree>
    <p:extLst>
      <p:ext uri="{BB962C8B-B14F-4D97-AF65-F5344CB8AC3E}">
        <p14:creationId xmlns:p14="http://schemas.microsoft.com/office/powerpoint/2010/main" val="247066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E455-88C9-2FE9-9A2D-41F7137FB943}"/>
              </a:ext>
            </a:extLst>
          </p:cNvPr>
          <p:cNvSpPr>
            <a:spLocks noGrp="1"/>
          </p:cNvSpPr>
          <p:nvPr>
            <p:ph type="title"/>
          </p:nvPr>
        </p:nvSpPr>
        <p:spPr/>
        <p:txBody>
          <a:bodyPr/>
          <a:lstStyle/>
          <a:p>
            <a:r>
              <a:rPr lang="en-US" dirty="0"/>
              <a:t>Traffic:</a:t>
            </a:r>
          </a:p>
        </p:txBody>
      </p:sp>
      <p:sp>
        <p:nvSpPr>
          <p:cNvPr id="3" name="Content Placeholder 2">
            <a:extLst>
              <a:ext uri="{FF2B5EF4-FFF2-40B4-BE49-F238E27FC236}">
                <a16:creationId xmlns:a16="http://schemas.microsoft.com/office/drawing/2014/main" id="{2515988C-6C50-FF11-1C2D-F16E951BA41E}"/>
              </a:ext>
            </a:extLst>
          </p:cNvPr>
          <p:cNvSpPr>
            <a:spLocks noGrp="1"/>
          </p:cNvSpPr>
          <p:nvPr>
            <p:ph sz="half" idx="1"/>
          </p:nvPr>
        </p:nvSpPr>
        <p:spPr/>
        <p:txBody>
          <a:bodyPr/>
          <a:lstStyle/>
          <a:p>
            <a:r>
              <a:rPr lang="en-US" dirty="0"/>
              <a:t> Routine and Detour</a:t>
            </a:r>
          </a:p>
          <a:p>
            <a:endParaRPr lang="en-US" dirty="0"/>
          </a:p>
          <a:p>
            <a:endParaRPr lang="en-US" dirty="0"/>
          </a:p>
        </p:txBody>
      </p:sp>
      <p:sp>
        <p:nvSpPr>
          <p:cNvPr id="4" name="Content Placeholder 3">
            <a:extLst>
              <a:ext uri="{FF2B5EF4-FFF2-40B4-BE49-F238E27FC236}">
                <a16:creationId xmlns:a16="http://schemas.microsoft.com/office/drawing/2014/main" id="{B22B5A5D-4715-3F8D-6977-3950AF44CA41}"/>
              </a:ext>
            </a:extLst>
          </p:cNvPr>
          <p:cNvSpPr>
            <a:spLocks noGrp="1"/>
          </p:cNvSpPr>
          <p:nvPr>
            <p:ph sz="half" idx="2"/>
          </p:nvPr>
        </p:nvSpPr>
        <p:spPr/>
        <p:txBody>
          <a:bodyPr/>
          <a:lstStyle/>
          <a:p>
            <a:r>
              <a:rPr lang="en-US" dirty="0"/>
              <a:t>Routine traffic flow may be interrupted however we do not anticipate any road closures .</a:t>
            </a:r>
          </a:p>
          <a:p>
            <a:r>
              <a:rPr lang="en-US" dirty="0"/>
              <a:t>Examples would be flaggers in area to redirect lane work .</a:t>
            </a:r>
          </a:p>
          <a:p>
            <a:r>
              <a:rPr lang="en-US" dirty="0"/>
              <a:t>All lane closures and work requires approval by PennDOT and Clifton Heights Police Chief in coordination with Manager’s Office. </a:t>
            </a:r>
          </a:p>
        </p:txBody>
      </p:sp>
      <p:pic>
        <p:nvPicPr>
          <p:cNvPr id="8" name="Picture 7" descr="A road with cars and buildings">
            <a:extLst>
              <a:ext uri="{FF2B5EF4-FFF2-40B4-BE49-F238E27FC236}">
                <a16:creationId xmlns:a16="http://schemas.microsoft.com/office/drawing/2014/main" id="{F2D428D7-C5E8-C3EE-8902-FA869EC90E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700" y="2362199"/>
            <a:ext cx="4572000" cy="4130675"/>
          </a:xfrm>
          <a:prstGeom prst="rect">
            <a:avLst/>
          </a:prstGeom>
        </p:spPr>
      </p:pic>
    </p:spTree>
    <p:extLst>
      <p:ext uri="{BB962C8B-B14F-4D97-AF65-F5344CB8AC3E}">
        <p14:creationId xmlns:p14="http://schemas.microsoft.com/office/powerpoint/2010/main" val="400457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D399-AC75-16E8-3D1D-571854B67A73}"/>
              </a:ext>
            </a:extLst>
          </p:cNvPr>
          <p:cNvSpPr>
            <a:spLocks noGrp="1"/>
          </p:cNvSpPr>
          <p:nvPr>
            <p:ph type="title"/>
          </p:nvPr>
        </p:nvSpPr>
        <p:spPr>
          <a:xfrm>
            <a:off x="839788" y="457200"/>
            <a:ext cx="3932237" cy="676275"/>
          </a:xfrm>
        </p:spPr>
        <p:txBody>
          <a:bodyPr/>
          <a:lstStyle/>
          <a:p>
            <a:r>
              <a:rPr lang="en-US" dirty="0"/>
              <a:t>Security 	</a:t>
            </a:r>
          </a:p>
        </p:txBody>
      </p:sp>
      <p:pic>
        <p:nvPicPr>
          <p:cNvPr id="6" name="Content Placeholder 5" descr="Black and yellow security logo">
            <a:extLst>
              <a:ext uri="{FF2B5EF4-FFF2-40B4-BE49-F238E27FC236}">
                <a16:creationId xmlns:a16="http://schemas.microsoft.com/office/drawing/2014/main" id="{67924EA8-BAE8-9F40-0AAE-8C7877777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6637"/>
            <a:ext cx="6172200" cy="4115201"/>
          </a:xfrm>
        </p:spPr>
      </p:pic>
      <p:sp>
        <p:nvSpPr>
          <p:cNvPr id="4" name="Text Placeholder 3">
            <a:extLst>
              <a:ext uri="{FF2B5EF4-FFF2-40B4-BE49-F238E27FC236}">
                <a16:creationId xmlns:a16="http://schemas.microsoft.com/office/drawing/2014/main" id="{B27C3EED-7907-3B3C-74CA-F2A91F357FEE}"/>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School District is providing cameras throughout the site 24/7</a:t>
            </a:r>
          </a:p>
          <a:p>
            <a:pPr marL="285750" indent="-285750">
              <a:buFont typeface="Arial" panose="020B0604020202020204" pitchFamily="34" charset="0"/>
              <a:buChar char="•"/>
            </a:pPr>
            <a:r>
              <a:rPr lang="en-US" dirty="0"/>
              <a:t>Borough is adding camera locations from exterior pole locations to cover all locations along :</a:t>
            </a:r>
          </a:p>
          <a:p>
            <a:pPr marL="742950" lvl="1" indent="-285750">
              <a:buFont typeface="Arial" panose="020B0604020202020204" pitchFamily="34" charset="0"/>
              <a:buChar char="•"/>
            </a:pPr>
            <a:r>
              <a:rPr lang="en-US" dirty="0"/>
              <a:t>Sycamore Avenue</a:t>
            </a:r>
          </a:p>
          <a:p>
            <a:pPr marL="742950" lvl="1" indent="-285750">
              <a:buFont typeface="Arial" panose="020B0604020202020204" pitchFamily="34" charset="0"/>
              <a:buChar char="•"/>
            </a:pPr>
            <a:r>
              <a:rPr lang="en-US" dirty="0"/>
              <a:t>Wyncliffe Road</a:t>
            </a:r>
          </a:p>
          <a:p>
            <a:pPr marL="742950" lvl="1" indent="-285750">
              <a:buFont typeface="Arial" panose="020B0604020202020204" pitchFamily="34" charset="0"/>
              <a:buChar char="•"/>
            </a:pPr>
            <a:r>
              <a:rPr lang="en-US" dirty="0"/>
              <a:t>Springfield Road</a:t>
            </a:r>
          </a:p>
          <a:p>
            <a:pPr marL="742950" lvl="1" indent="-285750">
              <a:buFont typeface="Arial" panose="020B0604020202020204" pitchFamily="34" charset="0"/>
              <a:buChar char="•"/>
            </a:pPr>
            <a:r>
              <a:rPr lang="en-US" dirty="0"/>
              <a:t>Revere Road</a:t>
            </a:r>
          </a:p>
          <a:p>
            <a:pPr marL="742950" lvl="1" indent="-285750">
              <a:buFont typeface="Arial" panose="020B0604020202020204" pitchFamily="34" charset="0"/>
              <a:buChar char="•"/>
            </a:pPr>
            <a:r>
              <a:rPr lang="en-US" dirty="0"/>
              <a:t>Oak Avenue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5645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34CB-A097-E67A-1648-FB0F87F23636}"/>
              </a:ext>
            </a:extLst>
          </p:cNvPr>
          <p:cNvSpPr>
            <a:spLocks noGrp="1"/>
          </p:cNvSpPr>
          <p:nvPr>
            <p:ph type="title"/>
          </p:nvPr>
        </p:nvSpPr>
        <p:spPr/>
        <p:txBody>
          <a:bodyPr/>
          <a:lstStyle/>
          <a:p>
            <a:r>
              <a:rPr lang="en-US" dirty="0"/>
              <a:t>Security Continued:</a:t>
            </a:r>
          </a:p>
        </p:txBody>
      </p:sp>
      <p:sp>
        <p:nvSpPr>
          <p:cNvPr id="3" name="Content Placeholder 2">
            <a:extLst>
              <a:ext uri="{FF2B5EF4-FFF2-40B4-BE49-F238E27FC236}">
                <a16:creationId xmlns:a16="http://schemas.microsoft.com/office/drawing/2014/main" id="{FF6D1EC5-0C09-6AE2-9C5B-F4830AF54727}"/>
              </a:ext>
            </a:extLst>
          </p:cNvPr>
          <p:cNvSpPr>
            <a:spLocks noGrp="1"/>
          </p:cNvSpPr>
          <p:nvPr>
            <p:ph idx="1"/>
          </p:nvPr>
        </p:nvSpPr>
        <p:spPr/>
        <p:txBody>
          <a:bodyPr/>
          <a:lstStyle/>
          <a:p>
            <a:r>
              <a:rPr lang="en-US" dirty="0"/>
              <a:t>Obviously, increased activity at the School will also increase the police activity and calls for service.</a:t>
            </a:r>
          </a:p>
          <a:p>
            <a:r>
              <a:rPr lang="en-US" dirty="0"/>
              <a:t>To enhance the boroughs efforts in this regard a grant application was applied for through The Federal C.O.P.S. Grant Program.  This program provided funds for a three- year period for police officers.</a:t>
            </a:r>
          </a:p>
          <a:p>
            <a:r>
              <a:rPr lang="en-US" dirty="0"/>
              <a:t>The borough has been awarded $519,000.00 to hire two full time police officers. Council will allocate in future budgets to assure funding will be allocated over four years. </a:t>
            </a:r>
          </a:p>
          <a:p>
            <a:pPr marL="0" indent="0">
              <a:buNone/>
            </a:pPr>
            <a:endParaRPr lang="en-US" dirty="0"/>
          </a:p>
        </p:txBody>
      </p:sp>
    </p:spTree>
    <p:extLst>
      <p:ext uri="{BB962C8B-B14F-4D97-AF65-F5344CB8AC3E}">
        <p14:creationId xmlns:p14="http://schemas.microsoft.com/office/powerpoint/2010/main" val="269271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5428-004E-060F-D160-2D886968E900}"/>
              </a:ext>
            </a:extLst>
          </p:cNvPr>
          <p:cNvSpPr>
            <a:spLocks noGrp="1"/>
          </p:cNvSpPr>
          <p:nvPr>
            <p:ph type="title"/>
          </p:nvPr>
        </p:nvSpPr>
        <p:spPr>
          <a:xfrm>
            <a:off x="839788" y="457200"/>
            <a:ext cx="3932237" cy="771525"/>
          </a:xfrm>
        </p:spPr>
        <p:txBody>
          <a:bodyPr/>
          <a:lstStyle/>
          <a:p>
            <a:r>
              <a:rPr lang="en-US" dirty="0"/>
              <a:t>Noise Ordinance</a:t>
            </a:r>
          </a:p>
        </p:txBody>
      </p:sp>
      <p:sp>
        <p:nvSpPr>
          <p:cNvPr id="3" name="Content Placeholder 2">
            <a:extLst>
              <a:ext uri="{FF2B5EF4-FFF2-40B4-BE49-F238E27FC236}">
                <a16:creationId xmlns:a16="http://schemas.microsoft.com/office/drawing/2014/main" id="{3396508D-0F2C-5BE1-97AE-39E09B8CAB91}"/>
              </a:ext>
            </a:extLst>
          </p:cNvPr>
          <p:cNvSpPr>
            <a:spLocks noGrp="1" noRot="1" noMove="1" noResize="1" noEditPoints="1" noAdjustHandles="1" noChangeArrowheads="1" noChangeShapeType="1"/>
          </p:cNvSpPr>
          <p:nvPr>
            <p:ph idx="1"/>
          </p:nvPr>
        </p:nvSpPr>
        <p:spPr>
          <a:xfrm>
            <a:off x="5183188" y="987425"/>
            <a:ext cx="6172200" cy="5756275"/>
          </a:xfrm>
        </p:spPr>
        <p:txBody>
          <a:bodyPr>
            <a:normAutofit lnSpcReduction="10000"/>
          </a:bodyPr>
          <a:lstStyle/>
          <a:p>
            <a:pPr marL="0" indent="0">
              <a:buNone/>
            </a:pPr>
            <a:r>
              <a:rPr lang="en-US" dirty="0"/>
              <a:t>Clifton Heights Borough</a:t>
            </a:r>
          </a:p>
          <a:p>
            <a:pPr marL="0" indent="0">
              <a:buNone/>
            </a:pPr>
            <a:r>
              <a:rPr lang="en-US" dirty="0"/>
              <a:t>Building Construction</a:t>
            </a:r>
          </a:p>
          <a:p>
            <a:pPr marL="0" indent="0">
              <a:buNone/>
            </a:pPr>
            <a:r>
              <a:rPr lang="en-US" dirty="0"/>
              <a:t>Chapter 210 Noise Ordinance</a:t>
            </a:r>
          </a:p>
          <a:p>
            <a:pPr marL="0" indent="0">
              <a:buNone/>
            </a:pPr>
            <a:endParaRPr lang="en-US" dirty="0"/>
          </a:p>
          <a:p>
            <a:pPr marL="0" indent="0">
              <a:buNone/>
            </a:pPr>
            <a:r>
              <a:rPr lang="en-US" dirty="0"/>
              <a:t>The erection, including excavation, demolition, alteration, construction or repair of any building other than between 7:00 A.M. and 8:00 P.M., except in the case of urgent necessity in the interest of public health and safety is prohibited.</a:t>
            </a:r>
          </a:p>
          <a:p>
            <a:pPr marL="0" indent="0">
              <a:buNone/>
            </a:pPr>
            <a:endParaRPr lang="en-US" dirty="0"/>
          </a:p>
        </p:txBody>
      </p:sp>
      <p:sp>
        <p:nvSpPr>
          <p:cNvPr id="4" name="Text Placeholder 3">
            <a:extLst>
              <a:ext uri="{FF2B5EF4-FFF2-40B4-BE49-F238E27FC236}">
                <a16:creationId xmlns:a16="http://schemas.microsoft.com/office/drawing/2014/main" id="{4250035C-723D-57F9-B1E4-A775703E6692}"/>
              </a:ext>
            </a:extLst>
          </p:cNvPr>
          <p:cNvSpPr>
            <a:spLocks noGrp="1"/>
          </p:cNvSpPr>
          <p:nvPr>
            <p:ph type="body" sz="half" idx="2"/>
          </p:nvPr>
        </p:nvSpPr>
        <p:spPr>
          <a:xfrm>
            <a:off x="839788" y="2141537"/>
            <a:ext cx="3932237" cy="3727451"/>
          </a:xfrm>
        </p:spPr>
        <p:txBody>
          <a:bodyPr/>
          <a:lstStyle/>
          <a:p>
            <a:endParaRPr lang="en-US" dirty="0"/>
          </a:p>
        </p:txBody>
      </p:sp>
      <p:pic>
        <p:nvPicPr>
          <p:cNvPr id="9" name="Picture 8" descr="A close-up of a sign">
            <a:extLst>
              <a:ext uri="{FF2B5EF4-FFF2-40B4-BE49-F238E27FC236}">
                <a16:creationId xmlns:a16="http://schemas.microsoft.com/office/drawing/2014/main" id="{F2B163E4-048F-F510-6A1C-50487C0102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6612" y="2133599"/>
            <a:ext cx="3932237" cy="3727451"/>
          </a:xfrm>
          <a:prstGeom prst="rect">
            <a:avLst/>
          </a:prstGeom>
        </p:spPr>
      </p:pic>
      <p:sp>
        <p:nvSpPr>
          <p:cNvPr id="10" name="TextBox 9">
            <a:extLst>
              <a:ext uri="{FF2B5EF4-FFF2-40B4-BE49-F238E27FC236}">
                <a16:creationId xmlns:a16="http://schemas.microsoft.com/office/drawing/2014/main" id="{10E34437-D373-17F0-8C25-5892F3DABB2D}"/>
              </a:ext>
            </a:extLst>
          </p:cNvPr>
          <p:cNvSpPr txBox="1"/>
          <p:nvPr/>
        </p:nvSpPr>
        <p:spPr>
          <a:xfrm>
            <a:off x="836612" y="7458075"/>
            <a:ext cx="4248324" cy="230832"/>
          </a:xfrm>
          <a:prstGeom prst="rect">
            <a:avLst/>
          </a:prstGeom>
          <a:noFill/>
        </p:spPr>
        <p:txBody>
          <a:bodyPr wrap="square" rtlCol="0">
            <a:spAutoFit/>
          </a:bodyPr>
          <a:lstStyle/>
          <a:p>
            <a:r>
              <a:rPr lang="en-US" sz="900" dirty="0">
                <a:hlinkClick r:id="rId4" tooltip="https://www.flickr.com/photos/pittcaleb/2674748602/"/>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40962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A8A6-34B2-0975-1C3C-FCF0D2652AEC}"/>
              </a:ext>
            </a:extLst>
          </p:cNvPr>
          <p:cNvSpPr>
            <a:spLocks noGrp="1"/>
          </p:cNvSpPr>
          <p:nvPr>
            <p:ph type="title"/>
          </p:nvPr>
        </p:nvSpPr>
        <p:spPr>
          <a:xfrm>
            <a:off x="839788" y="457200"/>
            <a:ext cx="3932237" cy="830263"/>
          </a:xfrm>
        </p:spPr>
        <p:txBody>
          <a:bodyPr/>
          <a:lstStyle/>
          <a:p>
            <a:r>
              <a:rPr lang="en-US" dirty="0"/>
              <a:t>Damages:</a:t>
            </a:r>
          </a:p>
        </p:txBody>
      </p:sp>
      <p:sp>
        <p:nvSpPr>
          <p:cNvPr id="4" name="Text Placeholder 3">
            <a:extLst>
              <a:ext uri="{FF2B5EF4-FFF2-40B4-BE49-F238E27FC236}">
                <a16:creationId xmlns:a16="http://schemas.microsoft.com/office/drawing/2014/main" id="{7DC80FA8-80E0-066D-E17B-26EA43F549E6}"/>
              </a:ext>
            </a:extLst>
          </p:cNvPr>
          <p:cNvSpPr>
            <a:spLocks noGrp="1"/>
          </p:cNvSpPr>
          <p:nvPr>
            <p:ph type="body" sz="half" idx="2"/>
          </p:nvPr>
        </p:nvSpPr>
        <p:spPr/>
        <p:txBody>
          <a:bodyPr/>
          <a:lstStyle/>
          <a:p>
            <a:endParaRPr lang="en-US" dirty="0"/>
          </a:p>
        </p:txBody>
      </p:sp>
      <p:sp>
        <p:nvSpPr>
          <p:cNvPr id="7" name="TextBox 6">
            <a:extLst>
              <a:ext uri="{FF2B5EF4-FFF2-40B4-BE49-F238E27FC236}">
                <a16:creationId xmlns:a16="http://schemas.microsoft.com/office/drawing/2014/main" id="{D6E6829F-AED7-2786-A635-E2A167F906E5}"/>
              </a:ext>
            </a:extLst>
          </p:cNvPr>
          <p:cNvSpPr txBox="1"/>
          <p:nvPr/>
        </p:nvSpPr>
        <p:spPr>
          <a:xfrm>
            <a:off x="5180012" y="5413375"/>
            <a:ext cx="6172200" cy="230832"/>
          </a:xfrm>
          <a:prstGeom prst="rect">
            <a:avLst/>
          </a:prstGeom>
          <a:noFill/>
        </p:spPr>
        <p:txBody>
          <a:bodyPr wrap="square" rtlCol="0">
            <a:spAutoFit/>
          </a:bodyPr>
          <a:lstStyle/>
          <a:p>
            <a:r>
              <a:rPr lang="en-US" sz="900" dirty="0">
                <a:hlinkClick r:id="rId2" tooltip="https://www.picpedia.org/chalkboard/d/damages.html"/>
              </a:rPr>
              <a:t>This Photo</a:t>
            </a:r>
            <a:r>
              <a:rPr lang="en-US" sz="900" dirty="0"/>
              <a:t> by Unknown Author is licensed under </a:t>
            </a:r>
            <a:r>
              <a:rPr lang="en-US" sz="900" dirty="0">
                <a:hlinkClick r:id="rId3" tooltip="https://creativecommons.org/licenses/by-sa/3.0/"/>
              </a:rPr>
              <a:t>CC BY-SA</a:t>
            </a:r>
            <a:endParaRPr lang="en-US" sz="900" dirty="0"/>
          </a:p>
        </p:txBody>
      </p:sp>
      <p:pic>
        <p:nvPicPr>
          <p:cNvPr id="8" name="Picture Placeholder 5" descr="A chalkboard with a book and glasses">
            <a:extLst>
              <a:ext uri="{FF2B5EF4-FFF2-40B4-BE49-F238E27FC236}">
                <a16:creationId xmlns:a16="http://schemas.microsoft.com/office/drawing/2014/main" id="{F1016638-225B-C13D-E7C9-06CFEED37E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l="8365" r="8365"/>
          <a:stretch>
            <a:fillRect/>
          </a:stretch>
        </p:blipFill>
        <p:spPr>
          <a:xfrm>
            <a:off x="839788" y="2057400"/>
            <a:ext cx="3932237" cy="4581525"/>
          </a:xfrm>
          <a:prstGeom prst="rect">
            <a:avLst/>
          </a:prstGeom>
        </p:spPr>
      </p:pic>
      <p:sp>
        <p:nvSpPr>
          <p:cNvPr id="9" name="TextBox 8">
            <a:extLst>
              <a:ext uri="{FF2B5EF4-FFF2-40B4-BE49-F238E27FC236}">
                <a16:creationId xmlns:a16="http://schemas.microsoft.com/office/drawing/2014/main" id="{C5D6B0C7-3B9D-742F-C3E0-F22FF2248A8C}"/>
              </a:ext>
            </a:extLst>
          </p:cNvPr>
          <p:cNvSpPr txBox="1"/>
          <p:nvPr/>
        </p:nvSpPr>
        <p:spPr>
          <a:xfrm>
            <a:off x="839788" y="6813064"/>
            <a:ext cx="2277848" cy="369332"/>
          </a:xfrm>
          <a:prstGeom prst="rect">
            <a:avLst/>
          </a:prstGeom>
          <a:noFill/>
        </p:spPr>
        <p:txBody>
          <a:bodyPr wrap="square" rtlCol="0">
            <a:spAutoFit/>
          </a:bodyPr>
          <a:lstStyle/>
          <a:p>
            <a:r>
              <a:rPr lang="en-US" sz="900" dirty="0">
                <a:hlinkClick r:id="rId2" tooltip="https://www.picpedia.org/chalkboard/d/damages.html"/>
              </a:rPr>
              <a:t>This Photo</a:t>
            </a:r>
            <a:r>
              <a:rPr lang="en-US" sz="900" dirty="0"/>
              <a:t> by Unknown Author is licensed under </a:t>
            </a:r>
            <a:r>
              <a:rPr lang="en-US" sz="900" dirty="0">
                <a:hlinkClick r:id="rId3" tooltip="https://creativecommons.org/licenses/by-sa/3.0/"/>
              </a:rPr>
              <a:t>CC BY-SA</a:t>
            </a:r>
            <a:endParaRPr lang="en-US" sz="900" dirty="0"/>
          </a:p>
        </p:txBody>
      </p:sp>
      <p:sp>
        <p:nvSpPr>
          <p:cNvPr id="11" name="Picture Placeholder 10">
            <a:extLst>
              <a:ext uri="{FF2B5EF4-FFF2-40B4-BE49-F238E27FC236}">
                <a16:creationId xmlns:a16="http://schemas.microsoft.com/office/drawing/2014/main" id="{3D20139E-89F9-6DF8-CC5A-90B9BE345523}"/>
              </a:ext>
            </a:extLst>
          </p:cNvPr>
          <p:cNvSpPr>
            <a:spLocks noGrp="1"/>
          </p:cNvSpPr>
          <p:nvPr>
            <p:ph type="pic" idx="1"/>
          </p:nvPr>
        </p:nvSpPr>
        <p:spPr/>
        <p:txBody>
          <a:bodyPr>
            <a:normAutofit lnSpcReduction="10000"/>
          </a:bodyPr>
          <a:lstStyle/>
          <a:p>
            <a:pPr marL="457200" indent="-457200">
              <a:buFont typeface="Arial" panose="020B0604020202020204" pitchFamily="34" charset="0"/>
              <a:buChar char="•"/>
            </a:pPr>
            <a:r>
              <a:rPr lang="en-US" dirty="0"/>
              <a:t>Residents have expressed concern over the risk associated with heavy equipment and work.</a:t>
            </a:r>
          </a:p>
          <a:p>
            <a:pPr marL="457200" indent="-457200">
              <a:buFont typeface="Arial" panose="020B0604020202020204" pitchFamily="34" charset="0"/>
              <a:buChar char="•"/>
            </a:pPr>
            <a:r>
              <a:rPr lang="en-US" dirty="0"/>
              <a:t>Take Photos of foundations, area of concerns with dated evidence.</a:t>
            </a:r>
          </a:p>
          <a:p>
            <a:pPr marL="457200" indent="-457200">
              <a:buFont typeface="Arial" panose="020B0604020202020204" pitchFamily="34" charset="0"/>
              <a:buChar char="•"/>
            </a:pPr>
            <a:r>
              <a:rPr lang="en-US" dirty="0"/>
              <a:t>Contact Upper Darby School District at 610-789-7200 and they will direct to the proper person.</a:t>
            </a:r>
          </a:p>
        </p:txBody>
      </p:sp>
    </p:spTree>
    <p:extLst>
      <p:ext uri="{BB962C8B-B14F-4D97-AF65-F5344CB8AC3E}">
        <p14:creationId xmlns:p14="http://schemas.microsoft.com/office/powerpoint/2010/main" val="17028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D0E3-9C72-178A-B24B-339910831014}"/>
              </a:ext>
            </a:extLst>
          </p:cNvPr>
          <p:cNvSpPr>
            <a:spLocks noGrp="1"/>
          </p:cNvSpPr>
          <p:nvPr>
            <p:ph type="title"/>
          </p:nvPr>
        </p:nvSpPr>
        <p:spPr>
          <a:xfrm>
            <a:off x="838200" y="365125"/>
            <a:ext cx="10515600" cy="1325563"/>
          </a:xfrm>
        </p:spPr>
        <p:txBody>
          <a:bodyPr anchor="ctr">
            <a:normAutofit/>
          </a:bodyPr>
          <a:lstStyle/>
          <a:p>
            <a:pPr algn="ctr"/>
            <a:r>
              <a:rPr lang="en-US" dirty="0"/>
              <a:t>Agreement Status</a:t>
            </a:r>
            <a:br>
              <a:rPr lang="en-US" dirty="0"/>
            </a:br>
            <a:r>
              <a:rPr lang="en-US" dirty="0"/>
              <a:t>John McBlain, Esq. Solicitor </a:t>
            </a:r>
          </a:p>
        </p:txBody>
      </p:sp>
      <p:pic>
        <p:nvPicPr>
          <p:cNvPr id="32" name="Content Placeholder 31" descr="A gavel on a stand">
            <a:extLst>
              <a:ext uri="{FF2B5EF4-FFF2-40B4-BE49-F238E27FC236}">
                <a16:creationId xmlns:a16="http://schemas.microsoft.com/office/drawing/2014/main" id="{A37BA43F-963C-EA65-7DEB-6547BF41E48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2431" y="1989267"/>
            <a:ext cx="3333750" cy="2219325"/>
          </a:xfrm>
        </p:spPr>
      </p:pic>
    </p:spTree>
    <p:extLst>
      <p:ext uri="{BB962C8B-B14F-4D97-AF65-F5344CB8AC3E}">
        <p14:creationId xmlns:p14="http://schemas.microsoft.com/office/powerpoint/2010/main" val="232882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6E32-79BC-1197-7DE1-3F4A25A9B7C8}"/>
              </a:ext>
            </a:extLst>
          </p:cNvPr>
          <p:cNvSpPr>
            <a:spLocks noGrp="1"/>
          </p:cNvSpPr>
          <p:nvPr>
            <p:ph type="title"/>
          </p:nvPr>
        </p:nvSpPr>
        <p:spPr/>
        <p:txBody>
          <a:bodyPr/>
          <a:lstStyle/>
          <a:p>
            <a:r>
              <a:rPr lang="en-US" dirty="0"/>
              <a:t>Storm Water Management 	</a:t>
            </a:r>
            <a:br>
              <a:rPr lang="en-US" dirty="0"/>
            </a:br>
            <a:r>
              <a:rPr lang="en-US" dirty="0"/>
              <a:t>Continued</a:t>
            </a:r>
          </a:p>
        </p:txBody>
      </p:sp>
      <p:sp>
        <p:nvSpPr>
          <p:cNvPr id="3" name="Content Placeholder 2">
            <a:extLst>
              <a:ext uri="{FF2B5EF4-FFF2-40B4-BE49-F238E27FC236}">
                <a16:creationId xmlns:a16="http://schemas.microsoft.com/office/drawing/2014/main" id="{B2EB0134-B35A-72E8-1472-35F96175EEE4}"/>
              </a:ext>
            </a:extLst>
          </p:cNvPr>
          <p:cNvSpPr>
            <a:spLocks noGrp="1"/>
          </p:cNvSpPr>
          <p:nvPr>
            <p:ph idx="1"/>
          </p:nvPr>
        </p:nvSpPr>
        <p:spPr/>
        <p:txBody>
          <a:bodyPr>
            <a:normAutofit lnSpcReduction="10000"/>
          </a:bodyPr>
          <a:lstStyle/>
          <a:p>
            <a:r>
              <a:rPr lang="en-US" dirty="0"/>
              <a:t>The Contractor will install a storm water pipe with inlets from Baltimore Pike to the discharge of the onsite water detention at Sycamore Road and Springfield Road .  </a:t>
            </a:r>
          </a:p>
          <a:p>
            <a:r>
              <a:rPr lang="en-US" dirty="0"/>
              <a:t>The pipe will be located on the east side of Springfield Road with inlets installed on both sides of Springfield Road. Curbs and sidewalks will also be required on the east side .</a:t>
            </a:r>
          </a:p>
          <a:p>
            <a:r>
              <a:rPr lang="en-US" dirty="0"/>
              <a:t>The borough has applied and been awarded two Multi </a:t>
            </a:r>
            <a:r>
              <a:rPr lang="en-US"/>
              <a:t>Modal Grants </a:t>
            </a:r>
            <a:r>
              <a:rPr lang="en-US" dirty="0"/>
              <a:t>for borough improvements along the west side of Springfield Road. The grants will be utilized for the installation of curbs, sidewalks and improvements from Baltimore Pike though the corridor to the Upper Darby border at Westbrook Market.</a:t>
            </a:r>
          </a:p>
        </p:txBody>
      </p:sp>
    </p:spTree>
    <p:extLst>
      <p:ext uri="{BB962C8B-B14F-4D97-AF65-F5344CB8AC3E}">
        <p14:creationId xmlns:p14="http://schemas.microsoft.com/office/powerpoint/2010/main" val="233366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3143-ECFE-0D69-E5AC-B21A0626D777}"/>
              </a:ext>
            </a:extLst>
          </p:cNvPr>
          <p:cNvSpPr>
            <a:spLocks noGrp="1"/>
          </p:cNvSpPr>
          <p:nvPr>
            <p:ph type="title"/>
          </p:nvPr>
        </p:nvSpPr>
        <p:spPr/>
        <p:txBody>
          <a:bodyPr/>
          <a:lstStyle/>
          <a:p>
            <a:r>
              <a:rPr lang="en-US" dirty="0"/>
              <a:t>Phase 1 Begins July 1, 2024</a:t>
            </a:r>
          </a:p>
        </p:txBody>
      </p:sp>
      <p:sp>
        <p:nvSpPr>
          <p:cNvPr id="3" name="Content Placeholder 2">
            <a:extLst>
              <a:ext uri="{FF2B5EF4-FFF2-40B4-BE49-F238E27FC236}">
                <a16:creationId xmlns:a16="http://schemas.microsoft.com/office/drawing/2014/main" id="{47D154F2-2AAA-54D1-765C-B6F14D431CE4}"/>
              </a:ext>
            </a:extLst>
          </p:cNvPr>
          <p:cNvSpPr>
            <a:spLocks noGrp="1"/>
          </p:cNvSpPr>
          <p:nvPr>
            <p:ph idx="1"/>
          </p:nvPr>
        </p:nvSpPr>
        <p:spPr/>
        <p:txBody>
          <a:bodyPr/>
          <a:lstStyle/>
          <a:p>
            <a:r>
              <a:rPr lang="en-US" dirty="0"/>
              <a:t>Secure site with fencing and entrance gates :</a:t>
            </a:r>
          </a:p>
          <a:p>
            <a:pPr lvl="1"/>
            <a:r>
              <a:rPr lang="en-US" dirty="0"/>
              <a:t>Contractor exterminator services begin outer limits of project along Springfield Road, Wyncliffe Avenue, Oak Avenue, Revere Road.</a:t>
            </a:r>
          </a:p>
          <a:p>
            <a:pPr lvl="1"/>
            <a:r>
              <a:rPr lang="en-US" dirty="0"/>
              <a:t>Clifton Heights Borough continues to monitor and bait the sewers and open field areas. Monitor and continue enforcement of high grass, debris, wood piles to assist in rodent control. </a:t>
            </a:r>
          </a:p>
          <a:p>
            <a:pPr lvl="1"/>
            <a:r>
              <a:rPr lang="en-US" dirty="0"/>
              <a:t>Off Oak Avenue (Construction Workers) entrance and parking lot. </a:t>
            </a:r>
          </a:p>
          <a:p>
            <a:pPr lvl="1"/>
            <a:r>
              <a:rPr lang="en-US" dirty="0"/>
              <a:t>Off Springfield Road ( PA. PennDOT Permit Trucks) and deliveries.</a:t>
            </a:r>
          </a:p>
          <a:p>
            <a:pPr lvl="1"/>
            <a:r>
              <a:rPr lang="en-US" dirty="0"/>
              <a:t> Begin cuts into lower field and into upper field earth moving .</a:t>
            </a:r>
          </a:p>
          <a:p>
            <a:pPr lvl="1"/>
            <a:r>
              <a:rPr lang="en-US" dirty="0"/>
              <a:t>Establish outer burlap and socks erosion control along with temporary  swales and storm water control on site.</a:t>
            </a:r>
          </a:p>
          <a:p>
            <a:pPr lvl="1"/>
            <a:endParaRPr lang="en-US" dirty="0"/>
          </a:p>
        </p:txBody>
      </p:sp>
    </p:spTree>
    <p:extLst>
      <p:ext uri="{BB962C8B-B14F-4D97-AF65-F5344CB8AC3E}">
        <p14:creationId xmlns:p14="http://schemas.microsoft.com/office/powerpoint/2010/main" val="213086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8E17-88F0-6566-DD5F-0C138E692C86}"/>
              </a:ext>
            </a:extLst>
          </p:cNvPr>
          <p:cNvSpPr>
            <a:spLocks noGrp="1"/>
          </p:cNvSpPr>
          <p:nvPr>
            <p:ph type="title"/>
          </p:nvPr>
        </p:nvSpPr>
        <p:spPr/>
        <p:txBody>
          <a:bodyPr/>
          <a:lstStyle/>
          <a:p>
            <a:r>
              <a:rPr lang="en-US" dirty="0"/>
              <a:t>Storm Water Management Provisions:</a:t>
            </a:r>
            <a:br>
              <a:rPr lang="en-US" dirty="0"/>
            </a:br>
            <a:r>
              <a:rPr lang="en-US" dirty="0"/>
              <a:t>J.P. Kelly, P.E. Borough Engineer</a:t>
            </a:r>
          </a:p>
        </p:txBody>
      </p:sp>
      <p:pic>
        <p:nvPicPr>
          <p:cNvPr id="5" name="Content Placeholder 4" descr="A drainage ditch in a grassy area&#10;&#10;Description automatically generated">
            <a:extLst>
              <a:ext uri="{FF2B5EF4-FFF2-40B4-BE49-F238E27FC236}">
                <a16:creationId xmlns:a16="http://schemas.microsoft.com/office/drawing/2014/main" id="{926A1978-221E-B21B-7A06-E0FB8584196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2380" y="1690688"/>
            <a:ext cx="6096000" cy="4572000"/>
          </a:xfrm>
        </p:spPr>
      </p:pic>
      <p:sp>
        <p:nvSpPr>
          <p:cNvPr id="6" name="TextBox 5">
            <a:extLst>
              <a:ext uri="{FF2B5EF4-FFF2-40B4-BE49-F238E27FC236}">
                <a16:creationId xmlns:a16="http://schemas.microsoft.com/office/drawing/2014/main" id="{FE04AF84-C9A7-83AD-945F-D2039D04D71A}"/>
              </a:ext>
            </a:extLst>
          </p:cNvPr>
          <p:cNvSpPr txBox="1"/>
          <p:nvPr/>
        </p:nvSpPr>
        <p:spPr>
          <a:xfrm>
            <a:off x="4000500" y="6096794"/>
            <a:ext cx="4191000" cy="230832"/>
          </a:xfrm>
          <a:prstGeom prst="rect">
            <a:avLst/>
          </a:prstGeom>
          <a:noFill/>
        </p:spPr>
        <p:txBody>
          <a:bodyPr wrap="square" rtlCol="0">
            <a:spAutoFit/>
          </a:bodyPr>
          <a:lstStyle/>
          <a:p>
            <a:r>
              <a:rPr lang="en-US" sz="900" dirty="0">
                <a:hlinkClick r:id="rId4" tooltip="https://wiki.sustainabletechnologies.ca/wiki/Swales"/>
              </a:rPr>
              <a:t>This Photo</a:t>
            </a:r>
            <a:r>
              <a:rPr lang="en-US" sz="900" dirty="0"/>
              <a:t> by Unknown Author is licensed under </a:t>
            </a:r>
            <a:r>
              <a:rPr lang="en-US" sz="900" dirty="0">
                <a:hlinkClick r:id="rId5" tooltip="https://creativecommons.org/licenses/by/3.0/"/>
              </a:rPr>
              <a:t>CC BY</a:t>
            </a:r>
            <a:endParaRPr lang="en-US" sz="900" dirty="0"/>
          </a:p>
        </p:txBody>
      </p:sp>
      <p:pic>
        <p:nvPicPr>
          <p:cNvPr id="8" name="Picture 7" descr="A yellow construction vehicle with a large backhoe&#10;&#10;Description automatically generated">
            <a:extLst>
              <a:ext uri="{FF2B5EF4-FFF2-40B4-BE49-F238E27FC236}">
                <a16:creationId xmlns:a16="http://schemas.microsoft.com/office/drawing/2014/main" id="{77E5F1A7-7963-5B1A-0636-38CF49671E1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380" y="1690688"/>
            <a:ext cx="6096000" cy="4572000"/>
          </a:xfrm>
          <a:prstGeom prst="rect">
            <a:avLst/>
          </a:prstGeom>
        </p:spPr>
      </p:pic>
      <p:sp>
        <p:nvSpPr>
          <p:cNvPr id="9" name="TextBox 8">
            <a:extLst>
              <a:ext uri="{FF2B5EF4-FFF2-40B4-BE49-F238E27FC236}">
                <a16:creationId xmlns:a16="http://schemas.microsoft.com/office/drawing/2014/main" id="{3D76C9FC-6B2E-775D-AC1F-7BF5BD9D5DA7}"/>
              </a:ext>
            </a:extLst>
          </p:cNvPr>
          <p:cNvSpPr txBox="1"/>
          <p:nvPr/>
        </p:nvSpPr>
        <p:spPr>
          <a:xfrm>
            <a:off x="66380" y="6262688"/>
            <a:ext cx="6096000" cy="230832"/>
          </a:xfrm>
          <a:prstGeom prst="rect">
            <a:avLst/>
          </a:prstGeom>
          <a:noFill/>
        </p:spPr>
        <p:txBody>
          <a:bodyPr wrap="square" rtlCol="0">
            <a:spAutoFit/>
          </a:bodyPr>
          <a:lstStyle/>
          <a:p>
            <a:r>
              <a:rPr lang="en-US" sz="900" dirty="0">
                <a:hlinkClick r:id="rId7" tooltip="https://www.flickr.com/photos/wsdot/5513346548"/>
              </a:rPr>
              <a:t>This Photo</a:t>
            </a:r>
            <a:r>
              <a:rPr lang="en-US" sz="900" dirty="0"/>
              <a:t> by Unknown Author is licensed under </a:t>
            </a:r>
            <a:r>
              <a:rPr lang="en-US" sz="900" dirty="0">
                <a:hlinkClick r:id="rId8" tooltip="https://creativecommons.org/licenses/by-nc-nd/3.0/"/>
              </a:rPr>
              <a:t>CC BY-NC-ND</a:t>
            </a:r>
            <a:endParaRPr lang="en-US" sz="900" dirty="0"/>
          </a:p>
        </p:txBody>
      </p:sp>
    </p:spTree>
    <p:extLst>
      <p:ext uri="{BB962C8B-B14F-4D97-AF65-F5344CB8AC3E}">
        <p14:creationId xmlns:p14="http://schemas.microsoft.com/office/powerpoint/2010/main" val="131745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C1254BF-B718-7E21-9A3F-9EC7AF5EE160}"/>
              </a:ext>
            </a:extLst>
          </p:cNvPr>
          <p:cNvGraphicFramePr>
            <a:graphicFrameLocks noChangeAspect="1"/>
          </p:cNvGraphicFramePr>
          <p:nvPr>
            <p:extLst>
              <p:ext uri="{D42A27DB-BD31-4B8C-83A1-F6EECF244321}">
                <p14:modId xmlns:p14="http://schemas.microsoft.com/office/powerpoint/2010/main" val="1389444111"/>
              </p:ext>
            </p:extLst>
          </p:nvPr>
        </p:nvGraphicFramePr>
        <p:xfrm>
          <a:off x="5019675" y="3170238"/>
          <a:ext cx="2152650" cy="514350"/>
        </p:xfrm>
        <a:graphic>
          <a:graphicData uri="http://schemas.openxmlformats.org/presentationml/2006/ole">
            <mc:AlternateContent xmlns:mc="http://schemas.openxmlformats.org/markup-compatibility/2006">
              <mc:Choice xmlns:v="urn:schemas-microsoft-com:vml" Requires="v">
                <p:oleObj name="Packager Shell Object" showAsIcon="1" r:id="rId2" imgW="2152800" imgH="514350" progId="Package">
                  <p:embed/>
                </p:oleObj>
              </mc:Choice>
              <mc:Fallback>
                <p:oleObj name="Packager Shell Object" showAsIcon="1" r:id="rId2" imgW="2152800" imgH="514350" progId="Package">
                  <p:embed/>
                  <p:pic>
                    <p:nvPicPr>
                      <p:cNvPr id="2" name="Object 1">
                        <a:extLst>
                          <a:ext uri="{FF2B5EF4-FFF2-40B4-BE49-F238E27FC236}">
                            <a16:creationId xmlns:a16="http://schemas.microsoft.com/office/drawing/2014/main" id="{6C1254BF-B718-7E21-9A3F-9EC7AF5EE160}"/>
                          </a:ext>
                        </a:extLst>
                      </p:cNvPr>
                      <p:cNvPicPr/>
                      <p:nvPr/>
                    </p:nvPicPr>
                    <p:blipFill>
                      <a:blip r:embed="rId3"/>
                      <a:stretch>
                        <a:fillRect/>
                      </a:stretch>
                    </p:blipFill>
                    <p:spPr>
                      <a:xfrm>
                        <a:off x="5019675" y="3170238"/>
                        <a:ext cx="2152650" cy="51435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1ADB46-11CA-6E79-A634-3EEF0F645019}"/>
              </a:ext>
            </a:extLst>
          </p:cNvPr>
          <p:cNvPicPr>
            <a:picLocks noChangeAspect="1"/>
          </p:cNvPicPr>
          <p:nvPr/>
        </p:nvPicPr>
        <p:blipFill>
          <a:blip r:embed="rId4"/>
          <a:stretch>
            <a:fillRect/>
          </a:stretch>
        </p:blipFill>
        <p:spPr>
          <a:xfrm>
            <a:off x="1" y="-638654"/>
            <a:ext cx="12548506" cy="7401009"/>
          </a:xfrm>
          <a:prstGeom prst="rect">
            <a:avLst/>
          </a:prstGeom>
        </p:spPr>
      </p:pic>
    </p:spTree>
    <p:extLst>
      <p:ext uri="{BB962C8B-B14F-4D97-AF65-F5344CB8AC3E}">
        <p14:creationId xmlns:p14="http://schemas.microsoft.com/office/powerpoint/2010/main" val="216089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1A61-421E-FC6C-2A64-A6E5017196CF}"/>
              </a:ext>
            </a:extLst>
          </p:cNvPr>
          <p:cNvSpPr>
            <a:spLocks noGrp="1"/>
          </p:cNvSpPr>
          <p:nvPr>
            <p:ph type="title"/>
          </p:nvPr>
        </p:nvSpPr>
        <p:spPr>
          <a:xfrm>
            <a:off x="838200" y="365126"/>
            <a:ext cx="10515600" cy="1027070"/>
          </a:xfrm>
        </p:spPr>
        <p:txBody>
          <a:bodyPr/>
          <a:lstStyle/>
          <a:p>
            <a:r>
              <a:rPr lang="en-US" dirty="0"/>
              <a:t>Phase 2 </a:t>
            </a:r>
          </a:p>
        </p:txBody>
      </p:sp>
      <p:sp>
        <p:nvSpPr>
          <p:cNvPr id="3" name="Content Placeholder 2">
            <a:extLst>
              <a:ext uri="{FF2B5EF4-FFF2-40B4-BE49-F238E27FC236}">
                <a16:creationId xmlns:a16="http://schemas.microsoft.com/office/drawing/2014/main" id="{219FFC77-FCB3-BFCD-671D-EBCF70446B22}"/>
              </a:ext>
            </a:extLst>
          </p:cNvPr>
          <p:cNvSpPr>
            <a:spLocks noGrp="1"/>
          </p:cNvSpPr>
          <p:nvPr>
            <p:ph idx="1"/>
          </p:nvPr>
        </p:nvSpPr>
        <p:spPr>
          <a:xfrm>
            <a:off x="838200" y="1930399"/>
            <a:ext cx="10515600" cy="4503351"/>
          </a:xfrm>
        </p:spPr>
        <p:txBody>
          <a:bodyPr>
            <a:normAutofit fontScale="85000" lnSpcReduction="20000"/>
          </a:bodyPr>
          <a:lstStyle/>
          <a:p>
            <a:r>
              <a:rPr lang="en-US" dirty="0"/>
              <a:t>Off site work on Springfield Road from Baltimore Pike to Sycamore Avenue begins on the East side. Storm water pipe installation. Expect lane closures .</a:t>
            </a:r>
          </a:p>
          <a:p>
            <a:r>
              <a:rPr lang="en-US" dirty="0"/>
              <a:t>Work includes inlets, sidewalks and curbing. Residents along this corridor will be notified by contractor.</a:t>
            </a:r>
          </a:p>
          <a:p>
            <a:r>
              <a:rPr lang="en-US" dirty="0"/>
              <a:t>Springfield Road traffic light modifications and intersection configuration may begin this phase. </a:t>
            </a:r>
          </a:p>
          <a:p>
            <a:r>
              <a:rPr lang="en-US" dirty="0"/>
              <a:t>As of this date there has been no final PennDOT approvals for this work. Plans for Springfield Road drainage and Sycamore Avenue and Church Street intersections have been reviewed with no changes.</a:t>
            </a:r>
          </a:p>
          <a:p>
            <a:r>
              <a:rPr lang="en-US" dirty="0"/>
              <a:t>Oak Avenue intersection left hand turning lane and traffic light north bound appears to be acceptable by PennDOT to be eliminated. We are awaiting a communication.</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07680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E97-E003-5C8A-514C-755F19F27B8F}"/>
              </a:ext>
            </a:extLst>
          </p:cNvPr>
          <p:cNvSpPr>
            <a:spLocks noGrp="1"/>
          </p:cNvSpPr>
          <p:nvPr>
            <p:ph type="title"/>
          </p:nvPr>
        </p:nvSpPr>
        <p:spPr/>
        <p:txBody>
          <a:bodyPr/>
          <a:lstStyle/>
          <a:p>
            <a:r>
              <a:rPr lang="en-US" dirty="0"/>
              <a:t>Dust and Dirt</a:t>
            </a:r>
          </a:p>
        </p:txBody>
      </p:sp>
      <p:sp>
        <p:nvSpPr>
          <p:cNvPr id="3" name="Content Placeholder 2">
            <a:extLst>
              <a:ext uri="{FF2B5EF4-FFF2-40B4-BE49-F238E27FC236}">
                <a16:creationId xmlns:a16="http://schemas.microsoft.com/office/drawing/2014/main" id="{3903454B-DD7D-BEDF-6778-BE344A390C33}"/>
              </a:ext>
            </a:extLst>
          </p:cNvPr>
          <p:cNvSpPr>
            <a:spLocks noGrp="1"/>
          </p:cNvSpPr>
          <p:nvPr>
            <p:ph sz="half" idx="1"/>
          </p:nvPr>
        </p:nvSpPr>
        <p:spPr/>
        <p:txBody>
          <a:bodyPr/>
          <a:lstStyle/>
          <a:p>
            <a:pPr marL="0" indent="0">
              <a:buNone/>
            </a:pPr>
            <a:r>
              <a:rPr lang="en-US" dirty="0"/>
              <a:t>				</a:t>
            </a:r>
          </a:p>
        </p:txBody>
      </p:sp>
      <p:sp>
        <p:nvSpPr>
          <p:cNvPr id="4" name="Content Placeholder 3">
            <a:extLst>
              <a:ext uri="{FF2B5EF4-FFF2-40B4-BE49-F238E27FC236}">
                <a16:creationId xmlns:a16="http://schemas.microsoft.com/office/drawing/2014/main" id="{565223B6-9665-A641-0D01-7AD42ADE548E}"/>
              </a:ext>
            </a:extLst>
          </p:cNvPr>
          <p:cNvSpPr>
            <a:spLocks noGrp="1"/>
          </p:cNvSpPr>
          <p:nvPr>
            <p:ph sz="half" idx="2"/>
          </p:nvPr>
        </p:nvSpPr>
        <p:spPr/>
        <p:txBody>
          <a:bodyPr/>
          <a:lstStyle/>
          <a:p>
            <a:r>
              <a:rPr lang="en-US" dirty="0"/>
              <a:t>Construction projects are inevitable to cause dust and dirt. The Contractor is required to provide means and methods to curtail this concern. They are addressed in the Upper Darby Middle School construction contract, D.E.P. regulations, County soil Conservation and Clifton Heights Local Ordinances .</a:t>
            </a:r>
          </a:p>
        </p:txBody>
      </p:sp>
      <p:pic>
        <p:nvPicPr>
          <p:cNvPr id="6" name="Picture 5" descr="A person driving a bulldozer">
            <a:extLst>
              <a:ext uri="{FF2B5EF4-FFF2-40B4-BE49-F238E27FC236}">
                <a16:creationId xmlns:a16="http://schemas.microsoft.com/office/drawing/2014/main" id="{22FC1E2E-7C2D-391D-A1A2-956C49A45D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0025" y="1629569"/>
            <a:ext cx="5743575" cy="4743450"/>
          </a:xfrm>
          <a:prstGeom prst="rect">
            <a:avLst/>
          </a:prstGeom>
        </p:spPr>
      </p:pic>
    </p:spTree>
    <p:extLst>
      <p:ext uri="{BB962C8B-B14F-4D97-AF65-F5344CB8AC3E}">
        <p14:creationId xmlns:p14="http://schemas.microsoft.com/office/powerpoint/2010/main" val="13275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6326-4784-F59D-B8BA-3C8CC4676524}"/>
              </a:ext>
            </a:extLst>
          </p:cNvPr>
          <p:cNvSpPr>
            <a:spLocks noGrp="1"/>
          </p:cNvSpPr>
          <p:nvPr>
            <p:ph type="title"/>
          </p:nvPr>
        </p:nvSpPr>
        <p:spPr>
          <a:xfrm>
            <a:off x="839788" y="457200"/>
            <a:ext cx="3932237" cy="1600200"/>
          </a:xfrm>
        </p:spPr>
        <p:txBody>
          <a:bodyPr/>
          <a:lstStyle/>
          <a:p>
            <a:r>
              <a:rPr lang="en-US" dirty="0"/>
              <a:t>Rodents	</a:t>
            </a:r>
          </a:p>
        </p:txBody>
      </p:sp>
      <p:pic>
        <p:nvPicPr>
          <p:cNvPr id="6" name="Picture Placeholder 5" descr="A person spraying pesticides on the floor&#10;&#10;Description automatically generated">
            <a:extLst>
              <a:ext uri="{FF2B5EF4-FFF2-40B4-BE49-F238E27FC236}">
                <a16:creationId xmlns:a16="http://schemas.microsoft.com/office/drawing/2014/main" id="{5F8F5E1E-1E32-8567-FF8B-23D0BF71803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50" b="3050"/>
          <a:stretch/>
        </p:blipFill>
        <p:spPr>
          <a:xfrm>
            <a:off x="5183188" y="987425"/>
            <a:ext cx="6172200" cy="4873625"/>
          </a:xfrm>
        </p:spPr>
      </p:pic>
      <p:sp>
        <p:nvSpPr>
          <p:cNvPr id="4" name="Text Placeholder 3">
            <a:extLst>
              <a:ext uri="{FF2B5EF4-FFF2-40B4-BE49-F238E27FC236}">
                <a16:creationId xmlns:a16="http://schemas.microsoft.com/office/drawing/2014/main" id="{C19452B5-9CE3-121B-9FE1-5A114DD61437}"/>
              </a:ext>
            </a:extLst>
          </p:cNvPr>
          <p:cNvSpPr>
            <a:spLocks noGrp="1"/>
          </p:cNvSpPr>
          <p:nvPr>
            <p:ph type="body" sz="half" idx="2"/>
          </p:nvPr>
        </p:nvSpPr>
        <p:spPr>
          <a:xfrm>
            <a:off x="839788" y="2057400"/>
            <a:ext cx="3932237" cy="3811588"/>
          </a:xfrm>
        </p:spPr>
        <p:txBody>
          <a:bodyPr>
            <a:normAutofit fontScale="92500" lnSpcReduction="20000"/>
          </a:bodyPr>
          <a:lstStyle/>
          <a:p>
            <a:r>
              <a:rPr lang="en-US" dirty="0"/>
              <a:t>The Contractor is required to bait and provide bait boxes for the entire site prior to any start of work and throughout the project.</a:t>
            </a:r>
          </a:p>
          <a:p>
            <a:r>
              <a:rPr lang="en-US" dirty="0"/>
              <a:t>The borough has been providing rat and mice abatement measures in selected areas particularly in storm inlets and sewer manholes.</a:t>
            </a:r>
          </a:p>
          <a:p>
            <a:r>
              <a:rPr lang="en-US" dirty="0"/>
              <a:t>The borough will continue this abatement measure throughout the construction activities.</a:t>
            </a:r>
          </a:p>
          <a:p>
            <a:r>
              <a:rPr lang="en-US" dirty="0"/>
              <a:t>It is suggested that homeowners either continue with their exterminator or contract with one for own site private property protection.</a:t>
            </a:r>
          </a:p>
          <a:p>
            <a:r>
              <a:rPr lang="en-US" dirty="0"/>
              <a:t>The borough continues to inspect areas for high grass, wood piles, debris and provide notice to property owners up to and including enforcement notice.</a:t>
            </a:r>
          </a:p>
          <a:p>
            <a:endParaRPr lang="en-US" dirty="0"/>
          </a:p>
        </p:txBody>
      </p:sp>
      <p:sp>
        <p:nvSpPr>
          <p:cNvPr id="7" name="TextBox 6">
            <a:extLst>
              <a:ext uri="{FF2B5EF4-FFF2-40B4-BE49-F238E27FC236}">
                <a16:creationId xmlns:a16="http://schemas.microsoft.com/office/drawing/2014/main" id="{EB38D003-A14E-0A79-2769-F561E9F53C3A}"/>
              </a:ext>
            </a:extLst>
          </p:cNvPr>
          <p:cNvSpPr txBox="1"/>
          <p:nvPr/>
        </p:nvSpPr>
        <p:spPr>
          <a:xfrm>
            <a:off x="5183188" y="5861050"/>
            <a:ext cx="6172200" cy="230832"/>
          </a:xfrm>
          <a:prstGeom prst="rect">
            <a:avLst/>
          </a:prstGeom>
          <a:noFill/>
        </p:spPr>
        <p:txBody>
          <a:bodyPr wrap="square" rtlCol="0">
            <a:spAutoFit/>
          </a:bodyPr>
          <a:lstStyle/>
          <a:p>
            <a:r>
              <a:rPr lang="en-US" sz="900" dirty="0">
                <a:hlinkClick r:id="rId3" tooltip="https://veggierevolution.blogspot.com/2011_06_01_archive.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20183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2148</TotalTime>
  <Words>932</Words>
  <Application>Microsoft Office PowerPoint</Application>
  <PresentationFormat>Widescreen</PresentationFormat>
  <Paragraphs>74</Paragraphs>
  <Slides>14</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Aptos</vt:lpstr>
      <vt:lpstr>Aptos Display</vt:lpstr>
      <vt:lpstr>Arial</vt:lpstr>
      <vt:lpstr>Office Theme</vt:lpstr>
      <vt:lpstr>Packager Shell Object</vt:lpstr>
      <vt:lpstr>Upper Darby Middle School Construction</vt:lpstr>
      <vt:lpstr>Agreement Status John McBlain, Esq. Solicitor </vt:lpstr>
      <vt:lpstr>Storm Water Management   Continued</vt:lpstr>
      <vt:lpstr>Phase 1 Begins July 1, 2024</vt:lpstr>
      <vt:lpstr>Storm Water Management Provisions: J.P. Kelly, P.E. Borough Engineer</vt:lpstr>
      <vt:lpstr>PowerPoint Presentation</vt:lpstr>
      <vt:lpstr>Phase 2 </vt:lpstr>
      <vt:lpstr>Dust and Dirt</vt:lpstr>
      <vt:lpstr>Rodents </vt:lpstr>
      <vt:lpstr>Traffic:</vt:lpstr>
      <vt:lpstr>Security  </vt:lpstr>
      <vt:lpstr>Security Continued:</vt:lpstr>
      <vt:lpstr>Noise Ordinance</vt:lpstr>
      <vt:lpstr>Damages: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Darby Middle School Construction</dc:title>
  <dc:creator>Thomas Micozzie</dc:creator>
  <cp:lastModifiedBy>Christine Pontarelli</cp:lastModifiedBy>
  <cp:revision>3</cp:revision>
  <cp:lastPrinted>2024-06-12T18:56:56Z</cp:lastPrinted>
  <dcterms:created xsi:type="dcterms:W3CDTF">2024-06-11T15:12:19Z</dcterms:created>
  <dcterms:modified xsi:type="dcterms:W3CDTF">2024-06-14T15:34:38Z</dcterms:modified>
</cp:coreProperties>
</file>