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2"/>
  </p:notesMasterIdLst>
  <p:sldIdLst>
    <p:sldId id="256" r:id="rId2"/>
    <p:sldId id="260" r:id="rId3"/>
    <p:sldId id="258" r:id="rId4"/>
    <p:sldId id="259" r:id="rId5"/>
    <p:sldId id="257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C92BC-4F8C-4D06-82C9-3402BD2F4AD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49EAA-A507-4FBB-8591-E32519F3E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9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52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4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9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8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3/23/2022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09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3/23/2022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8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3/23/2022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1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3/23/2022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8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3/23/2022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5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3/23/2022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4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business-guide/plan-your-business/write-your-business-pla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www.irs.gov/businesses/small-businesses-self-employed/forming-a-corporation" TargetMode="External"/><Relationship Id="rId7" Type="http://schemas.openxmlformats.org/officeDocument/2006/relationships/hyperlink" Target="https://www.irs.gov/businesses/partnerships" TargetMode="External"/><Relationship Id="rId2" Type="http://schemas.openxmlformats.org/officeDocument/2006/relationships/hyperlink" Target="https://www.irs.gov/businesses/small-businesses-self-employed/business-structur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rs.gov/businesses/small-businesses-self-employed/sole-proprietorships" TargetMode="External"/><Relationship Id="rId5" Type="http://schemas.openxmlformats.org/officeDocument/2006/relationships/hyperlink" Target="https://www.irs.gov/businesses/small-businesses-self-employed/limited-liability-company-llc" TargetMode="External"/><Relationship Id="rId4" Type="http://schemas.openxmlformats.org/officeDocument/2006/relationships/hyperlink" Target="https://www.irs.gov/businesses/small-businesses-self-employed/s-corporations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ning.org/documents/certificate-of-occupancy/" TargetMode="External"/><Relationship Id="rId2" Type="http://schemas.openxmlformats.org/officeDocument/2006/relationships/hyperlink" Target="https://www.corning.org/business-licens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hyperlink" Target="https://www.corning.org/documents/home-occupation-for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rning.org/business-license/" TargetMode="External"/><Relationship Id="rId13" Type="http://schemas.openxmlformats.org/officeDocument/2006/relationships/image" Target="../media/image19.jfi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8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11" Type="http://schemas.openxmlformats.org/officeDocument/2006/relationships/image" Target="../media/image17.jpg"/><Relationship Id="rId5" Type="http://schemas.openxmlformats.org/officeDocument/2006/relationships/image" Target="../media/image12.emf"/><Relationship Id="rId10" Type="http://schemas.openxmlformats.org/officeDocument/2006/relationships/image" Target="../media/image16.png"/><Relationship Id="rId4" Type="http://schemas.openxmlformats.org/officeDocument/2006/relationships/image" Target="../media/image11.jpg"/><Relationship Id="rId9" Type="http://schemas.openxmlformats.org/officeDocument/2006/relationships/image" Target="../media/image15.jfif"/><Relationship Id="rId14" Type="http://schemas.openxmlformats.org/officeDocument/2006/relationships/image" Target="../media/image20.jf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fif"/><Relationship Id="rId13" Type="http://schemas.openxmlformats.org/officeDocument/2006/relationships/image" Target="../media/image20.jfi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11" Type="http://schemas.openxmlformats.org/officeDocument/2006/relationships/image" Target="../media/image18.jfif"/><Relationship Id="rId5" Type="http://schemas.openxmlformats.org/officeDocument/2006/relationships/image" Target="../media/image12.emf"/><Relationship Id="rId15" Type="http://schemas.openxmlformats.org/officeDocument/2006/relationships/image" Target="../media/image22.pn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png"/><Relationship Id="rId14" Type="http://schemas.openxmlformats.org/officeDocument/2006/relationships/image" Target="../media/image21.jf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fif"/><Relationship Id="rId5" Type="http://schemas.openxmlformats.org/officeDocument/2006/relationships/image" Target="../media/image18.jfif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17D55-DAFF-4ED2-A7B2-2437C2AE9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902" y="2736378"/>
            <a:ext cx="5486950" cy="1892198"/>
          </a:xfrm>
        </p:spPr>
        <p:txBody>
          <a:bodyPr anchor="b">
            <a:normAutofit/>
          </a:bodyPr>
          <a:lstStyle/>
          <a:p>
            <a:r>
              <a:rPr lang="en-US" sz="4200" dirty="0"/>
              <a:t>How to start a business &amp;  obtain a license</a:t>
            </a:r>
          </a:p>
        </p:txBody>
      </p:sp>
      <p:pic>
        <p:nvPicPr>
          <p:cNvPr id="16" name="Picture 3" descr="Connected jigsaw puzzle pieces standing">
            <a:extLst>
              <a:ext uri="{FF2B5EF4-FFF2-40B4-BE49-F238E27FC236}">
                <a16:creationId xmlns:a16="http://schemas.microsoft.com/office/drawing/2014/main" id="{E017247C-BB7A-4A0C-8773-59ECCD936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968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C582105-3837-47BA-B64B-97DB51176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29403" y="4857180"/>
            <a:ext cx="5394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38" name="Picture 37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D88501F0-ABEE-4579-8CC6-9660AEBD5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20" y="714345"/>
            <a:ext cx="3295795" cy="127182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8494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259B28-0551-47F0-BE5D-E441B96F9414}"/>
              </a:ext>
            </a:extLst>
          </p:cNvPr>
          <p:cNvSpPr txBox="1"/>
          <p:nvPr/>
        </p:nvSpPr>
        <p:spPr>
          <a:xfrm>
            <a:off x="5978914" y="893935"/>
            <a:ext cx="5364937" cy="3339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i="1" u="sng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ALERT PAGE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AD3D935-ECFC-4862-B395-207C13BAC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FEE8EC-F334-4104-BD35-9E499DB75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1" y="2084892"/>
            <a:ext cx="3491811" cy="290984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E9088D4-8032-4F3E-9E96-889249D3B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66" y="4739440"/>
            <a:ext cx="967467" cy="80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5B7E70-45DF-442B-9701-33CDDA8858E6}"/>
              </a:ext>
            </a:extLst>
          </p:cNvPr>
          <p:cNvSpPr txBox="1"/>
          <p:nvPr/>
        </p:nvSpPr>
        <p:spPr>
          <a:xfrm>
            <a:off x="6438900" y="4994734"/>
            <a:ext cx="5457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is the general process for obtaining your Business License and Certificate of Occupancy. Some uses may require additional permitting before your Business License or Certificate can be issued.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97915-0424-44D0-8593-45E985E1B0C8}"/>
              </a:ext>
            </a:extLst>
          </p:cNvPr>
          <p:cNvSpPr txBox="1"/>
          <p:nvPr/>
        </p:nvSpPr>
        <p:spPr>
          <a:xfrm>
            <a:off x="4965032" y="216568"/>
            <a:ext cx="6545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OPENING A BUINESS PRIOR TO OBTAINING A CITY BUSINESS LICENSE OR CERTIFICATE OF OCCUPANCY WILL RESULT IN CITATIONS AND BUSINESS CLOSURE. </a:t>
            </a:r>
          </a:p>
        </p:txBody>
      </p:sp>
    </p:spTree>
    <p:extLst>
      <p:ext uri="{BB962C8B-B14F-4D97-AF65-F5344CB8AC3E}">
        <p14:creationId xmlns:p14="http://schemas.microsoft.com/office/powerpoint/2010/main" val="260765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B0E99-0C53-4FA4-BDF8-D1398AD37B00}"/>
              </a:ext>
            </a:extLst>
          </p:cNvPr>
          <p:cNvSpPr txBox="1"/>
          <p:nvPr/>
        </p:nvSpPr>
        <p:spPr>
          <a:xfrm>
            <a:off x="758952" y="420625"/>
            <a:ext cx="10667998" cy="1326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DO YOU HAVE A BUSINESS PLAN?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4E25F83-788E-450E-8E66-FB34153D5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92" y="2369489"/>
            <a:ext cx="6088423" cy="3409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086BF3-460B-4785-80D2-F220955821D3}"/>
              </a:ext>
            </a:extLst>
          </p:cNvPr>
          <p:cNvSpPr txBox="1"/>
          <p:nvPr/>
        </p:nvSpPr>
        <p:spPr>
          <a:xfrm>
            <a:off x="7888666" y="2202302"/>
            <a:ext cx="3541205" cy="3579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a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Business Plan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 A business plan is a blueprint of every aspect of your business sales, marketing, advertising, promotion and location are just some of the categories to consider when creating a plan. </a:t>
            </a:r>
          </a:p>
          <a:p>
            <a:pPr marL="18288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SBA Business Plan Templates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0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F3C444-2D52-48E6-BEA9-88E8C684EE58}"/>
              </a:ext>
            </a:extLst>
          </p:cNvPr>
          <p:cNvSpPr txBox="1"/>
          <p:nvPr/>
        </p:nvSpPr>
        <p:spPr>
          <a:xfrm>
            <a:off x="219075" y="238125"/>
            <a:ext cx="116395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Before applying for a Business License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DA0AEBBB-FE33-44C3-B7E5-978FCD2FD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7" y="1131367"/>
            <a:ext cx="2167793" cy="2167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6B51EE-A8D6-418B-AABB-50F30FF57D38}"/>
              </a:ext>
            </a:extLst>
          </p:cNvPr>
          <p:cNvSpPr txBox="1"/>
          <p:nvPr/>
        </p:nvSpPr>
        <p:spPr>
          <a:xfrm>
            <a:off x="2990850" y="1866900"/>
            <a:ext cx="851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will be the activities of the business?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FEBD82-F499-4936-A8B4-78548B3A9E54}"/>
              </a:ext>
            </a:extLst>
          </p:cNvPr>
          <p:cNvSpPr txBox="1"/>
          <p:nvPr/>
        </p:nvSpPr>
        <p:spPr>
          <a:xfrm>
            <a:off x="1355558" y="3697705"/>
            <a:ext cx="8365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Business activities include any activity engaged in whether for profit or not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868C9-5114-4BFC-976F-C999F8F494BB}"/>
              </a:ext>
            </a:extLst>
          </p:cNvPr>
          <p:cNvSpPr txBox="1"/>
          <p:nvPr/>
        </p:nvSpPr>
        <p:spPr>
          <a:xfrm>
            <a:off x="3416968" y="4237255"/>
            <a:ext cx="3874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Selling Goods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Performing a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Manufacturing a Product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B1562D-B7FA-4935-B21D-AD89D79DC321}"/>
              </a:ext>
            </a:extLst>
          </p:cNvPr>
          <p:cNvSpPr txBox="1"/>
          <p:nvPr/>
        </p:nvSpPr>
        <p:spPr>
          <a:xfrm>
            <a:off x="1427747" y="5550568"/>
            <a:ext cx="8742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Operating activities are specific to a company’s core. Business activities may include manufacturing, distributing, marketing, selling a product or providing a service.</a:t>
            </a:r>
          </a:p>
        </p:txBody>
      </p:sp>
    </p:spTree>
    <p:extLst>
      <p:ext uri="{BB962C8B-B14F-4D97-AF65-F5344CB8AC3E}">
        <p14:creationId xmlns:p14="http://schemas.microsoft.com/office/powerpoint/2010/main" val="300869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6440E0-6682-4FBC-98E8-DAD750F36621}"/>
              </a:ext>
            </a:extLst>
          </p:cNvPr>
          <p:cNvSpPr txBox="1"/>
          <p:nvPr/>
        </p:nvSpPr>
        <p:spPr>
          <a:xfrm>
            <a:off x="219075" y="238125"/>
            <a:ext cx="116395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Before applying for a Business License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ABB28-7F84-4CEA-8500-6E25A7076E60}"/>
              </a:ext>
            </a:extLst>
          </p:cNvPr>
          <p:cNvSpPr txBox="1"/>
          <p:nvPr/>
        </p:nvSpPr>
        <p:spPr>
          <a:xfrm>
            <a:off x="449180" y="1026695"/>
            <a:ext cx="47244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CHOOSE YOUR </a:t>
            </a:r>
            <a:r>
              <a:rPr lang="en-US" dirty="0">
                <a:hlinkClick r:id="rId2"/>
              </a:rPr>
              <a:t>BUSINESS STRUCTURE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Corporation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 Corporation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Limited Liability Company (LLC)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Sole Proprietorship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Partnership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B98B61-3E9F-42C3-A26B-809D8868C253}"/>
              </a:ext>
            </a:extLst>
          </p:cNvPr>
          <p:cNvSpPr txBox="1"/>
          <p:nvPr/>
        </p:nvSpPr>
        <p:spPr>
          <a:xfrm>
            <a:off x="449180" y="2877093"/>
            <a:ext cx="47885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Have you filed your Tax and Employer Identification documents ?</a:t>
            </a:r>
          </a:p>
        </p:txBody>
      </p:sp>
      <p:pic>
        <p:nvPicPr>
          <p:cNvPr id="8" name="Picture 7" descr="A hand writing on a blackboard&#10;&#10;Description automatically generated">
            <a:extLst>
              <a:ext uri="{FF2B5EF4-FFF2-40B4-BE49-F238E27FC236}">
                <a16:creationId xmlns:a16="http://schemas.microsoft.com/office/drawing/2014/main" id="{B211EA17-F628-47E8-BF98-E590FFBF46B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2" y="3731923"/>
            <a:ext cx="5229726" cy="3033241"/>
          </a:xfrm>
          <a:prstGeom prst="rect">
            <a:avLst/>
          </a:prstGeom>
        </p:spPr>
      </p:pic>
      <p:pic>
        <p:nvPicPr>
          <p:cNvPr id="6" name="Picture 5" descr="A picture containing text, indoor, decorated, arranged&#10;&#10;Description automatically generated">
            <a:extLst>
              <a:ext uri="{FF2B5EF4-FFF2-40B4-BE49-F238E27FC236}">
                <a16:creationId xmlns:a16="http://schemas.microsoft.com/office/drawing/2014/main" id="{69CC1432-6B40-4C26-9C3B-D54BDCFA4C2F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3929">
            <a:off x="4946717" y="1852250"/>
            <a:ext cx="6404822" cy="36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8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A05E202-314D-4158-BA9D-49E871F374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8" y="0"/>
            <a:ext cx="11895221" cy="6785811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FACA3854-3BDC-4417-A74E-A51E78973DBB}"/>
              </a:ext>
            </a:extLst>
          </p:cNvPr>
          <p:cNvSpPr/>
          <p:nvPr/>
        </p:nvSpPr>
        <p:spPr>
          <a:xfrm>
            <a:off x="304800" y="1106905"/>
            <a:ext cx="3023937" cy="200526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60773D-CB36-427E-B370-0ACA49D4479C}"/>
              </a:ext>
            </a:extLst>
          </p:cNvPr>
          <p:cNvSpPr txBox="1"/>
          <p:nvPr/>
        </p:nvSpPr>
        <p:spPr>
          <a:xfrm>
            <a:off x="417095" y="1812758"/>
            <a:ext cx="189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STEP 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72A1A2-16B0-4D2C-B976-331AA35FDA1D}"/>
              </a:ext>
            </a:extLst>
          </p:cNvPr>
          <p:cNvSpPr txBox="1"/>
          <p:nvPr/>
        </p:nvSpPr>
        <p:spPr>
          <a:xfrm>
            <a:off x="3585411" y="1323474"/>
            <a:ext cx="7756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       </a:t>
            </a:r>
            <a:r>
              <a:rPr lang="en-US" sz="6000" dirty="0"/>
              <a:t>Contact the</a:t>
            </a:r>
          </a:p>
          <a:p>
            <a:r>
              <a:rPr lang="en-US" sz="6000" dirty="0"/>
              <a:t>Planning Department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1685F-E714-45AE-9C37-B0448EB0999A}"/>
              </a:ext>
            </a:extLst>
          </p:cNvPr>
          <p:cNvSpPr txBox="1"/>
          <p:nvPr/>
        </p:nvSpPr>
        <p:spPr>
          <a:xfrm>
            <a:off x="1122947" y="4355432"/>
            <a:ext cx="898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 </a:t>
            </a:r>
            <a:r>
              <a:rPr lang="en-US" sz="2400" dirty="0">
                <a:solidFill>
                  <a:srgbClr val="FF0000"/>
                </a:solidFill>
              </a:rPr>
              <a:t>Do this BEFORE you decide to buy a building or sign a lease!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07F63-9456-4312-BE83-0FC39F1B0400}"/>
              </a:ext>
            </a:extLst>
          </p:cNvPr>
          <p:cNvSpPr txBox="1"/>
          <p:nvPr/>
        </p:nvSpPr>
        <p:spPr>
          <a:xfrm>
            <a:off x="1195137" y="5366084"/>
            <a:ext cx="898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the zoning of the property to make sure it is zoned to support your business</a:t>
            </a:r>
          </a:p>
        </p:txBody>
      </p:sp>
    </p:spTree>
    <p:extLst>
      <p:ext uri="{BB962C8B-B14F-4D97-AF65-F5344CB8AC3E}">
        <p14:creationId xmlns:p14="http://schemas.microsoft.com/office/powerpoint/2010/main" val="168818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9ABB3EBE-D69A-43E8-AED2-52C80E786B82}"/>
              </a:ext>
            </a:extLst>
          </p:cNvPr>
          <p:cNvSpPr/>
          <p:nvPr/>
        </p:nvSpPr>
        <p:spPr>
          <a:xfrm>
            <a:off x="192505" y="930442"/>
            <a:ext cx="1724527" cy="10587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F59BF9-9E38-4AD8-9C0C-D8CFC6D8C69A}"/>
              </a:ext>
            </a:extLst>
          </p:cNvPr>
          <p:cNvSpPr txBox="1"/>
          <p:nvPr/>
        </p:nvSpPr>
        <p:spPr>
          <a:xfrm>
            <a:off x="417095" y="1275165"/>
            <a:ext cx="113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STEP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D4700F-9766-4B00-B9D3-B9A8D0A7171B}"/>
              </a:ext>
            </a:extLst>
          </p:cNvPr>
          <p:cNvSpPr txBox="1"/>
          <p:nvPr/>
        </p:nvSpPr>
        <p:spPr>
          <a:xfrm>
            <a:off x="2294020" y="1136665"/>
            <a:ext cx="760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the you created a business plan and your business activities, </a:t>
            </a:r>
          </a:p>
          <a:p>
            <a:r>
              <a:rPr lang="en-US" dirty="0"/>
              <a:t>you can apply for a City business license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6C361-BC73-462B-B302-EB5044C4F01C}"/>
              </a:ext>
            </a:extLst>
          </p:cNvPr>
          <p:cNvSpPr txBox="1"/>
          <p:nvPr/>
        </p:nvSpPr>
        <p:spPr>
          <a:xfrm>
            <a:off x="994611" y="2302042"/>
            <a:ext cx="619225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Be prepared to tell the business license office:</a:t>
            </a:r>
          </a:p>
          <a:p>
            <a:pPr marL="342900" indent="-342900">
              <a:buAutoNum type="arabicPeriod"/>
            </a:pPr>
            <a:r>
              <a:rPr lang="en-US" b="1" dirty="0"/>
              <a:t>Your business plan</a:t>
            </a:r>
          </a:p>
          <a:p>
            <a:pPr marL="342900" indent="-342900">
              <a:buAutoNum type="arabicPeriod"/>
            </a:pPr>
            <a:r>
              <a:rPr lang="en-US" b="1" dirty="0"/>
              <a:t>Your business activities with a detailed description</a:t>
            </a:r>
          </a:p>
          <a:p>
            <a:pPr marL="342900" indent="-342900">
              <a:buAutoNum type="arabicPeriod"/>
            </a:pPr>
            <a:r>
              <a:rPr lang="en-US" b="1" dirty="0"/>
              <a:t>Address of where you are locating your business.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398756-54B0-40F5-8DA5-D89E0EF57879}"/>
              </a:ext>
            </a:extLst>
          </p:cNvPr>
          <p:cNvSpPr txBox="1"/>
          <p:nvPr/>
        </p:nvSpPr>
        <p:spPr>
          <a:xfrm>
            <a:off x="922421" y="3920843"/>
            <a:ext cx="6192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Complete a  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Business License Application 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Complete an application for a </a:t>
            </a:r>
            <a:r>
              <a:rPr lang="en-US" b="1" dirty="0">
                <a:solidFill>
                  <a:srgbClr val="FF0000"/>
                </a:solidFill>
                <a:hlinkClick r:id="rId3"/>
              </a:rPr>
              <a:t>Certificate of Occupancy </a:t>
            </a:r>
            <a:r>
              <a:rPr lang="en-US" b="1" dirty="0">
                <a:solidFill>
                  <a:srgbClr val="FF0000"/>
                </a:solidFill>
              </a:rPr>
              <a:t>(if your business will have a storefront).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Complete a </a:t>
            </a:r>
            <a:r>
              <a:rPr lang="en-US" b="1" dirty="0">
                <a:solidFill>
                  <a:srgbClr val="FF0000"/>
                </a:solidFill>
                <a:hlinkClick r:id="rId4"/>
              </a:rPr>
              <a:t>Home Occupation Permit Application </a:t>
            </a:r>
            <a:r>
              <a:rPr lang="en-US" b="1" dirty="0">
                <a:solidFill>
                  <a:srgbClr val="FF0000"/>
                </a:solidFill>
              </a:rPr>
              <a:t>(if you are applying for a home-based business).</a:t>
            </a:r>
          </a:p>
        </p:txBody>
      </p:sp>
      <p:pic>
        <p:nvPicPr>
          <p:cNvPr id="8" name="Picture 7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603D0A34-49B6-420C-BD91-367DCFE38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20" y="3483500"/>
            <a:ext cx="3569369" cy="17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7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Icon&#10;&#10;Description automatically generated with low confidence">
            <a:extLst>
              <a:ext uri="{FF2B5EF4-FFF2-40B4-BE49-F238E27FC236}">
                <a16:creationId xmlns:a16="http://schemas.microsoft.com/office/drawing/2014/main" id="{2A0F70C0-F817-4012-A900-4F138AEBC6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" y="672890"/>
            <a:ext cx="12034777" cy="6106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5115C5-B9BB-40FB-AA0A-BA962CF3BA0A}"/>
              </a:ext>
            </a:extLst>
          </p:cNvPr>
          <p:cNvSpPr txBox="1"/>
          <p:nvPr/>
        </p:nvSpPr>
        <p:spPr>
          <a:xfrm>
            <a:off x="219075" y="238125"/>
            <a:ext cx="116395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Flow Chart to Open a Business with a Storefront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60797D-9BA2-4F1A-94C2-28AFFE9F3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27" y="2503531"/>
            <a:ext cx="772239" cy="815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11525C-25AA-4EB9-8FCD-B7CA0ECF5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9190" y="1151302"/>
            <a:ext cx="615986" cy="504297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33815A-A25B-44BB-A41B-1D5680A3C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995" y="5295085"/>
            <a:ext cx="538479" cy="475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9BF267-7BD8-4AD7-8D0F-265CC7A82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524" y="5954130"/>
            <a:ext cx="587293" cy="587293"/>
          </a:xfrm>
          <a:prstGeom prst="rect">
            <a:avLst/>
          </a:prstGeom>
        </p:spPr>
      </p:pic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3B352D73-52FB-40B6-8B69-932276B40A6B}"/>
              </a:ext>
            </a:extLst>
          </p:cNvPr>
          <p:cNvSpPr/>
          <p:nvPr/>
        </p:nvSpPr>
        <p:spPr>
          <a:xfrm>
            <a:off x="336884" y="1010653"/>
            <a:ext cx="577516" cy="57751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9C941D-88FC-47DB-AE0A-6876B845A5C2}"/>
              </a:ext>
            </a:extLst>
          </p:cNvPr>
          <p:cNvSpPr txBox="1"/>
          <p:nvPr/>
        </p:nvSpPr>
        <p:spPr>
          <a:xfrm>
            <a:off x="1014663" y="874804"/>
            <a:ext cx="1240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Are you starting a business with a storefront? If yes, proceed.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55A49C-984A-40E7-B6C2-00A8259C6421}"/>
              </a:ext>
            </a:extLst>
          </p:cNvPr>
          <p:cNvCxnSpPr/>
          <p:nvPr/>
        </p:nvCxnSpPr>
        <p:spPr>
          <a:xfrm>
            <a:off x="2606842" y="1751188"/>
            <a:ext cx="0" cy="513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2A8E401-3395-45BE-BB14-A61903B4E6DC}"/>
              </a:ext>
            </a:extLst>
          </p:cNvPr>
          <p:cNvSpPr txBox="1"/>
          <p:nvPr/>
        </p:nvSpPr>
        <p:spPr>
          <a:xfrm>
            <a:off x="537391" y="2167845"/>
            <a:ext cx="3259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Complete a Business License Application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B7F5A5-E926-4F2C-8EC9-A8B66689E31E}"/>
              </a:ext>
            </a:extLst>
          </p:cNvPr>
          <p:cNvSpPr txBox="1"/>
          <p:nvPr/>
        </p:nvSpPr>
        <p:spPr>
          <a:xfrm>
            <a:off x="336884" y="3813332"/>
            <a:ext cx="3677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Then go directly to the Planning Department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1345978-36DD-4EE0-8E91-DC7B9A31DD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1045" y="4662764"/>
            <a:ext cx="701631" cy="504297"/>
          </a:xfrm>
          <a:prstGeom prst="rect">
            <a:avLst/>
          </a:prstGeom>
          <a:noFill/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0185C44-254C-45E0-8B95-90968955314C}"/>
              </a:ext>
            </a:extLst>
          </p:cNvPr>
          <p:cNvCxnSpPr>
            <a:cxnSpLocks/>
          </p:cNvCxnSpPr>
          <p:nvPr/>
        </p:nvCxnSpPr>
        <p:spPr>
          <a:xfrm>
            <a:off x="1958140" y="3429000"/>
            <a:ext cx="0" cy="38433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B9C7D-69AF-490E-9E8E-5E6BF958808B}"/>
              </a:ext>
            </a:extLst>
          </p:cNvPr>
          <p:cNvCxnSpPr/>
          <p:nvPr/>
        </p:nvCxnSpPr>
        <p:spPr>
          <a:xfrm flipV="1">
            <a:off x="6038850" y="1588168"/>
            <a:ext cx="0" cy="449981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BAE1D2F-0525-4DDF-9792-822BAE59ECE1}"/>
              </a:ext>
            </a:extLst>
          </p:cNvPr>
          <p:cNvSpPr txBox="1"/>
          <p:nvPr/>
        </p:nvSpPr>
        <p:spPr>
          <a:xfrm>
            <a:off x="1445378" y="5861944"/>
            <a:ext cx="1641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Find another location</a:t>
            </a:r>
          </a:p>
          <a:p>
            <a:r>
              <a:rPr lang="en-US" sz="1200" b="1" dirty="0"/>
              <a:t>or apply for a rezone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D2A65EFE-597E-47B7-844F-148D6513159E}"/>
              </a:ext>
            </a:extLst>
          </p:cNvPr>
          <p:cNvSpPr/>
          <p:nvPr/>
        </p:nvSpPr>
        <p:spPr>
          <a:xfrm>
            <a:off x="4599703" y="4720422"/>
            <a:ext cx="624343" cy="47373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74D46C74-814F-40BC-821B-CA8CFEF5537B}"/>
              </a:ext>
            </a:extLst>
          </p:cNvPr>
          <p:cNvSpPr/>
          <p:nvPr/>
        </p:nvSpPr>
        <p:spPr>
          <a:xfrm>
            <a:off x="4594206" y="5882167"/>
            <a:ext cx="587293" cy="473729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BB0EFE-2B52-4CD0-9548-9E7EA0DA68AE}"/>
              </a:ext>
            </a:extLst>
          </p:cNvPr>
          <p:cNvSpPr txBox="1"/>
          <p:nvPr/>
        </p:nvSpPr>
        <p:spPr>
          <a:xfrm>
            <a:off x="4731894" y="4797985"/>
            <a:ext cx="578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YES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2783B7-1C39-4A9B-A666-FB52B60C669C}"/>
              </a:ext>
            </a:extLst>
          </p:cNvPr>
          <p:cNvSpPr txBox="1"/>
          <p:nvPr/>
        </p:nvSpPr>
        <p:spPr>
          <a:xfrm>
            <a:off x="4712706" y="6011309"/>
            <a:ext cx="3983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C25CE5-38E6-430C-BEAF-6EFEE19F04DF}"/>
              </a:ext>
            </a:extLst>
          </p:cNvPr>
          <p:cNvSpPr txBox="1"/>
          <p:nvPr/>
        </p:nvSpPr>
        <p:spPr>
          <a:xfrm>
            <a:off x="4109636" y="853608"/>
            <a:ext cx="1822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To Obtain Required Approvals, complete application for </a:t>
            </a:r>
            <a:r>
              <a:rPr lang="en-US" sz="1200" b="1" dirty="0">
                <a:solidFill>
                  <a:srgbClr val="FF0000"/>
                </a:solidFill>
                <a:hlinkClick r:id="rId8"/>
              </a:rPr>
              <a:t>Business License and Certificate of Occupancy. 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D39C5727-062B-46B4-A6A9-EC0D3EFCA546}"/>
              </a:ext>
            </a:extLst>
          </p:cNvPr>
          <p:cNvSpPr/>
          <p:nvPr/>
        </p:nvSpPr>
        <p:spPr>
          <a:xfrm>
            <a:off x="4853200" y="3133370"/>
            <a:ext cx="131262" cy="153950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FC44B3-C3DA-4537-9518-EF9B89806387}"/>
              </a:ext>
            </a:extLst>
          </p:cNvPr>
          <p:cNvSpPr txBox="1"/>
          <p:nvPr/>
        </p:nvSpPr>
        <p:spPr>
          <a:xfrm>
            <a:off x="3437364" y="4940129"/>
            <a:ext cx="1042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Is the location zoned for this purpose?</a:t>
            </a:r>
          </a:p>
        </p:txBody>
      </p:sp>
      <p:pic>
        <p:nvPicPr>
          <p:cNvPr id="21" name="Picture 20" descr="A close-up of a keychain and a key&#10;&#10;Description automatically generated with low confidence">
            <a:extLst>
              <a:ext uri="{FF2B5EF4-FFF2-40B4-BE49-F238E27FC236}">
                <a16:creationId xmlns:a16="http://schemas.microsoft.com/office/drawing/2014/main" id="{CF00C102-1052-4BDD-9453-B70C249639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18" y="2085085"/>
            <a:ext cx="1316348" cy="98599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BC181C9-14F7-440C-8312-DD9636A67758}"/>
              </a:ext>
            </a:extLst>
          </p:cNvPr>
          <p:cNvSpPr txBox="1"/>
          <p:nvPr/>
        </p:nvSpPr>
        <p:spPr>
          <a:xfrm>
            <a:off x="336884" y="115130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CD3004-CC7B-419C-A76A-D76142D4FEAE}"/>
              </a:ext>
            </a:extLst>
          </p:cNvPr>
          <p:cNvSpPr txBox="1"/>
          <p:nvPr/>
        </p:nvSpPr>
        <p:spPr>
          <a:xfrm>
            <a:off x="6454784" y="833694"/>
            <a:ext cx="494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City Departments will review applications. Call to Schedule the Certificate of Occupancy inspection.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9A10174C-0632-4CA4-AC2E-E1BFD7A8CB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1" y="1836703"/>
            <a:ext cx="1260182" cy="1260182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6E08F51A-46A7-418A-9A68-AF33A4682F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55" y="3460240"/>
            <a:ext cx="1260182" cy="12601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25C7290-BD92-4117-A95F-DD505AC6BA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63" y="5150026"/>
            <a:ext cx="1260183" cy="1260183"/>
          </a:xfrm>
          <a:prstGeom prst="rect">
            <a:avLst/>
          </a:prstGeom>
        </p:spPr>
      </p:pic>
      <p:pic>
        <p:nvPicPr>
          <p:cNvPr id="50" name="Picture 49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C2C281-B1E8-49E7-9154-2D3CF9692E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07" y="1848456"/>
            <a:ext cx="1749116" cy="131014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F8F7275-EE4C-4C18-86D6-BC9A9EC71BEB}"/>
              </a:ext>
            </a:extLst>
          </p:cNvPr>
          <p:cNvSpPr txBox="1"/>
          <p:nvPr/>
        </p:nvSpPr>
        <p:spPr>
          <a:xfrm>
            <a:off x="6666917" y="3061337"/>
            <a:ext cx="174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City Engineer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E17398-CE52-4FF8-A1B4-A2B75B93FB6D}"/>
              </a:ext>
            </a:extLst>
          </p:cNvPr>
          <p:cNvSpPr txBox="1"/>
          <p:nvPr/>
        </p:nvSpPr>
        <p:spPr>
          <a:xfrm>
            <a:off x="6666917" y="4749993"/>
            <a:ext cx="174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City Fire Chief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B5BE44-9951-488D-B881-5C267211C29B}"/>
              </a:ext>
            </a:extLst>
          </p:cNvPr>
          <p:cNvSpPr txBox="1"/>
          <p:nvPr/>
        </p:nvSpPr>
        <p:spPr>
          <a:xfrm>
            <a:off x="6457245" y="6410209"/>
            <a:ext cx="243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City Building Official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10BA1F-3852-426B-9C0D-A5EA88B2AF1C}"/>
              </a:ext>
            </a:extLst>
          </p:cNvPr>
          <p:cNvSpPr txBox="1"/>
          <p:nvPr/>
        </p:nvSpPr>
        <p:spPr>
          <a:xfrm>
            <a:off x="9263798" y="3134007"/>
            <a:ext cx="174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City Utilities</a:t>
            </a:r>
          </a:p>
        </p:txBody>
      </p: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1EBDF1BB-BFBE-4FF8-87BD-81195D22F2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990" y="3648029"/>
            <a:ext cx="1371600" cy="13716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BBCF8A2-6E10-4FBE-9E87-607FC970D4CF}"/>
              </a:ext>
            </a:extLst>
          </p:cNvPr>
          <p:cNvSpPr txBox="1"/>
          <p:nvPr/>
        </p:nvSpPr>
        <p:spPr>
          <a:xfrm>
            <a:off x="9503846" y="5097631"/>
            <a:ext cx="2286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Once all Departments have approved, the City will issue the Business License  and Certificate of Occupancy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7D3771F-66D8-4613-9E9D-19FF289CD84D}"/>
              </a:ext>
            </a:extLst>
          </p:cNvPr>
          <p:cNvCxnSpPr>
            <a:cxnSpLocks/>
          </p:cNvCxnSpPr>
          <p:nvPr/>
        </p:nvCxnSpPr>
        <p:spPr>
          <a:xfrm>
            <a:off x="1992210" y="4082037"/>
            <a:ext cx="1445154" cy="13767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AB8A1F4-59DE-4A92-806E-9A946A021C03}"/>
              </a:ext>
            </a:extLst>
          </p:cNvPr>
          <p:cNvCxnSpPr>
            <a:cxnSpLocks/>
          </p:cNvCxnSpPr>
          <p:nvPr/>
        </p:nvCxnSpPr>
        <p:spPr>
          <a:xfrm flipH="1">
            <a:off x="2478545" y="6185110"/>
            <a:ext cx="202160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E89E068-6814-4257-AB2E-A4FD0E7FA822}"/>
              </a:ext>
            </a:extLst>
          </p:cNvPr>
          <p:cNvCxnSpPr>
            <a:cxnSpLocks/>
          </p:cNvCxnSpPr>
          <p:nvPr/>
        </p:nvCxnSpPr>
        <p:spPr>
          <a:xfrm>
            <a:off x="5790708" y="1271857"/>
            <a:ext cx="108734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072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Icon&#10;&#10;Description automatically generated with low confidence">
            <a:extLst>
              <a:ext uri="{FF2B5EF4-FFF2-40B4-BE49-F238E27FC236}">
                <a16:creationId xmlns:a16="http://schemas.microsoft.com/office/drawing/2014/main" id="{2A0F70C0-F817-4012-A900-4F138AEBC6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" y="672890"/>
            <a:ext cx="12034777" cy="6106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5115C5-B9BB-40FB-AA0A-BA962CF3BA0A}"/>
              </a:ext>
            </a:extLst>
          </p:cNvPr>
          <p:cNvSpPr txBox="1"/>
          <p:nvPr/>
        </p:nvSpPr>
        <p:spPr>
          <a:xfrm>
            <a:off x="219075" y="238125"/>
            <a:ext cx="116395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Food (no Alcohol) business license flow chart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60797D-9BA2-4F1A-94C2-28AFFE9F3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27" y="2503531"/>
            <a:ext cx="772239" cy="815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11525C-25AA-4EB9-8FCD-B7CA0ECF5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9190" y="1151302"/>
            <a:ext cx="615986" cy="504297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33815A-A25B-44BB-A41B-1D5680A3C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961" y="5441533"/>
            <a:ext cx="538479" cy="475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9BF267-7BD8-4AD7-8D0F-265CC7A82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178" y="5597818"/>
            <a:ext cx="587293" cy="587293"/>
          </a:xfrm>
          <a:prstGeom prst="rect">
            <a:avLst/>
          </a:prstGeom>
        </p:spPr>
      </p:pic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3B352D73-52FB-40B6-8B69-932276B40A6B}"/>
              </a:ext>
            </a:extLst>
          </p:cNvPr>
          <p:cNvSpPr/>
          <p:nvPr/>
        </p:nvSpPr>
        <p:spPr>
          <a:xfrm>
            <a:off x="336884" y="1010653"/>
            <a:ext cx="577516" cy="57751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9C941D-88FC-47DB-AE0A-6876B845A5C2}"/>
              </a:ext>
            </a:extLst>
          </p:cNvPr>
          <p:cNvSpPr txBox="1"/>
          <p:nvPr/>
        </p:nvSpPr>
        <p:spPr>
          <a:xfrm>
            <a:off x="1014664" y="874804"/>
            <a:ext cx="1114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Applying for a storefront business license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55A49C-984A-40E7-B6C2-00A8259C6421}"/>
              </a:ext>
            </a:extLst>
          </p:cNvPr>
          <p:cNvCxnSpPr/>
          <p:nvPr/>
        </p:nvCxnSpPr>
        <p:spPr>
          <a:xfrm>
            <a:off x="2606842" y="1751188"/>
            <a:ext cx="0" cy="513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2A8E401-3395-45BE-BB14-A61903B4E6DC}"/>
              </a:ext>
            </a:extLst>
          </p:cNvPr>
          <p:cNvSpPr txBox="1"/>
          <p:nvPr/>
        </p:nvSpPr>
        <p:spPr>
          <a:xfrm>
            <a:off x="1211180" y="2247960"/>
            <a:ext cx="2005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Business License Office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B7F5A5-E926-4F2C-8EC9-A8B66689E31E}"/>
              </a:ext>
            </a:extLst>
          </p:cNvPr>
          <p:cNvSpPr txBox="1"/>
          <p:nvPr/>
        </p:nvSpPr>
        <p:spPr>
          <a:xfrm>
            <a:off x="491479" y="3813332"/>
            <a:ext cx="1763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Planning Department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1345978-36DD-4EE0-8E91-DC7B9A31DD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664" y="4133375"/>
            <a:ext cx="701631" cy="504297"/>
          </a:xfrm>
          <a:prstGeom prst="rect">
            <a:avLst/>
          </a:prstGeom>
          <a:noFill/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0185C44-254C-45E0-8B95-90968955314C}"/>
              </a:ext>
            </a:extLst>
          </p:cNvPr>
          <p:cNvCxnSpPr/>
          <p:nvPr/>
        </p:nvCxnSpPr>
        <p:spPr>
          <a:xfrm>
            <a:off x="2129590" y="3429000"/>
            <a:ext cx="0" cy="513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B9C7D-69AF-490E-9E8E-5E6BF958808B}"/>
              </a:ext>
            </a:extLst>
          </p:cNvPr>
          <p:cNvCxnSpPr/>
          <p:nvPr/>
        </p:nvCxnSpPr>
        <p:spPr>
          <a:xfrm flipV="1">
            <a:off x="6038850" y="1588168"/>
            <a:ext cx="0" cy="449981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FC2A66DC-1DEA-45A0-AFD7-1E1BB6D7A8EC}"/>
              </a:ext>
            </a:extLst>
          </p:cNvPr>
          <p:cNvSpPr/>
          <p:nvPr/>
        </p:nvSpPr>
        <p:spPr>
          <a:xfrm>
            <a:off x="6296526" y="1001544"/>
            <a:ext cx="577516" cy="57751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AE1D2F-0525-4DDF-9792-822BAE59ECE1}"/>
              </a:ext>
            </a:extLst>
          </p:cNvPr>
          <p:cNvSpPr txBox="1"/>
          <p:nvPr/>
        </p:nvSpPr>
        <p:spPr>
          <a:xfrm>
            <a:off x="1291052" y="4853695"/>
            <a:ext cx="1534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Find another location</a:t>
            </a:r>
          </a:p>
          <a:p>
            <a:r>
              <a:rPr lang="en-US" sz="1200" dirty="0"/>
              <a:t>Or seek rezoning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D2A65EFE-597E-47B7-844F-148D6513159E}"/>
              </a:ext>
            </a:extLst>
          </p:cNvPr>
          <p:cNvSpPr/>
          <p:nvPr/>
        </p:nvSpPr>
        <p:spPr>
          <a:xfrm>
            <a:off x="4327415" y="4828178"/>
            <a:ext cx="624343" cy="47373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74D46C74-814F-40BC-821B-CA8CFEF5537B}"/>
              </a:ext>
            </a:extLst>
          </p:cNvPr>
          <p:cNvSpPr/>
          <p:nvPr/>
        </p:nvSpPr>
        <p:spPr>
          <a:xfrm>
            <a:off x="4327415" y="6028708"/>
            <a:ext cx="587293" cy="473729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BB0EFE-2B52-4CD0-9548-9E7EA0DA68AE}"/>
              </a:ext>
            </a:extLst>
          </p:cNvPr>
          <p:cNvSpPr txBox="1"/>
          <p:nvPr/>
        </p:nvSpPr>
        <p:spPr>
          <a:xfrm>
            <a:off x="4451310" y="4967795"/>
            <a:ext cx="578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YES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2783B7-1C39-4A9B-A666-FB52B60C669C}"/>
              </a:ext>
            </a:extLst>
          </p:cNvPr>
          <p:cNvSpPr txBox="1"/>
          <p:nvPr/>
        </p:nvSpPr>
        <p:spPr>
          <a:xfrm>
            <a:off x="4421893" y="6133611"/>
            <a:ext cx="3983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NO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D323422-551C-4280-9CA3-BAEB3A3458F2}"/>
              </a:ext>
            </a:extLst>
          </p:cNvPr>
          <p:cNvCxnSpPr/>
          <p:nvPr/>
        </p:nvCxnSpPr>
        <p:spPr>
          <a:xfrm>
            <a:off x="2344366" y="4459705"/>
            <a:ext cx="1706266" cy="1042266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D85A6B3-3EF0-4FFA-9363-81E06EF04BF2}"/>
              </a:ext>
            </a:extLst>
          </p:cNvPr>
          <p:cNvCxnSpPr/>
          <p:nvPr/>
        </p:nvCxnSpPr>
        <p:spPr>
          <a:xfrm>
            <a:off x="2538343" y="6241333"/>
            <a:ext cx="1475653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0C25CE5-38E6-430C-BEAF-6EFEE19F04DF}"/>
              </a:ext>
            </a:extLst>
          </p:cNvPr>
          <p:cNvSpPr txBox="1"/>
          <p:nvPr/>
        </p:nvSpPr>
        <p:spPr>
          <a:xfrm>
            <a:off x="4013996" y="1007127"/>
            <a:ext cx="223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FF0000"/>
                </a:solidFill>
              </a:rPr>
              <a:t>Obtain Required Approvals for Business License and Certificate of Occupancy 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D39C5727-062B-46B4-A6A9-EC0D3EFCA546}"/>
              </a:ext>
            </a:extLst>
          </p:cNvPr>
          <p:cNvSpPr/>
          <p:nvPr/>
        </p:nvSpPr>
        <p:spPr>
          <a:xfrm>
            <a:off x="4541265" y="2711116"/>
            <a:ext cx="137434" cy="188041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-Up 15">
            <a:extLst>
              <a:ext uri="{FF2B5EF4-FFF2-40B4-BE49-F238E27FC236}">
                <a16:creationId xmlns:a16="http://schemas.microsoft.com/office/drawing/2014/main" id="{0B3F2C25-CF84-45A6-A6DB-7620D54C91D7}"/>
              </a:ext>
            </a:extLst>
          </p:cNvPr>
          <p:cNvSpPr/>
          <p:nvPr/>
        </p:nvSpPr>
        <p:spPr>
          <a:xfrm rot="8591168">
            <a:off x="827776" y="4700161"/>
            <a:ext cx="380233" cy="1341846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FC44B3-C3DA-4537-9518-EF9B89806387}"/>
              </a:ext>
            </a:extLst>
          </p:cNvPr>
          <p:cNvSpPr txBox="1"/>
          <p:nvPr/>
        </p:nvSpPr>
        <p:spPr>
          <a:xfrm>
            <a:off x="5075653" y="4905512"/>
            <a:ext cx="8853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Is the location zoned for this purpose</a:t>
            </a:r>
          </a:p>
        </p:txBody>
      </p:sp>
      <p:pic>
        <p:nvPicPr>
          <p:cNvPr id="21" name="Picture 20" descr="A close-up of a keychain and a key&#10;&#10;Description automatically generated with low confidence">
            <a:extLst>
              <a:ext uri="{FF2B5EF4-FFF2-40B4-BE49-F238E27FC236}">
                <a16:creationId xmlns:a16="http://schemas.microsoft.com/office/drawing/2014/main" id="{CF00C102-1052-4BDD-9453-B70C24963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63" y="1658528"/>
            <a:ext cx="1316348" cy="98599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BC181C9-14F7-440C-8312-DD9636A67758}"/>
              </a:ext>
            </a:extLst>
          </p:cNvPr>
          <p:cNvSpPr txBox="1"/>
          <p:nvPr/>
        </p:nvSpPr>
        <p:spPr>
          <a:xfrm>
            <a:off x="336884" y="1151302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287953-A201-4B90-A32E-D30BE9EDE6A1}"/>
              </a:ext>
            </a:extLst>
          </p:cNvPr>
          <p:cNvSpPr txBox="1"/>
          <p:nvPr/>
        </p:nvSpPr>
        <p:spPr>
          <a:xfrm>
            <a:off x="6296526" y="1105635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CD3004-CC7B-419C-A76A-D76142D4FEAE}"/>
              </a:ext>
            </a:extLst>
          </p:cNvPr>
          <p:cNvSpPr txBox="1"/>
          <p:nvPr/>
        </p:nvSpPr>
        <p:spPr>
          <a:xfrm>
            <a:off x="7676147" y="1151302"/>
            <a:ext cx="328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APPROVALS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9A10174C-0632-4CA4-AC2E-E1BFD7A8CB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07" y="1763513"/>
            <a:ext cx="1260182" cy="1260182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6E08F51A-46A7-418A-9A68-AF33A4682F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55" y="3460240"/>
            <a:ext cx="1260182" cy="12601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25C7290-BD92-4117-A95F-DD505AC6BA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63" y="5150026"/>
            <a:ext cx="1260183" cy="1260183"/>
          </a:xfrm>
          <a:prstGeom prst="rect">
            <a:avLst/>
          </a:prstGeom>
        </p:spPr>
      </p:pic>
      <p:pic>
        <p:nvPicPr>
          <p:cNvPr id="50" name="Picture 49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C2C281-B1E8-49E7-9154-2D3CF9692E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05" y="1751188"/>
            <a:ext cx="1114927" cy="83511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F8F7275-EE4C-4C18-86D6-BC9A9EC71BEB}"/>
              </a:ext>
            </a:extLst>
          </p:cNvPr>
          <p:cNvSpPr txBox="1"/>
          <p:nvPr/>
        </p:nvSpPr>
        <p:spPr>
          <a:xfrm>
            <a:off x="6666917" y="3061337"/>
            <a:ext cx="174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City Engineer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E17398-CE52-4FF8-A1B4-A2B75B93FB6D}"/>
              </a:ext>
            </a:extLst>
          </p:cNvPr>
          <p:cNvSpPr txBox="1"/>
          <p:nvPr/>
        </p:nvSpPr>
        <p:spPr>
          <a:xfrm>
            <a:off x="6666917" y="4749993"/>
            <a:ext cx="174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City Fire Chief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B5BE44-9951-488D-B881-5C267211C29B}"/>
              </a:ext>
            </a:extLst>
          </p:cNvPr>
          <p:cNvSpPr txBox="1"/>
          <p:nvPr/>
        </p:nvSpPr>
        <p:spPr>
          <a:xfrm>
            <a:off x="6457245" y="6410209"/>
            <a:ext cx="243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City Building Official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10BA1F-3852-426B-9C0D-A5EA88B2AF1C}"/>
              </a:ext>
            </a:extLst>
          </p:cNvPr>
          <p:cNvSpPr txBox="1"/>
          <p:nvPr/>
        </p:nvSpPr>
        <p:spPr>
          <a:xfrm>
            <a:off x="9578363" y="2586307"/>
            <a:ext cx="174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City Utilities</a:t>
            </a:r>
          </a:p>
        </p:txBody>
      </p: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1EBDF1BB-BFBE-4FF8-87BD-81195D22F2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11" y="4355364"/>
            <a:ext cx="871337" cy="87133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BBCF8A2-6E10-4FBE-9E87-607FC970D4CF}"/>
              </a:ext>
            </a:extLst>
          </p:cNvPr>
          <p:cNvSpPr txBox="1"/>
          <p:nvPr/>
        </p:nvSpPr>
        <p:spPr>
          <a:xfrm>
            <a:off x="9763150" y="5206010"/>
            <a:ext cx="1749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Obtain your Business </a:t>
            </a:r>
            <a:r>
              <a:rPr lang="en-US" dirty="0" err="1"/>
              <a:t>Lic</a:t>
            </a:r>
            <a:r>
              <a:rPr lang="en-US" dirty="0"/>
              <a:t>. and Certificate of Occupancy</a:t>
            </a:r>
          </a:p>
        </p:txBody>
      </p:sp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493CA47E-3D20-403B-BAEF-450A1FA82F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114" y="6343360"/>
            <a:ext cx="481752" cy="40146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90C778C-9AE7-4202-94A8-50D87AEF5157}"/>
              </a:ext>
            </a:extLst>
          </p:cNvPr>
          <p:cNvSpPr txBox="1"/>
          <p:nvPr/>
        </p:nvSpPr>
        <p:spPr>
          <a:xfrm>
            <a:off x="9719293" y="6378538"/>
            <a:ext cx="228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Check Alert page for further information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76713E7-9053-4F7C-B2C0-608FF6634C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563" y="2932551"/>
            <a:ext cx="900112" cy="112402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8A0799B-3C0F-4E82-A643-F6793C1814F1}"/>
              </a:ext>
            </a:extLst>
          </p:cNvPr>
          <p:cNvSpPr txBox="1"/>
          <p:nvPr/>
        </p:nvSpPr>
        <p:spPr>
          <a:xfrm>
            <a:off x="9085068" y="4028785"/>
            <a:ext cx="242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County Health Dept.</a:t>
            </a:r>
          </a:p>
        </p:txBody>
      </p:sp>
    </p:spTree>
    <p:extLst>
      <p:ext uri="{BB962C8B-B14F-4D97-AF65-F5344CB8AC3E}">
        <p14:creationId xmlns:p14="http://schemas.microsoft.com/office/powerpoint/2010/main" val="70126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8EA7E-FDB6-4461-B618-737FB2C3DB5D}"/>
              </a:ext>
            </a:extLst>
          </p:cNvPr>
          <p:cNvSpPr txBox="1"/>
          <p:nvPr/>
        </p:nvSpPr>
        <p:spPr>
          <a:xfrm>
            <a:off x="1684421" y="232611"/>
            <a:ext cx="885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CONTACT NUMBERS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E1B4E-54DC-49FC-A441-ED46A1F79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95" y="824650"/>
            <a:ext cx="1344529" cy="141922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04131F3-3601-400E-8D0A-9EE351030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4773168"/>
            <a:ext cx="1260182" cy="1260182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8113651-A0A8-43EB-B365-6BBC739DB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861" y="2932551"/>
            <a:ext cx="1260182" cy="1260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0EF7C8-716F-477D-A5FC-E57CE93E8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99" y="4773167"/>
            <a:ext cx="1260183" cy="1260183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E62B1DB7-012A-46AC-96B3-3C39A549FE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99" y="817075"/>
            <a:ext cx="1490512" cy="111644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559AE48-9BA5-4274-8AFF-3698A367DB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93" y="817075"/>
            <a:ext cx="900112" cy="1124020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605848B7-10F9-47D1-86FF-9E9C2816A3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932551"/>
            <a:ext cx="1485900" cy="990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DB84BC-BF3E-4D1B-BE91-6E26024FDC4A}"/>
              </a:ext>
            </a:extLst>
          </p:cNvPr>
          <p:cNvSpPr txBox="1"/>
          <p:nvPr/>
        </p:nvSpPr>
        <p:spPr>
          <a:xfrm>
            <a:off x="2084220" y="1299411"/>
            <a:ext cx="19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530-824-7029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D54020-11B2-490C-97EE-ABDEDA3CD868}"/>
              </a:ext>
            </a:extLst>
          </p:cNvPr>
          <p:cNvSpPr txBox="1"/>
          <p:nvPr/>
        </p:nvSpPr>
        <p:spPr>
          <a:xfrm>
            <a:off x="2164430" y="3243185"/>
            <a:ext cx="352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Planning Department</a:t>
            </a:r>
          </a:p>
          <a:p>
            <a:r>
              <a:rPr lang="en-US" dirty="0"/>
              <a:t>530-824-7036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2100FA-B7DB-4E96-AA5B-594266680788}"/>
              </a:ext>
            </a:extLst>
          </p:cNvPr>
          <p:cNvSpPr txBox="1"/>
          <p:nvPr/>
        </p:nvSpPr>
        <p:spPr>
          <a:xfrm>
            <a:off x="1990724" y="5128261"/>
            <a:ext cx="199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City Engineer 530-824-7029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0538C5-BF22-498D-8F04-2BFABF6A4411}"/>
              </a:ext>
            </a:extLst>
          </p:cNvPr>
          <p:cNvSpPr txBox="1"/>
          <p:nvPr/>
        </p:nvSpPr>
        <p:spPr>
          <a:xfrm>
            <a:off x="7586663" y="1109040"/>
            <a:ext cx="199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City Utilities</a:t>
            </a:r>
          </a:p>
          <a:p>
            <a:r>
              <a:rPr lang="en-US" dirty="0"/>
              <a:t>530-824-7020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EE40AE-D594-46BF-88D5-67DDE4CBE328}"/>
              </a:ext>
            </a:extLst>
          </p:cNvPr>
          <p:cNvSpPr txBox="1"/>
          <p:nvPr/>
        </p:nvSpPr>
        <p:spPr>
          <a:xfrm>
            <a:off x="7470911" y="3377976"/>
            <a:ext cx="199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Fire Chief </a:t>
            </a:r>
          </a:p>
          <a:p>
            <a:r>
              <a:rPr lang="en-US" dirty="0"/>
              <a:t>530-824-7044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6D0AC-8738-46B3-9C54-E8FC9DDB6233}"/>
              </a:ext>
            </a:extLst>
          </p:cNvPr>
          <p:cNvSpPr txBox="1"/>
          <p:nvPr/>
        </p:nvSpPr>
        <p:spPr>
          <a:xfrm>
            <a:off x="7470911" y="5241172"/>
            <a:ext cx="199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Building Official</a:t>
            </a:r>
          </a:p>
          <a:p>
            <a:r>
              <a:rPr lang="en-US" dirty="0"/>
              <a:t>530-824-7027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B5A1AA-1313-4A8C-8B90-A10C9FC6794F}"/>
              </a:ext>
            </a:extLst>
          </p:cNvPr>
          <p:cNvSpPr txBox="1"/>
          <p:nvPr/>
        </p:nvSpPr>
        <p:spPr>
          <a:xfrm>
            <a:off x="10289757" y="2243876"/>
            <a:ext cx="19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530-527-8020</a:t>
            </a:r>
          </a:p>
        </p:txBody>
      </p:sp>
    </p:spTree>
    <p:extLst>
      <p:ext uri="{BB962C8B-B14F-4D97-AF65-F5344CB8AC3E}">
        <p14:creationId xmlns:p14="http://schemas.microsoft.com/office/powerpoint/2010/main" val="2284562368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LightSeedLeftStep">
      <a:dk1>
        <a:srgbClr val="000000"/>
      </a:dk1>
      <a:lt1>
        <a:srgbClr val="FFFFFF"/>
      </a:lt1>
      <a:dk2>
        <a:srgbClr val="242E41"/>
      </a:dk2>
      <a:lt2>
        <a:srgbClr val="E5E8E2"/>
      </a:lt2>
      <a:accent1>
        <a:srgbClr val="B182DB"/>
      </a:accent1>
      <a:accent2>
        <a:srgbClr val="7266D3"/>
      </a:accent2>
      <a:accent3>
        <a:srgbClr val="829DDB"/>
      </a:accent3>
      <a:accent4>
        <a:srgbClr val="58ADCF"/>
      </a:accent4>
      <a:accent5>
        <a:srgbClr val="67B1A6"/>
      </a:accent5>
      <a:accent6>
        <a:srgbClr val="58B581"/>
      </a:accent6>
      <a:hlink>
        <a:srgbClr val="6F8C54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548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Calibri</vt:lpstr>
      <vt:lpstr>Sitka Banner</vt:lpstr>
      <vt:lpstr>HeadlinesVTI</vt:lpstr>
      <vt:lpstr>How to start a business &amp;  obtain a license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Flow Chart How to start a business &amp;  obtain a license</dc:title>
  <dc:creator>Christina Meeds</dc:creator>
  <cp:lastModifiedBy>Kristina Miller</cp:lastModifiedBy>
  <cp:revision>4</cp:revision>
  <dcterms:created xsi:type="dcterms:W3CDTF">2022-03-08T23:34:06Z</dcterms:created>
  <dcterms:modified xsi:type="dcterms:W3CDTF">2022-03-24T00:41:55Z</dcterms:modified>
</cp:coreProperties>
</file>