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77" r:id="rId6"/>
    <p:sldId id="279" r:id="rId7"/>
    <p:sldId id="281" r:id="rId8"/>
    <p:sldId id="282" r:id="rId9"/>
    <p:sldId id="283" r:id="rId10"/>
    <p:sldId id="284" r:id="rId11"/>
    <p:sldId id="285" r:id="rId12"/>
    <p:sldId id="286" r:id="rId13"/>
    <p:sldId id="298" r:id="rId14"/>
    <p:sldId id="297" r:id="rId15"/>
    <p:sldId id="304" r:id="rId16"/>
    <p:sldId id="301" r:id="rId17"/>
    <p:sldId id="302" r:id="rId18"/>
    <p:sldId id="303" r:id="rId19"/>
    <p:sldId id="265" r:id="rId20"/>
    <p:sldId id="266" r:id="rId21"/>
    <p:sldId id="257" r:id="rId22"/>
    <p:sldId id="258" r:id="rId23"/>
    <p:sldId id="305" r:id="rId24"/>
    <p:sldId id="260" r:id="rId25"/>
    <p:sldId id="278" r:id="rId26"/>
    <p:sldId id="259" r:id="rId27"/>
    <p:sldId id="261" r:id="rId28"/>
    <p:sldId id="268" r:id="rId29"/>
    <p:sldId id="288" r:id="rId30"/>
    <p:sldId id="289" r:id="rId31"/>
    <p:sldId id="290" r:id="rId32"/>
    <p:sldId id="291" r:id="rId33"/>
    <p:sldId id="270" r:id="rId34"/>
    <p:sldId id="274" r:id="rId35"/>
    <p:sldId id="29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13C13-C462-468A-D80C-B3A99D384987}" v="110" dt="2022-05-05T18:39:14.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s://www.lakecountyil.gov/DocumentCenter/View/30081/2019-Rules-of-the-Board-of-Review" TargetMode="Externa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lakecountyil.gov/DocumentCenter/View/30081/2019-Rules-of-the-Board-of-Review" TargetMode="External"/><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25E7B-EAE5-46D3-A1EF-651D140226A3}"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91DDFE60-DE81-4DD2-ADCA-0385FA5D8380}">
      <dgm:prSet/>
      <dgm:spPr/>
      <dgm:t>
        <a:bodyPr/>
        <a:lstStyle/>
        <a:p>
          <a:r>
            <a:rPr lang="en-US" dirty="0"/>
            <a:t>Link to the </a:t>
          </a:r>
          <a:r>
            <a:rPr lang="en-US" dirty="0">
              <a:latin typeface="Calibri Light" panose="020F0302020204030204"/>
              <a:hlinkClick xmlns:r="http://schemas.openxmlformats.org/officeDocument/2006/relationships" r:id="rId1"/>
            </a:rPr>
            <a:t>2022</a:t>
          </a:r>
          <a:r>
            <a:rPr lang="en-US" dirty="0">
              <a:hlinkClick xmlns:r="http://schemas.openxmlformats.org/officeDocument/2006/relationships" r:id="rId1"/>
            </a:rPr>
            <a:t> Board of Review Rules</a:t>
          </a:r>
          <a:endParaRPr lang="en-US" dirty="0"/>
        </a:p>
      </dgm:t>
    </dgm:pt>
    <dgm:pt modelId="{67EA30F7-A585-4169-9376-7CEC198F7813}" type="parTrans" cxnId="{17F63C5D-79A2-4B59-9124-380AD68647C5}">
      <dgm:prSet/>
      <dgm:spPr/>
      <dgm:t>
        <a:bodyPr/>
        <a:lstStyle/>
        <a:p>
          <a:endParaRPr lang="en-US"/>
        </a:p>
      </dgm:t>
    </dgm:pt>
    <dgm:pt modelId="{61BD3136-88BC-42EF-B765-53487E57C55C}" type="sibTrans" cxnId="{17F63C5D-79A2-4B59-9124-380AD68647C5}">
      <dgm:prSet/>
      <dgm:spPr/>
      <dgm:t>
        <a:bodyPr/>
        <a:lstStyle/>
        <a:p>
          <a:endParaRPr lang="en-US"/>
        </a:p>
      </dgm:t>
    </dgm:pt>
    <dgm:pt modelId="{840E6104-807D-4181-B4B4-D565E4AFB1F2}">
      <dgm:prSet/>
      <dgm:spPr/>
      <dgm:t>
        <a:bodyPr/>
        <a:lstStyle/>
        <a:p>
          <a:endParaRPr lang="en-US" dirty="0"/>
        </a:p>
      </dgm:t>
    </dgm:pt>
    <dgm:pt modelId="{CBEC1728-A8D9-4CB7-BC87-1815625D8CB3}" type="parTrans" cxnId="{944EB90D-6331-42D3-90E3-3CE3C18AD4F3}">
      <dgm:prSet/>
      <dgm:spPr/>
      <dgm:t>
        <a:bodyPr/>
        <a:lstStyle/>
        <a:p>
          <a:endParaRPr lang="en-US"/>
        </a:p>
      </dgm:t>
    </dgm:pt>
    <dgm:pt modelId="{5B2BAEFE-9EF0-4008-A032-85C765CF030E}" type="sibTrans" cxnId="{944EB90D-6331-42D3-90E3-3CE3C18AD4F3}">
      <dgm:prSet/>
      <dgm:spPr/>
      <dgm:t>
        <a:bodyPr/>
        <a:lstStyle/>
        <a:p>
          <a:endParaRPr lang="en-US"/>
        </a:p>
      </dgm:t>
    </dgm:pt>
    <dgm:pt modelId="{0CAD9342-6384-471A-9931-C6B672CC9572}">
      <dgm:prSet/>
      <dgm:spPr/>
      <dgm:t>
        <a:bodyPr/>
        <a:lstStyle/>
        <a:p>
          <a:endParaRPr lang="en-US" dirty="0"/>
        </a:p>
      </dgm:t>
    </dgm:pt>
    <dgm:pt modelId="{64ED8167-6ED0-4589-AA7E-3664F8DBBFD1}" type="parTrans" cxnId="{CF6112F3-0A22-4AF7-A4C7-18AADA0EA8BF}">
      <dgm:prSet/>
      <dgm:spPr/>
      <dgm:t>
        <a:bodyPr/>
        <a:lstStyle/>
        <a:p>
          <a:endParaRPr lang="en-US"/>
        </a:p>
      </dgm:t>
    </dgm:pt>
    <dgm:pt modelId="{016D5CB7-6231-4EB2-A71C-35A0EEB4DD80}" type="sibTrans" cxnId="{CF6112F3-0A22-4AF7-A4C7-18AADA0EA8BF}">
      <dgm:prSet/>
      <dgm:spPr/>
      <dgm:t>
        <a:bodyPr/>
        <a:lstStyle/>
        <a:p>
          <a:endParaRPr lang="en-US"/>
        </a:p>
      </dgm:t>
    </dgm:pt>
    <dgm:pt modelId="{75F1150A-F034-4131-8776-5B4E64F5FC53}">
      <dgm:prSet/>
      <dgm:spPr/>
      <dgm:t>
        <a:bodyPr/>
        <a:lstStyle/>
        <a:p>
          <a:r>
            <a:rPr lang="en-US" dirty="0"/>
            <a:t>*</a:t>
          </a:r>
          <a:r>
            <a:rPr lang="en-US" dirty="0">
              <a:solidFill>
                <a:srgbClr val="FF0000"/>
              </a:solidFill>
            </a:rPr>
            <a:t>Evidence must be submitted at time of filing except Appraisals. They must be filed within (14) calendar days of filing deadline for residential and (30) days for industrial and commercial.</a:t>
          </a:r>
        </a:p>
      </dgm:t>
    </dgm:pt>
    <dgm:pt modelId="{6786B267-F0C5-46CF-B97E-BD93AFEC0EEE}" type="parTrans" cxnId="{45769692-E190-4AB7-ADCA-E4375B5CD704}">
      <dgm:prSet/>
      <dgm:spPr/>
      <dgm:t>
        <a:bodyPr/>
        <a:lstStyle/>
        <a:p>
          <a:endParaRPr lang="en-US"/>
        </a:p>
      </dgm:t>
    </dgm:pt>
    <dgm:pt modelId="{1FD2D6BB-8311-47C7-8F7B-A9419CCBD0F8}" type="sibTrans" cxnId="{45769692-E190-4AB7-ADCA-E4375B5CD704}">
      <dgm:prSet/>
      <dgm:spPr/>
      <dgm:t>
        <a:bodyPr/>
        <a:lstStyle/>
        <a:p>
          <a:endParaRPr lang="en-US"/>
        </a:p>
      </dgm:t>
    </dgm:pt>
    <dgm:pt modelId="{54D5141A-3861-4E10-A9C5-61DA9B2442DA}">
      <dgm:prSet/>
      <dgm:spPr/>
      <dgm:t>
        <a:bodyPr/>
        <a:lstStyle/>
        <a:p>
          <a:r>
            <a:rPr lang="en-US" dirty="0"/>
            <a:t>**All </a:t>
          </a:r>
          <a:r>
            <a:rPr lang="en-US" dirty="0">
              <a:latin typeface="Calibri Light" panose="020F0302020204030204"/>
            </a:rPr>
            <a:t>2022</a:t>
          </a:r>
          <a:r>
            <a:rPr lang="en-US" dirty="0"/>
            <a:t> Appeals and evidence may be published on the Lake County Chief County Assessor’s website.</a:t>
          </a:r>
        </a:p>
      </dgm:t>
    </dgm:pt>
    <dgm:pt modelId="{75715BD9-A2CB-4B8C-B525-FC234BC00B2A}" type="parTrans" cxnId="{16C62AC2-8BDF-4F2E-B706-5D9691FD6ABD}">
      <dgm:prSet/>
      <dgm:spPr/>
      <dgm:t>
        <a:bodyPr/>
        <a:lstStyle/>
        <a:p>
          <a:endParaRPr lang="en-US"/>
        </a:p>
      </dgm:t>
    </dgm:pt>
    <dgm:pt modelId="{697F5ACB-2D68-46EC-943B-2625FB65ECD9}" type="sibTrans" cxnId="{16C62AC2-8BDF-4F2E-B706-5D9691FD6ABD}">
      <dgm:prSet/>
      <dgm:spPr/>
      <dgm:t>
        <a:bodyPr/>
        <a:lstStyle/>
        <a:p>
          <a:endParaRPr lang="en-US"/>
        </a:p>
      </dgm:t>
    </dgm:pt>
    <dgm:pt modelId="{87234DF4-929D-434B-9041-6C1AC1A8A6B0}" type="pres">
      <dgm:prSet presAssocID="{BD825E7B-EAE5-46D3-A1EF-651D140226A3}" presName="root" presStyleCnt="0">
        <dgm:presLayoutVars>
          <dgm:dir/>
          <dgm:resizeHandles val="exact"/>
        </dgm:presLayoutVars>
      </dgm:prSet>
      <dgm:spPr/>
    </dgm:pt>
    <dgm:pt modelId="{CF2DAC2A-66F8-4EC2-B5BB-001305EA4FF0}" type="pres">
      <dgm:prSet presAssocID="{BD825E7B-EAE5-46D3-A1EF-651D140226A3}" presName="container" presStyleCnt="0">
        <dgm:presLayoutVars>
          <dgm:dir/>
          <dgm:resizeHandles val="exact"/>
        </dgm:presLayoutVars>
      </dgm:prSet>
      <dgm:spPr/>
    </dgm:pt>
    <dgm:pt modelId="{845F9D33-4CC2-46C4-9051-9A922300F51E}" type="pres">
      <dgm:prSet presAssocID="{91DDFE60-DE81-4DD2-ADCA-0385FA5D8380}" presName="compNode" presStyleCnt="0"/>
      <dgm:spPr/>
    </dgm:pt>
    <dgm:pt modelId="{50DD7458-8003-467C-9B40-386DEE7F8792}" type="pres">
      <dgm:prSet presAssocID="{91DDFE60-DE81-4DD2-ADCA-0385FA5D8380}" presName="iconBgRect" presStyleLbl="bgShp" presStyleIdx="0" presStyleCnt="5"/>
      <dgm:spPr/>
    </dgm:pt>
    <dgm:pt modelId="{2EE2EC87-D9B6-44D1-ADD3-1AFA2A73363E}" type="pres">
      <dgm:prSet presAssocID="{91DDFE60-DE81-4DD2-ADCA-0385FA5D8380}"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aily Calendar"/>
        </a:ext>
      </dgm:extLst>
    </dgm:pt>
    <dgm:pt modelId="{A8DA0F7A-FCF1-41AB-A34F-B96A4D94FF37}" type="pres">
      <dgm:prSet presAssocID="{91DDFE60-DE81-4DD2-ADCA-0385FA5D8380}" presName="spaceRect" presStyleCnt="0"/>
      <dgm:spPr/>
    </dgm:pt>
    <dgm:pt modelId="{BBB4EBC0-319A-46A2-9117-712C7D859E84}" type="pres">
      <dgm:prSet presAssocID="{91DDFE60-DE81-4DD2-ADCA-0385FA5D8380}" presName="textRect" presStyleLbl="revTx" presStyleIdx="0" presStyleCnt="5">
        <dgm:presLayoutVars>
          <dgm:chMax val="1"/>
          <dgm:chPref val="1"/>
        </dgm:presLayoutVars>
      </dgm:prSet>
      <dgm:spPr/>
    </dgm:pt>
    <dgm:pt modelId="{B448E627-92D7-4223-8631-B8512A8AF786}" type="pres">
      <dgm:prSet presAssocID="{61BD3136-88BC-42EF-B765-53487E57C55C}" presName="sibTrans" presStyleLbl="sibTrans2D1" presStyleIdx="0" presStyleCnt="0"/>
      <dgm:spPr/>
    </dgm:pt>
    <dgm:pt modelId="{D544F0C9-8D3F-47AA-9DAA-D94228F13139}" type="pres">
      <dgm:prSet presAssocID="{840E6104-807D-4181-B4B4-D565E4AFB1F2}" presName="compNode" presStyleCnt="0"/>
      <dgm:spPr/>
    </dgm:pt>
    <dgm:pt modelId="{F3600826-1CEF-40A7-8C9A-68E0C6F1DBE8}" type="pres">
      <dgm:prSet presAssocID="{840E6104-807D-4181-B4B4-D565E4AFB1F2}" presName="iconBgRect" presStyleLbl="bgShp" presStyleIdx="1" presStyleCnt="5"/>
      <dgm:spPr/>
    </dgm:pt>
    <dgm:pt modelId="{54BD445C-36F7-4F32-B463-C1AA6B72D375}" type="pres">
      <dgm:prSet presAssocID="{840E6104-807D-4181-B4B4-D565E4AFB1F2}"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lip Calendar"/>
        </a:ext>
      </dgm:extLst>
    </dgm:pt>
    <dgm:pt modelId="{9AAFED7D-D0EB-4590-B2FC-7CA8ABEC0FC8}" type="pres">
      <dgm:prSet presAssocID="{840E6104-807D-4181-B4B4-D565E4AFB1F2}" presName="spaceRect" presStyleCnt="0"/>
      <dgm:spPr/>
    </dgm:pt>
    <dgm:pt modelId="{E76CC4BC-188E-4D00-983C-3D9D92E3B071}" type="pres">
      <dgm:prSet presAssocID="{840E6104-807D-4181-B4B4-D565E4AFB1F2}" presName="textRect" presStyleLbl="revTx" presStyleIdx="1" presStyleCnt="5">
        <dgm:presLayoutVars>
          <dgm:chMax val="1"/>
          <dgm:chPref val="1"/>
        </dgm:presLayoutVars>
      </dgm:prSet>
      <dgm:spPr/>
    </dgm:pt>
    <dgm:pt modelId="{A918E805-D772-4B38-A2FB-F92B18264D43}" type="pres">
      <dgm:prSet presAssocID="{5B2BAEFE-9EF0-4008-A032-85C765CF030E}" presName="sibTrans" presStyleLbl="sibTrans2D1" presStyleIdx="0" presStyleCnt="0"/>
      <dgm:spPr/>
    </dgm:pt>
    <dgm:pt modelId="{57365AEC-C218-4A7C-B052-E3489B4793B8}" type="pres">
      <dgm:prSet presAssocID="{0CAD9342-6384-471A-9931-C6B672CC9572}" presName="compNode" presStyleCnt="0"/>
      <dgm:spPr/>
    </dgm:pt>
    <dgm:pt modelId="{3EBA65A0-740E-4E08-A348-2403581F3ADF}" type="pres">
      <dgm:prSet presAssocID="{0CAD9342-6384-471A-9931-C6B672CC9572}" presName="iconBgRect" presStyleLbl="bgShp" presStyleIdx="2" presStyleCnt="5"/>
      <dgm:spPr/>
    </dgm:pt>
    <dgm:pt modelId="{6E6AB9C3-B21D-433F-A53F-3D9AC2BB869B}" type="pres">
      <dgm:prSet presAssocID="{0CAD9342-6384-471A-9931-C6B672CC9572}"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w"/>
        </a:ext>
      </dgm:extLst>
    </dgm:pt>
    <dgm:pt modelId="{822656E8-79AC-40B4-BB64-164322CF9FDB}" type="pres">
      <dgm:prSet presAssocID="{0CAD9342-6384-471A-9931-C6B672CC9572}" presName="spaceRect" presStyleCnt="0"/>
      <dgm:spPr/>
    </dgm:pt>
    <dgm:pt modelId="{161E195B-F1B9-48FC-9502-A6A85D93EF3F}" type="pres">
      <dgm:prSet presAssocID="{0CAD9342-6384-471A-9931-C6B672CC9572}" presName="textRect" presStyleLbl="revTx" presStyleIdx="2" presStyleCnt="5">
        <dgm:presLayoutVars>
          <dgm:chMax val="1"/>
          <dgm:chPref val="1"/>
        </dgm:presLayoutVars>
      </dgm:prSet>
      <dgm:spPr/>
    </dgm:pt>
    <dgm:pt modelId="{378E36EB-E4D2-414C-92BF-B33A92F8AEDB}" type="pres">
      <dgm:prSet presAssocID="{016D5CB7-6231-4EB2-A71C-35A0EEB4DD80}" presName="sibTrans" presStyleLbl="sibTrans2D1" presStyleIdx="0" presStyleCnt="0"/>
      <dgm:spPr/>
    </dgm:pt>
    <dgm:pt modelId="{E921D4C2-5396-468E-B81E-672AF5AD24DC}" type="pres">
      <dgm:prSet presAssocID="{75F1150A-F034-4131-8776-5B4E64F5FC53}" presName="compNode" presStyleCnt="0"/>
      <dgm:spPr/>
    </dgm:pt>
    <dgm:pt modelId="{5D2171EF-CE0B-4974-9D67-0450992F0EC6}" type="pres">
      <dgm:prSet presAssocID="{75F1150A-F034-4131-8776-5B4E64F5FC53}" presName="iconBgRect" presStyleLbl="bgShp" presStyleIdx="3" presStyleCnt="5"/>
      <dgm:spPr/>
    </dgm:pt>
    <dgm:pt modelId="{66E93361-51D4-4E0A-BA9F-D99114D3403C}" type="pres">
      <dgm:prSet presAssocID="{75F1150A-F034-4131-8776-5B4E64F5FC53}"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Presentation with Checklist"/>
        </a:ext>
      </dgm:extLst>
    </dgm:pt>
    <dgm:pt modelId="{4638686C-C883-408E-9059-9EB80A134DBD}" type="pres">
      <dgm:prSet presAssocID="{75F1150A-F034-4131-8776-5B4E64F5FC53}" presName="spaceRect" presStyleCnt="0"/>
      <dgm:spPr/>
    </dgm:pt>
    <dgm:pt modelId="{56CE4126-7468-472D-B4EA-C571A1C3A1A5}" type="pres">
      <dgm:prSet presAssocID="{75F1150A-F034-4131-8776-5B4E64F5FC53}" presName="textRect" presStyleLbl="revTx" presStyleIdx="3" presStyleCnt="5">
        <dgm:presLayoutVars>
          <dgm:chMax val="1"/>
          <dgm:chPref val="1"/>
        </dgm:presLayoutVars>
      </dgm:prSet>
      <dgm:spPr/>
    </dgm:pt>
    <dgm:pt modelId="{89232FB8-4DC2-4B8E-8922-69C52CAE0F0C}" type="pres">
      <dgm:prSet presAssocID="{1FD2D6BB-8311-47C7-8F7B-A9419CCBD0F8}" presName="sibTrans" presStyleLbl="sibTrans2D1" presStyleIdx="0" presStyleCnt="0"/>
      <dgm:spPr/>
    </dgm:pt>
    <dgm:pt modelId="{704A7CE4-460B-4FD7-BE43-0851D7E65EC4}" type="pres">
      <dgm:prSet presAssocID="{54D5141A-3861-4E10-A9C5-61DA9B2442DA}" presName="compNode" presStyleCnt="0"/>
      <dgm:spPr/>
    </dgm:pt>
    <dgm:pt modelId="{7BD4960B-435A-43D7-BD0B-69F58615687C}" type="pres">
      <dgm:prSet presAssocID="{54D5141A-3861-4E10-A9C5-61DA9B2442DA}" presName="iconBgRect" presStyleLbl="bgShp" presStyleIdx="4" presStyleCnt="5"/>
      <dgm:spPr/>
    </dgm:pt>
    <dgm:pt modelId="{B2559270-E121-4994-A12E-F3280D3B661A}" type="pres">
      <dgm:prSet presAssocID="{54D5141A-3861-4E10-A9C5-61DA9B2442DA}"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Detective"/>
        </a:ext>
      </dgm:extLst>
    </dgm:pt>
    <dgm:pt modelId="{36385B20-D36D-4667-9ACF-69DFA807D623}" type="pres">
      <dgm:prSet presAssocID="{54D5141A-3861-4E10-A9C5-61DA9B2442DA}" presName="spaceRect" presStyleCnt="0"/>
      <dgm:spPr/>
    </dgm:pt>
    <dgm:pt modelId="{A6099EF9-82DB-45CA-8320-9C4D36FCDC6C}" type="pres">
      <dgm:prSet presAssocID="{54D5141A-3861-4E10-A9C5-61DA9B2442DA}" presName="textRect" presStyleLbl="revTx" presStyleIdx="4" presStyleCnt="5">
        <dgm:presLayoutVars>
          <dgm:chMax val="1"/>
          <dgm:chPref val="1"/>
        </dgm:presLayoutVars>
      </dgm:prSet>
      <dgm:spPr/>
    </dgm:pt>
  </dgm:ptLst>
  <dgm:cxnLst>
    <dgm:cxn modelId="{A1471A0D-6DEE-4D83-8877-C4E7A1CA1D15}" type="presOf" srcId="{54D5141A-3861-4E10-A9C5-61DA9B2442DA}" destId="{A6099EF9-82DB-45CA-8320-9C4D36FCDC6C}" srcOrd="0" destOrd="0" presId="urn:microsoft.com/office/officeart/2018/2/layout/IconCircleList"/>
    <dgm:cxn modelId="{944EB90D-6331-42D3-90E3-3CE3C18AD4F3}" srcId="{BD825E7B-EAE5-46D3-A1EF-651D140226A3}" destId="{840E6104-807D-4181-B4B4-D565E4AFB1F2}" srcOrd="1" destOrd="0" parTransId="{CBEC1728-A8D9-4CB7-BC87-1815625D8CB3}" sibTransId="{5B2BAEFE-9EF0-4008-A032-85C765CF030E}"/>
    <dgm:cxn modelId="{7C78BF23-5B93-41B8-B850-0F98467F557F}" type="presOf" srcId="{61BD3136-88BC-42EF-B765-53487E57C55C}" destId="{B448E627-92D7-4223-8631-B8512A8AF786}" srcOrd="0" destOrd="0" presId="urn:microsoft.com/office/officeart/2018/2/layout/IconCircleList"/>
    <dgm:cxn modelId="{8FFA3C37-2AA9-4687-89AD-08BB7E71DEBC}" type="presOf" srcId="{0CAD9342-6384-471A-9931-C6B672CC9572}" destId="{161E195B-F1B9-48FC-9502-A6A85D93EF3F}" srcOrd="0" destOrd="0" presId="urn:microsoft.com/office/officeart/2018/2/layout/IconCircleList"/>
    <dgm:cxn modelId="{17F63C5D-79A2-4B59-9124-380AD68647C5}" srcId="{BD825E7B-EAE5-46D3-A1EF-651D140226A3}" destId="{91DDFE60-DE81-4DD2-ADCA-0385FA5D8380}" srcOrd="0" destOrd="0" parTransId="{67EA30F7-A585-4169-9376-7CEC198F7813}" sibTransId="{61BD3136-88BC-42EF-B765-53487E57C55C}"/>
    <dgm:cxn modelId="{DDA6126A-F10C-4C66-A2D6-FC59892390E1}" type="presOf" srcId="{016D5CB7-6231-4EB2-A71C-35A0EEB4DD80}" destId="{378E36EB-E4D2-414C-92BF-B33A92F8AEDB}" srcOrd="0" destOrd="0" presId="urn:microsoft.com/office/officeart/2018/2/layout/IconCircleList"/>
    <dgm:cxn modelId="{F9B0276B-0461-433A-B220-0F6071FFC24C}" type="presOf" srcId="{91DDFE60-DE81-4DD2-ADCA-0385FA5D8380}" destId="{BBB4EBC0-319A-46A2-9117-712C7D859E84}" srcOrd="0" destOrd="0" presId="urn:microsoft.com/office/officeart/2018/2/layout/IconCircleList"/>
    <dgm:cxn modelId="{E345EB5A-7981-4421-9C3C-54C82EAD4005}" type="presOf" srcId="{1FD2D6BB-8311-47C7-8F7B-A9419CCBD0F8}" destId="{89232FB8-4DC2-4B8E-8922-69C52CAE0F0C}" srcOrd="0" destOrd="0" presId="urn:microsoft.com/office/officeart/2018/2/layout/IconCircleList"/>
    <dgm:cxn modelId="{066C557B-4EE6-445C-BCDD-43C30BC6C66B}" type="presOf" srcId="{840E6104-807D-4181-B4B4-D565E4AFB1F2}" destId="{E76CC4BC-188E-4D00-983C-3D9D92E3B071}" srcOrd="0" destOrd="0" presId="urn:microsoft.com/office/officeart/2018/2/layout/IconCircleList"/>
    <dgm:cxn modelId="{45769692-E190-4AB7-ADCA-E4375B5CD704}" srcId="{BD825E7B-EAE5-46D3-A1EF-651D140226A3}" destId="{75F1150A-F034-4131-8776-5B4E64F5FC53}" srcOrd="3" destOrd="0" parTransId="{6786B267-F0C5-46CF-B97E-BD93AFEC0EEE}" sibTransId="{1FD2D6BB-8311-47C7-8F7B-A9419CCBD0F8}"/>
    <dgm:cxn modelId="{16C62AC2-8BDF-4F2E-B706-5D9691FD6ABD}" srcId="{BD825E7B-EAE5-46D3-A1EF-651D140226A3}" destId="{54D5141A-3861-4E10-A9C5-61DA9B2442DA}" srcOrd="4" destOrd="0" parTransId="{75715BD9-A2CB-4B8C-B525-FC234BC00B2A}" sibTransId="{697F5ACB-2D68-46EC-943B-2625FB65ECD9}"/>
    <dgm:cxn modelId="{5D44FBCB-A383-4E9B-BB5A-2F53A75F99FA}" type="presOf" srcId="{BD825E7B-EAE5-46D3-A1EF-651D140226A3}" destId="{87234DF4-929D-434B-9041-6C1AC1A8A6B0}" srcOrd="0" destOrd="0" presId="urn:microsoft.com/office/officeart/2018/2/layout/IconCircleList"/>
    <dgm:cxn modelId="{433CF3CF-E035-4354-992C-8CB4619BA353}" type="presOf" srcId="{5B2BAEFE-9EF0-4008-A032-85C765CF030E}" destId="{A918E805-D772-4B38-A2FB-F92B18264D43}" srcOrd="0" destOrd="0" presId="urn:microsoft.com/office/officeart/2018/2/layout/IconCircleList"/>
    <dgm:cxn modelId="{80583CE4-A451-4E26-BEA7-E2E924C54D64}" type="presOf" srcId="{75F1150A-F034-4131-8776-5B4E64F5FC53}" destId="{56CE4126-7468-472D-B4EA-C571A1C3A1A5}" srcOrd="0" destOrd="0" presId="urn:microsoft.com/office/officeart/2018/2/layout/IconCircleList"/>
    <dgm:cxn modelId="{CF6112F3-0A22-4AF7-A4C7-18AADA0EA8BF}" srcId="{BD825E7B-EAE5-46D3-A1EF-651D140226A3}" destId="{0CAD9342-6384-471A-9931-C6B672CC9572}" srcOrd="2" destOrd="0" parTransId="{64ED8167-6ED0-4589-AA7E-3664F8DBBFD1}" sibTransId="{016D5CB7-6231-4EB2-A71C-35A0EEB4DD80}"/>
    <dgm:cxn modelId="{61C8B4F1-88CD-49B4-B19B-39C7711AFC21}" type="presParOf" srcId="{87234DF4-929D-434B-9041-6C1AC1A8A6B0}" destId="{CF2DAC2A-66F8-4EC2-B5BB-001305EA4FF0}" srcOrd="0" destOrd="0" presId="urn:microsoft.com/office/officeart/2018/2/layout/IconCircleList"/>
    <dgm:cxn modelId="{A178A2FC-3702-4AF3-8C94-27A31D7339CB}" type="presParOf" srcId="{CF2DAC2A-66F8-4EC2-B5BB-001305EA4FF0}" destId="{845F9D33-4CC2-46C4-9051-9A922300F51E}" srcOrd="0" destOrd="0" presId="urn:microsoft.com/office/officeart/2018/2/layout/IconCircleList"/>
    <dgm:cxn modelId="{ACF0FCE5-2C17-4DC1-91BF-3D28425E00FA}" type="presParOf" srcId="{845F9D33-4CC2-46C4-9051-9A922300F51E}" destId="{50DD7458-8003-467C-9B40-386DEE7F8792}" srcOrd="0" destOrd="0" presId="urn:microsoft.com/office/officeart/2018/2/layout/IconCircleList"/>
    <dgm:cxn modelId="{4807AE06-4C94-4052-A698-C1D5A972FFC1}" type="presParOf" srcId="{845F9D33-4CC2-46C4-9051-9A922300F51E}" destId="{2EE2EC87-D9B6-44D1-ADD3-1AFA2A73363E}" srcOrd="1" destOrd="0" presId="urn:microsoft.com/office/officeart/2018/2/layout/IconCircleList"/>
    <dgm:cxn modelId="{C6F554E6-CED3-4EBE-B3BF-2D852FC560C9}" type="presParOf" srcId="{845F9D33-4CC2-46C4-9051-9A922300F51E}" destId="{A8DA0F7A-FCF1-41AB-A34F-B96A4D94FF37}" srcOrd="2" destOrd="0" presId="urn:microsoft.com/office/officeart/2018/2/layout/IconCircleList"/>
    <dgm:cxn modelId="{125D71CB-9AF6-4CFE-A926-A4B91A79F396}" type="presParOf" srcId="{845F9D33-4CC2-46C4-9051-9A922300F51E}" destId="{BBB4EBC0-319A-46A2-9117-712C7D859E84}" srcOrd="3" destOrd="0" presId="urn:microsoft.com/office/officeart/2018/2/layout/IconCircleList"/>
    <dgm:cxn modelId="{525ABF3E-DE1C-491F-A077-F58A5D7F134D}" type="presParOf" srcId="{CF2DAC2A-66F8-4EC2-B5BB-001305EA4FF0}" destId="{B448E627-92D7-4223-8631-B8512A8AF786}" srcOrd="1" destOrd="0" presId="urn:microsoft.com/office/officeart/2018/2/layout/IconCircleList"/>
    <dgm:cxn modelId="{357161F4-4F83-49F9-AFA6-CC4C31AC1563}" type="presParOf" srcId="{CF2DAC2A-66F8-4EC2-B5BB-001305EA4FF0}" destId="{D544F0C9-8D3F-47AA-9DAA-D94228F13139}" srcOrd="2" destOrd="0" presId="urn:microsoft.com/office/officeart/2018/2/layout/IconCircleList"/>
    <dgm:cxn modelId="{F438B707-F1D8-448A-A48A-B10F12D57BC5}" type="presParOf" srcId="{D544F0C9-8D3F-47AA-9DAA-D94228F13139}" destId="{F3600826-1CEF-40A7-8C9A-68E0C6F1DBE8}" srcOrd="0" destOrd="0" presId="urn:microsoft.com/office/officeart/2018/2/layout/IconCircleList"/>
    <dgm:cxn modelId="{4657083A-B751-4A47-AA8F-0169658CC437}" type="presParOf" srcId="{D544F0C9-8D3F-47AA-9DAA-D94228F13139}" destId="{54BD445C-36F7-4F32-B463-C1AA6B72D375}" srcOrd="1" destOrd="0" presId="urn:microsoft.com/office/officeart/2018/2/layout/IconCircleList"/>
    <dgm:cxn modelId="{7AD01637-9C5C-4D28-ADD8-0FDAF61D47D6}" type="presParOf" srcId="{D544F0C9-8D3F-47AA-9DAA-D94228F13139}" destId="{9AAFED7D-D0EB-4590-B2FC-7CA8ABEC0FC8}" srcOrd="2" destOrd="0" presId="urn:microsoft.com/office/officeart/2018/2/layout/IconCircleList"/>
    <dgm:cxn modelId="{44B41B43-A521-4860-93F7-3406E80DA387}" type="presParOf" srcId="{D544F0C9-8D3F-47AA-9DAA-D94228F13139}" destId="{E76CC4BC-188E-4D00-983C-3D9D92E3B071}" srcOrd="3" destOrd="0" presId="urn:microsoft.com/office/officeart/2018/2/layout/IconCircleList"/>
    <dgm:cxn modelId="{D48DB2E0-5041-493A-8F4E-BD6650A79546}" type="presParOf" srcId="{CF2DAC2A-66F8-4EC2-B5BB-001305EA4FF0}" destId="{A918E805-D772-4B38-A2FB-F92B18264D43}" srcOrd="3" destOrd="0" presId="urn:microsoft.com/office/officeart/2018/2/layout/IconCircleList"/>
    <dgm:cxn modelId="{35069AA1-A42B-45E0-99B0-2F5727F9A916}" type="presParOf" srcId="{CF2DAC2A-66F8-4EC2-B5BB-001305EA4FF0}" destId="{57365AEC-C218-4A7C-B052-E3489B4793B8}" srcOrd="4" destOrd="0" presId="urn:microsoft.com/office/officeart/2018/2/layout/IconCircleList"/>
    <dgm:cxn modelId="{5842A674-A375-4A32-ABF7-0133FDFFF8BE}" type="presParOf" srcId="{57365AEC-C218-4A7C-B052-E3489B4793B8}" destId="{3EBA65A0-740E-4E08-A348-2403581F3ADF}" srcOrd="0" destOrd="0" presId="urn:microsoft.com/office/officeart/2018/2/layout/IconCircleList"/>
    <dgm:cxn modelId="{0A831473-4A8C-4988-88F6-4785995F36BF}" type="presParOf" srcId="{57365AEC-C218-4A7C-B052-E3489B4793B8}" destId="{6E6AB9C3-B21D-433F-A53F-3D9AC2BB869B}" srcOrd="1" destOrd="0" presId="urn:microsoft.com/office/officeart/2018/2/layout/IconCircleList"/>
    <dgm:cxn modelId="{58EA5938-987A-4506-A839-E803733F695B}" type="presParOf" srcId="{57365AEC-C218-4A7C-B052-E3489B4793B8}" destId="{822656E8-79AC-40B4-BB64-164322CF9FDB}" srcOrd="2" destOrd="0" presId="urn:microsoft.com/office/officeart/2018/2/layout/IconCircleList"/>
    <dgm:cxn modelId="{19C38EFA-1540-43F8-BEB3-E219B24379AA}" type="presParOf" srcId="{57365AEC-C218-4A7C-B052-E3489B4793B8}" destId="{161E195B-F1B9-48FC-9502-A6A85D93EF3F}" srcOrd="3" destOrd="0" presId="urn:microsoft.com/office/officeart/2018/2/layout/IconCircleList"/>
    <dgm:cxn modelId="{9E28A1C4-BCB8-4D21-81FC-0AB6DF5B8B8D}" type="presParOf" srcId="{CF2DAC2A-66F8-4EC2-B5BB-001305EA4FF0}" destId="{378E36EB-E4D2-414C-92BF-B33A92F8AEDB}" srcOrd="5" destOrd="0" presId="urn:microsoft.com/office/officeart/2018/2/layout/IconCircleList"/>
    <dgm:cxn modelId="{7C1EDC78-BDA6-4EDA-AAA4-A46C5F74BAA0}" type="presParOf" srcId="{CF2DAC2A-66F8-4EC2-B5BB-001305EA4FF0}" destId="{E921D4C2-5396-468E-B81E-672AF5AD24DC}" srcOrd="6" destOrd="0" presId="urn:microsoft.com/office/officeart/2018/2/layout/IconCircleList"/>
    <dgm:cxn modelId="{848D120C-130A-48D9-B4EF-D1848AE08D5F}" type="presParOf" srcId="{E921D4C2-5396-468E-B81E-672AF5AD24DC}" destId="{5D2171EF-CE0B-4974-9D67-0450992F0EC6}" srcOrd="0" destOrd="0" presId="urn:microsoft.com/office/officeart/2018/2/layout/IconCircleList"/>
    <dgm:cxn modelId="{D7301648-63D3-4F8C-B5E0-73590F87A0C1}" type="presParOf" srcId="{E921D4C2-5396-468E-B81E-672AF5AD24DC}" destId="{66E93361-51D4-4E0A-BA9F-D99114D3403C}" srcOrd="1" destOrd="0" presId="urn:microsoft.com/office/officeart/2018/2/layout/IconCircleList"/>
    <dgm:cxn modelId="{779C8A31-B92B-419D-90EF-D8CA52FE0DC3}" type="presParOf" srcId="{E921D4C2-5396-468E-B81E-672AF5AD24DC}" destId="{4638686C-C883-408E-9059-9EB80A134DBD}" srcOrd="2" destOrd="0" presId="urn:microsoft.com/office/officeart/2018/2/layout/IconCircleList"/>
    <dgm:cxn modelId="{E243407A-0E39-4A9A-A576-DBC0D07450E4}" type="presParOf" srcId="{E921D4C2-5396-468E-B81E-672AF5AD24DC}" destId="{56CE4126-7468-472D-B4EA-C571A1C3A1A5}" srcOrd="3" destOrd="0" presId="urn:microsoft.com/office/officeart/2018/2/layout/IconCircleList"/>
    <dgm:cxn modelId="{BB8BBA35-C27D-42CF-8563-0D101B833C7A}" type="presParOf" srcId="{CF2DAC2A-66F8-4EC2-B5BB-001305EA4FF0}" destId="{89232FB8-4DC2-4B8E-8922-69C52CAE0F0C}" srcOrd="7" destOrd="0" presId="urn:microsoft.com/office/officeart/2018/2/layout/IconCircleList"/>
    <dgm:cxn modelId="{E46279DE-89D8-42DB-B74B-7B7D23AA1E6E}" type="presParOf" srcId="{CF2DAC2A-66F8-4EC2-B5BB-001305EA4FF0}" destId="{704A7CE4-460B-4FD7-BE43-0851D7E65EC4}" srcOrd="8" destOrd="0" presId="urn:microsoft.com/office/officeart/2018/2/layout/IconCircleList"/>
    <dgm:cxn modelId="{3FF0893F-ACF2-4E12-928F-002AD84FFD1D}" type="presParOf" srcId="{704A7CE4-460B-4FD7-BE43-0851D7E65EC4}" destId="{7BD4960B-435A-43D7-BD0B-69F58615687C}" srcOrd="0" destOrd="0" presId="urn:microsoft.com/office/officeart/2018/2/layout/IconCircleList"/>
    <dgm:cxn modelId="{24309916-A341-45A1-9B2A-8C7ADCFAD589}" type="presParOf" srcId="{704A7CE4-460B-4FD7-BE43-0851D7E65EC4}" destId="{B2559270-E121-4994-A12E-F3280D3B661A}" srcOrd="1" destOrd="0" presId="urn:microsoft.com/office/officeart/2018/2/layout/IconCircleList"/>
    <dgm:cxn modelId="{070B0974-2DFD-47A3-B9A6-367F7C4CA9D6}" type="presParOf" srcId="{704A7CE4-460B-4FD7-BE43-0851D7E65EC4}" destId="{36385B20-D36D-4667-9ACF-69DFA807D623}" srcOrd="2" destOrd="0" presId="urn:microsoft.com/office/officeart/2018/2/layout/IconCircleList"/>
    <dgm:cxn modelId="{0F11EA44-8DD5-4C54-A8A3-90DC417B79FE}" type="presParOf" srcId="{704A7CE4-460B-4FD7-BE43-0851D7E65EC4}" destId="{A6099EF9-82DB-45CA-8320-9C4D36FCDC6C}"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D7458-8003-467C-9B40-386DEE7F8792}">
      <dsp:nvSpPr>
        <dsp:cNvPr id="0" name=""/>
        <dsp:cNvSpPr/>
      </dsp:nvSpPr>
      <dsp:spPr>
        <a:xfrm>
          <a:off x="82613" y="79635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2EC87-D9B6-44D1-ADD3-1AFA2A73363E}">
      <dsp:nvSpPr>
        <dsp:cNvPr id="0" name=""/>
        <dsp:cNvSpPr/>
      </dsp:nvSpPr>
      <dsp:spPr>
        <a:xfrm>
          <a:off x="271034" y="984779"/>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B4EBC0-319A-46A2-9117-712C7D859E84}">
      <dsp:nvSpPr>
        <dsp:cNvPr id="0" name=""/>
        <dsp:cNvSpPr/>
      </dsp:nvSpPr>
      <dsp:spPr>
        <a:xfrm>
          <a:off x="1172126" y="79635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Link to the </a:t>
          </a:r>
          <a:r>
            <a:rPr lang="en-US" sz="1100" kern="1200" dirty="0">
              <a:latin typeface="Calibri Light" panose="020F0302020204030204"/>
              <a:hlinkClick xmlns:r="http://schemas.openxmlformats.org/officeDocument/2006/relationships" r:id="rId3"/>
            </a:rPr>
            <a:t>2022</a:t>
          </a:r>
          <a:r>
            <a:rPr lang="en-US" sz="1100" kern="1200" dirty="0">
              <a:hlinkClick xmlns:r="http://schemas.openxmlformats.org/officeDocument/2006/relationships" r:id="rId3"/>
            </a:rPr>
            <a:t> Board of Review Rules</a:t>
          </a:r>
          <a:endParaRPr lang="en-US" sz="1100" kern="1200" dirty="0"/>
        </a:p>
      </dsp:txBody>
      <dsp:txXfrm>
        <a:off x="1172126" y="796358"/>
        <a:ext cx="2114937" cy="897246"/>
      </dsp:txXfrm>
    </dsp:sp>
    <dsp:sp modelId="{F3600826-1CEF-40A7-8C9A-68E0C6F1DBE8}">
      <dsp:nvSpPr>
        <dsp:cNvPr id="0" name=""/>
        <dsp:cNvSpPr/>
      </dsp:nvSpPr>
      <dsp:spPr>
        <a:xfrm>
          <a:off x="3655575" y="79635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D445C-36F7-4F32-B463-C1AA6B72D375}">
      <dsp:nvSpPr>
        <dsp:cNvPr id="0" name=""/>
        <dsp:cNvSpPr/>
      </dsp:nvSpPr>
      <dsp:spPr>
        <a:xfrm>
          <a:off x="3843996" y="984779"/>
          <a:ext cx="520402" cy="5204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CC4BC-188E-4D00-983C-3D9D92E3B071}">
      <dsp:nvSpPr>
        <dsp:cNvPr id="0" name=""/>
        <dsp:cNvSpPr/>
      </dsp:nvSpPr>
      <dsp:spPr>
        <a:xfrm>
          <a:off x="4745088" y="79635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4745088" y="796358"/>
        <a:ext cx="2114937" cy="897246"/>
      </dsp:txXfrm>
    </dsp:sp>
    <dsp:sp modelId="{3EBA65A0-740E-4E08-A348-2403581F3ADF}">
      <dsp:nvSpPr>
        <dsp:cNvPr id="0" name=""/>
        <dsp:cNvSpPr/>
      </dsp:nvSpPr>
      <dsp:spPr>
        <a:xfrm>
          <a:off x="7228536" y="79635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AB9C3-B21D-433F-A53F-3D9AC2BB869B}">
      <dsp:nvSpPr>
        <dsp:cNvPr id="0" name=""/>
        <dsp:cNvSpPr/>
      </dsp:nvSpPr>
      <dsp:spPr>
        <a:xfrm>
          <a:off x="7416958" y="984779"/>
          <a:ext cx="520402" cy="52040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E195B-F1B9-48FC-9502-A6A85D93EF3F}">
      <dsp:nvSpPr>
        <dsp:cNvPr id="0" name=""/>
        <dsp:cNvSpPr/>
      </dsp:nvSpPr>
      <dsp:spPr>
        <a:xfrm>
          <a:off x="8318049" y="79635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8318049" y="796358"/>
        <a:ext cx="2114937" cy="897246"/>
      </dsp:txXfrm>
    </dsp:sp>
    <dsp:sp modelId="{5D2171EF-CE0B-4974-9D67-0450992F0EC6}">
      <dsp:nvSpPr>
        <dsp:cNvPr id="0" name=""/>
        <dsp:cNvSpPr/>
      </dsp:nvSpPr>
      <dsp:spPr>
        <a:xfrm>
          <a:off x="82613" y="238736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93361-51D4-4E0A-BA9F-D99114D3403C}">
      <dsp:nvSpPr>
        <dsp:cNvPr id="0" name=""/>
        <dsp:cNvSpPr/>
      </dsp:nvSpPr>
      <dsp:spPr>
        <a:xfrm>
          <a:off x="271034" y="2575791"/>
          <a:ext cx="520402" cy="52040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E4126-7468-472D-B4EA-C571A1C3A1A5}">
      <dsp:nvSpPr>
        <dsp:cNvPr id="0" name=""/>
        <dsp:cNvSpPr/>
      </dsp:nvSpPr>
      <dsp:spPr>
        <a:xfrm>
          <a:off x="1172126" y="238736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a:t>
          </a:r>
          <a:r>
            <a:rPr lang="en-US" sz="1100" kern="1200" dirty="0">
              <a:solidFill>
                <a:srgbClr val="FF0000"/>
              </a:solidFill>
            </a:rPr>
            <a:t>Evidence must be submitted at time of filing except Appraisals. They must be filed within (14) calendar days of filing deadline for residential and (30) days for industrial and commercial.</a:t>
          </a:r>
        </a:p>
      </dsp:txBody>
      <dsp:txXfrm>
        <a:off x="1172126" y="2387369"/>
        <a:ext cx="2114937" cy="897246"/>
      </dsp:txXfrm>
    </dsp:sp>
    <dsp:sp modelId="{7BD4960B-435A-43D7-BD0B-69F58615687C}">
      <dsp:nvSpPr>
        <dsp:cNvPr id="0" name=""/>
        <dsp:cNvSpPr/>
      </dsp:nvSpPr>
      <dsp:spPr>
        <a:xfrm>
          <a:off x="3655575" y="238736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59270-E121-4994-A12E-F3280D3B661A}">
      <dsp:nvSpPr>
        <dsp:cNvPr id="0" name=""/>
        <dsp:cNvSpPr/>
      </dsp:nvSpPr>
      <dsp:spPr>
        <a:xfrm>
          <a:off x="3843996" y="2575791"/>
          <a:ext cx="520402" cy="5204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99EF9-82DB-45CA-8320-9C4D36FCDC6C}">
      <dsp:nvSpPr>
        <dsp:cNvPr id="0" name=""/>
        <dsp:cNvSpPr/>
      </dsp:nvSpPr>
      <dsp:spPr>
        <a:xfrm>
          <a:off x="4745088" y="238736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**All </a:t>
          </a:r>
          <a:r>
            <a:rPr lang="en-US" sz="1100" kern="1200" dirty="0">
              <a:latin typeface="Calibri Light" panose="020F0302020204030204"/>
            </a:rPr>
            <a:t>2022</a:t>
          </a:r>
          <a:r>
            <a:rPr lang="en-US" sz="1100" kern="1200" dirty="0"/>
            <a:t> Appeals and evidence may be published on the Lake County Chief County Assessor’s website.</a:t>
          </a:r>
        </a:p>
      </dsp:txBody>
      <dsp:txXfrm>
        <a:off x="4745088" y="238736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4673B8-3741-4A5E-92DC-2773D42A2B47}" type="datetimeFigureOut">
              <a:rPr lang="en-US" smtClean="0"/>
              <a:t>8/10/2022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07C23A9-F12C-4B6A-868C-942439294EFB}" type="slidenum">
              <a:rPr lang="en-US" smtClean="0"/>
              <a:t>‹#›</a:t>
            </a:fld>
            <a:endParaRPr lang="en-US"/>
          </a:p>
        </p:txBody>
      </p:sp>
    </p:spTree>
    <p:extLst>
      <p:ext uri="{BB962C8B-B14F-4D97-AF65-F5344CB8AC3E}">
        <p14:creationId xmlns:p14="http://schemas.microsoft.com/office/powerpoint/2010/main" val="187966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F2E4-6FF9-44F2-AA96-8EA3F6E2F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7EAC5-DD02-4CE1-9054-C6A5BE2B3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C6D89-FA5F-4791-A4A9-B69CA753B9E1}"/>
              </a:ext>
            </a:extLst>
          </p:cNvPr>
          <p:cNvSpPr>
            <a:spLocks noGrp="1"/>
          </p:cNvSpPr>
          <p:nvPr>
            <p:ph type="dt" sz="half" idx="10"/>
          </p:nvPr>
        </p:nvSpPr>
        <p:spPr/>
        <p:txBody>
          <a:bodyPr/>
          <a:lstStyle/>
          <a:p>
            <a:fld id="{7F8C4DA7-7CE6-4E15-A940-C45263BF3C92}" type="datetime1">
              <a:rPr lang="en-US" smtClean="0"/>
              <a:t>8/10/2022</a:t>
            </a:fld>
            <a:endParaRPr lang="en-US" dirty="0"/>
          </a:p>
        </p:txBody>
      </p:sp>
      <p:sp>
        <p:nvSpPr>
          <p:cNvPr id="5" name="Footer Placeholder 4">
            <a:extLst>
              <a:ext uri="{FF2B5EF4-FFF2-40B4-BE49-F238E27FC236}">
                <a16:creationId xmlns:a16="http://schemas.microsoft.com/office/drawing/2014/main" id="{82266C88-004B-4598-B463-895C8B15F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FAD23-6358-4538-B34D-7EB9D1F75C57}"/>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81688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CDE-4412-4F69-BA89-490AA792C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AF669-F3B6-4525-9EA5-271061983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A692E-CDB7-48B9-AE4E-B38215AB2DD0}"/>
              </a:ext>
            </a:extLst>
          </p:cNvPr>
          <p:cNvSpPr>
            <a:spLocks noGrp="1"/>
          </p:cNvSpPr>
          <p:nvPr>
            <p:ph type="dt" sz="half" idx="10"/>
          </p:nvPr>
        </p:nvSpPr>
        <p:spPr/>
        <p:txBody>
          <a:bodyPr/>
          <a:lstStyle/>
          <a:p>
            <a:fld id="{0734F139-3CDD-4400-95CF-D55E9C3840E3}" type="datetime1">
              <a:rPr lang="en-US" smtClean="0"/>
              <a:t>8/10/2022</a:t>
            </a:fld>
            <a:endParaRPr lang="en-US" dirty="0"/>
          </a:p>
        </p:txBody>
      </p:sp>
      <p:sp>
        <p:nvSpPr>
          <p:cNvPr id="5" name="Footer Placeholder 4">
            <a:extLst>
              <a:ext uri="{FF2B5EF4-FFF2-40B4-BE49-F238E27FC236}">
                <a16:creationId xmlns:a16="http://schemas.microsoft.com/office/drawing/2014/main" id="{EE8892EF-F167-4D8A-B093-B9AF30338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587919-B154-4157-B315-0BA8B669F764}"/>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7545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03BAF-40BA-4F5C-85E3-17804487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223ED-8274-4228-A38E-84A61D908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363CB-0489-4271-A19C-20761736069B}"/>
              </a:ext>
            </a:extLst>
          </p:cNvPr>
          <p:cNvSpPr>
            <a:spLocks noGrp="1"/>
          </p:cNvSpPr>
          <p:nvPr>
            <p:ph type="dt" sz="half" idx="10"/>
          </p:nvPr>
        </p:nvSpPr>
        <p:spPr/>
        <p:txBody>
          <a:bodyPr/>
          <a:lstStyle/>
          <a:p>
            <a:fld id="{36E1C752-27E5-4303-A32C-02DCF44C94EB}" type="datetime1">
              <a:rPr lang="en-US" smtClean="0"/>
              <a:t>8/10/2022</a:t>
            </a:fld>
            <a:endParaRPr lang="en-US" dirty="0"/>
          </a:p>
        </p:txBody>
      </p:sp>
      <p:sp>
        <p:nvSpPr>
          <p:cNvPr id="5" name="Footer Placeholder 4">
            <a:extLst>
              <a:ext uri="{FF2B5EF4-FFF2-40B4-BE49-F238E27FC236}">
                <a16:creationId xmlns:a16="http://schemas.microsoft.com/office/drawing/2014/main" id="{FBA3CF58-AAE1-4934-8D4F-7ACD80117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B2505E-E37D-49BE-82CD-38FA2A492FC3}"/>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6722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F2E4-6FF9-44F2-AA96-8EA3F6E2F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7EAC5-DD02-4CE1-9054-C6A5BE2B3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C6D89-FA5F-4791-A4A9-B69CA753B9E1}"/>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82266C88-004B-4598-B463-895C8B15F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FAD23-6358-4538-B34D-7EB9D1F75C57}"/>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72771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EF40-9AE9-4007-9DB4-BFCE61B73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1DFDC-728B-4DDC-9B9D-42DC717C8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5E7F4-0203-41C2-B197-5EE609252F3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8831BF1B-3590-44B7-B501-D472DF00C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E225FD-0436-4FFC-9D12-7B66962DC1D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85557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7EB4-02EF-4E46-A315-7AEEC609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EF3B2-EC30-4CB8-9375-04FE9CC5F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79177-E2FA-45C1-9599-BE89FFB94AFF}"/>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24A5032A-19F5-464E-84E5-0DD138692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A7AD-A142-4567-B4BC-D416902C2B2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73779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D8B-2011-41E1-82D1-C1CD8E295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81FE4-4349-48F3-B393-B88CBC6A4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A9BCF-0919-4D42-8A99-47E2B709C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A64CF-6DD4-49A8-9CD3-8B48062012E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7E00488A-824B-4FE2-866D-B23AEF895B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13CEEC-BBA4-4216-AD05-3A0D2948285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829238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F52A-A227-48EC-9B68-C5B297968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4C522-41D4-4D7E-BBEE-34086BF5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38A8B-5103-4B2A-B5DF-3F57EBD5C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C635A-D8F5-4D26-ACD8-71E5DB627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CA404-65BF-4F1C-B518-2664A746A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C36C6-9526-420F-A5E6-7DB54D986710}"/>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8" name="Footer Placeholder 7">
            <a:extLst>
              <a:ext uri="{FF2B5EF4-FFF2-40B4-BE49-F238E27FC236}">
                <a16:creationId xmlns:a16="http://schemas.microsoft.com/office/drawing/2014/main" id="{49321402-5268-427D-B25A-22425CDD53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3FDC90-08D6-4EDE-9B6A-84BE53D5EB55}"/>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4289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3EFC-1A42-40A0-A12D-038D0D554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0493C-8564-4F2D-8075-515107E93951}"/>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4" name="Footer Placeholder 3">
            <a:extLst>
              <a:ext uri="{FF2B5EF4-FFF2-40B4-BE49-F238E27FC236}">
                <a16:creationId xmlns:a16="http://schemas.microsoft.com/office/drawing/2014/main" id="{C2FE136F-F5C8-4678-8660-41379037B6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2C896-447D-4701-9F1C-AAE071300542}"/>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753557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89D5F-FA78-4BEF-A221-3FB4ED579602}"/>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3" name="Footer Placeholder 2">
            <a:extLst>
              <a:ext uri="{FF2B5EF4-FFF2-40B4-BE49-F238E27FC236}">
                <a16:creationId xmlns:a16="http://schemas.microsoft.com/office/drawing/2014/main" id="{DF885FB5-25F8-4CD5-87E7-2115AB22A2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CB7B87-565B-4A35-ADDA-A2ABB2B656C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76984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6251-7DAD-43E6-B104-8B64B509F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5CA47-BBF0-49E4-A335-F77DAB6EF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F1A4A-93BE-4FC4-B708-4ECD3679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1A0E8-4EE3-4943-9B95-E50E2154324B}"/>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54E5B36D-415E-4CF8-9CB0-8AEA424F32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7DCC7-9D6D-4FB1-B159-29D5D31F5BCD}"/>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04676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EF40-9AE9-4007-9DB4-BFCE61B73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1DFDC-728B-4DDC-9B9D-42DC717C8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5E7F4-0203-41C2-B197-5EE609252F32}"/>
              </a:ext>
            </a:extLst>
          </p:cNvPr>
          <p:cNvSpPr>
            <a:spLocks noGrp="1"/>
          </p:cNvSpPr>
          <p:nvPr>
            <p:ph type="dt" sz="half" idx="10"/>
          </p:nvPr>
        </p:nvSpPr>
        <p:spPr/>
        <p:txBody>
          <a:bodyPr/>
          <a:lstStyle/>
          <a:p>
            <a:fld id="{6A4EEE37-F766-4F86-9B58-5AD061F59934}" type="datetime1">
              <a:rPr lang="en-US" smtClean="0"/>
              <a:t>8/10/2022</a:t>
            </a:fld>
            <a:endParaRPr lang="en-US" dirty="0"/>
          </a:p>
        </p:txBody>
      </p:sp>
      <p:sp>
        <p:nvSpPr>
          <p:cNvPr id="5" name="Footer Placeholder 4">
            <a:extLst>
              <a:ext uri="{FF2B5EF4-FFF2-40B4-BE49-F238E27FC236}">
                <a16:creationId xmlns:a16="http://schemas.microsoft.com/office/drawing/2014/main" id="{8831BF1B-3590-44B7-B501-D472DF00C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E225FD-0436-4FFC-9D12-7B66962DC1D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4887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8DA-FA25-4BCD-9184-A6EF141AF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FBB80-A897-46A3-BEF0-FA6396C0D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FD9BE1-3074-44ED-B4E0-11C1C4FD5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6F41A-AA3F-4E19-BE65-65A3918326E9}"/>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6" name="Footer Placeholder 5">
            <a:extLst>
              <a:ext uri="{FF2B5EF4-FFF2-40B4-BE49-F238E27FC236}">
                <a16:creationId xmlns:a16="http://schemas.microsoft.com/office/drawing/2014/main" id="{851B5EA4-C06D-4BC2-8C75-EE06C0307D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BE951-80DC-4EB9-A90E-83F6ED48F7FE}"/>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301833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CDE-4412-4F69-BA89-490AA792C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AF669-F3B6-4525-9EA5-271061983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A692E-CDB7-48B9-AE4E-B38215AB2DD0}"/>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EE8892EF-F167-4D8A-B093-B9AF30338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587919-B154-4157-B315-0BA8B669F764}"/>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0567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03BAF-40BA-4F5C-85E3-17804487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223ED-8274-4228-A38E-84A61D908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363CB-0489-4271-A19C-20761736069B}"/>
              </a:ext>
            </a:extLst>
          </p:cNvPr>
          <p:cNvSpPr>
            <a:spLocks noGrp="1"/>
          </p:cNvSpPr>
          <p:nvPr>
            <p:ph type="dt" sz="half" idx="10"/>
          </p:nvPr>
        </p:nvSpPr>
        <p:spPr/>
        <p:txBody>
          <a:body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FBA3CF58-AAE1-4934-8D4F-7ACD80117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B2505E-E37D-49BE-82CD-38FA2A492FC3}"/>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57683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7EB4-02EF-4E46-A315-7AEEC609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EF3B2-EC30-4CB8-9375-04FE9CC5F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79177-E2FA-45C1-9599-BE89FFB94AFF}"/>
              </a:ext>
            </a:extLst>
          </p:cNvPr>
          <p:cNvSpPr>
            <a:spLocks noGrp="1"/>
          </p:cNvSpPr>
          <p:nvPr>
            <p:ph type="dt" sz="half" idx="10"/>
          </p:nvPr>
        </p:nvSpPr>
        <p:spPr/>
        <p:txBody>
          <a:bodyPr/>
          <a:lstStyle/>
          <a:p>
            <a:fld id="{6E39A37D-4B70-448A-981D-E7BECB7097B4}" type="datetime1">
              <a:rPr lang="en-US" smtClean="0"/>
              <a:t>8/10/2022</a:t>
            </a:fld>
            <a:endParaRPr lang="en-US" dirty="0"/>
          </a:p>
        </p:txBody>
      </p:sp>
      <p:sp>
        <p:nvSpPr>
          <p:cNvPr id="5" name="Footer Placeholder 4">
            <a:extLst>
              <a:ext uri="{FF2B5EF4-FFF2-40B4-BE49-F238E27FC236}">
                <a16:creationId xmlns:a16="http://schemas.microsoft.com/office/drawing/2014/main" id="{24A5032A-19F5-464E-84E5-0DD138692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A7AD-A142-4567-B4BC-D416902C2B2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00947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D8B-2011-41E1-82D1-C1CD8E295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81FE4-4349-48F3-B393-B88CBC6A4B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A9BCF-0919-4D42-8A99-47E2B709C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A64CF-6DD4-49A8-9CD3-8B48062012E2}"/>
              </a:ext>
            </a:extLst>
          </p:cNvPr>
          <p:cNvSpPr>
            <a:spLocks noGrp="1"/>
          </p:cNvSpPr>
          <p:nvPr>
            <p:ph type="dt" sz="half" idx="10"/>
          </p:nvPr>
        </p:nvSpPr>
        <p:spPr/>
        <p:txBody>
          <a:bodyPr/>
          <a:lstStyle/>
          <a:p>
            <a:fld id="{F1636F95-67B1-404C-A8E2-4C493151F571}" type="datetime1">
              <a:rPr lang="en-US" smtClean="0"/>
              <a:t>8/10/2022</a:t>
            </a:fld>
            <a:endParaRPr lang="en-US" dirty="0"/>
          </a:p>
        </p:txBody>
      </p:sp>
      <p:sp>
        <p:nvSpPr>
          <p:cNvPr id="6" name="Footer Placeholder 5">
            <a:extLst>
              <a:ext uri="{FF2B5EF4-FFF2-40B4-BE49-F238E27FC236}">
                <a16:creationId xmlns:a16="http://schemas.microsoft.com/office/drawing/2014/main" id="{7E00488A-824B-4FE2-866D-B23AEF895B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13CEEC-BBA4-4216-AD05-3A0D29482859}"/>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291060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F52A-A227-48EC-9B68-C5B297968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4C522-41D4-4D7E-BBEE-34086BF5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38A8B-5103-4B2A-B5DF-3F57EBD5C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C635A-D8F5-4D26-ACD8-71E5DB627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CA404-65BF-4F1C-B518-2664A746A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C36C6-9526-420F-A5E6-7DB54D986710}"/>
              </a:ext>
            </a:extLst>
          </p:cNvPr>
          <p:cNvSpPr>
            <a:spLocks noGrp="1"/>
          </p:cNvSpPr>
          <p:nvPr>
            <p:ph type="dt" sz="half" idx="10"/>
          </p:nvPr>
        </p:nvSpPr>
        <p:spPr/>
        <p:txBody>
          <a:bodyPr/>
          <a:lstStyle/>
          <a:p>
            <a:fld id="{24A01C1B-05D2-459A-A981-6349F4A191EF}" type="datetime1">
              <a:rPr lang="en-US" smtClean="0"/>
              <a:t>8/10/2022</a:t>
            </a:fld>
            <a:endParaRPr lang="en-US" dirty="0"/>
          </a:p>
        </p:txBody>
      </p:sp>
      <p:sp>
        <p:nvSpPr>
          <p:cNvPr id="8" name="Footer Placeholder 7">
            <a:extLst>
              <a:ext uri="{FF2B5EF4-FFF2-40B4-BE49-F238E27FC236}">
                <a16:creationId xmlns:a16="http://schemas.microsoft.com/office/drawing/2014/main" id="{49321402-5268-427D-B25A-22425CDD53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3FDC90-08D6-4EDE-9B6A-84BE53D5EB55}"/>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12027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3EFC-1A42-40A0-A12D-038D0D554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0493C-8564-4F2D-8075-515107E93951}"/>
              </a:ext>
            </a:extLst>
          </p:cNvPr>
          <p:cNvSpPr>
            <a:spLocks noGrp="1"/>
          </p:cNvSpPr>
          <p:nvPr>
            <p:ph type="dt" sz="half" idx="10"/>
          </p:nvPr>
        </p:nvSpPr>
        <p:spPr/>
        <p:txBody>
          <a:bodyPr/>
          <a:lstStyle/>
          <a:p>
            <a:fld id="{F76A8C2C-61F8-4BF8-9908-3770D342E228}" type="datetime1">
              <a:rPr lang="en-US" smtClean="0"/>
              <a:t>8/10/2022</a:t>
            </a:fld>
            <a:endParaRPr lang="en-US" dirty="0"/>
          </a:p>
        </p:txBody>
      </p:sp>
      <p:sp>
        <p:nvSpPr>
          <p:cNvPr id="4" name="Footer Placeholder 3">
            <a:extLst>
              <a:ext uri="{FF2B5EF4-FFF2-40B4-BE49-F238E27FC236}">
                <a16:creationId xmlns:a16="http://schemas.microsoft.com/office/drawing/2014/main" id="{C2FE136F-F5C8-4678-8660-41379037B6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2C896-447D-4701-9F1C-AAE071300542}"/>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424246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89D5F-FA78-4BEF-A221-3FB4ED579602}"/>
              </a:ext>
            </a:extLst>
          </p:cNvPr>
          <p:cNvSpPr>
            <a:spLocks noGrp="1"/>
          </p:cNvSpPr>
          <p:nvPr>
            <p:ph type="dt" sz="half" idx="10"/>
          </p:nvPr>
        </p:nvSpPr>
        <p:spPr/>
        <p:txBody>
          <a:bodyPr/>
          <a:lstStyle/>
          <a:p>
            <a:fld id="{EC63AF52-6B28-4FAD-A13E-9AABB7BFC5E3}" type="datetime1">
              <a:rPr lang="en-US" smtClean="0"/>
              <a:t>8/10/2022</a:t>
            </a:fld>
            <a:endParaRPr lang="en-US" dirty="0"/>
          </a:p>
        </p:txBody>
      </p:sp>
      <p:sp>
        <p:nvSpPr>
          <p:cNvPr id="3" name="Footer Placeholder 2">
            <a:extLst>
              <a:ext uri="{FF2B5EF4-FFF2-40B4-BE49-F238E27FC236}">
                <a16:creationId xmlns:a16="http://schemas.microsoft.com/office/drawing/2014/main" id="{DF885FB5-25F8-4CD5-87E7-2115AB22A2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CB7B87-565B-4A35-ADDA-A2ABB2B656CF}"/>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86217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6251-7DAD-43E6-B104-8B64B509F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5CA47-BBF0-49E4-A335-F77DAB6EF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F1A4A-93BE-4FC4-B708-4ECD3679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1A0E8-4EE3-4943-9B95-E50E2154324B}"/>
              </a:ext>
            </a:extLst>
          </p:cNvPr>
          <p:cNvSpPr>
            <a:spLocks noGrp="1"/>
          </p:cNvSpPr>
          <p:nvPr>
            <p:ph type="dt" sz="half" idx="10"/>
          </p:nvPr>
        </p:nvSpPr>
        <p:spPr/>
        <p:txBody>
          <a:bodyPr/>
          <a:lstStyle/>
          <a:p>
            <a:fld id="{71B5DDF2-ADFD-4F05-9857-C1D43D563F8C}" type="datetime1">
              <a:rPr lang="en-US" smtClean="0"/>
              <a:t>8/10/2022</a:t>
            </a:fld>
            <a:endParaRPr lang="en-US" dirty="0"/>
          </a:p>
        </p:txBody>
      </p:sp>
      <p:sp>
        <p:nvSpPr>
          <p:cNvPr id="6" name="Footer Placeholder 5">
            <a:extLst>
              <a:ext uri="{FF2B5EF4-FFF2-40B4-BE49-F238E27FC236}">
                <a16:creationId xmlns:a16="http://schemas.microsoft.com/office/drawing/2014/main" id="{54E5B36D-415E-4CF8-9CB0-8AEA424F32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7DCC7-9D6D-4FB1-B159-29D5D31F5BCD}"/>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10972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8DA-FA25-4BCD-9184-A6EF141AF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FBB80-A897-46A3-BEF0-FA6396C0D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FD9BE1-3074-44ED-B4E0-11C1C4FD5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6F41A-AA3F-4E19-BE65-65A3918326E9}"/>
              </a:ext>
            </a:extLst>
          </p:cNvPr>
          <p:cNvSpPr>
            <a:spLocks noGrp="1"/>
          </p:cNvSpPr>
          <p:nvPr>
            <p:ph type="dt" sz="half" idx="10"/>
          </p:nvPr>
        </p:nvSpPr>
        <p:spPr/>
        <p:txBody>
          <a:bodyPr/>
          <a:lstStyle/>
          <a:p>
            <a:fld id="{AFA07432-DE22-485D-8438-121D89C061AD}" type="datetime1">
              <a:rPr lang="en-US" smtClean="0"/>
              <a:t>8/10/2022</a:t>
            </a:fld>
            <a:endParaRPr lang="en-US" dirty="0"/>
          </a:p>
        </p:txBody>
      </p:sp>
      <p:sp>
        <p:nvSpPr>
          <p:cNvPr id="6" name="Footer Placeholder 5">
            <a:extLst>
              <a:ext uri="{FF2B5EF4-FFF2-40B4-BE49-F238E27FC236}">
                <a16:creationId xmlns:a16="http://schemas.microsoft.com/office/drawing/2014/main" id="{851B5EA4-C06D-4BC2-8C75-EE06C0307D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BE951-80DC-4EB9-A90E-83F6ED48F7FE}"/>
              </a:ext>
            </a:extLst>
          </p:cNvPr>
          <p:cNvSpPr>
            <a:spLocks noGrp="1"/>
          </p:cNvSpPr>
          <p:nvPr>
            <p:ph type="sldNum" sz="quarter" idx="12"/>
          </p:nvPr>
        </p:nvSpPr>
        <p:spPr/>
        <p:txBody>
          <a:bodyPr/>
          <a:lstStyle/>
          <a:p>
            <a:fld id="{9D853260-DB26-4C61-B073-F4557FF30DB0}" type="slidenum">
              <a:rPr lang="en-US" smtClean="0"/>
              <a:t>‹#›</a:t>
            </a:fld>
            <a:endParaRPr lang="en-US" dirty="0"/>
          </a:p>
        </p:txBody>
      </p:sp>
    </p:spTree>
    <p:extLst>
      <p:ext uri="{BB962C8B-B14F-4D97-AF65-F5344CB8AC3E}">
        <p14:creationId xmlns:p14="http://schemas.microsoft.com/office/powerpoint/2010/main" val="390549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21100-3C1C-44B9-9BE4-3C9200F8E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29A23-2A67-4868-A0B5-C91608F3B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7AC51-E63E-4695-B8A6-CD7DB9F64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216F3-AD4E-47FC-A479-C3E131BCB2DF}" type="datetime1">
              <a:rPr lang="en-US" smtClean="0"/>
              <a:t>8/10/2022</a:t>
            </a:fld>
            <a:endParaRPr lang="en-US" dirty="0"/>
          </a:p>
        </p:txBody>
      </p:sp>
      <p:sp>
        <p:nvSpPr>
          <p:cNvPr id="5" name="Footer Placeholder 4">
            <a:extLst>
              <a:ext uri="{FF2B5EF4-FFF2-40B4-BE49-F238E27FC236}">
                <a16:creationId xmlns:a16="http://schemas.microsoft.com/office/drawing/2014/main" id="{B0D57FB2-461E-4D8B-942A-68E17CE0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E2D90-39FB-4168-83DD-BAED0284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3260-DB26-4C61-B073-F4557FF30DB0}" type="slidenum">
              <a:rPr lang="en-US" smtClean="0"/>
              <a:t>‹#›</a:t>
            </a:fld>
            <a:endParaRPr lang="en-US" dirty="0"/>
          </a:p>
        </p:txBody>
      </p:sp>
    </p:spTree>
    <p:extLst>
      <p:ext uri="{BB962C8B-B14F-4D97-AF65-F5344CB8AC3E}">
        <p14:creationId xmlns:p14="http://schemas.microsoft.com/office/powerpoint/2010/main" val="226938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21100-3C1C-44B9-9BE4-3C9200F8E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29A23-2A67-4868-A0B5-C91608F3B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7AC51-E63E-4695-B8A6-CD7DB9F64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638E0-E317-465D-B5CA-B880C651EC9A}" type="datetimeFigureOut">
              <a:rPr lang="en-US" smtClean="0"/>
              <a:t>8/10/2022</a:t>
            </a:fld>
            <a:endParaRPr lang="en-US" dirty="0"/>
          </a:p>
        </p:txBody>
      </p:sp>
      <p:sp>
        <p:nvSpPr>
          <p:cNvPr id="5" name="Footer Placeholder 4">
            <a:extLst>
              <a:ext uri="{FF2B5EF4-FFF2-40B4-BE49-F238E27FC236}">
                <a16:creationId xmlns:a16="http://schemas.microsoft.com/office/drawing/2014/main" id="{B0D57FB2-461E-4D8B-942A-68E17CE0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5E2D90-39FB-4168-83DD-BAED0284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3260-DB26-4C61-B073-F4557FF30DB0}" type="slidenum">
              <a:rPr lang="en-US" smtClean="0"/>
              <a:t>‹#›</a:t>
            </a:fld>
            <a:endParaRPr lang="en-US" dirty="0"/>
          </a:p>
        </p:txBody>
      </p:sp>
    </p:spTree>
    <p:extLst>
      <p:ext uri="{BB962C8B-B14F-4D97-AF65-F5344CB8AC3E}">
        <p14:creationId xmlns:p14="http://schemas.microsoft.com/office/powerpoint/2010/main" val="400758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sm45jCEb2m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lakecountyilpaefile.tylertech.com/lake_il_sf" TargetMode="External"/><Relationship Id="rId2" Type="http://schemas.openxmlformats.org/officeDocument/2006/relationships/hyperlink" Target="https://www.lakecountyil.gov/551/Online-Appeal-Filing" TargetMode="External"/><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IMSLake.org" TargetMode="Externa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giovanni56.blogspot.com/2011/"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barrington@elaassessor.org" TargetMode="External"/><Relationship Id="rId2" Type="http://schemas.openxmlformats.org/officeDocument/2006/relationships/hyperlink" Target="mailto:info@cubaassessoril.gov" TargetMode="External"/><Relationship Id="rId1" Type="http://schemas.openxmlformats.org/officeDocument/2006/relationships/slideLayout" Target="../slideLayouts/slideLayout2.xml"/><Relationship Id="rId5" Type="http://schemas.openxmlformats.org/officeDocument/2006/relationships/hyperlink" Target="mailto:info@libertyvilleassessor.com" TargetMode="External"/><Relationship Id="rId4" Type="http://schemas.openxmlformats.org/officeDocument/2006/relationships/hyperlink" Target="mailto:jbarr@granttwpassesso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8239B-C5C8-406C-839F-8A9611A2ACBE}"/>
              </a:ext>
            </a:extLst>
          </p:cNvPr>
          <p:cNvPicPr>
            <a:picLocks noChangeAspect="1"/>
          </p:cNvPicPr>
          <p:nvPr/>
        </p:nvPicPr>
        <p:blipFill rotWithShape="1">
          <a:blip r:embed="rId2"/>
          <a:srcRect t="34867" b="9211"/>
          <a:stretch/>
        </p:blipFill>
        <p:spPr>
          <a:xfrm>
            <a:off x="-1" y="-63490"/>
            <a:ext cx="12192000" cy="4551026"/>
          </a:xfrm>
          <a:prstGeom prst="rect">
            <a:avLst/>
          </a:prstGeom>
        </p:spPr>
      </p:pic>
      <p:sp>
        <p:nvSpPr>
          <p:cNvPr id="2" name="Title 1">
            <a:extLst>
              <a:ext uri="{FF2B5EF4-FFF2-40B4-BE49-F238E27FC236}">
                <a16:creationId xmlns:a16="http://schemas.microsoft.com/office/drawing/2014/main" id="{7A6772E1-0FB3-46BE-81A6-4CE0A2C9147E}"/>
              </a:ext>
            </a:extLst>
          </p:cNvPr>
          <p:cNvSpPr>
            <a:spLocks noGrp="1"/>
          </p:cNvSpPr>
          <p:nvPr>
            <p:ph type="ctrTitle"/>
          </p:nvPr>
        </p:nvSpPr>
        <p:spPr>
          <a:xfrm>
            <a:off x="372723" y="4956811"/>
            <a:ext cx="11439414" cy="897439"/>
          </a:xfrm>
        </p:spPr>
        <p:txBody>
          <a:bodyPr>
            <a:normAutofit/>
          </a:bodyPr>
          <a:lstStyle/>
          <a:p>
            <a:r>
              <a:rPr lang="en-US" sz="5400" dirty="0">
                <a:solidFill>
                  <a:schemeClr val="tx1"/>
                </a:solidFill>
                <a:latin typeface="Calibri" panose="020F0502020204030204" pitchFamily="34" charset="0"/>
                <a:cs typeface="Calibri" panose="020F0502020204030204" pitchFamily="34" charset="0"/>
              </a:rPr>
              <a:t>Filing Your Property Appeal </a:t>
            </a:r>
          </a:p>
        </p:txBody>
      </p:sp>
      <p:sp>
        <p:nvSpPr>
          <p:cNvPr id="3" name="Subtitle 2">
            <a:extLst>
              <a:ext uri="{FF2B5EF4-FFF2-40B4-BE49-F238E27FC236}">
                <a16:creationId xmlns:a16="http://schemas.microsoft.com/office/drawing/2014/main" id="{CFFA7279-75A4-4E8E-BB75-83DD3EA392A9}"/>
              </a:ext>
            </a:extLst>
          </p:cNvPr>
          <p:cNvSpPr>
            <a:spLocks noGrp="1"/>
          </p:cNvSpPr>
          <p:nvPr>
            <p:ph type="subTitle" idx="1"/>
          </p:nvPr>
        </p:nvSpPr>
        <p:spPr>
          <a:xfrm>
            <a:off x="764275" y="5783001"/>
            <a:ext cx="10656310" cy="425961"/>
          </a:xfrm>
        </p:spPr>
        <p:txBody>
          <a:bodyPr>
            <a:normAutofit/>
          </a:bodyPr>
          <a:lstStyle/>
          <a:p>
            <a:pPr>
              <a:spcAft>
                <a:spcPts val="600"/>
              </a:spcAft>
            </a:pPr>
            <a:r>
              <a:rPr lang="en-US" dirty="0">
                <a:solidFill>
                  <a:schemeClr val="tx1"/>
                </a:solidFill>
                <a:latin typeface="Calibri" panose="020F0502020204030204" pitchFamily="34" charset="0"/>
                <a:cs typeface="Calibri" panose="020F0502020204030204" pitchFamily="34" charset="0"/>
              </a:rPr>
              <a:t>A Guide to </a:t>
            </a:r>
            <a:r>
              <a:rPr lang="en-US" dirty="0">
                <a:latin typeface="Calibri" panose="020F0502020204030204" pitchFamily="34" charset="0"/>
                <a:cs typeface="Calibri" panose="020F0502020204030204" pitchFamily="34" charset="0"/>
              </a:rPr>
              <a:t>the IMSLake.org Property Search Portal and SmartFile E-Filing Portal</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89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Your Grid is Ready to Print and to Save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20000"/>
          </a:bodyPr>
          <a:lstStyle/>
          <a:p>
            <a:r>
              <a:rPr lang="en-US" sz="2000" dirty="0"/>
              <a:t>Your property grid will list property characteristics, an exterior sketch of the residence, and a photo (if available).</a:t>
            </a:r>
          </a:p>
          <a:p>
            <a:r>
              <a:rPr lang="en-US" sz="2000" dirty="0"/>
              <a:t>You can modify your search or run another comparable report.</a:t>
            </a:r>
          </a:p>
          <a:p>
            <a:r>
              <a:rPr lang="en-US" sz="2000" dirty="0"/>
              <a:t>If you are filing an appeal based on sales comparables or uniformity, please save your PDF (evidence) to upload when you file your appeal.</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3728" y="882009"/>
            <a:ext cx="6761527" cy="5006765"/>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6520999" y="1491434"/>
            <a:ext cx="1255595" cy="243615"/>
          </a:xfrm>
          <a:prstGeom prst="rect">
            <a:avLst/>
          </a:prstGeom>
          <a:noFill/>
          <a:ln w="28575">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DF293DA-581A-41B6-992F-494E1A4EA276}"/>
              </a:ext>
            </a:extLst>
          </p:cNvPr>
          <p:cNvSpPr txBox="1"/>
          <p:nvPr/>
        </p:nvSpPr>
        <p:spPr>
          <a:xfrm>
            <a:off x="7839440" y="1482006"/>
            <a:ext cx="985777" cy="24361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5658180-ADF9-47EA-9580-4DD41F32E675}"/>
              </a:ext>
            </a:extLst>
          </p:cNvPr>
          <p:cNvSpPr txBox="1"/>
          <p:nvPr/>
        </p:nvSpPr>
        <p:spPr>
          <a:xfrm>
            <a:off x="10577261" y="1833545"/>
            <a:ext cx="1267993" cy="209725"/>
          </a:xfrm>
          <a:prstGeom prst="rect">
            <a:avLst/>
          </a:prstGeom>
          <a:noFill/>
          <a:ln w="28575">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FECBAF92-DE0F-49F7-8297-34F72530C273}"/>
              </a:ext>
            </a:extLst>
          </p:cNvPr>
          <p:cNvSpPr txBox="1"/>
          <p:nvPr/>
        </p:nvSpPr>
        <p:spPr>
          <a:xfrm>
            <a:off x="5758370" y="3017864"/>
            <a:ext cx="826988" cy="2870910"/>
          </a:xfrm>
          <a:prstGeom prst="rect">
            <a:avLst/>
          </a:prstGeom>
          <a:noFill/>
          <a:ln w="28575">
            <a:solidFill>
              <a:srgbClr val="FFFF00"/>
            </a:solidFill>
          </a:ln>
        </p:spPr>
        <p:txBody>
          <a:bodyPr wrap="square" rtlCol="0">
            <a:spAutoFit/>
          </a:bodyPr>
          <a:lstStyle/>
          <a:p>
            <a:endParaRPr lang="en-US" dirty="0"/>
          </a:p>
        </p:txBody>
      </p:sp>
      <p:cxnSp>
        <p:nvCxnSpPr>
          <p:cNvPr id="6" name="Straight Arrow Connector 5">
            <a:extLst>
              <a:ext uri="{FF2B5EF4-FFF2-40B4-BE49-F238E27FC236}">
                <a16:creationId xmlns:a16="http://schemas.microsoft.com/office/drawing/2014/main" id="{D57E2410-7895-4591-9498-220CB1CB2388}"/>
              </a:ext>
            </a:extLst>
          </p:cNvPr>
          <p:cNvCxnSpPr>
            <a:cxnSpLocks/>
          </p:cNvCxnSpPr>
          <p:nvPr/>
        </p:nvCxnSpPr>
        <p:spPr>
          <a:xfrm>
            <a:off x="3556932" y="3187817"/>
            <a:ext cx="2432807" cy="167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051D99-602B-4D0C-BAC1-F14088EC91ED}"/>
              </a:ext>
            </a:extLst>
          </p:cNvPr>
          <p:cNvCxnSpPr>
            <a:cxnSpLocks/>
          </p:cNvCxnSpPr>
          <p:nvPr/>
        </p:nvCxnSpPr>
        <p:spPr>
          <a:xfrm flipV="1">
            <a:off x="3738318" y="1869537"/>
            <a:ext cx="4256390" cy="1853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6C64-6F49-4470-9C0D-87FA2B90A826}"/>
              </a:ext>
            </a:extLst>
          </p:cNvPr>
          <p:cNvCxnSpPr>
            <a:cxnSpLocks/>
          </p:cNvCxnSpPr>
          <p:nvPr/>
        </p:nvCxnSpPr>
        <p:spPr>
          <a:xfrm flipV="1">
            <a:off x="3738318" y="1853229"/>
            <a:ext cx="3051060" cy="18696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3556932" y="2157369"/>
            <a:ext cx="7432646" cy="303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E41F98-B0BC-4F8D-B798-141894883A56}"/>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5363656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Save Your Grid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Click Save as PDF</a:t>
            </a:r>
          </a:p>
          <a:p>
            <a:r>
              <a:rPr lang="en-US" sz="2000" dirty="0"/>
              <a:t>The grid is automatically named as the 10-digit PIN and type of grid (Sales or Equity Comparable)</a:t>
            </a:r>
          </a:p>
          <a:p>
            <a:r>
              <a:rPr lang="en-US" sz="2000" dirty="0"/>
              <a:t>Now you are ready to upload your evidence grid when you file online.</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159" b="55361"/>
          <a:stretch/>
        </p:blipFill>
        <p:spPr>
          <a:xfrm>
            <a:off x="5297764" y="670897"/>
            <a:ext cx="6020241" cy="1967146"/>
          </a:xfrm>
          <a:prstGeom prst="rect">
            <a:avLst/>
          </a:prstGeom>
        </p:spPr>
      </p:pic>
      <p:sp>
        <p:nvSpPr>
          <p:cNvPr id="10" name="TextBox 9">
            <a:extLst>
              <a:ext uri="{FF2B5EF4-FFF2-40B4-BE49-F238E27FC236}">
                <a16:creationId xmlns:a16="http://schemas.microsoft.com/office/drawing/2014/main" id="{45658180-ADF9-47EA-9580-4DD41F32E675}"/>
              </a:ext>
            </a:extLst>
          </p:cNvPr>
          <p:cNvSpPr txBox="1"/>
          <p:nvPr/>
        </p:nvSpPr>
        <p:spPr>
          <a:xfrm>
            <a:off x="10722056" y="1444745"/>
            <a:ext cx="535043" cy="209725"/>
          </a:xfrm>
          <a:prstGeom prst="rect">
            <a:avLst/>
          </a:prstGeom>
          <a:noFill/>
          <a:ln w="28575">
            <a:solidFill>
              <a:srgbClr val="FFFF00"/>
            </a:solidFill>
          </a:ln>
        </p:spPr>
        <p:txBody>
          <a:bodyPr wrap="square" rtlCol="0">
            <a:spAutoFit/>
          </a:bodyPr>
          <a:lstStyle/>
          <a:p>
            <a:endParaRPr lang="en-US" dirty="0"/>
          </a:p>
        </p:txBody>
      </p: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2801923" y="1665788"/>
            <a:ext cx="7970467" cy="1188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screenshot of a social media post&#10;&#10;Description automatically generated">
            <a:extLst>
              <a:ext uri="{FF2B5EF4-FFF2-40B4-BE49-F238E27FC236}">
                <a16:creationId xmlns:a16="http://schemas.microsoft.com/office/drawing/2014/main" id="{3BD2B049-0885-49E4-9573-BABCA4E4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223" y="3483969"/>
            <a:ext cx="5860782" cy="2536571"/>
          </a:xfrm>
          <a:prstGeom prst="rect">
            <a:avLst/>
          </a:prstGeom>
        </p:spPr>
      </p:pic>
      <p:cxnSp>
        <p:nvCxnSpPr>
          <p:cNvPr id="18" name="Straight Arrow Connector 17">
            <a:extLst>
              <a:ext uri="{FF2B5EF4-FFF2-40B4-BE49-F238E27FC236}">
                <a16:creationId xmlns:a16="http://schemas.microsoft.com/office/drawing/2014/main" id="{6DF833F9-6A35-4B54-8806-B5124ACBDAA4}"/>
              </a:ext>
            </a:extLst>
          </p:cNvPr>
          <p:cNvCxnSpPr>
            <a:cxnSpLocks/>
          </p:cNvCxnSpPr>
          <p:nvPr/>
        </p:nvCxnSpPr>
        <p:spPr>
          <a:xfrm>
            <a:off x="3027951" y="4099224"/>
            <a:ext cx="2794009" cy="1345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27BC3C-79B7-47EF-9582-F548237325B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29022933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E1468-2A4D-46D2-A950-246CC1C3D4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21604" y="2978294"/>
            <a:ext cx="5508375" cy="3835005"/>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solidFill>
                  <a:srgbClr val="FFFF00"/>
                </a:solidFill>
              </a:rPr>
              <a:t>Creating a Grid For Equity of Assessments</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762757"/>
          </a:xfrm>
        </p:spPr>
        <p:txBody>
          <a:bodyPr>
            <a:normAutofit fontScale="92500" lnSpcReduction="20000"/>
          </a:bodyPr>
          <a:lstStyle/>
          <a:p>
            <a:r>
              <a:rPr lang="en-US" sz="2000" dirty="0"/>
              <a:t>Click to select comparable properties by assessment equity.</a:t>
            </a:r>
          </a:p>
          <a:p>
            <a:r>
              <a:rPr lang="en-US" sz="2000" dirty="0"/>
              <a:t>An automatically generated grid will appear.</a:t>
            </a:r>
          </a:p>
          <a:p>
            <a:r>
              <a:rPr lang="en-US" sz="2000" dirty="0"/>
              <a:t>Select the subject properties you want to use for evidence.</a:t>
            </a:r>
          </a:p>
          <a:p>
            <a:r>
              <a:rPr lang="en-US" sz="2000" dirty="0"/>
              <a:t>You can also add parcel numbers you want to add to the grid or select a specified distance to select comparables.</a:t>
            </a:r>
          </a:p>
          <a:p>
            <a:r>
              <a:rPr lang="en-US" sz="2000" dirty="0"/>
              <a:t>Click View Comparable Report.</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3">
            <a:extLst>
              <a:ext uri="{28A0092B-C50C-407E-A947-70E740481C1C}">
                <a14:useLocalDpi xmlns:a14="http://schemas.microsoft.com/office/drawing/2010/main" val="0"/>
              </a:ext>
            </a:extLst>
          </a:blip>
          <a:srcRect t="21345" b="7461"/>
          <a:stretch/>
        </p:blipFill>
        <p:spPr>
          <a:xfrm>
            <a:off x="4945425" y="427607"/>
            <a:ext cx="5339965" cy="2680187"/>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4966463" y="2707268"/>
            <a:ext cx="4454374" cy="146576"/>
          </a:xfrm>
          <a:prstGeom prst="rect">
            <a:avLst/>
          </a:prstGeom>
          <a:noFill/>
          <a:ln w="28575">
            <a:solidFill>
              <a:srgbClr val="FFFF00"/>
            </a:solidFill>
          </a:ln>
        </p:spPr>
        <p:txBody>
          <a:bodyPr wrap="square" rtlCol="0">
            <a:spAutoFit/>
          </a:bodyPr>
          <a:lstStyle/>
          <a:p>
            <a:endParaRPr lang="en-US" dirty="0"/>
          </a:p>
        </p:txBody>
      </p:sp>
      <p:sp>
        <p:nvSpPr>
          <p:cNvPr id="6" name="Rectangle 5">
            <a:extLst>
              <a:ext uri="{FF2B5EF4-FFF2-40B4-BE49-F238E27FC236}">
                <a16:creationId xmlns:a16="http://schemas.microsoft.com/office/drawing/2014/main" id="{56E39628-F999-459E-A7C4-619A8BA35947}"/>
              </a:ext>
            </a:extLst>
          </p:cNvPr>
          <p:cNvSpPr/>
          <p:nvPr/>
        </p:nvSpPr>
        <p:spPr>
          <a:xfrm>
            <a:off x="4994948" y="4172430"/>
            <a:ext cx="302816" cy="143428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FF00"/>
                </a:solidFill>
              </a:ln>
              <a:noFill/>
            </a:endParaRPr>
          </a:p>
        </p:txBody>
      </p:sp>
      <p:cxnSp>
        <p:nvCxnSpPr>
          <p:cNvPr id="10" name="Straight Arrow Connector 9">
            <a:extLst>
              <a:ext uri="{FF2B5EF4-FFF2-40B4-BE49-F238E27FC236}">
                <a16:creationId xmlns:a16="http://schemas.microsoft.com/office/drawing/2014/main" id="{C8D77A29-6FAA-4210-BCF2-CABA7825F4EE}"/>
              </a:ext>
            </a:extLst>
          </p:cNvPr>
          <p:cNvCxnSpPr>
            <a:cxnSpLocks/>
          </p:cNvCxnSpPr>
          <p:nvPr/>
        </p:nvCxnSpPr>
        <p:spPr>
          <a:xfrm flipV="1">
            <a:off x="3512948" y="2752867"/>
            <a:ext cx="1482000" cy="1798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3A371C-4E61-4BCE-8E9B-2B15088EFA5D}"/>
              </a:ext>
            </a:extLst>
          </p:cNvPr>
          <p:cNvCxnSpPr>
            <a:cxnSpLocks/>
          </p:cNvCxnSpPr>
          <p:nvPr/>
        </p:nvCxnSpPr>
        <p:spPr>
          <a:xfrm flipV="1">
            <a:off x="3884103" y="4266161"/>
            <a:ext cx="947956" cy="19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E1903F-13C6-4E38-80C7-F3CF2FD7FBE5}"/>
              </a:ext>
            </a:extLst>
          </p:cNvPr>
          <p:cNvCxnSpPr>
            <a:cxnSpLocks/>
          </p:cNvCxnSpPr>
          <p:nvPr/>
        </p:nvCxnSpPr>
        <p:spPr>
          <a:xfrm flipV="1">
            <a:off x="2835479" y="3340286"/>
            <a:ext cx="2109946" cy="3907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082E3F-285B-4DCC-A51C-E77B7A5AE405}"/>
              </a:ext>
            </a:extLst>
          </p:cNvPr>
          <p:cNvCxnSpPr>
            <a:cxnSpLocks/>
          </p:cNvCxnSpPr>
          <p:nvPr/>
        </p:nvCxnSpPr>
        <p:spPr>
          <a:xfrm>
            <a:off x="2449585" y="5387842"/>
            <a:ext cx="2508691" cy="526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77F2F0-1869-416C-8FD8-A544FCEA2207}"/>
              </a:ext>
            </a:extLst>
          </p:cNvPr>
          <p:cNvCxnSpPr>
            <a:cxnSpLocks/>
          </p:cNvCxnSpPr>
          <p:nvPr/>
        </p:nvCxnSpPr>
        <p:spPr>
          <a:xfrm>
            <a:off x="2080470" y="5942008"/>
            <a:ext cx="2864956" cy="610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F69199-3C05-44A8-8902-8DD51C33F348}"/>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32269692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Your Grid is Ready to Print and to Save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10000"/>
          </a:bodyPr>
          <a:lstStyle/>
          <a:p>
            <a:r>
              <a:rPr lang="en-US" sz="2000" dirty="0"/>
              <a:t>Your property grid will list property characteristics, an exterior sketch of the residence, and a photo (if available).</a:t>
            </a:r>
          </a:p>
          <a:p>
            <a:r>
              <a:rPr lang="en-US" sz="2000" dirty="0"/>
              <a:t>You can modify your search or run another comparable grid.</a:t>
            </a:r>
          </a:p>
          <a:p>
            <a:r>
              <a:rPr lang="en-US" sz="2000" dirty="0"/>
              <a:t>If you are filing an appeal based on sales comparables or uniformity, please save your PDF (evidence) to upload when you file your appeal.</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776" y="1225604"/>
            <a:ext cx="6520193" cy="4828062"/>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6783302" y="1794386"/>
            <a:ext cx="1175802" cy="209725"/>
          </a:xfrm>
          <a:prstGeom prst="rect">
            <a:avLst/>
          </a:prstGeom>
          <a:noFill/>
          <a:ln w="28575">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DF293DA-581A-41B6-992F-494E1A4EA276}"/>
              </a:ext>
            </a:extLst>
          </p:cNvPr>
          <p:cNvSpPr txBox="1"/>
          <p:nvPr/>
        </p:nvSpPr>
        <p:spPr>
          <a:xfrm>
            <a:off x="8034605" y="1794372"/>
            <a:ext cx="901888" cy="20972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5658180-ADF9-47EA-9580-4DD41F32E675}"/>
              </a:ext>
            </a:extLst>
          </p:cNvPr>
          <p:cNvSpPr txBox="1"/>
          <p:nvPr/>
        </p:nvSpPr>
        <p:spPr>
          <a:xfrm>
            <a:off x="10621861" y="2125589"/>
            <a:ext cx="1336108" cy="209725"/>
          </a:xfrm>
          <a:prstGeom prst="rect">
            <a:avLst/>
          </a:prstGeom>
          <a:noFill/>
          <a:ln w="28575">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FECBAF92-DE0F-49F7-8297-34F72530C273}"/>
              </a:ext>
            </a:extLst>
          </p:cNvPr>
          <p:cNvSpPr txBox="1"/>
          <p:nvPr/>
        </p:nvSpPr>
        <p:spPr>
          <a:xfrm>
            <a:off x="6087611" y="3172146"/>
            <a:ext cx="799750" cy="2881520"/>
          </a:xfrm>
          <a:prstGeom prst="rect">
            <a:avLst/>
          </a:prstGeom>
          <a:noFill/>
          <a:ln w="28575">
            <a:solidFill>
              <a:srgbClr val="FFFF00"/>
            </a:solidFill>
          </a:ln>
        </p:spPr>
        <p:txBody>
          <a:bodyPr wrap="square" rtlCol="0">
            <a:spAutoFit/>
          </a:bodyPr>
          <a:lstStyle/>
          <a:p>
            <a:endParaRPr lang="en-US" dirty="0"/>
          </a:p>
        </p:txBody>
      </p:sp>
      <p:cxnSp>
        <p:nvCxnSpPr>
          <p:cNvPr id="6" name="Straight Arrow Connector 5">
            <a:extLst>
              <a:ext uri="{FF2B5EF4-FFF2-40B4-BE49-F238E27FC236}">
                <a16:creationId xmlns:a16="http://schemas.microsoft.com/office/drawing/2014/main" id="{D57E2410-7895-4591-9498-220CB1CB2388}"/>
              </a:ext>
            </a:extLst>
          </p:cNvPr>
          <p:cNvCxnSpPr>
            <a:cxnSpLocks/>
          </p:cNvCxnSpPr>
          <p:nvPr/>
        </p:nvCxnSpPr>
        <p:spPr>
          <a:xfrm flipV="1">
            <a:off x="3440873" y="3523376"/>
            <a:ext cx="2553233" cy="157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051D99-602B-4D0C-BAC1-F14088EC91ED}"/>
              </a:ext>
            </a:extLst>
          </p:cNvPr>
          <p:cNvCxnSpPr>
            <a:cxnSpLocks/>
            <a:endCxn id="7" idx="2"/>
          </p:cNvCxnSpPr>
          <p:nvPr/>
        </p:nvCxnSpPr>
        <p:spPr>
          <a:xfrm flipV="1">
            <a:off x="4007442" y="2004097"/>
            <a:ext cx="4478107" cy="2176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6C64-6F49-4470-9C0D-87FA2B90A826}"/>
              </a:ext>
            </a:extLst>
          </p:cNvPr>
          <p:cNvCxnSpPr>
            <a:cxnSpLocks/>
          </p:cNvCxnSpPr>
          <p:nvPr/>
        </p:nvCxnSpPr>
        <p:spPr>
          <a:xfrm flipV="1">
            <a:off x="4007442" y="2004097"/>
            <a:ext cx="3030401" cy="2176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3666032" y="2335314"/>
            <a:ext cx="7440992" cy="32280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5C363B-62D1-4285-8C21-422475C08574}"/>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12</a:t>
            </a:r>
          </a:p>
        </p:txBody>
      </p:sp>
    </p:spTree>
    <p:extLst>
      <p:ext uri="{BB962C8B-B14F-4D97-AF65-F5344CB8AC3E}">
        <p14:creationId xmlns:p14="http://schemas.microsoft.com/office/powerpoint/2010/main" val="18179995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Save Your Grid as Evidence</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Click Save as PDF</a:t>
            </a:r>
          </a:p>
          <a:p>
            <a:r>
              <a:rPr lang="en-US" sz="2000" dirty="0"/>
              <a:t>The grid is automatically named as the 10-digit PIN and type of grid (Sales or Equity Comparable)</a:t>
            </a:r>
          </a:p>
          <a:p>
            <a:r>
              <a:rPr lang="en-US" sz="2000" dirty="0"/>
              <a:t>Now you are ready to upload your evidence grid when you file online.</a:t>
            </a:r>
          </a:p>
        </p:txBody>
      </p:sp>
      <p:pic>
        <p:nvPicPr>
          <p:cNvPr id="5" name="Content Placeholder 4">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159" b="55361"/>
          <a:stretch/>
        </p:blipFill>
        <p:spPr>
          <a:xfrm>
            <a:off x="5297764" y="670897"/>
            <a:ext cx="6020241" cy="1967146"/>
          </a:xfrm>
          <a:prstGeom prst="rect">
            <a:avLst/>
          </a:prstGeom>
        </p:spPr>
      </p:pic>
      <p:sp>
        <p:nvSpPr>
          <p:cNvPr id="10" name="TextBox 9">
            <a:extLst>
              <a:ext uri="{FF2B5EF4-FFF2-40B4-BE49-F238E27FC236}">
                <a16:creationId xmlns:a16="http://schemas.microsoft.com/office/drawing/2014/main" id="{45658180-ADF9-47EA-9580-4DD41F32E675}"/>
              </a:ext>
            </a:extLst>
          </p:cNvPr>
          <p:cNvSpPr txBox="1"/>
          <p:nvPr/>
        </p:nvSpPr>
        <p:spPr>
          <a:xfrm>
            <a:off x="10722056" y="1444745"/>
            <a:ext cx="535043" cy="209725"/>
          </a:xfrm>
          <a:prstGeom prst="rect">
            <a:avLst/>
          </a:prstGeom>
          <a:noFill/>
          <a:ln w="28575">
            <a:solidFill>
              <a:srgbClr val="FFFF00"/>
            </a:solidFill>
          </a:ln>
        </p:spPr>
        <p:txBody>
          <a:bodyPr wrap="square" rtlCol="0">
            <a:spAutoFit/>
          </a:bodyPr>
          <a:lstStyle/>
          <a:p>
            <a:endParaRPr lang="en-US" dirty="0"/>
          </a:p>
        </p:txBody>
      </p:sp>
      <p:cxnSp>
        <p:nvCxnSpPr>
          <p:cNvPr id="15" name="Straight Arrow Connector 14">
            <a:extLst>
              <a:ext uri="{FF2B5EF4-FFF2-40B4-BE49-F238E27FC236}">
                <a16:creationId xmlns:a16="http://schemas.microsoft.com/office/drawing/2014/main" id="{94FEA923-119D-4ABD-8973-596264A33227}"/>
              </a:ext>
            </a:extLst>
          </p:cNvPr>
          <p:cNvCxnSpPr>
            <a:cxnSpLocks/>
          </p:cNvCxnSpPr>
          <p:nvPr/>
        </p:nvCxnSpPr>
        <p:spPr>
          <a:xfrm flipV="1">
            <a:off x="2801923" y="1665788"/>
            <a:ext cx="7970467" cy="1188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screenshot of a social media post&#10;&#10;Description automatically generated">
            <a:extLst>
              <a:ext uri="{FF2B5EF4-FFF2-40B4-BE49-F238E27FC236}">
                <a16:creationId xmlns:a16="http://schemas.microsoft.com/office/drawing/2014/main" id="{3BD2B049-0885-49E4-9573-BABCA4E4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223" y="3483969"/>
            <a:ext cx="5860782" cy="2536571"/>
          </a:xfrm>
          <a:prstGeom prst="rect">
            <a:avLst/>
          </a:prstGeom>
        </p:spPr>
      </p:pic>
      <p:cxnSp>
        <p:nvCxnSpPr>
          <p:cNvPr id="18" name="Straight Arrow Connector 17">
            <a:extLst>
              <a:ext uri="{FF2B5EF4-FFF2-40B4-BE49-F238E27FC236}">
                <a16:creationId xmlns:a16="http://schemas.microsoft.com/office/drawing/2014/main" id="{6DF833F9-6A35-4B54-8806-B5124ACBDAA4}"/>
              </a:ext>
            </a:extLst>
          </p:cNvPr>
          <p:cNvCxnSpPr>
            <a:cxnSpLocks/>
          </p:cNvCxnSpPr>
          <p:nvPr/>
        </p:nvCxnSpPr>
        <p:spPr>
          <a:xfrm>
            <a:off x="3027951" y="4099224"/>
            <a:ext cx="2794009" cy="1345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C950F5-6A38-45DB-8C0F-E71FE31628F6}"/>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10116851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CFB6-488E-46D6-AB6A-11BC14C9C406}"/>
              </a:ext>
            </a:extLst>
          </p:cNvPr>
          <p:cNvSpPr>
            <a:spLocks noGrp="1"/>
          </p:cNvSpPr>
          <p:nvPr>
            <p:ph type="title"/>
          </p:nvPr>
        </p:nvSpPr>
        <p:spPr>
          <a:xfrm>
            <a:off x="1136428" y="627564"/>
            <a:ext cx="7474172" cy="1325563"/>
          </a:xfrm>
        </p:spPr>
        <p:txBody>
          <a:bodyPr>
            <a:normAutofit/>
          </a:bodyPr>
          <a:lstStyle/>
          <a:p>
            <a:r>
              <a:rPr lang="en-US" dirty="0"/>
              <a:t>Next Step: Determine the Reason for Your Appeal</a:t>
            </a:r>
          </a:p>
        </p:txBody>
      </p:sp>
      <p:sp>
        <p:nvSpPr>
          <p:cNvPr id="3" name="Content Placeholder 2">
            <a:extLst>
              <a:ext uri="{FF2B5EF4-FFF2-40B4-BE49-F238E27FC236}">
                <a16:creationId xmlns:a16="http://schemas.microsoft.com/office/drawing/2014/main" id="{369A0A4E-2E8C-4AF4-9F0A-AEF09C439CD4}"/>
              </a:ext>
            </a:extLst>
          </p:cNvPr>
          <p:cNvSpPr>
            <a:spLocks noGrp="1"/>
          </p:cNvSpPr>
          <p:nvPr>
            <p:ph idx="1"/>
          </p:nvPr>
        </p:nvSpPr>
        <p:spPr>
          <a:xfrm>
            <a:off x="1136429" y="2278173"/>
            <a:ext cx="6467867" cy="3450613"/>
          </a:xfrm>
        </p:spPr>
        <p:txBody>
          <a:bodyPr anchor="ctr">
            <a:normAutofit/>
          </a:bodyPr>
          <a:lstStyle/>
          <a:p>
            <a:r>
              <a:rPr lang="en-US" sz="1500" dirty="0"/>
              <a:t>Factual Error (e.g. incorrect square footage or other property characteristics)</a:t>
            </a:r>
            <a:endParaRPr lang="en-US" sz="1500" dirty="0">
              <a:cs typeface="Calibri"/>
            </a:endParaRPr>
          </a:p>
          <a:p>
            <a:r>
              <a:rPr lang="en-US" sz="1500" dirty="0"/>
              <a:t>Recent Appraisal – You obtained an appraisal effective January 2022</a:t>
            </a:r>
          </a:p>
          <a:p>
            <a:r>
              <a:rPr lang="en-US" sz="1500" dirty="0"/>
              <a:t>Recent Purchase of Property – You purchased the subject property in 2021 or 2022 and the sale price is less than the Assessed Market Value listed in the Assessment Notice.</a:t>
            </a:r>
          </a:p>
          <a:p>
            <a:r>
              <a:rPr lang="en-US" sz="1500" dirty="0"/>
              <a:t>Recent Sales Comparables – The sales price per AGLA (above grade living area) of recent sales in your neighborhood is less than the market value per AGLA of your subject property.</a:t>
            </a:r>
          </a:p>
          <a:p>
            <a:r>
              <a:rPr lang="en-US" sz="1500" dirty="0"/>
              <a:t>Equity of Assessments Comparables – The building assessment per AGLA of your subject property is greater than the AGLA of comparable properties in your neighborhood.</a:t>
            </a:r>
          </a:p>
          <a:p>
            <a:r>
              <a:rPr lang="en-US" sz="1500" dirty="0"/>
              <a:t>Matters of Law</a:t>
            </a: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a:extLst>
              <a:ext uri="{FF2B5EF4-FFF2-40B4-BE49-F238E27FC236}">
                <a16:creationId xmlns:a16="http://schemas.microsoft.com/office/drawing/2014/main" id="{AA11E9BA-071B-46F8-847B-49DD02CE2F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8" name="TextBox 7">
            <a:extLst>
              <a:ext uri="{FF2B5EF4-FFF2-40B4-BE49-F238E27FC236}">
                <a16:creationId xmlns:a16="http://schemas.microsoft.com/office/drawing/2014/main" id="{05BE8C4E-816D-4925-BE50-C67F0546BD3D}"/>
              </a:ext>
            </a:extLst>
          </p:cNvPr>
          <p:cNvSpPr txBox="1"/>
          <p:nvPr/>
        </p:nvSpPr>
        <p:spPr>
          <a:xfrm>
            <a:off x="10621861" y="6116972"/>
            <a:ext cx="485163"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47650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445-A05C-4576-8973-60E4360B856C}"/>
              </a:ext>
            </a:extLst>
          </p:cNvPr>
          <p:cNvSpPr>
            <a:spLocks noGrp="1"/>
          </p:cNvSpPr>
          <p:nvPr>
            <p:ph type="title"/>
          </p:nvPr>
        </p:nvSpPr>
        <p:spPr/>
        <p:txBody>
          <a:bodyPr/>
          <a:lstStyle/>
          <a:p>
            <a:r>
              <a:rPr lang="en-US" dirty="0"/>
              <a:t>Gather Evidence For Your Appeal Reason	</a:t>
            </a:r>
          </a:p>
        </p:txBody>
      </p:sp>
      <p:graphicFrame>
        <p:nvGraphicFramePr>
          <p:cNvPr id="4" name="Table 4">
            <a:extLst>
              <a:ext uri="{FF2B5EF4-FFF2-40B4-BE49-F238E27FC236}">
                <a16:creationId xmlns:a16="http://schemas.microsoft.com/office/drawing/2014/main" id="{88594353-3AAB-4166-AD09-9041528B2A10}"/>
              </a:ext>
            </a:extLst>
          </p:cNvPr>
          <p:cNvGraphicFramePr>
            <a:graphicFrameLocks noGrp="1"/>
          </p:cNvGraphicFramePr>
          <p:nvPr>
            <p:ph idx="1"/>
            <p:extLst>
              <p:ext uri="{D42A27DB-BD31-4B8C-83A1-F6EECF244321}">
                <p14:modId xmlns:p14="http://schemas.microsoft.com/office/powerpoint/2010/main" val="2502884421"/>
              </p:ext>
            </p:extLst>
          </p:nvPr>
        </p:nvGraphicFramePr>
        <p:xfrm>
          <a:off x="838200" y="1825625"/>
          <a:ext cx="10515600" cy="4216400"/>
        </p:xfrm>
        <a:graphic>
          <a:graphicData uri="http://schemas.openxmlformats.org/drawingml/2006/table">
            <a:tbl>
              <a:tblPr firstRow="1" bandRow="1">
                <a:tableStyleId>{93296810-A885-4BE3-A3E7-6D5BEEA58F35}</a:tableStyleId>
              </a:tblPr>
              <a:tblGrid>
                <a:gridCol w="3045903">
                  <a:extLst>
                    <a:ext uri="{9D8B030D-6E8A-4147-A177-3AD203B41FA5}">
                      <a16:colId xmlns:a16="http://schemas.microsoft.com/office/drawing/2014/main" val="4083357734"/>
                    </a:ext>
                  </a:extLst>
                </a:gridCol>
                <a:gridCol w="7469697">
                  <a:extLst>
                    <a:ext uri="{9D8B030D-6E8A-4147-A177-3AD203B41FA5}">
                      <a16:colId xmlns:a16="http://schemas.microsoft.com/office/drawing/2014/main" val="2399810383"/>
                    </a:ext>
                  </a:extLst>
                </a:gridCol>
              </a:tblGrid>
              <a:tr h="370840">
                <a:tc>
                  <a:txBody>
                    <a:bodyPr/>
                    <a:lstStyle/>
                    <a:p>
                      <a:r>
                        <a:rPr lang="en-US" dirty="0"/>
                        <a:t>Reason for Appeal</a:t>
                      </a:r>
                    </a:p>
                  </a:txBody>
                  <a:tcPr/>
                </a:tc>
                <a:tc>
                  <a:txBody>
                    <a:bodyPr/>
                    <a:lstStyle/>
                    <a:p>
                      <a:r>
                        <a:rPr lang="en-US" dirty="0"/>
                        <a:t>Evidence</a:t>
                      </a:r>
                    </a:p>
                  </a:txBody>
                  <a:tcPr/>
                </a:tc>
                <a:extLst>
                  <a:ext uri="{0D108BD9-81ED-4DB2-BD59-A6C34878D82A}">
                    <a16:rowId xmlns:a16="http://schemas.microsoft.com/office/drawing/2014/main" val="4042454217"/>
                  </a:ext>
                </a:extLst>
              </a:tr>
              <a:tr h="370840">
                <a:tc>
                  <a:txBody>
                    <a:bodyPr/>
                    <a:lstStyle/>
                    <a:p>
                      <a:r>
                        <a:rPr lang="en-US" dirty="0"/>
                        <a:t>Factual errors</a:t>
                      </a:r>
                    </a:p>
                  </a:txBody>
                  <a:tcPr/>
                </a:tc>
                <a:tc>
                  <a:txBody>
                    <a:bodyPr/>
                    <a:lstStyle/>
                    <a:p>
                      <a:r>
                        <a:rPr lang="en-US" dirty="0"/>
                        <a:t>Must include a Property Record Card, statement highlighting incorrect and correct data and requires Assessor access to property. Please contact your Township Assessor’s Office for a Property Record Card.</a:t>
                      </a:r>
                    </a:p>
                  </a:txBody>
                  <a:tcPr/>
                </a:tc>
                <a:extLst>
                  <a:ext uri="{0D108BD9-81ED-4DB2-BD59-A6C34878D82A}">
                    <a16:rowId xmlns:a16="http://schemas.microsoft.com/office/drawing/2014/main" val="2325604431"/>
                  </a:ext>
                </a:extLst>
              </a:tr>
              <a:tr h="370840">
                <a:tc>
                  <a:txBody>
                    <a:bodyPr/>
                    <a:lstStyle/>
                    <a:p>
                      <a:r>
                        <a:rPr lang="en-US" sz="1800" dirty="0"/>
                        <a:t>Recent Appraisal </a:t>
                      </a:r>
                      <a:endParaRPr lang="en-US" dirty="0"/>
                    </a:p>
                  </a:txBody>
                  <a:tcPr/>
                </a:tc>
                <a:tc>
                  <a:txBody>
                    <a:bodyPr/>
                    <a:lstStyle/>
                    <a:p>
                      <a:r>
                        <a:rPr lang="en-US" dirty="0"/>
                        <a:t>Provide a 2022 appraisal demonstrating the Market Value is less than the Market Value on your Assessment Notice. </a:t>
                      </a:r>
                    </a:p>
                  </a:txBody>
                  <a:tcPr/>
                </a:tc>
                <a:extLst>
                  <a:ext uri="{0D108BD9-81ED-4DB2-BD59-A6C34878D82A}">
                    <a16:rowId xmlns:a16="http://schemas.microsoft.com/office/drawing/2014/main" val="2117447778"/>
                  </a:ext>
                </a:extLst>
              </a:tr>
              <a:tr h="370840">
                <a:tc>
                  <a:txBody>
                    <a:bodyPr/>
                    <a:lstStyle/>
                    <a:p>
                      <a:r>
                        <a:rPr lang="en-US" sz="1800" dirty="0"/>
                        <a:t>Recent Purchase of Property</a:t>
                      </a:r>
                      <a:endParaRPr lang="en-US" dirty="0"/>
                    </a:p>
                  </a:txBody>
                  <a:tcPr/>
                </a:tc>
                <a:tc>
                  <a:txBody>
                    <a:bodyPr/>
                    <a:lstStyle/>
                    <a:p>
                      <a:r>
                        <a:rPr lang="en-US" dirty="0"/>
                        <a:t>PTAX-203 Real Estate Transfer Form, MLS listing or Closed Client Listing Sheet, or other closing documents.  </a:t>
                      </a:r>
                    </a:p>
                  </a:txBody>
                  <a:tcPr/>
                </a:tc>
                <a:extLst>
                  <a:ext uri="{0D108BD9-81ED-4DB2-BD59-A6C34878D82A}">
                    <a16:rowId xmlns:a16="http://schemas.microsoft.com/office/drawing/2014/main" val="3001711060"/>
                  </a:ext>
                </a:extLst>
              </a:tr>
              <a:tr h="370840">
                <a:tc>
                  <a:txBody>
                    <a:bodyPr/>
                    <a:lstStyle/>
                    <a:p>
                      <a:r>
                        <a:rPr lang="en-US" sz="1800" dirty="0"/>
                        <a:t>Recent Sales Comparables </a:t>
                      </a:r>
                      <a:endParaRPr lang="en-US" dirty="0"/>
                    </a:p>
                  </a:txBody>
                  <a:tcPr/>
                </a:tc>
                <a:tc>
                  <a:txBody>
                    <a:bodyPr/>
                    <a:lstStyle/>
                    <a:p>
                      <a:r>
                        <a:rPr lang="en-US" dirty="0"/>
                        <a:t>Go to the IMSLake.org and select your comparables based on recent sales. Save the IMSLake Grid as evidence to upload on SmartFile.</a:t>
                      </a:r>
                    </a:p>
                  </a:txBody>
                  <a:tcPr/>
                </a:tc>
                <a:extLst>
                  <a:ext uri="{0D108BD9-81ED-4DB2-BD59-A6C34878D82A}">
                    <a16:rowId xmlns:a16="http://schemas.microsoft.com/office/drawing/2014/main" val="1742316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Equity of Assessments Comparables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IMSLake.org and select your comparables based on uniformity. Save the IMSLake Grid as evidence to upload on SmartFile.</a:t>
                      </a:r>
                    </a:p>
                  </a:txBody>
                  <a:tcPr/>
                </a:tc>
                <a:extLst>
                  <a:ext uri="{0D108BD9-81ED-4DB2-BD59-A6C34878D82A}">
                    <a16:rowId xmlns:a16="http://schemas.microsoft.com/office/drawing/2014/main" val="1330747029"/>
                  </a:ext>
                </a:extLst>
              </a:tr>
              <a:tr h="370840">
                <a:tc>
                  <a:txBody>
                    <a:bodyPr/>
                    <a:lstStyle/>
                    <a:p>
                      <a:r>
                        <a:rPr lang="en-US" dirty="0"/>
                        <a:t>Matters of Law</a:t>
                      </a:r>
                    </a:p>
                  </a:txBody>
                  <a:tcPr/>
                </a:tc>
                <a:tc>
                  <a:txBody>
                    <a:bodyPr/>
                    <a:lstStyle/>
                    <a:p>
                      <a:r>
                        <a:rPr lang="en-US" dirty="0"/>
                        <a:t>Written statement listing your matters of law.</a:t>
                      </a:r>
                    </a:p>
                  </a:txBody>
                  <a:tcPr/>
                </a:tc>
                <a:extLst>
                  <a:ext uri="{0D108BD9-81ED-4DB2-BD59-A6C34878D82A}">
                    <a16:rowId xmlns:a16="http://schemas.microsoft.com/office/drawing/2014/main" val="642184991"/>
                  </a:ext>
                </a:extLst>
              </a:tr>
            </a:tbl>
          </a:graphicData>
        </a:graphic>
      </p:graphicFrame>
      <p:sp>
        <p:nvSpPr>
          <p:cNvPr id="5" name="TextBox 4">
            <a:extLst>
              <a:ext uri="{FF2B5EF4-FFF2-40B4-BE49-F238E27FC236}">
                <a16:creationId xmlns:a16="http://schemas.microsoft.com/office/drawing/2014/main" id="{1BED9AE8-9CDC-4CB2-B7E5-AE741AA80D89}"/>
              </a:ext>
            </a:extLst>
          </p:cNvPr>
          <p:cNvSpPr txBox="1"/>
          <p:nvPr/>
        </p:nvSpPr>
        <p:spPr>
          <a:xfrm>
            <a:off x="10621861" y="6116972"/>
            <a:ext cx="485163"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65478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5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22145C-930A-44F8-B7E2-0B7A59D2AB4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View Lake County’s Assessment Appeal Video</a:t>
            </a:r>
          </a:p>
        </p:txBody>
      </p:sp>
      <p:pic>
        <p:nvPicPr>
          <p:cNvPr id="5" name="Content Placeholder 4" descr="A sign on the side of a road&#10;&#10;Description automatically generated">
            <a:hlinkClick r:id="rId2"/>
            <a:extLst>
              <a:ext uri="{FF2B5EF4-FFF2-40B4-BE49-F238E27FC236}">
                <a16:creationId xmlns:a16="http://schemas.microsoft.com/office/drawing/2014/main" id="{D7D4F6A1-3E83-4E26-BE09-3ED71DA08B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477"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A6310F-4E64-4131-8091-70DF774A2E9E}"/>
              </a:ext>
            </a:extLst>
          </p:cNvPr>
          <p:cNvSpPr txBox="1"/>
          <p:nvPr/>
        </p:nvSpPr>
        <p:spPr>
          <a:xfrm>
            <a:off x="7953356" y="1659284"/>
            <a:ext cx="349821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Watch the Video</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Gather your evidence and save it in a folder on your computer for easy access when filing online.</a:t>
            </a:r>
          </a:p>
        </p:txBody>
      </p:sp>
      <p:sp>
        <p:nvSpPr>
          <p:cNvPr id="8" name="TextBox 7">
            <a:extLst>
              <a:ext uri="{FF2B5EF4-FFF2-40B4-BE49-F238E27FC236}">
                <a16:creationId xmlns:a16="http://schemas.microsoft.com/office/drawing/2014/main" id="{696B4040-ED7C-43C4-821A-4C875FD2E4B6}"/>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16</a:t>
            </a:r>
          </a:p>
        </p:txBody>
      </p:sp>
    </p:spTree>
    <p:extLst>
      <p:ext uri="{BB962C8B-B14F-4D97-AF65-F5344CB8AC3E}">
        <p14:creationId xmlns:p14="http://schemas.microsoft.com/office/powerpoint/2010/main" val="11215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838200" y="5529884"/>
            <a:ext cx="7719381" cy="1096331"/>
          </a:xfrm>
        </p:spPr>
        <p:txBody>
          <a:bodyPr>
            <a:normAutofit fontScale="90000"/>
          </a:bodyPr>
          <a:lstStyle/>
          <a:p>
            <a:r>
              <a:rPr lang="en-US" sz="3700" dirty="0"/>
              <a:t>Read the 2022 Board of Review Rules and Important Filing Date Information</a:t>
            </a:r>
          </a:p>
        </p:txBody>
      </p:sp>
      <p:sp>
        <p:nvSpPr>
          <p:cNvPr id="28" name="Freeform: Shape 2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BA0A616E-B573-48F3-87BB-DAADCA49F762}"/>
              </a:ext>
            </a:extLst>
          </p:cNvPr>
          <p:cNvGraphicFramePr>
            <a:graphicFrameLocks noGrp="1"/>
          </p:cNvGraphicFramePr>
          <p:nvPr>
            <p:ph idx="1"/>
            <p:extLst>
              <p:ext uri="{D42A27DB-BD31-4B8C-83A1-F6EECF244321}">
                <p14:modId xmlns:p14="http://schemas.microsoft.com/office/powerpoint/2010/main" val="1064786742"/>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2C26100-8BF4-40AF-B16E-CA591CDAB558}"/>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17</a:t>
            </a:r>
          </a:p>
        </p:txBody>
      </p:sp>
      <p:graphicFrame>
        <p:nvGraphicFramePr>
          <p:cNvPr id="8" name="Table 7">
            <a:extLst>
              <a:ext uri="{FF2B5EF4-FFF2-40B4-BE49-F238E27FC236}">
                <a16:creationId xmlns:a16="http://schemas.microsoft.com/office/drawing/2014/main" id="{1732560B-0674-77B6-680D-C92B07346937}"/>
              </a:ext>
            </a:extLst>
          </p:cNvPr>
          <p:cNvGraphicFramePr>
            <a:graphicFrameLocks noGrp="1"/>
          </p:cNvGraphicFramePr>
          <p:nvPr>
            <p:extLst>
              <p:ext uri="{D42A27DB-BD31-4B8C-83A1-F6EECF244321}">
                <p14:modId xmlns:p14="http://schemas.microsoft.com/office/powerpoint/2010/main" val="343167161"/>
              </p:ext>
            </p:extLst>
          </p:nvPr>
        </p:nvGraphicFramePr>
        <p:xfrm>
          <a:off x="5359400" y="1319842"/>
          <a:ext cx="1888688" cy="1600985"/>
        </p:xfrm>
        <a:graphic>
          <a:graphicData uri="http://schemas.openxmlformats.org/drawingml/2006/table">
            <a:tbl>
              <a:tblPr>
                <a:tableStyleId>{5C22544A-7EE6-4342-B048-85BDC9FD1C3A}</a:tableStyleId>
              </a:tblPr>
              <a:tblGrid>
                <a:gridCol w="1047565">
                  <a:extLst>
                    <a:ext uri="{9D8B030D-6E8A-4147-A177-3AD203B41FA5}">
                      <a16:colId xmlns:a16="http://schemas.microsoft.com/office/drawing/2014/main" val="166698477"/>
                    </a:ext>
                  </a:extLst>
                </a:gridCol>
                <a:gridCol w="841123">
                  <a:extLst>
                    <a:ext uri="{9D8B030D-6E8A-4147-A177-3AD203B41FA5}">
                      <a16:colId xmlns:a16="http://schemas.microsoft.com/office/drawing/2014/main" val="72301610"/>
                    </a:ext>
                  </a:extLst>
                </a:gridCol>
              </a:tblGrid>
              <a:tr h="553682">
                <a:tc>
                  <a:txBody>
                    <a:bodyPr/>
                    <a:lstStyle/>
                    <a:p>
                      <a:pPr algn="l" fontAlgn="b"/>
                      <a:r>
                        <a:rPr lang="en-US" sz="1100" u="none" strike="noStrike">
                          <a:effectLst/>
                        </a:rPr>
                        <a:t>Township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Date of Publication</a:t>
                      </a:r>
                    </a:p>
                    <a:p>
                      <a:pPr algn="l" fontAlgn="b"/>
                      <a:r>
                        <a:rPr lang="en-US" sz="1100" b="0" i="0" u="none" strike="noStrike" dirty="0">
                          <a:solidFill>
                            <a:srgbClr val="000000"/>
                          </a:solidFill>
                          <a:effectLst/>
                          <a:latin typeface="Calibri" panose="020F0502020204030204" pitchFamily="34" charset="0"/>
                        </a:rPr>
                        <a:t>(*Tentative date)</a:t>
                      </a:r>
                    </a:p>
                  </a:txBody>
                  <a:tcPr marL="7620" marR="7620" marT="7620" marB="0" anchor="b"/>
                </a:tc>
                <a:extLst>
                  <a:ext uri="{0D108BD9-81ED-4DB2-BD59-A6C34878D82A}">
                    <a16:rowId xmlns:a16="http://schemas.microsoft.com/office/drawing/2014/main" val="1602657283"/>
                  </a:ext>
                </a:extLst>
              </a:tr>
              <a:tr h="184561">
                <a:tc>
                  <a:txBody>
                    <a:bodyPr/>
                    <a:lstStyle/>
                    <a:p>
                      <a:pPr algn="l" fontAlgn="b"/>
                      <a:r>
                        <a:rPr lang="en-US" sz="1100" u="none" strike="noStrike">
                          <a:effectLst/>
                        </a:rPr>
                        <a:t>Cuba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7/14/2022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4622966"/>
                  </a:ext>
                </a:extLst>
              </a:tr>
              <a:tr h="184561">
                <a:tc>
                  <a:txBody>
                    <a:bodyPr/>
                    <a:lstStyle/>
                    <a:p>
                      <a:pPr algn="l" fontAlgn="b"/>
                      <a:r>
                        <a:rPr lang="en-US" sz="1100" u="none" strike="noStrike">
                          <a:effectLst/>
                        </a:rPr>
                        <a:t>Ela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8/25/2022*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6123843"/>
                  </a:ext>
                </a:extLst>
              </a:tr>
              <a:tr h="184561">
                <a:tc>
                  <a:txBody>
                    <a:bodyPr/>
                    <a:lstStyle/>
                    <a:p>
                      <a:pPr algn="l" fontAlgn="b"/>
                      <a:r>
                        <a:rPr lang="en-US" sz="1100" u="none" strike="noStrike" dirty="0">
                          <a:effectLst/>
                        </a:rPr>
                        <a:t>Grant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7/21/2022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3354832"/>
                  </a:ext>
                </a:extLst>
              </a:tr>
              <a:tr h="184561">
                <a:tc>
                  <a:txBody>
                    <a:bodyPr/>
                    <a:lstStyle/>
                    <a:p>
                      <a:pPr algn="l" fontAlgn="b"/>
                      <a:r>
                        <a:rPr lang="en-US" sz="1100" u="none" strike="noStrike">
                          <a:effectLst/>
                        </a:rPr>
                        <a:t>Libertyville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8/11/2022*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4880613"/>
                  </a:ext>
                </a:extLst>
              </a:tr>
              <a:tr h="184561">
                <a:tc>
                  <a:txBody>
                    <a:bodyPr/>
                    <a:lstStyle/>
                    <a:p>
                      <a:pPr algn="l" fontAlgn="b"/>
                      <a:r>
                        <a:rPr lang="en-US" sz="1100" u="none" strike="noStrike">
                          <a:effectLst/>
                        </a:rPr>
                        <a:t>Vernon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8/11/2022*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79221309"/>
                  </a:ext>
                </a:extLst>
              </a:tr>
            </a:tbl>
          </a:graphicData>
        </a:graphic>
      </p:graphicFrame>
      <p:graphicFrame>
        <p:nvGraphicFramePr>
          <p:cNvPr id="10" name="Table 9">
            <a:extLst>
              <a:ext uri="{FF2B5EF4-FFF2-40B4-BE49-F238E27FC236}">
                <a16:creationId xmlns:a16="http://schemas.microsoft.com/office/drawing/2014/main" id="{AD4834E3-FC4F-AE09-3E5B-4FF003D02515}"/>
              </a:ext>
            </a:extLst>
          </p:cNvPr>
          <p:cNvGraphicFramePr>
            <a:graphicFrameLocks noGrp="1"/>
          </p:cNvGraphicFramePr>
          <p:nvPr>
            <p:extLst>
              <p:ext uri="{D42A27DB-BD31-4B8C-83A1-F6EECF244321}">
                <p14:modId xmlns:p14="http://schemas.microsoft.com/office/powerpoint/2010/main" val="857214311"/>
              </p:ext>
            </p:extLst>
          </p:nvPr>
        </p:nvGraphicFramePr>
        <p:xfrm>
          <a:off x="9161030" y="1319842"/>
          <a:ext cx="1460832" cy="1554480"/>
        </p:xfrm>
        <a:graphic>
          <a:graphicData uri="http://schemas.openxmlformats.org/drawingml/2006/table">
            <a:tbl>
              <a:tblPr>
                <a:tableStyleId>{5C22544A-7EE6-4342-B048-85BDC9FD1C3A}</a:tableStyleId>
              </a:tblPr>
              <a:tblGrid>
                <a:gridCol w="743010">
                  <a:extLst>
                    <a:ext uri="{9D8B030D-6E8A-4147-A177-3AD203B41FA5}">
                      <a16:colId xmlns:a16="http://schemas.microsoft.com/office/drawing/2014/main" val="3617310963"/>
                    </a:ext>
                  </a:extLst>
                </a:gridCol>
                <a:gridCol w="717822">
                  <a:extLst>
                    <a:ext uri="{9D8B030D-6E8A-4147-A177-3AD203B41FA5}">
                      <a16:colId xmlns:a16="http://schemas.microsoft.com/office/drawing/2014/main" val="4032516869"/>
                    </a:ext>
                  </a:extLst>
                </a:gridCol>
              </a:tblGrid>
              <a:tr h="600188">
                <a:tc>
                  <a:txBody>
                    <a:bodyPr/>
                    <a:lstStyle/>
                    <a:p>
                      <a:pPr algn="l" fontAlgn="b"/>
                      <a:r>
                        <a:rPr lang="en-US" sz="1100" u="none" strike="noStrike">
                          <a:effectLst/>
                        </a:rPr>
                        <a:t>Township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Final Filing Date </a:t>
                      </a:r>
                    </a:p>
                    <a:p>
                      <a:pPr algn="l" fontAlgn="b"/>
                      <a:r>
                        <a:rPr lang="en-US" sz="1100" b="0" i="0" u="none" strike="noStrike" dirty="0">
                          <a:solidFill>
                            <a:srgbClr val="000000"/>
                          </a:solidFill>
                          <a:effectLst/>
                          <a:latin typeface="Calibri" panose="020F0502020204030204" pitchFamily="34" charset="0"/>
                        </a:rPr>
                        <a:t>(*Tentative Date) </a:t>
                      </a:r>
                    </a:p>
                  </a:txBody>
                  <a:tcPr marL="7620" marR="7620" marT="7620" marB="0" anchor="b"/>
                </a:tc>
                <a:extLst>
                  <a:ext uri="{0D108BD9-81ED-4DB2-BD59-A6C34878D82A}">
                    <a16:rowId xmlns:a16="http://schemas.microsoft.com/office/drawing/2014/main" val="394798653"/>
                  </a:ext>
                </a:extLst>
              </a:tr>
              <a:tr h="157630">
                <a:tc>
                  <a:txBody>
                    <a:bodyPr/>
                    <a:lstStyle/>
                    <a:p>
                      <a:pPr algn="l" fontAlgn="b"/>
                      <a:r>
                        <a:rPr lang="en-US" sz="1100" u="none" strike="noStrike" dirty="0">
                          <a:effectLst/>
                        </a:rPr>
                        <a:t>Cuba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8/15/2022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5605607"/>
                  </a:ext>
                </a:extLst>
              </a:tr>
              <a:tr h="157630">
                <a:tc>
                  <a:txBody>
                    <a:bodyPr/>
                    <a:lstStyle/>
                    <a:p>
                      <a:pPr algn="l" fontAlgn="b"/>
                      <a:r>
                        <a:rPr lang="en-US" sz="1100" u="none" strike="noStrike">
                          <a:effectLst/>
                        </a:rPr>
                        <a:t>Ela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9/26/2022*</a:t>
                      </a:r>
                    </a:p>
                  </a:txBody>
                  <a:tcPr marL="7620" marR="7620" marT="7620" marB="0" anchor="b"/>
                </a:tc>
                <a:extLst>
                  <a:ext uri="{0D108BD9-81ED-4DB2-BD59-A6C34878D82A}">
                    <a16:rowId xmlns:a16="http://schemas.microsoft.com/office/drawing/2014/main" val="1340408307"/>
                  </a:ext>
                </a:extLst>
              </a:tr>
              <a:tr h="157630">
                <a:tc>
                  <a:txBody>
                    <a:bodyPr/>
                    <a:lstStyle/>
                    <a:p>
                      <a:pPr algn="l" fontAlgn="b"/>
                      <a:r>
                        <a:rPr lang="en-US" sz="1100" u="none" strike="noStrike">
                          <a:effectLst/>
                        </a:rPr>
                        <a:t>Grant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8/22/2022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829580"/>
                  </a:ext>
                </a:extLst>
              </a:tr>
              <a:tr h="157630">
                <a:tc>
                  <a:txBody>
                    <a:bodyPr/>
                    <a:lstStyle/>
                    <a:p>
                      <a:pPr algn="l" fontAlgn="b"/>
                      <a:r>
                        <a:rPr lang="en-US" sz="1100" u="none" strike="noStrike">
                          <a:effectLst/>
                        </a:rPr>
                        <a:t>Libertyville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9/12/2022*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3046528"/>
                  </a:ext>
                </a:extLst>
              </a:tr>
              <a:tr h="157630">
                <a:tc>
                  <a:txBody>
                    <a:bodyPr/>
                    <a:lstStyle/>
                    <a:p>
                      <a:pPr algn="l" fontAlgn="b"/>
                      <a:r>
                        <a:rPr lang="en-US" sz="1100" u="none" strike="noStrike">
                          <a:effectLst/>
                        </a:rPr>
                        <a:t>Vernon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9/12/2022*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1942542"/>
                  </a:ext>
                </a:extLst>
              </a:tr>
            </a:tbl>
          </a:graphicData>
        </a:graphic>
      </p:graphicFrame>
    </p:spTree>
    <p:extLst>
      <p:ext uri="{BB962C8B-B14F-4D97-AF65-F5344CB8AC3E}">
        <p14:creationId xmlns:p14="http://schemas.microsoft.com/office/powerpoint/2010/main" val="210870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966952" y="1204108"/>
            <a:ext cx="2792248" cy="1781175"/>
          </a:xfrm>
        </p:spPr>
        <p:txBody>
          <a:bodyPr>
            <a:normAutofit/>
          </a:bodyPr>
          <a:lstStyle/>
          <a:p>
            <a:r>
              <a:rPr lang="en-US" sz="3000" dirty="0">
                <a:solidFill>
                  <a:schemeClr val="bg1"/>
                </a:solidFill>
              </a:rPr>
              <a:t>Register to File on Lake County’s </a:t>
            </a:r>
            <a:r>
              <a:rPr lang="en-US" sz="3000" dirty="0">
                <a:solidFill>
                  <a:schemeClr val="bg1"/>
                </a:solidFill>
                <a:hlinkClick r:id="rId2">
                  <a:extLst>
                    <a:ext uri="{A12FA001-AC4F-418D-AE19-62706E023703}">
                      <ahyp:hlinkClr xmlns:ahyp="http://schemas.microsoft.com/office/drawing/2018/hyperlinkcolor" val="tx"/>
                    </a:ext>
                  </a:extLst>
                </a:hlinkClick>
              </a:rPr>
              <a:t>SmartFile Portal</a:t>
            </a:r>
            <a:endParaRPr lang="en-US" sz="3000" dirty="0">
              <a:solidFill>
                <a:schemeClr val="bg1"/>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86E41810-E832-4D42-B15F-BBC70FB6EA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34" t="15165" r="-409"/>
          <a:stretch/>
        </p:blipFill>
        <p:spPr>
          <a:xfrm>
            <a:off x="4702175" y="830807"/>
            <a:ext cx="3009900" cy="2354082"/>
          </a:xfrm>
        </p:spPr>
      </p:pic>
      <p:pic>
        <p:nvPicPr>
          <p:cNvPr id="9" name="Picture 8" descr="A screenshot of a cell phone&#10;&#10;Description automatically generated">
            <a:extLst>
              <a:ext uri="{FF2B5EF4-FFF2-40B4-BE49-F238E27FC236}">
                <a16:creationId xmlns:a16="http://schemas.microsoft.com/office/drawing/2014/main" id="{7459758E-D394-4CF7-A4AE-151CFF88608E}"/>
              </a:ext>
            </a:extLst>
          </p:cNvPr>
          <p:cNvPicPr>
            <a:picLocks noChangeAspect="1"/>
          </p:cNvPicPr>
          <p:nvPr/>
        </p:nvPicPr>
        <p:blipFill rotWithShape="1">
          <a:blip r:embed="rId4">
            <a:extLst>
              <a:ext uri="{28A0092B-C50C-407E-A947-70E740481C1C}">
                <a14:useLocalDpi xmlns:a14="http://schemas.microsoft.com/office/drawing/2010/main" val="0"/>
              </a:ext>
            </a:extLst>
          </a:blip>
          <a:srcRect l="18389" t="9243" r="32744" b="21367"/>
          <a:stretch/>
        </p:blipFill>
        <p:spPr>
          <a:xfrm>
            <a:off x="7844288" y="830807"/>
            <a:ext cx="3027010" cy="262388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86DE18C-C651-4C47-B91D-334C71837877}"/>
              </a:ext>
            </a:extLst>
          </p:cNvPr>
          <p:cNvPicPr>
            <a:picLocks noChangeAspect="1"/>
          </p:cNvPicPr>
          <p:nvPr/>
        </p:nvPicPr>
        <p:blipFill rotWithShape="1">
          <a:blip r:embed="rId5">
            <a:extLst>
              <a:ext uri="{28A0092B-C50C-407E-A947-70E740481C1C}">
                <a14:useLocalDpi xmlns:a14="http://schemas.microsoft.com/office/drawing/2010/main" val="0"/>
              </a:ext>
            </a:extLst>
          </a:blip>
          <a:srcRect l="25571" t="8124" r="19337" b="40063"/>
          <a:stretch/>
        </p:blipFill>
        <p:spPr>
          <a:xfrm>
            <a:off x="4535870" y="3880424"/>
            <a:ext cx="3308418" cy="233470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319A4AB3-FC72-4DD6-B7AD-191AFAB7A6F8}"/>
              </a:ext>
            </a:extLst>
          </p:cNvPr>
          <p:cNvPicPr>
            <a:picLocks noChangeAspect="1"/>
          </p:cNvPicPr>
          <p:nvPr/>
        </p:nvPicPr>
        <p:blipFill rotWithShape="1">
          <a:blip r:embed="rId6">
            <a:extLst>
              <a:ext uri="{28A0092B-C50C-407E-A947-70E740481C1C}">
                <a14:useLocalDpi xmlns:a14="http://schemas.microsoft.com/office/drawing/2010/main" val="0"/>
              </a:ext>
            </a:extLst>
          </a:blip>
          <a:srcRect l="6416" r="29880" b="34231"/>
          <a:stretch/>
        </p:blipFill>
        <p:spPr>
          <a:xfrm>
            <a:off x="8020627" y="3898419"/>
            <a:ext cx="3836201" cy="1971448"/>
          </a:xfrm>
          <a:prstGeom prst="rect">
            <a:avLst/>
          </a:prstGeom>
        </p:spPr>
      </p:pic>
      <p:sp>
        <p:nvSpPr>
          <p:cNvPr id="16" name="TextBox 15">
            <a:extLst>
              <a:ext uri="{FF2B5EF4-FFF2-40B4-BE49-F238E27FC236}">
                <a16:creationId xmlns:a16="http://schemas.microsoft.com/office/drawing/2014/main" id="{734D4722-A4BC-4964-A4CD-195EF36B55C5}"/>
              </a:ext>
            </a:extLst>
          </p:cNvPr>
          <p:cNvSpPr txBox="1"/>
          <p:nvPr/>
        </p:nvSpPr>
        <p:spPr>
          <a:xfrm>
            <a:off x="4391305" y="1204108"/>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7" name="TextBox 26">
            <a:extLst>
              <a:ext uri="{FF2B5EF4-FFF2-40B4-BE49-F238E27FC236}">
                <a16:creationId xmlns:a16="http://schemas.microsoft.com/office/drawing/2014/main" id="{328BBA27-478A-4462-AD55-CDF30DA82030}"/>
              </a:ext>
            </a:extLst>
          </p:cNvPr>
          <p:cNvSpPr txBox="1"/>
          <p:nvPr/>
        </p:nvSpPr>
        <p:spPr>
          <a:xfrm>
            <a:off x="4391305" y="3752471"/>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8" name="TextBox 27">
            <a:extLst>
              <a:ext uri="{FF2B5EF4-FFF2-40B4-BE49-F238E27FC236}">
                <a16:creationId xmlns:a16="http://schemas.microsoft.com/office/drawing/2014/main" id="{70065262-5BDA-4F6C-9F28-C217FDB31458}"/>
              </a:ext>
            </a:extLst>
          </p:cNvPr>
          <p:cNvSpPr txBox="1"/>
          <p:nvPr/>
        </p:nvSpPr>
        <p:spPr>
          <a:xfrm>
            <a:off x="7844288" y="1198889"/>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9" name="TextBox 28">
            <a:extLst>
              <a:ext uri="{FF2B5EF4-FFF2-40B4-BE49-F238E27FC236}">
                <a16:creationId xmlns:a16="http://schemas.microsoft.com/office/drawing/2014/main" id="{C754A354-2DB7-4C82-9E53-3AC66E7BFFC0}"/>
              </a:ext>
            </a:extLst>
          </p:cNvPr>
          <p:cNvSpPr txBox="1"/>
          <p:nvPr/>
        </p:nvSpPr>
        <p:spPr>
          <a:xfrm>
            <a:off x="7844288" y="3752471"/>
            <a:ext cx="489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3" name="TextBox 2">
            <a:extLst>
              <a:ext uri="{FF2B5EF4-FFF2-40B4-BE49-F238E27FC236}">
                <a16:creationId xmlns:a16="http://schemas.microsoft.com/office/drawing/2014/main" id="{3E54EF3F-4161-4DF8-BB4B-B7FCF749EA60}"/>
              </a:ext>
            </a:extLst>
          </p:cNvPr>
          <p:cNvSpPr txBox="1"/>
          <p:nvPr/>
        </p:nvSpPr>
        <p:spPr>
          <a:xfrm>
            <a:off x="4849419" y="5069284"/>
            <a:ext cx="1256543"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E93A65-D49A-4D5C-9C33-C79725AA3A8B}"/>
              </a:ext>
            </a:extLst>
          </p:cNvPr>
          <p:cNvSpPr txBox="1"/>
          <p:nvPr/>
        </p:nvSpPr>
        <p:spPr>
          <a:xfrm>
            <a:off x="4844350" y="5902130"/>
            <a:ext cx="489528"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10B8960-6CA4-4BD6-AD00-352DAB480D2D}"/>
              </a:ext>
            </a:extLst>
          </p:cNvPr>
          <p:cNvSpPr txBox="1"/>
          <p:nvPr/>
        </p:nvSpPr>
        <p:spPr>
          <a:xfrm>
            <a:off x="4849419" y="5502848"/>
            <a:ext cx="1256543" cy="250126"/>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42033B1-5BF7-4260-80A9-266A6D6DE392}"/>
              </a:ext>
            </a:extLst>
          </p:cNvPr>
          <p:cNvSpPr/>
          <p:nvPr/>
        </p:nvSpPr>
        <p:spPr>
          <a:xfrm>
            <a:off x="314963" y="3281864"/>
            <a:ext cx="49787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7"/>
              </a:rPr>
              <a:t>https://lakecountyilpaefile.tylertech.com/lake_il_sf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7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1A9C-C580-40BE-943C-6B51F8702C48}"/>
              </a:ext>
            </a:extLst>
          </p:cNvPr>
          <p:cNvSpPr>
            <a:spLocks noGrp="1"/>
          </p:cNvSpPr>
          <p:nvPr>
            <p:ph type="ctrTitle"/>
          </p:nvPr>
        </p:nvSpPr>
        <p:spPr>
          <a:xfrm>
            <a:off x="1456623" y="188713"/>
            <a:ext cx="9144000" cy="1563085"/>
          </a:xfrm>
        </p:spPr>
        <p:txBody>
          <a:bodyPr>
            <a:normAutofit fontScale="90000"/>
          </a:bodyPr>
          <a:lstStyle/>
          <a:p>
            <a:r>
              <a:rPr lang="en-US" dirty="0"/>
              <a:t>Ensuring Integrity and Transparency in Assessments</a:t>
            </a:r>
          </a:p>
        </p:txBody>
      </p:sp>
      <p:sp>
        <p:nvSpPr>
          <p:cNvPr id="3" name="Subtitle 2">
            <a:extLst>
              <a:ext uri="{FF2B5EF4-FFF2-40B4-BE49-F238E27FC236}">
                <a16:creationId xmlns:a16="http://schemas.microsoft.com/office/drawing/2014/main" id="{8CB919A1-A959-4942-80E9-429D3C807C4F}"/>
              </a:ext>
            </a:extLst>
          </p:cNvPr>
          <p:cNvSpPr>
            <a:spLocks noGrp="1"/>
          </p:cNvSpPr>
          <p:nvPr>
            <p:ph type="subTitle" idx="1"/>
          </p:nvPr>
        </p:nvSpPr>
        <p:spPr>
          <a:xfrm>
            <a:off x="1047550" y="2217943"/>
            <a:ext cx="9886750" cy="4359242"/>
          </a:xfrm>
        </p:spPr>
        <p:txBody>
          <a:bodyPr>
            <a:normAutofit fontScale="92500" lnSpcReduction="20000"/>
          </a:bodyPr>
          <a:lstStyle/>
          <a:p>
            <a:pPr algn="l">
              <a:lnSpc>
                <a:spcPct val="120000"/>
              </a:lnSpc>
            </a:pPr>
            <a:r>
              <a:rPr lang="en-US" dirty="0"/>
              <a:t>Welcome to IMSLake.org, a new property assessment information website. We hope to provide you with an easy to use resource for reviewing your property assessment information. </a:t>
            </a:r>
          </a:p>
          <a:p>
            <a:pPr algn="l">
              <a:lnSpc>
                <a:spcPct val="120000"/>
              </a:lnSpc>
            </a:pPr>
            <a:r>
              <a:rPr lang="en-US" dirty="0"/>
              <a:t>The website contains property assessment information for Cuba, Ela, Grant, Libertyville and Vernon Townships in Lake County, Illinois.</a:t>
            </a:r>
          </a:p>
          <a:p>
            <a:pPr algn="l">
              <a:lnSpc>
                <a:spcPct val="120000"/>
              </a:lnSpc>
            </a:pPr>
            <a:r>
              <a:rPr lang="en-US" dirty="0"/>
              <a:t>The next few pages provide detailed information on navigating the site to retrieve your property characteristics and to create comparable property grids as evidence for filing appeals based on recent sales or to determine equity.</a:t>
            </a:r>
          </a:p>
          <a:p>
            <a:pPr algn="l">
              <a:lnSpc>
                <a:spcPct val="120000"/>
              </a:lnSpc>
            </a:pPr>
            <a:r>
              <a:rPr lang="en-US" dirty="0">
                <a:solidFill>
                  <a:srgbClr val="FF0000"/>
                </a:solidFill>
              </a:rPr>
              <a:t>Note: </a:t>
            </a:r>
            <a:r>
              <a:rPr lang="en-US" dirty="0"/>
              <a:t>All documents uploaded on the </a:t>
            </a:r>
            <a:r>
              <a:rPr lang="en-US" u="sng" dirty="0"/>
              <a:t>Board of Review’s SmartFile E-Filing Portal may be available for public view</a:t>
            </a:r>
            <a:r>
              <a:rPr lang="en-US" dirty="0"/>
              <a:t>. Please redact personal information including email address and phone number.</a:t>
            </a:r>
            <a:endParaRPr lang="en-US" sz="2800" dirty="0"/>
          </a:p>
          <a:p>
            <a:pPr algn="l"/>
            <a:endParaRPr lang="en-US" dirty="0"/>
          </a:p>
          <a:p>
            <a:pPr algn="l"/>
            <a:endParaRPr lang="en-US" dirty="0"/>
          </a:p>
        </p:txBody>
      </p:sp>
      <p:sp>
        <p:nvSpPr>
          <p:cNvPr id="6" name="TextBox 5">
            <a:extLst>
              <a:ext uri="{FF2B5EF4-FFF2-40B4-BE49-F238E27FC236}">
                <a16:creationId xmlns:a16="http://schemas.microsoft.com/office/drawing/2014/main" id="{39C325FF-C2D9-4CA7-AE3C-B990B4A43562}"/>
              </a:ext>
            </a:extLst>
          </p:cNvPr>
          <p:cNvSpPr txBox="1"/>
          <p:nvPr/>
        </p:nvSpPr>
        <p:spPr>
          <a:xfrm>
            <a:off x="10469461" y="6207853"/>
            <a:ext cx="352337"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35902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Begin Filing Your Appeal</a:t>
            </a:r>
          </a:p>
        </p:txBody>
      </p:sp>
      <p:pic>
        <p:nvPicPr>
          <p:cNvPr id="5" name="Content Placeholder 4" descr="A screenshot of a cell phone&#10;&#10;Description automatically generated">
            <a:extLst>
              <a:ext uri="{FF2B5EF4-FFF2-40B4-BE49-F238E27FC236}">
                <a16:creationId xmlns:a16="http://schemas.microsoft.com/office/drawing/2014/main" id="{3F35E3B4-6F68-4D43-819C-FF4EC5490F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152" t="5203" r="20460" b="23785"/>
          <a:stretch/>
        </p:blipFill>
        <p:spPr>
          <a:xfrm>
            <a:off x="514005" y="1013952"/>
            <a:ext cx="3355934" cy="2828877"/>
          </a:xfrm>
          <a:prstGeom prst="rect">
            <a:avLst/>
          </a:prstGeom>
        </p:spPr>
      </p:pic>
      <p:pic>
        <p:nvPicPr>
          <p:cNvPr id="7" name="Picture 6">
            <a:extLst>
              <a:ext uri="{FF2B5EF4-FFF2-40B4-BE49-F238E27FC236}">
                <a16:creationId xmlns:a16="http://schemas.microsoft.com/office/drawing/2014/main" id="{7E6164C5-A518-4946-AF37-C599D41F2AAA}"/>
              </a:ext>
            </a:extLst>
          </p:cNvPr>
          <p:cNvPicPr>
            <a:picLocks noChangeAspect="1"/>
          </p:cNvPicPr>
          <p:nvPr/>
        </p:nvPicPr>
        <p:blipFill rotWithShape="1">
          <a:blip r:embed="rId3">
            <a:extLst>
              <a:ext uri="{28A0092B-C50C-407E-A947-70E740481C1C}">
                <a14:useLocalDpi xmlns:a14="http://schemas.microsoft.com/office/drawing/2010/main" val="0"/>
              </a:ext>
            </a:extLst>
          </a:blip>
          <a:srcRect l="4194" r="21142"/>
          <a:stretch/>
        </p:blipFill>
        <p:spPr>
          <a:xfrm>
            <a:off x="8433867" y="1336376"/>
            <a:ext cx="3438093" cy="2027609"/>
          </a:xfrm>
          <a:prstGeom prst="rect">
            <a:avLst/>
          </a:prstGeom>
        </p:spPr>
      </p:pic>
      <p:cxnSp>
        <p:nvCxnSpPr>
          <p:cNvPr id="34" name="Straight Connector 3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34107E-CE07-43A5-8511-8E705050DECD}"/>
              </a:ext>
            </a:extLst>
          </p:cNvPr>
          <p:cNvPicPr>
            <a:picLocks noChangeAspect="1"/>
          </p:cNvPicPr>
          <p:nvPr/>
        </p:nvPicPr>
        <p:blipFill rotWithShape="1">
          <a:blip r:embed="rId4">
            <a:extLst>
              <a:ext uri="{28A0092B-C50C-407E-A947-70E740481C1C}">
                <a14:useLocalDpi xmlns:a14="http://schemas.microsoft.com/office/drawing/2010/main" val="0"/>
              </a:ext>
            </a:extLst>
          </a:blip>
          <a:srcRect l="6290" t="28" r="38538" b="40654"/>
          <a:stretch/>
        </p:blipFill>
        <p:spPr>
          <a:xfrm>
            <a:off x="4325029" y="709584"/>
            <a:ext cx="3541942" cy="3184852"/>
          </a:xfrm>
          <a:prstGeom prst="rect">
            <a:avLst/>
          </a:prstGeom>
        </p:spPr>
      </p:pic>
      <p:cxnSp>
        <p:nvCxnSpPr>
          <p:cNvPr id="36" name="Straight Connector 3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A4B9D7-D6A0-4A4A-9311-38D6120B16AF}"/>
              </a:ext>
            </a:extLst>
          </p:cNvPr>
          <p:cNvSpPr txBox="1"/>
          <p:nvPr/>
        </p:nvSpPr>
        <p:spPr>
          <a:xfrm>
            <a:off x="775617" y="3966072"/>
            <a:ext cx="2439192" cy="338554"/>
          </a:xfrm>
          <a:prstGeom prst="rect">
            <a:avLst/>
          </a:prstGeom>
          <a:noFill/>
        </p:spPr>
        <p:txBody>
          <a:bodyPr wrap="square" rtlCol="0">
            <a:spAutoFit/>
          </a:bodyPr>
          <a:lstStyle/>
          <a:p>
            <a:pPr>
              <a:spcAft>
                <a:spcPts val="600"/>
              </a:spcAft>
            </a:pPr>
            <a:r>
              <a:rPr lang="en-US" sz="1600" dirty="0"/>
              <a:t>Enter email and password</a:t>
            </a:r>
          </a:p>
        </p:txBody>
      </p:sp>
      <p:sp>
        <p:nvSpPr>
          <p:cNvPr id="23" name="TextBox 22">
            <a:extLst>
              <a:ext uri="{FF2B5EF4-FFF2-40B4-BE49-F238E27FC236}">
                <a16:creationId xmlns:a16="http://schemas.microsoft.com/office/drawing/2014/main" id="{F6AA5920-23F0-46BB-BCCE-D2AB24959292}"/>
              </a:ext>
            </a:extLst>
          </p:cNvPr>
          <p:cNvSpPr txBox="1"/>
          <p:nvPr/>
        </p:nvSpPr>
        <p:spPr>
          <a:xfrm>
            <a:off x="4863327" y="3965921"/>
            <a:ext cx="2439192" cy="338554"/>
          </a:xfrm>
          <a:prstGeom prst="rect">
            <a:avLst/>
          </a:prstGeom>
          <a:noFill/>
        </p:spPr>
        <p:txBody>
          <a:bodyPr wrap="square" rtlCol="0">
            <a:spAutoFit/>
          </a:bodyPr>
          <a:lstStyle/>
          <a:p>
            <a:pPr>
              <a:spcAft>
                <a:spcPts val="600"/>
              </a:spcAft>
            </a:pPr>
            <a:r>
              <a:rPr lang="en-US" sz="1600" dirty="0"/>
              <a:t>Select Assessment Appeal</a:t>
            </a:r>
          </a:p>
        </p:txBody>
      </p:sp>
      <p:sp>
        <p:nvSpPr>
          <p:cNvPr id="25" name="TextBox 24">
            <a:extLst>
              <a:ext uri="{FF2B5EF4-FFF2-40B4-BE49-F238E27FC236}">
                <a16:creationId xmlns:a16="http://schemas.microsoft.com/office/drawing/2014/main" id="{9C4885B9-717D-43C3-8A23-298031469DB1}"/>
              </a:ext>
            </a:extLst>
          </p:cNvPr>
          <p:cNvSpPr txBox="1"/>
          <p:nvPr/>
        </p:nvSpPr>
        <p:spPr>
          <a:xfrm>
            <a:off x="9042410" y="3961180"/>
            <a:ext cx="2439192" cy="338554"/>
          </a:xfrm>
          <a:prstGeom prst="rect">
            <a:avLst/>
          </a:prstGeom>
          <a:noFill/>
        </p:spPr>
        <p:txBody>
          <a:bodyPr wrap="square" rtlCol="0">
            <a:spAutoFit/>
          </a:bodyPr>
          <a:lstStyle/>
          <a:p>
            <a:pPr>
              <a:spcAft>
                <a:spcPts val="600"/>
              </a:spcAft>
            </a:pPr>
            <a:r>
              <a:rPr lang="en-US" sz="1600" dirty="0"/>
              <a:t>Click Begin Filing Tab</a:t>
            </a:r>
          </a:p>
        </p:txBody>
      </p:sp>
      <p:sp>
        <p:nvSpPr>
          <p:cNvPr id="13" name="TextBox 12">
            <a:extLst>
              <a:ext uri="{FF2B5EF4-FFF2-40B4-BE49-F238E27FC236}">
                <a16:creationId xmlns:a16="http://schemas.microsoft.com/office/drawing/2014/main" id="{395335CF-8269-471E-B4B2-0F37C46A6B44}"/>
              </a:ext>
            </a:extLst>
          </p:cNvPr>
          <p:cNvSpPr txBox="1"/>
          <p:nvPr/>
        </p:nvSpPr>
        <p:spPr>
          <a:xfrm>
            <a:off x="8433868" y="2857683"/>
            <a:ext cx="608542" cy="254700"/>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3C142B73-72FD-47EE-B7C7-6C599401D47D}"/>
              </a:ext>
            </a:extLst>
          </p:cNvPr>
          <p:cNvSpPr txBox="1"/>
          <p:nvPr/>
        </p:nvSpPr>
        <p:spPr>
          <a:xfrm>
            <a:off x="693418" y="2637493"/>
            <a:ext cx="2656833" cy="254700"/>
          </a:xfrm>
          <a:prstGeom prst="rect">
            <a:avLst/>
          </a:prstGeom>
          <a:noFill/>
          <a:ln w="38100">
            <a:solidFill>
              <a:srgbClr val="FFFF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435F265A-907F-4917-AC15-23D7E70B22CA}"/>
              </a:ext>
            </a:extLst>
          </p:cNvPr>
          <p:cNvSpPr txBox="1"/>
          <p:nvPr/>
        </p:nvSpPr>
        <p:spPr>
          <a:xfrm>
            <a:off x="693419" y="2193822"/>
            <a:ext cx="2656832" cy="254700"/>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BE6D37D9-281F-4649-9674-4F3EC7D220D6}"/>
              </a:ext>
            </a:extLst>
          </p:cNvPr>
          <p:cNvSpPr txBox="1"/>
          <p:nvPr/>
        </p:nvSpPr>
        <p:spPr>
          <a:xfrm>
            <a:off x="4346155" y="2764843"/>
            <a:ext cx="3520815" cy="461968"/>
          </a:xfrm>
          <a:prstGeom prst="rect">
            <a:avLst/>
          </a:prstGeom>
          <a:noFill/>
          <a:ln w="38100">
            <a:solidFill>
              <a:srgbClr val="FFFF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62007177-6288-4408-A1BC-B50E74F67CD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19</a:t>
            </a:r>
          </a:p>
        </p:txBody>
      </p:sp>
    </p:spTree>
    <p:extLst>
      <p:ext uri="{BB962C8B-B14F-4D97-AF65-F5344CB8AC3E}">
        <p14:creationId xmlns:p14="http://schemas.microsoft.com/office/powerpoint/2010/main" val="206146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dirty="0">
                <a:solidFill>
                  <a:srgbClr val="FFFFFF"/>
                </a:solidFill>
              </a:rPr>
              <a:t>Enter Subject Property and Accept Terms</a:t>
            </a:r>
            <a:endParaRPr lang="en-US" sz="4800" dirty="0">
              <a:solidFill>
                <a:srgbClr val="FFFFFF"/>
              </a:solidFill>
            </a:endParaRP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4077833-0A78-429F-B4FF-2463973AC5ED}"/>
              </a:ext>
            </a:extLst>
          </p:cNvPr>
          <p:cNvPicPr>
            <a:picLocks noChangeAspect="1"/>
          </p:cNvPicPr>
          <p:nvPr/>
        </p:nvPicPr>
        <p:blipFill rotWithShape="1">
          <a:blip r:embed="rId2">
            <a:extLst>
              <a:ext uri="{28A0092B-C50C-407E-A947-70E740481C1C}">
                <a14:useLocalDpi xmlns:a14="http://schemas.microsoft.com/office/drawing/2010/main" val="0"/>
              </a:ext>
            </a:extLst>
          </a:blip>
          <a:srcRect t="9305" r="19311" b="1132"/>
          <a:stretch/>
        </p:blipFill>
        <p:spPr>
          <a:xfrm>
            <a:off x="824132" y="332654"/>
            <a:ext cx="4347308" cy="3916880"/>
          </a:xfrm>
          <a:prstGeom prst="rect">
            <a:avLst/>
          </a:prstGeom>
        </p:spPr>
      </p:pic>
      <p:pic>
        <p:nvPicPr>
          <p:cNvPr id="11" name="Content Placeholder 4">
            <a:extLst>
              <a:ext uri="{FF2B5EF4-FFF2-40B4-BE49-F238E27FC236}">
                <a16:creationId xmlns:a16="http://schemas.microsoft.com/office/drawing/2014/main" id="{D467AEF9-475D-414E-A63B-353C32BA76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26" r="2311" b="7253"/>
          <a:stretch/>
        </p:blipFill>
        <p:spPr>
          <a:xfrm>
            <a:off x="6333403" y="462294"/>
            <a:ext cx="5333989" cy="3657600"/>
          </a:xfrm>
          <a:prstGeom prst="rect">
            <a:avLst/>
          </a:prstGeom>
        </p:spPr>
      </p:pic>
      <p:sp>
        <p:nvSpPr>
          <p:cNvPr id="6" name="TextBox 5">
            <a:extLst>
              <a:ext uri="{FF2B5EF4-FFF2-40B4-BE49-F238E27FC236}">
                <a16:creationId xmlns:a16="http://schemas.microsoft.com/office/drawing/2014/main" id="{3B900C7E-3540-4641-AC00-363E48F1409E}"/>
              </a:ext>
            </a:extLst>
          </p:cNvPr>
          <p:cNvSpPr txBox="1"/>
          <p:nvPr/>
        </p:nvSpPr>
        <p:spPr>
          <a:xfrm>
            <a:off x="1742913" y="1333470"/>
            <a:ext cx="1539301" cy="254700"/>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9BAF83B6-D8D6-4689-ABF4-EACA7706717E}"/>
              </a:ext>
            </a:extLst>
          </p:cNvPr>
          <p:cNvSpPr txBox="1"/>
          <p:nvPr/>
        </p:nvSpPr>
        <p:spPr>
          <a:xfrm>
            <a:off x="6333403" y="3456272"/>
            <a:ext cx="1828818" cy="254700"/>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C1C72B1A-EC9D-4C2F-9863-16F30C859518}"/>
              </a:ext>
            </a:extLst>
          </p:cNvPr>
          <p:cNvSpPr txBox="1"/>
          <p:nvPr/>
        </p:nvSpPr>
        <p:spPr>
          <a:xfrm>
            <a:off x="943275" y="3833516"/>
            <a:ext cx="365761" cy="132405"/>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BA3E9511-DD2B-4013-8C72-AF03C8B1AD7B}"/>
              </a:ext>
            </a:extLst>
          </p:cNvPr>
          <p:cNvSpPr txBox="1"/>
          <p:nvPr/>
        </p:nvSpPr>
        <p:spPr>
          <a:xfrm>
            <a:off x="11367868" y="3821425"/>
            <a:ext cx="299523" cy="254700"/>
          </a:xfrm>
          <a:prstGeom prst="rect">
            <a:avLst/>
          </a:prstGeom>
          <a:noFill/>
          <a:ln w="38100">
            <a:solidFill>
              <a:srgbClr val="FFFF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79C44EFA-AA3F-44DB-A815-52D834F16060}"/>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20</a:t>
            </a:r>
          </a:p>
        </p:txBody>
      </p:sp>
      <p:sp>
        <p:nvSpPr>
          <p:cNvPr id="19" name="TextBox 18">
            <a:extLst>
              <a:ext uri="{FF2B5EF4-FFF2-40B4-BE49-F238E27FC236}">
                <a16:creationId xmlns:a16="http://schemas.microsoft.com/office/drawing/2014/main" id="{23FCD923-9C1D-4036-AE3F-658FCF40430C}"/>
              </a:ext>
            </a:extLst>
          </p:cNvPr>
          <p:cNvSpPr txBox="1"/>
          <p:nvPr/>
        </p:nvSpPr>
        <p:spPr>
          <a:xfrm>
            <a:off x="1126155" y="4215171"/>
            <a:ext cx="4177714" cy="338554"/>
          </a:xfrm>
          <a:prstGeom prst="rect">
            <a:avLst/>
          </a:prstGeom>
          <a:noFill/>
        </p:spPr>
        <p:txBody>
          <a:bodyPr wrap="square" rtlCol="0">
            <a:spAutoFit/>
          </a:bodyPr>
          <a:lstStyle/>
          <a:p>
            <a:pPr>
              <a:spcAft>
                <a:spcPts val="600"/>
              </a:spcAft>
            </a:pPr>
            <a:r>
              <a:rPr lang="en-US" sz="1600" dirty="0"/>
              <a:t>Enter your 10-digit PIN and click Start Filing</a:t>
            </a:r>
          </a:p>
        </p:txBody>
      </p:sp>
      <p:sp>
        <p:nvSpPr>
          <p:cNvPr id="20" name="TextBox 19">
            <a:extLst>
              <a:ext uri="{FF2B5EF4-FFF2-40B4-BE49-F238E27FC236}">
                <a16:creationId xmlns:a16="http://schemas.microsoft.com/office/drawing/2014/main" id="{53AA89B2-3B70-46F3-99D5-1A9C1103E040}"/>
              </a:ext>
            </a:extLst>
          </p:cNvPr>
          <p:cNvSpPr txBox="1"/>
          <p:nvPr/>
        </p:nvSpPr>
        <p:spPr>
          <a:xfrm>
            <a:off x="7113865" y="4207443"/>
            <a:ext cx="4254004" cy="338554"/>
          </a:xfrm>
          <a:prstGeom prst="rect">
            <a:avLst/>
          </a:prstGeom>
          <a:noFill/>
        </p:spPr>
        <p:txBody>
          <a:bodyPr wrap="square" rtlCol="0">
            <a:spAutoFit/>
          </a:bodyPr>
          <a:lstStyle/>
          <a:p>
            <a:pPr>
              <a:spcAft>
                <a:spcPts val="600"/>
              </a:spcAft>
            </a:pPr>
            <a:r>
              <a:rPr lang="en-US" sz="1600" dirty="0"/>
              <a:t>Acknowledge and accept terms and click Next</a:t>
            </a:r>
          </a:p>
        </p:txBody>
      </p:sp>
    </p:spTree>
    <p:extLst>
      <p:ext uri="{BB962C8B-B14F-4D97-AF65-F5344CB8AC3E}">
        <p14:creationId xmlns:p14="http://schemas.microsoft.com/office/powerpoint/2010/main" val="175796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375139" y="4756638"/>
            <a:ext cx="11438793" cy="930447"/>
          </a:xfrm>
        </p:spPr>
        <p:txBody>
          <a:bodyPr vert="horz" lIns="91440" tIns="45720" rIns="91440" bIns="45720" rtlCol="0" anchor="b">
            <a:normAutofit/>
          </a:bodyPr>
          <a:lstStyle/>
          <a:p>
            <a:pPr algn="ctr"/>
            <a:r>
              <a:rPr lang="en-US" sz="4200" dirty="0">
                <a:solidFill>
                  <a:srgbClr val="FFFFFF"/>
                </a:solidFill>
              </a:rPr>
              <a:t>Complete Contact Form and Select Appearance Type</a:t>
            </a:r>
          </a:p>
        </p:txBody>
      </p:sp>
      <p:pic>
        <p:nvPicPr>
          <p:cNvPr id="5" name="Content Placeholder 4" descr="A screenshot of a social media post&#10;&#10;Description automatically generated">
            <a:extLst>
              <a:ext uri="{FF2B5EF4-FFF2-40B4-BE49-F238E27FC236}">
                <a16:creationId xmlns:a16="http://schemas.microsoft.com/office/drawing/2014/main" id="{796CE776-573E-A14F-89D7-CA3BF03F64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79" t="13950" r="10738" b="8866"/>
          <a:stretch/>
        </p:blipFill>
        <p:spPr>
          <a:xfrm>
            <a:off x="737298" y="380198"/>
            <a:ext cx="5012135" cy="4004250"/>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A3AF184A-E6A5-2C4B-8F75-81CD3EE2AAAF}"/>
              </a:ext>
            </a:extLst>
          </p:cNvPr>
          <p:cNvPicPr>
            <a:picLocks noChangeAspect="1"/>
          </p:cNvPicPr>
          <p:nvPr/>
        </p:nvPicPr>
        <p:blipFill rotWithShape="1">
          <a:blip r:embed="rId3">
            <a:extLst>
              <a:ext uri="{28A0092B-C50C-407E-A947-70E740481C1C}">
                <a14:useLocalDpi xmlns:a14="http://schemas.microsoft.com/office/drawing/2010/main" val="0"/>
              </a:ext>
            </a:extLst>
          </a:blip>
          <a:srcRect l="2304" r="5206" b="13704"/>
          <a:stretch/>
        </p:blipFill>
        <p:spPr>
          <a:xfrm>
            <a:off x="6330312" y="596766"/>
            <a:ext cx="5743780" cy="3764992"/>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26C63B-E55C-421D-A336-7A2DFD0CF205}"/>
              </a:ext>
            </a:extLst>
          </p:cNvPr>
          <p:cNvSpPr txBox="1"/>
          <p:nvPr/>
        </p:nvSpPr>
        <p:spPr>
          <a:xfrm>
            <a:off x="11757040" y="3717421"/>
            <a:ext cx="249801" cy="222191"/>
          </a:xfrm>
          <a:prstGeom prst="rect">
            <a:avLst/>
          </a:prstGeom>
          <a:noFill/>
          <a:ln w="38100">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C445B803-A9B2-42C7-BDB5-72D61E635F6A}"/>
              </a:ext>
            </a:extLst>
          </p:cNvPr>
          <p:cNvSpPr txBox="1"/>
          <p:nvPr/>
        </p:nvSpPr>
        <p:spPr>
          <a:xfrm>
            <a:off x="11738833" y="4100304"/>
            <a:ext cx="249801" cy="222191"/>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A9F2D0F7-A456-41AC-ADA1-8270ECF6EBCB}"/>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295993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D47F4-7943-4CFC-87F7-93078E596B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400" dirty="0">
                <a:solidFill>
                  <a:srgbClr val="FFFFFF"/>
                </a:solidFill>
              </a:rPr>
              <a:t>Choose Appeal Reason and Enter Requested Market Value</a:t>
            </a:r>
          </a:p>
        </p:txBody>
      </p:sp>
      <p:cxnSp>
        <p:nvCxnSpPr>
          <p:cNvPr id="24"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social media post&#10;&#10;Description automatically generated">
            <a:extLst>
              <a:ext uri="{FF2B5EF4-FFF2-40B4-BE49-F238E27FC236}">
                <a16:creationId xmlns:a16="http://schemas.microsoft.com/office/drawing/2014/main" id="{D371B188-76DC-4B95-ADD7-AAFD38B2FB22}"/>
              </a:ext>
            </a:extLst>
          </p:cNvPr>
          <p:cNvPicPr>
            <a:picLocks noChangeAspect="1"/>
          </p:cNvPicPr>
          <p:nvPr/>
        </p:nvPicPr>
        <p:blipFill rotWithShape="1">
          <a:blip r:embed="rId2">
            <a:extLst>
              <a:ext uri="{28A0092B-C50C-407E-A947-70E740481C1C}">
                <a14:useLocalDpi xmlns:a14="http://schemas.microsoft.com/office/drawing/2010/main" val="0"/>
              </a:ext>
            </a:extLst>
          </a:blip>
          <a:srcRect t="58597" r="265"/>
          <a:stretch/>
        </p:blipFill>
        <p:spPr>
          <a:xfrm>
            <a:off x="6116277" y="2866343"/>
            <a:ext cx="5892843" cy="3487583"/>
          </a:xfrm>
          <a:prstGeom prst="rect">
            <a:avLst/>
          </a:prstGeom>
        </p:spPr>
      </p:pic>
      <p:cxnSp>
        <p:nvCxnSpPr>
          <p:cNvPr id="25"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screenshot of a social media post&#10;&#10;Description automatically generated">
            <a:extLst>
              <a:ext uri="{FF2B5EF4-FFF2-40B4-BE49-F238E27FC236}">
                <a16:creationId xmlns:a16="http://schemas.microsoft.com/office/drawing/2014/main" id="{5484BDAB-F42A-438F-A4FA-12EB835320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81" t="10983" r="3051"/>
          <a:stretch/>
        </p:blipFill>
        <p:spPr>
          <a:xfrm>
            <a:off x="546351" y="2277801"/>
            <a:ext cx="5074802" cy="4204162"/>
          </a:xfrm>
        </p:spPr>
      </p:pic>
      <p:sp>
        <p:nvSpPr>
          <p:cNvPr id="13" name="TextBox 12">
            <a:extLst>
              <a:ext uri="{FF2B5EF4-FFF2-40B4-BE49-F238E27FC236}">
                <a16:creationId xmlns:a16="http://schemas.microsoft.com/office/drawing/2014/main" id="{E4756E00-EC81-4346-91D5-978B18FB9FC7}"/>
              </a:ext>
            </a:extLst>
          </p:cNvPr>
          <p:cNvSpPr txBox="1"/>
          <p:nvPr/>
        </p:nvSpPr>
        <p:spPr>
          <a:xfrm>
            <a:off x="10116152" y="3821229"/>
            <a:ext cx="596766" cy="750771"/>
          </a:xfrm>
          <a:prstGeom prst="rect">
            <a:avLst/>
          </a:prstGeom>
          <a:noFill/>
          <a:ln w="38100">
            <a:solidFill>
              <a:srgbClr val="FFFF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CC489CE9-69F4-4938-99BD-6C836DB414D0}"/>
              </a:ext>
            </a:extLst>
          </p:cNvPr>
          <p:cNvSpPr txBox="1"/>
          <p:nvPr/>
        </p:nvSpPr>
        <p:spPr>
          <a:xfrm>
            <a:off x="10124717" y="5074825"/>
            <a:ext cx="596731" cy="377108"/>
          </a:xfrm>
          <a:prstGeom prst="rect">
            <a:avLst/>
          </a:prstGeom>
          <a:noFill/>
          <a:ln w="38100">
            <a:solidFill>
              <a:srgbClr val="FFFF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5D380C47-7234-43AF-BFFB-BE5200D89F9E}"/>
              </a:ext>
            </a:extLst>
          </p:cNvPr>
          <p:cNvSpPr txBox="1"/>
          <p:nvPr/>
        </p:nvSpPr>
        <p:spPr>
          <a:xfrm>
            <a:off x="11484529" y="5847128"/>
            <a:ext cx="459482" cy="336958"/>
          </a:xfrm>
          <a:prstGeom prst="rect">
            <a:avLst/>
          </a:prstGeom>
          <a:noFill/>
          <a:ln w="38100">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9941519E-0DDF-43D0-9898-B68663688AA4}"/>
              </a:ext>
            </a:extLst>
          </p:cNvPr>
          <p:cNvSpPr txBox="1"/>
          <p:nvPr/>
        </p:nvSpPr>
        <p:spPr>
          <a:xfrm>
            <a:off x="546351" y="3821229"/>
            <a:ext cx="368049" cy="2532697"/>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AB467EC1-2CC9-406B-AC68-67EBD3E0701F}"/>
              </a:ext>
            </a:extLst>
          </p:cNvPr>
          <p:cNvSpPr txBox="1"/>
          <p:nvPr/>
        </p:nvSpPr>
        <p:spPr>
          <a:xfrm>
            <a:off x="10621861" y="6116972"/>
            <a:ext cx="485163"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324226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9FF5D-8230-F445-80AF-849BE61D3244}"/>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Add Additional PINS if Applicable</a:t>
            </a:r>
          </a:p>
        </p:txBody>
      </p:sp>
      <p:pic>
        <p:nvPicPr>
          <p:cNvPr id="5" name="Content Placeholder 4">
            <a:extLst>
              <a:ext uri="{FF2B5EF4-FFF2-40B4-BE49-F238E27FC236}">
                <a16:creationId xmlns:a16="http://schemas.microsoft.com/office/drawing/2014/main" id="{DB39B985-FE12-1E41-BD63-C6CA207FEF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6" r="3914" b="8752"/>
          <a:stretch/>
        </p:blipFill>
        <p:spPr>
          <a:xfrm>
            <a:off x="3162650" y="173659"/>
            <a:ext cx="5754848" cy="4046004"/>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C5A4CE-A192-9941-8F82-FE26AA3FEC7C}"/>
              </a:ext>
            </a:extLst>
          </p:cNvPr>
          <p:cNvSpPr txBox="1"/>
          <p:nvPr/>
        </p:nvSpPr>
        <p:spPr>
          <a:xfrm>
            <a:off x="2182250" y="5764252"/>
            <a:ext cx="7772400" cy="584775"/>
          </a:xfrm>
          <a:prstGeom prst="rect">
            <a:avLst/>
          </a:prstGeom>
          <a:noFill/>
        </p:spPr>
        <p:txBody>
          <a:bodyPr wrap="square" rtlCol="0">
            <a:spAutoFit/>
          </a:bodyPr>
          <a:lstStyle/>
          <a:p>
            <a:pPr algn="ctr"/>
            <a:r>
              <a:rPr lang="en-US" sz="3200" dirty="0">
                <a:solidFill>
                  <a:schemeClr val="bg1"/>
                </a:solidFill>
              </a:rPr>
              <a:t>Otherwise click next</a:t>
            </a:r>
          </a:p>
        </p:txBody>
      </p:sp>
      <p:sp>
        <p:nvSpPr>
          <p:cNvPr id="3" name="TextBox 2">
            <a:extLst>
              <a:ext uri="{FF2B5EF4-FFF2-40B4-BE49-F238E27FC236}">
                <a16:creationId xmlns:a16="http://schemas.microsoft.com/office/drawing/2014/main" id="{CA064180-00CD-40C8-9A73-E24E088D8EA4}"/>
              </a:ext>
            </a:extLst>
          </p:cNvPr>
          <p:cNvSpPr txBox="1"/>
          <p:nvPr/>
        </p:nvSpPr>
        <p:spPr>
          <a:xfrm>
            <a:off x="3372375" y="2604209"/>
            <a:ext cx="302003" cy="218114"/>
          </a:xfrm>
          <a:prstGeom prst="rect">
            <a:avLst/>
          </a:prstGeom>
          <a:noFill/>
          <a:ln w="38100">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1270397D-0B81-4B91-A3F7-1F5CACC95B1E}"/>
              </a:ext>
            </a:extLst>
          </p:cNvPr>
          <p:cNvSpPr txBox="1"/>
          <p:nvPr/>
        </p:nvSpPr>
        <p:spPr>
          <a:xfrm>
            <a:off x="8237989" y="2846119"/>
            <a:ext cx="426441" cy="234891"/>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C94665D1-32C2-4053-B25E-A103F3E8A638}"/>
              </a:ext>
            </a:extLst>
          </p:cNvPr>
          <p:cNvSpPr txBox="1"/>
          <p:nvPr/>
        </p:nvSpPr>
        <p:spPr>
          <a:xfrm>
            <a:off x="8451209" y="3931714"/>
            <a:ext cx="365620" cy="234891"/>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52056069-3D0C-4DAE-A67B-CA6031D411E2}"/>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23</a:t>
            </a:r>
          </a:p>
        </p:txBody>
      </p:sp>
    </p:spTree>
    <p:extLst>
      <p:ext uri="{BB962C8B-B14F-4D97-AF65-F5344CB8AC3E}">
        <p14:creationId xmlns:p14="http://schemas.microsoft.com/office/powerpoint/2010/main" val="242136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17F072-8783-4A5A-BFA6-00141771B610}"/>
              </a:ext>
            </a:extLst>
          </p:cNvPr>
          <p:cNvSpPr>
            <a:spLocks noGrp="1"/>
          </p:cNvSpPr>
          <p:nvPr>
            <p:ph type="title"/>
          </p:nvPr>
        </p:nvSpPr>
        <p:spPr>
          <a:xfrm>
            <a:off x="5297762" y="1053711"/>
            <a:ext cx="5638994" cy="1424446"/>
          </a:xfrm>
        </p:spPr>
        <p:txBody>
          <a:bodyPr vert="horz" lIns="91440" tIns="45720" rIns="91440" bIns="45720" rtlCol="0" anchor="ctr">
            <a:normAutofit/>
          </a:bodyPr>
          <a:lstStyle/>
          <a:p>
            <a:r>
              <a:rPr lang="en-US" dirty="0">
                <a:solidFill>
                  <a:srgbClr val="FFFFFF"/>
                </a:solidFill>
              </a:rPr>
              <a:t>Appeal – Factual Error	</a:t>
            </a:r>
          </a:p>
        </p:txBody>
      </p:sp>
      <p:cxnSp>
        <p:nvCxnSpPr>
          <p:cNvPr id="26" name="Straight Connector 2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7900BECD-FE89-4936-85F5-543DE8DFAB16}"/>
              </a:ext>
            </a:extLst>
          </p:cNvPr>
          <p:cNvPicPr>
            <a:picLocks noChangeAspect="1"/>
          </p:cNvPicPr>
          <p:nvPr/>
        </p:nvPicPr>
        <p:blipFill rotWithShape="1">
          <a:blip r:embed="rId2">
            <a:extLst>
              <a:ext uri="{28A0092B-C50C-407E-A947-70E740481C1C}">
                <a14:useLocalDpi xmlns:a14="http://schemas.microsoft.com/office/drawing/2010/main" val="0"/>
              </a:ext>
            </a:extLst>
          </a:blip>
          <a:srcRect r="13130"/>
          <a:stretch/>
        </p:blipFill>
        <p:spPr>
          <a:xfrm>
            <a:off x="177172" y="1540041"/>
            <a:ext cx="4320440" cy="4286191"/>
          </a:xfrm>
          <a:prstGeom prst="rect">
            <a:avLst/>
          </a:prstGeom>
        </p:spPr>
      </p:pic>
      <p:sp>
        <p:nvSpPr>
          <p:cNvPr id="12" name="TextBox 11">
            <a:extLst>
              <a:ext uri="{FF2B5EF4-FFF2-40B4-BE49-F238E27FC236}">
                <a16:creationId xmlns:a16="http://schemas.microsoft.com/office/drawing/2014/main" id="{C8F7E465-4427-4A32-BD6B-1099D24341BF}"/>
              </a:ext>
            </a:extLst>
          </p:cNvPr>
          <p:cNvSpPr txBox="1"/>
          <p:nvPr/>
        </p:nvSpPr>
        <p:spPr>
          <a:xfrm>
            <a:off x="5297762" y="2799889"/>
            <a:ext cx="5747187" cy="298754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solidFill>
                  <a:srgbClr val="FFFFFF"/>
                </a:solidFill>
              </a:rPr>
              <a:t>Go to </a:t>
            </a:r>
            <a:r>
              <a:rPr lang="en-US" sz="2400" dirty="0">
                <a:solidFill>
                  <a:srgbClr val="FFFF00"/>
                </a:solidFill>
                <a:hlinkClick r:id="rId3" action="ppaction://hlinkfile">
                  <a:extLst>
                    <a:ext uri="{A12FA001-AC4F-418D-AE19-62706E023703}">
                      <ahyp:hlinkClr xmlns:ahyp="http://schemas.microsoft.com/office/drawing/2018/hyperlinkcolor" val="tx"/>
                    </a:ext>
                  </a:extLst>
                </a:hlinkClick>
              </a:rPr>
              <a:t>IMSLake.org </a:t>
            </a:r>
            <a:r>
              <a:rPr lang="en-US" sz="2400" dirty="0">
                <a:solidFill>
                  <a:srgbClr val="FFFFFF"/>
                </a:solidFill>
              </a:rPr>
              <a:t>to confirm the most current property characteristics. Call your local assessor if there are any errors. </a:t>
            </a:r>
          </a:p>
          <a:p>
            <a:pPr indent="-228600">
              <a:lnSpc>
                <a:spcPct val="90000"/>
              </a:lnSpc>
              <a:spcAft>
                <a:spcPts val="600"/>
              </a:spcAft>
              <a:buFont typeface="Arial" panose="020B0604020202020204" pitchFamily="34" charset="0"/>
              <a:buChar char="•"/>
            </a:pPr>
            <a:endParaRPr lang="en-US" sz="2400" dirty="0">
              <a:solidFill>
                <a:srgbClr val="FFFFFF"/>
              </a:solidFill>
            </a:endParaRPr>
          </a:p>
          <a:p>
            <a:pPr indent="-228600">
              <a:lnSpc>
                <a:spcPct val="90000"/>
              </a:lnSpc>
              <a:spcAft>
                <a:spcPts val="600"/>
              </a:spcAft>
              <a:buFont typeface="Arial" panose="020B0604020202020204" pitchFamily="34" charset="0"/>
              <a:buChar char="•"/>
            </a:pPr>
            <a:r>
              <a:rPr lang="en-US" sz="2400" dirty="0">
                <a:solidFill>
                  <a:srgbClr val="FFFFFF"/>
                </a:solidFill>
              </a:rPr>
              <a:t>Factual Error appeals are generally resolved in the local assessors’ office.</a:t>
            </a:r>
          </a:p>
        </p:txBody>
      </p:sp>
      <p:pic>
        <p:nvPicPr>
          <p:cNvPr id="7" name="Content Placeholder 6" descr="A stop sign&#10;&#10;Description automatically generated">
            <a:extLst>
              <a:ext uri="{FF2B5EF4-FFF2-40B4-BE49-F238E27FC236}">
                <a16:creationId xmlns:a16="http://schemas.microsoft.com/office/drawing/2014/main" id="{24A877AC-DA85-4784-BDE6-EF187C40665B}"/>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74843" y="451970"/>
            <a:ext cx="1543153" cy="1543153"/>
          </a:xfrm>
          <a:prstGeom prst="rect">
            <a:avLst/>
          </a:prstGeom>
        </p:spPr>
      </p:pic>
      <p:sp>
        <p:nvSpPr>
          <p:cNvPr id="9" name="TextBox 8">
            <a:extLst>
              <a:ext uri="{FF2B5EF4-FFF2-40B4-BE49-F238E27FC236}">
                <a16:creationId xmlns:a16="http://schemas.microsoft.com/office/drawing/2014/main" id="{F8099B87-EBDE-42DC-97E9-98DA85BDDBED}"/>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24</a:t>
            </a:r>
          </a:p>
        </p:txBody>
      </p:sp>
    </p:spTree>
    <p:extLst>
      <p:ext uri="{BB962C8B-B14F-4D97-AF65-F5344CB8AC3E}">
        <p14:creationId xmlns:p14="http://schemas.microsoft.com/office/powerpoint/2010/main" val="339795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DE7003-0AF1-44D5-98A0-F98B1D3995E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Appeal – Recent Purchase of Property</a:t>
            </a:r>
          </a:p>
        </p:txBody>
      </p:sp>
      <p:pic>
        <p:nvPicPr>
          <p:cNvPr id="7" name="Picture 6" descr="A screenshot of a cell phone&#10;&#10;Description automatically generated">
            <a:extLst>
              <a:ext uri="{FF2B5EF4-FFF2-40B4-BE49-F238E27FC236}">
                <a16:creationId xmlns:a16="http://schemas.microsoft.com/office/drawing/2014/main" id="{CC3861E0-9C7E-414F-8B36-6736318D4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632" y="773789"/>
            <a:ext cx="3758894" cy="293193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D2041C3-6C23-4073-8E73-A89E17B03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665" y="1685870"/>
            <a:ext cx="3746670" cy="1077167"/>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social media post&#10;&#10;Description automatically generated">
            <a:extLst>
              <a:ext uri="{FF2B5EF4-FFF2-40B4-BE49-F238E27FC236}">
                <a16:creationId xmlns:a16="http://schemas.microsoft.com/office/drawing/2014/main" id="{22DA05F0-0A47-46EC-AC90-3E8E7AFB8A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290" y="679428"/>
            <a:ext cx="3773034" cy="3254241"/>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CEA320-52B6-4DF9-82E0-ADF7AAB375EB}"/>
              </a:ext>
            </a:extLst>
          </p:cNvPr>
          <p:cNvSpPr txBox="1"/>
          <p:nvPr/>
        </p:nvSpPr>
        <p:spPr>
          <a:xfrm>
            <a:off x="1799925" y="2050181"/>
            <a:ext cx="519764" cy="134754"/>
          </a:xfrm>
          <a:prstGeom prst="rect">
            <a:avLst/>
          </a:prstGeom>
          <a:noFill/>
          <a:ln w="38100">
            <a:solidFill>
              <a:srgbClr val="FFFF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335C439A-5D64-412D-B5D9-A5D7B8C38A4D}"/>
              </a:ext>
            </a:extLst>
          </p:cNvPr>
          <p:cNvSpPr txBox="1"/>
          <p:nvPr/>
        </p:nvSpPr>
        <p:spPr>
          <a:xfrm>
            <a:off x="1478833" y="2642135"/>
            <a:ext cx="519764" cy="134754"/>
          </a:xfrm>
          <a:prstGeom prst="rect">
            <a:avLst/>
          </a:prstGeom>
          <a:noFill/>
          <a:ln w="38100">
            <a:solidFill>
              <a:srgbClr val="FFFF00"/>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2613D0E6-A056-4288-A563-11D7BABECD56}"/>
              </a:ext>
            </a:extLst>
          </p:cNvPr>
          <p:cNvSpPr txBox="1"/>
          <p:nvPr/>
        </p:nvSpPr>
        <p:spPr>
          <a:xfrm>
            <a:off x="11816861" y="3494896"/>
            <a:ext cx="260665" cy="137537"/>
          </a:xfrm>
          <a:prstGeom prst="rect">
            <a:avLst/>
          </a:prstGeom>
          <a:noFill/>
          <a:ln w="38100">
            <a:solidFill>
              <a:srgbClr val="FFFF00"/>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B9559C60-3235-4EE6-8F80-A45B4EA650B2}"/>
              </a:ext>
            </a:extLst>
          </p:cNvPr>
          <p:cNvSpPr txBox="1"/>
          <p:nvPr/>
        </p:nvSpPr>
        <p:spPr>
          <a:xfrm>
            <a:off x="8318632" y="2440004"/>
            <a:ext cx="514968" cy="185750"/>
          </a:xfrm>
          <a:prstGeom prst="rect">
            <a:avLst/>
          </a:prstGeom>
          <a:noFill/>
          <a:ln w="38100">
            <a:solidFill>
              <a:srgbClr val="FFFF00"/>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CAE0303C-3A7C-4230-82C4-81D5AE964127}"/>
              </a:ext>
            </a:extLst>
          </p:cNvPr>
          <p:cNvSpPr txBox="1"/>
          <p:nvPr/>
        </p:nvSpPr>
        <p:spPr>
          <a:xfrm>
            <a:off x="4844047" y="2507381"/>
            <a:ext cx="550073" cy="202131"/>
          </a:xfrm>
          <a:prstGeom prst="rect">
            <a:avLst/>
          </a:prstGeom>
          <a:noFill/>
          <a:ln w="38100">
            <a:solidFill>
              <a:srgbClr val="FFFF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47AB2F60-F5A2-40DE-BA04-F7F2DE324BC5}"/>
              </a:ext>
            </a:extLst>
          </p:cNvPr>
          <p:cNvSpPr txBox="1"/>
          <p:nvPr/>
        </p:nvSpPr>
        <p:spPr>
          <a:xfrm>
            <a:off x="1822328" y="2498635"/>
            <a:ext cx="519764" cy="134754"/>
          </a:xfrm>
          <a:prstGeom prst="rect">
            <a:avLst/>
          </a:prstGeom>
          <a:noFill/>
          <a:ln w="38100">
            <a:solidFill>
              <a:srgbClr val="FFFF00"/>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DC595340-1466-4E63-8A4A-0A5A028448F7}"/>
              </a:ext>
            </a:extLst>
          </p:cNvPr>
          <p:cNvSpPr txBox="1"/>
          <p:nvPr/>
        </p:nvSpPr>
        <p:spPr>
          <a:xfrm>
            <a:off x="1822328" y="2817435"/>
            <a:ext cx="519764" cy="134754"/>
          </a:xfrm>
          <a:prstGeom prst="rect">
            <a:avLst/>
          </a:prstGeom>
          <a:noFill/>
          <a:ln w="38100">
            <a:solidFill>
              <a:srgbClr val="FFFF00"/>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6180E41E-7759-4FD0-A97A-086DAB19871C}"/>
              </a:ext>
            </a:extLst>
          </p:cNvPr>
          <p:cNvSpPr txBox="1"/>
          <p:nvPr/>
        </p:nvSpPr>
        <p:spPr>
          <a:xfrm>
            <a:off x="1822328" y="2262607"/>
            <a:ext cx="519764" cy="134754"/>
          </a:xfrm>
          <a:prstGeom prst="rect">
            <a:avLst/>
          </a:prstGeom>
          <a:noFill/>
          <a:ln w="38100">
            <a:solidFill>
              <a:srgbClr val="FFFF00"/>
            </a:solidFill>
          </a:ln>
        </p:spPr>
        <p:txBody>
          <a:bodyPr wrap="square" rtlCol="0">
            <a:spAutoFit/>
          </a:bodyPr>
          <a:lstStyle/>
          <a:p>
            <a:endParaRPr lang="en-US" dirty="0"/>
          </a:p>
        </p:txBody>
      </p:sp>
      <p:sp>
        <p:nvSpPr>
          <p:cNvPr id="30" name="TextBox 29">
            <a:extLst>
              <a:ext uri="{FF2B5EF4-FFF2-40B4-BE49-F238E27FC236}">
                <a16:creationId xmlns:a16="http://schemas.microsoft.com/office/drawing/2014/main" id="{6505D857-54FB-480E-90A5-B07A6F43DF29}"/>
              </a:ext>
            </a:extLst>
          </p:cNvPr>
          <p:cNvSpPr txBox="1"/>
          <p:nvPr/>
        </p:nvSpPr>
        <p:spPr>
          <a:xfrm>
            <a:off x="3398423" y="2512450"/>
            <a:ext cx="547901" cy="113304"/>
          </a:xfrm>
          <a:prstGeom prst="rect">
            <a:avLst/>
          </a:prstGeom>
          <a:noFill/>
          <a:ln w="38100">
            <a:solidFill>
              <a:srgbClr val="FFFF00"/>
            </a:solidFill>
          </a:ln>
        </p:spPr>
        <p:txBody>
          <a:bodyPr wrap="square" rtlCol="0">
            <a:spAutoFit/>
          </a:bodyPr>
          <a:lstStyle/>
          <a:p>
            <a:endParaRPr lang="en-US" dirty="0"/>
          </a:p>
        </p:txBody>
      </p:sp>
      <p:sp>
        <p:nvSpPr>
          <p:cNvPr id="31" name="TextBox 30">
            <a:extLst>
              <a:ext uri="{FF2B5EF4-FFF2-40B4-BE49-F238E27FC236}">
                <a16:creationId xmlns:a16="http://schemas.microsoft.com/office/drawing/2014/main" id="{3511DEAA-42BB-42FE-BEE7-D14A9671AD3B}"/>
              </a:ext>
            </a:extLst>
          </p:cNvPr>
          <p:cNvSpPr txBox="1"/>
          <p:nvPr/>
        </p:nvSpPr>
        <p:spPr>
          <a:xfrm>
            <a:off x="173289" y="1355292"/>
            <a:ext cx="1227671" cy="205059"/>
          </a:xfrm>
          <a:prstGeom prst="rect">
            <a:avLst/>
          </a:prstGeom>
          <a:noFill/>
          <a:ln w="38100">
            <a:solidFill>
              <a:srgbClr val="FFFF00"/>
            </a:solidFill>
          </a:ln>
        </p:spPr>
        <p:txBody>
          <a:bodyPr wrap="square" rtlCol="0">
            <a:spAutoFit/>
          </a:bodyPr>
          <a:lstStyle/>
          <a:p>
            <a:endParaRPr lang="en-US" dirty="0"/>
          </a:p>
        </p:txBody>
      </p:sp>
      <p:sp>
        <p:nvSpPr>
          <p:cNvPr id="32" name="TextBox 31">
            <a:extLst>
              <a:ext uri="{FF2B5EF4-FFF2-40B4-BE49-F238E27FC236}">
                <a16:creationId xmlns:a16="http://schemas.microsoft.com/office/drawing/2014/main" id="{0D5939EC-0E90-4FF2-8CF4-C68135699F10}"/>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25</a:t>
            </a:r>
          </a:p>
        </p:txBody>
      </p:sp>
    </p:spTree>
    <p:extLst>
      <p:ext uri="{BB962C8B-B14F-4D97-AF65-F5344CB8AC3E}">
        <p14:creationId xmlns:p14="http://schemas.microsoft.com/office/powerpoint/2010/main" val="54022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04264D-F75A-4075-8B85-2FA75637B3C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Appeal – Recent Appraisal</a:t>
            </a:r>
          </a:p>
        </p:txBody>
      </p:sp>
      <p:pic>
        <p:nvPicPr>
          <p:cNvPr id="7" name="Picture 6" descr="A screenshot of a social media post&#10;&#10;Description automatically generated">
            <a:extLst>
              <a:ext uri="{FF2B5EF4-FFF2-40B4-BE49-F238E27FC236}">
                <a16:creationId xmlns:a16="http://schemas.microsoft.com/office/drawing/2014/main" id="{EF5E1E24-58B8-4392-B96A-BEA6A10D0CDF}"/>
              </a:ext>
            </a:extLst>
          </p:cNvPr>
          <p:cNvPicPr>
            <a:picLocks noChangeAspect="1"/>
          </p:cNvPicPr>
          <p:nvPr/>
        </p:nvPicPr>
        <p:blipFill rotWithShape="1">
          <a:blip r:embed="rId2">
            <a:extLst>
              <a:ext uri="{28A0092B-C50C-407E-A947-70E740481C1C}">
                <a14:useLocalDpi xmlns:a14="http://schemas.microsoft.com/office/drawing/2010/main" val="0"/>
              </a:ext>
            </a:extLst>
          </a:blip>
          <a:srcRect r="749" b="29684"/>
          <a:stretch/>
        </p:blipFill>
        <p:spPr>
          <a:xfrm>
            <a:off x="6498273" y="378459"/>
            <a:ext cx="4525157" cy="3639069"/>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D019F882-2067-4A7A-835D-B3D951A333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197" y="225635"/>
            <a:ext cx="5092531" cy="3997637"/>
          </a:xfrm>
          <a:prstGeom prst="rect">
            <a:avLst/>
          </a:prstGeom>
        </p:spPr>
      </p:pic>
      <p:cxnSp>
        <p:nvCxnSpPr>
          <p:cNvPr id="20"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11E325-24D9-4808-8717-03962CE2542D}"/>
              </a:ext>
            </a:extLst>
          </p:cNvPr>
          <p:cNvSpPr txBox="1"/>
          <p:nvPr/>
        </p:nvSpPr>
        <p:spPr>
          <a:xfrm>
            <a:off x="1082180" y="2792298"/>
            <a:ext cx="86390" cy="127071"/>
          </a:xfrm>
          <a:prstGeom prst="rect">
            <a:avLst/>
          </a:prstGeom>
          <a:noFill/>
          <a:ln w="38100">
            <a:solidFill>
              <a:srgbClr val="FFFF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6E2CEB4B-7314-4847-BF5C-2A7ACC000D26}"/>
              </a:ext>
            </a:extLst>
          </p:cNvPr>
          <p:cNvSpPr txBox="1"/>
          <p:nvPr/>
        </p:nvSpPr>
        <p:spPr>
          <a:xfrm>
            <a:off x="5261295" y="3959055"/>
            <a:ext cx="367718" cy="186627"/>
          </a:xfrm>
          <a:prstGeom prst="rect">
            <a:avLst/>
          </a:prstGeom>
          <a:noFill/>
          <a:ln w="38100">
            <a:solidFill>
              <a:srgbClr val="FFFF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CEF0D63D-8287-4B80-A7D0-E4ABD201E52C}"/>
              </a:ext>
            </a:extLst>
          </p:cNvPr>
          <p:cNvSpPr txBox="1"/>
          <p:nvPr/>
        </p:nvSpPr>
        <p:spPr>
          <a:xfrm>
            <a:off x="6604933" y="3696963"/>
            <a:ext cx="534098" cy="197473"/>
          </a:xfrm>
          <a:prstGeom prst="rect">
            <a:avLst/>
          </a:prstGeom>
          <a:noFill/>
          <a:ln w="38100">
            <a:solidFill>
              <a:srgbClr val="FFFF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6B40025E-8E6D-458F-AEA2-2A07904FA505}"/>
              </a:ext>
            </a:extLst>
          </p:cNvPr>
          <p:cNvSpPr txBox="1"/>
          <p:nvPr/>
        </p:nvSpPr>
        <p:spPr>
          <a:xfrm>
            <a:off x="634472" y="2224453"/>
            <a:ext cx="1244662" cy="157571"/>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B7AAE8B-EAF7-42CA-A8E3-0C7F99B07BF7}"/>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26</a:t>
            </a:r>
          </a:p>
        </p:txBody>
      </p:sp>
    </p:spTree>
    <p:extLst>
      <p:ext uri="{BB962C8B-B14F-4D97-AF65-F5344CB8AC3E}">
        <p14:creationId xmlns:p14="http://schemas.microsoft.com/office/powerpoint/2010/main" val="227774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D586-15D2-45CF-9D42-3100610AB9EF}"/>
              </a:ext>
            </a:extLst>
          </p:cNvPr>
          <p:cNvSpPr>
            <a:spLocks noGrp="1"/>
          </p:cNvSpPr>
          <p:nvPr>
            <p:ph type="title"/>
          </p:nvPr>
        </p:nvSpPr>
        <p:spPr>
          <a:xfrm>
            <a:off x="838200" y="723578"/>
            <a:ext cx="4595071" cy="1645501"/>
          </a:xfrm>
        </p:spPr>
        <p:txBody>
          <a:bodyPr>
            <a:normAutofit/>
          </a:bodyPr>
          <a:lstStyle/>
          <a:p>
            <a:r>
              <a:rPr lang="en-US" dirty="0"/>
              <a:t>Appeal – Comparable Sales</a:t>
            </a:r>
          </a:p>
        </p:txBody>
      </p:sp>
      <p:sp>
        <p:nvSpPr>
          <p:cNvPr id="13" name="Content Placeholder 12">
            <a:extLst>
              <a:ext uri="{FF2B5EF4-FFF2-40B4-BE49-F238E27FC236}">
                <a16:creationId xmlns:a16="http://schemas.microsoft.com/office/drawing/2014/main" id="{BFF0556B-CE5D-4478-9D86-926CEF3F8F65}"/>
              </a:ext>
            </a:extLst>
          </p:cNvPr>
          <p:cNvSpPr>
            <a:spLocks noGrp="1"/>
          </p:cNvSpPr>
          <p:nvPr>
            <p:ph idx="1"/>
          </p:nvPr>
        </p:nvSpPr>
        <p:spPr>
          <a:xfrm>
            <a:off x="838200" y="2548467"/>
            <a:ext cx="4595071" cy="3628495"/>
          </a:xfrm>
        </p:spPr>
        <p:txBody>
          <a:bodyPr>
            <a:normAutofit/>
          </a:bodyPr>
          <a:lstStyle/>
          <a:p>
            <a:r>
              <a:rPr lang="en-US" sz="2000" dirty="0"/>
              <a:t>Comparable grids for Cuba, Ela, Grant, Libertyville and Vernon Townships are available on IMSLake.org. </a:t>
            </a:r>
          </a:p>
          <a:p>
            <a:r>
              <a:rPr lang="en-US" sz="2000" dirty="0"/>
              <a:t>Earlier slides demonstrated how to create the grid and save it to your computer.</a:t>
            </a:r>
          </a:p>
          <a:p>
            <a:r>
              <a:rPr lang="en-US" sz="2000" dirty="0">
                <a:solidFill>
                  <a:srgbClr val="FFFF00"/>
                </a:solidFill>
              </a:rPr>
              <a:t>Instead of hitting “Next” proceed to the Attachments tab and upload your grid and any other evidence you may have.</a:t>
            </a:r>
          </a:p>
          <a:p>
            <a:pPr marL="0" indent="0">
              <a:buNone/>
            </a:pPr>
            <a:endParaRPr lang="en-US" sz="2000" dirty="0"/>
          </a:p>
          <a:p>
            <a:pPr marL="0" indent="0">
              <a:buNone/>
            </a:pPr>
            <a:endParaRPr lang="en-US" sz="2000" dirty="0"/>
          </a:p>
          <a:p>
            <a:pPr marL="0" indent="0">
              <a:buNone/>
            </a:pPr>
            <a:endParaRPr lang="en-US" sz="2000" dirty="0"/>
          </a:p>
        </p:txBody>
      </p:sp>
      <p:sp>
        <p:nvSpPr>
          <p:cNvPr id="16" name="Rectangle 1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stop sign&#10;&#10;Description automatically generated">
            <a:extLst>
              <a:ext uri="{FF2B5EF4-FFF2-40B4-BE49-F238E27FC236}">
                <a16:creationId xmlns:a16="http://schemas.microsoft.com/office/drawing/2014/main" id="{FCBE0D6F-1BB6-4753-8937-0AF87D8E3DFA}"/>
              </a:ext>
            </a:extLst>
          </p:cNvPr>
          <p:cNvPicPr>
            <a:picLocks noChangeAspect="1"/>
          </p:cNvPicPr>
          <p:nvPr/>
        </p:nvPicPr>
        <p:blipFill rotWithShape="1">
          <a:blip r:embed="rId2">
            <a:extLst>
              <a:ext uri="{28A0092B-C50C-407E-A947-70E740481C1C}">
                <a14:useLocalDpi xmlns:a14="http://schemas.microsoft.com/office/drawing/2010/main" val="0"/>
              </a:ext>
            </a:extLst>
          </a:blip>
          <a:srcRect b="10373"/>
          <a:stretch/>
        </p:blipFill>
        <p:spPr>
          <a:xfrm>
            <a:off x="6420908" y="484197"/>
            <a:ext cx="2315357" cy="2364882"/>
          </a:xfrm>
          <a:prstGeom prst="rect">
            <a:avLst/>
          </a:prstGeom>
        </p:spPr>
      </p:pic>
      <p:sp>
        <p:nvSpPr>
          <p:cNvPr id="22" name="Rectangle 2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screenshot of a social media post&#10;&#10;Description automatically generated">
            <a:extLst>
              <a:ext uri="{FF2B5EF4-FFF2-40B4-BE49-F238E27FC236}">
                <a16:creationId xmlns:a16="http://schemas.microsoft.com/office/drawing/2014/main" id="{331D0C5E-5383-46B6-8120-9EEB711F6FED}"/>
              </a:ext>
            </a:extLst>
          </p:cNvPr>
          <p:cNvPicPr>
            <a:picLocks noChangeAspect="1"/>
          </p:cNvPicPr>
          <p:nvPr/>
        </p:nvPicPr>
        <p:blipFill rotWithShape="1">
          <a:blip r:embed="rId3">
            <a:extLst>
              <a:ext uri="{28A0092B-C50C-407E-A947-70E740481C1C}">
                <a14:useLocalDpi xmlns:a14="http://schemas.microsoft.com/office/drawing/2010/main" val="0"/>
              </a:ext>
            </a:extLst>
          </a:blip>
          <a:srcRect l="1654" r="34409" b="10352"/>
          <a:stretch/>
        </p:blipFill>
        <p:spPr>
          <a:xfrm>
            <a:off x="9318931" y="436583"/>
            <a:ext cx="2743665" cy="251011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2120DD0-921A-4F19-A4AC-4677A37F8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532" y="3819863"/>
            <a:ext cx="5446184" cy="1565777"/>
          </a:xfrm>
          <a:prstGeom prst="rect">
            <a:avLst/>
          </a:prstGeom>
        </p:spPr>
      </p:pic>
      <p:sp>
        <p:nvSpPr>
          <p:cNvPr id="10" name="TextBox 9">
            <a:extLst>
              <a:ext uri="{FF2B5EF4-FFF2-40B4-BE49-F238E27FC236}">
                <a16:creationId xmlns:a16="http://schemas.microsoft.com/office/drawing/2014/main" id="{0C344C1F-DC58-4163-9875-235B34DF58AA}"/>
              </a:ext>
            </a:extLst>
          </p:cNvPr>
          <p:cNvSpPr txBox="1"/>
          <p:nvPr/>
        </p:nvSpPr>
        <p:spPr>
          <a:xfrm>
            <a:off x="7411453" y="5014762"/>
            <a:ext cx="712269" cy="288758"/>
          </a:xfrm>
          <a:prstGeom prst="rect">
            <a:avLst/>
          </a:prstGeom>
          <a:noFill/>
          <a:ln w="38100">
            <a:solidFill>
              <a:srgbClr val="FFFF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5631066C-9941-4702-AEA0-4BA6CDF64EF5}"/>
              </a:ext>
            </a:extLst>
          </p:cNvPr>
          <p:cNvSpPr txBox="1"/>
          <p:nvPr/>
        </p:nvSpPr>
        <p:spPr>
          <a:xfrm>
            <a:off x="9280590" y="2203123"/>
            <a:ext cx="2782006" cy="345343"/>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61AC52B5-9D8C-40F7-AF9F-B8CC8D5F0621}"/>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27</a:t>
            </a:r>
          </a:p>
        </p:txBody>
      </p:sp>
    </p:spTree>
    <p:extLst>
      <p:ext uri="{BB962C8B-B14F-4D97-AF65-F5344CB8AC3E}">
        <p14:creationId xmlns:p14="http://schemas.microsoft.com/office/powerpoint/2010/main" val="20632494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AF7-B0D1-F843-8B65-A2A90D3494CC}"/>
              </a:ext>
            </a:extLst>
          </p:cNvPr>
          <p:cNvSpPr>
            <a:spLocks noGrp="1"/>
          </p:cNvSpPr>
          <p:nvPr>
            <p:ph type="title"/>
          </p:nvPr>
        </p:nvSpPr>
        <p:spPr>
          <a:xfrm>
            <a:off x="838200" y="723578"/>
            <a:ext cx="4595071" cy="1645501"/>
          </a:xfrm>
        </p:spPr>
        <p:txBody>
          <a:bodyPr>
            <a:normAutofit/>
          </a:bodyPr>
          <a:lstStyle/>
          <a:p>
            <a:r>
              <a:rPr lang="en-US" dirty="0"/>
              <a:t>Appeal – Equity of Assessments</a:t>
            </a:r>
          </a:p>
        </p:txBody>
      </p:sp>
      <p:sp>
        <p:nvSpPr>
          <p:cNvPr id="13" name="Content Placeholder 12">
            <a:extLst>
              <a:ext uri="{FF2B5EF4-FFF2-40B4-BE49-F238E27FC236}">
                <a16:creationId xmlns:a16="http://schemas.microsoft.com/office/drawing/2014/main" id="{80B76848-F519-44ED-97DD-50C97A7297B1}"/>
              </a:ext>
            </a:extLst>
          </p:cNvPr>
          <p:cNvSpPr>
            <a:spLocks noGrp="1"/>
          </p:cNvSpPr>
          <p:nvPr>
            <p:ph idx="1"/>
          </p:nvPr>
        </p:nvSpPr>
        <p:spPr>
          <a:xfrm>
            <a:off x="838200" y="2548467"/>
            <a:ext cx="4595071" cy="3628495"/>
          </a:xfrm>
        </p:spPr>
        <p:txBody>
          <a:bodyPr>
            <a:normAutofit/>
          </a:bodyPr>
          <a:lstStyle/>
          <a:p>
            <a:r>
              <a:rPr lang="en-US" sz="2000" dirty="0"/>
              <a:t>Comparable grids for Cuba, Ela, Grant, Libertyville and Vernon Townships are available on IMSLake.org. </a:t>
            </a:r>
          </a:p>
          <a:p>
            <a:r>
              <a:rPr lang="en-US" sz="2000" dirty="0"/>
              <a:t>Earlier slides demonstrated how to create the grid and save it to your computer.</a:t>
            </a:r>
          </a:p>
          <a:p>
            <a:r>
              <a:rPr lang="en-US" sz="2000" dirty="0">
                <a:solidFill>
                  <a:srgbClr val="FFFF00"/>
                </a:solidFill>
              </a:rPr>
              <a:t>Instead of hitting “Next” proceed to the Attachments tab and upload your grid and any other evidence you may have.</a:t>
            </a:r>
          </a:p>
        </p:txBody>
      </p:sp>
      <p:sp>
        <p:nvSpPr>
          <p:cNvPr id="23" name="Rectangle 1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1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stop sign&#10;&#10;Description automatically generated">
            <a:extLst>
              <a:ext uri="{FF2B5EF4-FFF2-40B4-BE49-F238E27FC236}">
                <a16:creationId xmlns:a16="http://schemas.microsoft.com/office/drawing/2014/main" id="{228FD4A1-AF53-4E3F-8FE0-1FC8CA06F553}"/>
              </a:ext>
            </a:extLst>
          </p:cNvPr>
          <p:cNvPicPr>
            <a:picLocks noChangeAspect="1"/>
          </p:cNvPicPr>
          <p:nvPr/>
        </p:nvPicPr>
        <p:blipFill rotWithShape="1">
          <a:blip r:embed="rId2">
            <a:extLst>
              <a:ext uri="{28A0092B-C50C-407E-A947-70E740481C1C}">
                <a14:useLocalDpi xmlns:a14="http://schemas.microsoft.com/office/drawing/2010/main" val="0"/>
              </a:ext>
            </a:extLst>
          </a:blip>
          <a:srcRect b="11687"/>
          <a:stretch/>
        </p:blipFill>
        <p:spPr>
          <a:xfrm>
            <a:off x="6420908" y="344452"/>
            <a:ext cx="2364317" cy="2379497"/>
          </a:xfrm>
          <a:prstGeom prst="rect">
            <a:avLst/>
          </a:prstGeom>
        </p:spPr>
      </p:pic>
      <p:sp>
        <p:nvSpPr>
          <p:cNvPr id="22" name="Rectangle 2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72DA6E7B-C1D8-4F65-ABBD-7051297EE00C}"/>
              </a:ext>
            </a:extLst>
          </p:cNvPr>
          <p:cNvPicPr>
            <a:picLocks noChangeAspect="1"/>
          </p:cNvPicPr>
          <p:nvPr/>
        </p:nvPicPr>
        <p:blipFill rotWithShape="1">
          <a:blip r:embed="rId3">
            <a:extLst>
              <a:ext uri="{28A0092B-C50C-407E-A947-70E740481C1C}">
                <a14:useLocalDpi xmlns:a14="http://schemas.microsoft.com/office/drawing/2010/main" val="0"/>
              </a:ext>
            </a:extLst>
          </a:blip>
          <a:srcRect l="2274" r="34206" b="13352"/>
          <a:stretch/>
        </p:blipFill>
        <p:spPr>
          <a:xfrm>
            <a:off x="9286078" y="503182"/>
            <a:ext cx="2809371" cy="2376915"/>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CCEFF38C-050E-4B8E-B719-ABD4636B6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908" y="4293512"/>
            <a:ext cx="5446184" cy="1565777"/>
          </a:xfrm>
          <a:prstGeom prst="rect">
            <a:avLst/>
          </a:prstGeom>
        </p:spPr>
      </p:pic>
      <p:sp>
        <p:nvSpPr>
          <p:cNvPr id="19" name="TextBox 18">
            <a:extLst>
              <a:ext uri="{FF2B5EF4-FFF2-40B4-BE49-F238E27FC236}">
                <a16:creationId xmlns:a16="http://schemas.microsoft.com/office/drawing/2014/main" id="{C5D9E8FA-B924-4C69-A07A-DC74F2EE9D1A}"/>
              </a:ext>
            </a:extLst>
          </p:cNvPr>
          <p:cNvSpPr txBox="1"/>
          <p:nvPr/>
        </p:nvSpPr>
        <p:spPr>
          <a:xfrm>
            <a:off x="7372952" y="5488411"/>
            <a:ext cx="712269" cy="267496"/>
          </a:xfrm>
          <a:prstGeom prst="rect">
            <a:avLst/>
          </a:prstGeom>
          <a:noFill/>
          <a:ln w="38100">
            <a:solidFill>
              <a:srgbClr val="FFFF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80463878-3FA6-484C-8AA6-AB3D5742B17A}"/>
              </a:ext>
            </a:extLst>
          </p:cNvPr>
          <p:cNvSpPr txBox="1"/>
          <p:nvPr/>
        </p:nvSpPr>
        <p:spPr>
          <a:xfrm>
            <a:off x="9308458" y="2414719"/>
            <a:ext cx="2704577" cy="309230"/>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551312E6-FCDE-4D80-84A4-7FCBBB09F7CC}"/>
              </a:ext>
            </a:extLst>
          </p:cNvPr>
          <p:cNvSpPr txBox="1"/>
          <p:nvPr/>
        </p:nvSpPr>
        <p:spPr>
          <a:xfrm>
            <a:off x="10621861" y="6116972"/>
            <a:ext cx="485163" cy="369332"/>
          </a:xfrm>
          <a:prstGeom prst="rect">
            <a:avLst/>
          </a:prstGeom>
          <a:noFill/>
        </p:spPr>
        <p:txBody>
          <a:bodyPr wrap="square" rtlCol="0">
            <a:spAutoFit/>
          </a:bodyPr>
          <a:lstStyle/>
          <a:p>
            <a:r>
              <a:rPr lang="en-US" dirty="0">
                <a:solidFill>
                  <a:schemeClr val="bg1"/>
                </a:solidFill>
              </a:rPr>
              <a:t>28</a:t>
            </a:r>
          </a:p>
        </p:txBody>
      </p:sp>
    </p:spTree>
    <p:extLst>
      <p:ext uri="{BB962C8B-B14F-4D97-AF65-F5344CB8AC3E}">
        <p14:creationId xmlns:p14="http://schemas.microsoft.com/office/powerpoint/2010/main" val="3948159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6AF27-790E-4AE8-9FA0-B6B4C608D54A}"/>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000" kern="1200" dirty="0">
                <a:solidFill>
                  <a:srgbClr val="FFFFFF"/>
                </a:solidFill>
                <a:latin typeface="+mj-lt"/>
                <a:ea typeface="+mj-ea"/>
                <a:cs typeface="+mj-cs"/>
              </a:rPr>
              <a:t>Acknowledge the Site Disclaimer and you may Sign Up for the        E-Newsletter </a:t>
            </a:r>
          </a:p>
        </p:txBody>
      </p:sp>
      <p:pic>
        <p:nvPicPr>
          <p:cNvPr id="5" name="Content Placeholder 4" descr="A screenshot of a cell phone&#10;&#10;Description automatically generated">
            <a:extLst>
              <a:ext uri="{FF2B5EF4-FFF2-40B4-BE49-F238E27FC236}">
                <a16:creationId xmlns:a16="http://schemas.microsoft.com/office/drawing/2014/main" id="{B0500448-856C-4BFE-BA61-B06AA6AB8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020687"/>
            <a:ext cx="6780700" cy="4814297"/>
          </a:xfrm>
          <a:prstGeom prst="rect">
            <a:avLst/>
          </a:prstGeom>
        </p:spPr>
      </p:pic>
      <p:sp>
        <p:nvSpPr>
          <p:cNvPr id="6" name="TextBox 5">
            <a:extLst>
              <a:ext uri="{FF2B5EF4-FFF2-40B4-BE49-F238E27FC236}">
                <a16:creationId xmlns:a16="http://schemas.microsoft.com/office/drawing/2014/main" id="{D090E4D9-914B-477E-BE84-3050413288A2}"/>
              </a:ext>
            </a:extLst>
          </p:cNvPr>
          <p:cNvSpPr txBox="1"/>
          <p:nvPr/>
        </p:nvSpPr>
        <p:spPr>
          <a:xfrm>
            <a:off x="7421078" y="2852408"/>
            <a:ext cx="635268" cy="304680"/>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096AC3B3-FFDA-4542-9F79-4F7BD709092F}"/>
              </a:ext>
            </a:extLst>
          </p:cNvPr>
          <p:cNvSpPr txBox="1"/>
          <p:nvPr/>
        </p:nvSpPr>
        <p:spPr>
          <a:xfrm>
            <a:off x="10685306" y="4616532"/>
            <a:ext cx="557001" cy="291238"/>
          </a:xfrm>
          <a:prstGeom prst="rect">
            <a:avLst/>
          </a:prstGeom>
          <a:noFill/>
          <a:ln w="38100">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3EB0E86D-30E3-4C55-8108-D5918627CEDE}"/>
              </a:ext>
            </a:extLst>
          </p:cNvPr>
          <p:cNvSpPr txBox="1"/>
          <p:nvPr/>
        </p:nvSpPr>
        <p:spPr>
          <a:xfrm>
            <a:off x="10621861" y="6360253"/>
            <a:ext cx="35233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98986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AF9BFD-6F61-D645-9A0F-280849637B1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Appeal - Matters of Law</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BF0A09D7-2538-4503-ABF8-C8C1EA716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885280"/>
            <a:ext cx="6553545" cy="5095381"/>
          </a:xfrm>
          <a:prstGeom prst="rect">
            <a:avLst/>
          </a:prstGeom>
        </p:spPr>
      </p:pic>
      <p:sp>
        <p:nvSpPr>
          <p:cNvPr id="6" name="TextBox 5">
            <a:extLst>
              <a:ext uri="{FF2B5EF4-FFF2-40B4-BE49-F238E27FC236}">
                <a16:creationId xmlns:a16="http://schemas.microsoft.com/office/drawing/2014/main" id="{3B6F8B78-9D80-4611-B4EA-113DD453B644}"/>
              </a:ext>
            </a:extLst>
          </p:cNvPr>
          <p:cNvSpPr txBox="1"/>
          <p:nvPr/>
        </p:nvSpPr>
        <p:spPr>
          <a:xfrm>
            <a:off x="5223019" y="4100906"/>
            <a:ext cx="6211175" cy="1469384"/>
          </a:xfrm>
          <a:prstGeom prst="rect">
            <a:avLst/>
          </a:prstGeom>
          <a:noFill/>
          <a:ln w="38100">
            <a:solidFill>
              <a:srgbClr val="FFFF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236280D9-6C43-4B8D-8463-1A567619D243}"/>
              </a:ext>
            </a:extLst>
          </p:cNvPr>
          <p:cNvSpPr txBox="1"/>
          <p:nvPr/>
        </p:nvSpPr>
        <p:spPr>
          <a:xfrm>
            <a:off x="1429191" y="4100906"/>
            <a:ext cx="2147692" cy="1477328"/>
          </a:xfrm>
          <a:prstGeom prst="rect">
            <a:avLst/>
          </a:prstGeom>
          <a:noFill/>
        </p:spPr>
        <p:txBody>
          <a:bodyPr wrap="square" rtlCol="0">
            <a:spAutoFit/>
          </a:bodyPr>
          <a:lstStyle/>
          <a:p>
            <a:r>
              <a:rPr lang="en-US" dirty="0">
                <a:solidFill>
                  <a:schemeClr val="bg1"/>
                </a:solidFill>
              </a:rPr>
              <a:t>Either attach an explanation in the Attachments tab or explain your reason below.</a:t>
            </a:r>
          </a:p>
        </p:txBody>
      </p:sp>
      <p:sp>
        <p:nvSpPr>
          <p:cNvPr id="9" name="TextBox 8">
            <a:extLst>
              <a:ext uri="{FF2B5EF4-FFF2-40B4-BE49-F238E27FC236}">
                <a16:creationId xmlns:a16="http://schemas.microsoft.com/office/drawing/2014/main" id="{0C945AA4-543F-4DFC-9FCD-62F1D3BD09B4}"/>
              </a:ext>
            </a:extLst>
          </p:cNvPr>
          <p:cNvSpPr txBox="1"/>
          <p:nvPr/>
        </p:nvSpPr>
        <p:spPr>
          <a:xfrm>
            <a:off x="10621861" y="6116972"/>
            <a:ext cx="485163"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91632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8322-0D84-4592-8C75-5611762675A3}"/>
              </a:ext>
            </a:extLst>
          </p:cNvPr>
          <p:cNvSpPr>
            <a:spLocks noGrp="1"/>
          </p:cNvSpPr>
          <p:nvPr>
            <p:ph type="title"/>
          </p:nvPr>
        </p:nvSpPr>
        <p:spPr/>
        <p:txBody>
          <a:bodyPr/>
          <a:lstStyle/>
          <a:p>
            <a:pPr algn="ctr"/>
            <a:r>
              <a:rPr lang="en-US" dirty="0"/>
              <a:t>Call for more information</a:t>
            </a:r>
          </a:p>
        </p:txBody>
      </p:sp>
      <p:sp>
        <p:nvSpPr>
          <p:cNvPr id="3" name="Content Placeholder 2">
            <a:extLst>
              <a:ext uri="{FF2B5EF4-FFF2-40B4-BE49-F238E27FC236}">
                <a16:creationId xmlns:a16="http://schemas.microsoft.com/office/drawing/2014/main" id="{3CD55A32-205F-43BA-9422-BC535D229DF5}"/>
              </a:ext>
            </a:extLst>
          </p:cNvPr>
          <p:cNvSpPr>
            <a:spLocks noGrp="1"/>
          </p:cNvSpPr>
          <p:nvPr>
            <p:ph idx="1"/>
          </p:nvPr>
        </p:nvSpPr>
        <p:spPr/>
        <p:txBody>
          <a:bodyPr/>
          <a:lstStyle/>
          <a:p>
            <a:pPr marL="0" indent="0">
              <a:buNone/>
            </a:pPr>
            <a:r>
              <a:rPr lang="en-US" dirty="0"/>
              <a:t>	</a:t>
            </a:r>
          </a:p>
        </p:txBody>
      </p:sp>
      <p:graphicFrame>
        <p:nvGraphicFramePr>
          <p:cNvPr id="6" name="Table 6">
            <a:extLst>
              <a:ext uri="{FF2B5EF4-FFF2-40B4-BE49-F238E27FC236}">
                <a16:creationId xmlns:a16="http://schemas.microsoft.com/office/drawing/2014/main" id="{3F203CFE-21E0-44BC-AF71-37FA8CB2B772}"/>
              </a:ext>
            </a:extLst>
          </p:cNvPr>
          <p:cNvGraphicFramePr>
            <a:graphicFrameLocks noGrp="1"/>
          </p:cNvGraphicFramePr>
          <p:nvPr>
            <p:extLst>
              <p:ext uri="{D42A27DB-BD31-4B8C-83A1-F6EECF244321}">
                <p14:modId xmlns:p14="http://schemas.microsoft.com/office/powerpoint/2010/main" val="3515552711"/>
              </p:ext>
            </p:extLst>
          </p:nvPr>
        </p:nvGraphicFramePr>
        <p:xfrm>
          <a:off x="1864686" y="2030679"/>
          <a:ext cx="8462628" cy="3739356"/>
        </p:xfrm>
        <a:graphic>
          <a:graphicData uri="http://schemas.openxmlformats.org/drawingml/2006/table">
            <a:tbl>
              <a:tblPr firstRow="1" bandRow="1">
                <a:tableStyleId>{5C22544A-7EE6-4342-B048-85BDC9FD1C3A}</a:tableStyleId>
              </a:tblPr>
              <a:tblGrid>
                <a:gridCol w="4231314">
                  <a:extLst>
                    <a:ext uri="{9D8B030D-6E8A-4147-A177-3AD203B41FA5}">
                      <a16:colId xmlns:a16="http://schemas.microsoft.com/office/drawing/2014/main" val="2665924954"/>
                    </a:ext>
                  </a:extLst>
                </a:gridCol>
                <a:gridCol w="4231314">
                  <a:extLst>
                    <a:ext uri="{9D8B030D-6E8A-4147-A177-3AD203B41FA5}">
                      <a16:colId xmlns:a16="http://schemas.microsoft.com/office/drawing/2014/main" val="760945462"/>
                    </a:ext>
                  </a:extLst>
                </a:gridCol>
              </a:tblGrid>
              <a:tr h="538956">
                <a:tc gridSpan="2">
                  <a:txBody>
                    <a:bodyPr/>
                    <a:lstStyle/>
                    <a:p>
                      <a:pPr algn="ctr"/>
                      <a:r>
                        <a:rPr lang="en-US" sz="2800" b="0" dirty="0">
                          <a:solidFill>
                            <a:schemeClr val="tx1">
                              <a:lumMod val="50000"/>
                              <a:lumOff val="50000"/>
                            </a:schemeClr>
                          </a:solidFill>
                        </a:rPr>
                        <a:t>IMS Lake County Assessor’s Offices</a:t>
                      </a:r>
                    </a:p>
                  </a:txBody>
                  <a:tcPr/>
                </a:tc>
                <a:tc hMerge="1">
                  <a:txBody>
                    <a:bodyPr/>
                    <a:lstStyle/>
                    <a:p>
                      <a:endParaRPr lang="en-US" dirty="0"/>
                    </a:p>
                  </a:txBody>
                  <a:tcPr/>
                </a:tc>
                <a:extLst>
                  <a:ext uri="{0D108BD9-81ED-4DB2-BD59-A6C34878D82A}">
                    <a16:rowId xmlns:a16="http://schemas.microsoft.com/office/drawing/2014/main" val="3593967426"/>
                  </a:ext>
                </a:extLst>
              </a:tr>
              <a:tr h="546442">
                <a:tc>
                  <a:txBody>
                    <a:bodyPr/>
                    <a:lstStyle/>
                    <a:p>
                      <a:r>
                        <a:rPr lang="en-US" dirty="0"/>
                        <a:t>Cuba Township Assessor’s Office</a:t>
                      </a:r>
                    </a:p>
                    <a:p>
                      <a:r>
                        <a:rPr lang="en-US" dirty="0"/>
                        <a:t>Nicole E. Knapik</a:t>
                      </a:r>
                    </a:p>
                  </a:txBody>
                  <a:tcPr/>
                </a:tc>
                <a:tc>
                  <a:txBody>
                    <a:bodyPr/>
                    <a:lstStyle/>
                    <a:p>
                      <a:r>
                        <a:rPr lang="en-US" dirty="0"/>
                        <a:t>847-381-1120</a:t>
                      </a:r>
                    </a:p>
                    <a:p>
                      <a:r>
                        <a:rPr lang="en-US" dirty="0">
                          <a:hlinkClick r:id="rId2"/>
                        </a:rPr>
                        <a:t>assessor@cubaassessoril.gov</a:t>
                      </a:r>
                      <a:endParaRPr lang="en-US" dirty="0"/>
                    </a:p>
                  </a:txBody>
                  <a:tcPr/>
                </a:tc>
                <a:extLst>
                  <a:ext uri="{0D108BD9-81ED-4DB2-BD59-A6C34878D82A}">
                    <a16:rowId xmlns:a16="http://schemas.microsoft.com/office/drawing/2014/main" val="683654203"/>
                  </a:ext>
                </a:extLst>
              </a:tr>
              <a:tr h="546442">
                <a:tc>
                  <a:txBody>
                    <a:bodyPr/>
                    <a:lstStyle/>
                    <a:p>
                      <a:r>
                        <a:rPr lang="en-US" dirty="0"/>
                        <a:t>Ela Township Assessor’s Office</a:t>
                      </a:r>
                    </a:p>
                    <a:p>
                      <a:r>
                        <a:rPr lang="en-US" dirty="0"/>
                        <a:t>Penelope Herr</a:t>
                      </a:r>
                    </a:p>
                  </a:txBody>
                  <a:tcPr/>
                </a:tc>
                <a:tc>
                  <a:txBody>
                    <a:bodyPr/>
                    <a:lstStyle/>
                    <a:p>
                      <a:r>
                        <a:rPr lang="en-US" dirty="0"/>
                        <a:t>847-438-8370</a:t>
                      </a:r>
                    </a:p>
                    <a:p>
                      <a:pPr lvl="0">
                        <a:buNone/>
                      </a:pPr>
                      <a:r>
                        <a:rPr lang="en-US" sz="1800" b="0" i="0" u="none" strike="noStrike" kern="1200" dirty="0">
                          <a:solidFill>
                            <a:schemeClr val="dk1"/>
                          </a:solidFill>
                          <a:effectLst/>
                          <a:latin typeface="+mn-lt"/>
                          <a:ea typeface="+mn-ea"/>
                          <a:cs typeface="+mn-cs"/>
                        </a:rPr>
                        <a:t>assessor</a:t>
                      </a:r>
                      <a:r>
                        <a:rPr lang="en-US" sz="1800" b="0" i="0" u="none" strike="noStrike" kern="1200" dirty="0">
                          <a:solidFill>
                            <a:schemeClr val="dk1"/>
                          </a:solidFill>
                          <a:effectLst/>
                          <a:latin typeface="+mn-lt"/>
                          <a:ea typeface="+mn-ea"/>
                          <a:cs typeface="+mn-cs"/>
                          <a:hlinkClick r:id="rId3">
                            <a:extLst>
                              <a:ext uri="{A12FA001-AC4F-418D-AE19-62706E023703}">
                                <ahyp:hlinkClr xmlns:ahyp="http://schemas.microsoft.com/office/drawing/2018/hyperlinkcolor" val="tx"/>
                              </a:ext>
                            </a:extLst>
                          </a:hlinkClick>
                        </a:rPr>
                        <a:t>@elaassessor.org</a:t>
                      </a:r>
                      <a:endParaRPr lang="en-US" dirty="0"/>
                    </a:p>
                  </a:txBody>
                  <a:tcPr/>
                </a:tc>
                <a:extLst>
                  <a:ext uri="{0D108BD9-81ED-4DB2-BD59-A6C34878D82A}">
                    <a16:rowId xmlns:a16="http://schemas.microsoft.com/office/drawing/2014/main" val="742431791"/>
                  </a:ext>
                </a:extLst>
              </a:tr>
              <a:tr h="546442">
                <a:tc>
                  <a:txBody>
                    <a:bodyPr/>
                    <a:lstStyle/>
                    <a:p>
                      <a:r>
                        <a:rPr lang="en-US" dirty="0"/>
                        <a:t>Grant Township Assessor’s Office</a:t>
                      </a:r>
                    </a:p>
                    <a:p>
                      <a:r>
                        <a:rPr lang="en-US" dirty="0"/>
                        <a:t>Lisa </a:t>
                      </a:r>
                      <a:r>
                        <a:rPr lang="en-US" dirty="0" err="1"/>
                        <a:t>LaMantia</a:t>
                      </a:r>
                    </a:p>
                  </a:txBody>
                  <a:tcPr/>
                </a:tc>
                <a:tc>
                  <a:txBody>
                    <a:bodyPr/>
                    <a:lstStyle/>
                    <a:p>
                      <a:r>
                        <a:rPr lang="en-US" dirty="0"/>
                        <a:t>847-546-8880</a:t>
                      </a:r>
                    </a:p>
                    <a:p>
                      <a:r>
                        <a:rPr lang="en-US" dirty="0">
                          <a:hlinkClick r:id="rId4"/>
                        </a:rPr>
                        <a:t>llamantia@granttwpassessor.com</a:t>
                      </a:r>
                      <a:endParaRPr lang="en-US" dirty="0"/>
                    </a:p>
                  </a:txBody>
                  <a:tcPr/>
                </a:tc>
                <a:extLst>
                  <a:ext uri="{0D108BD9-81ED-4DB2-BD59-A6C34878D82A}">
                    <a16:rowId xmlns:a16="http://schemas.microsoft.com/office/drawing/2014/main" val="3854758249"/>
                  </a:ext>
                </a:extLst>
              </a:tr>
              <a:tr h="546442">
                <a:tc>
                  <a:txBody>
                    <a:bodyPr/>
                    <a:lstStyle/>
                    <a:p>
                      <a:r>
                        <a:rPr lang="en-US" dirty="0"/>
                        <a:t>Libertyville Township Assessor’s Office</a:t>
                      </a:r>
                    </a:p>
                    <a:p>
                      <a:r>
                        <a:rPr lang="en-US" dirty="0"/>
                        <a:t>Christine G. Feeney</a:t>
                      </a:r>
                    </a:p>
                  </a:txBody>
                  <a:tcPr/>
                </a:tc>
                <a:tc>
                  <a:txBody>
                    <a:bodyPr/>
                    <a:lstStyle/>
                    <a:p>
                      <a:r>
                        <a:rPr lang="en-US" dirty="0"/>
                        <a:t>847-362-5900</a:t>
                      </a:r>
                    </a:p>
                    <a:p>
                      <a:r>
                        <a:rPr lang="en-US" dirty="0">
                          <a:hlinkClick r:id="rId5"/>
                        </a:rPr>
                        <a:t>info@libertyvilleassessor.com</a:t>
                      </a:r>
                      <a:endParaRPr lang="en-US" dirty="0"/>
                    </a:p>
                  </a:txBody>
                  <a:tcPr/>
                </a:tc>
                <a:extLst>
                  <a:ext uri="{0D108BD9-81ED-4DB2-BD59-A6C34878D82A}">
                    <a16:rowId xmlns:a16="http://schemas.microsoft.com/office/drawing/2014/main" val="945593076"/>
                  </a:ext>
                </a:extLst>
              </a:tr>
              <a:tr h="546442">
                <a:tc>
                  <a:txBody>
                    <a:bodyPr/>
                    <a:lstStyle/>
                    <a:p>
                      <a:r>
                        <a:rPr lang="en-US" dirty="0"/>
                        <a:t>Vernon Township Assessor’s Office</a:t>
                      </a:r>
                    </a:p>
                    <a:p>
                      <a:r>
                        <a:rPr lang="en-US" dirty="0"/>
                        <a:t>Curtis Perlman</a:t>
                      </a:r>
                    </a:p>
                  </a:txBody>
                  <a:tcPr/>
                </a:tc>
                <a:tc>
                  <a:txBody>
                    <a:bodyPr/>
                    <a:lstStyle/>
                    <a:p>
                      <a:r>
                        <a:rPr lang="en-US" dirty="0"/>
                        <a:t>847-634-4602</a:t>
                      </a:r>
                    </a:p>
                    <a:p>
                      <a:r>
                        <a:rPr lang="en-US" dirty="0"/>
                        <a:t>cperlman@vernonassessor.com</a:t>
                      </a:r>
                    </a:p>
                  </a:txBody>
                  <a:tcPr/>
                </a:tc>
                <a:extLst>
                  <a:ext uri="{0D108BD9-81ED-4DB2-BD59-A6C34878D82A}">
                    <a16:rowId xmlns:a16="http://schemas.microsoft.com/office/drawing/2014/main" val="4103812777"/>
                  </a:ext>
                </a:extLst>
              </a:tr>
            </a:tbl>
          </a:graphicData>
        </a:graphic>
      </p:graphicFrame>
      <p:sp>
        <p:nvSpPr>
          <p:cNvPr id="7" name="TextBox 6">
            <a:extLst>
              <a:ext uri="{FF2B5EF4-FFF2-40B4-BE49-F238E27FC236}">
                <a16:creationId xmlns:a16="http://schemas.microsoft.com/office/drawing/2014/main" id="{FEF7224A-7CB6-49E4-9AA3-3843FABE7A4D}"/>
              </a:ext>
            </a:extLst>
          </p:cNvPr>
          <p:cNvSpPr txBox="1"/>
          <p:nvPr/>
        </p:nvSpPr>
        <p:spPr>
          <a:xfrm>
            <a:off x="10621861" y="6116972"/>
            <a:ext cx="485163"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29190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6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AB3BA-CA7F-4758-ABF1-8AA18560074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Enter PIN and Click “Search”</a:t>
            </a:r>
          </a:p>
        </p:txBody>
      </p:sp>
      <p:pic>
        <p:nvPicPr>
          <p:cNvPr id="5" name="Content Placeholder 4" descr="A screenshot of a social media post&#10;&#10;Description automatically generated">
            <a:extLst>
              <a:ext uri="{FF2B5EF4-FFF2-40B4-BE49-F238E27FC236}">
                <a16:creationId xmlns:a16="http://schemas.microsoft.com/office/drawing/2014/main" id="{6E39DB3D-1BBC-4967-BD3C-4718561E4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403" y="961812"/>
            <a:ext cx="6848593" cy="4930987"/>
          </a:xfrm>
          <a:prstGeom prst="rect">
            <a:avLst/>
          </a:prstGeom>
        </p:spPr>
      </p:pic>
      <p:sp>
        <p:nvSpPr>
          <p:cNvPr id="6" name="TextBox 5">
            <a:extLst>
              <a:ext uri="{FF2B5EF4-FFF2-40B4-BE49-F238E27FC236}">
                <a16:creationId xmlns:a16="http://schemas.microsoft.com/office/drawing/2014/main" id="{79C225D5-3D74-4876-93CF-C623F16AF567}"/>
              </a:ext>
            </a:extLst>
          </p:cNvPr>
          <p:cNvSpPr txBox="1"/>
          <p:nvPr/>
        </p:nvSpPr>
        <p:spPr>
          <a:xfrm>
            <a:off x="4408370" y="2431581"/>
            <a:ext cx="1424540" cy="170849"/>
          </a:xfrm>
          <a:prstGeom prst="rect">
            <a:avLst/>
          </a:prstGeom>
          <a:noFill/>
          <a:ln w="38100">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9F69B1D-98DB-4F0F-894A-1A67DE809706}"/>
              </a:ext>
            </a:extLst>
          </p:cNvPr>
          <p:cNvSpPr txBox="1"/>
          <p:nvPr/>
        </p:nvSpPr>
        <p:spPr>
          <a:xfrm>
            <a:off x="4408370" y="4899259"/>
            <a:ext cx="558266" cy="279133"/>
          </a:xfrm>
          <a:prstGeom prst="rect">
            <a:avLst/>
          </a:prstGeom>
          <a:noFill/>
          <a:ln w="38100">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09B9C56D-1C5A-4191-BCEB-5E8D52553C06}"/>
              </a:ext>
            </a:extLst>
          </p:cNvPr>
          <p:cNvSpPr txBox="1"/>
          <p:nvPr/>
        </p:nvSpPr>
        <p:spPr>
          <a:xfrm>
            <a:off x="10621861" y="6360253"/>
            <a:ext cx="35233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02513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3161C7-4E6A-4899-9D22-855984882C71}"/>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View your property information</a:t>
            </a:r>
          </a:p>
        </p:txBody>
      </p:sp>
      <p:sp>
        <p:nvSpPr>
          <p:cNvPr id="11" name="Content Placeholder 8">
            <a:extLst>
              <a:ext uri="{FF2B5EF4-FFF2-40B4-BE49-F238E27FC236}">
                <a16:creationId xmlns:a16="http://schemas.microsoft.com/office/drawing/2014/main" id="{FA8B7933-4619-430A-AAD2-550B2088A43B}"/>
              </a:ext>
            </a:extLst>
          </p:cNvPr>
          <p:cNvSpPr>
            <a:spLocks noGrp="1"/>
          </p:cNvSpPr>
          <p:nvPr>
            <p:ph idx="1"/>
          </p:nvPr>
        </p:nvSpPr>
        <p:spPr>
          <a:xfrm>
            <a:off x="842553" y="3355130"/>
            <a:ext cx="2689920" cy="2785611"/>
          </a:xfrm>
        </p:spPr>
        <p:txBody>
          <a:bodyPr>
            <a:normAutofit fontScale="92500" lnSpcReduction="10000"/>
          </a:bodyPr>
          <a:lstStyle/>
          <a:p>
            <a:r>
              <a:rPr lang="en-US" sz="1600" dirty="0"/>
              <a:t>Closely review this information for accuracy.  </a:t>
            </a:r>
          </a:p>
          <a:p>
            <a:r>
              <a:rPr lang="en-US" sz="1600" dirty="0"/>
              <a:t>Call your local assessor’s office for Factual Errors on physical characteristics of    the property.</a:t>
            </a:r>
          </a:p>
          <a:p>
            <a:r>
              <a:rPr lang="en-US" sz="1600" dirty="0"/>
              <a:t>You can scroll down the page for Assessment Information, Sales Information and to view your tax bill, exemption status and a map of your parcel.</a:t>
            </a:r>
          </a:p>
          <a:p>
            <a:pPr marL="0" indent="0">
              <a:buNone/>
            </a:pPr>
            <a:endParaRPr lang="en-US" sz="1600" dirty="0"/>
          </a:p>
        </p:txBody>
      </p:sp>
      <p:pic>
        <p:nvPicPr>
          <p:cNvPr id="5" name="Content Placeholder 4" descr="A screenshot of a cell phone&#10;&#10;Description automatically generated">
            <a:extLst>
              <a:ext uri="{FF2B5EF4-FFF2-40B4-BE49-F238E27FC236}">
                <a16:creationId xmlns:a16="http://schemas.microsoft.com/office/drawing/2014/main" id="{5D879FA2-84E9-498E-B529-9E506E873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955" y="952500"/>
            <a:ext cx="6662017" cy="4829963"/>
          </a:xfrm>
          <a:prstGeom prst="rect">
            <a:avLst/>
          </a:prstGeom>
        </p:spPr>
      </p:pic>
      <p:sp>
        <p:nvSpPr>
          <p:cNvPr id="10" name="TextBox 9">
            <a:extLst>
              <a:ext uri="{FF2B5EF4-FFF2-40B4-BE49-F238E27FC236}">
                <a16:creationId xmlns:a16="http://schemas.microsoft.com/office/drawing/2014/main" id="{3341E20A-C4CE-44B7-A75F-36285AE139B4}"/>
              </a:ext>
            </a:extLst>
          </p:cNvPr>
          <p:cNvSpPr txBox="1"/>
          <p:nvPr/>
        </p:nvSpPr>
        <p:spPr>
          <a:xfrm>
            <a:off x="4962043" y="2118637"/>
            <a:ext cx="1082353" cy="146908"/>
          </a:xfrm>
          <a:prstGeom prst="rect">
            <a:avLst/>
          </a:prstGeom>
          <a:noFill/>
          <a:ln w="38100">
            <a:solidFill>
              <a:srgbClr val="FFFF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F0654B88-ED2A-4C1A-9A7F-E4EAF8E96370}"/>
              </a:ext>
            </a:extLst>
          </p:cNvPr>
          <p:cNvSpPr txBox="1"/>
          <p:nvPr/>
        </p:nvSpPr>
        <p:spPr>
          <a:xfrm>
            <a:off x="8032414" y="2094695"/>
            <a:ext cx="1424540" cy="170849"/>
          </a:xfrm>
          <a:prstGeom prst="rect">
            <a:avLst/>
          </a:prstGeom>
          <a:noFill/>
          <a:ln w="38100">
            <a:solidFill>
              <a:srgbClr val="FFFF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7C022E2C-F325-4AB2-A74A-6D5E8BAEA1F9}"/>
              </a:ext>
            </a:extLst>
          </p:cNvPr>
          <p:cNvSpPr txBox="1"/>
          <p:nvPr/>
        </p:nvSpPr>
        <p:spPr>
          <a:xfrm>
            <a:off x="8032414" y="4730165"/>
            <a:ext cx="1757538" cy="170849"/>
          </a:xfrm>
          <a:prstGeom prst="rect">
            <a:avLst/>
          </a:prstGeom>
          <a:noFill/>
          <a:ln w="38100">
            <a:solidFill>
              <a:srgbClr val="FFFF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F4B291BC-9587-42D8-9397-B9976E57E4C2}"/>
              </a:ext>
            </a:extLst>
          </p:cNvPr>
          <p:cNvSpPr txBox="1"/>
          <p:nvPr/>
        </p:nvSpPr>
        <p:spPr>
          <a:xfrm>
            <a:off x="4962043" y="3184281"/>
            <a:ext cx="599858" cy="170849"/>
          </a:xfrm>
          <a:prstGeom prst="rect">
            <a:avLst/>
          </a:prstGeom>
          <a:noFill/>
          <a:ln w="38100">
            <a:solidFill>
              <a:srgbClr val="FF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142BDDD8-8350-47E6-A1D7-54C13AFB9B52}"/>
              </a:ext>
            </a:extLst>
          </p:cNvPr>
          <p:cNvSpPr txBox="1"/>
          <p:nvPr/>
        </p:nvSpPr>
        <p:spPr>
          <a:xfrm>
            <a:off x="4962043" y="3853155"/>
            <a:ext cx="1229032" cy="146908"/>
          </a:xfrm>
          <a:prstGeom prst="rect">
            <a:avLst/>
          </a:prstGeom>
          <a:noFill/>
          <a:ln w="38100">
            <a:solidFill>
              <a:srgbClr val="FFFF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B417E831-4294-441B-AC65-D918E92B7FC0}"/>
              </a:ext>
            </a:extLst>
          </p:cNvPr>
          <p:cNvSpPr txBox="1"/>
          <p:nvPr/>
        </p:nvSpPr>
        <p:spPr>
          <a:xfrm>
            <a:off x="10621861" y="6360253"/>
            <a:ext cx="35233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1173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8340A5-BECE-48B0-8B7C-5D569BAC547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Review Assessment Information</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7BC821ED-5128-44F5-AD1F-B11AC3541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122846"/>
            <a:ext cx="6553545" cy="4620249"/>
          </a:xfrm>
          <a:prstGeom prst="rect">
            <a:avLst/>
          </a:prstGeom>
        </p:spPr>
      </p:pic>
      <p:sp>
        <p:nvSpPr>
          <p:cNvPr id="6" name="TextBox 5">
            <a:extLst>
              <a:ext uri="{FF2B5EF4-FFF2-40B4-BE49-F238E27FC236}">
                <a16:creationId xmlns:a16="http://schemas.microsoft.com/office/drawing/2014/main" id="{2B195BCA-9B37-400F-91BB-9CC4DB2D233D}"/>
              </a:ext>
            </a:extLst>
          </p:cNvPr>
          <p:cNvSpPr txBox="1"/>
          <p:nvPr/>
        </p:nvSpPr>
        <p:spPr>
          <a:xfrm>
            <a:off x="5153822" y="2069432"/>
            <a:ext cx="6553545" cy="1443789"/>
          </a:xfrm>
          <a:prstGeom prst="rect">
            <a:avLst/>
          </a:prstGeom>
          <a:noFill/>
          <a:ln w="28575">
            <a:solidFill>
              <a:srgbClr val="FFFF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FA021C68-F663-4949-9242-498F50003282}"/>
              </a:ext>
            </a:extLst>
          </p:cNvPr>
          <p:cNvSpPr txBox="1"/>
          <p:nvPr/>
        </p:nvSpPr>
        <p:spPr>
          <a:xfrm>
            <a:off x="10621861" y="6360253"/>
            <a:ext cx="35233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74738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112A7-E721-46C7-984E-D20EB0542391}"/>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latin typeface="+mj-lt"/>
                <a:ea typeface="+mj-ea"/>
                <a:cs typeface="+mj-cs"/>
              </a:rPr>
              <a:t>Review Sales Information</a:t>
            </a:r>
          </a:p>
        </p:txBody>
      </p:sp>
      <p:sp>
        <p:nvSpPr>
          <p:cNvPr id="16" name="Content Placeholder 15">
            <a:extLst>
              <a:ext uri="{FF2B5EF4-FFF2-40B4-BE49-F238E27FC236}">
                <a16:creationId xmlns:a16="http://schemas.microsoft.com/office/drawing/2014/main" id="{32B3A3BC-94FB-4F51-8EA6-C101868E9DEF}"/>
              </a:ext>
            </a:extLst>
          </p:cNvPr>
          <p:cNvSpPr>
            <a:spLocks noGrp="1"/>
          </p:cNvSpPr>
          <p:nvPr>
            <p:ph idx="1"/>
          </p:nvPr>
        </p:nvSpPr>
        <p:spPr>
          <a:xfrm>
            <a:off x="643468" y="2638043"/>
            <a:ext cx="3363974" cy="3415623"/>
          </a:xfrm>
        </p:spPr>
        <p:txBody>
          <a:bodyPr>
            <a:normAutofit/>
          </a:bodyPr>
          <a:lstStyle/>
          <a:p>
            <a:r>
              <a:rPr lang="en-US" sz="2000" dirty="0"/>
              <a:t>If your reason for appeal is Recent Purchase of Property, the Sales Information is listed.</a:t>
            </a:r>
          </a:p>
          <a:p>
            <a:r>
              <a:rPr lang="en-US" sz="2000" dirty="0"/>
              <a:t>The evidence to support your appeal includes your PTAX-203 form, MLS listing or Closed Client Listing Sheet, or other closing documents.</a:t>
            </a:r>
          </a:p>
        </p:txBody>
      </p:sp>
      <p:pic>
        <p:nvPicPr>
          <p:cNvPr id="5" name="Content Placeholder 4" descr="A screenshot of a cell phone&#10;&#10;Description automatically generated">
            <a:extLst>
              <a:ext uri="{FF2B5EF4-FFF2-40B4-BE49-F238E27FC236}">
                <a16:creationId xmlns:a16="http://schemas.microsoft.com/office/drawing/2014/main" id="{79E89632-7AD1-4CC3-93C7-A4FC88C2C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145170"/>
            <a:ext cx="6250769" cy="4406792"/>
          </a:xfrm>
          <a:prstGeom prst="rect">
            <a:avLst/>
          </a:prstGeom>
        </p:spPr>
      </p:pic>
      <p:sp>
        <p:nvSpPr>
          <p:cNvPr id="13" name="TextBox 12">
            <a:extLst>
              <a:ext uri="{FF2B5EF4-FFF2-40B4-BE49-F238E27FC236}">
                <a16:creationId xmlns:a16="http://schemas.microsoft.com/office/drawing/2014/main" id="{6D48FA3C-8B53-483E-92E4-47DC6C19951D}"/>
              </a:ext>
            </a:extLst>
          </p:cNvPr>
          <p:cNvSpPr txBox="1"/>
          <p:nvPr/>
        </p:nvSpPr>
        <p:spPr>
          <a:xfrm>
            <a:off x="5297763" y="3429000"/>
            <a:ext cx="6060931" cy="762040"/>
          </a:xfrm>
          <a:prstGeom prst="rect">
            <a:avLst/>
          </a:prstGeom>
          <a:noFill/>
          <a:ln w="28575">
            <a:solidFill>
              <a:srgbClr val="FFFF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A7D7536-7D9C-44F0-A517-5E4879FC15AA}"/>
              </a:ext>
            </a:extLst>
          </p:cNvPr>
          <p:cNvSpPr txBox="1"/>
          <p:nvPr/>
        </p:nvSpPr>
        <p:spPr>
          <a:xfrm>
            <a:off x="10621861" y="6360253"/>
            <a:ext cx="352337" cy="369332"/>
          </a:xfrm>
          <a:prstGeom prst="rect">
            <a:avLst/>
          </a:prstGeom>
          <a:noFill/>
        </p:spPr>
        <p:txBody>
          <a:bodyPr wrap="square" rtlCol="0">
            <a:spAutoFit/>
          </a:bodyPr>
          <a:lstStyle/>
          <a:p>
            <a:r>
              <a:rPr lang="en-US" dirty="0"/>
              <a:t>1</a:t>
            </a:r>
          </a:p>
        </p:txBody>
      </p:sp>
      <p:sp>
        <p:nvSpPr>
          <p:cNvPr id="10" name="TextBox 9">
            <a:extLst>
              <a:ext uri="{FF2B5EF4-FFF2-40B4-BE49-F238E27FC236}">
                <a16:creationId xmlns:a16="http://schemas.microsoft.com/office/drawing/2014/main" id="{161C1302-0C6D-4794-8E15-4620FA3CBB89}"/>
              </a:ext>
            </a:extLst>
          </p:cNvPr>
          <p:cNvSpPr txBox="1"/>
          <p:nvPr/>
        </p:nvSpPr>
        <p:spPr>
          <a:xfrm>
            <a:off x="10798029" y="6360253"/>
            <a:ext cx="352337"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24361739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Review Comparable Property Information</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a:bodyPr>
          <a:lstStyle/>
          <a:p>
            <a:r>
              <a:rPr lang="en-US" sz="2000" dirty="0"/>
              <a:t>If your reason for appeal is Recent Sales Comparables     or Equity of Assessments Comparable, your evidence grid may be created here.</a:t>
            </a:r>
          </a:p>
          <a:p>
            <a:r>
              <a:rPr lang="en-US" sz="2000" dirty="0"/>
              <a:t>Create a grid according to your appeal. A custom grid is available if you have the parcel numbers (PIN).</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2">
            <a:extLst>
              <a:ext uri="{28A0092B-C50C-407E-A947-70E740481C1C}">
                <a14:useLocalDpi xmlns:a14="http://schemas.microsoft.com/office/drawing/2010/main" val="0"/>
              </a:ext>
            </a:extLst>
          </a:blip>
          <a:srcRect r="1386" b="7389"/>
          <a:stretch/>
        </p:blipFill>
        <p:spPr>
          <a:xfrm>
            <a:off x="5297764" y="1145170"/>
            <a:ext cx="6164142" cy="4081171"/>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5384390" y="4278666"/>
            <a:ext cx="6164142" cy="880475"/>
          </a:xfrm>
          <a:prstGeom prst="rect">
            <a:avLst/>
          </a:prstGeom>
          <a:noFill/>
          <a:ln w="28575">
            <a:solidFill>
              <a:srgbClr val="FFFF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D481FBF3-343B-455F-9AD2-CC5426C6B7EE}"/>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34272728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E1468-2A4D-46D2-A950-246CC1C3D4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3004" y="2567031"/>
            <a:ext cx="6217795" cy="4273045"/>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6ABEBD-9638-4E8C-A7AF-8FB110A6E04E}"/>
              </a:ext>
            </a:extLst>
          </p:cNvPr>
          <p:cNvSpPr>
            <a:spLocks noGrp="1"/>
          </p:cNvSpPr>
          <p:nvPr>
            <p:ph type="title"/>
          </p:nvPr>
        </p:nvSpPr>
        <p:spPr>
          <a:xfrm>
            <a:off x="643468" y="462406"/>
            <a:ext cx="3363974" cy="1607060"/>
          </a:xfrm>
          <a:noFill/>
          <a:ln w="19050">
            <a:solidFill>
              <a:schemeClr val="tx1"/>
            </a:solidFill>
          </a:ln>
        </p:spPr>
        <p:txBody>
          <a:bodyPr wrap="square" anchor="ctr">
            <a:normAutofit/>
          </a:bodyPr>
          <a:lstStyle/>
          <a:p>
            <a:pPr algn="ctr"/>
            <a:r>
              <a:rPr lang="en-US" sz="2800" dirty="0">
                <a:solidFill>
                  <a:srgbClr val="FFFF00"/>
                </a:solidFill>
              </a:rPr>
              <a:t>Creating a Grid For Comparable Sales</a:t>
            </a:r>
          </a:p>
        </p:txBody>
      </p:sp>
      <p:sp>
        <p:nvSpPr>
          <p:cNvPr id="9" name="Content Placeholder 8">
            <a:extLst>
              <a:ext uri="{FF2B5EF4-FFF2-40B4-BE49-F238E27FC236}">
                <a16:creationId xmlns:a16="http://schemas.microsoft.com/office/drawing/2014/main" id="{D10F44FE-57C6-4209-921A-163DF0977470}"/>
              </a:ext>
            </a:extLst>
          </p:cNvPr>
          <p:cNvSpPr>
            <a:spLocks noGrp="1"/>
          </p:cNvSpPr>
          <p:nvPr>
            <p:ph idx="1"/>
          </p:nvPr>
        </p:nvSpPr>
        <p:spPr>
          <a:xfrm>
            <a:off x="643468" y="2638043"/>
            <a:ext cx="3363974" cy="3415623"/>
          </a:xfrm>
        </p:spPr>
        <p:txBody>
          <a:bodyPr>
            <a:normAutofit fontScale="92500" lnSpcReduction="20000"/>
          </a:bodyPr>
          <a:lstStyle/>
          <a:p>
            <a:r>
              <a:rPr lang="en-US" sz="2000" dirty="0"/>
              <a:t>Click to select comparable properties by recent sales.</a:t>
            </a:r>
          </a:p>
          <a:p>
            <a:r>
              <a:rPr lang="en-US" sz="2000" dirty="0"/>
              <a:t>An automatically generated grid will appear.</a:t>
            </a:r>
          </a:p>
          <a:p>
            <a:r>
              <a:rPr lang="en-US" sz="2000" dirty="0"/>
              <a:t>Select the subject properties you want to use for evidence.</a:t>
            </a:r>
          </a:p>
          <a:p>
            <a:r>
              <a:rPr lang="en-US" sz="2000" dirty="0"/>
              <a:t>You can also add parcel numbers you want to add to the grid or select a specified distance to select comparables.</a:t>
            </a:r>
          </a:p>
          <a:p>
            <a:r>
              <a:rPr lang="en-US" sz="2000" dirty="0"/>
              <a:t>Click View Comparable Report.</a:t>
            </a:r>
          </a:p>
        </p:txBody>
      </p:sp>
      <p:pic>
        <p:nvPicPr>
          <p:cNvPr id="5" name="Content Placeholder 4" descr="A screenshot of a cell phone&#10;&#10;Description automatically generated">
            <a:extLst>
              <a:ext uri="{FF2B5EF4-FFF2-40B4-BE49-F238E27FC236}">
                <a16:creationId xmlns:a16="http://schemas.microsoft.com/office/drawing/2014/main" id="{658433B6-90D6-4938-9702-99E9BF48EE8F}"/>
              </a:ext>
            </a:extLst>
          </p:cNvPr>
          <p:cNvPicPr>
            <a:picLocks noChangeAspect="1"/>
          </p:cNvPicPr>
          <p:nvPr/>
        </p:nvPicPr>
        <p:blipFill rotWithShape="1">
          <a:blip r:embed="rId3">
            <a:extLst>
              <a:ext uri="{28A0092B-C50C-407E-A947-70E740481C1C}">
                <a14:useLocalDpi xmlns:a14="http://schemas.microsoft.com/office/drawing/2010/main" val="0"/>
              </a:ext>
            </a:extLst>
          </a:blip>
          <a:srcRect t="26593"/>
          <a:stretch/>
        </p:blipFill>
        <p:spPr>
          <a:xfrm>
            <a:off x="4945426" y="456361"/>
            <a:ext cx="4654296" cy="2408688"/>
          </a:xfrm>
          <a:prstGeom prst="rect">
            <a:avLst/>
          </a:prstGeom>
        </p:spPr>
      </p:pic>
      <p:sp>
        <p:nvSpPr>
          <p:cNvPr id="8" name="TextBox 7">
            <a:extLst>
              <a:ext uri="{FF2B5EF4-FFF2-40B4-BE49-F238E27FC236}">
                <a16:creationId xmlns:a16="http://schemas.microsoft.com/office/drawing/2014/main" id="{BD29EBCF-60C9-471B-AB86-B024EDD069A8}"/>
              </a:ext>
            </a:extLst>
          </p:cNvPr>
          <p:cNvSpPr txBox="1"/>
          <p:nvPr/>
        </p:nvSpPr>
        <p:spPr>
          <a:xfrm>
            <a:off x="4873004" y="2162040"/>
            <a:ext cx="4654296" cy="136824"/>
          </a:xfrm>
          <a:prstGeom prst="rect">
            <a:avLst/>
          </a:prstGeom>
          <a:noFill/>
          <a:ln w="28575">
            <a:solidFill>
              <a:srgbClr val="FFFF00"/>
            </a:solidFill>
          </a:ln>
        </p:spPr>
        <p:txBody>
          <a:bodyPr wrap="square" rtlCol="0">
            <a:spAutoFit/>
          </a:bodyPr>
          <a:lstStyle/>
          <a:p>
            <a:endParaRPr lang="en-US" dirty="0"/>
          </a:p>
        </p:txBody>
      </p:sp>
      <p:sp>
        <p:nvSpPr>
          <p:cNvPr id="6" name="Rectangle 5">
            <a:extLst>
              <a:ext uri="{FF2B5EF4-FFF2-40B4-BE49-F238E27FC236}">
                <a16:creationId xmlns:a16="http://schemas.microsoft.com/office/drawing/2014/main" id="{56E39628-F999-459E-A7C4-619A8BA35947}"/>
              </a:ext>
            </a:extLst>
          </p:cNvPr>
          <p:cNvSpPr/>
          <p:nvPr/>
        </p:nvSpPr>
        <p:spPr>
          <a:xfrm>
            <a:off x="5014685" y="3520130"/>
            <a:ext cx="369305" cy="15384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FF00"/>
                </a:solidFill>
              </a:ln>
              <a:noFill/>
            </a:endParaRPr>
          </a:p>
        </p:txBody>
      </p:sp>
      <p:cxnSp>
        <p:nvCxnSpPr>
          <p:cNvPr id="10" name="Straight Arrow Connector 9">
            <a:extLst>
              <a:ext uri="{FF2B5EF4-FFF2-40B4-BE49-F238E27FC236}">
                <a16:creationId xmlns:a16="http://schemas.microsoft.com/office/drawing/2014/main" id="{C8D77A29-6FAA-4210-BCF2-CABA7825F4EE}"/>
              </a:ext>
            </a:extLst>
          </p:cNvPr>
          <p:cNvCxnSpPr>
            <a:cxnSpLocks/>
            <a:endCxn id="8" idx="1"/>
          </p:cNvCxnSpPr>
          <p:nvPr/>
        </p:nvCxnSpPr>
        <p:spPr>
          <a:xfrm flipV="1">
            <a:off x="3599229" y="2230452"/>
            <a:ext cx="1273775" cy="788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3A371C-4E61-4BCE-8E9B-2B15088EFA5D}"/>
              </a:ext>
            </a:extLst>
          </p:cNvPr>
          <p:cNvCxnSpPr>
            <a:cxnSpLocks/>
          </p:cNvCxnSpPr>
          <p:nvPr/>
        </p:nvCxnSpPr>
        <p:spPr>
          <a:xfrm flipV="1">
            <a:off x="3882641" y="4033705"/>
            <a:ext cx="990363" cy="74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E1903F-13C6-4E38-80C7-F3CF2FD7FBE5}"/>
              </a:ext>
            </a:extLst>
          </p:cNvPr>
          <p:cNvCxnSpPr>
            <a:cxnSpLocks/>
          </p:cNvCxnSpPr>
          <p:nvPr/>
        </p:nvCxnSpPr>
        <p:spPr>
          <a:xfrm flipV="1">
            <a:off x="2892279" y="3216729"/>
            <a:ext cx="2053147" cy="303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082E3F-285B-4DCC-A51C-E77B7A5AE405}"/>
              </a:ext>
            </a:extLst>
          </p:cNvPr>
          <p:cNvCxnSpPr>
            <a:cxnSpLocks/>
          </p:cNvCxnSpPr>
          <p:nvPr/>
        </p:nvCxnSpPr>
        <p:spPr>
          <a:xfrm>
            <a:off x="2325455" y="5196861"/>
            <a:ext cx="2547549" cy="348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77F2F0-1869-416C-8FD8-A544FCEA2207}"/>
              </a:ext>
            </a:extLst>
          </p:cNvPr>
          <p:cNvCxnSpPr>
            <a:cxnSpLocks/>
          </p:cNvCxnSpPr>
          <p:nvPr/>
        </p:nvCxnSpPr>
        <p:spPr>
          <a:xfrm>
            <a:off x="1785480" y="5747169"/>
            <a:ext cx="3195657" cy="714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4DE377D-9F04-4413-BA7B-A27B32569876}"/>
              </a:ext>
            </a:extLst>
          </p:cNvPr>
          <p:cNvSpPr txBox="1"/>
          <p:nvPr/>
        </p:nvSpPr>
        <p:spPr>
          <a:xfrm>
            <a:off x="10621861" y="6116972"/>
            <a:ext cx="352337"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18290644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B1EC969387AE438826484817B43AB4" ma:contentTypeVersion="13" ma:contentTypeDescription="Create a new document." ma:contentTypeScope="" ma:versionID="b1aea86602b893db749324aec5f26c41">
  <xsd:schema xmlns:xsd="http://www.w3.org/2001/XMLSchema" xmlns:xs="http://www.w3.org/2001/XMLSchema" xmlns:p="http://schemas.microsoft.com/office/2006/metadata/properties" xmlns:ns1="http://schemas.microsoft.com/sharepoint/v3" xmlns:ns3="8c81f2d5-b9a3-4653-8319-f14c5d8cc537" xmlns:ns4="ea56af6f-cce5-4d09-943c-988b56b61364" targetNamespace="http://schemas.microsoft.com/office/2006/metadata/properties" ma:root="true" ma:fieldsID="0dad422d76e21ffaac64af7df758b11e" ns1:_="" ns3:_="" ns4:_="">
    <xsd:import namespace="http://schemas.microsoft.com/sharepoint/v3"/>
    <xsd:import namespace="8c81f2d5-b9a3-4653-8319-f14c5d8cc537"/>
    <xsd:import namespace="ea56af6f-cce5-4d09-943c-988b56b613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81f2d5-b9a3-4653-8319-f14c5d8cc5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56af6f-cce5-4d09-943c-988b56b613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9DAB3-A898-4ED8-B2C3-446CC6256E93}">
  <ds:schemaRefs>
    <ds:schemaRef ds:uri="http://schemas.microsoft.com/office/infopath/2007/PartnerControls"/>
    <ds:schemaRef ds:uri="8c81f2d5-b9a3-4653-8319-f14c5d8cc537"/>
    <ds:schemaRef ds:uri="http://purl.org/dc/dcmitype/"/>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ea56af6f-cce5-4d09-943c-988b56b61364"/>
    <ds:schemaRef ds:uri="http://schemas.microsoft.com/sharepoint/v3"/>
  </ds:schemaRefs>
</ds:datastoreItem>
</file>

<file path=customXml/itemProps2.xml><?xml version="1.0" encoding="utf-8"?>
<ds:datastoreItem xmlns:ds="http://schemas.openxmlformats.org/officeDocument/2006/customXml" ds:itemID="{CAFB89D5-940F-4AFB-8FBB-BE3D2D35F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81f2d5-b9a3-4653-8319-f14c5d8cc537"/>
    <ds:schemaRef ds:uri="ea56af6f-cce5-4d09-943c-988b56b61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62651A-FBAB-4E8E-BFA2-B725E2BAC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1477</Words>
  <Application>Microsoft Office PowerPoint</Application>
  <PresentationFormat>Widescreen</PresentationFormat>
  <Paragraphs>191</Paragraphs>
  <Slides>31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Calibri Light</vt:lpstr>
      <vt:lpstr>Office Theme</vt:lpstr>
      <vt:lpstr>1_Office Theme</vt:lpstr>
      <vt:lpstr>Filing Your Property Appeal </vt:lpstr>
      <vt:lpstr>Ensuring Integrity and Transparency in Assessments</vt:lpstr>
      <vt:lpstr>Acknowledge the Site Disclaimer and you may Sign Up for the        E-Newsletter </vt:lpstr>
      <vt:lpstr>Enter PIN and Click “Search”</vt:lpstr>
      <vt:lpstr>View your property information</vt:lpstr>
      <vt:lpstr>Review Assessment Information</vt:lpstr>
      <vt:lpstr>Review Sales Information</vt:lpstr>
      <vt:lpstr>Review Comparable Property Information</vt:lpstr>
      <vt:lpstr>Creating a Grid For Comparable Sales</vt:lpstr>
      <vt:lpstr>Your Grid is Ready to Print and to Save as Evidence</vt:lpstr>
      <vt:lpstr>Save Your Grid as Evidence</vt:lpstr>
      <vt:lpstr>Creating a Grid For Equity of Assessments</vt:lpstr>
      <vt:lpstr>Your Grid is Ready to Print and to Save as Evidence</vt:lpstr>
      <vt:lpstr>Save Your Grid as Evidence</vt:lpstr>
      <vt:lpstr>Next Step: Determine the Reason for Your Appeal</vt:lpstr>
      <vt:lpstr>Gather Evidence For Your Appeal Reason </vt:lpstr>
      <vt:lpstr>View Lake County’s Assessment Appeal Video</vt:lpstr>
      <vt:lpstr>Read the 2022 Board of Review Rules and Important Filing Date Information</vt:lpstr>
      <vt:lpstr>Register to File on Lake County’s SmartFile Portal</vt:lpstr>
      <vt:lpstr>Begin Filing Your Appeal</vt:lpstr>
      <vt:lpstr>Enter Subject Property and Accept Terms</vt:lpstr>
      <vt:lpstr>Complete Contact Form and Select Appearance Type</vt:lpstr>
      <vt:lpstr>Choose Appeal Reason and Enter Requested Market Value</vt:lpstr>
      <vt:lpstr>Add Additional PINS if Applicable</vt:lpstr>
      <vt:lpstr>Appeal – Factual Error </vt:lpstr>
      <vt:lpstr>Appeal – Recent Purchase of Property</vt:lpstr>
      <vt:lpstr>Appeal – Recent Appraisal</vt:lpstr>
      <vt:lpstr>Appeal – Comparable Sales</vt:lpstr>
      <vt:lpstr>Appeal – Equity of Assessments</vt:lpstr>
      <vt:lpstr>Appeal - Matters of Law</vt:lpstr>
      <vt:lpstr>Call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Filing Your Property Appeal</dc:title>
  <dc:creator>Ant</dc:creator>
  <cp:lastModifiedBy>Penelope Herr</cp:lastModifiedBy>
  <cp:revision>55</cp:revision>
  <dcterms:created xsi:type="dcterms:W3CDTF">2019-10-10T14:58:48Z</dcterms:created>
  <dcterms:modified xsi:type="dcterms:W3CDTF">2022-08-10T19:56:27Z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0x010100F8B1EC969387AE438826484817B43AB4</vt:lpwstr>
  </property>
</Properties>
</file>