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3"/>
  </p:notesMasterIdLst>
  <p:handoutMasterIdLst>
    <p:handoutMasterId r:id="rId34"/>
  </p:handoutMasterIdLst>
  <p:sldIdLst>
    <p:sldId id="256" r:id="rId2"/>
    <p:sldId id="294" r:id="rId3"/>
    <p:sldId id="293" r:id="rId4"/>
    <p:sldId id="288" r:id="rId5"/>
    <p:sldId id="290" r:id="rId6"/>
    <p:sldId id="289" r:id="rId7"/>
    <p:sldId id="291" r:id="rId8"/>
    <p:sldId id="258" r:id="rId9"/>
    <p:sldId id="271" r:id="rId10"/>
    <p:sldId id="277" r:id="rId11"/>
    <p:sldId id="295" r:id="rId12"/>
    <p:sldId id="283" r:id="rId13"/>
    <p:sldId id="296" r:id="rId14"/>
    <p:sldId id="298" r:id="rId15"/>
    <p:sldId id="297" r:id="rId16"/>
    <p:sldId id="299" r:id="rId17"/>
    <p:sldId id="300" r:id="rId18"/>
    <p:sldId id="301" r:id="rId19"/>
    <p:sldId id="302" r:id="rId20"/>
    <p:sldId id="311" r:id="rId21"/>
    <p:sldId id="303" r:id="rId22"/>
    <p:sldId id="304" r:id="rId23"/>
    <p:sldId id="305" r:id="rId24"/>
    <p:sldId id="306" r:id="rId25"/>
    <p:sldId id="307" r:id="rId26"/>
    <p:sldId id="308" r:id="rId27"/>
    <p:sldId id="310" r:id="rId28"/>
    <p:sldId id="309" r:id="rId29"/>
    <p:sldId id="313" r:id="rId30"/>
    <p:sldId id="312" r:id="rId31"/>
    <p:sldId id="287" r:id="rId32"/>
  </p:sldIdLst>
  <p:sldSz cx="12192000" cy="6858000"/>
  <p:notesSz cx="7010400" cy="9296400"/>
  <p:embeddedFontLst>
    <p:embeddedFont>
      <p:font typeface="Calibri Light" panose="020F0302020204030204" pitchFamily="34" charset="0"/>
      <p:regular r:id="rId35"/>
      <p:italic r:id="rId36"/>
    </p:embeddedFont>
    <p:embeddedFont>
      <p:font typeface="Candara" panose="020E0502030303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2771" autoAdjust="0"/>
  </p:normalViewPr>
  <p:slideViewPr>
    <p:cSldViewPr snapToGrid="0">
      <p:cViewPr varScale="1">
        <p:scale>
          <a:sx n="56" d="100"/>
          <a:sy n="56" d="100"/>
        </p:scale>
        <p:origin x="-102" y="-186"/>
      </p:cViewPr>
      <p:guideLst>
        <p:guide orient="horz" pos="2160"/>
        <p:guide pos="3840"/>
      </p:guideLst>
    </p:cSldViewPr>
  </p:slideViewPr>
  <p:outlineViewPr>
    <p:cViewPr>
      <p:scale>
        <a:sx n="33" d="100"/>
        <a:sy n="33" d="100"/>
      </p:scale>
      <p:origin x="0" y="47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F26A657-0283-43B4-B74A-76C135EBFB84}" type="datetimeFigureOut">
              <a:rPr lang="en-US" smtClean="0"/>
              <a:t>3/13/2018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9F7B64-3D50-4D8F-89A9-E6340C5A4B80}" type="slidenum">
              <a:rPr lang="en-US" smtClean="0"/>
              <a:t>‹#›</a:t>
            </a:fld>
            <a:endParaRPr lang="en-US"/>
          </a:p>
        </p:txBody>
      </p:sp>
    </p:spTree>
    <p:extLst>
      <p:ext uri="{BB962C8B-B14F-4D97-AF65-F5344CB8AC3E}">
        <p14:creationId xmlns:p14="http://schemas.microsoft.com/office/powerpoint/2010/main" val="215383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FE21A65-BC4D-4F0F-877C-C4E238BE3413}" type="datetimeFigureOut">
              <a:rPr lang="en-US" smtClean="0"/>
              <a:t>3/13/2018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3A62671-AE42-477C-AEF4-14AA5DA02DD8}" type="slidenum">
              <a:rPr lang="en-US" smtClean="0"/>
              <a:t>‹#›</a:t>
            </a:fld>
            <a:endParaRPr lang="en-US"/>
          </a:p>
        </p:txBody>
      </p:sp>
    </p:spTree>
    <p:extLst>
      <p:ext uri="{BB962C8B-B14F-4D97-AF65-F5344CB8AC3E}">
        <p14:creationId xmlns:p14="http://schemas.microsoft.com/office/powerpoint/2010/main" val="308356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1</a:t>
            </a:fld>
            <a:endParaRPr lang="en-US"/>
          </a:p>
        </p:txBody>
      </p:sp>
    </p:spTree>
    <p:extLst>
      <p:ext uri="{BB962C8B-B14F-4D97-AF65-F5344CB8AC3E}">
        <p14:creationId xmlns:p14="http://schemas.microsoft.com/office/powerpoint/2010/main" val="3515521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we have had a bit of scrambling</a:t>
            </a:r>
            <a:r>
              <a:rPr lang="en-US" baseline="0" dirty="0" smtClean="0"/>
              <a:t> in our industry lately.  Even my own entry into the environmental sector is evidence of this.  No leadership. . . Need a leader.  Experience in the planning, design and operation of our facilities was a distant second to Experience in Strategic Management and public accountability.</a:t>
            </a:r>
          </a:p>
          <a:p>
            <a:endParaRPr lang="en-US" baseline="0" dirty="0" smtClean="0"/>
          </a:p>
          <a:p>
            <a:r>
              <a:rPr lang="en-US" dirty="0" smtClean="0"/>
              <a:t>So in short, as</a:t>
            </a:r>
            <a:r>
              <a:rPr lang="en-US" baseline="0" dirty="0" smtClean="0"/>
              <a:t> an industry, we aren’t too late. . .yet.  But we can no longer wait for the “next guy” to step up and figure it out.  The time to act may have been 10 years ago, but we have to now *ensure*, as Mr. Kane suggests, that “our efforts begin with individual utilities and public agencies that depend on forward-looking leadership to implement more purposeful, long-term programming.”  </a:t>
            </a:r>
          </a:p>
          <a:p>
            <a:endParaRPr lang="en-US" baseline="0" dirty="0" smtClean="0"/>
          </a:p>
          <a:p>
            <a:r>
              <a:rPr lang="en-US" baseline="0" dirty="0" smtClean="0"/>
              <a:t>In short, our organizations must be looking to the future in more ways than just deciding questions of engineering and process control.</a:t>
            </a:r>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10</a:t>
            </a:fld>
            <a:endParaRPr lang="en-US"/>
          </a:p>
        </p:txBody>
      </p:sp>
    </p:spTree>
    <p:extLst>
      <p:ext uri="{BB962C8B-B14F-4D97-AF65-F5344CB8AC3E}">
        <p14:creationId xmlns:p14="http://schemas.microsoft.com/office/powerpoint/2010/main" val="1343101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11</a:t>
            </a:fld>
            <a:endParaRPr lang="en-US"/>
          </a:p>
        </p:txBody>
      </p:sp>
    </p:spTree>
    <p:extLst>
      <p:ext uri="{BB962C8B-B14F-4D97-AF65-F5344CB8AC3E}">
        <p14:creationId xmlns:p14="http://schemas.microsoft.com/office/powerpoint/2010/main" val="1030805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12</a:t>
            </a:fld>
            <a:endParaRPr lang="en-US"/>
          </a:p>
        </p:txBody>
      </p:sp>
    </p:spTree>
    <p:extLst>
      <p:ext uri="{BB962C8B-B14F-4D97-AF65-F5344CB8AC3E}">
        <p14:creationId xmlns:p14="http://schemas.microsoft.com/office/powerpoint/2010/main" val="259393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end of the Boomer working years upon us, Boomer Brain Drain is a real threat to our industry.  We are literally losing the knowledge of our “Clean Water Act Founders” so what can we do to keep them motivated and engaged in a meaningful way?</a:t>
            </a:r>
          </a:p>
          <a:p>
            <a:endParaRPr lang="en-US" baseline="0" dirty="0" smtClean="0"/>
          </a:p>
          <a:p>
            <a:r>
              <a:rPr lang="en-US" baseline="0" dirty="0" smtClean="0"/>
              <a:t>For starters, don’t kick them to the curb, right?  Its important to reinforce their role as respected and valued mentors with irreplaceable knowledge.</a:t>
            </a:r>
          </a:p>
          <a:p>
            <a:endParaRPr lang="en-US" baseline="0" dirty="0" smtClean="0"/>
          </a:p>
          <a:p>
            <a:r>
              <a:rPr lang="en-US" baseline="0" dirty="0" smtClean="0"/>
              <a:t>So lets make sure to include them as mentors but lets also include them in training opportunities with their younger colleagues who might be able to teach technology and other “foreign” subjects to their Boomer colleagues.</a:t>
            </a:r>
          </a:p>
          <a:p>
            <a:endParaRPr lang="en-US" baseline="0" dirty="0" smtClean="0"/>
          </a:p>
          <a:p>
            <a:r>
              <a:rPr lang="en-US" baseline="0" dirty="0" smtClean="0"/>
              <a:t>Then there is the “These Kids today” issues.  </a:t>
            </a:r>
          </a:p>
          <a:p>
            <a:endParaRPr lang="en-US" baseline="0" dirty="0" smtClean="0"/>
          </a:p>
          <a:p>
            <a:r>
              <a:rPr lang="en-US" baseline="0" dirty="0" smtClean="0"/>
              <a:t>As our Boomer colleagues approach retirement, they may need us to consider their age and health which may require special chairs, equipment, materials and facilities to make their workplaces more supportive.</a:t>
            </a:r>
            <a:br>
              <a:rPr lang="en-US" baseline="0" dirty="0" smtClean="0"/>
            </a:br>
            <a:r>
              <a:rPr lang="en-US" baseline="0" dirty="0" smtClean="0"/>
              <a:t/>
            </a:r>
            <a:br>
              <a:rPr lang="en-US" baseline="0" dirty="0" smtClean="0"/>
            </a:br>
            <a:r>
              <a:rPr lang="en-US" baseline="0" dirty="0" smtClean="0"/>
              <a:t>When we talk about retirements, especially those of </a:t>
            </a:r>
            <a:r>
              <a:rPr lang="en-US" baseline="0" smtClean="0"/>
              <a:t>us operating in </a:t>
            </a:r>
            <a:r>
              <a:rPr lang="en-US" baseline="0" dirty="0" smtClean="0"/>
              <a:t>the post Christie-era PERS world, </a:t>
            </a:r>
          </a:p>
        </p:txBody>
      </p:sp>
      <p:sp>
        <p:nvSpPr>
          <p:cNvPr id="4" name="Slide Number Placeholder 3"/>
          <p:cNvSpPr>
            <a:spLocks noGrp="1"/>
          </p:cNvSpPr>
          <p:nvPr>
            <p:ph type="sldNum" sz="quarter" idx="10"/>
          </p:nvPr>
        </p:nvSpPr>
        <p:spPr/>
        <p:txBody>
          <a:bodyPr/>
          <a:lstStyle/>
          <a:p>
            <a:fld id="{93A62671-AE42-477C-AEF4-14AA5DA02DD8}" type="slidenum">
              <a:rPr lang="en-US" smtClean="0"/>
              <a:t>13</a:t>
            </a:fld>
            <a:endParaRPr lang="en-US"/>
          </a:p>
        </p:txBody>
      </p:sp>
    </p:spTree>
    <p:extLst>
      <p:ext uri="{BB962C8B-B14F-4D97-AF65-F5344CB8AC3E}">
        <p14:creationId xmlns:p14="http://schemas.microsoft.com/office/powerpoint/2010/main" val="34697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 X want to invent and develop solutions to the problems before them</a:t>
            </a:r>
            <a:r>
              <a:rPr lang="en-US" baseline="0" dirty="0" smtClean="0"/>
              <a:t> as they put their “idealist” values to work in search of the “perfect” solution to their unique problem.</a:t>
            </a:r>
            <a:endParaRPr lang="en-US" dirty="0" smtClean="0"/>
          </a:p>
          <a:p>
            <a:endParaRPr lang="en-US" dirty="0" smtClean="0"/>
          </a:p>
          <a:p>
            <a:r>
              <a:rPr lang="en-US" dirty="0" smtClean="0"/>
              <a:t>They</a:t>
            </a:r>
            <a:r>
              <a:rPr lang="en-US" baseline="0" dirty="0" smtClean="0"/>
              <a:t> seek to feel valued and are anxious to make their supervisors proud of their efforts.  As such, formal public recognition before their peers and customers is an important motivator.</a:t>
            </a:r>
          </a:p>
          <a:p>
            <a:endParaRPr lang="en-US" baseline="0" dirty="0" smtClean="0"/>
          </a:p>
          <a:p>
            <a:r>
              <a:rPr lang="en-US" baseline="0" dirty="0" smtClean="0"/>
              <a:t>As the “Middle” generation, Gen Xers seek the flexibility that allows them to be good employees and good managers at the same time that they have to be good parents and children of aging parents.</a:t>
            </a:r>
          </a:p>
          <a:p>
            <a:endParaRPr lang="en-US" baseline="0" dirty="0" smtClean="0"/>
          </a:p>
          <a:p>
            <a:r>
              <a:rPr lang="en-US" baseline="0" dirty="0" smtClean="0"/>
              <a:t>The good news is Gen X employees are anxious to lead.  They know they are the generation that holds what Heidi Sullivan calls “the coveted “Bridge” seat on the generational spectrum.  They understand the strengths of Boomers and the Millennials alike.  They are most comfortable being the leader of their own destinies and those around them.</a:t>
            </a:r>
          </a:p>
          <a:p>
            <a:endParaRPr lang="en-US" baseline="0" dirty="0" smtClean="0"/>
          </a:p>
          <a:p>
            <a:r>
              <a:rPr lang="en-US" baseline="0" dirty="0" smtClean="0"/>
              <a:t>Finally, Gen Xers seek importance in their work—a sense of purpose to themselves and to the wider world.  A perfect scenario for those of use charged with protecting the health of our fellow citizens and the environment where we live.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14</a:t>
            </a:fld>
            <a:endParaRPr lang="en-US"/>
          </a:p>
        </p:txBody>
      </p:sp>
    </p:spTree>
    <p:extLst>
      <p:ext uri="{BB962C8B-B14F-4D97-AF65-F5344CB8AC3E}">
        <p14:creationId xmlns:p14="http://schemas.microsoft.com/office/powerpoint/2010/main" val="283060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4800" dirty="0" smtClean="0">
                <a:latin typeface="Candara" panose="020E0502030303020204" pitchFamily="34" charset="0"/>
              </a:rPr>
              <a:t>No Traditional Career Path</a:t>
            </a:r>
          </a:p>
          <a:p>
            <a:pPr marL="457200" indent="-457200">
              <a:buFont typeface="Arial" panose="020B0604020202020204" pitchFamily="34" charset="0"/>
              <a:buChar char="•"/>
            </a:pPr>
            <a:r>
              <a:rPr lang="en-US" sz="4800" dirty="0" smtClean="0">
                <a:latin typeface="Candara" panose="020E0502030303020204" pitchFamily="34" charset="0"/>
              </a:rPr>
              <a:t>Introspective</a:t>
            </a:r>
          </a:p>
          <a:p>
            <a:pPr marL="1371600" lvl="2" indent="-457200">
              <a:buFont typeface="Arial" panose="020B0604020202020204" pitchFamily="34" charset="0"/>
              <a:buChar char="•"/>
            </a:pPr>
            <a:r>
              <a:rPr lang="en-US" sz="4000" dirty="0" smtClean="0">
                <a:latin typeface="Candara" panose="020E0502030303020204" pitchFamily="34" charset="0"/>
              </a:rPr>
              <a:t>Productive relationship with managers – 65%</a:t>
            </a:r>
          </a:p>
          <a:p>
            <a:pPr marL="1371600" lvl="2" indent="-457200">
              <a:buFont typeface="Arial" panose="020B0604020202020204" pitchFamily="34" charset="0"/>
              <a:buChar char="•"/>
            </a:pPr>
            <a:r>
              <a:rPr lang="en-US" sz="4000" dirty="0" smtClean="0">
                <a:latin typeface="Candara" panose="020E0502030303020204" pitchFamily="34" charset="0"/>
              </a:rPr>
              <a:t>Opportunities to develop skills – 57%</a:t>
            </a:r>
          </a:p>
          <a:p>
            <a:pPr marL="1371600" lvl="2" indent="-457200">
              <a:buFont typeface="Arial" panose="020B0604020202020204" pitchFamily="34" charset="0"/>
              <a:buChar char="•"/>
            </a:pPr>
            <a:r>
              <a:rPr lang="en-US" sz="4000" dirty="0" smtClean="0">
                <a:latin typeface="Candara" panose="020E0502030303020204" pitchFamily="34" charset="0"/>
              </a:rPr>
              <a:t>Flexible Work Assignments – 47%</a:t>
            </a:r>
          </a:p>
          <a:p>
            <a:pPr marL="457200" indent="-457200">
              <a:buFont typeface="Arial" panose="020B0604020202020204" pitchFamily="34" charset="0"/>
              <a:buChar char="•"/>
            </a:pPr>
            <a:r>
              <a:rPr lang="en-US" sz="4800" dirty="0" smtClean="0">
                <a:latin typeface="Candara" panose="020E0502030303020204" pitchFamily="34" charset="0"/>
              </a:rPr>
              <a:t>Unorthodox Goals &amp; Motivations</a:t>
            </a:r>
          </a:p>
          <a:p>
            <a:pPr marL="914400" lvl="1" indent="-457200">
              <a:buFont typeface="Arial" panose="020B0604020202020204" pitchFamily="34" charset="0"/>
              <a:buChar char="•"/>
            </a:pPr>
            <a:r>
              <a:rPr lang="en-US" sz="4800" dirty="0" smtClean="0"/>
              <a:t>So what do millennials want from their employers? When asked about the relative appeal of potential employer benefits, 401(k) savings plans and employer-subsidized health insurance crushed the competition. However, coming in at No. 3 on the list was a paid two-month sabbatical after five years of employment, which beat out regular telework and transit benefits as a top choice for millennials.</a:t>
            </a:r>
            <a:endParaRPr lang="en-US" sz="4800" dirty="0" smtClean="0">
              <a:latin typeface="Candara" panose="020E0502030303020204" pitchFamily="34" charset="0"/>
            </a:endParaRPr>
          </a:p>
          <a:p>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15</a:t>
            </a:fld>
            <a:endParaRPr lang="en-US"/>
          </a:p>
        </p:txBody>
      </p:sp>
    </p:spTree>
    <p:extLst>
      <p:ext uri="{BB962C8B-B14F-4D97-AF65-F5344CB8AC3E}">
        <p14:creationId xmlns:p14="http://schemas.microsoft.com/office/powerpoint/2010/main" val="76819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latin typeface="Candara" panose="020E0502030303020204" pitchFamily="34" charset="0"/>
              </a:rPr>
              <a:t>Millennials are ANXIOUS to take on greater leadership</a:t>
            </a:r>
            <a:r>
              <a:rPr lang="en-US" sz="1200" baseline="0" dirty="0" smtClean="0">
                <a:latin typeface="Candara" panose="020E0502030303020204" pitchFamily="34" charset="0"/>
              </a:rPr>
              <a:t> opportunities</a:t>
            </a:r>
          </a:p>
          <a:p>
            <a:pPr marL="0" indent="0">
              <a:buFont typeface="Arial" panose="020B0604020202020204" pitchFamily="34" charset="0"/>
              <a:buNone/>
            </a:pPr>
            <a:r>
              <a:rPr lang="en-US" sz="1200" baseline="0" dirty="0" smtClean="0">
                <a:latin typeface="Candara" panose="020E0502030303020204" pitchFamily="34" charset="0"/>
              </a:rPr>
              <a:t>Why don’t they?</a:t>
            </a:r>
            <a:endParaRPr lang="en-US" sz="1200" dirty="0" smtClean="0">
              <a:latin typeface="Candara" panose="020E0502030303020204" pitchFamily="34" charset="0"/>
            </a:endParaRPr>
          </a:p>
          <a:p>
            <a:pPr marL="457200" indent="-457200">
              <a:buFont typeface="Arial" panose="020B0604020202020204" pitchFamily="34" charset="0"/>
              <a:buChar char="•"/>
            </a:pPr>
            <a:r>
              <a:rPr lang="en-US" sz="1200" dirty="0" smtClean="0">
                <a:latin typeface="Candara" panose="020E0502030303020204" pitchFamily="34" charset="0"/>
              </a:rPr>
              <a:t>Purpose</a:t>
            </a:r>
          </a:p>
          <a:p>
            <a:pPr marL="914400" lvl="1" indent="-457200">
              <a:buFont typeface="Arial" panose="020B0604020202020204" pitchFamily="34" charset="0"/>
              <a:buChar char="•"/>
            </a:pPr>
            <a:r>
              <a:rPr lang="en-US" sz="1200" dirty="0" smtClean="0">
                <a:latin typeface="Candara" panose="020E0502030303020204" pitchFamily="34" charset="0"/>
              </a:rPr>
              <a:t>Heidi</a:t>
            </a:r>
            <a:r>
              <a:rPr lang="en-US" sz="1200" baseline="0" dirty="0" smtClean="0">
                <a:latin typeface="Candara" panose="020E0502030303020204" pitchFamily="34" charset="0"/>
              </a:rPr>
              <a:t> </a:t>
            </a:r>
            <a:r>
              <a:rPr lang="en-US" sz="1200" baseline="0" dirty="0" err="1" smtClean="0">
                <a:latin typeface="Candara" panose="020E0502030303020204" pitchFamily="34" charset="0"/>
              </a:rPr>
              <a:t>suillivan</a:t>
            </a:r>
            <a:r>
              <a:rPr lang="en-US" sz="1200" baseline="0" dirty="0" smtClean="0">
                <a:latin typeface="Candara" panose="020E0502030303020204" pitchFamily="34" charset="0"/>
              </a:rPr>
              <a:t>, “</a:t>
            </a:r>
            <a:r>
              <a:rPr lang="en-US" sz="1200" dirty="0" smtClean="0">
                <a:latin typeface="Candara" panose="020E0502030303020204" pitchFamily="34" charset="0"/>
              </a:rPr>
              <a:t>29</a:t>
            </a:r>
            <a:r>
              <a:rPr lang="en-US" sz="1200" baseline="0" dirty="0" smtClean="0">
                <a:latin typeface="Candara" panose="020E0502030303020204" pitchFamily="34" charset="0"/>
              </a:rPr>
              <a:t>% of </a:t>
            </a:r>
            <a:r>
              <a:rPr lang="en-US" sz="1200" baseline="0" dirty="0" err="1" smtClean="0">
                <a:latin typeface="Candara" panose="020E0502030303020204" pitchFamily="34" charset="0"/>
              </a:rPr>
              <a:t>Millenials</a:t>
            </a:r>
            <a:r>
              <a:rPr lang="en-US" sz="1200" baseline="0" dirty="0" smtClean="0">
                <a:latin typeface="Candara" panose="020E0502030303020204" pitchFamily="34" charset="0"/>
              </a:rPr>
              <a:t> are engaged at their jobs.”</a:t>
            </a:r>
          </a:p>
          <a:p>
            <a:pPr marL="914400" lvl="1" indent="-457200">
              <a:buFont typeface="Arial" panose="020B0604020202020204" pitchFamily="34" charset="0"/>
              <a:buChar char="•"/>
            </a:pPr>
            <a:r>
              <a:rPr lang="en-US" sz="1200" baseline="0" dirty="0" smtClean="0">
                <a:latin typeface="Candara" panose="020E0502030303020204" pitchFamily="34" charset="0"/>
              </a:rPr>
              <a:t>Why? Lack of Meaning and purpose in their work, dissatisfaction with management style and culture, limited leadership opportunities, not enough mobility.</a:t>
            </a:r>
          </a:p>
          <a:p>
            <a:pPr marL="914400" lvl="1" indent="-457200">
              <a:buFont typeface="Arial" panose="020B0604020202020204" pitchFamily="34" charset="0"/>
              <a:buChar char="•"/>
            </a:pPr>
            <a:r>
              <a:rPr lang="en-US" sz="1200" baseline="0" dirty="0" smtClean="0">
                <a:latin typeface="Candara" panose="020E0502030303020204" pitchFamily="34" charset="0"/>
              </a:rPr>
              <a:t>Employees who strongly agree that they can link their goals to the organizational vision/mission/values are 2.5 times more likely to be engaged”</a:t>
            </a:r>
          </a:p>
          <a:p>
            <a:pPr marL="457200" lvl="0" indent="-457200">
              <a:buFont typeface="Arial" panose="020B0604020202020204" pitchFamily="34" charset="0"/>
              <a:buChar char="•"/>
            </a:pPr>
            <a:r>
              <a:rPr lang="en-US" sz="1200" dirty="0" smtClean="0">
                <a:latin typeface="Candara" panose="020E0502030303020204" pitchFamily="34" charset="0"/>
              </a:rPr>
              <a:t>Mentoring &amp; Coaching</a:t>
            </a:r>
          </a:p>
          <a:p>
            <a:pPr marL="914400" lvl="1" indent="-457200">
              <a:buFont typeface="Arial" panose="020B0604020202020204" pitchFamily="34" charset="0"/>
              <a:buChar char="•"/>
            </a:pPr>
            <a:r>
              <a:rPr lang="en-US" sz="1200" dirty="0" smtClean="0">
                <a:latin typeface="Candara" panose="020E0502030303020204" pitchFamily="34" charset="0"/>
              </a:rPr>
              <a:t>“show me how to do it”  “work through it with me”</a:t>
            </a:r>
          </a:p>
          <a:p>
            <a:pPr marL="457200" indent="-457200">
              <a:buFont typeface="Arial" panose="020B0604020202020204" pitchFamily="34" charset="0"/>
              <a:buChar char="•"/>
            </a:pPr>
            <a:r>
              <a:rPr lang="en-US" sz="1200" dirty="0" smtClean="0">
                <a:latin typeface="Candara" panose="020E0502030303020204" pitchFamily="34" charset="0"/>
              </a:rPr>
              <a:t>Reverse Mentoring</a:t>
            </a:r>
          </a:p>
          <a:p>
            <a:pPr marL="914400" lvl="1" indent="-457200">
              <a:buFont typeface="Arial" panose="020B0604020202020204" pitchFamily="34" charset="0"/>
              <a:buChar char="•"/>
            </a:pPr>
            <a:r>
              <a:rPr lang="en-US" sz="1200" dirty="0" smtClean="0">
                <a:latin typeface="Candara" panose="020E0502030303020204" pitchFamily="34" charset="0"/>
              </a:rPr>
              <a:t>Let me show</a:t>
            </a:r>
            <a:r>
              <a:rPr lang="en-US" sz="1200" baseline="0" dirty="0" smtClean="0">
                <a:latin typeface="Candara" panose="020E0502030303020204" pitchFamily="34" charset="0"/>
              </a:rPr>
              <a:t> you how to use Social Media or Microsoft Applications</a:t>
            </a:r>
            <a:endParaRPr lang="en-US" sz="1200" dirty="0" smtClean="0">
              <a:latin typeface="Candara" panose="020E0502030303020204" pitchFamily="34" charset="0"/>
            </a:endParaRPr>
          </a:p>
          <a:p>
            <a:pPr marL="457200" indent="-457200">
              <a:buFont typeface="Arial" panose="020B0604020202020204" pitchFamily="34" charset="0"/>
              <a:buChar char="•"/>
            </a:pPr>
            <a:r>
              <a:rPr lang="en-US" sz="1200" dirty="0" smtClean="0">
                <a:latin typeface="Candara" panose="020E0502030303020204" pitchFamily="34" charset="0"/>
              </a:rPr>
              <a:t>Training</a:t>
            </a:r>
          </a:p>
          <a:p>
            <a:pPr marL="914400" lvl="1" indent="-457200">
              <a:buFont typeface="Arial" panose="020B0604020202020204" pitchFamily="34" charset="0"/>
              <a:buChar char="•"/>
            </a:pPr>
            <a:r>
              <a:rPr lang="en-US" sz="1200" dirty="0" smtClean="0">
                <a:latin typeface="Candara" panose="020E0502030303020204" pitchFamily="34" charset="0"/>
              </a:rPr>
              <a:t>Gallup Poll:  Millennials are more likely</a:t>
            </a:r>
            <a:r>
              <a:rPr lang="en-US" sz="1200" baseline="0" dirty="0" smtClean="0">
                <a:latin typeface="Candara" panose="020E0502030303020204" pitchFamily="34" charset="0"/>
              </a:rPr>
              <a:t> than all other </a:t>
            </a:r>
            <a:r>
              <a:rPr lang="en-US" sz="1200" baseline="0" dirty="0" err="1" smtClean="0">
                <a:latin typeface="Candara" panose="020E0502030303020204" pitchFamily="34" charset="0"/>
              </a:rPr>
              <a:t>generaations</a:t>
            </a:r>
            <a:r>
              <a:rPr lang="en-US" sz="1200" baseline="0" dirty="0" smtClean="0">
                <a:latin typeface="Candara" panose="020E0502030303020204" pitchFamily="34" charset="0"/>
              </a:rPr>
              <a:t> to say that a job that </a:t>
            </a:r>
            <a:r>
              <a:rPr lang="en-US" sz="1200" baseline="0" dirty="0" err="1" smtClean="0">
                <a:latin typeface="Candara" panose="020E0502030303020204" pitchFamily="34" charset="0"/>
              </a:rPr>
              <a:t>accellerates</a:t>
            </a:r>
            <a:r>
              <a:rPr lang="en-US" sz="1200" baseline="0" dirty="0" smtClean="0">
                <a:latin typeface="Candara" panose="020E0502030303020204" pitchFamily="34" charset="0"/>
              </a:rPr>
              <a:t> their career </a:t>
            </a:r>
            <a:r>
              <a:rPr lang="en-US" sz="1200" baseline="0" dirty="0" err="1" smtClean="0">
                <a:latin typeface="Candara" panose="020E0502030303020204" pitchFamily="34" charset="0"/>
              </a:rPr>
              <a:t>develolpment</a:t>
            </a:r>
            <a:r>
              <a:rPr lang="en-US" sz="1200" baseline="0" dirty="0" smtClean="0">
                <a:latin typeface="Candara" panose="020E0502030303020204" pitchFamily="34" charset="0"/>
              </a:rPr>
              <a:t> is “very important” to them.  </a:t>
            </a:r>
          </a:p>
          <a:p>
            <a:pPr marL="914400" lvl="1" indent="-457200">
              <a:buFont typeface="Arial" panose="020B0604020202020204" pitchFamily="34" charset="0"/>
              <a:buChar char="•"/>
            </a:pPr>
            <a:r>
              <a:rPr lang="en-US" sz="1200" baseline="0" dirty="0" smtClean="0">
                <a:latin typeface="Candara" panose="020E0502030303020204" pitchFamily="34" charset="0"/>
              </a:rPr>
              <a:t>Offer them team-oriented projects to hone their leadership skills</a:t>
            </a:r>
            <a:endParaRPr lang="en-US" sz="1200" dirty="0" smtClean="0">
              <a:latin typeface="Candara" panose="020E0502030303020204" pitchFamily="34" charset="0"/>
            </a:endParaRPr>
          </a:p>
          <a:p>
            <a:pPr marL="457200" indent="-457200">
              <a:buFont typeface="Arial" panose="020B0604020202020204" pitchFamily="34" charset="0"/>
              <a:buChar char="•"/>
            </a:pPr>
            <a:r>
              <a:rPr lang="en-US" sz="1200" dirty="0" smtClean="0">
                <a:latin typeface="Candara" panose="020E0502030303020204" pitchFamily="34" charset="0"/>
              </a:rPr>
              <a:t>Perks</a:t>
            </a:r>
            <a:r>
              <a:rPr lang="en-US" sz="1200" baseline="0" dirty="0" smtClean="0">
                <a:latin typeface="Candara" panose="020E0502030303020204" pitchFamily="34" charset="0"/>
              </a:rPr>
              <a:t> and Benefits</a:t>
            </a:r>
          </a:p>
          <a:p>
            <a:pPr marL="914400" lvl="1" indent="-457200">
              <a:buFont typeface="Arial" panose="020B0604020202020204" pitchFamily="34" charset="0"/>
              <a:buChar char="•"/>
            </a:pPr>
            <a:r>
              <a:rPr lang="en-US" sz="1200" baseline="0" dirty="0" smtClean="0">
                <a:latin typeface="Candara" panose="020E0502030303020204" pitchFamily="34" charset="0"/>
              </a:rPr>
              <a:t>Gallup Poll “State of the American Workforce 2017 Report” “In all cases, millennials are more likely than Gen x or Baby Boomers to say they would change jobs for a particular benefit or perk.  The differences are most evident for items relating to children, professional development, education and flexibility.”</a:t>
            </a:r>
          </a:p>
          <a:p>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16</a:t>
            </a:fld>
            <a:endParaRPr lang="en-US"/>
          </a:p>
        </p:txBody>
      </p:sp>
    </p:spTree>
    <p:extLst>
      <p:ext uri="{BB962C8B-B14F-4D97-AF65-F5344CB8AC3E}">
        <p14:creationId xmlns:p14="http://schemas.microsoft.com/office/powerpoint/2010/main" val="5003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Kane:  “Coalition</a:t>
            </a:r>
            <a:r>
              <a:rPr lang="en-US" baseline="0" dirty="0" smtClean="0"/>
              <a:t>s of partnerships and the emergence </a:t>
            </a:r>
            <a:r>
              <a:rPr lang="en-US" baseline="0" dirty="0" smtClean="0"/>
              <a:t>of </a:t>
            </a:r>
            <a:r>
              <a:rPr lang="en-US" baseline="0" dirty="0" smtClean="0"/>
              <a:t>shared strategies. .  . Deserve closer attention</a:t>
            </a:r>
            <a:r>
              <a:rPr lang="en-US" baseline="0" dirty="0" smtClean="0"/>
              <a:t>.”</a:t>
            </a:r>
          </a:p>
          <a:p>
            <a:endParaRPr lang="en-US" baseline="0" dirty="0" smtClean="0"/>
          </a:p>
          <a:p>
            <a:r>
              <a:rPr lang="en-US" baseline="0" dirty="0" smtClean="0"/>
              <a:t>In fact, the National League of Cities, the Government Finance Officers of America and The Brookings Institution cites a string of evidence and actions coming out of Official Washington that all point to a significant if not total elimination of federal dollars to public environmental utilities and a redirection of those funds to the benefit of private, investor-owned businesses.  Assuming that we choose to think in a strategic rather than a protectionist mode, we must therefore seek to develop new and innovative public-private partnerships that will allow us to continue to access the federal funds that are the backbone of our national environmental infrastructure development.</a:t>
            </a:r>
          </a:p>
          <a:p>
            <a:endParaRPr lang="en-US" baseline="0" dirty="0" smtClean="0"/>
          </a:p>
          <a:p>
            <a:r>
              <a:rPr lang="en-US" baseline="0" dirty="0" smtClean="0"/>
              <a:t>Even if we choose to abandon federal funding, the so-called “Tax Reform Bill” has so dramatically changed the valuation of Municipal Bonds that we cannot confidently predict the impact on our ability to economically forecast the financial options available to us.  What better time to call on those </a:t>
            </a:r>
            <a:r>
              <a:rPr lang="en-US" baseline="0" dirty="0" err="1" smtClean="0"/>
              <a:t>entreprenurial</a:t>
            </a:r>
            <a:r>
              <a:rPr lang="en-US" baseline="0" dirty="0" smtClean="0"/>
              <a:t> Gen Xers and Outside the Box thinking Millennials?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17</a:t>
            </a:fld>
            <a:endParaRPr lang="en-US"/>
          </a:p>
        </p:txBody>
      </p:sp>
    </p:spTree>
    <p:extLst>
      <p:ext uri="{BB962C8B-B14F-4D97-AF65-F5344CB8AC3E}">
        <p14:creationId xmlns:p14="http://schemas.microsoft.com/office/powerpoint/2010/main" val="4101077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18</a:t>
            </a:fld>
            <a:endParaRPr lang="en-US"/>
          </a:p>
        </p:txBody>
      </p:sp>
    </p:spTree>
    <p:extLst>
      <p:ext uri="{BB962C8B-B14F-4D97-AF65-F5344CB8AC3E}">
        <p14:creationId xmlns:p14="http://schemas.microsoft.com/office/powerpoint/2010/main" val="17917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19</a:t>
            </a:fld>
            <a:endParaRPr lang="en-US"/>
          </a:p>
        </p:txBody>
      </p:sp>
    </p:spTree>
    <p:extLst>
      <p:ext uri="{BB962C8B-B14F-4D97-AF65-F5344CB8AC3E}">
        <p14:creationId xmlns:p14="http://schemas.microsoft.com/office/powerpoint/2010/main" val="348026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smtClean="0">
                <a:solidFill>
                  <a:srgbClr val="FFFF00"/>
                </a:solidFill>
                <a:latin typeface="Candara" panose="020E0502030303020204" pitchFamily="34" charset="0"/>
              </a:rPr>
              <a:t>I was</a:t>
            </a:r>
            <a:r>
              <a:rPr lang="en-US" sz="1200" b="0" i="0" baseline="0" dirty="0" smtClean="0">
                <a:solidFill>
                  <a:srgbClr val="FFFF00"/>
                </a:solidFill>
                <a:latin typeface="Candara" panose="020E0502030303020204" pitchFamily="34" charset="0"/>
              </a:rPr>
              <a:t> asked to do this presentation several months ago </a:t>
            </a:r>
          </a:p>
          <a:p>
            <a:pPr algn="l"/>
            <a:r>
              <a:rPr lang="en-US" sz="1200" b="0" i="0" dirty="0" smtClean="0">
                <a:solidFill>
                  <a:srgbClr val="FFFF00"/>
                </a:solidFill>
                <a:latin typeface="Candara" panose="020E0502030303020204" pitchFamily="34" charset="0"/>
              </a:rPr>
              <a:t>Saturday</a:t>
            </a:r>
            <a:r>
              <a:rPr lang="en-US" sz="1200" b="0" i="0" baseline="0" dirty="0" smtClean="0">
                <a:solidFill>
                  <a:srgbClr val="FFFF00"/>
                </a:solidFill>
                <a:latin typeface="Candara" panose="020E0502030303020204" pitchFamily="34" charset="0"/>
              </a:rPr>
              <a:t>, meeting in Washington, DC raised my concern for this topic from IMPORTANT to CRITICAL</a:t>
            </a:r>
          </a:p>
          <a:p>
            <a:pPr algn="l"/>
            <a:endParaRPr lang="en-US" sz="1200" b="0" i="0" baseline="0" dirty="0" smtClean="0">
              <a:solidFill>
                <a:srgbClr val="FFFF00"/>
              </a:solidFill>
              <a:latin typeface="Candara" panose="020E0502030303020204" pitchFamily="34" charset="0"/>
            </a:endParaRPr>
          </a:p>
          <a:p>
            <a:pPr algn="l"/>
            <a:r>
              <a:rPr lang="en-US" sz="1200" b="0" kern="1200" dirty="0" smtClean="0">
                <a:solidFill>
                  <a:schemeClr val="tx1"/>
                </a:solidFill>
                <a:effectLst/>
                <a:latin typeface="+mn-lt"/>
                <a:ea typeface="+mn-ea"/>
                <a:cs typeface="+mn-cs"/>
              </a:rPr>
              <a:t>Update on Legislative, and Regulatory Issues Impacting Local Governments</a:t>
            </a:r>
            <a:r>
              <a:rPr lang="en-US" sz="1200" b="0" i="0" baseline="0" dirty="0" smtClean="0">
                <a:solidFill>
                  <a:srgbClr val="FFFF00"/>
                </a:solidFill>
                <a:latin typeface="Candara" panose="020E0502030303020204" pitchFamily="34" charset="0"/>
              </a:rPr>
              <a:t> </a:t>
            </a:r>
          </a:p>
          <a:p>
            <a:pPr algn="l"/>
            <a:r>
              <a:rPr lang="en-US" sz="1200" b="0" i="0" baseline="0" dirty="0" smtClean="0">
                <a:solidFill>
                  <a:srgbClr val="FFFF00"/>
                </a:solidFill>
                <a:latin typeface="Candara" panose="020E0502030303020204" pitchFamily="34" charset="0"/>
              </a:rPr>
              <a:t>ICMA</a:t>
            </a:r>
          </a:p>
          <a:p>
            <a:pPr algn="l"/>
            <a:r>
              <a:rPr lang="en-US" sz="1200" b="0" i="0" baseline="0" dirty="0" smtClean="0">
                <a:solidFill>
                  <a:srgbClr val="FFFF00"/>
                </a:solidFill>
                <a:latin typeface="Candara" panose="020E0502030303020204" pitchFamily="34" charset="0"/>
              </a:rPr>
              <a:t>National Association of Counties</a:t>
            </a:r>
          </a:p>
          <a:p>
            <a:pPr algn="l"/>
            <a:r>
              <a:rPr lang="en-US" sz="1200" b="0" i="0" baseline="0" dirty="0" smtClean="0">
                <a:solidFill>
                  <a:srgbClr val="FFFF00"/>
                </a:solidFill>
                <a:latin typeface="Candara" panose="020E0502030303020204" pitchFamily="34" charset="0"/>
              </a:rPr>
              <a:t>National League of Cities</a:t>
            </a:r>
          </a:p>
          <a:p>
            <a:pPr algn="l"/>
            <a:r>
              <a:rPr lang="en-US" sz="1200" b="0" i="0" baseline="0" dirty="0" smtClean="0">
                <a:solidFill>
                  <a:srgbClr val="FFFF00"/>
                </a:solidFill>
                <a:latin typeface="Candara" panose="020E0502030303020204" pitchFamily="34" charset="0"/>
              </a:rPr>
              <a:t>Government Finance Officers of America</a:t>
            </a:r>
          </a:p>
          <a:p>
            <a:pPr algn="l"/>
            <a:endParaRPr lang="en-US" sz="1200" b="0" i="0" baseline="0" dirty="0" smtClean="0">
              <a:solidFill>
                <a:srgbClr val="FFFF00"/>
              </a:solidFill>
              <a:latin typeface="Candara" panose="020E0502030303020204" pitchFamily="34" charset="0"/>
            </a:endParaRPr>
          </a:p>
          <a:p>
            <a:pPr algn="l"/>
            <a:r>
              <a:rPr lang="en-US" sz="1200" b="0" i="0" baseline="0" dirty="0" smtClean="0">
                <a:solidFill>
                  <a:srgbClr val="FFFF00"/>
                </a:solidFill>
                <a:latin typeface="Candara" panose="020E0502030303020204" pitchFamily="34" charset="0"/>
              </a:rPr>
              <a:t>Number One Risk to </a:t>
            </a:r>
            <a:r>
              <a:rPr lang="en-US" sz="1200" b="0" i="0" baseline="0" dirty="0" smtClean="0">
                <a:solidFill>
                  <a:srgbClr val="FFFF00"/>
                </a:solidFill>
                <a:latin typeface="Candara" panose="020E0502030303020204" pitchFamily="34" charset="0"/>
              </a:rPr>
              <a:t>Local </a:t>
            </a:r>
            <a:r>
              <a:rPr lang="en-US" sz="1200" b="0" i="0" baseline="0" dirty="0" smtClean="0">
                <a:solidFill>
                  <a:srgbClr val="FFFF00"/>
                </a:solidFill>
                <a:latin typeface="Candara" panose="020E0502030303020204" pitchFamily="34" charset="0"/>
              </a:rPr>
              <a:t>Governments in 2018?  Preemption of Local Government Authority  by State &amp; Federal Government</a:t>
            </a:r>
          </a:p>
          <a:p>
            <a:pPr algn="l"/>
            <a:endParaRPr lang="en-US" sz="1200" b="0" i="0" baseline="0" dirty="0" smtClean="0">
              <a:solidFill>
                <a:srgbClr val="FFFF00"/>
              </a:solidFill>
              <a:latin typeface="Candara" panose="020E0502030303020204" pitchFamily="34" charset="0"/>
            </a:endParaRPr>
          </a:p>
          <a:p>
            <a:pPr algn="l"/>
            <a:r>
              <a:rPr lang="en-US" sz="1200" b="0" i="0" baseline="0" dirty="0" smtClean="0">
                <a:solidFill>
                  <a:srgbClr val="FFFF00"/>
                </a:solidFill>
                <a:latin typeface="Candara" panose="020E0502030303020204" pitchFamily="34" charset="0"/>
              </a:rPr>
              <a:t>Number Two?  The loss and general lack of qualified environmental sector leadership, with a particular concern in the WATER WORKFORCE.</a:t>
            </a:r>
          </a:p>
          <a:p>
            <a:pPr algn="l"/>
            <a:endParaRPr lang="en-US" sz="1200" b="0" i="0" baseline="0" dirty="0" smtClean="0">
              <a:solidFill>
                <a:srgbClr val="FFFF00"/>
              </a:solidFill>
              <a:latin typeface="Candara" panose="020E0502030303020204" pitchFamily="34" charset="0"/>
            </a:endParaRPr>
          </a:p>
          <a:p>
            <a:pPr algn="l"/>
            <a:r>
              <a:rPr lang="en-US" sz="1200" b="0" i="0" baseline="0" dirty="0" smtClean="0">
                <a:solidFill>
                  <a:srgbClr val="FFFF00"/>
                </a:solidFill>
                <a:latin typeface="Candara" panose="020E0502030303020204" pitchFamily="34" charset="0"/>
              </a:rPr>
              <a:t>Number Three?  Federal Focus on Privatization and preference of Private over Public Environmental Management (A GENERAL REFLECTION - Regulatory Rollback)</a:t>
            </a:r>
          </a:p>
          <a:p>
            <a:pPr algn="l"/>
            <a:endParaRPr lang="en-US" sz="1200" b="0" i="0" dirty="0" smtClean="0">
              <a:solidFill>
                <a:srgbClr val="FFFF00"/>
              </a:solidFill>
              <a:latin typeface="Candara" panose="020E0502030303020204" pitchFamily="34" charset="0"/>
            </a:endParaRPr>
          </a:p>
          <a:p>
            <a:pPr algn="l"/>
            <a:r>
              <a:rPr lang="en-US" sz="1200" b="0" i="0" dirty="0" smtClean="0">
                <a:solidFill>
                  <a:srgbClr val="FFFF00"/>
                </a:solidFill>
                <a:latin typeface="Candara" panose="020E0502030303020204" pitchFamily="34" charset="0"/>
              </a:rPr>
              <a:t>And to judge from the</a:t>
            </a:r>
            <a:r>
              <a:rPr lang="en-US" sz="1200" b="0" i="0" baseline="0" dirty="0" smtClean="0">
                <a:solidFill>
                  <a:srgbClr val="FFFF00"/>
                </a:solidFill>
                <a:latin typeface="Candara" panose="020E0502030303020204" pitchFamily="34" charset="0"/>
              </a:rPr>
              <a:t> condition of our own house in NJ as well as across the country, one would think that a lot of people in our industry have either been asleep at the switch or just fat, dumb and happy.  Maybe that is why Peggy asked me to provide my expert opinion on this topic.</a:t>
            </a:r>
            <a:endParaRPr lang="en-US" sz="1200" b="0" i="0" dirty="0" smtClean="0">
              <a:solidFill>
                <a:srgbClr val="FFFF00"/>
              </a:solidFill>
              <a:latin typeface="Candara" panose="020E0502030303020204" pitchFamily="34" charset="0"/>
            </a:endParaRPr>
          </a:p>
          <a:p>
            <a:pPr algn="l"/>
            <a:endParaRPr lang="en-US" sz="1200" b="0" i="0" dirty="0" smtClean="0">
              <a:solidFill>
                <a:srgbClr val="FFFF00"/>
              </a:solidFill>
              <a:latin typeface="Candara" panose="020E0502030303020204" pitchFamily="34" charset="0"/>
            </a:endParaRPr>
          </a:p>
          <a:p>
            <a:pPr algn="l"/>
            <a:r>
              <a:rPr lang="en-US" sz="1200" b="0" i="0" dirty="0" smtClean="0">
                <a:solidFill>
                  <a:srgbClr val="FFFF00"/>
                </a:solidFill>
                <a:latin typeface="Candara" panose="020E0502030303020204" pitchFamily="34" charset="0"/>
              </a:rPr>
              <a:t>But as I rode home</a:t>
            </a:r>
            <a:r>
              <a:rPr lang="en-US" sz="1200" b="0" i="0" baseline="0" dirty="0" smtClean="0">
                <a:solidFill>
                  <a:srgbClr val="FFFF00"/>
                </a:solidFill>
                <a:latin typeface="Candara" panose="020E0502030303020204" pitchFamily="34" charset="0"/>
              </a:rPr>
              <a:t> on Amtrak, I did some thinking:  </a:t>
            </a:r>
            <a:r>
              <a:rPr lang="en-US" sz="1200" b="0" i="0" dirty="0" smtClean="0">
                <a:solidFill>
                  <a:srgbClr val="FFFF00"/>
                </a:solidFill>
                <a:latin typeface="Candara" panose="020E0502030303020204" pitchFamily="34" charset="0"/>
              </a:rPr>
              <a:t>Where does that responsibility really belong?  </a:t>
            </a:r>
          </a:p>
          <a:p>
            <a:pPr algn="l"/>
            <a:endParaRPr lang="en-US" sz="1200" b="0" i="0" dirty="0" smtClean="0">
              <a:solidFill>
                <a:srgbClr val="FFFF00"/>
              </a:solidFill>
              <a:latin typeface="Candara" panose="020E0502030303020204" pitchFamily="34" charset="0"/>
            </a:endParaRPr>
          </a:p>
          <a:p>
            <a:pPr algn="l"/>
            <a:r>
              <a:rPr lang="en-US" sz="1200" b="0" i="0" dirty="0" smtClean="0">
                <a:solidFill>
                  <a:srgbClr val="FFFF00"/>
                </a:solidFill>
                <a:latin typeface="Candara" panose="020E0502030303020204" pitchFamily="34" charset="0"/>
              </a:rPr>
              <a:t>Why are</a:t>
            </a:r>
            <a:r>
              <a:rPr lang="en-US" sz="1200" b="0" i="0" baseline="0" dirty="0" smtClean="0">
                <a:solidFill>
                  <a:srgbClr val="FFFF00"/>
                </a:solidFill>
                <a:latin typeface="Candara" panose="020E0502030303020204" pitchFamily="34" charset="0"/>
              </a:rPr>
              <a:t> we even discussing the need to collect, develop and protect our top </a:t>
            </a:r>
            <a:r>
              <a:rPr lang="en-US" sz="1200" b="0" i="0" baseline="0" dirty="0" err="1" smtClean="0">
                <a:solidFill>
                  <a:srgbClr val="FFFF00"/>
                </a:solidFill>
                <a:latin typeface="Candara" panose="020E0502030303020204" pitchFamily="34" charset="0"/>
              </a:rPr>
              <a:t>talen</a:t>
            </a:r>
            <a:r>
              <a:rPr lang="en-US" sz="1200" b="0" i="0" baseline="0" dirty="0" smtClean="0">
                <a:solidFill>
                  <a:srgbClr val="FFFF00"/>
                </a:solidFill>
                <a:latin typeface="Candara" panose="020E0502030303020204" pitchFamily="34" charset="0"/>
              </a:rPr>
              <a:t> in 2018 instead of sounding the alarm 5, 10 or even 15 years ago?</a:t>
            </a:r>
          </a:p>
          <a:p>
            <a:pPr algn="l"/>
            <a:endParaRPr lang="en-US" sz="1200" b="0" i="0" dirty="0" smtClean="0">
              <a:solidFill>
                <a:srgbClr val="FFFF00"/>
              </a:solidFill>
              <a:latin typeface="Candara" panose="020E0502030303020204" pitchFamily="34" charset="0"/>
            </a:endParaRPr>
          </a:p>
          <a:p>
            <a:pPr algn="l"/>
            <a:r>
              <a:rPr lang="en-US" sz="1200" b="0" i="0" dirty="0" smtClean="0">
                <a:solidFill>
                  <a:srgbClr val="FFFF00"/>
                </a:solidFill>
                <a:latin typeface="Candara" panose="020E0502030303020204" pitchFamily="34" charset="0"/>
              </a:rPr>
              <a:t>The fact is that we are standing on the bridge at the outbreak of a bona fide national emergency</a:t>
            </a:r>
          </a:p>
          <a:p>
            <a:pPr algn="l"/>
            <a:endParaRPr lang="en-US" sz="1200" b="0" i="0" dirty="0" smtClean="0">
              <a:solidFill>
                <a:srgbClr val="FFFF00"/>
              </a:solidFill>
              <a:latin typeface="Candara" panose="020E0502030303020204" pitchFamily="34" charset="0"/>
            </a:endParaRPr>
          </a:p>
          <a:p>
            <a:pPr algn="l"/>
            <a:r>
              <a:rPr lang="en-US" sz="1200" b="0" i="0" dirty="0" smtClean="0">
                <a:solidFill>
                  <a:srgbClr val="FFFF00"/>
                </a:solidFill>
                <a:latin typeface="Candara" panose="020E0502030303020204" pitchFamily="34" charset="0"/>
              </a:rPr>
              <a:t>CONSIDER</a:t>
            </a:r>
            <a:r>
              <a:rPr lang="en-US" sz="1200" b="0" i="0" baseline="0" dirty="0" smtClean="0">
                <a:solidFill>
                  <a:srgbClr val="FFFF00"/>
                </a:solidFill>
                <a:latin typeface="Candara" panose="020E0502030303020204" pitchFamily="34" charset="0"/>
              </a:rPr>
              <a:t> THIS</a:t>
            </a:r>
            <a:br>
              <a:rPr lang="en-US" sz="1200" b="0" i="0" baseline="0" dirty="0" smtClean="0">
                <a:solidFill>
                  <a:srgbClr val="FFFF00"/>
                </a:solidFill>
                <a:latin typeface="Candara" panose="020E0502030303020204" pitchFamily="34" charset="0"/>
              </a:rPr>
            </a:br>
            <a:r>
              <a:rPr lang="en-US" sz="1200" b="0" i="0" baseline="0" dirty="0" smtClean="0">
                <a:solidFill>
                  <a:srgbClr val="FFFF00"/>
                </a:solidFill>
                <a:latin typeface="Candara" panose="020E0502030303020204" pitchFamily="34" charset="0"/>
              </a:rPr>
              <a:t/>
            </a:r>
            <a:br>
              <a:rPr lang="en-US" sz="1200" b="0" i="0" baseline="0" dirty="0" smtClean="0">
                <a:solidFill>
                  <a:srgbClr val="FFFF00"/>
                </a:solidFill>
                <a:latin typeface="Candara" panose="020E0502030303020204" pitchFamily="34" charset="0"/>
              </a:rPr>
            </a:br>
            <a:r>
              <a:rPr lang="en-US" sz="1200" b="0" i="0" dirty="0" smtClean="0">
                <a:solidFill>
                  <a:srgbClr val="FFFF00"/>
                </a:solidFill>
                <a:latin typeface="Candara" panose="020E0502030303020204" pitchFamily="34" charset="0"/>
              </a:rPr>
              <a:t>-- </a:t>
            </a:r>
            <a:r>
              <a:rPr lang="en-US" sz="1400" b="0" i="0" dirty="0" smtClean="0">
                <a:solidFill>
                  <a:srgbClr val="FFFF00"/>
                </a:solidFill>
                <a:latin typeface="Candara" panose="020E0502030303020204" pitchFamily="34" charset="0"/>
              </a:rPr>
              <a:t>Joseph Kane</a:t>
            </a:r>
            <a:r>
              <a:rPr lang="en-US" sz="1200" b="0" i="0" dirty="0" smtClean="0">
                <a:solidFill>
                  <a:srgbClr val="FFFF00"/>
                </a:solidFill>
                <a:latin typeface="Candara" panose="020E0502030303020204" pitchFamily="34" charset="0"/>
              </a:rPr>
              <a:t>, Associate Fellow,</a:t>
            </a:r>
            <a:r>
              <a:rPr lang="en-US" sz="1200" b="0" i="0" baseline="0" dirty="0" smtClean="0">
                <a:solidFill>
                  <a:srgbClr val="FFFF00"/>
                </a:solidFill>
                <a:latin typeface="Candara" panose="020E0502030303020204" pitchFamily="34" charset="0"/>
              </a:rPr>
              <a:t> </a:t>
            </a:r>
            <a:r>
              <a:rPr lang="en-US" sz="1200" b="0" i="0" dirty="0" smtClean="0">
                <a:solidFill>
                  <a:srgbClr val="FFFF00"/>
                </a:solidFill>
                <a:latin typeface="Candara" panose="020E0502030303020204" pitchFamily="34" charset="0"/>
              </a:rPr>
              <a:t>Metropolitan Policy Program </a:t>
            </a:r>
          </a:p>
          <a:p>
            <a:pPr algn="l"/>
            <a:r>
              <a:rPr lang="en-US" sz="1200" b="0" i="0" dirty="0" smtClean="0">
                <a:solidFill>
                  <a:srgbClr val="FFFF00"/>
                </a:solidFill>
                <a:latin typeface="Candara" panose="020E0502030303020204" pitchFamily="34" charset="0"/>
              </a:rPr>
              <a:t>The Brookings </a:t>
            </a:r>
            <a:r>
              <a:rPr lang="en-US" sz="1200" b="0" i="0" dirty="0" err="1" smtClean="0">
                <a:solidFill>
                  <a:srgbClr val="FFFF00"/>
                </a:solidFill>
                <a:latin typeface="Candara" panose="020E0502030303020204" pitchFamily="34" charset="0"/>
              </a:rPr>
              <a:t>InstitutionMarch</a:t>
            </a:r>
            <a:r>
              <a:rPr lang="en-US" sz="1200" b="0" i="0" dirty="0" smtClean="0">
                <a:solidFill>
                  <a:srgbClr val="FFFF00"/>
                </a:solidFill>
                <a:latin typeface="Candara" panose="020E0502030303020204" pitchFamily="34" charset="0"/>
              </a:rPr>
              <a:t> 7, 2018</a:t>
            </a:r>
          </a:p>
          <a:p>
            <a:endParaRPr lang="en-US" b="0" dirty="0"/>
          </a:p>
        </p:txBody>
      </p:sp>
      <p:sp>
        <p:nvSpPr>
          <p:cNvPr id="4" name="Slide Number Placeholder 3"/>
          <p:cNvSpPr>
            <a:spLocks noGrp="1"/>
          </p:cNvSpPr>
          <p:nvPr>
            <p:ph type="sldNum" sz="quarter" idx="10"/>
          </p:nvPr>
        </p:nvSpPr>
        <p:spPr/>
        <p:txBody>
          <a:bodyPr/>
          <a:lstStyle/>
          <a:p>
            <a:fld id="{93A62671-AE42-477C-AEF4-14AA5DA02DD8}" type="slidenum">
              <a:rPr lang="en-US" smtClean="0"/>
              <a:t>2</a:t>
            </a:fld>
            <a:endParaRPr lang="en-US"/>
          </a:p>
        </p:txBody>
      </p:sp>
    </p:spTree>
    <p:extLst>
      <p:ext uri="{BB962C8B-B14F-4D97-AF65-F5344CB8AC3E}">
        <p14:creationId xmlns:p14="http://schemas.microsoft.com/office/powerpoint/2010/main" val="4062786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20</a:t>
            </a:fld>
            <a:endParaRPr lang="en-US"/>
          </a:p>
        </p:txBody>
      </p:sp>
    </p:spTree>
    <p:extLst>
      <p:ext uri="{BB962C8B-B14F-4D97-AF65-F5344CB8AC3E}">
        <p14:creationId xmlns:p14="http://schemas.microsoft.com/office/powerpoint/2010/main" val="2449719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21</a:t>
            </a:fld>
            <a:endParaRPr lang="en-US"/>
          </a:p>
        </p:txBody>
      </p:sp>
    </p:spTree>
    <p:extLst>
      <p:ext uri="{BB962C8B-B14F-4D97-AF65-F5344CB8AC3E}">
        <p14:creationId xmlns:p14="http://schemas.microsoft.com/office/powerpoint/2010/main" val="1323063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22</a:t>
            </a:fld>
            <a:endParaRPr lang="en-US"/>
          </a:p>
        </p:txBody>
      </p:sp>
    </p:spTree>
    <p:extLst>
      <p:ext uri="{BB962C8B-B14F-4D97-AF65-F5344CB8AC3E}">
        <p14:creationId xmlns:p14="http://schemas.microsoft.com/office/powerpoint/2010/main" val="988100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23</a:t>
            </a:fld>
            <a:endParaRPr lang="en-US"/>
          </a:p>
        </p:txBody>
      </p:sp>
    </p:spTree>
    <p:extLst>
      <p:ext uri="{BB962C8B-B14F-4D97-AF65-F5344CB8AC3E}">
        <p14:creationId xmlns:p14="http://schemas.microsoft.com/office/powerpoint/2010/main" val="52260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24</a:t>
            </a:fld>
            <a:endParaRPr lang="en-US"/>
          </a:p>
        </p:txBody>
      </p:sp>
    </p:spTree>
    <p:extLst>
      <p:ext uri="{BB962C8B-B14F-4D97-AF65-F5344CB8AC3E}">
        <p14:creationId xmlns:p14="http://schemas.microsoft.com/office/powerpoint/2010/main" val="217256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25</a:t>
            </a:fld>
            <a:endParaRPr lang="en-US"/>
          </a:p>
        </p:txBody>
      </p:sp>
    </p:spTree>
    <p:extLst>
      <p:ext uri="{BB962C8B-B14F-4D97-AF65-F5344CB8AC3E}">
        <p14:creationId xmlns:p14="http://schemas.microsoft.com/office/powerpoint/2010/main" val="3594734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26</a:t>
            </a:fld>
            <a:endParaRPr lang="en-US"/>
          </a:p>
        </p:txBody>
      </p:sp>
    </p:spTree>
    <p:extLst>
      <p:ext uri="{BB962C8B-B14F-4D97-AF65-F5344CB8AC3E}">
        <p14:creationId xmlns:p14="http://schemas.microsoft.com/office/powerpoint/2010/main" val="1658128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27</a:t>
            </a:fld>
            <a:endParaRPr lang="en-US"/>
          </a:p>
        </p:txBody>
      </p:sp>
    </p:spTree>
    <p:extLst>
      <p:ext uri="{BB962C8B-B14F-4D97-AF65-F5344CB8AC3E}">
        <p14:creationId xmlns:p14="http://schemas.microsoft.com/office/powerpoint/2010/main" val="1117663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28</a:t>
            </a:fld>
            <a:endParaRPr lang="en-US"/>
          </a:p>
        </p:txBody>
      </p:sp>
    </p:spTree>
    <p:extLst>
      <p:ext uri="{BB962C8B-B14F-4D97-AF65-F5344CB8AC3E}">
        <p14:creationId xmlns:p14="http://schemas.microsoft.com/office/powerpoint/2010/main" val="1272169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Kane:  “Recruitment, for instance, must touch all corners of a community to attract more workers and achieve greater diversity, which depends on gaining traction among a broad set of regional players.”</a:t>
            </a:r>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29</a:t>
            </a:fld>
            <a:endParaRPr lang="en-US"/>
          </a:p>
        </p:txBody>
      </p:sp>
    </p:spTree>
    <p:extLst>
      <p:ext uri="{BB962C8B-B14F-4D97-AF65-F5344CB8AC3E}">
        <p14:creationId xmlns:p14="http://schemas.microsoft.com/office/powerpoint/2010/main" val="357677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LAS T WEDNESDAY, at the height of our second Nor’easter of the week. . . </a:t>
            </a:r>
          </a:p>
          <a:p>
            <a:endParaRPr lang="en-US" baseline="0" dirty="0" smtClean="0"/>
          </a:p>
          <a:p>
            <a:pPr algn="l"/>
            <a:r>
              <a:rPr lang="en-US" sz="1200" b="0" i="0" dirty="0" smtClean="0">
                <a:solidFill>
                  <a:srgbClr val="FFFF00"/>
                </a:solidFill>
                <a:latin typeface="Candara" panose="020E0502030303020204" pitchFamily="34" charset="0"/>
              </a:rPr>
              <a:t>-- </a:t>
            </a:r>
            <a:r>
              <a:rPr lang="en-US" sz="1400" b="0" i="0" dirty="0" smtClean="0">
                <a:solidFill>
                  <a:srgbClr val="FFFF00"/>
                </a:solidFill>
                <a:latin typeface="Candara" panose="020E0502030303020204" pitchFamily="34" charset="0"/>
              </a:rPr>
              <a:t>Joseph Kane</a:t>
            </a:r>
            <a:r>
              <a:rPr lang="en-US" sz="1200" b="0" i="0" dirty="0" smtClean="0">
                <a:solidFill>
                  <a:srgbClr val="FFFF00"/>
                </a:solidFill>
                <a:latin typeface="Candara" panose="020E0502030303020204" pitchFamily="34" charset="0"/>
              </a:rPr>
              <a:t>, Associate Fellow,</a:t>
            </a:r>
            <a:r>
              <a:rPr lang="en-US" sz="1200" b="0" i="0" baseline="0" dirty="0" smtClean="0">
                <a:solidFill>
                  <a:srgbClr val="FFFF00"/>
                </a:solidFill>
                <a:latin typeface="Candara" panose="020E0502030303020204" pitchFamily="34" charset="0"/>
              </a:rPr>
              <a:t> </a:t>
            </a:r>
            <a:r>
              <a:rPr lang="en-US" sz="1200" b="0" i="0" dirty="0" smtClean="0">
                <a:solidFill>
                  <a:srgbClr val="FFFF00"/>
                </a:solidFill>
                <a:latin typeface="Candara" panose="020E0502030303020204" pitchFamily="34" charset="0"/>
              </a:rPr>
              <a:t>Metropolitan Policy Program </a:t>
            </a:r>
          </a:p>
          <a:p>
            <a:pPr algn="l"/>
            <a:r>
              <a:rPr lang="en-US" sz="1200" b="0" i="0" dirty="0" smtClean="0">
                <a:solidFill>
                  <a:srgbClr val="FFFF00"/>
                </a:solidFill>
                <a:latin typeface="Candara" panose="020E0502030303020204" pitchFamily="34" charset="0"/>
              </a:rPr>
              <a:t>The Brookings Institution</a:t>
            </a:r>
          </a:p>
          <a:p>
            <a:pPr algn="l"/>
            <a:endParaRPr lang="en-US" sz="1200" b="0" i="0" dirty="0" smtClean="0">
              <a:solidFill>
                <a:srgbClr val="FFFF00"/>
              </a:solidFill>
              <a:latin typeface="Candara" panose="020E0502030303020204" pitchFamily="34" charset="0"/>
            </a:endParaRPr>
          </a:p>
          <a:p>
            <a:pPr algn="l"/>
            <a:r>
              <a:rPr lang="en-US" sz="1200" b="0" i="0" dirty="0" smtClean="0">
                <a:solidFill>
                  <a:srgbClr val="FFFF00"/>
                </a:solidFill>
                <a:latin typeface="Candara" panose="020E0502030303020204" pitchFamily="34" charset="0"/>
              </a:rPr>
              <a:t>Published this article which really</a:t>
            </a:r>
            <a:r>
              <a:rPr lang="en-US" sz="1200" b="0" i="0" baseline="0" dirty="0" smtClean="0">
                <a:solidFill>
                  <a:srgbClr val="FFFF00"/>
                </a:solidFill>
                <a:latin typeface="Candara" panose="020E0502030303020204" pitchFamily="34" charset="0"/>
              </a:rPr>
              <a:t> boils the thesis of my presentation down to brass tacks</a:t>
            </a:r>
            <a:endParaRPr lang="en-US" sz="1200" b="0" i="0" dirty="0" smtClean="0">
              <a:solidFill>
                <a:srgbClr val="FFFF00"/>
              </a:solidFill>
              <a:latin typeface="Candara" panose="020E0502030303020204" pitchFamily="34" charset="0"/>
            </a:endParaRPr>
          </a:p>
          <a:p>
            <a:endParaRPr lang="en-US" b="0" dirty="0" smtClean="0"/>
          </a:p>
          <a:p>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3</a:t>
            </a:fld>
            <a:endParaRPr lang="en-US"/>
          </a:p>
        </p:txBody>
      </p:sp>
    </p:spTree>
    <p:extLst>
      <p:ext uri="{BB962C8B-B14F-4D97-AF65-F5344CB8AC3E}">
        <p14:creationId xmlns:p14="http://schemas.microsoft.com/office/powerpoint/2010/main" val="24286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30</a:t>
            </a:fld>
            <a:endParaRPr lang="en-US"/>
          </a:p>
        </p:txBody>
      </p:sp>
    </p:spTree>
    <p:extLst>
      <p:ext uri="{BB962C8B-B14F-4D97-AF65-F5344CB8AC3E}">
        <p14:creationId xmlns:p14="http://schemas.microsoft.com/office/powerpoint/2010/main" val="3924647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31</a:t>
            </a:fld>
            <a:endParaRPr lang="en-US"/>
          </a:p>
        </p:txBody>
      </p:sp>
    </p:spTree>
    <p:extLst>
      <p:ext uri="{BB962C8B-B14F-4D97-AF65-F5344CB8AC3E}">
        <p14:creationId xmlns:p14="http://schemas.microsoft.com/office/powerpoint/2010/main" val="399586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4</a:t>
            </a:fld>
            <a:endParaRPr lang="en-US"/>
          </a:p>
        </p:txBody>
      </p:sp>
    </p:spTree>
    <p:extLst>
      <p:ext uri="{BB962C8B-B14F-4D97-AF65-F5344CB8AC3E}">
        <p14:creationId xmlns:p14="http://schemas.microsoft.com/office/powerpoint/2010/main" val="182760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5</a:t>
            </a:fld>
            <a:endParaRPr lang="en-US"/>
          </a:p>
        </p:txBody>
      </p:sp>
    </p:spTree>
    <p:extLst>
      <p:ext uri="{BB962C8B-B14F-4D97-AF65-F5344CB8AC3E}">
        <p14:creationId xmlns:p14="http://schemas.microsoft.com/office/powerpoint/2010/main" val="2856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62671-AE42-477C-AEF4-14AA5DA02DD8}" type="slidenum">
              <a:rPr lang="en-US" smtClean="0"/>
              <a:t>6</a:t>
            </a:fld>
            <a:endParaRPr lang="en-US"/>
          </a:p>
        </p:txBody>
      </p:sp>
    </p:spTree>
    <p:extLst>
      <p:ext uri="{BB962C8B-B14F-4D97-AF65-F5344CB8AC3E}">
        <p14:creationId xmlns:p14="http://schemas.microsoft.com/office/powerpoint/2010/main" val="286191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Begs the question:  If this is such a great damn place to be, why are we having this conversation?  Lets come back to that. . . </a:t>
            </a: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7</a:t>
            </a:fld>
            <a:endParaRPr lang="en-US"/>
          </a:p>
        </p:txBody>
      </p:sp>
    </p:spTree>
    <p:extLst>
      <p:ext uri="{BB962C8B-B14F-4D97-AF65-F5344CB8AC3E}">
        <p14:creationId xmlns:p14="http://schemas.microsoft.com/office/powerpoint/2010/main" val="152850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generation of workers has a career span of roughly 50</a:t>
            </a:r>
            <a:r>
              <a:rPr lang="en-US" baseline="0" dirty="0" smtClean="0"/>
              <a:t> years – that is, from the earliest members of that generation entering the workforce until the last members leaving the workforce we see a span of a bit more than 5 decades.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in 2018, we are about four years from the end of the Clean Water Act Generational </a:t>
            </a:r>
            <a:r>
              <a:rPr lang="en-US" baseline="0" dirty="0" err="1" smtClean="0"/>
              <a:t>Careerspan</a:t>
            </a:r>
            <a:r>
              <a:rPr lang="en-US" baseline="0" dirty="0" smtClean="0"/>
              <a:t>—the five decades from the passage of the Clean Water Act.  The Baby Boom employees who joined the water workforce at the same general time of the adoption or implementation of the Clean Water Act are just about all retired—leaving another 15 years or so of Generation Xers and another 30 years of Generation Y and Millennials.  </a:t>
            </a:r>
          </a:p>
          <a:p>
            <a:endParaRPr lang="en-US" baseline="0" dirty="0" smtClean="0"/>
          </a:p>
          <a:p>
            <a:r>
              <a:rPr lang="en-US" baseline="0" dirty="0" smtClean="0"/>
              <a:t>Or to put it plainly, we are in the final working years of the Baby Boomers, who have largely retired.</a:t>
            </a:r>
          </a:p>
          <a:p>
            <a:endParaRPr lang="en-US" baseline="0" dirty="0" smtClean="0"/>
          </a:p>
          <a:p>
            <a:r>
              <a:rPr lang="en-US" baseline="0" dirty="0" smtClean="0"/>
              <a:t>We are just past the peak of “Prime Time” for our Generation X workers, </a:t>
            </a:r>
          </a:p>
          <a:p>
            <a:endParaRPr lang="en-US" baseline="0" dirty="0" smtClean="0"/>
          </a:p>
          <a:p>
            <a:r>
              <a:rPr lang="en-US" baseline="0" dirty="0" smtClean="0"/>
              <a:t>We are entering Prime Time for our Generation Y and Millennial workers.</a:t>
            </a:r>
          </a:p>
          <a:p>
            <a:endParaRPr lang="en-US" baseline="0" dirty="0" smtClean="0"/>
          </a:p>
          <a:p>
            <a:r>
              <a:rPr lang="en-US" baseline="0" dirty="0" smtClean="0"/>
              <a:t>If we are looking to identify our top talent for the future of Environmental Leadership is there any question where we should be focusing our efforts?</a:t>
            </a:r>
          </a:p>
          <a:p>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8</a:t>
            </a:fld>
            <a:endParaRPr lang="en-US"/>
          </a:p>
        </p:txBody>
      </p:sp>
    </p:spTree>
    <p:extLst>
      <p:ext uri="{BB962C8B-B14F-4D97-AF65-F5344CB8AC3E}">
        <p14:creationId xmlns:p14="http://schemas.microsoft.com/office/powerpoint/2010/main" val="89506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in the right</a:t>
            </a:r>
            <a:r>
              <a:rPr lang="en-US" baseline="0" dirty="0" smtClean="0"/>
              <a:t> frame of mind. . . </a:t>
            </a:r>
          </a:p>
          <a:p>
            <a:endParaRPr lang="en-US" baseline="0" dirty="0" smtClean="0"/>
          </a:p>
          <a:p>
            <a:r>
              <a:rPr lang="en-US" baseline="0" dirty="0" smtClean="0"/>
              <a:t>A study by the Environmental Protection Agency in 2010 and updated in 2014 showed that the waning years of what they called “the Implementation Generation” would be a period of extreme generational change in terms of management approach and resource allocation.  </a:t>
            </a:r>
          </a:p>
          <a:p>
            <a:endParaRPr lang="en-US" baseline="0" dirty="0" smtClean="0"/>
          </a:p>
          <a:p>
            <a:r>
              <a:rPr lang="en-US" baseline="0" dirty="0" smtClean="0"/>
              <a:t>The days of “getting thing moving” and punching the ticket on design, mobilization and deployment of our response to the CWA are ending.</a:t>
            </a:r>
          </a:p>
          <a:p>
            <a:endParaRPr lang="en-US" baseline="0" dirty="0" smtClean="0"/>
          </a:p>
          <a:p>
            <a:r>
              <a:rPr lang="en-US" baseline="0" dirty="0" smtClean="0"/>
              <a:t>The EPA sounded the warning gong on our ability to transition to the future needs of our industry which lay less and less in figuring out what and how to meet our regulatory goals and more and more on what to do about strategic planning in the post 9/11 and post-2008 financial meltdown years of lean and mean.</a:t>
            </a:r>
            <a:endParaRPr lang="en-US" dirty="0"/>
          </a:p>
        </p:txBody>
      </p:sp>
      <p:sp>
        <p:nvSpPr>
          <p:cNvPr id="4" name="Slide Number Placeholder 3"/>
          <p:cNvSpPr>
            <a:spLocks noGrp="1"/>
          </p:cNvSpPr>
          <p:nvPr>
            <p:ph type="sldNum" sz="quarter" idx="10"/>
          </p:nvPr>
        </p:nvSpPr>
        <p:spPr/>
        <p:txBody>
          <a:bodyPr/>
          <a:lstStyle/>
          <a:p>
            <a:fld id="{93A62671-AE42-477C-AEF4-14AA5DA02DD8}" type="slidenum">
              <a:rPr lang="en-US" smtClean="0"/>
              <a:t>9</a:t>
            </a:fld>
            <a:endParaRPr lang="en-US"/>
          </a:p>
        </p:txBody>
      </p:sp>
    </p:spTree>
    <p:extLst>
      <p:ext uri="{BB962C8B-B14F-4D97-AF65-F5344CB8AC3E}">
        <p14:creationId xmlns:p14="http://schemas.microsoft.com/office/powerpoint/2010/main" val="2952425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3/13/2018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0.gi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207" y="1026042"/>
            <a:ext cx="11741630" cy="1781552"/>
          </a:xfrm>
        </p:spPr>
        <p:txBody>
          <a:bodyPr>
            <a:normAutofit/>
          </a:bodyPr>
          <a:lstStyle/>
          <a:p>
            <a:pPr algn="ctr"/>
            <a:r>
              <a:rPr lang="en-US" sz="6000" b="1" dirty="0" smtClean="0">
                <a:solidFill>
                  <a:srgbClr val="FFFF00"/>
                </a:solidFill>
                <a:effectLst>
                  <a:outerShdw blurRad="38100" dist="38100" dir="2700000" algn="tl">
                    <a:srgbClr val="000000">
                      <a:alpha val="43137"/>
                    </a:srgbClr>
                  </a:outerShdw>
                </a:effectLst>
                <a:latin typeface="Candara" panose="020E0502030303020204" pitchFamily="34" charset="0"/>
              </a:rPr>
              <a:t>RETAINING TOP TALENT</a:t>
            </a:r>
            <a:endParaRPr lang="en-US" sz="6000" b="1" spc="600" dirty="0">
              <a:solidFill>
                <a:srgbClr val="FFFF00"/>
              </a:solidFill>
              <a:effectLst>
                <a:outerShdw blurRad="38100" dist="38100" dir="2700000" algn="tl">
                  <a:srgbClr val="000000">
                    <a:alpha val="43137"/>
                  </a:srgbClr>
                </a:outerShdw>
              </a:effectLst>
              <a:latin typeface="Candara" panose="020E0502030303020204" pitchFamily="34" charset="0"/>
            </a:endParaRPr>
          </a:p>
        </p:txBody>
      </p:sp>
      <p:sp>
        <p:nvSpPr>
          <p:cNvPr id="3" name="Subtitle 2"/>
          <p:cNvSpPr>
            <a:spLocks noGrp="1"/>
          </p:cNvSpPr>
          <p:nvPr>
            <p:ph type="subTitle" idx="1"/>
          </p:nvPr>
        </p:nvSpPr>
        <p:spPr>
          <a:xfrm>
            <a:off x="145142" y="4461164"/>
            <a:ext cx="11742057" cy="2202872"/>
          </a:xfrm>
        </p:spPr>
        <p:txBody>
          <a:bodyPr>
            <a:normAutofit/>
          </a:bodyPr>
          <a:lstStyle/>
          <a:p>
            <a:r>
              <a:rPr lang="en-US" sz="4000" b="1" cap="small" dirty="0" smtClean="0">
                <a:latin typeface="Candara" panose="020E0502030303020204" pitchFamily="34" charset="0"/>
              </a:rPr>
              <a:t>B</a:t>
            </a:r>
            <a:r>
              <a:rPr lang="en-US" sz="4400" b="1" cap="small" dirty="0" smtClean="0">
                <a:latin typeface="Candara" panose="020E0502030303020204" pitchFamily="34" charset="0"/>
              </a:rPr>
              <a:t>rian</a:t>
            </a:r>
            <a:r>
              <a:rPr lang="en-US" sz="3600" b="1" cap="small" dirty="0" smtClean="0">
                <a:latin typeface="Candara" panose="020E0502030303020204" pitchFamily="34" charset="0"/>
              </a:rPr>
              <a:t> </a:t>
            </a:r>
            <a:r>
              <a:rPr lang="en-US" sz="4000" b="1" cap="small" dirty="0" smtClean="0">
                <a:latin typeface="Candara" panose="020E0502030303020204" pitchFamily="34" charset="0"/>
              </a:rPr>
              <a:t>J</a:t>
            </a:r>
            <a:r>
              <a:rPr lang="en-US" sz="3600" b="1" cap="small" dirty="0" smtClean="0">
                <a:latin typeface="Candara" panose="020E0502030303020204" pitchFamily="34" charset="0"/>
              </a:rPr>
              <a:t>. </a:t>
            </a:r>
            <a:r>
              <a:rPr lang="en-US" sz="4000" b="1" cap="small" dirty="0" smtClean="0">
                <a:latin typeface="Candara" panose="020E0502030303020204" pitchFamily="34" charset="0"/>
              </a:rPr>
              <a:t>V</a:t>
            </a:r>
            <a:r>
              <a:rPr lang="en-US" sz="4400" b="1" cap="small" dirty="0" smtClean="0">
                <a:latin typeface="Candara" panose="020E0502030303020204" pitchFamily="34" charset="0"/>
              </a:rPr>
              <a:t>alentino</a:t>
            </a:r>
            <a:r>
              <a:rPr lang="en-US" sz="2400" cap="none" dirty="0" smtClean="0">
                <a:latin typeface="Candara" panose="020E0502030303020204" pitchFamily="34" charset="0"/>
              </a:rPr>
              <a:t>, MPA, CEAS, ICMA-CM</a:t>
            </a:r>
          </a:p>
          <a:p>
            <a:r>
              <a:rPr lang="en-US" sz="2400" b="1" cap="none" dirty="0" smtClean="0">
                <a:latin typeface="Candara" panose="020E0502030303020204" pitchFamily="34" charset="0"/>
              </a:rPr>
              <a:t>Executive Director</a:t>
            </a:r>
            <a:r>
              <a:rPr lang="en-US" sz="2000" cap="none" dirty="0">
                <a:latin typeface="Candara" panose="020E0502030303020204" pitchFamily="34" charset="0"/>
              </a:rPr>
              <a:t> </a:t>
            </a:r>
            <a:r>
              <a:rPr lang="en-US" sz="2000" cap="none" dirty="0" smtClean="0">
                <a:latin typeface="Candara" panose="020E0502030303020204" pitchFamily="34" charset="0"/>
              </a:rPr>
              <a:t>| </a:t>
            </a:r>
            <a:r>
              <a:rPr lang="en-US" sz="2400" i="1" cap="none" dirty="0" smtClean="0">
                <a:latin typeface="Candara" panose="020E0502030303020204" pitchFamily="34" charset="0"/>
              </a:rPr>
              <a:t>Western Monmouth Utilities Authority</a:t>
            </a:r>
          </a:p>
          <a:p>
            <a:r>
              <a:rPr lang="en-US" sz="2400" b="1" cap="none" dirty="0" smtClean="0">
                <a:latin typeface="Candara" panose="020E0502030303020204" pitchFamily="34" charset="0"/>
              </a:rPr>
              <a:t>Director</a:t>
            </a:r>
            <a:r>
              <a:rPr lang="en-US" sz="2400" cap="none" dirty="0" smtClean="0">
                <a:latin typeface="Candara" panose="020E0502030303020204" pitchFamily="34" charset="0"/>
              </a:rPr>
              <a:t> | </a:t>
            </a:r>
            <a:r>
              <a:rPr lang="en-US" sz="2400" i="1" cap="none" dirty="0" smtClean="0">
                <a:latin typeface="Candara" panose="020E0502030303020204" pitchFamily="34" charset="0"/>
              </a:rPr>
              <a:t>Environmental Professional Development Academy</a:t>
            </a:r>
            <a:endParaRPr lang="en-US" sz="3000" i="1" cap="none" dirty="0" smtClean="0">
              <a:latin typeface="Candara" panose="020E0502030303020204" pitchFamily="34" charset="0"/>
            </a:endParaRPr>
          </a:p>
          <a:p>
            <a:endParaRPr lang="en-US" dirty="0"/>
          </a:p>
        </p:txBody>
      </p:sp>
      <p:pic>
        <p:nvPicPr>
          <p:cNvPr id="1026" name="Picture 2" descr="C:\Users\BVALEN~1.WMM\AppData\Local\Temp\2.jpg"/>
          <p:cNvPicPr>
            <a:picLocks noChangeAspect="1" noChangeArrowheads="1"/>
          </p:cNvPicPr>
          <p:nvPr/>
        </p:nvPicPr>
        <p:blipFill rotWithShape="1">
          <a:blip r:embed="rId3">
            <a:extLst>
              <a:ext uri="{28A0092B-C50C-407E-A947-70E740481C1C}">
                <a14:useLocalDpi xmlns:a14="http://schemas.microsoft.com/office/drawing/2010/main" val="0"/>
              </a:ext>
            </a:extLst>
          </a:blip>
          <a:srcRect l="2310" t="17475" r="1946" b="15017"/>
          <a:stretch/>
        </p:blipFill>
        <p:spPr bwMode="auto">
          <a:xfrm>
            <a:off x="671134" y="3947374"/>
            <a:ext cx="3187327" cy="2247364"/>
          </a:xfrm>
          <a:prstGeom prst="ellipse">
            <a:avLst/>
          </a:prstGeom>
          <a:noFill/>
          <a:ln>
            <a:solidFill>
              <a:srgbClr val="00B0F0"/>
            </a:solid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322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dirty="0" smtClean="0">
                <a:solidFill>
                  <a:srgbClr val="FFFF00"/>
                </a:solidFill>
                <a:latin typeface="Candara" panose="020E0502030303020204" pitchFamily="34" charset="0"/>
              </a:rPr>
              <a:t>Are we too late?</a:t>
            </a:r>
            <a:endParaRPr lang="en-US" sz="4800" b="1" dirty="0">
              <a:solidFill>
                <a:srgbClr val="FFFF00"/>
              </a:solidFill>
              <a:latin typeface="Candara" panose="020E0502030303020204" pitchFamily="34" charset="0"/>
            </a:endParaRPr>
          </a:p>
        </p:txBody>
      </p:sp>
      <p:sp>
        <p:nvSpPr>
          <p:cNvPr id="9" name="TextBox 8"/>
          <p:cNvSpPr txBox="1"/>
          <p:nvPr/>
        </p:nvSpPr>
        <p:spPr>
          <a:xfrm>
            <a:off x="624115" y="2057400"/>
            <a:ext cx="11202126" cy="3785652"/>
          </a:xfrm>
          <a:prstGeom prst="rect">
            <a:avLst/>
          </a:prstGeom>
          <a:noFill/>
        </p:spPr>
        <p:txBody>
          <a:bodyPr wrap="square" rtlCol="0">
            <a:spAutoFit/>
          </a:bodyPr>
          <a:lstStyle/>
          <a:p>
            <a:pPr marL="457200" indent="-457200">
              <a:buFont typeface="Arial" panose="020B0604020202020204" pitchFamily="34" charset="0"/>
              <a:buChar char="•"/>
            </a:pPr>
            <a:r>
              <a:rPr lang="en-US" sz="4800" dirty="0" smtClean="0">
                <a:latin typeface="Candara" panose="020E0502030303020204" pitchFamily="34" charset="0"/>
              </a:rPr>
              <a:t>Don’t Wait!</a:t>
            </a:r>
          </a:p>
          <a:p>
            <a:pPr marL="457200" indent="-457200">
              <a:buFont typeface="Arial" panose="020B0604020202020204" pitchFamily="34" charset="0"/>
              <a:buChar char="•"/>
            </a:pPr>
            <a:r>
              <a:rPr lang="en-US" sz="4800" dirty="0" smtClean="0">
                <a:latin typeface="Candara" panose="020E0502030303020204" pitchFamily="34" charset="0"/>
              </a:rPr>
              <a:t>Succession can be unpredictable</a:t>
            </a:r>
          </a:p>
          <a:p>
            <a:pPr marL="457200" indent="-457200">
              <a:buFont typeface="Arial" panose="020B0604020202020204" pitchFamily="34" charset="0"/>
              <a:buChar char="•"/>
            </a:pPr>
            <a:r>
              <a:rPr lang="en-US" sz="4800" dirty="0" smtClean="0">
                <a:latin typeface="Candara" panose="020E0502030303020204" pitchFamily="34" charset="0"/>
              </a:rPr>
              <a:t>Must be ready for opportunities</a:t>
            </a:r>
          </a:p>
          <a:p>
            <a:pPr marL="457200" indent="-457200">
              <a:buFont typeface="Arial" panose="020B0604020202020204" pitchFamily="34" charset="0"/>
              <a:buChar char="•"/>
            </a:pPr>
            <a:r>
              <a:rPr lang="en-US" sz="4800" dirty="0" smtClean="0">
                <a:latin typeface="Candara" panose="020E0502030303020204" pitchFamily="34" charset="0"/>
              </a:rPr>
              <a:t>More than operational considerations</a:t>
            </a:r>
          </a:p>
          <a:p>
            <a:pPr marL="457200" indent="-457200">
              <a:buFont typeface="Arial" panose="020B0604020202020204" pitchFamily="34" charset="0"/>
              <a:buChar char="•"/>
            </a:pPr>
            <a:r>
              <a:rPr lang="en-US" sz="4800" dirty="0" smtClean="0">
                <a:latin typeface="Candara" panose="020E0502030303020204" pitchFamily="34" charset="0"/>
              </a:rPr>
              <a:t>BE PROACTIVE</a:t>
            </a:r>
            <a:endParaRPr lang="en-US" sz="4800" dirty="0">
              <a:latin typeface="Candara" panose="020E0502030303020204" pitchFamily="34" charset="0"/>
            </a:endParaRPr>
          </a:p>
        </p:txBody>
      </p:sp>
    </p:spTree>
    <p:extLst>
      <p:ext uri="{BB962C8B-B14F-4D97-AF65-F5344CB8AC3E}">
        <p14:creationId xmlns:p14="http://schemas.microsoft.com/office/powerpoint/2010/main" val="284354089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dirty="0" smtClean="0">
                <a:solidFill>
                  <a:srgbClr val="FFFF00"/>
                </a:solidFill>
                <a:latin typeface="Candara" panose="020E0502030303020204" pitchFamily="34" charset="0"/>
              </a:rPr>
              <a:t>tend your flock</a:t>
            </a:r>
            <a:endParaRPr lang="en-US" sz="4800" b="1" dirty="0">
              <a:solidFill>
                <a:srgbClr val="FFFF00"/>
              </a:solidFill>
              <a:latin typeface="Candara" panose="020E0502030303020204" pitchFamily="34" charset="0"/>
            </a:endParaRPr>
          </a:p>
        </p:txBody>
      </p:sp>
      <p:sp>
        <p:nvSpPr>
          <p:cNvPr id="3" name="TextBox 2"/>
          <p:cNvSpPr txBox="1"/>
          <p:nvPr/>
        </p:nvSpPr>
        <p:spPr>
          <a:xfrm>
            <a:off x="213360" y="2057400"/>
            <a:ext cx="11612880" cy="4185761"/>
          </a:xfrm>
          <a:prstGeom prst="rect">
            <a:avLst/>
          </a:prstGeom>
          <a:noFill/>
        </p:spPr>
        <p:txBody>
          <a:bodyPr wrap="square" rtlCol="0">
            <a:spAutoFit/>
          </a:bodyPr>
          <a:lstStyle/>
          <a:p>
            <a:pPr marL="457200" indent="-457200">
              <a:buFont typeface="Arial" panose="020B0604020202020204" pitchFamily="34" charset="0"/>
              <a:buChar char="•"/>
            </a:pPr>
            <a:r>
              <a:rPr lang="en-US" sz="4800" dirty="0" smtClean="0">
                <a:latin typeface="Candara" panose="020E0502030303020204" pitchFamily="34" charset="0"/>
              </a:rPr>
              <a:t>Modern Leaders. . . </a:t>
            </a:r>
          </a:p>
          <a:p>
            <a:pPr marL="914400" lvl="1" indent="-457200">
              <a:buFont typeface="Arial" panose="020B0604020202020204" pitchFamily="34" charset="0"/>
              <a:buChar char="•"/>
            </a:pPr>
            <a:endParaRPr lang="en-US" dirty="0" smtClean="0">
              <a:latin typeface="Candara" panose="020E0502030303020204" pitchFamily="34" charset="0"/>
            </a:endParaRPr>
          </a:p>
          <a:p>
            <a:pPr marL="914400" lvl="1" indent="-457200">
              <a:buFont typeface="Arial" panose="020B0604020202020204" pitchFamily="34" charset="0"/>
              <a:buChar char="•"/>
            </a:pPr>
            <a:r>
              <a:rPr lang="en-US" sz="4000" dirty="0" smtClean="0">
                <a:latin typeface="Candara" panose="020E0502030303020204" pitchFamily="34" charset="0"/>
              </a:rPr>
              <a:t> </a:t>
            </a:r>
            <a:r>
              <a:rPr lang="en-US" sz="4000" u="sng" dirty="0">
                <a:latin typeface="Candara" panose="020E0502030303020204" pitchFamily="34" charset="0"/>
              </a:rPr>
              <a:t>TRAIN</a:t>
            </a:r>
            <a:r>
              <a:rPr lang="en-US" sz="4000" dirty="0">
                <a:latin typeface="Candara" panose="020E0502030303020204" pitchFamily="34" charset="0"/>
              </a:rPr>
              <a:t> potential success </a:t>
            </a:r>
            <a:r>
              <a:rPr lang="en-US" sz="4000" dirty="0" smtClean="0">
                <a:latin typeface="Candara" panose="020E0502030303020204" pitchFamily="34" charset="0"/>
              </a:rPr>
              <a:t>stories</a:t>
            </a:r>
          </a:p>
          <a:p>
            <a:pPr marL="914400" lvl="1" indent="-457200">
              <a:buFont typeface="Arial" panose="020B0604020202020204" pitchFamily="34" charset="0"/>
              <a:buChar char="•"/>
            </a:pPr>
            <a:endParaRPr lang="en-US" sz="4000" u="sng" dirty="0">
              <a:latin typeface="Candara" panose="020E0502030303020204" pitchFamily="34" charset="0"/>
            </a:endParaRPr>
          </a:p>
          <a:p>
            <a:pPr marL="914400" lvl="1" indent="-457200">
              <a:buFont typeface="Arial" panose="020B0604020202020204" pitchFamily="34" charset="0"/>
              <a:buChar char="•"/>
            </a:pPr>
            <a:r>
              <a:rPr lang="en-US" sz="4000" u="sng" dirty="0" smtClean="0">
                <a:latin typeface="Candara" panose="020E0502030303020204" pitchFamily="34" charset="0"/>
              </a:rPr>
              <a:t>MENTOR</a:t>
            </a:r>
            <a:r>
              <a:rPr lang="en-US" sz="4000" dirty="0" smtClean="0">
                <a:latin typeface="Candara" panose="020E0502030303020204" pitchFamily="34" charset="0"/>
              </a:rPr>
              <a:t> protégés</a:t>
            </a:r>
            <a:endParaRPr lang="en-US" sz="4000" dirty="0">
              <a:latin typeface="Candara" panose="020E0502030303020204" pitchFamily="34" charset="0"/>
            </a:endParaRPr>
          </a:p>
          <a:p>
            <a:pPr marL="914400" lvl="1" indent="-457200">
              <a:buFont typeface="Arial" panose="020B0604020202020204" pitchFamily="34" charset="0"/>
              <a:buChar char="•"/>
            </a:pPr>
            <a:endParaRPr lang="en-US" sz="4000" u="sng" dirty="0" smtClean="0">
              <a:latin typeface="Candara" panose="020E0502030303020204" pitchFamily="34" charset="0"/>
            </a:endParaRPr>
          </a:p>
          <a:p>
            <a:pPr marL="914400" lvl="1" indent="-457200">
              <a:buFont typeface="Arial" panose="020B0604020202020204" pitchFamily="34" charset="0"/>
              <a:buChar char="•"/>
            </a:pPr>
            <a:r>
              <a:rPr lang="en-US" sz="4000" u="sng" dirty="0" smtClean="0">
                <a:latin typeface="Candara" panose="020E0502030303020204" pitchFamily="34" charset="0"/>
              </a:rPr>
              <a:t>RETAIN </a:t>
            </a:r>
            <a:r>
              <a:rPr lang="en-US" sz="4000" dirty="0" smtClean="0">
                <a:latin typeface="Candara" panose="020E0502030303020204" pitchFamily="34" charset="0"/>
              </a:rPr>
              <a:t>top talent</a:t>
            </a:r>
          </a:p>
        </p:txBody>
      </p:sp>
    </p:spTree>
    <p:extLst>
      <p:ext uri="{BB962C8B-B14F-4D97-AF65-F5344CB8AC3E}">
        <p14:creationId xmlns:p14="http://schemas.microsoft.com/office/powerpoint/2010/main" val="3751450103"/>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dirty="0" smtClean="0">
                <a:solidFill>
                  <a:srgbClr val="FFFF00"/>
                </a:solidFill>
                <a:latin typeface="Candara" panose="020E0502030303020204" pitchFamily="34" charset="0"/>
              </a:rPr>
              <a:t>Who is the target audience</a:t>
            </a:r>
            <a:endParaRPr lang="en-US" sz="4800" b="1" dirty="0">
              <a:solidFill>
                <a:srgbClr val="FFFF00"/>
              </a:solidFill>
              <a:latin typeface="Candara" panose="020E0502030303020204" pitchFamily="34" charset="0"/>
            </a:endParaRPr>
          </a:p>
        </p:txBody>
      </p:sp>
      <p:sp>
        <p:nvSpPr>
          <p:cNvPr id="3" name="TextBox 2"/>
          <p:cNvSpPr txBox="1"/>
          <p:nvPr/>
        </p:nvSpPr>
        <p:spPr>
          <a:xfrm>
            <a:off x="885370" y="2057400"/>
            <a:ext cx="10940869" cy="3046988"/>
          </a:xfrm>
          <a:prstGeom prst="rect">
            <a:avLst/>
          </a:prstGeom>
          <a:noFill/>
        </p:spPr>
        <p:txBody>
          <a:bodyPr wrap="square" rtlCol="0">
            <a:spAutoFit/>
          </a:bodyPr>
          <a:lstStyle/>
          <a:p>
            <a:pPr marL="457200" indent="-457200">
              <a:buFont typeface="Arial" panose="020B0604020202020204" pitchFamily="34" charset="0"/>
              <a:buChar char="•"/>
            </a:pPr>
            <a:r>
              <a:rPr lang="en-US" sz="4800" dirty="0" smtClean="0">
                <a:latin typeface="Candara" panose="020E0502030303020204" pitchFamily="34" charset="0"/>
              </a:rPr>
              <a:t>Boomers</a:t>
            </a:r>
          </a:p>
          <a:p>
            <a:pPr marL="457200" indent="-457200">
              <a:buFont typeface="Arial" panose="020B0604020202020204" pitchFamily="34" charset="0"/>
              <a:buChar char="•"/>
            </a:pPr>
            <a:r>
              <a:rPr lang="en-US" sz="4800" dirty="0" smtClean="0">
                <a:latin typeface="Candara" panose="020E0502030303020204" pitchFamily="34" charset="0"/>
              </a:rPr>
              <a:t>Generation X</a:t>
            </a:r>
          </a:p>
          <a:p>
            <a:pPr marL="457200" indent="-457200">
              <a:buFont typeface="Arial" panose="020B0604020202020204" pitchFamily="34" charset="0"/>
              <a:buChar char="•"/>
            </a:pPr>
            <a:r>
              <a:rPr lang="en-US" sz="4800" dirty="0" smtClean="0">
                <a:latin typeface="Candara" panose="020E0502030303020204" pitchFamily="34" charset="0"/>
              </a:rPr>
              <a:t>Generation Y </a:t>
            </a:r>
          </a:p>
          <a:p>
            <a:pPr marL="457200" indent="-457200">
              <a:buFont typeface="Arial" panose="020B0604020202020204" pitchFamily="34" charset="0"/>
              <a:buChar char="•"/>
            </a:pPr>
            <a:r>
              <a:rPr lang="en-US" sz="4800" dirty="0" smtClean="0">
                <a:latin typeface="Candara" panose="020E0502030303020204" pitchFamily="34" charset="0"/>
              </a:rPr>
              <a:t>Millennials</a:t>
            </a:r>
          </a:p>
        </p:txBody>
      </p:sp>
    </p:spTree>
    <p:extLst>
      <p:ext uri="{BB962C8B-B14F-4D97-AF65-F5344CB8AC3E}">
        <p14:creationId xmlns:p14="http://schemas.microsoft.com/office/powerpoint/2010/main" val="215452585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1" y="246993"/>
            <a:ext cx="10131425" cy="1456267"/>
          </a:xfrm>
        </p:spPr>
        <p:txBody>
          <a:bodyPr>
            <a:normAutofit fontScale="90000"/>
          </a:bodyPr>
          <a:lstStyle/>
          <a:p>
            <a:r>
              <a:rPr lang="en-US" sz="4800" b="1" dirty="0" smtClean="0">
                <a:solidFill>
                  <a:srgbClr val="FFFF00"/>
                </a:solidFill>
                <a:latin typeface="Candara" panose="020E0502030303020204" pitchFamily="34" charset="0"/>
              </a:rPr>
              <a:t>Boomer retention &amp; motivation. . . </a:t>
            </a:r>
            <a:endParaRPr lang="en-US" sz="4800" b="1" dirty="0">
              <a:solidFill>
                <a:srgbClr val="FFFF00"/>
              </a:solidFill>
              <a:latin typeface="Candara" panose="020E0502030303020204" pitchFamily="34" charset="0"/>
            </a:endParaRPr>
          </a:p>
        </p:txBody>
      </p:sp>
      <p:sp>
        <p:nvSpPr>
          <p:cNvPr id="3" name="TextBox 2"/>
          <p:cNvSpPr txBox="1"/>
          <p:nvPr/>
        </p:nvSpPr>
        <p:spPr>
          <a:xfrm>
            <a:off x="1442434" y="1634435"/>
            <a:ext cx="10383806" cy="5262979"/>
          </a:xfrm>
          <a:prstGeom prst="rect">
            <a:avLst/>
          </a:prstGeom>
          <a:noFill/>
        </p:spPr>
        <p:txBody>
          <a:bodyPr wrap="square" rtlCol="0">
            <a:spAutoFit/>
          </a:bodyPr>
          <a:lstStyle/>
          <a:p>
            <a:pPr marL="457200" indent="-457200">
              <a:buFont typeface="Arial" panose="020B0604020202020204" pitchFamily="34" charset="0"/>
              <a:buChar char="•"/>
            </a:pPr>
            <a:r>
              <a:rPr lang="en-US" sz="4800" dirty="0" smtClean="0">
                <a:latin typeface="Candara" panose="020E0502030303020204" pitchFamily="34" charset="0"/>
              </a:rPr>
              <a:t>Mentoring &amp; Training</a:t>
            </a:r>
          </a:p>
          <a:p>
            <a:pPr marL="457200" indent="-457200">
              <a:buFont typeface="Arial" panose="020B0604020202020204" pitchFamily="34" charset="0"/>
              <a:buChar char="•"/>
            </a:pPr>
            <a:r>
              <a:rPr lang="en-US" sz="4800" dirty="0" smtClean="0">
                <a:latin typeface="Candara" panose="020E0502030303020204" pitchFamily="34" charset="0"/>
              </a:rPr>
              <a:t>“These Kids Today” Issues</a:t>
            </a:r>
          </a:p>
          <a:p>
            <a:pPr marL="457200" indent="-457200">
              <a:buFont typeface="Arial" panose="020B0604020202020204" pitchFamily="34" charset="0"/>
              <a:buChar char="•"/>
            </a:pPr>
            <a:r>
              <a:rPr lang="en-US" sz="4800" dirty="0" smtClean="0">
                <a:latin typeface="Candara" panose="020E0502030303020204" pitchFamily="34" charset="0"/>
              </a:rPr>
              <a:t>Workplace Issues</a:t>
            </a:r>
          </a:p>
          <a:p>
            <a:pPr marL="457200" indent="-457200">
              <a:buFont typeface="Arial" panose="020B0604020202020204" pitchFamily="34" charset="0"/>
              <a:buChar char="•"/>
            </a:pPr>
            <a:r>
              <a:rPr lang="en-US" sz="4800" dirty="0" smtClean="0">
                <a:latin typeface="Candara" panose="020E0502030303020204" pitchFamily="34" charset="0"/>
              </a:rPr>
              <a:t>Retirement Issues</a:t>
            </a:r>
          </a:p>
          <a:p>
            <a:pPr marL="457200" indent="-457200">
              <a:buFont typeface="Arial" panose="020B0604020202020204" pitchFamily="34" charset="0"/>
              <a:buChar char="•"/>
            </a:pPr>
            <a:r>
              <a:rPr lang="en-US" sz="4800" dirty="0" smtClean="0">
                <a:latin typeface="Candara" panose="020E0502030303020204" pitchFamily="34" charset="0"/>
              </a:rPr>
              <a:t>Flexibility</a:t>
            </a:r>
          </a:p>
          <a:p>
            <a:pPr marL="457200" indent="-457200">
              <a:buFont typeface="Arial" panose="020B0604020202020204" pitchFamily="34" charset="0"/>
              <a:buChar char="•"/>
            </a:pPr>
            <a:r>
              <a:rPr lang="en-US" sz="4800" dirty="0" smtClean="0">
                <a:latin typeface="Candara" panose="020E0502030303020204" pitchFamily="34" charset="0"/>
              </a:rPr>
              <a:t>Benefits</a:t>
            </a:r>
          </a:p>
          <a:p>
            <a:pPr marL="457200" indent="-457200">
              <a:buFont typeface="Arial" panose="020B0604020202020204" pitchFamily="34" charset="0"/>
              <a:buChar char="•"/>
            </a:pPr>
            <a:endParaRPr lang="en-US" sz="4800" dirty="0" smtClean="0">
              <a:latin typeface="Candara" panose="020E0502030303020204" pitchFamily="34" charset="0"/>
            </a:endParaRPr>
          </a:p>
        </p:txBody>
      </p:sp>
    </p:spTree>
    <p:extLst>
      <p:ext uri="{BB962C8B-B14F-4D97-AF65-F5344CB8AC3E}">
        <p14:creationId xmlns:p14="http://schemas.microsoft.com/office/powerpoint/2010/main" val="389690151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dirty="0" smtClean="0">
                <a:solidFill>
                  <a:srgbClr val="FFFF00"/>
                </a:solidFill>
                <a:latin typeface="Candara" panose="020E0502030303020204" pitchFamily="34" charset="0"/>
              </a:rPr>
              <a:t>X:  the next generation</a:t>
            </a:r>
            <a:endParaRPr lang="en-US" sz="4800" b="1" dirty="0">
              <a:solidFill>
                <a:srgbClr val="FFFF00"/>
              </a:solidFill>
              <a:latin typeface="Candara" panose="020E0502030303020204" pitchFamily="34" charset="0"/>
            </a:endParaRPr>
          </a:p>
        </p:txBody>
      </p:sp>
      <p:sp>
        <p:nvSpPr>
          <p:cNvPr id="3" name="TextBox 2"/>
          <p:cNvSpPr txBox="1"/>
          <p:nvPr/>
        </p:nvSpPr>
        <p:spPr>
          <a:xfrm>
            <a:off x="1442434" y="2057400"/>
            <a:ext cx="10383806" cy="4524315"/>
          </a:xfrm>
          <a:prstGeom prst="rect">
            <a:avLst/>
          </a:prstGeom>
          <a:noFill/>
        </p:spPr>
        <p:txBody>
          <a:bodyPr wrap="square" rtlCol="0">
            <a:spAutoFit/>
          </a:bodyPr>
          <a:lstStyle/>
          <a:p>
            <a:pPr marL="457200" indent="-457200">
              <a:buFont typeface="Arial" panose="020B0604020202020204" pitchFamily="34" charset="0"/>
              <a:buChar char="•"/>
            </a:pPr>
            <a:r>
              <a:rPr lang="en-US" sz="4800" dirty="0" smtClean="0">
                <a:latin typeface="Candara" panose="020E0502030303020204" pitchFamily="34" charset="0"/>
              </a:rPr>
              <a:t>Entrepreneurs</a:t>
            </a:r>
          </a:p>
          <a:p>
            <a:pPr marL="457200" indent="-457200">
              <a:buFont typeface="Arial" panose="020B0604020202020204" pitchFamily="34" charset="0"/>
              <a:buChar char="•"/>
            </a:pPr>
            <a:r>
              <a:rPr lang="en-US" sz="4800" dirty="0" smtClean="0">
                <a:latin typeface="Candara" panose="020E0502030303020204" pitchFamily="34" charset="0"/>
              </a:rPr>
              <a:t>Value &amp; Recognition</a:t>
            </a:r>
          </a:p>
          <a:p>
            <a:pPr marL="457200" indent="-457200">
              <a:buFont typeface="Arial" panose="020B0604020202020204" pitchFamily="34" charset="0"/>
              <a:buChar char="•"/>
            </a:pPr>
            <a:r>
              <a:rPr lang="en-US" sz="4800" dirty="0" smtClean="0">
                <a:latin typeface="Candara" panose="020E0502030303020204" pitchFamily="34" charset="0"/>
              </a:rPr>
              <a:t>Flexibility</a:t>
            </a:r>
          </a:p>
          <a:p>
            <a:pPr marL="457200" indent="-457200">
              <a:buFont typeface="Arial" panose="020B0604020202020204" pitchFamily="34" charset="0"/>
              <a:buChar char="•"/>
            </a:pPr>
            <a:r>
              <a:rPr lang="en-US" sz="4800" dirty="0" smtClean="0">
                <a:latin typeface="Candara" panose="020E0502030303020204" pitchFamily="34" charset="0"/>
              </a:rPr>
              <a:t>Leadership</a:t>
            </a:r>
          </a:p>
          <a:p>
            <a:pPr marL="457200" indent="-457200">
              <a:buFont typeface="Arial" panose="020B0604020202020204" pitchFamily="34" charset="0"/>
              <a:buChar char="•"/>
            </a:pPr>
            <a:r>
              <a:rPr lang="en-US" sz="4800" dirty="0" smtClean="0">
                <a:latin typeface="Candara" panose="020E0502030303020204" pitchFamily="34" charset="0"/>
              </a:rPr>
              <a:t>Purpose</a:t>
            </a:r>
          </a:p>
          <a:p>
            <a:pPr marL="457200" indent="-457200">
              <a:buFont typeface="Arial" panose="020B0604020202020204" pitchFamily="34" charset="0"/>
              <a:buChar char="•"/>
            </a:pPr>
            <a:endParaRPr lang="en-US" sz="4800" dirty="0" smtClean="0">
              <a:latin typeface="Candara" panose="020E0502030303020204" pitchFamily="34" charset="0"/>
            </a:endParaRPr>
          </a:p>
        </p:txBody>
      </p:sp>
    </p:spTree>
    <p:extLst>
      <p:ext uri="{BB962C8B-B14F-4D97-AF65-F5344CB8AC3E}">
        <p14:creationId xmlns:p14="http://schemas.microsoft.com/office/powerpoint/2010/main" val="381359713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1" y="609600"/>
            <a:ext cx="11140438" cy="1456267"/>
          </a:xfrm>
        </p:spPr>
        <p:txBody>
          <a:bodyPr>
            <a:normAutofit fontScale="90000"/>
          </a:bodyPr>
          <a:lstStyle/>
          <a:p>
            <a:r>
              <a:rPr lang="en-US" sz="5300" b="1" dirty="0" smtClean="0">
                <a:solidFill>
                  <a:srgbClr val="FFFF00"/>
                </a:solidFill>
                <a:latin typeface="Candara" panose="020E0502030303020204" pitchFamily="34" charset="0"/>
              </a:rPr>
              <a:t>Millennials:  </a:t>
            </a:r>
            <a:br>
              <a:rPr lang="en-US" sz="5300" b="1" dirty="0" smtClean="0">
                <a:solidFill>
                  <a:srgbClr val="FFFF00"/>
                </a:solidFill>
                <a:latin typeface="Candara" panose="020E0502030303020204" pitchFamily="34" charset="0"/>
              </a:rPr>
            </a:br>
            <a:r>
              <a:rPr lang="en-US" sz="5300" b="1" dirty="0">
                <a:solidFill>
                  <a:srgbClr val="FFFF00"/>
                </a:solidFill>
                <a:latin typeface="Candara" panose="020E0502030303020204" pitchFamily="34" charset="0"/>
              </a:rPr>
              <a:t>	</a:t>
            </a:r>
            <a:r>
              <a:rPr lang="en-US" sz="5300" b="1" dirty="0" smtClean="0">
                <a:solidFill>
                  <a:srgbClr val="FFFF00"/>
                </a:solidFill>
                <a:latin typeface="Candara" panose="020E0502030303020204" pitchFamily="34" charset="0"/>
              </a:rPr>
              <a:t>							</a:t>
            </a:r>
            <a:r>
              <a:rPr lang="en-US" sz="5300" b="1" dirty="0" smtClean="0">
                <a:solidFill>
                  <a:srgbClr val="FFFF00"/>
                </a:solidFill>
                <a:latin typeface="Candara" panose="020E0502030303020204" pitchFamily="34" charset="0"/>
              </a:rPr>
              <a:t>		Here’s </a:t>
            </a:r>
            <a:r>
              <a:rPr lang="en-US" sz="5300" b="1" dirty="0" smtClean="0">
                <a:solidFill>
                  <a:srgbClr val="FFFF00"/>
                </a:solidFill>
                <a:latin typeface="Candara" panose="020E0502030303020204" pitchFamily="34" charset="0"/>
              </a:rPr>
              <a:t>your trophy</a:t>
            </a:r>
            <a:endParaRPr lang="en-US" sz="4800" b="1" dirty="0">
              <a:solidFill>
                <a:srgbClr val="FFFF00"/>
              </a:solidFill>
              <a:latin typeface="Candara" panose="020E0502030303020204" pitchFamily="34" charset="0"/>
            </a:endParaRPr>
          </a:p>
        </p:txBody>
      </p:sp>
      <p:sp>
        <p:nvSpPr>
          <p:cNvPr id="3" name="TextBox 2"/>
          <p:cNvSpPr txBox="1"/>
          <p:nvPr/>
        </p:nvSpPr>
        <p:spPr>
          <a:xfrm>
            <a:off x="1150882" y="2498848"/>
            <a:ext cx="10675357" cy="2308324"/>
          </a:xfrm>
          <a:prstGeom prst="rect">
            <a:avLst/>
          </a:prstGeom>
          <a:noFill/>
        </p:spPr>
        <p:txBody>
          <a:bodyPr wrap="square" rtlCol="0">
            <a:spAutoFit/>
          </a:bodyPr>
          <a:lstStyle/>
          <a:p>
            <a:pPr marL="457200" indent="-457200">
              <a:buFont typeface="Arial" panose="020B0604020202020204" pitchFamily="34" charset="0"/>
              <a:buChar char="•"/>
            </a:pPr>
            <a:r>
              <a:rPr lang="en-US" sz="4800" dirty="0" smtClean="0">
                <a:latin typeface="Candara" panose="020E0502030303020204" pitchFamily="34" charset="0"/>
              </a:rPr>
              <a:t>No Traditional Career Path</a:t>
            </a:r>
          </a:p>
          <a:p>
            <a:pPr marL="457200" indent="-457200">
              <a:buFont typeface="Arial" panose="020B0604020202020204" pitchFamily="34" charset="0"/>
              <a:buChar char="•"/>
            </a:pPr>
            <a:r>
              <a:rPr lang="en-US" sz="4800" dirty="0" smtClean="0">
                <a:latin typeface="Candara" panose="020E0502030303020204" pitchFamily="34" charset="0"/>
              </a:rPr>
              <a:t>Introspective</a:t>
            </a:r>
          </a:p>
          <a:p>
            <a:pPr marL="457200" indent="-457200">
              <a:buFont typeface="Arial" panose="020B0604020202020204" pitchFamily="34" charset="0"/>
              <a:buChar char="•"/>
            </a:pPr>
            <a:r>
              <a:rPr lang="en-US" sz="4800" dirty="0" smtClean="0">
                <a:latin typeface="Candara" panose="020E0502030303020204" pitchFamily="34" charset="0"/>
              </a:rPr>
              <a:t>Unorthodox Goals &amp; Motivations</a:t>
            </a:r>
          </a:p>
        </p:txBody>
      </p:sp>
    </p:spTree>
    <p:extLst>
      <p:ext uri="{BB962C8B-B14F-4D97-AF65-F5344CB8AC3E}">
        <p14:creationId xmlns:p14="http://schemas.microsoft.com/office/powerpoint/2010/main" val="355380274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800" b="1" dirty="0" smtClean="0">
                <a:solidFill>
                  <a:srgbClr val="FFFF00"/>
                </a:solidFill>
                <a:latin typeface="Candara" panose="020E0502030303020204" pitchFamily="34" charset="0"/>
              </a:rPr>
              <a:t>Millennials:  </a:t>
            </a:r>
            <a:br>
              <a:rPr lang="en-US" sz="4800" b="1" dirty="0" smtClean="0">
                <a:solidFill>
                  <a:srgbClr val="FFFF00"/>
                </a:solidFill>
                <a:latin typeface="Candara" panose="020E0502030303020204" pitchFamily="34" charset="0"/>
              </a:rPr>
            </a:br>
            <a:r>
              <a:rPr lang="en-US" sz="4800" b="1" dirty="0">
                <a:solidFill>
                  <a:srgbClr val="FFFF00"/>
                </a:solidFill>
                <a:latin typeface="Candara" panose="020E0502030303020204" pitchFamily="34" charset="0"/>
              </a:rPr>
              <a:t>	</a:t>
            </a:r>
            <a:r>
              <a:rPr lang="en-US" sz="4800" b="1" dirty="0" smtClean="0">
                <a:solidFill>
                  <a:srgbClr val="FFFF00"/>
                </a:solidFill>
                <a:latin typeface="Candara" panose="020E0502030303020204" pitchFamily="34" charset="0"/>
              </a:rPr>
              <a:t>				the undiscovered country</a:t>
            </a:r>
            <a:endParaRPr lang="en-US" sz="4800" b="1" dirty="0">
              <a:solidFill>
                <a:srgbClr val="FFFF00"/>
              </a:solidFill>
              <a:latin typeface="Candara" panose="020E0502030303020204" pitchFamily="34" charset="0"/>
            </a:endParaRPr>
          </a:p>
        </p:txBody>
      </p:sp>
      <p:sp>
        <p:nvSpPr>
          <p:cNvPr id="3" name="TextBox 2"/>
          <p:cNvSpPr txBox="1"/>
          <p:nvPr/>
        </p:nvSpPr>
        <p:spPr>
          <a:xfrm>
            <a:off x="1171976" y="2366496"/>
            <a:ext cx="10654263" cy="3785652"/>
          </a:xfrm>
          <a:prstGeom prst="rect">
            <a:avLst/>
          </a:prstGeom>
          <a:noFill/>
        </p:spPr>
        <p:txBody>
          <a:bodyPr wrap="square" rtlCol="0">
            <a:spAutoFit/>
          </a:bodyPr>
          <a:lstStyle/>
          <a:p>
            <a:pPr marL="457200" indent="-457200">
              <a:buFont typeface="Arial" panose="020B0604020202020204" pitchFamily="34" charset="0"/>
              <a:buChar char="•"/>
            </a:pPr>
            <a:r>
              <a:rPr lang="en-US" sz="4800" dirty="0">
                <a:latin typeface="Candara" panose="020E0502030303020204" pitchFamily="34" charset="0"/>
              </a:rPr>
              <a:t>Purpose</a:t>
            </a:r>
          </a:p>
          <a:p>
            <a:pPr marL="457200" indent="-457200">
              <a:buFont typeface="Arial" panose="020B0604020202020204" pitchFamily="34" charset="0"/>
              <a:buChar char="•"/>
            </a:pPr>
            <a:r>
              <a:rPr lang="en-US" sz="4800" dirty="0" smtClean="0">
                <a:latin typeface="Candara" panose="020E0502030303020204" pitchFamily="34" charset="0"/>
              </a:rPr>
              <a:t>Mentoring &amp; Coaching</a:t>
            </a:r>
          </a:p>
          <a:p>
            <a:pPr marL="457200" indent="-457200">
              <a:buFont typeface="Arial" panose="020B0604020202020204" pitchFamily="34" charset="0"/>
              <a:buChar char="•"/>
            </a:pPr>
            <a:r>
              <a:rPr lang="en-US" sz="4800" dirty="0" smtClean="0">
                <a:latin typeface="Candara" panose="020E0502030303020204" pitchFamily="34" charset="0"/>
              </a:rPr>
              <a:t>Reverse Mentoring</a:t>
            </a:r>
            <a:endParaRPr lang="en-US" sz="4800" dirty="0">
              <a:latin typeface="Candara" panose="020E0502030303020204" pitchFamily="34" charset="0"/>
            </a:endParaRPr>
          </a:p>
          <a:p>
            <a:pPr marL="457200" indent="-457200">
              <a:buFont typeface="Arial" panose="020B0604020202020204" pitchFamily="34" charset="0"/>
              <a:buChar char="•"/>
            </a:pPr>
            <a:r>
              <a:rPr lang="en-US" sz="4800" dirty="0">
                <a:latin typeface="Candara" panose="020E0502030303020204" pitchFamily="34" charset="0"/>
              </a:rPr>
              <a:t>Training</a:t>
            </a:r>
          </a:p>
          <a:p>
            <a:pPr marL="457200" indent="-457200">
              <a:buFont typeface="Arial" panose="020B0604020202020204" pitchFamily="34" charset="0"/>
              <a:buChar char="•"/>
            </a:pPr>
            <a:r>
              <a:rPr lang="en-US" sz="4800" dirty="0" smtClean="0">
                <a:latin typeface="Candara" panose="020E0502030303020204" pitchFamily="34" charset="0"/>
              </a:rPr>
              <a:t>Perks &amp; Benefits</a:t>
            </a:r>
            <a:endParaRPr lang="en-US" sz="4800" dirty="0">
              <a:latin typeface="Candara" panose="020E0502030303020204" pitchFamily="34" charset="0"/>
            </a:endParaRPr>
          </a:p>
        </p:txBody>
      </p:sp>
    </p:spTree>
    <p:extLst>
      <p:ext uri="{BB962C8B-B14F-4D97-AF65-F5344CB8AC3E}">
        <p14:creationId xmlns:p14="http://schemas.microsoft.com/office/powerpoint/2010/main" val="187144633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609600"/>
            <a:ext cx="11375478" cy="1456267"/>
          </a:xfrm>
        </p:spPr>
        <p:txBody>
          <a:bodyPr>
            <a:normAutofit fontScale="90000"/>
          </a:bodyPr>
          <a:lstStyle/>
          <a:p>
            <a:r>
              <a:rPr lang="en-US" sz="4800" b="1" dirty="0" smtClean="0">
                <a:solidFill>
                  <a:srgbClr val="FFFF00"/>
                </a:solidFill>
                <a:latin typeface="Candara" panose="020E0502030303020204" pitchFamily="34" charset="0"/>
              </a:rPr>
              <a:t>When all else fails, read the directions</a:t>
            </a:r>
            <a:endParaRPr lang="en-US" sz="4800" b="1" dirty="0">
              <a:solidFill>
                <a:srgbClr val="FFFF00"/>
              </a:solidFill>
              <a:latin typeface="Candara" panose="020E0502030303020204" pitchFamily="34" charset="0"/>
            </a:endParaRPr>
          </a:p>
        </p:txBody>
      </p:sp>
      <p:sp>
        <p:nvSpPr>
          <p:cNvPr id="3" name="TextBox 2"/>
          <p:cNvSpPr txBox="1"/>
          <p:nvPr/>
        </p:nvSpPr>
        <p:spPr>
          <a:xfrm>
            <a:off x="1171976" y="2366496"/>
            <a:ext cx="10654263" cy="4524315"/>
          </a:xfrm>
          <a:prstGeom prst="rect">
            <a:avLst/>
          </a:prstGeom>
          <a:noFill/>
        </p:spPr>
        <p:txBody>
          <a:bodyPr wrap="square" rtlCol="0">
            <a:spAutoFit/>
          </a:bodyPr>
          <a:lstStyle/>
          <a:p>
            <a:pPr marL="457200" indent="-457200">
              <a:buFont typeface="Arial" panose="020B0604020202020204" pitchFamily="34" charset="0"/>
              <a:buChar char="•"/>
            </a:pPr>
            <a:r>
              <a:rPr lang="en-US" sz="4800" dirty="0" smtClean="0">
                <a:latin typeface="Candara" panose="020E0502030303020204" pitchFamily="34" charset="0"/>
              </a:rPr>
              <a:t>Partnerships &amp; Shared Strategies</a:t>
            </a:r>
          </a:p>
          <a:p>
            <a:pPr marL="457200" indent="-457200">
              <a:buFont typeface="Arial" panose="020B0604020202020204" pitchFamily="34" charset="0"/>
              <a:buChar char="•"/>
            </a:pPr>
            <a:r>
              <a:rPr lang="en-US" sz="4800" dirty="0" smtClean="0">
                <a:latin typeface="Candara" panose="020E0502030303020204" pitchFamily="34" charset="0"/>
              </a:rPr>
              <a:t>Work Family Balance</a:t>
            </a:r>
          </a:p>
          <a:p>
            <a:pPr marL="457200" indent="-457200">
              <a:buFont typeface="Arial" panose="020B0604020202020204" pitchFamily="34" charset="0"/>
              <a:buChar char="•"/>
            </a:pPr>
            <a:r>
              <a:rPr lang="en-US" sz="4800" dirty="0" smtClean="0">
                <a:latin typeface="Candara" panose="020E0502030303020204" pitchFamily="34" charset="0"/>
              </a:rPr>
              <a:t>Special Projects &amp; Ownership</a:t>
            </a:r>
          </a:p>
          <a:p>
            <a:pPr marL="457200" indent="-457200">
              <a:buFont typeface="Arial" panose="020B0604020202020204" pitchFamily="34" charset="0"/>
              <a:buChar char="•"/>
            </a:pPr>
            <a:r>
              <a:rPr lang="en-US" sz="4800" dirty="0" smtClean="0">
                <a:latin typeface="Candara" panose="020E0502030303020204" pitchFamily="34" charset="0"/>
              </a:rPr>
              <a:t>Recognition</a:t>
            </a:r>
          </a:p>
          <a:p>
            <a:pPr marL="457200" indent="-457200">
              <a:buFont typeface="Arial" panose="020B0604020202020204" pitchFamily="34" charset="0"/>
              <a:buChar char="•"/>
            </a:pPr>
            <a:r>
              <a:rPr lang="en-US" sz="4800" dirty="0" smtClean="0">
                <a:latin typeface="Candara" panose="020E0502030303020204" pitchFamily="34" charset="0"/>
              </a:rPr>
              <a:t>Employee Engagement from the Top</a:t>
            </a:r>
          </a:p>
          <a:p>
            <a:pPr marL="457200" indent="-457200">
              <a:buFont typeface="Arial" panose="020B0604020202020204" pitchFamily="34" charset="0"/>
              <a:buChar char="•"/>
            </a:pPr>
            <a:endParaRPr lang="en-US" sz="4800" dirty="0">
              <a:latin typeface="Candara" panose="020E0502030303020204" pitchFamily="34" charset="0"/>
            </a:endParaRPr>
          </a:p>
        </p:txBody>
      </p:sp>
      <p:pic>
        <p:nvPicPr>
          <p:cNvPr id="4" name="Picture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81643" y="3192173"/>
            <a:ext cx="1617464" cy="1980046"/>
          </a:xfrm>
          <a:prstGeom prst="rect">
            <a:avLst/>
          </a:prstGeom>
          <a:effectLst>
            <a:glow rad="254000">
              <a:schemeClr val="tx1">
                <a:alpha val="90000"/>
              </a:schemeClr>
            </a:glow>
          </a:effectLst>
        </p:spPr>
      </p:pic>
      <p:pic>
        <p:nvPicPr>
          <p:cNvPr id="5" name="Picture 2" descr="C:\Users\bvalentino.WMMUA\Downloads\National_League_of_Cities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08" y="4580785"/>
            <a:ext cx="4730989" cy="2117117"/>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2050" name="Picture 2" descr="Image result for brookings institute"/>
          <p:cNvPicPr>
            <a:picLocks noChangeAspect="1" noChangeArrowheads="1"/>
          </p:cNvPicPr>
          <p:nvPr/>
        </p:nvPicPr>
        <p:blipFill rotWithShape="1">
          <a:blip r:embed="rId5">
            <a:extLst>
              <a:ext uri="{28A0092B-C50C-407E-A947-70E740481C1C}">
                <a14:useLocalDpi xmlns:a14="http://schemas.microsoft.com/office/drawing/2010/main" val="0"/>
              </a:ext>
            </a:extLst>
          </a:blip>
          <a:srcRect t="28519" b="30495"/>
          <a:stretch/>
        </p:blipFill>
        <p:spPr bwMode="auto">
          <a:xfrm>
            <a:off x="6700345" y="5172219"/>
            <a:ext cx="4819962" cy="103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17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xit" presetSubtype="0" fill="hold"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050"/>
                                        </p:tgtEl>
                                      </p:cBhvr>
                                    </p:animEffect>
                                    <p:set>
                                      <p:cBhvr>
                                        <p:cTn id="32" dur="1" fill="hold">
                                          <p:stCondLst>
                                            <p:cond delay="499"/>
                                          </p:stCondLst>
                                        </p:cTn>
                                        <p:tgtEl>
                                          <p:spTgt spid="20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188694"/>
            <a:ext cx="11375478" cy="1456267"/>
          </a:xfrm>
        </p:spPr>
        <p:txBody>
          <a:bodyPr>
            <a:normAutofit/>
          </a:bodyPr>
          <a:lstStyle/>
          <a:p>
            <a:r>
              <a:rPr lang="en-US" sz="4800" b="1" dirty="0" smtClean="0">
                <a:solidFill>
                  <a:srgbClr val="FFFF00"/>
                </a:solidFill>
                <a:latin typeface="Candara" panose="020E0502030303020204" pitchFamily="34" charset="0"/>
              </a:rPr>
              <a:t>interviews</a:t>
            </a:r>
            <a:endParaRPr lang="en-US" sz="4800" b="1" dirty="0">
              <a:solidFill>
                <a:srgbClr val="FFFF00"/>
              </a:solidFill>
              <a:latin typeface="Candara" panose="020E0502030303020204" pitchFamily="34" charset="0"/>
            </a:endParaRPr>
          </a:p>
        </p:txBody>
      </p:sp>
      <p:sp>
        <p:nvSpPr>
          <p:cNvPr id="3" name="TextBox 2"/>
          <p:cNvSpPr txBox="1"/>
          <p:nvPr/>
        </p:nvSpPr>
        <p:spPr>
          <a:xfrm>
            <a:off x="1171976" y="1771422"/>
            <a:ext cx="10654263" cy="526297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4800" dirty="0" smtClean="0">
                <a:latin typeface="Candara" panose="020E0502030303020204" pitchFamily="34" charset="0"/>
              </a:rPr>
              <a:t>Entrance Interview</a:t>
            </a:r>
          </a:p>
          <a:p>
            <a:pPr marL="457200" indent="-457200">
              <a:lnSpc>
                <a:spcPct val="150000"/>
              </a:lnSpc>
              <a:buFont typeface="Arial" panose="020B0604020202020204" pitchFamily="34" charset="0"/>
              <a:buChar char="•"/>
            </a:pPr>
            <a:r>
              <a:rPr lang="en-US" sz="4800" dirty="0" smtClean="0">
                <a:latin typeface="Candara" panose="020E0502030303020204" pitchFamily="34" charset="0"/>
              </a:rPr>
              <a:t>Interventional Interview</a:t>
            </a:r>
          </a:p>
          <a:p>
            <a:pPr marL="457200" indent="-457200">
              <a:lnSpc>
                <a:spcPct val="150000"/>
              </a:lnSpc>
              <a:buFont typeface="Arial" panose="020B0604020202020204" pitchFamily="34" charset="0"/>
              <a:buChar char="•"/>
            </a:pPr>
            <a:r>
              <a:rPr lang="en-US" sz="4800" dirty="0" smtClean="0">
                <a:latin typeface="Candara" panose="020E0502030303020204" pitchFamily="34" charset="0"/>
              </a:rPr>
              <a:t>Exit Interview</a:t>
            </a:r>
          </a:p>
          <a:p>
            <a:pPr marL="457200" indent="-457200">
              <a:lnSpc>
                <a:spcPct val="150000"/>
              </a:lnSpc>
              <a:buFont typeface="Arial" panose="020B0604020202020204" pitchFamily="34" charset="0"/>
              <a:buChar char="•"/>
            </a:pPr>
            <a:r>
              <a:rPr lang="en-US" sz="4800" dirty="0" smtClean="0">
                <a:latin typeface="Candara" panose="020E0502030303020204" pitchFamily="34" charset="0"/>
              </a:rPr>
              <a:t>STAY Interview</a:t>
            </a:r>
          </a:p>
          <a:p>
            <a:pPr marL="457200" indent="-457200">
              <a:buFont typeface="Arial" panose="020B0604020202020204" pitchFamily="34" charset="0"/>
              <a:buChar char="•"/>
            </a:pPr>
            <a:endParaRPr lang="en-US" sz="4800" dirty="0">
              <a:latin typeface="Candara" panose="020E0502030303020204" pitchFamily="34" charset="0"/>
            </a:endParaRPr>
          </a:p>
        </p:txBody>
      </p:sp>
    </p:spTree>
    <p:extLst>
      <p:ext uri="{BB962C8B-B14F-4D97-AF65-F5344CB8AC3E}">
        <p14:creationId xmlns:p14="http://schemas.microsoft.com/office/powerpoint/2010/main" val="202651303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3">
                                            <p:txEl>
                                              <p:pRg st="0" end="0"/>
                                            </p:txEl>
                                          </p:spTgt>
                                        </p:tgtEl>
                                        <p:attrNameLst>
                                          <p:attrName>r</p:attrName>
                                        </p:attrNameLst>
                                      </p:cBhvr>
                                    </p:animRot>
                                    <p:animRot by="-240000">
                                      <p:cBhvr>
                                        <p:cTn id="26" dur="200" fill="hold">
                                          <p:stCondLst>
                                            <p:cond delay="200"/>
                                          </p:stCondLst>
                                        </p:cTn>
                                        <p:tgtEl>
                                          <p:spTgt spid="3">
                                            <p:txEl>
                                              <p:pRg st="0" end="0"/>
                                            </p:txEl>
                                          </p:spTgt>
                                        </p:tgtEl>
                                        <p:attrNameLst>
                                          <p:attrName>r</p:attrName>
                                        </p:attrNameLst>
                                      </p:cBhvr>
                                    </p:animRot>
                                    <p:animRot by="240000">
                                      <p:cBhvr>
                                        <p:cTn id="27" dur="200" fill="hold">
                                          <p:stCondLst>
                                            <p:cond delay="400"/>
                                          </p:stCondLst>
                                        </p:cTn>
                                        <p:tgtEl>
                                          <p:spTgt spid="3">
                                            <p:txEl>
                                              <p:pRg st="0" end="0"/>
                                            </p:txEl>
                                          </p:spTgt>
                                        </p:tgtEl>
                                        <p:attrNameLst>
                                          <p:attrName>r</p:attrName>
                                        </p:attrNameLst>
                                      </p:cBhvr>
                                    </p:animRot>
                                    <p:animRot by="-240000">
                                      <p:cBhvr>
                                        <p:cTn id="28" dur="200" fill="hold">
                                          <p:stCondLst>
                                            <p:cond delay="600"/>
                                          </p:stCondLst>
                                        </p:cTn>
                                        <p:tgtEl>
                                          <p:spTgt spid="3">
                                            <p:txEl>
                                              <p:pRg st="0" end="0"/>
                                            </p:txEl>
                                          </p:spTgt>
                                        </p:tgtEl>
                                        <p:attrNameLst>
                                          <p:attrName>r</p:attrName>
                                        </p:attrNameLst>
                                      </p:cBhvr>
                                    </p:animRot>
                                    <p:animRot by="120000">
                                      <p:cBhvr>
                                        <p:cTn id="29" dur="200" fill="hold">
                                          <p:stCondLst>
                                            <p:cond delay="800"/>
                                          </p:stCondLst>
                                        </p:cTn>
                                        <p:tgtEl>
                                          <p:spTgt spid="3">
                                            <p:txEl>
                                              <p:pRg st="0" end="0"/>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2000"/>
                                        <p:tgtEl>
                                          <p:spTgt spid="3">
                                            <p:txEl>
                                              <p:pRg st="1" end="1"/>
                                            </p:txEl>
                                          </p:spTgt>
                                        </p:tgtEl>
                                      </p:cBhvr>
                                    </p:animEffect>
                                    <p:anim calcmode="lin" valueType="num">
                                      <p:cBhvr>
                                        <p:cTn id="34" dur="2000"/>
                                        <p:tgtEl>
                                          <p:spTgt spid="3">
                                            <p:txEl>
                                              <p:pRg st="1" end="1"/>
                                            </p:txEl>
                                          </p:spTgt>
                                        </p:tgtEl>
                                        <p:attrNameLst>
                                          <p:attrName>ppt_x</p:attrName>
                                        </p:attrNameLst>
                                      </p:cBhvr>
                                      <p:tavLst>
                                        <p:tav tm="0">
                                          <p:val>
                                            <p:strVal val="ppt_x"/>
                                          </p:val>
                                        </p:tav>
                                        <p:tav tm="100000">
                                          <p:val>
                                            <p:strVal val="ppt_x"/>
                                          </p:val>
                                        </p:tav>
                                      </p:tavLst>
                                    </p:anim>
                                    <p:anim calcmode="lin" valueType="num">
                                      <p:cBhvr>
                                        <p:cTn id="35" dur="2000"/>
                                        <p:tgtEl>
                                          <p:spTgt spid="3">
                                            <p:txEl>
                                              <p:pRg st="1" end="1"/>
                                            </p:txEl>
                                          </p:spTgt>
                                        </p:tgtEl>
                                        <p:attrNameLst>
                                          <p:attrName>ppt_y</p:attrName>
                                        </p:attrNameLst>
                                      </p:cBhvr>
                                      <p:tavLst>
                                        <p:tav tm="0">
                                          <p:val>
                                            <p:strVal val="ppt_y"/>
                                          </p:val>
                                        </p:tav>
                                        <p:tav tm="100000">
                                          <p:val>
                                            <p:strVal val="ppt_y+.1"/>
                                          </p:val>
                                        </p:tav>
                                      </p:tavLst>
                                    </p:anim>
                                    <p:set>
                                      <p:cBhvr>
                                        <p:cTn id="36"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nodeType="clickEffect">
                                  <p:stCondLst>
                                    <p:cond delay="0"/>
                                  </p:stCondLst>
                                  <p:childTnLst>
                                    <p:animEffect transition="out" filter="fade">
                                      <p:cBhvr>
                                        <p:cTn id="40" dur="2000"/>
                                        <p:tgtEl>
                                          <p:spTgt spid="3">
                                            <p:txEl>
                                              <p:pRg st="2" end="2"/>
                                            </p:txEl>
                                          </p:spTgt>
                                        </p:tgtEl>
                                      </p:cBhvr>
                                    </p:animEffect>
                                    <p:anim calcmode="lin" valueType="num">
                                      <p:cBhvr>
                                        <p:cTn id="41" dur="2000"/>
                                        <p:tgtEl>
                                          <p:spTgt spid="3">
                                            <p:txEl>
                                              <p:pRg st="2" end="2"/>
                                            </p:txEl>
                                          </p:spTgt>
                                        </p:tgtEl>
                                        <p:attrNameLst>
                                          <p:attrName>ppt_x</p:attrName>
                                        </p:attrNameLst>
                                      </p:cBhvr>
                                      <p:tavLst>
                                        <p:tav tm="0">
                                          <p:val>
                                            <p:strVal val="ppt_x"/>
                                          </p:val>
                                        </p:tav>
                                        <p:tav tm="100000">
                                          <p:val>
                                            <p:strVal val="ppt_x"/>
                                          </p:val>
                                        </p:tav>
                                      </p:tavLst>
                                    </p:anim>
                                    <p:anim calcmode="lin" valueType="num">
                                      <p:cBhvr>
                                        <p:cTn id="42" dur="2000"/>
                                        <p:tgtEl>
                                          <p:spTgt spid="3">
                                            <p:txEl>
                                              <p:pRg st="2" end="2"/>
                                            </p:txEl>
                                          </p:spTgt>
                                        </p:tgtEl>
                                        <p:attrNameLst>
                                          <p:attrName>ppt_y</p:attrName>
                                        </p:attrNameLst>
                                      </p:cBhvr>
                                      <p:tavLst>
                                        <p:tav tm="0">
                                          <p:val>
                                            <p:strVal val="ppt_y"/>
                                          </p:val>
                                        </p:tav>
                                        <p:tav tm="100000">
                                          <p:val>
                                            <p:strVal val="ppt_y+.1"/>
                                          </p:val>
                                        </p:tav>
                                      </p:tavLst>
                                    </p:anim>
                                    <p:set>
                                      <p:cBhvr>
                                        <p:cTn id="43"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The stay interview</a:t>
            </a:r>
            <a:endParaRPr lang="en-US" sz="4800" b="1" dirty="0">
              <a:solidFill>
                <a:srgbClr val="FFFF00"/>
              </a:solidFill>
              <a:latin typeface="Candara" panose="020E0502030303020204" pitchFamily="34" charset="0"/>
            </a:endParaRPr>
          </a:p>
        </p:txBody>
      </p:sp>
      <p:sp>
        <p:nvSpPr>
          <p:cNvPr id="3" name="TextBox 2"/>
          <p:cNvSpPr txBox="1"/>
          <p:nvPr/>
        </p:nvSpPr>
        <p:spPr>
          <a:xfrm>
            <a:off x="1171976" y="1843992"/>
            <a:ext cx="10654263" cy="4524315"/>
          </a:xfrm>
          <a:prstGeom prst="rect">
            <a:avLst/>
          </a:prstGeom>
          <a:noFill/>
        </p:spPr>
        <p:txBody>
          <a:bodyPr wrap="square" rtlCol="0">
            <a:spAutoFit/>
          </a:bodyPr>
          <a:lstStyle/>
          <a:p>
            <a:pPr marL="457200" indent="-457200">
              <a:buFont typeface="Arial" panose="020B0604020202020204" pitchFamily="34" charset="0"/>
              <a:buChar char="•"/>
            </a:pPr>
            <a:r>
              <a:rPr lang="en-US" sz="4800" dirty="0" smtClean="0">
                <a:latin typeface="Candara" panose="020E0502030303020204" pitchFamily="34" charset="0"/>
              </a:rPr>
              <a:t>Culture of Open Communication?</a:t>
            </a:r>
          </a:p>
          <a:p>
            <a:pPr marL="457200" indent="-457200">
              <a:buFont typeface="Arial" panose="020B0604020202020204" pitchFamily="34" charset="0"/>
              <a:buChar char="•"/>
            </a:pPr>
            <a:r>
              <a:rPr lang="en-US" sz="4800" dirty="0" smtClean="0">
                <a:latin typeface="Candara" panose="020E0502030303020204" pitchFamily="34" charset="0"/>
              </a:rPr>
              <a:t>Be Ready to Make Changes</a:t>
            </a:r>
          </a:p>
          <a:p>
            <a:pPr marL="457200" indent="-457200">
              <a:buFont typeface="Arial" panose="020B0604020202020204" pitchFamily="34" charset="0"/>
              <a:buChar char="•"/>
            </a:pPr>
            <a:r>
              <a:rPr lang="en-US" sz="4800" dirty="0" smtClean="0">
                <a:latin typeface="Candara" panose="020E0502030303020204" pitchFamily="34" charset="0"/>
              </a:rPr>
              <a:t>“Money Where Your Mouth is”</a:t>
            </a:r>
          </a:p>
          <a:p>
            <a:pPr marL="457200" indent="-457200">
              <a:buFont typeface="Arial" panose="020B0604020202020204" pitchFamily="34" charset="0"/>
              <a:buChar char="•"/>
            </a:pPr>
            <a:r>
              <a:rPr lang="en-US" sz="4800" dirty="0" smtClean="0">
                <a:latin typeface="Candara" panose="020E0502030303020204" pitchFamily="34" charset="0"/>
              </a:rPr>
              <a:t>Actively Listen and Participate</a:t>
            </a:r>
          </a:p>
          <a:p>
            <a:pPr marL="457200" indent="-457200">
              <a:buFont typeface="Arial" panose="020B0604020202020204" pitchFamily="34" charset="0"/>
              <a:buChar char="•"/>
            </a:pPr>
            <a:r>
              <a:rPr lang="en-US" sz="4800" dirty="0" smtClean="0">
                <a:latin typeface="Candara" panose="020E0502030303020204" pitchFamily="34" charset="0"/>
              </a:rPr>
              <a:t>Ask the Questions the Employee Needs to Hear </a:t>
            </a:r>
            <a:endParaRPr lang="en-US" sz="4800" dirty="0">
              <a:latin typeface="Candara" panose="020E0502030303020204" pitchFamily="34" charset="0"/>
            </a:endParaRPr>
          </a:p>
        </p:txBody>
      </p:sp>
    </p:spTree>
    <p:extLst>
      <p:ext uri="{BB962C8B-B14F-4D97-AF65-F5344CB8AC3E}">
        <p14:creationId xmlns:p14="http://schemas.microsoft.com/office/powerpoint/2010/main" val="249795959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56620" y="3589296"/>
            <a:ext cx="2298329" cy="2813538"/>
          </a:xfrm>
          <a:prstGeom prst="rect">
            <a:avLst/>
          </a:prstGeom>
          <a:effectLst>
            <a:glow rad="254000">
              <a:schemeClr val="tx1">
                <a:alpha val="90000"/>
              </a:schemeClr>
            </a:glow>
          </a:effectLst>
        </p:spPr>
      </p:pic>
      <p:pic>
        <p:nvPicPr>
          <p:cNvPr id="1026" name="Picture 2" descr="C:\Users\bvalentino.WMMUA\Downloads\National_League_of_Cities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564" y="356564"/>
            <a:ext cx="4730989" cy="2117117"/>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1028" name="Picture 4" descr="NACo 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7337" y="2688868"/>
            <a:ext cx="4232032" cy="2017268"/>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1030" name="Picture 6" descr="Image result for icm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349" y="1866734"/>
            <a:ext cx="3770435" cy="1213896"/>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71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1000" fill="hold"/>
                                        <p:tgtEl>
                                          <p:spTgt spid="1028"/>
                                        </p:tgtEl>
                                        <p:attrNameLst>
                                          <p:attrName>ppt_w</p:attrName>
                                        </p:attrNameLst>
                                      </p:cBhvr>
                                      <p:tavLst>
                                        <p:tav tm="0">
                                          <p:val>
                                            <p:fltVal val="0"/>
                                          </p:val>
                                        </p:tav>
                                        <p:tav tm="100000">
                                          <p:val>
                                            <p:strVal val="#ppt_w"/>
                                          </p:val>
                                        </p:tav>
                                      </p:tavLst>
                                    </p:anim>
                                    <p:anim calcmode="lin" valueType="num">
                                      <p:cBhvr>
                                        <p:cTn id="15" dur="1000" fill="hold"/>
                                        <p:tgtEl>
                                          <p:spTgt spid="1028"/>
                                        </p:tgtEl>
                                        <p:attrNameLst>
                                          <p:attrName>ppt_h</p:attrName>
                                        </p:attrNameLst>
                                      </p:cBhvr>
                                      <p:tavLst>
                                        <p:tav tm="0">
                                          <p:val>
                                            <p:fltVal val="0"/>
                                          </p:val>
                                        </p:tav>
                                        <p:tav tm="100000">
                                          <p:val>
                                            <p:strVal val="#ppt_h"/>
                                          </p:val>
                                        </p:tav>
                                      </p:tavLst>
                                    </p:anim>
                                    <p:animEffect transition="in" filter="fade">
                                      <p:cBhvr>
                                        <p:cTn id="16" dur="1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Effect transition="in" filter="fade">
                                      <p:cBhvr>
                                        <p:cTn id="3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setting</a:t>
            </a:r>
            <a:endParaRPr lang="en-US" sz="4800" b="1" dirty="0">
              <a:solidFill>
                <a:srgbClr val="FFFF00"/>
              </a:solidFill>
              <a:latin typeface="Candara" panose="020E0502030303020204" pitchFamily="34" charset="0"/>
            </a:endParaRPr>
          </a:p>
        </p:txBody>
      </p:sp>
      <p:sp>
        <p:nvSpPr>
          <p:cNvPr id="3" name="TextBox 2"/>
          <p:cNvSpPr txBox="1"/>
          <p:nvPr/>
        </p:nvSpPr>
        <p:spPr>
          <a:xfrm>
            <a:off x="769257" y="1785929"/>
            <a:ext cx="10537372" cy="3046988"/>
          </a:xfrm>
          <a:prstGeom prst="rect">
            <a:avLst/>
          </a:prstGeom>
          <a:noFill/>
        </p:spPr>
        <p:txBody>
          <a:bodyPr wrap="square" rtlCol="0">
            <a:spAutoFit/>
          </a:bodyPr>
          <a:lstStyle/>
          <a:p>
            <a:pPr marL="685800" indent="-685800">
              <a:buFont typeface="Arial" panose="020B0604020202020204" pitchFamily="34" charset="0"/>
              <a:buChar char="•"/>
            </a:pPr>
            <a:r>
              <a:rPr lang="en-US" sz="4800" dirty="0" smtClean="0">
                <a:latin typeface="Candara" panose="020E0502030303020204" pitchFamily="34" charset="0"/>
              </a:rPr>
              <a:t>Informal but “Important”</a:t>
            </a:r>
          </a:p>
          <a:p>
            <a:pPr marL="685800" indent="-685800">
              <a:buFont typeface="Arial" panose="020B0604020202020204" pitchFamily="34" charset="0"/>
              <a:buChar char="•"/>
            </a:pPr>
            <a:r>
              <a:rPr lang="en-US" sz="4800" dirty="0" smtClean="0">
                <a:latin typeface="Candara" panose="020E0502030303020204" pitchFamily="34" charset="0"/>
              </a:rPr>
              <a:t>Open body language</a:t>
            </a:r>
          </a:p>
          <a:p>
            <a:pPr marL="685800" indent="-685800">
              <a:buFont typeface="Arial" panose="020B0604020202020204" pitchFamily="34" charset="0"/>
              <a:buChar char="•"/>
            </a:pPr>
            <a:r>
              <a:rPr lang="en-US" sz="4800" dirty="0" smtClean="0">
                <a:latin typeface="Candara" panose="020E0502030303020204" pitchFamily="34" charset="0"/>
              </a:rPr>
              <a:t>Lunch, breakfast, coffee, drive</a:t>
            </a:r>
          </a:p>
          <a:p>
            <a:pPr marL="685800" indent="-685800">
              <a:buFont typeface="Arial" panose="020B0604020202020204" pitchFamily="34" charset="0"/>
              <a:buChar char="•"/>
            </a:pPr>
            <a:r>
              <a:rPr lang="en-US" sz="4800" i="1" dirty="0" smtClean="0">
                <a:latin typeface="Candara" panose="020E0502030303020204" pitchFamily="34" charset="0"/>
              </a:rPr>
              <a:t>“Teach me something” </a:t>
            </a:r>
            <a:endParaRPr lang="en-US" sz="4800" i="1" dirty="0">
              <a:latin typeface="Candara" panose="020E0502030303020204" pitchFamily="34" charset="0"/>
            </a:endParaRPr>
          </a:p>
        </p:txBody>
      </p:sp>
    </p:spTree>
    <p:extLst>
      <p:ext uri="{BB962C8B-B14F-4D97-AF65-F5344CB8AC3E}">
        <p14:creationId xmlns:p14="http://schemas.microsoft.com/office/powerpoint/2010/main" val="150965945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The stay interview questions</a:t>
            </a:r>
            <a:endParaRPr lang="en-US" sz="4800" b="1" dirty="0">
              <a:solidFill>
                <a:srgbClr val="FFFF00"/>
              </a:solidFill>
              <a:latin typeface="Candara" panose="020E0502030303020204" pitchFamily="34" charset="0"/>
            </a:endParaRPr>
          </a:p>
        </p:txBody>
      </p:sp>
      <p:sp>
        <p:nvSpPr>
          <p:cNvPr id="3" name="TextBox 2"/>
          <p:cNvSpPr txBox="1"/>
          <p:nvPr/>
        </p:nvSpPr>
        <p:spPr>
          <a:xfrm>
            <a:off x="1480457" y="1843992"/>
            <a:ext cx="9114972" cy="2585323"/>
          </a:xfrm>
          <a:prstGeom prst="rect">
            <a:avLst/>
          </a:prstGeom>
          <a:noFill/>
        </p:spPr>
        <p:txBody>
          <a:bodyPr wrap="square" rtlCol="0">
            <a:spAutoFit/>
          </a:bodyPr>
          <a:lstStyle/>
          <a:p>
            <a:pPr algn="ctr"/>
            <a:r>
              <a:rPr lang="en-US" sz="5400" dirty="0" smtClean="0">
                <a:latin typeface="Candara" panose="020E0502030303020204" pitchFamily="34" charset="0"/>
              </a:rPr>
              <a:t>“What </a:t>
            </a:r>
            <a:r>
              <a:rPr lang="en-US" sz="5400" dirty="0">
                <a:latin typeface="Candara" panose="020E0502030303020204" pitchFamily="34" charset="0"/>
              </a:rPr>
              <a:t>do you like </a:t>
            </a:r>
            <a:r>
              <a:rPr lang="en-US" sz="5400" dirty="0" smtClean="0">
                <a:latin typeface="Candara" panose="020E0502030303020204" pitchFamily="34" charset="0"/>
              </a:rPr>
              <a:t>most/least </a:t>
            </a:r>
            <a:r>
              <a:rPr lang="en-US" sz="5400" dirty="0">
                <a:latin typeface="Candara" panose="020E0502030303020204" pitchFamily="34" charset="0"/>
              </a:rPr>
              <a:t>about your job </a:t>
            </a:r>
            <a:r>
              <a:rPr lang="en-US" sz="5400" i="1" u="sng" dirty="0">
                <a:latin typeface="Candara" panose="020E0502030303020204" pitchFamily="34" charset="0"/>
              </a:rPr>
              <a:t>and</a:t>
            </a:r>
            <a:r>
              <a:rPr lang="en-US" sz="5400" i="1" dirty="0">
                <a:latin typeface="Candara" panose="020E0502030303020204" pitchFamily="34" charset="0"/>
              </a:rPr>
              <a:t> work</a:t>
            </a:r>
            <a:r>
              <a:rPr lang="en-US" sz="5400" dirty="0">
                <a:latin typeface="Candara" panose="020E0502030303020204" pitchFamily="34" charset="0"/>
              </a:rPr>
              <a:t> </a:t>
            </a:r>
            <a:endParaRPr lang="en-US" sz="5400" dirty="0" smtClean="0">
              <a:latin typeface="Candara" panose="020E0502030303020204" pitchFamily="34" charset="0"/>
            </a:endParaRPr>
          </a:p>
          <a:p>
            <a:pPr algn="ctr"/>
            <a:r>
              <a:rPr lang="en-US" sz="5400" dirty="0" smtClean="0">
                <a:latin typeface="Candara" panose="020E0502030303020204" pitchFamily="34" charset="0"/>
              </a:rPr>
              <a:t>in </a:t>
            </a:r>
            <a:r>
              <a:rPr lang="en-US" sz="5400" i="1" u="sng" dirty="0">
                <a:latin typeface="Candara" panose="020E0502030303020204" pitchFamily="34" charset="0"/>
              </a:rPr>
              <a:t>our</a:t>
            </a:r>
            <a:r>
              <a:rPr lang="en-US" sz="5400" dirty="0">
                <a:latin typeface="Candara" panose="020E0502030303020204" pitchFamily="34" charset="0"/>
              </a:rPr>
              <a:t> organization</a:t>
            </a:r>
            <a:r>
              <a:rPr lang="en-US" sz="5400" dirty="0" smtClean="0">
                <a:latin typeface="Candara" panose="020E0502030303020204" pitchFamily="34" charset="0"/>
              </a:rPr>
              <a:t>?”</a:t>
            </a:r>
            <a:endParaRPr lang="en-US" sz="5400" dirty="0">
              <a:latin typeface="Candara" panose="020E0502030303020204" pitchFamily="34" charset="0"/>
            </a:endParaRPr>
          </a:p>
        </p:txBody>
      </p:sp>
    </p:spTree>
    <p:extLst>
      <p:ext uri="{BB962C8B-B14F-4D97-AF65-F5344CB8AC3E}">
        <p14:creationId xmlns:p14="http://schemas.microsoft.com/office/powerpoint/2010/main" val="266021353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The stay interview questions</a:t>
            </a:r>
            <a:endParaRPr lang="en-US" sz="4800" b="1" dirty="0">
              <a:solidFill>
                <a:srgbClr val="FFFF00"/>
              </a:solidFill>
              <a:latin typeface="Candara" panose="020E0502030303020204" pitchFamily="34" charset="0"/>
            </a:endParaRPr>
          </a:p>
        </p:txBody>
      </p:sp>
      <p:sp>
        <p:nvSpPr>
          <p:cNvPr id="3" name="TextBox 2"/>
          <p:cNvSpPr txBox="1"/>
          <p:nvPr/>
        </p:nvSpPr>
        <p:spPr>
          <a:xfrm>
            <a:off x="769257" y="1785929"/>
            <a:ext cx="10537372" cy="4247317"/>
          </a:xfrm>
          <a:prstGeom prst="rect">
            <a:avLst/>
          </a:prstGeom>
          <a:noFill/>
        </p:spPr>
        <p:txBody>
          <a:bodyPr wrap="square" rtlCol="0">
            <a:spAutoFit/>
          </a:bodyPr>
          <a:lstStyle/>
          <a:p>
            <a:pPr algn="ctr"/>
            <a:r>
              <a:rPr lang="en-US" sz="5400" dirty="0" smtClean="0">
                <a:latin typeface="Candara" panose="020E0502030303020204" pitchFamily="34" charset="0"/>
              </a:rPr>
              <a:t>“On a scale of ‘1 to 10’ how </a:t>
            </a:r>
            <a:r>
              <a:rPr lang="en-US" sz="5400" dirty="0">
                <a:latin typeface="Candara" panose="020E0502030303020204" pitchFamily="34" charset="0"/>
              </a:rPr>
              <a:t>happy are you working </a:t>
            </a:r>
            <a:r>
              <a:rPr lang="en-US" sz="5400" dirty="0" smtClean="0">
                <a:latin typeface="Candara" panose="020E0502030303020204" pitchFamily="34" charset="0"/>
              </a:rPr>
              <a:t>here”</a:t>
            </a:r>
          </a:p>
          <a:p>
            <a:pPr algn="ctr"/>
            <a:endParaRPr lang="en-US" sz="4400" dirty="0">
              <a:latin typeface="Candara" panose="020E0502030303020204" pitchFamily="34" charset="0"/>
            </a:endParaRPr>
          </a:p>
          <a:p>
            <a:pPr algn="ctr"/>
            <a:r>
              <a:rPr lang="en-US" sz="5400" dirty="0" smtClean="0">
                <a:latin typeface="Candara" panose="020E0502030303020204" pitchFamily="34" charset="0"/>
              </a:rPr>
              <a:t>“What </a:t>
            </a:r>
            <a:r>
              <a:rPr lang="en-US" sz="5400" dirty="0">
                <a:latin typeface="Candara" panose="020E0502030303020204" pitchFamily="34" charset="0"/>
              </a:rPr>
              <a:t>would have to happen for that number to become a 10</a:t>
            </a:r>
            <a:r>
              <a:rPr lang="en-US" sz="5400" dirty="0" smtClean="0">
                <a:latin typeface="Candara" panose="020E0502030303020204" pitchFamily="34" charset="0"/>
              </a:rPr>
              <a:t>?”</a:t>
            </a:r>
            <a:endParaRPr lang="en-US" sz="5400" dirty="0">
              <a:latin typeface="Candara" panose="020E0502030303020204" pitchFamily="34" charset="0"/>
            </a:endParaRPr>
          </a:p>
        </p:txBody>
      </p:sp>
    </p:spTree>
    <p:extLst>
      <p:ext uri="{BB962C8B-B14F-4D97-AF65-F5344CB8AC3E}">
        <p14:creationId xmlns:p14="http://schemas.microsoft.com/office/powerpoint/2010/main" val="202107487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The stay interview questions</a:t>
            </a:r>
            <a:endParaRPr lang="en-US" sz="4800" b="1" dirty="0">
              <a:solidFill>
                <a:srgbClr val="FFFF00"/>
              </a:solidFill>
              <a:latin typeface="Candara" panose="020E0502030303020204" pitchFamily="34" charset="0"/>
            </a:endParaRPr>
          </a:p>
        </p:txBody>
      </p:sp>
      <p:sp>
        <p:nvSpPr>
          <p:cNvPr id="3" name="TextBox 2"/>
          <p:cNvSpPr txBox="1"/>
          <p:nvPr/>
        </p:nvSpPr>
        <p:spPr>
          <a:xfrm>
            <a:off x="769257" y="1785929"/>
            <a:ext cx="10537372" cy="4678204"/>
          </a:xfrm>
          <a:prstGeom prst="rect">
            <a:avLst/>
          </a:prstGeom>
          <a:noFill/>
        </p:spPr>
        <p:txBody>
          <a:bodyPr wrap="square" rtlCol="0">
            <a:spAutoFit/>
          </a:bodyPr>
          <a:lstStyle/>
          <a:p>
            <a:pPr algn="ctr"/>
            <a:r>
              <a:rPr lang="en-US" sz="5400" dirty="0" smtClean="0">
                <a:latin typeface="Candara" panose="020E0502030303020204" pitchFamily="34" charset="0"/>
              </a:rPr>
              <a:t>“On a scale of ‘1 to 10’ </a:t>
            </a:r>
          </a:p>
          <a:p>
            <a:pPr algn="ctr"/>
            <a:r>
              <a:rPr lang="en-US" sz="5400" dirty="0" smtClean="0">
                <a:latin typeface="Candara" panose="020E0502030303020204" pitchFamily="34" charset="0"/>
              </a:rPr>
              <a:t>how does our organization </a:t>
            </a:r>
          </a:p>
          <a:p>
            <a:pPr algn="ctr"/>
            <a:r>
              <a:rPr lang="en-US" sz="5400" dirty="0" smtClean="0">
                <a:latin typeface="Candara" panose="020E0502030303020204" pitchFamily="34" charset="0"/>
              </a:rPr>
              <a:t>rate </a:t>
            </a:r>
            <a:r>
              <a:rPr lang="en-US" sz="5400" i="1" u="sng" dirty="0" smtClean="0">
                <a:latin typeface="Candara" panose="020E0502030303020204" pitchFamily="34" charset="0"/>
              </a:rPr>
              <a:t>as an employer</a:t>
            </a:r>
            <a:r>
              <a:rPr lang="en-US" sz="5400" dirty="0" smtClean="0">
                <a:latin typeface="Candara" panose="020E0502030303020204" pitchFamily="34" charset="0"/>
              </a:rPr>
              <a:t>?”</a:t>
            </a:r>
          </a:p>
          <a:p>
            <a:pPr algn="ctr"/>
            <a:endParaRPr lang="en-US" sz="2000" dirty="0">
              <a:latin typeface="Candara" panose="020E0502030303020204" pitchFamily="34" charset="0"/>
            </a:endParaRPr>
          </a:p>
          <a:p>
            <a:pPr algn="ctr"/>
            <a:r>
              <a:rPr lang="en-US" sz="5400" dirty="0" smtClean="0">
                <a:latin typeface="Candara" panose="020E0502030303020204" pitchFamily="34" charset="0"/>
              </a:rPr>
              <a:t>“What </a:t>
            </a:r>
            <a:r>
              <a:rPr lang="en-US" sz="5400" dirty="0">
                <a:latin typeface="Candara" panose="020E0502030303020204" pitchFamily="34" charset="0"/>
              </a:rPr>
              <a:t>would have to happen for that number to become a 10</a:t>
            </a:r>
            <a:r>
              <a:rPr lang="en-US" sz="5400" dirty="0" smtClean="0">
                <a:latin typeface="Candara" panose="020E0502030303020204" pitchFamily="34" charset="0"/>
              </a:rPr>
              <a:t>?”</a:t>
            </a:r>
            <a:endParaRPr lang="en-US" sz="5400" dirty="0">
              <a:latin typeface="Candara" panose="020E0502030303020204" pitchFamily="34" charset="0"/>
            </a:endParaRPr>
          </a:p>
        </p:txBody>
      </p:sp>
    </p:spTree>
    <p:extLst>
      <p:ext uri="{BB962C8B-B14F-4D97-AF65-F5344CB8AC3E}">
        <p14:creationId xmlns:p14="http://schemas.microsoft.com/office/powerpoint/2010/main" val="3790965416"/>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The stay interview questions</a:t>
            </a:r>
            <a:endParaRPr lang="en-US" sz="4800" b="1" dirty="0">
              <a:solidFill>
                <a:srgbClr val="FFFF00"/>
              </a:solidFill>
              <a:latin typeface="Candara" panose="020E0502030303020204" pitchFamily="34" charset="0"/>
            </a:endParaRPr>
          </a:p>
        </p:txBody>
      </p:sp>
      <p:sp>
        <p:nvSpPr>
          <p:cNvPr id="3" name="TextBox 2"/>
          <p:cNvSpPr txBox="1"/>
          <p:nvPr/>
        </p:nvSpPr>
        <p:spPr>
          <a:xfrm>
            <a:off x="769257" y="1785929"/>
            <a:ext cx="10537372" cy="4247317"/>
          </a:xfrm>
          <a:prstGeom prst="rect">
            <a:avLst/>
          </a:prstGeom>
          <a:noFill/>
        </p:spPr>
        <p:txBody>
          <a:bodyPr wrap="square" rtlCol="0">
            <a:spAutoFit/>
          </a:bodyPr>
          <a:lstStyle/>
          <a:p>
            <a:pPr algn="ctr"/>
            <a:r>
              <a:rPr lang="en-US" sz="5400" dirty="0" smtClean="0">
                <a:latin typeface="Candara" panose="020E0502030303020204" pitchFamily="34" charset="0"/>
              </a:rPr>
              <a:t>“If you could work on a special project or idea that was just your own, knowing it wouldn’t create more work for yourself or others, what would it be and why?”</a:t>
            </a:r>
            <a:endParaRPr lang="en-US" sz="5400" dirty="0">
              <a:latin typeface="Candara" panose="020E0502030303020204" pitchFamily="34" charset="0"/>
            </a:endParaRPr>
          </a:p>
        </p:txBody>
      </p:sp>
    </p:spTree>
    <p:extLst>
      <p:ext uri="{BB962C8B-B14F-4D97-AF65-F5344CB8AC3E}">
        <p14:creationId xmlns:p14="http://schemas.microsoft.com/office/powerpoint/2010/main" val="262713481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The stay interview questions</a:t>
            </a:r>
            <a:endParaRPr lang="en-US" sz="4800" b="1" dirty="0">
              <a:solidFill>
                <a:srgbClr val="FFFF00"/>
              </a:solidFill>
              <a:latin typeface="Candara" panose="020E0502030303020204" pitchFamily="34" charset="0"/>
            </a:endParaRPr>
          </a:p>
        </p:txBody>
      </p:sp>
      <p:sp>
        <p:nvSpPr>
          <p:cNvPr id="3" name="TextBox 2"/>
          <p:cNvSpPr txBox="1"/>
          <p:nvPr/>
        </p:nvSpPr>
        <p:spPr>
          <a:xfrm>
            <a:off x="769257" y="1785929"/>
            <a:ext cx="10537372" cy="3847207"/>
          </a:xfrm>
          <a:prstGeom prst="rect">
            <a:avLst/>
          </a:prstGeom>
          <a:noFill/>
        </p:spPr>
        <p:txBody>
          <a:bodyPr wrap="square" rtlCol="0">
            <a:spAutoFit/>
          </a:bodyPr>
          <a:lstStyle/>
          <a:p>
            <a:pPr algn="ctr"/>
            <a:r>
              <a:rPr lang="en-US" sz="5400" dirty="0" smtClean="0">
                <a:latin typeface="Candara" panose="020E0502030303020204" pitchFamily="34" charset="0"/>
              </a:rPr>
              <a:t>“Do </a:t>
            </a:r>
            <a:r>
              <a:rPr lang="en-US" sz="5400" dirty="0">
                <a:latin typeface="Candara" panose="020E0502030303020204" pitchFamily="34" charset="0"/>
              </a:rPr>
              <a:t>your colleagues </a:t>
            </a:r>
            <a:r>
              <a:rPr lang="en-US" sz="5400" dirty="0" smtClean="0">
                <a:latin typeface="Candara" panose="020E0502030303020204" pitchFamily="34" charset="0"/>
              </a:rPr>
              <a:t>(or managers) listen </a:t>
            </a:r>
            <a:r>
              <a:rPr lang="en-US" sz="5400" dirty="0">
                <a:latin typeface="Candara" panose="020E0502030303020204" pitchFamily="34" charset="0"/>
              </a:rPr>
              <a:t>to you and do they value your ideas, inputs, and decisions? </a:t>
            </a:r>
            <a:endParaRPr lang="en-US" sz="5400" dirty="0" smtClean="0">
              <a:latin typeface="Candara" panose="020E0502030303020204" pitchFamily="34" charset="0"/>
            </a:endParaRPr>
          </a:p>
          <a:p>
            <a:pPr algn="ctr"/>
            <a:endParaRPr lang="en-US" sz="2800" dirty="0">
              <a:latin typeface="Candara" panose="020E0502030303020204" pitchFamily="34" charset="0"/>
            </a:endParaRPr>
          </a:p>
          <a:p>
            <a:pPr algn="ctr"/>
            <a:r>
              <a:rPr lang="en-US" sz="5400" dirty="0" smtClean="0">
                <a:latin typeface="Candara" panose="020E0502030303020204" pitchFamily="34" charset="0"/>
              </a:rPr>
              <a:t>“How </a:t>
            </a:r>
            <a:r>
              <a:rPr lang="en-US" sz="5400" dirty="0">
                <a:latin typeface="Candara" panose="020E0502030303020204" pitchFamily="34" charset="0"/>
              </a:rPr>
              <a:t>can that area be improved</a:t>
            </a:r>
            <a:r>
              <a:rPr lang="en-US" sz="5400" dirty="0" smtClean="0">
                <a:latin typeface="Candara" panose="020E0502030303020204" pitchFamily="34" charset="0"/>
              </a:rPr>
              <a:t>?”</a:t>
            </a:r>
            <a:endParaRPr lang="en-US" sz="5400" dirty="0">
              <a:latin typeface="Candara" panose="020E0502030303020204" pitchFamily="34" charset="0"/>
            </a:endParaRPr>
          </a:p>
        </p:txBody>
      </p:sp>
    </p:spTree>
    <p:extLst>
      <p:ext uri="{BB962C8B-B14F-4D97-AF65-F5344CB8AC3E}">
        <p14:creationId xmlns:p14="http://schemas.microsoft.com/office/powerpoint/2010/main" val="137687178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The stay interview questions</a:t>
            </a:r>
            <a:endParaRPr lang="en-US" sz="4800" b="1" dirty="0">
              <a:solidFill>
                <a:srgbClr val="FFFF00"/>
              </a:solidFill>
              <a:latin typeface="Candara" panose="020E0502030303020204" pitchFamily="34" charset="0"/>
            </a:endParaRPr>
          </a:p>
        </p:txBody>
      </p:sp>
      <p:sp>
        <p:nvSpPr>
          <p:cNvPr id="3" name="TextBox 2"/>
          <p:cNvSpPr txBox="1"/>
          <p:nvPr/>
        </p:nvSpPr>
        <p:spPr>
          <a:xfrm>
            <a:off x="769257" y="1785929"/>
            <a:ext cx="10537372" cy="5355312"/>
          </a:xfrm>
          <a:prstGeom prst="rect">
            <a:avLst/>
          </a:prstGeom>
          <a:noFill/>
        </p:spPr>
        <p:txBody>
          <a:bodyPr wrap="square" rtlCol="0">
            <a:spAutoFit/>
          </a:bodyPr>
          <a:lstStyle/>
          <a:p>
            <a:pPr algn="ctr"/>
            <a:r>
              <a:rPr lang="en-US" sz="5400" dirty="0" smtClean="0">
                <a:latin typeface="Candara" panose="020E0502030303020204" pitchFamily="34" charset="0"/>
              </a:rPr>
              <a:t>“Where do you see yourself in five years?  Ten years?”</a:t>
            </a:r>
          </a:p>
          <a:p>
            <a:pPr algn="ctr"/>
            <a:endParaRPr lang="en-US" sz="4000" dirty="0">
              <a:latin typeface="Candara" panose="020E0502030303020204" pitchFamily="34" charset="0"/>
            </a:endParaRPr>
          </a:p>
          <a:p>
            <a:pPr algn="ctr"/>
            <a:r>
              <a:rPr lang="en-US" sz="4800" dirty="0" smtClean="0">
                <a:latin typeface="Candara" panose="020E0502030303020204" pitchFamily="34" charset="0"/>
              </a:rPr>
              <a:t>“What can I do to help you get there?”</a:t>
            </a:r>
          </a:p>
          <a:p>
            <a:pPr algn="ctr"/>
            <a:r>
              <a:rPr lang="en-US" sz="4000" i="1" dirty="0">
                <a:latin typeface="Candara" panose="020E0502030303020204" pitchFamily="34" charset="0"/>
              </a:rPr>
              <a:t>o</a:t>
            </a:r>
            <a:r>
              <a:rPr lang="en-US" sz="4000" i="1" dirty="0" smtClean="0">
                <a:latin typeface="Candara" panose="020E0502030303020204" pitchFamily="34" charset="0"/>
              </a:rPr>
              <a:t>r</a:t>
            </a:r>
            <a:endParaRPr lang="en-US" sz="4800" i="1" dirty="0" smtClean="0">
              <a:latin typeface="Candara" panose="020E0502030303020204" pitchFamily="34" charset="0"/>
            </a:endParaRPr>
          </a:p>
          <a:p>
            <a:pPr algn="ctr"/>
            <a:r>
              <a:rPr lang="en-US" sz="4800" dirty="0">
                <a:latin typeface="Candara" panose="020E0502030303020204" pitchFamily="34" charset="0"/>
              </a:rPr>
              <a:t>“What can I do to </a:t>
            </a:r>
            <a:r>
              <a:rPr lang="en-US" sz="4800" dirty="0" smtClean="0">
                <a:latin typeface="Candara" panose="020E0502030303020204" pitchFamily="34" charset="0"/>
              </a:rPr>
              <a:t>change your mind?”</a:t>
            </a:r>
            <a:endParaRPr lang="en-US" sz="4800" dirty="0">
              <a:latin typeface="Candara" panose="020E0502030303020204" pitchFamily="34" charset="0"/>
            </a:endParaRPr>
          </a:p>
          <a:p>
            <a:pPr algn="ctr"/>
            <a:endParaRPr lang="en-US" sz="5400" dirty="0">
              <a:latin typeface="Candara" panose="020E0502030303020204" pitchFamily="34" charset="0"/>
            </a:endParaRPr>
          </a:p>
        </p:txBody>
      </p:sp>
    </p:spTree>
    <p:extLst>
      <p:ext uri="{BB962C8B-B14F-4D97-AF65-F5344CB8AC3E}">
        <p14:creationId xmlns:p14="http://schemas.microsoft.com/office/powerpoint/2010/main" val="299298342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par>
                          <p:cTn id="13" fill="hold">
                            <p:stCondLst>
                              <p:cond delay="2000"/>
                            </p:stCondLst>
                            <p:childTnLst>
                              <p:par>
                                <p:cTn id="14" presetID="22" presetClass="entr" presetSubtype="8" fill="hold" nodeType="afterEffect">
                                  <p:stCondLst>
                                    <p:cond delay="200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The stay interview questions</a:t>
            </a:r>
            <a:endParaRPr lang="en-US" sz="4800" b="1" dirty="0">
              <a:solidFill>
                <a:srgbClr val="FFFF00"/>
              </a:solidFill>
              <a:latin typeface="Candara" panose="020E0502030303020204" pitchFamily="34" charset="0"/>
            </a:endParaRPr>
          </a:p>
        </p:txBody>
      </p:sp>
      <p:sp>
        <p:nvSpPr>
          <p:cNvPr id="3" name="TextBox 2"/>
          <p:cNvSpPr txBox="1"/>
          <p:nvPr/>
        </p:nvSpPr>
        <p:spPr>
          <a:xfrm>
            <a:off x="769257" y="2366499"/>
            <a:ext cx="10537372" cy="3416320"/>
          </a:xfrm>
          <a:prstGeom prst="rect">
            <a:avLst/>
          </a:prstGeom>
          <a:noFill/>
        </p:spPr>
        <p:txBody>
          <a:bodyPr wrap="square" rtlCol="0">
            <a:spAutoFit/>
          </a:bodyPr>
          <a:lstStyle/>
          <a:p>
            <a:pPr algn="ctr"/>
            <a:r>
              <a:rPr lang="en-US" sz="5400" dirty="0" smtClean="0">
                <a:latin typeface="Candara" panose="020E0502030303020204" pitchFamily="34" charset="0"/>
              </a:rPr>
              <a:t>“</a:t>
            </a:r>
            <a:r>
              <a:rPr lang="en-US" sz="5400" dirty="0">
                <a:latin typeface="Candara" panose="020E0502030303020204" pitchFamily="34" charset="0"/>
              </a:rPr>
              <a:t>Do you feel that your work makes a difference in the </a:t>
            </a:r>
            <a:r>
              <a:rPr lang="en-US" sz="5400" dirty="0" smtClean="0">
                <a:latin typeface="Candara" panose="020E0502030303020204" pitchFamily="34" charset="0"/>
              </a:rPr>
              <a:t>organization and </a:t>
            </a:r>
            <a:r>
              <a:rPr lang="en-US" sz="5400" dirty="0">
                <a:latin typeface="Candara" panose="020E0502030303020204" pitchFamily="34" charset="0"/>
              </a:rPr>
              <a:t>that </a:t>
            </a:r>
            <a:r>
              <a:rPr lang="en-US" sz="5400" dirty="0" smtClean="0">
                <a:latin typeface="Candara" panose="020E0502030303020204" pitchFamily="34" charset="0"/>
              </a:rPr>
              <a:t>it </a:t>
            </a:r>
            <a:r>
              <a:rPr lang="en-US" sz="5400" dirty="0">
                <a:latin typeface="Candara" panose="020E0502030303020204" pitchFamily="34" charset="0"/>
              </a:rPr>
              <a:t>has a noticeable impact on customers and the world</a:t>
            </a:r>
            <a:r>
              <a:rPr lang="en-US" sz="5400" dirty="0" smtClean="0">
                <a:latin typeface="Candara" panose="020E0502030303020204" pitchFamily="34" charset="0"/>
              </a:rPr>
              <a:t>?”</a:t>
            </a:r>
            <a:endParaRPr lang="en-US" sz="5400" dirty="0">
              <a:latin typeface="Candara" panose="020E0502030303020204" pitchFamily="34" charset="0"/>
            </a:endParaRPr>
          </a:p>
        </p:txBody>
      </p:sp>
      <p:sp>
        <p:nvSpPr>
          <p:cNvPr id="2" name="Rectangle 1"/>
          <p:cNvSpPr/>
          <p:nvPr/>
        </p:nvSpPr>
        <p:spPr>
          <a:xfrm rot="995781">
            <a:off x="10211951" y="456904"/>
            <a:ext cx="1449430" cy="1569660"/>
          </a:xfrm>
          <a:prstGeom prst="rect">
            <a:avLst/>
          </a:prstGeom>
          <a:noFill/>
        </p:spPr>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37389077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2">
                                            <p:txEl>
                                              <p:pRg st="0" end="0"/>
                                            </p:txEl>
                                          </p:spTgt>
                                        </p:tgtEl>
                                      </p:cBhvr>
                                    </p:animEffect>
                                    <p:animScale>
                                      <p:cBhvr>
                                        <p:cTn id="7" dur="500" autoRev="1" fill="hold"/>
                                        <p:tgtEl>
                                          <p:spTgt spid="2">
                                            <p:txEl>
                                              <p:pRg st="0" end="0"/>
                                            </p:txEl>
                                          </p:spTgt>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2">
                                            <p:txEl>
                                              <p:pRg st="0" end="0"/>
                                            </p:txEl>
                                          </p:spTgt>
                                        </p:tgtEl>
                                      </p:cBhvr>
                                    </p:animEffect>
                                    <p:animScale>
                                      <p:cBhvr>
                                        <p:cTn id="11" dur="500" autoRev="1" fill="hold"/>
                                        <p:tgtEl>
                                          <p:spTgt spid="2">
                                            <p:txEl>
                                              <p:pRg st="0" end="0"/>
                                            </p:txEl>
                                          </p:spTgt>
                                        </p:tgtEl>
                                      </p:cBhvr>
                                      <p:by x="105000" y="105000"/>
                                    </p:animScale>
                                  </p:childTnLst>
                                </p:cTn>
                              </p:par>
                            </p:childTnLst>
                          </p:cTn>
                        </p:par>
                        <p:par>
                          <p:cTn id="12" fill="hold">
                            <p:stCondLst>
                              <p:cond delay="2000"/>
                            </p:stCondLst>
                            <p:childTnLst>
                              <p:par>
                                <p:cTn id="13" presetID="26" presetClass="emph" presetSubtype="0" fill="hold" grpId="0" nodeType="afterEffect">
                                  <p:stCondLst>
                                    <p:cond delay="0"/>
                                  </p:stCondLst>
                                  <p:childTnLst>
                                    <p:animEffect transition="out" filter="fade">
                                      <p:cBhvr>
                                        <p:cTn id="14" dur="1000" tmFilter="0, 0; .2, .5; .8, .5; 1, 0"/>
                                        <p:tgtEl>
                                          <p:spTgt spid="2">
                                            <p:txEl>
                                              <p:pRg st="0" end="0"/>
                                            </p:txEl>
                                          </p:spTgt>
                                        </p:tgtEl>
                                      </p:cBhvr>
                                    </p:animEffect>
                                    <p:animScale>
                                      <p:cBhvr>
                                        <p:cTn id="15" dur="50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761" y="217722"/>
            <a:ext cx="11375478" cy="1456267"/>
          </a:xfrm>
        </p:spPr>
        <p:txBody>
          <a:bodyPr>
            <a:normAutofit/>
          </a:bodyPr>
          <a:lstStyle/>
          <a:p>
            <a:r>
              <a:rPr lang="en-US" sz="4800" b="1" dirty="0" smtClean="0">
                <a:solidFill>
                  <a:srgbClr val="FFFF00"/>
                </a:solidFill>
                <a:latin typeface="Candara" panose="020E0502030303020204" pitchFamily="34" charset="0"/>
              </a:rPr>
              <a:t>The stay interview questions</a:t>
            </a:r>
            <a:endParaRPr lang="en-US" sz="4800" b="1" dirty="0">
              <a:solidFill>
                <a:srgbClr val="FFFF00"/>
              </a:solidFill>
              <a:latin typeface="Candara" panose="020E0502030303020204" pitchFamily="34" charset="0"/>
            </a:endParaRPr>
          </a:p>
        </p:txBody>
      </p:sp>
      <p:sp>
        <p:nvSpPr>
          <p:cNvPr id="3" name="TextBox 2"/>
          <p:cNvSpPr txBox="1"/>
          <p:nvPr/>
        </p:nvSpPr>
        <p:spPr>
          <a:xfrm>
            <a:off x="769257" y="1785929"/>
            <a:ext cx="10537372" cy="4862870"/>
          </a:xfrm>
          <a:prstGeom prst="rect">
            <a:avLst/>
          </a:prstGeom>
          <a:noFill/>
        </p:spPr>
        <p:txBody>
          <a:bodyPr wrap="square" rtlCol="0">
            <a:spAutoFit/>
          </a:bodyPr>
          <a:lstStyle/>
          <a:p>
            <a:pPr algn="ctr"/>
            <a:r>
              <a:rPr lang="en-US" sz="5400" dirty="0" smtClean="0">
                <a:latin typeface="Candara" panose="020E0502030303020204" pitchFamily="34" charset="0"/>
              </a:rPr>
              <a:t>“Do </a:t>
            </a:r>
            <a:r>
              <a:rPr lang="en-US" sz="5400" dirty="0">
                <a:latin typeface="Candara" panose="020E0502030303020204" pitchFamily="34" charset="0"/>
              </a:rPr>
              <a:t>you feel that you are currently doing “the best work of your life?” </a:t>
            </a:r>
            <a:endParaRPr lang="en-US" sz="5400" dirty="0" smtClean="0">
              <a:latin typeface="Candara" panose="020E0502030303020204" pitchFamily="34" charset="0"/>
            </a:endParaRPr>
          </a:p>
          <a:p>
            <a:pPr algn="ctr"/>
            <a:endParaRPr lang="en-US" sz="3200" dirty="0">
              <a:latin typeface="Candara" panose="020E0502030303020204" pitchFamily="34" charset="0"/>
            </a:endParaRPr>
          </a:p>
          <a:p>
            <a:pPr algn="ctr"/>
            <a:r>
              <a:rPr lang="en-US" sz="5400" dirty="0" smtClean="0">
                <a:latin typeface="Candara" panose="020E0502030303020204" pitchFamily="34" charset="0"/>
              </a:rPr>
              <a:t>“Can </a:t>
            </a:r>
            <a:r>
              <a:rPr lang="en-US" sz="5400" dirty="0">
                <a:latin typeface="Candara" panose="020E0502030303020204" pitchFamily="34" charset="0"/>
              </a:rPr>
              <a:t>you list </a:t>
            </a:r>
            <a:r>
              <a:rPr lang="en-US" sz="5400" dirty="0" smtClean="0">
                <a:latin typeface="Candara" panose="020E0502030303020204" pitchFamily="34" charset="0"/>
              </a:rPr>
              <a:t>the </a:t>
            </a:r>
            <a:r>
              <a:rPr lang="en-US" sz="5400" dirty="0">
                <a:latin typeface="Candara" panose="020E0502030303020204" pitchFamily="34" charset="0"/>
              </a:rPr>
              <a:t>factors that could contribute to </a:t>
            </a:r>
            <a:r>
              <a:rPr lang="en-US" sz="5400" dirty="0" smtClean="0">
                <a:latin typeface="Candara" panose="020E0502030303020204" pitchFamily="34" charset="0"/>
              </a:rPr>
              <a:t>you ‘</a:t>
            </a:r>
            <a:r>
              <a:rPr lang="en-US" sz="5400" i="1" u="sng" dirty="0" smtClean="0">
                <a:latin typeface="Candara" panose="020E0502030303020204" pitchFamily="34" charset="0"/>
              </a:rPr>
              <a:t>doing</a:t>
            </a:r>
            <a:r>
              <a:rPr lang="en-US" sz="5400" i="1" dirty="0" smtClean="0">
                <a:latin typeface="Candara" panose="020E0502030303020204" pitchFamily="34" charset="0"/>
              </a:rPr>
              <a:t> </a:t>
            </a:r>
            <a:r>
              <a:rPr lang="en-US" sz="5400" dirty="0">
                <a:latin typeface="Candara" panose="020E0502030303020204" pitchFamily="34" charset="0"/>
              </a:rPr>
              <a:t>the best </a:t>
            </a:r>
            <a:r>
              <a:rPr lang="en-US" sz="5400" dirty="0" smtClean="0">
                <a:latin typeface="Candara" panose="020E0502030303020204" pitchFamily="34" charset="0"/>
              </a:rPr>
              <a:t>of your life’?”</a:t>
            </a:r>
            <a:endParaRPr lang="en-US" sz="5400" dirty="0">
              <a:latin typeface="Candara" panose="020E0502030303020204" pitchFamily="34" charset="0"/>
            </a:endParaRPr>
          </a:p>
        </p:txBody>
      </p:sp>
      <p:sp>
        <p:nvSpPr>
          <p:cNvPr id="2" name="Rectangle 1"/>
          <p:cNvSpPr/>
          <p:nvPr/>
        </p:nvSpPr>
        <p:spPr>
          <a:xfrm rot="995781">
            <a:off x="10211951" y="456904"/>
            <a:ext cx="1449430" cy="1569660"/>
          </a:xfrm>
          <a:prstGeom prst="rect">
            <a:avLst/>
          </a:prstGeom>
          <a:noFill/>
        </p:spPr>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32394789"/>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2000"/>
                                        <p:tgtEl>
                                          <p:spTgt spid="3">
                                            <p:txEl>
                                              <p:pRg st="2" end="2"/>
                                            </p:txEl>
                                          </p:spTgt>
                                        </p:tgtEl>
                                      </p:cBhvr>
                                    </p:animEffect>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1000" tmFilter="0, 0; .2, .5; .8, .5; 1, 0"/>
                                        <p:tgtEl>
                                          <p:spTgt spid="2">
                                            <p:txEl>
                                              <p:pRg st="0" end="0"/>
                                            </p:txEl>
                                          </p:spTgt>
                                        </p:tgtEl>
                                      </p:cBhvr>
                                    </p:animEffect>
                                    <p:animScale>
                                      <p:cBhvr>
                                        <p:cTn id="11" dur="500" autoRev="1" fill="hold"/>
                                        <p:tgtEl>
                                          <p:spTgt spid="2">
                                            <p:txEl>
                                              <p:pRg st="0" end="0"/>
                                            </p:txEl>
                                          </p:spTgt>
                                        </p:tgtEl>
                                      </p:cBhvr>
                                      <p:by x="105000" y="105000"/>
                                    </p:animScale>
                                  </p:childTnLst>
                                </p:cTn>
                              </p:par>
                            </p:childTnLst>
                          </p:cTn>
                        </p:par>
                        <p:par>
                          <p:cTn id="12" fill="hold">
                            <p:stCondLst>
                              <p:cond delay="3000"/>
                            </p:stCondLst>
                            <p:childTnLst>
                              <p:par>
                                <p:cTn id="13" presetID="26" presetClass="emph" presetSubtype="0" fill="hold" nodeType="afterEffect">
                                  <p:stCondLst>
                                    <p:cond delay="0"/>
                                  </p:stCondLst>
                                  <p:childTnLst>
                                    <p:animEffect transition="out" filter="fade">
                                      <p:cBhvr>
                                        <p:cTn id="14" dur="1000" tmFilter="0, 0; .2, .5; .8, .5; 1, 0"/>
                                        <p:tgtEl>
                                          <p:spTgt spid="2">
                                            <p:txEl>
                                              <p:pRg st="0" end="0"/>
                                            </p:txEl>
                                          </p:spTgt>
                                        </p:tgtEl>
                                      </p:cBhvr>
                                    </p:animEffect>
                                    <p:animScale>
                                      <p:cBhvr>
                                        <p:cTn id="15" dur="500" autoRev="1" fill="hold"/>
                                        <p:tgtEl>
                                          <p:spTgt spid="2">
                                            <p:txEl>
                                              <p:pRg st="0" end="0"/>
                                            </p:txEl>
                                          </p:spTgt>
                                        </p:tgtEl>
                                      </p:cBhvr>
                                      <p:by x="105000" y="105000"/>
                                    </p:animScale>
                                  </p:childTnLst>
                                </p:cTn>
                              </p:par>
                            </p:childTnLst>
                          </p:cTn>
                        </p:par>
                        <p:par>
                          <p:cTn id="16" fill="hold">
                            <p:stCondLst>
                              <p:cond delay="4000"/>
                            </p:stCondLst>
                            <p:childTnLst>
                              <p:par>
                                <p:cTn id="17" presetID="26" presetClass="emph" presetSubtype="0" fill="hold" grpId="0" nodeType="afterEffect">
                                  <p:stCondLst>
                                    <p:cond delay="0"/>
                                  </p:stCondLst>
                                  <p:childTnLst>
                                    <p:animEffect transition="out" filter="fade">
                                      <p:cBhvr>
                                        <p:cTn id="18" dur="1000" tmFilter="0, 0; .2, .5; .8, .5; 1, 0"/>
                                        <p:tgtEl>
                                          <p:spTgt spid="2">
                                            <p:txEl>
                                              <p:pRg st="0" end="0"/>
                                            </p:txEl>
                                          </p:spTgt>
                                        </p:tgtEl>
                                      </p:cBhvr>
                                    </p:animEffect>
                                    <p:animScale>
                                      <p:cBhvr>
                                        <p:cTn id="19" dur="500" autoRev="1" fill="hold"/>
                                        <p:tgtEl>
                                          <p:spTgt spid="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31" y="56664"/>
            <a:ext cx="10390033" cy="1456267"/>
          </a:xfrm>
        </p:spPr>
        <p:txBody>
          <a:bodyPr>
            <a:normAutofit/>
          </a:bodyPr>
          <a:lstStyle/>
          <a:p>
            <a:r>
              <a:rPr lang="en-US" sz="4000" b="1" dirty="0" smtClean="0">
                <a:solidFill>
                  <a:srgbClr val="FFFF00"/>
                </a:solidFill>
                <a:latin typeface="Candara" panose="020E0502030303020204" pitchFamily="34" charset="0"/>
              </a:rPr>
              <a:t>Think about it. . .</a:t>
            </a:r>
            <a:endParaRPr lang="en-US" sz="4000" b="1" dirty="0">
              <a:solidFill>
                <a:srgbClr val="FFFF00"/>
              </a:solidFill>
              <a:latin typeface="Candara" panose="020E0502030303020204" pitchFamily="34" charset="0"/>
            </a:endParaRPr>
          </a:p>
        </p:txBody>
      </p:sp>
      <p:sp>
        <p:nvSpPr>
          <p:cNvPr id="45" name="Rectangle 44"/>
          <p:cNvSpPr/>
          <p:nvPr/>
        </p:nvSpPr>
        <p:spPr>
          <a:xfrm>
            <a:off x="4632075" y="7263561"/>
            <a:ext cx="4836013"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86365" y="2099262"/>
            <a:ext cx="11500835" cy="2962141"/>
          </a:xfrm>
        </p:spPr>
        <p:txBody>
          <a:bodyPr>
            <a:noAutofit/>
          </a:bodyPr>
          <a:lstStyle/>
          <a:p>
            <a:pPr marL="0" indent="0" algn="ctr">
              <a:spcAft>
                <a:spcPts val="0"/>
              </a:spcAft>
              <a:buNone/>
            </a:pPr>
            <a:r>
              <a:rPr lang="en-US" sz="4400" dirty="0" smtClean="0">
                <a:latin typeface="Candara" panose="020E0502030303020204" pitchFamily="34" charset="0"/>
              </a:rPr>
              <a:t>“. . .these </a:t>
            </a:r>
            <a:r>
              <a:rPr lang="en-US" sz="4400" dirty="0">
                <a:latin typeface="Candara" panose="020E0502030303020204" pitchFamily="34" charset="0"/>
              </a:rPr>
              <a:t>jobs offer competitive wages, have lower educational barriers to entry, </a:t>
            </a:r>
            <a:r>
              <a:rPr lang="en-US" sz="4400" dirty="0" smtClean="0">
                <a:latin typeface="Candara" panose="020E0502030303020204" pitchFamily="34" charset="0"/>
              </a:rPr>
              <a:t>and consequently provide </a:t>
            </a:r>
            <a:r>
              <a:rPr lang="en-US" sz="4400" dirty="0">
                <a:latin typeface="Candara" panose="020E0502030303020204" pitchFamily="34" charset="0"/>
              </a:rPr>
              <a:t>a pathway to  </a:t>
            </a:r>
            <a:r>
              <a:rPr lang="en-US" sz="4400" dirty="0" smtClean="0">
                <a:latin typeface="Candara" panose="020E0502030303020204" pitchFamily="34" charset="0"/>
              </a:rPr>
              <a:t>greater economic opportunity for all types of workers, across all skill levels.”</a:t>
            </a:r>
            <a:endParaRPr lang="en-US" sz="4400" dirty="0">
              <a:latin typeface="Candara" panose="020E0502030303020204" pitchFamily="34" charset="0"/>
            </a:endParaRPr>
          </a:p>
        </p:txBody>
      </p:sp>
    </p:spTree>
    <p:extLst>
      <p:ext uri="{BB962C8B-B14F-4D97-AF65-F5344CB8AC3E}">
        <p14:creationId xmlns:p14="http://schemas.microsoft.com/office/powerpoint/2010/main" val="117696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564" r="23601" b="12500"/>
          <a:stretch/>
        </p:blipFill>
        <p:spPr bwMode="auto">
          <a:xfrm rot="1268293">
            <a:off x="5935050" y="517529"/>
            <a:ext cx="7066076" cy="348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88730" y="277382"/>
            <a:ext cx="11277601" cy="2201175"/>
          </a:xfrm>
        </p:spPr>
        <p:txBody>
          <a:bodyPr>
            <a:normAutofit/>
          </a:bodyPr>
          <a:lstStyle/>
          <a:p>
            <a:r>
              <a:rPr lang="en-US" sz="4000" b="1" dirty="0" smtClean="0">
                <a:solidFill>
                  <a:srgbClr val="FFFF00"/>
                </a:solidFill>
                <a:latin typeface="Candara" panose="020E0502030303020204" pitchFamily="34" charset="0"/>
              </a:rPr>
              <a:t>A MATTER OF </a:t>
            </a:r>
            <a:r>
              <a:rPr lang="en-US" sz="4000" b="1" dirty="0" smtClean="0">
                <a:solidFill>
                  <a:srgbClr val="FFFF00"/>
                </a:solidFill>
                <a:latin typeface="Candara" panose="020E0502030303020204" pitchFamily="34" charset="0"/>
              </a:rPr>
              <a:t/>
            </a:r>
            <a:br>
              <a:rPr lang="en-US" sz="4000" b="1" dirty="0" smtClean="0">
                <a:solidFill>
                  <a:srgbClr val="FFFF00"/>
                </a:solidFill>
                <a:latin typeface="Candara" panose="020E0502030303020204" pitchFamily="34" charset="0"/>
              </a:rPr>
            </a:br>
            <a:r>
              <a:rPr lang="en-US" sz="4000" b="1" dirty="0" smtClean="0">
                <a:solidFill>
                  <a:srgbClr val="FFFF00"/>
                </a:solidFill>
                <a:latin typeface="Candara" panose="020E0502030303020204" pitchFamily="34" charset="0"/>
              </a:rPr>
              <a:t>	CRITICAL </a:t>
            </a:r>
            <a:r>
              <a:rPr lang="en-US" sz="4000" b="1" dirty="0" smtClean="0">
                <a:solidFill>
                  <a:srgbClr val="FFFF00"/>
                </a:solidFill>
                <a:latin typeface="Candara" panose="020E0502030303020204" pitchFamily="34" charset="0"/>
              </a:rPr>
              <a:t>NATIONAL </a:t>
            </a:r>
            <a:r>
              <a:rPr lang="en-US" sz="4000" b="1" dirty="0" smtClean="0">
                <a:solidFill>
                  <a:srgbClr val="FFFF00"/>
                </a:solidFill>
                <a:latin typeface="Candara" panose="020E0502030303020204" pitchFamily="34" charset="0"/>
              </a:rPr>
              <a:t/>
            </a:r>
            <a:br>
              <a:rPr lang="en-US" sz="4000" b="1" dirty="0" smtClean="0">
                <a:solidFill>
                  <a:srgbClr val="FFFF00"/>
                </a:solidFill>
                <a:latin typeface="Candara" panose="020E0502030303020204" pitchFamily="34" charset="0"/>
              </a:rPr>
            </a:br>
            <a:r>
              <a:rPr lang="en-US" sz="4000" b="1" dirty="0" smtClean="0">
                <a:solidFill>
                  <a:srgbClr val="FFFF00"/>
                </a:solidFill>
                <a:latin typeface="Candara" panose="020E0502030303020204" pitchFamily="34" charset="0"/>
              </a:rPr>
              <a:t>		IMPORTANCE</a:t>
            </a:r>
            <a:endParaRPr lang="en-US" sz="4000" b="1" dirty="0">
              <a:solidFill>
                <a:srgbClr val="FFFF00"/>
              </a:solidFill>
              <a:latin typeface="Candara" panose="020E0502030303020204" pitchFamily="34" charset="0"/>
            </a:endParaRPr>
          </a:p>
        </p:txBody>
      </p:sp>
      <p:sp>
        <p:nvSpPr>
          <p:cNvPr id="45" name="Rectangle 44"/>
          <p:cNvSpPr/>
          <p:nvPr/>
        </p:nvSpPr>
        <p:spPr>
          <a:xfrm>
            <a:off x="4632075" y="7263561"/>
            <a:ext cx="4836013"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246360" y="2595713"/>
            <a:ext cx="7953743" cy="3322452"/>
          </a:xfrm>
        </p:spPr>
        <p:txBody>
          <a:bodyPr>
            <a:noAutofit/>
          </a:bodyPr>
          <a:lstStyle/>
          <a:p>
            <a:pPr marL="0" indent="0">
              <a:spcAft>
                <a:spcPts val="0"/>
              </a:spcAft>
              <a:buNone/>
            </a:pPr>
            <a:r>
              <a:rPr lang="en-US" sz="6000" dirty="0" smtClean="0">
                <a:latin typeface="Candara" panose="020E0502030303020204" pitchFamily="34" charset="0"/>
              </a:rPr>
              <a:t>“The country’s </a:t>
            </a:r>
          </a:p>
          <a:p>
            <a:pPr marL="0" indent="0">
              <a:spcAft>
                <a:spcPts val="0"/>
              </a:spcAft>
              <a:buNone/>
            </a:pPr>
            <a:r>
              <a:rPr lang="en-US" sz="6000" dirty="0" smtClean="0">
                <a:latin typeface="Candara" panose="020E0502030303020204" pitchFamily="34" charset="0"/>
              </a:rPr>
              <a:t>	water </a:t>
            </a:r>
            <a:r>
              <a:rPr lang="en-US" sz="6000" dirty="0">
                <a:latin typeface="Candara" panose="020E0502030303020204" pitchFamily="34" charset="0"/>
              </a:rPr>
              <a:t>workforce </a:t>
            </a:r>
            <a:r>
              <a:rPr lang="en-US" sz="6000" dirty="0" smtClean="0">
                <a:latin typeface="Candara" panose="020E0502030303020204" pitchFamily="34" charset="0"/>
              </a:rPr>
              <a:t>is </a:t>
            </a:r>
          </a:p>
          <a:p>
            <a:pPr marL="0" indent="0">
              <a:spcAft>
                <a:spcPts val="0"/>
              </a:spcAft>
              <a:buNone/>
            </a:pPr>
            <a:r>
              <a:rPr lang="en-US" sz="6000" dirty="0" smtClean="0">
                <a:latin typeface="Candara" panose="020E0502030303020204" pitchFamily="34" charset="0"/>
              </a:rPr>
              <a:t>		undergoing </a:t>
            </a:r>
            <a:r>
              <a:rPr lang="en-US" sz="6000" dirty="0">
                <a:latin typeface="Candara" panose="020E0502030303020204" pitchFamily="34" charset="0"/>
              </a:rPr>
              <a:t>change</a:t>
            </a:r>
            <a:r>
              <a:rPr lang="en-US" sz="6000" dirty="0" smtClean="0">
                <a:latin typeface="Candara" panose="020E0502030303020204" pitchFamily="34" charset="0"/>
              </a:rPr>
              <a:t>.”</a:t>
            </a:r>
          </a:p>
          <a:p>
            <a:pPr marL="0" indent="0" algn="r">
              <a:buNone/>
            </a:pPr>
            <a:endParaRPr lang="en-US" sz="1200" dirty="0">
              <a:latin typeface="Candara" panose="020E0502030303020204" pitchFamily="34" charset="0"/>
            </a:endParaRPr>
          </a:p>
        </p:txBody>
      </p:sp>
      <p:sp>
        <p:nvSpPr>
          <p:cNvPr id="3" name="TextBox 2"/>
          <p:cNvSpPr txBox="1"/>
          <p:nvPr/>
        </p:nvSpPr>
        <p:spPr>
          <a:xfrm>
            <a:off x="7302321" y="4984124"/>
            <a:ext cx="4687910" cy="1692771"/>
          </a:xfrm>
          <a:prstGeom prst="rect">
            <a:avLst/>
          </a:prstGeom>
          <a:noFill/>
        </p:spPr>
        <p:txBody>
          <a:bodyPr wrap="square" rtlCol="0">
            <a:spAutoFit/>
          </a:bodyPr>
          <a:lstStyle/>
          <a:p>
            <a:pPr algn="r"/>
            <a:r>
              <a:rPr lang="en-US" sz="2000" dirty="0" smtClean="0">
                <a:solidFill>
                  <a:srgbClr val="FFFF00"/>
                </a:solidFill>
                <a:latin typeface="Candara" panose="020E0502030303020204" pitchFamily="34" charset="0"/>
              </a:rPr>
              <a:t>-- </a:t>
            </a:r>
            <a:r>
              <a:rPr lang="en-US" sz="2400" b="1" dirty="0" smtClean="0">
                <a:solidFill>
                  <a:srgbClr val="FFFF00"/>
                </a:solidFill>
                <a:latin typeface="Candara" panose="020E0502030303020204" pitchFamily="34" charset="0"/>
              </a:rPr>
              <a:t>Joseph Kane</a:t>
            </a:r>
            <a:r>
              <a:rPr lang="en-US" sz="2000" b="1" dirty="0" smtClean="0">
                <a:solidFill>
                  <a:srgbClr val="FFFF00"/>
                </a:solidFill>
                <a:latin typeface="Candara" panose="020E0502030303020204" pitchFamily="34" charset="0"/>
              </a:rPr>
              <a:t>, </a:t>
            </a:r>
            <a:r>
              <a:rPr lang="en-US" sz="2000" i="1" dirty="0" smtClean="0">
                <a:solidFill>
                  <a:srgbClr val="FFFF00"/>
                </a:solidFill>
                <a:latin typeface="Candara" panose="020E0502030303020204" pitchFamily="34" charset="0"/>
              </a:rPr>
              <a:t>Associate Fellow</a:t>
            </a:r>
          </a:p>
          <a:p>
            <a:pPr algn="r"/>
            <a:r>
              <a:rPr lang="en-US" sz="2000" i="1" dirty="0" smtClean="0">
                <a:solidFill>
                  <a:srgbClr val="FFFF00"/>
                </a:solidFill>
                <a:latin typeface="Candara" panose="020E0502030303020204" pitchFamily="34" charset="0"/>
              </a:rPr>
              <a:t>Senior Research Associate</a:t>
            </a:r>
          </a:p>
          <a:p>
            <a:pPr algn="r"/>
            <a:r>
              <a:rPr lang="en-US" sz="2000" i="1" dirty="0" smtClean="0">
                <a:solidFill>
                  <a:srgbClr val="FFFF00"/>
                </a:solidFill>
                <a:latin typeface="Candara" panose="020E0502030303020204" pitchFamily="34" charset="0"/>
              </a:rPr>
              <a:t>Metropolitan Policy Program </a:t>
            </a:r>
          </a:p>
          <a:p>
            <a:pPr algn="r"/>
            <a:r>
              <a:rPr lang="en-US" sz="2000" i="1" dirty="0" smtClean="0">
                <a:solidFill>
                  <a:srgbClr val="FFFF00"/>
                </a:solidFill>
                <a:latin typeface="Candara" panose="020E0502030303020204" pitchFamily="34" charset="0"/>
              </a:rPr>
              <a:t>The Brookings Institution</a:t>
            </a:r>
          </a:p>
          <a:p>
            <a:pPr algn="r"/>
            <a:r>
              <a:rPr lang="en-US" sz="2000" i="1" dirty="0" smtClean="0">
                <a:solidFill>
                  <a:srgbClr val="FFFF00"/>
                </a:solidFill>
                <a:latin typeface="Candara" panose="020E0502030303020204" pitchFamily="34" charset="0"/>
              </a:rPr>
              <a:t>March 7, 2018</a:t>
            </a:r>
            <a:endParaRPr lang="en-US" sz="2000" i="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31754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ppt_x</p:attrName>
                                        </p:attrNameLst>
                                      </p:cBhvr>
                                      <p:tavLst>
                                        <p:tav tm="0">
                                          <p:val>
                                            <p:strVal val="#ppt_x"/>
                                          </p:val>
                                        </p:tav>
                                        <p:tav tm="100000">
                                          <p:val>
                                            <p:strVal val="#ppt_x"/>
                                          </p:val>
                                        </p:tav>
                                      </p:tavLst>
                                    </p:anim>
                                    <p:anim calcmode="lin" valueType="num">
                                      <p:cBhvr>
                                        <p:cTn id="9" dur="2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1500"/>
                                        <p:tgtEl>
                                          <p:spTgt spid="4">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1500"/>
                                        <p:tgtEl>
                                          <p:spTgt spid="4">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9257" y="915081"/>
            <a:ext cx="10537372" cy="5232202"/>
          </a:xfrm>
          <a:prstGeom prst="rect">
            <a:avLst/>
          </a:prstGeom>
          <a:noFill/>
        </p:spPr>
        <p:txBody>
          <a:bodyPr wrap="square" rtlCol="0">
            <a:spAutoFit/>
          </a:bodyPr>
          <a:lstStyle/>
          <a:p>
            <a:pPr algn="ctr"/>
            <a:r>
              <a:rPr lang="en-US" sz="5400" i="1" dirty="0" smtClean="0">
                <a:latin typeface="Candara" panose="020E0502030303020204" pitchFamily="34" charset="0"/>
              </a:rPr>
              <a:t>The Future of </a:t>
            </a:r>
          </a:p>
          <a:p>
            <a:pPr algn="ctr"/>
            <a:r>
              <a:rPr lang="en-US" sz="5400" i="1" dirty="0" smtClean="0">
                <a:latin typeface="Candara" panose="020E0502030303020204" pitchFamily="34" charset="0"/>
              </a:rPr>
              <a:t>America’s Environmental Leadership </a:t>
            </a:r>
          </a:p>
          <a:p>
            <a:pPr algn="ctr"/>
            <a:r>
              <a:rPr lang="en-US" sz="5400" i="1" dirty="0" smtClean="0">
                <a:latin typeface="Candara" panose="020E0502030303020204" pitchFamily="34" charset="0"/>
              </a:rPr>
              <a:t>is in </a:t>
            </a:r>
            <a:r>
              <a:rPr lang="en-US" sz="5400" i="1" u="sng" dirty="0" smtClean="0">
                <a:latin typeface="Candara" panose="020E0502030303020204" pitchFamily="34" charset="0"/>
              </a:rPr>
              <a:t>your</a:t>
            </a:r>
            <a:r>
              <a:rPr lang="en-US" sz="5400" i="1" dirty="0" smtClean="0">
                <a:latin typeface="Candara" panose="020E0502030303020204" pitchFamily="34" charset="0"/>
              </a:rPr>
              <a:t> hands. . . </a:t>
            </a:r>
            <a:endParaRPr lang="en-US" sz="2400" i="1" dirty="0" smtClean="0">
              <a:latin typeface="Candara" panose="020E0502030303020204" pitchFamily="34" charset="0"/>
            </a:endParaRPr>
          </a:p>
          <a:p>
            <a:pPr algn="ctr"/>
            <a:endParaRPr lang="en-US" sz="2000" i="1" dirty="0" smtClean="0">
              <a:latin typeface="Candara" panose="020E0502030303020204" pitchFamily="34" charset="0"/>
            </a:endParaRPr>
          </a:p>
          <a:p>
            <a:pPr algn="ctr"/>
            <a:r>
              <a:rPr lang="en-US" sz="5400" i="1" dirty="0">
                <a:latin typeface="Candara" panose="020E0502030303020204" pitchFamily="34" charset="0"/>
              </a:rPr>
              <a:t>a</a:t>
            </a:r>
            <a:r>
              <a:rPr lang="en-US" sz="5400" i="1" dirty="0" smtClean="0">
                <a:latin typeface="Candara" panose="020E0502030303020204" pitchFamily="34" charset="0"/>
              </a:rPr>
              <a:t>nd it is </a:t>
            </a:r>
            <a:r>
              <a:rPr lang="en-US" sz="5400" i="1" dirty="0">
                <a:latin typeface="Candara" panose="020E0502030303020204" pitchFamily="34" charset="0"/>
              </a:rPr>
              <a:t>in </a:t>
            </a:r>
            <a:r>
              <a:rPr lang="en-US" sz="5400" i="1" u="sng" dirty="0">
                <a:latin typeface="Candara" panose="020E0502030303020204" pitchFamily="34" charset="0"/>
              </a:rPr>
              <a:t>your</a:t>
            </a:r>
            <a:r>
              <a:rPr lang="en-US" sz="5400" i="1" dirty="0">
                <a:latin typeface="Candara" panose="020E0502030303020204" pitchFamily="34" charset="0"/>
              </a:rPr>
              <a:t> </a:t>
            </a:r>
            <a:r>
              <a:rPr lang="en-US" sz="5400" i="1" dirty="0" smtClean="0">
                <a:latin typeface="Candara" panose="020E0502030303020204" pitchFamily="34" charset="0"/>
              </a:rPr>
              <a:t>agencies. . . </a:t>
            </a:r>
            <a:endParaRPr lang="en-US" sz="2400" i="1" dirty="0" smtClean="0">
              <a:latin typeface="Candara" panose="020E0502030303020204" pitchFamily="34" charset="0"/>
            </a:endParaRPr>
          </a:p>
          <a:p>
            <a:pPr algn="ctr"/>
            <a:endParaRPr lang="en-US" i="1" dirty="0" smtClean="0">
              <a:latin typeface="Candara" panose="020E0502030303020204" pitchFamily="34" charset="0"/>
            </a:endParaRPr>
          </a:p>
          <a:p>
            <a:pPr algn="ctr"/>
            <a:r>
              <a:rPr lang="en-US" sz="8000" b="1" i="1" dirty="0" smtClean="0">
                <a:solidFill>
                  <a:srgbClr val="FFFF00"/>
                </a:solidFill>
                <a:latin typeface="Candara" panose="020E0502030303020204" pitchFamily="34" charset="0"/>
              </a:rPr>
              <a:t>R I G H T   N O W </a:t>
            </a:r>
            <a:endParaRPr lang="en-US" sz="9600" b="1" i="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149450965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0"/>
                                        <p:tgtEl>
                                          <p:spTgt spid="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3000"/>
                                        <p:tgtEl>
                                          <p:spTgt spid="3">
                                            <p:txEl>
                                              <p:pRg st="6" end="6"/>
                                            </p:txEl>
                                          </p:spTgt>
                                        </p:tgtEl>
                                      </p:cBhvr>
                                    </p:animEffect>
                                    <p:anim calcmode="lin" valueType="num">
                                      <p:cBhvr>
                                        <p:cTn id="24"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3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2335" t="4445" r="12399"/>
          <a:stretch/>
        </p:blipFill>
        <p:spPr>
          <a:xfrm>
            <a:off x="9826170" y="4645804"/>
            <a:ext cx="1828801" cy="1828800"/>
          </a:xfrm>
          <a:prstGeom prst="ellipse">
            <a:avLst/>
          </a:prstGeom>
          <a:ln w="76200">
            <a:solidFill>
              <a:srgbClr val="0070C0"/>
            </a:solidFill>
          </a:ln>
          <a:effectLst>
            <a:glow rad="228600">
              <a:schemeClr val="accent3">
                <a:satMod val="175000"/>
                <a:alpha val="40000"/>
              </a:schemeClr>
            </a:glow>
          </a:effectLst>
        </p:spPr>
      </p:pic>
      <p:sp>
        <p:nvSpPr>
          <p:cNvPr id="7" name="Title 6"/>
          <p:cNvSpPr>
            <a:spLocks noGrp="1"/>
          </p:cNvSpPr>
          <p:nvPr>
            <p:ph type="title"/>
          </p:nvPr>
        </p:nvSpPr>
        <p:spPr>
          <a:xfrm>
            <a:off x="618807" y="182880"/>
            <a:ext cx="10841673" cy="1456267"/>
          </a:xfrm>
        </p:spPr>
        <p:txBody>
          <a:bodyPr>
            <a:normAutofit/>
          </a:bodyPr>
          <a:lstStyle/>
          <a:p>
            <a:pPr algn="ctr"/>
            <a:r>
              <a:rPr lang="en-US" sz="5400" b="1" dirty="0" smtClean="0">
                <a:solidFill>
                  <a:srgbClr val="FFFF00"/>
                </a:solidFill>
                <a:latin typeface="Candara" panose="020E0502030303020204" pitchFamily="34" charset="0"/>
              </a:rPr>
              <a:t>RETAINING TOP TALENT</a:t>
            </a:r>
            <a:endParaRPr lang="en-US" sz="5400" b="1" dirty="0">
              <a:solidFill>
                <a:srgbClr val="FFFF00"/>
              </a:solidFill>
              <a:latin typeface="Candara" panose="020E0502030303020204" pitchFamily="34" charset="0"/>
            </a:endParaRPr>
          </a:p>
        </p:txBody>
      </p:sp>
      <p:sp>
        <p:nvSpPr>
          <p:cNvPr id="2" name="TextBox 1"/>
          <p:cNvSpPr txBox="1"/>
          <p:nvPr/>
        </p:nvSpPr>
        <p:spPr>
          <a:xfrm>
            <a:off x="612775" y="1741170"/>
            <a:ext cx="10820400" cy="4532010"/>
          </a:xfrm>
          <a:prstGeom prst="rect">
            <a:avLst/>
          </a:prstGeom>
          <a:noFill/>
        </p:spPr>
        <p:txBody>
          <a:bodyPr wrap="square" rtlCol="0">
            <a:spAutoFit/>
          </a:bodyPr>
          <a:lstStyle/>
          <a:p>
            <a:pPr algn="ctr"/>
            <a:r>
              <a:rPr lang="en-US" sz="4000" dirty="0" smtClean="0">
                <a:latin typeface="Candara" panose="020E0502030303020204" pitchFamily="34" charset="0"/>
              </a:rPr>
              <a:t>B</a:t>
            </a:r>
            <a:r>
              <a:rPr lang="en-US" sz="3600" dirty="0" smtClean="0">
                <a:latin typeface="Candara" panose="020E0502030303020204" pitchFamily="34" charset="0"/>
              </a:rPr>
              <a:t>RIAN</a:t>
            </a:r>
            <a:r>
              <a:rPr lang="en-US" sz="4000" dirty="0" smtClean="0">
                <a:latin typeface="Candara" panose="020E0502030303020204" pitchFamily="34" charset="0"/>
              </a:rPr>
              <a:t> J. V</a:t>
            </a:r>
            <a:r>
              <a:rPr lang="en-US" sz="3600" dirty="0" smtClean="0">
                <a:latin typeface="Candara" panose="020E0502030303020204" pitchFamily="34" charset="0"/>
              </a:rPr>
              <a:t>ALENTINO</a:t>
            </a:r>
            <a:r>
              <a:rPr lang="en-US" sz="2000" dirty="0" smtClean="0">
                <a:latin typeface="Candara" panose="020E0502030303020204" pitchFamily="34" charset="0"/>
              </a:rPr>
              <a:t>, MPA, CEAS, ICMA-CM</a:t>
            </a:r>
          </a:p>
          <a:p>
            <a:pPr algn="ctr"/>
            <a:endParaRPr lang="en-US" sz="1050" dirty="0" smtClean="0">
              <a:latin typeface="Candara" panose="020E0502030303020204" pitchFamily="34" charset="0"/>
            </a:endParaRPr>
          </a:p>
          <a:p>
            <a:pPr algn="ctr"/>
            <a:r>
              <a:rPr lang="en-US" sz="3200" dirty="0" smtClean="0">
                <a:latin typeface="Candara" panose="020E0502030303020204" pitchFamily="34" charset="0"/>
              </a:rPr>
              <a:t>Executive Director | </a:t>
            </a:r>
            <a:r>
              <a:rPr lang="en-US" sz="3200" i="1" dirty="0" smtClean="0">
                <a:latin typeface="Candara" panose="020E0502030303020204" pitchFamily="34" charset="0"/>
              </a:rPr>
              <a:t>Western Monmouth Utilities Authority</a:t>
            </a:r>
          </a:p>
          <a:p>
            <a:pPr algn="ctr"/>
            <a:endParaRPr lang="en-US" sz="1400" dirty="0" smtClean="0">
              <a:latin typeface="Candara" panose="020E0502030303020204" pitchFamily="34" charset="0"/>
            </a:endParaRPr>
          </a:p>
          <a:p>
            <a:pPr algn="ctr"/>
            <a:r>
              <a:rPr lang="en-US" sz="3200" dirty="0" smtClean="0">
                <a:latin typeface="Candara" panose="020E0502030303020204" pitchFamily="34" charset="0"/>
              </a:rPr>
              <a:t>Director | </a:t>
            </a:r>
            <a:r>
              <a:rPr lang="en-US" sz="3200" i="1" dirty="0" smtClean="0">
                <a:latin typeface="Candara" panose="020E0502030303020204" pitchFamily="34" charset="0"/>
              </a:rPr>
              <a:t>Environmental Professional Development Academy</a:t>
            </a:r>
          </a:p>
          <a:p>
            <a:pPr algn="ctr"/>
            <a:endParaRPr lang="en-US" sz="3200" dirty="0">
              <a:latin typeface="Candara" panose="020E0502030303020204" pitchFamily="34" charset="0"/>
            </a:endParaRPr>
          </a:p>
          <a:p>
            <a:pPr algn="ctr"/>
            <a:r>
              <a:rPr lang="en-US" sz="3200" dirty="0" smtClean="0">
                <a:latin typeface="Candara" panose="020E0502030303020204" pitchFamily="34" charset="0"/>
              </a:rPr>
              <a:t>bvalentino@wmua.manalapan.nj.us</a:t>
            </a:r>
          </a:p>
          <a:p>
            <a:pPr algn="ctr"/>
            <a:r>
              <a:rPr lang="en-US" sz="3200" dirty="0" smtClean="0">
                <a:latin typeface="Candara" panose="020E0502030303020204" pitchFamily="34" charset="0"/>
              </a:rPr>
              <a:t>732-446-9300</a:t>
            </a:r>
          </a:p>
          <a:p>
            <a:pPr algn="ctr"/>
            <a:endParaRPr lang="en-US" sz="3200" dirty="0" smtClean="0">
              <a:latin typeface="Candara" panose="020E0502030303020204" pitchFamily="34" charset="0"/>
            </a:endParaRPr>
          </a:p>
          <a:p>
            <a:pPr algn="ctr"/>
            <a:r>
              <a:rPr lang="en-US" sz="3200" dirty="0" smtClean="0">
                <a:latin typeface="Candara" panose="020E0502030303020204" pitchFamily="34" charset="0"/>
              </a:rPr>
              <a:t>@</a:t>
            </a:r>
            <a:r>
              <a:rPr lang="en-US" sz="3200" dirty="0" err="1" smtClean="0">
                <a:latin typeface="Candara" panose="020E0502030303020204" pitchFamily="34" charset="0"/>
              </a:rPr>
              <a:t>brianjvalentino</a:t>
            </a:r>
            <a:endParaRPr lang="en-US" sz="3200" dirty="0">
              <a:latin typeface="Candara" panose="020E0502030303020204" pitchFamily="34" charset="0"/>
            </a:endParaRPr>
          </a:p>
        </p:txBody>
      </p:sp>
      <p:sp>
        <p:nvSpPr>
          <p:cNvPr id="4" name="AutoShape 2" descr="Image result for LINKED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LINKED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LINKED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480" y="5325300"/>
            <a:ext cx="977094" cy="9770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8642" t="17392" r="18642" b="19963"/>
          <a:stretch/>
        </p:blipFill>
        <p:spPr>
          <a:xfrm>
            <a:off x="460375" y="4645804"/>
            <a:ext cx="1830824" cy="1828800"/>
          </a:xfrm>
          <a:prstGeom prst="ellipse">
            <a:avLst/>
          </a:prstGeom>
          <a:ln w="76200">
            <a:solidFill>
              <a:srgbClr val="0070C0"/>
            </a:solidFill>
          </a:ln>
          <a:effectLst>
            <a:glow rad="228600">
              <a:schemeClr val="accent3">
                <a:satMod val="175000"/>
                <a:alpha val="40000"/>
              </a:schemeClr>
            </a:glow>
          </a:effectLst>
        </p:spPr>
      </p:pic>
    </p:spTree>
    <p:extLst>
      <p:ext uri="{BB962C8B-B14F-4D97-AF65-F5344CB8AC3E}">
        <p14:creationId xmlns:p14="http://schemas.microsoft.com/office/powerpoint/2010/main" val="2764485775"/>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31" y="56664"/>
            <a:ext cx="11617266" cy="1456267"/>
          </a:xfrm>
        </p:spPr>
        <p:txBody>
          <a:bodyPr>
            <a:normAutofit/>
          </a:bodyPr>
          <a:lstStyle/>
          <a:p>
            <a:r>
              <a:rPr lang="en-US" sz="4000" b="1" dirty="0" smtClean="0">
                <a:solidFill>
                  <a:srgbClr val="FFFF00"/>
                </a:solidFill>
                <a:latin typeface="Candara" panose="020E0502030303020204" pitchFamily="34" charset="0"/>
              </a:rPr>
              <a:t>A matter of critical national importance</a:t>
            </a:r>
            <a:endParaRPr lang="en-US" sz="4000" b="1" dirty="0">
              <a:solidFill>
                <a:srgbClr val="FFFF00"/>
              </a:solidFill>
              <a:latin typeface="Candara" panose="020E0502030303020204" pitchFamily="34" charset="0"/>
            </a:endParaRPr>
          </a:p>
        </p:txBody>
      </p:sp>
      <p:sp>
        <p:nvSpPr>
          <p:cNvPr id="45" name="Rectangle 44"/>
          <p:cNvSpPr/>
          <p:nvPr/>
        </p:nvSpPr>
        <p:spPr>
          <a:xfrm>
            <a:off x="4632075" y="7263561"/>
            <a:ext cx="4836013"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37881" y="2253806"/>
            <a:ext cx="11500835" cy="2962141"/>
          </a:xfrm>
        </p:spPr>
        <p:txBody>
          <a:bodyPr>
            <a:noAutofit/>
          </a:bodyPr>
          <a:lstStyle/>
          <a:p>
            <a:pPr marL="0" indent="0" algn="ctr">
              <a:buNone/>
            </a:pPr>
            <a:r>
              <a:rPr lang="en-US" sz="4800" dirty="0" smtClean="0">
                <a:latin typeface="Candara" panose="020E0502030303020204" pitchFamily="34" charset="0"/>
              </a:rPr>
              <a:t>“Similar to millions of other </a:t>
            </a:r>
            <a:r>
              <a:rPr lang="en-US" sz="4800" dirty="0">
                <a:latin typeface="Candara" panose="020E0502030303020204" pitchFamily="34" charset="0"/>
              </a:rPr>
              <a:t>workers involved in infrastructure nationwide, the water workforce is aging, experiencing rapid turnover, and facing a huge gap to fill in terms of hiring, training, and </a:t>
            </a:r>
            <a:r>
              <a:rPr lang="en-US" sz="4800" dirty="0" smtClean="0">
                <a:latin typeface="Candara" panose="020E0502030303020204" pitchFamily="34" charset="0"/>
              </a:rPr>
              <a:t>retention. . . </a:t>
            </a:r>
            <a:endParaRPr lang="en-US" sz="5400" dirty="0" smtClean="0">
              <a:latin typeface="Candara" panose="020E0502030303020204" pitchFamily="34" charset="0"/>
            </a:endParaRPr>
          </a:p>
        </p:txBody>
      </p:sp>
    </p:spTree>
    <p:extLst>
      <p:ext uri="{BB962C8B-B14F-4D97-AF65-F5344CB8AC3E}">
        <p14:creationId xmlns:p14="http://schemas.microsoft.com/office/powerpoint/2010/main" val="2180529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31" y="56664"/>
            <a:ext cx="11892569" cy="1456267"/>
          </a:xfrm>
        </p:spPr>
        <p:txBody>
          <a:bodyPr>
            <a:normAutofit/>
          </a:bodyPr>
          <a:lstStyle/>
          <a:p>
            <a:r>
              <a:rPr lang="en-US" sz="4000" b="1" dirty="0" smtClean="0">
                <a:solidFill>
                  <a:srgbClr val="FFFF00"/>
                </a:solidFill>
                <a:latin typeface="Candara" panose="020E0502030303020204" pitchFamily="34" charset="0"/>
              </a:rPr>
              <a:t>A matter of critical national importance</a:t>
            </a:r>
            <a:endParaRPr lang="en-US" sz="4000" b="1" dirty="0">
              <a:solidFill>
                <a:srgbClr val="FFFF00"/>
              </a:solidFill>
              <a:latin typeface="Candara" panose="020E0502030303020204" pitchFamily="34" charset="0"/>
            </a:endParaRPr>
          </a:p>
        </p:txBody>
      </p:sp>
      <p:sp>
        <p:nvSpPr>
          <p:cNvPr id="45" name="Rectangle 44"/>
          <p:cNvSpPr/>
          <p:nvPr/>
        </p:nvSpPr>
        <p:spPr>
          <a:xfrm>
            <a:off x="4632075" y="7263561"/>
            <a:ext cx="4836013"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37881" y="2253806"/>
            <a:ext cx="11500835" cy="2962141"/>
          </a:xfrm>
        </p:spPr>
        <p:txBody>
          <a:bodyPr>
            <a:noAutofit/>
          </a:bodyPr>
          <a:lstStyle/>
          <a:p>
            <a:pPr marL="0" indent="0" algn="ctr">
              <a:buNone/>
            </a:pPr>
            <a:r>
              <a:rPr lang="en-US" sz="4800" dirty="0" smtClean="0">
                <a:latin typeface="Candara" panose="020E0502030303020204" pitchFamily="34" charset="0"/>
              </a:rPr>
              <a:t>“. . . from </a:t>
            </a:r>
            <a:r>
              <a:rPr lang="en-US" sz="4800" dirty="0">
                <a:latin typeface="Candara" panose="020E0502030303020204" pitchFamily="34" charset="0"/>
              </a:rPr>
              <a:t>operators and engineers to accountants and office clerks</a:t>
            </a:r>
            <a:r>
              <a:rPr lang="en-US" sz="4800" dirty="0" smtClean="0">
                <a:latin typeface="Candara" panose="020E0502030303020204" pitchFamily="34" charset="0"/>
              </a:rPr>
              <a:t>. </a:t>
            </a:r>
            <a:endParaRPr lang="en-US" sz="5400" dirty="0" smtClean="0">
              <a:latin typeface="Candara" panose="020E0502030303020204" pitchFamily="34" charset="0"/>
            </a:endParaRPr>
          </a:p>
        </p:txBody>
      </p:sp>
    </p:spTree>
    <p:extLst>
      <p:ext uri="{BB962C8B-B14F-4D97-AF65-F5344CB8AC3E}">
        <p14:creationId xmlns:p14="http://schemas.microsoft.com/office/powerpoint/2010/main" val="348684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31" y="56664"/>
            <a:ext cx="11558272" cy="1456267"/>
          </a:xfrm>
        </p:spPr>
        <p:txBody>
          <a:bodyPr>
            <a:normAutofit/>
          </a:bodyPr>
          <a:lstStyle/>
          <a:p>
            <a:r>
              <a:rPr lang="en-US" sz="4000" b="1" dirty="0" smtClean="0">
                <a:solidFill>
                  <a:srgbClr val="FFFF00"/>
                </a:solidFill>
                <a:latin typeface="Candara" panose="020E0502030303020204" pitchFamily="34" charset="0"/>
              </a:rPr>
              <a:t>A matter of critical national importance</a:t>
            </a:r>
            <a:endParaRPr lang="en-US" sz="4000" b="1" dirty="0">
              <a:solidFill>
                <a:srgbClr val="FFFF00"/>
              </a:solidFill>
              <a:latin typeface="Candara" panose="020E0502030303020204" pitchFamily="34" charset="0"/>
            </a:endParaRPr>
          </a:p>
        </p:txBody>
      </p:sp>
      <p:sp>
        <p:nvSpPr>
          <p:cNvPr id="45" name="Rectangle 44"/>
          <p:cNvSpPr/>
          <p:nvPr/>
        </p:nvSpPr>
        <p:spPr>
          <a:xfrm>
            <a:off x="4632075" y="7263561"/>
            <a:ext cx="4836013"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37881" y="2395475"/>
            <a:ext cx="11500835" cy="2962141"/>
          </a:xfrm>
        </p:spPr>
        <p:txBody>
          <a:bodyPr>
            <a:noAutofit/>
          </a:bodyPr>
          <a:lstStyle/>
          <a:p>
            <a:pPr marL="0" indent="0" algn="ctr">
              <a:buNone/>
            </a:pPr>
            <a:r>
              <a:rPr lang="en-US" sz="4800" dirty="0" smtClean="0">
                <a:latin typeface="Candara" panose="020E0502030303020204" pitchFamily="34" charset="0"/>
              </a:rPr>
              <a:t>“At </a:t>
            </a:r>
            <a:r>
              <a:rPr lang="en-US" sz="4800" dirty="0">
                <a:latin typeface="Candara" panose="020E0502030303020204" pitchFamily="34" charset="0"/>
              </a:rPr>
              <a:t>the same time, these jobs offer competitive wages, have lower educational barriers to entry, and </a:t>
            </a:r>
            <a:r>
              <a:rPr lang="en-US" sz="4800" dirty="0" smtClean="0">
                <a:latin typeface="Candara" panose="020E0502030303020204" pitchFamily="34" charset="0"/>
              </a:rPr>
              <a:t>consequently. . .</a:t>
            </a:r>
          </a:p>
        </p:txBody>
      </p:sp>
    </p:spTree>
    <p:extLst>
      <p:ext uri="{BB962C8B-B14F-4D97-AF65-F5344CB8AC3E}">
        <p14:creationId xmlns:p14="http://schemas.microsoft.com/office/powerpoint/2010/main" val="2284386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31" y="56664"/>
            <a:ext cx="11528775" cy="1456267"/>
          </a:xfrm>
        </p:spPr>
        <p:txBody>
          <a:bodyPr>
            <a:normAutofit/>
          </a:bodyPr>
          <a:lstStyle/>
          <a:p>
            <a:r>
              <a:rPr lang="en-US" sz="4000" b="1" dirty="0" smtClean="0">
                <a:solidFill>
                  <a:srgbClr val="FFFF00"/>
                </a:solidFill>
                <a:latin typeface="Candara" panose="020E0502030303020204" pitchFamily="34" charset="0"/>
              </a:rPr>
              <a:t>A matter of critical national importance</a:t>
            </a:r>
            <a:endParaRPr lang="en-US" sz="4000" b="1" dirty="0">
              <a:solidFill>
                <a:srgbClr val="FFFF00"/>
              </a:solidFill>
              <a:latin typeface="Candara" panose="020E0502030303020204" pitchFamily="34" charset="0"/>
            </a:endParaRPr>
          </a:p>
        </p:txBody>
      </p:sp>
      <p:sp>
        <p:nvSpPr>
          <p:cNvPr id="45" name="Rectangle 44"/>
          <p:cNvSpPr/>
          <p:nvPr/>
        </p:nvSpPr>
        <p:spPr>
          <a:xfrm>
            <a:off x="4632075" y="7263561"/>
            <a:ext cx="4836013"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86365" y="2099262"/>
            <a:ext cx="11500835" cy="2962141"/>
          </a:xfrm>
        </p:spPr>
        <p:txBody>
          <a:bodyPr>
            <a:noAutofit/>
          </a:bodyPr>
          <a:lstStyle/>
          <a:p>
            <a:pPr marL="0" indent="0" algn="ctr">
              <a:spcAft>
                <a:spcPts val="0"/>
              </a:spcAft>
              <a:buNone/>
            </a:pPr>
            <a:r>
              <a:rPr lang="en-US" sz="4800" dirty="0" smtClean="0">
                <a:latin typeface="Candara" panose="020E0502030303020204" pitchFamily="34" charset="0"/>
              </a:rPr>
              <a:t>. . . provide </a:t>
            </a:r>
            <a:r>
              <a:rPr lang="en-US" sz="4800" dirty="0">
                <a:latin typeface="Candara" panose="020E0502030303020204" pitchFamily="34" charset="0"/>
              </a:rPr>
              <a:t>a pathway to </a:t>
            </a:r>
            <a:endParaRPr lang="en-US" sz="4800" dirty="0" smtClean="0">
              <a:latin typeface="Candara" panose="020E0502030303020204" pitchFamily="34" charset="0"/>
            </a:endParaRPr>
          </a:p>
          <a:p>
            <a:pPr marL="0" indent="0" algn="ctr">
              <a:buNone/>
            </a:pPr>
            <a:r>
              <a:rPr lang="en-US" sz="4800" dirty="0" smtClean="0">
                <a:latin typeface="Candara" panose="020E0502030303020204" pitchFamily="34" charset="0"/>
              </a:rPr>
              <a:t>greater economic opportunity </a:t>
            </a:r>
          </a:p>
          <a:p>
            <a:pPr marL="0" indent="0" algn="ctr">
              <a:buNone/>
            </a:pPr>
            <a:r>
              <a:rPr lang="en-US" sz="4800" dirty="0" smtClean="0">
                <a:latin typeface="Candara" panose="020E0502030303020204" pitchFamily="34" charset="0"/>
              </a:rPr>
              <a:t>for ALL TYPES OF WORKERS, </a:t>
            </a:r>
          </a:p>
          <a:p>
            <a:pPr marL="0" indent="0" algn="ctr">
              <a:buNone/>
            </a:pPr>
            <a:r>
              <a:rPr lang="en-US" sz="4800" dirty="0" smtClean="0">
                <a:latin typeface="Candara" panose="020E0502030303020204" pitchFamily="34" charset="0"/>
              </a:rPr>
              <a:t>across ALL SKILL LEVELS.”</a:t>
            </a:r>
            <a:endParaRPr lang="en-US" sz="4800" dirty="0">
              <a:latin typeface="Candara" panose="020E0502030303020204" pitchFamily="34" charset="0"/>
            </a:endParaRPr>
          </a:p>
        </p:txBody>
      </p:sp>
    </p:spTree>
    <p:extLst>
      <p:ext uri="{BB962C8B-B14F-4D97-AF65-F5344CB8AC3E}">
        <p14:creationId xmlns:p14="http://schemas.microsoft.com/office/powerpoint/2010/main" val="2752941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1542437" y="1609859"/>
            <a:ext cx="5362860" cy="3697273"/>
          </a:xfrm>
          <a:prstGeom prst="roundRect">
            <a:avLst/>
          </a:prstGeom>
          <a:gradFill>
            <a:gsLst>
              <a:gs pos="0">
                <a:schemeClr val="bg2">
                  <a:lumMod val="60000"/>
                  <a:lumOff val="40000"/>
                </a:schemeClr>
              </a:gs>
              <a:gs pos="81000">
                <a:srgbClr val="0070C0">
                  <a:tint val="44500"/>
                  <a:satMod val="160000"/>
                </a:srgbClr>
              </a:gs>
              <a:gs pos="100000">
                <a:srgbClr val="DEE6F7">
                  <a:alpha val="0"/>
                </a:srgb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93228" y="4271599"/>
            <a:ext cx="5707580"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93228" y="4282506"/>
            <a:ext cx="5707580" cy="461665"/>
          </a:xfrm>
          <a:prstGeom prst="rect">
            <a:avLst/>
          </a:prstGeom>
          <a:noFill/>
        </p:spPr>
        <p:txBody>
          <a:bodyPr wrap="square" rtlCol="0">
            <a:spAutoFit/>
          </a:bodyPr>
          <a:lstStyle/>
          <a:p>
            <a:pPr algn="ctr"/>
            <a:r>
              <a:rPr lang="en-US" sz="2400" spc="600" dirty="0" smtClean="0">
                <a:solidFill>
                  <a:schemeClr val="bg1"/>
                </a:solidFill>
              </a:rPr>
              <a:t>BABY BOOMERS</a:t>
            </a:r>
            <a:endParaRPr lang="en-US" sz="2400" spc="600" dirty="0">
              <a:solidFill>
                <a:schemeClr val="bg1"/>
              </a:solidFill>
            </a:endParaRPr>
          </a:p>
        </p:txBody>
      </p:sp>
      <p:sp>
        <p:nvSpPr>
          <p:cNvPr id="2" name="Title 1"/>
          <p:cNvSpPr>
            <a:spLocks noGrp="1"/>
          </p:cNvSpPr>
          <p:nvPr>
            <p:ph type="title"/>
          </p:nvPr>
        </p:nvSpPr>
        <p:spPr>
          <a:xfrm>
            <a:off x="481368" y="475823"/>
            <a:ext cx="10293312" cy="720383"/>
          </a:xfrm>
        </p:spPr>
        <p:txBody>
          <a:bodyPr>
            <a:normAutofit/>
          </a:bodyPr>
          <a:lstStyle/>
          <a:p>
            <a:r>
              <a:rPr lang="en-US" sz="4000" b="1" dirty="0" smtClean="0">
                <a:solidFill>
                  <a:srgbClr val="FFFF00"/>
                </a:solidFill>
                <a:latin typeface="Candara" panose="020E0502030303020204" pitchFamily="34" charset="0"/>
              </a:rPr>
              <a:t>The generational challenge</a:t>
            </a:r>
            <a:endParaRPr lang="en-US" sz="4000" b="1" dirty="0">
              <a:solidFill>
                <a:srgbClr val="FFFF00"/>
              </a:solidFill>
              <a:latin typeface="Candara" panose="020E0502030303020204" pitchFamily="34" charset="0"/>
            </a:endParaRPr>
          </a:p>
        </p:txBody>
      </p:sp>
      <p:cxnSp>
        <p:nvCxnSpPr>
          <p:cNvPr id="5" name="Straight Arrow Connector 4"/>
          <p:cNvCxnSpPr/>
          <p:nvPr/>
        </p:nvCxnSpPr>
        <p:spPr>
          <a:xfrm flipV="1">
            <a:off x="254966" y="2858002"/>
            <a:ext cx="11616743"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18434" y="2729210"/>
            <a:ext cx="1068946" cy="584775"/>
          </a:xfrm>
          <a:prstGeom prst="rect">
            <a:avLst/>
          </a:prstGeom>
          <a:noFill/>
          <a:ln>
            <a:solidFill>
              <a:schemeClr val="tx2">
                <a:lumMod val="75000"/>
              </a:schemeClr>
            </a:solidFill>
          </a:ln>
        </p:spPr>
        <p:txBody>
          <a:bodyPr wrap="square" rtlCol="0">
            <a:spAutoFit/>
          </a:bodyPr>
          <a:lstStyle/>
          <a:p>
            <a:pPr algn="ctr"/>
            <a:r>
              <a:rPr lang="en-US" dirty="0" smtClean="0"/>
              <a:t>20</a:t>
            </a:r>
            <a:r>
              <a:rPr lang="en-US" sz="3200" dirty="0"/>
              <a:t>5</a:t>
            </a:r>
            <a:r>
              <a:rPr lang="en-US" sz="3200" dirty="0" smtClean="0"/>
              <a:t>0</a:t>
            </a:r>
            <a:r>
              <a:rPr lang="en-US" dirty="0" smtClean="0"/>
              <a:t>’s</a:t>
            </a:r>
            <a:endParaRPr lang="en-US" dirty="0"/>
          </a:p>
        </p:txBody>
      </p:sp>
      <p:sp>
        <p:nvSpPr>
          <p:cNvPr id="9" name="TextBox 8"/>
          <p:cNvSpPr txBox="1"/>
          <p:nvPr/>
        </p:nvSpPr>
        <p:spPr>
          <a:xfrm>
            <a:off x="10987380" y="2729210"/>
            <a:ext cx="1068946" cy="584775"/>
          </a:xfrm>
          <a:prstGeom prst="rect">
            <a:avLst/>
          </a:prstGeom>
          <a:noFill/>
          <a:ln>
            <a:solidFill>
              <a:schemeClr val="tx2">
                <a:lumMod val="75000"/>
              </a:schemeClr>
            </a:solidFill>
          </a:ln>
        </p:spPr>
        <p:txBody>
          <a:bodyPr wrap="square" rtlCol="0">
            <a:spAutoFit/>
          </a:bodyPr>
          <a:lstStyle/>
          <a:p>
            <a:pPr algn="ctr"/>
            <a:r>
              <a:rPr lang="en-US" dirty="0" smtClean="0"/>
              <a:t>20</a:t>
            </a:r>
            <a:r>
              <a:rPr lang="en-US" sz="3200" dirty="0" smtClean="0"/>
              <a:t>60</a:t>
            </a:r>
            <a:r>
              <a:rPr lang="en-US" dirty="0" smtClean="0"/>
              <a:t>’s</a:t>
            </a:r>
            <a:endParaRPr lang="en-US" dirty="0"/>
          </a:p>
        </p:txBody>
      </p:sp>
      <p:sp>
        <p:nvSpPr>
          <p:cNvPr id="10" name="TextBox 9"/>
          <p:cNvSpPr txBox="1"/>
          <p:nvPr/>
        </p:nvSpPr>
        <p:spPr>
          <a:xfrm>
            <a:off x="272164" y="2729214"/>
            <a:ext cx="1068946" cy="584775"/>
          </a:xfrm>
          <a:prstGeom prst="rect">
            <a:avLst/>
          </a:prstGeom>
          <a:noFill/>
          <a:ln>
            <a:solidFill>
              <a:schemeClr val="tx2">
                <a:lumMod val="75000"/>
              </a:schemeClr>
            </a:solidFill>
          </a:ln>
        </p:spPr>
        <p:txBody>
          <a:bodyPr wrap="square" rtlCol="0">
            <a:spAutoFit/>
          </a:bodyPr>
          <a:lstStyle/>
          <a:p>
            <a:pPr algn="ctr"/>
            <a:r>
              <a:rPr lang="en-US" dirty="0" smtClean="0"/>
              <a:t>19</a:t>
            </a:r>
            <a:r>
              <a:rPr lang="en-US" sz="3200" dirty="0"/>
              <a:t>6</a:t>
            </a:r>
            <a:r>
              <a:rPr lang="en-US" sz="3200" dirty="0" smtClean="0"/>
              <a:t>0</a:t>
            </a:r>
            <a:r>
              <a:rPr lang="en-US" dirty="0" smtClean="0"/>
              <a:t>’s</a:t>
            </a:r>
            <a:endParaRPr lang="en-US" dirty="0"/>
          </a:p>
        </p:txBody>
      </p:sp>
      <p:sp>
        <p:nvSpPr>
          <p:cNvPr id="11" name="TextBox 10"/>
          <p:cNvSpPr txBox="1"/>
          <p:nvPr/>
        </p:nvSpPr>
        <p:spPr>
          <a:xfrm>
            <a:off x="1341110" y="2729214"/>
            <a:ext cx="1068946" cy="584775"/>
          </a:xfrm>
          <a:prstGeom prst="rect">
            <a:avLst/>
          </a:prstGeom>
          <a:noFill/>
          <a:ln>
            <a:solidFill>
              <a:schemeClr val="tx2">
                <a:lumMod val="75000"/>
              </a:schemeClr>
            </a:solidFill>
          </a:ln>
        </p:spPr>
        <p:txBody>
          <a:bodyPr wrap="square" rtlCol="0">
            <a:spAutoFit/>
          </a:bodyPr>
          <a:lstStyle/>
          <a:p>
            <a:pPr algn="ctr"/>
            <a:r>
              <a:rPr lang="en-US" dirty="0" smtClean="0"/>
              <a:t>19</a:t>
            </a:r>
            <a:r>
              <a:rPr lang="en-US" sz="3200" dirty="0"/>
              <a:t>7</a:t>
            </a:r>
            <a:r>
              <a:rPr lang="en-US" sz="3200" dirty="0" smtClean="0"/>
              <a:t>0</a:t>
            </a:r>
            <a:r>
              <a:rPr lang="en-US" dirty="0" smtClean="0"/>
              <a:t>’s</a:t>
            </a:r>
            <a:endParaRPr lang="en-US" dirty="0"/>
          </a:p>
        </p:txBody>
      </p:sp>
      <p:sp>
        <p:nvSpPr>
          <p:cNvPr id="12" name="TextBox 11"/>
          <p:cNvSpPr txBox="1"/>
          <p:nvPr/>
        </p:nvSpPr>
        <p:spPr>
          <a:xfrm>
            <a:off x="2410056" y="2729214"/>
            <a:ext cx="1068946" cy="584775"/>
          </a:xfrm>
          <a:prstGeom prst="rect">
            <a:avLst/>
          </a:prstGeom>
          <a:noFill/>
          <a:ln>
            <a:solidFill>
              <a:schemeClr val="tx2">
                <a:lumMod val="75000"/>
              </a:schemeClr>
            </a:solidFill>
          </a:ln>
        </p:spPr>
        <p:txBody>
          <a:bodyPr wrap="square" rtlCol="0">
            <a:spAutoFit/>
          </a:bodyPr>
          <a:lstStyle/>
          <a:p>
            <a:pPr algn="ctr"/>
            <a:r>
              <a:rPr lang="en-US" dirty="0" smtClean="0"/>
              <a:t>19</a:t>
            </a:r>
            <a:r>
              <a:rPr lang="en-US" sz="3200" dirty="0"/>
              <a:t>8</a:t>
            </a:r>
            <a:r>
              <a:rPr lang="en-US" sz="3200" dirty="0" smtClean="0"/>
              <a:t>0</a:t>
            </a:r>
            <a:r>
              <a:rPr lang="en-US" dirty="0" smtClean="0"/>
              <a:t>’s</a:t>
            </a:r>
            <a:endParaRPr lang="en-US" dirty="0"/>
          </a:p>
        </p:txBody>
      </p:sp>
      <p:sp>
        <p:nvSpPr>
          <p:cNvPr id="13" name="TextBox 12"/>
          <p:cNvSpPr txBox="1"/>
          <p:nvPr/>
        </p:nvSpPr>
        <p:spPr>
          <a:xfrm>
            <a:off x="3479002" y="2729214"/>
            <a:ext cx="1068946" cy="584775"/>
          </a:xfrm>
          <a:prstGeom prst="rect">
            <a:avLst/>
          </a:prstGeom>
          <a:noFill/>
          <a:ln>
            <a:solidFill>
              <a:schemeClr val="tx2">
                <a:lumMod val="75000"/>
              </a:schemeClr>
            </a:solidFill>
          </a:ln>
        </p:spPr>
        <p:txBody>
          <a:bodyPr wrap="square" rtlCol="0">
            <a:spAutoFit/>
          </a:bodyPr>
          <a:lstStyle/>
          <a:p>
            <a:pPr algn="ctr"/>
            <a:r>
              <a:rPr lang="en-US" dirty="0" smtClean="0"/>
              <a:t>19</a:t>
            </a:r>
            <a:r>
              <a:rPr lang="en-US" sz="3200" dirty="0"/>
              <a:t>9</a:t>
            </a:r>
            <a:r>
              <a:rPr lang="en-US" sz="3200" dirty="0" smtClean="0"/>
              <a:t>0</a:t>
            </a:r>
            <a:r>
              <a:rPr lang="en-US" dirty="0" smtClean="0"/>
              <a:t>’s</a:t>
            </a:r>
            <a:endParaRPr lang="en-US" dirty="0"/>
          </a:p>
        </p:txBody>
      </p:sp>
      <p:sp>
        <p:nvSpPr>
          <p:cNvPr id="14" name="TextBox 13"/>
          <p:cNvSpPr txBox="1"/>
          <p:nvPr/>
        </p:nvSpPr>
        <p:spPr>
          <a:xfrm>
            <a:off x="4560826" y="2729213"/>
            <a:ext cx="1068946" cy="584775"/>
          </a:xfrm>
          <a:prstGeom prst="rect">
            <a:avLst/>
          </a:prstGeom>
          <a:noFill/>
          <a:ln>
            <a:solidFill>
              <a:schemeClr val="tx2">
                <a:lumMod val="75000"/>
              </a:schemeClr>
            </a:solidFill>
          </a:ln>
        </p:spPr>
        <p:txBody>
          <a:bodyPr wrap="square" rtlCol="0">
            <a:spAutoFit/>
          </a:bodyPr>
          <a:lstStyle/>
          <a:p>
            <a:pPr algn="ctr"/>
            <a:r>
              <a:rPr lang="en-US" dirty="0" smtClean="0"/>
              <a:t>20</a:t>
            </a:r>
            <a:r>
              <a:rPr lang="en-US" sz="3200" dirty="0" smtClean="0"/>
              <a:t>00</a:t>
            </a:r>
            <a:r>
              <a:rPr lang="en-US" dirty="0" smtClean="0"/>
              <a:t>’s</a:t>
            </a:r>
            <a:endParaRPr lang="en-US" dirty="0"/>
          </a:p>
        </p:txBody>
      </p:sp>
      <p:sp>
        <p:nvSpPr>
          <p:cNvPr id="15" name="TextBox 14"/>
          <p:cNvSpPr txBox="1"/>
          <p:nvPr/>
        </p:nvSpPr>
        <p:spPr>
          <a:xfrm>
            <a:off x="5629772" y="2729213"/>
            <a:ext cx="1068946" cy="584775"/>
          </a:xfrm>
          <a:prstGeom prst="rect">
            <a:avLst/>
          </a:prstGeom>
          <a:noFill/>
          <a:ln>
            <a:solidFill>
              <a:schemeClr val="tx2">
                <a:lumMod val="75000"/>
              </a:schemeClr>
            </a:solidFill>
          </a:ln>
        </p:spPr>
        <p:txBody>
          <a:bodyPr wrap="square" rtlCol="0">
            <a:spAutoFit/>
          </a:bodyPr>
          <a:lstStyle/>
          <a:p>
            <a:pPr algn="ctr"/>
            <a:r>
              <a:rPr lang="en-US" dirty="0" smtClean="0"/>
              <a:t>20</a:t>
            </a:r>
            <a:r>
              <a:rPr lang="en-US" sz="3200" dirty="0" smtClean="0"/>
              <a:t>10</a:t>
            </a:r>
            <a:r>
              <a:rPr lang="en-US" dirty="0" smtClean="0"/>
              <a:t>’s</a:t>
            </a:r>
            <a:endParaRPr lang="en-US" dirty="0"/>
          </a:p>
        </p:txBody>
      </p:sp>
      <p:sp>
        <p:nvSpPr>
          <p:cNvPr id="16" name="TextBox 15"/>
          <p:cNvSpPr txBox="1"/>
          <p:nvPr/>
        </p:nvSpPr>
        <p:spPr>
          <a:xfrm>
            <a:off x="6698718" y="2729212"/>
            <a:ext cx="1068946" cy="584775"/>
          </a:xfrm>
          <a:prstGeom prst="rect">
            <a:avLst/>
          </a:prstGeom>
          <a:noFill/>
          <a:ln>
            <a:solidFill>
              <a:schemeClr val="tx2">
                <a:lumMod val="75000"/>
              </a:schemeClr>
            </a:solidFill>
          </a:ln>
        </p:spPr>
        <p:txBody>
          <a:bodyPr wrap="square" rtlCol="0">
            <a:spAutoFit/>
          </a:bodyPr>
          <a:lstStyle/>
          <a:p>
            <a:pPr algn="ctr"/>
            <a:r>
              <a:rPr lang="en-US" dirty="0" smtClean="0"/>
              <a:t>20</a:t>
            </a:r>
            <a:r>
              <a:rPr lang="en-US" sz="3200" dirty="0" smtClean="0"/>
              <a:t>20</a:t>
            </a:r>
            <a:r>
              <a:rPr lang="en-US" dirty="0" smtClean="0"/>
              <a:t>’s</a:t>
            </a:r>
            <a:endParaRPr lang="en-US" dirty="0"/>
          </a:p>
        </p:txBody>
      </p:sp>
      <p:sp>
        <p:nvSpPr>
          <p:cNvPr id="17" name="TextBox 16"/>
          <p:cNvSpPr txBox="1"/>
          <p:nvPr/>
        </p:nvSpPr>
        <p:spPr>
          <a:xfrm>
            <a:off x="7780542" y="2729211"/>
            <a:ext cx="1068946" cy="584775"/>
          </a:xfrm>
          <a:prstGeom prst="rect">
            <a:avLst/>
          </a:prstGeom>
          <a:noFill/>
          <a:ln>
            <a:solidFill>
              <a:schemeClr val="tx2">
                <a:lumMod val="75000"/>
              </a:schemeClr>
            </a:solidFill>
          </a:ln>
        </p:spPr>
        <p:txBody>
          <a:bodyPr wrap="square" rtlCol="0">
            <a:spAutoFit/>
          </a:bodyPr>
          <a:lstStyle/>
          <a:p>
            <a:pPr algn="ctr"/>
            <a:r>
              <a:rPr lang="en-US" dirty="0" smtClean="0"/>
              <a:t>20</a:t>
            </a:r>
            <a:r>
              <a:rPr lang="en-US" sz="3200" dirty="0" smtClean="0"/>
              <a:t>30</a:t>
            </a:r>
            <a:r>
              <a:rPr lang="en-US" dirty="0" smtClean="0"/>
              <a:t>’s</a:t>
            </a:r>
            <a:endParaRPr lang="en-US" dirty="0"/>
          </a:p>
        </p:txBody>
      </p:sp>
      <p:sp>
        <p:nvSpPr>
          <p:cNvPr id="18" name="TextBox 17"/>
          <p:cNvSpPr txBox="1"/>
          <p:nvPr/>
        </p:nvSpPr>
        <p:spPr>
          <a:xfrm>
            <a:off x="8849488" y="2729211"/>
            <a:ext cx="1068946" cy="584775"/>
          </a:xfrm>
          <a:prstGeom prst="rect">
            <a:avLst/>
          </a:prstGeom>
          <a:noFill/>
          <a:ln>
            <a:solidFill>
              <a:schemeClr val="tx2">
                <a:lumMod val="75000"/>
              </a:schemeClr>
            </a:solidFill>
          </a:ln>
        </p:spPr>
        <p:txBody>
          <a:bodyPr wrap="square" rtlCol="0">
            <a:spAutoFit/>
          </a:bodyPr>
          <a:lstStyle/>
          <a:p>
            <a:pPr algn="ctr"/>
            <a:r>
              <a:rPr lang="en-US" dirty="0" smtClean="0"/>
              <a:t>20</a:t>
            </a:r>
            <a:r>
              <a:rPr lang="en-US" sz="3200" dirty="0" smtClean="0"/>
              <a:t>40</a:t>
            </a:r>
            <a:r>
              <a:rPr lang="en-US" dirty="0" smtClean="0"/>
              <a:t>’s</a:t>
            </a:r>
            <a:endParaRPr lang="en-US" dirty="0"/>
          </a:p>
        </p:txBody>
      </p:sp>
      <p:sp>
        <p:nvSpPr>
          <p:cNvPr id="27" name="Rectangle 26"/>
          <p:cNvSpPr/>
          <p:nvPr/>
        </p:nvSpPr>
        <p:spPr>
          <a:xfrm>
            <a:off x="3000283" y="3794596"/>
            <a:ext cx="4836013"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13161" y="3794596"/>
            <a:ext cx="5301854" cy="461665"/>
          </a:xfrm>
          <a:prstGeom prst="rect">
            <a:avLst/>
          </a:prstGeom>
          <a:solidFill>
            <a:srgbClr val="00B050"/>
          </a:solidFill>
        </p:spPr>
        <p:txBody>
          <a:bodyPr wrap="square" rtlCol="0">
            <a:spAutoFit/>
          </a:bodyPr>
          <a:lstStyle/>
          <a:p>
            <a:pPr algn="ctr"/>
            <a:r>
              <a:rPr lang="en-US" sz="2400" spc="600" dirty="0" smtClean="0">
                <a:solidFill>
                  <a:schemeClr val="bg1"/>
                </a:solidFill>
              </a:rPr>
              <a:t>GEN X</a:t>
            </a:r>
            <a:endParaRPr lang="en-US" sz="2400" spc="600" dirty="0">
              <a:solidFill>
                <a:schemeClr val="bg1"/>
              </a:solidFill>
            </a:endParaRPr>
          </a:p>
        </p:txBody>
      </p:sp>
      <p:sp>
        <p:nvSpPr>
          <p:cNvPr id="31" name="Rectangle 30"/>
          <p:cNvSpPr/>
          <p:nvPr/>
        </p:nvSpPr>
        <p:spPr>
          <a:xfrm>
            <a:off x="4151087" y="3313986"/>
            <a:ext cx="6415314"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151086" y="3313986"/>
            <a:ext cx="6415314" cy="461665"/>
          </a:xfrm>
          <a:prstGeom prst="rect">
            <a:avLst/>
          </a:prstGeom>
          <a:solidFill>
            <a:schemeClr val="accent5">
              <a:lumMod val="60000"/>
              <a:lumOff val="40000"/>
            </a:schemeClr>
          </a:solidFill>
        </p:spPr>
        <p:txBody>
          <a:bodyPr wrap="square" rtlCol="0">
            <a:spAutoFit/>
          </a:bodyPr>
          <a:lstStyle/>
          <a:p>
            <a:pPr algn="ctr"/>
            <a:r>
              <a:rPr lang="en-US" sz="2400" spc="600" dirty="0" smtClean="0">
                <a:solidFill>
                  <a:schemeClr val="bg1"/>
                </a:solidFill>
              </a:rPr>
              <a:t>GEN Y &amp; MILLENNIALS</a:t>
            </a:r>
            <a:endParaRPr lang="en-US" sz="2400" spc="600" dirty="0">
              <a:solidFill>
                <a:schemeClr val="bg1"/>
              </a:solidFill>
            </a:endParaRPr>
          </a:p>
        </p:txBody>
      </p:sp>
      <p:sp>
        <p:nvSpPr>
          <p:cNvPr id="45" name="Rectangle 44"/>
          <p:cNvSpPr/>
          <p:nvPr/>
        </p:nvSpPr>
        <p:spPr>
          <a:xfrm>
            <a:off x="4632075" y="7263561"/>
            <a:ext cx="4836013" cy="45075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6178147" y="1390743"/>
            <a:ext cx="528032" cy="14312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6442163" y="2858003"/>
            <a:ext cx="0" cy="21859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601906" y="1783080"/>
            <a:ext cx="5096811" cy="830997"/>
          </a:xfrm>
          <a:prstGeom prst="rect">
            <a:avLst/>
          </a:prstGeom>
          <a:noFill/>
        </p:spPr>
        <p:txBody>
          <a:bodyPr wrap="square" rtlCol="0">
            <a:spAutoFit/>
          </a:bodyPr>
          <a:lstStyle/>
          <a:p>
            <a:pPr algn="ctr"/>
            <a:r>
              <a:rPr lang="en-US" sz="2400" b="1" dirty="0" smtClean="0">
                <a:solidFill>
                  <a:srgbClr val="FF0000"/>
                </a:solidFill>
              </a:rPr>
              <a:t>THE CLEAN WATER ACT </a:t>
            </a:r>
          </a:p>
          <a:p>
            <a:pPr algn="ctr"/>
            <a:r>
              <a:rPr lang="en-US" sz="2400" b="1" dirty="0" smtClean="0">
                <a:solidFill>
                  <a:srgbClr val="FF0000"/>
                </a:solidFill>
              </a:rPr>
              <a:t>GENERATIONAL CAREERSPAN</a:t>
            </a:r>
            <a:endParaRPr lang="en-US" sz="2000" b="1" dirty="0">
              <a:solidFill>
                <a:srgbClr val="FF0000"/>
              </a:solidFill>
            </a:endParaRPr>
          </a:p>
        </p:txBody>
      </p:sp>
    </p:spTree>
    <p:extLst>
      <p:ext uri="{BB962C8B-B14F-4D97-AF65-F5344CB8AC3E}">
        <p14:creationId xmlns:p14="http://schemas.microsoft.com/office/powerpoint/2010/main" val="14783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500" fill="hold"/>
                                        <p:tgtEl>
                                          <p:spTgt spid="27"/>
                                        </p:tgtEl>
                                        <p:attrNameLst>
                                          <p:attrName>ppt_x</p:attrName>
                                        </p:attrNameLst>
                                      </p:cBhvr>
                                      <p:tavLst>
                                        <p:tav tm="0">
                                          <p:val>
                                            <p:strVal val="0-#ppt_w/2"/>
                                          </p:val>
                                        </p:tav>
                                        <p:tav tm="100000">
                                          <p:val>
                                            <p:strVal val="#ppt_x"/>
                                          </p:val>
                                        </p:tav>
                                      </p:tavLst>
                                    </p:anim>
                                    <p:anim calcmode="lin" valueType="num">
                                      <p:cBhvr additive="base">
                                        <p:cTn id="18" dur="150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500" fill="hold"/>
                                        <p:tgtEl>
                                          <p:spTgt spid="28"/>
                                        </p:tgtEl>
                                        <p:attrNameLst>
                                          <p:attrName>ppt_x</p:attrName>
                                        </p:attrNameLst>
                                      </p:cBhvr>
                                      <p:tavLst>
                                        <p:tav tm="0">
                                          <p:val>
                                            <p:strVal val="0-#ppt_w/2"/>
                                          </p:val>
                                        </p:tav>
                                        <p:tav tm="100000">
                                          <p:val>
                                            <p:strVal val="#ppt_x"/>
                                          </p:val>
                                        </p:tav>
                                      </p:tavLst>
                                    </p:anim>
                                    <p:anim calcmode="lin" valueType="num">
                                      <p:cBhvr additive="base">
                                        <p:cTn id="22" dur="1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500" fill="hold"/>
                                        <p:tgtEl>
                                          <p:spTgt spid="31"/>
                                        </p:tgtEl>
                                        <p:attrNameLst>
                                          <p:attrName>ppt_x</p:attrName>
                                        </p:attrNameLst>
                                      </p:cBhvr>
                                      <p:tavLst>
                                        <p:tav tm="0">
                                          <p:val>
                                            <p:strVal val="0-#ppt_w/2"/>
                                          </p:val>
                                        </p:tav>
                                        <p:tav tm="100000">
                                          <p:val>
                                            <p:strVal val="#ppt_x"/>
                                          </p:val>
                                        </p:tav>
                                      </p:tavLst>
                                    </p:anim>
                                    <p:anim calcmode="lin" valueType="num">
                                      <p:cBhvr additive="base">
                                        <p:cTn id="28" dur="1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1500" fill="hold"/>
                                        <p:tgtEl>
                                          <p:spTgt spid="32"/>
                                        </p:tgtEl>
                                        <p:attrNameLst>
                                          <p:attrName>ppt_x</p:attrName>
                                        </p:attrNameLst>
                                      </p:cBhvr>
                                      <p:tavLst>
                                        <p:tav tm="0">
                                          <p:val>
                                            <p:strVal val="0-#ppt_w/2"/>
                                          </p:val>
                                        </p:tav>
                                        <p:tav tm="100000">
                                          <p:val>
                                            <p:strVal val="#ppt_x"/>
                                          </p:val>
                                        </p:tav>
                                      </p:tavLst>
                                    </p:anim>
                                    <p:anim calcmode="lin" valueType="num">
                                      <p:cBhvr additive="base">
                                        <p:cTn id="32" dur="1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000"/>
                                        <p:tgtEl>
                                          <p:spTgt spid="48"/>
                                        </p:tgtEl>
                                      </p:cBhvr>
                                    </p:animEffect>
                                    <p:anim calcmode="lin" valueType="num">
                                      <p:cBhvr>
                                        <p:cTn id="38" dur="2000" fill="hold"/>
                                        <p:tgtEl>
                                          <p:spTgt spid="48"/>
                                        </p:tgtEl>
                                        <p:attrNameLst>
                                          <p:attrName>ppt_x</p:attrName>
                                        </p:attrNameLst>
                                      </p:cBhvr>
                                      <p:tavLst>
                                        <p:tav tm="0">
                                          <p:val>
                                            <p:strVal val="#ppt_x"/>
                                          </p:val>
                                        </p:tav>
                                        <p:tav tm="100000">
                                          <p:val>
                                            <p:strVal val="#ppt_x"/>
                                          </p:val>
                                        </p:tav>
                                      </p:tavLst>
                                    </p:anim>
                                    <p:anim calcmode="lin" valueType="num">
                                      <p:cBhvr>
                                        <p:cTn id="39" dur="2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30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p:cTn id="54" dur="3000" fill="hold"/>
                                        <p:tgtEl>
                                          <p:spTgt spid="52"/>
                                        </p:tgtEl>
                                        <p:attrNameLst>
                                          <p:attrName>ppt_w</p:attrName>
                                        </p:attrNameLst>
                                      </p:cBhvr>
                                      <p:tavLst>
                                        <p:tav tm="0">
                                          <p:val>
                                            <p:fltVal val="0"/>
                                          </p:val>
                                        </p:tav>
                                        <p:tav tm="100000">
                                          <p:val>
                                            <p:strVal val="#ppt_w"/>
                                          </p:val>
                                        </p:tav>
                                      </p:tavLst>
                                    </p:anim>
                                    <p:anim calcmode="lin" valueType="num">
                                      <p:cBhvr>
                                        <p:cTn id="55" dur="3000" fill="hold"/>
                                        <p:tgtEl>
                                          <p:spTgt spid="52"/>
                                        </p:tgtEl>
                                        <p:attrNameLst>
                                          <p:attrName>ppt_h</p:attrName>
                                        </p:attrNameLst>
                                      </p:cBhvr>
                                      <p:tavLst>
                                        <p:tav tm="0">
                                          <p:val>
                                            <p:fltVal val="0"/>
                                          </p:val>
                                        </p:tav>
                                        <p:tav tm="100000">
                                          <p:val>
                                            <p:strVal val="#ppt_h"/>
                                          </p:val>
                                        </p:tav>
                                      </p:tavLst>
                                    </p:anim>
                                    <p:animEffect transition="in" filter="fade">
                                      <p:cBhvr>
                                        <p:cTn id="56" dur="3000"/>
                                        <p:tgtEl>
                                          <p:spTgt spid="52"/>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53">
                                            <p:txEl>
                                              <p:pRg st="0" end="0"/>
                                            </p:txEl>
                                          </p:spTgt>
                                        </p:tgtEl>
                                        <p:attrNameLst>
                                          <p:attrName>style.visibility</p:attrName>
                                        </p:attrNameLst>
                                      </p:cBhvr>
                                      <p:to>
                                        <p:strVal val="visible"/>
                                      </p:to>
                                    </p:set>
                                    <p:animEffect transition="in" filter="fade">
                                      <p:cBhvr>
                                        <p:cTn id="60" dur="500"/>
                                        <p:tgtEl>
                                          <p:spTgt spid="53">
                                            <p:txEl>
                                              <p:pRg st="0" end="0"/>
                                            </p:txEl>
                                          </p:spTgt>
                                        </p:tgtEl>
                                      </p:cBhvr>
                                    </p:animEffect>
                                  </p:childTnLst>
                                </p:cTn>
                              </p:par>
                            </p:childTnLst>
                          </p:cTn>
                        </p:par>
                        <p:par>
                          <p:cTn id="61" fill="hold">
                            <p:stCondLst>
                              <p:cond delay="3500"/>
                            </p:stCondLst>
                            <p:childTnLst>
                              <p:par>
                                <p:cTn id="62" presetID="10" presetClass="entr" presetSubtype="0" fill="hold" nodeType="afterEffect">
                                  <p:stCondLst>
                                    <p:cond delay="0"/>
                                  </p:stCondLst>
                                  <p:childTnLst>
                                    <p:set>
                                      <p:cBhvr>
                                        <p:cTn id="63" dur="1" fill="hold">
                                          <p:stCondLst>
                                            <p:cond delay="0"/>
                                          </p:stCondLst>
                                        </p:cTn>
                                        <p:tgtEl>
                                          <p:spTgt spid="53">
                                            <p:txEl>
                                              <p:pRg st="1" end="1"/>
                                            </p:txEl>
                                          </p:spTgt>
                                        </p:tgtEl>
                                        <p:attrNameLst>
                                          <p:attrName>style.visibility</p:attrName>
                                        </p:attrNameLst>
                                      </p:cBhvr>
                                      <p:to>
                                        <p:strVal val="visible"/>
                                      </p:to>
                                    </p:set>
                                    <p:animEffect transition="in" filter="fade">
                                      <p:cBhvr>
                                        <p:cTn id="64" dur="500"/>
                                        <p:tgtEl>
                                          <p:spTgt spid="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9" grpId="0" animBg="1"/>
      <p:bldP spid="23" grpId="0"/>
      <p:bldP spid="27" grpId="0" animBg="1"/>
      <p:bldP spid="28" grpId="0" animBg="1"/>
      <p:bldP spid="31" grpId="0" animBg="1"/>
      <p:bldP spid="32" grpId="0" animBg="1"/>
      <p:bldP spid="48" grpId="0" animBg="1"/>
      <p:bldP spid="4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 y="1200363"/>
            <a:ext cx="5901856" cy="4443711"/>
          </a:xfrm>
        </p:spPr>
        <p:txBody>
          <a:bodyPr>
            <a:normAutofit fontScale="92500" lnSpcReduction="20000"/>
          </a:bodyPr>
          <a:lstStyle/>
          <a:p>
            <a:pPr marL="0" indent="0" algn="ctr">
              <a:buNone/>
            </a:pPr>
            <a:r>
              <a:rPr lang="en-US" sz="4800" dirty="0">
                <a:latin typeface="Candara" panose="020E0502030303020204" pitchFamily="34" charset="0"/>
              </a:rPr>
              <a:t>“Managing</a:t>
            </a:r>
            <a:r>
              <a:rPr lang="en-US" sz="4800" dirty="0" smtClean="0">
                <a:latin typeface="Candara" panose="020E0502030303020204" pitchFamily="34" charset="0"/>
              </a:rPr>
              <a:t>”</a:t>
            </a:r>
            <a:endParaRPr lang="en-US" sz="4300" dirty="0">
              <a:latin typeface="Candara" panose="020E0502030303020204" pitchFamily="34" charset="0"/>
            </a:endParaRPr>
          </a:p>
          <a:p>
            <a:r>
              <a:rPr lang="en-US" sz="4400" dirty="0" smtClean="0">
                <a:latin typeface="Candara" panose="020E0502030303020204" pitchFamily="34" charset="0"/>
              </a:rPr>
              <a:t>Make </a:t>
            </a:r>
            <a:r>
              <a:rPr lang="en-US" sz="4400" i="1" dirty="0" smtClean="0">
                <a:latin typeface="Candara" panose="020E0502030303020204" pitchFamily="34" charset="0"/>
              </a:rPr>
              <a:t>Trains Run </a:t>
            </a:r>
            <a:r>
              <a:rPr lang="en-US" sz="4400" i="1" dirty="0">
                <a:latin typeface="Candara" panose="020E0502030303020204" pitchFamily="34" charset="0"/>
              </a:rPr>
              <a:t>on Time</a:t>
            </a:r>
          </a:p>
          <a:p>
            <a:r>
              <a:rPr lang="en-US" sz="4400" dirty="0" smtClean="0">
                <a:latin typeface="Candara" panose="020E0502030303020204" pitchFamily="34" charset="0"/>
              </a:rPr>
              <a:t>Keep </a:t>
            </a:r>
            <a:r>
              <a:rPr lang="en-US" sz="4400" dirty="0">
                <a:latin typeface="Candara" panose="020E0502030303020204" pitchFamily="34" charset="0"/>
              </a:rPr>
              <a:t>things </a:t>
            </a:r>
            <a:r>
              <a:rPr lang="en-US" sz="4400" dirty="0" smtClean="0">
                <a:latin typeface="Candara" panose="020E0502030303020204" pitchFamily="34" charset="0"/>
              </a:rPr>
              <a:t>Moving</a:t>
            </a:r>
            <a:endParaRPr lang="en-US" sz="4400" dirty="0">
              <a:latin typeface="Candara" panose="020E0502030303020204" pitchFamily="34" charset="0"/>
            </a:endParaRPr>
          </a:p>
          <a:p>
            <a:r>
              <a:rPr lang="en-US" sz="4400" dirty="0">
                <a:latin typeface="Candara" panose="020E0502030303020204" pitchFamily="34" charset="0"/>
              </a:rPr>
              <a:t>Day-to-Day </a:t>
            </a:r>
            <a:r>
              <a:rPr lang="en-US" sz="4400" dirty="0" smtClean="0">
                <a:latin typeface="Candara" panose="020E0502030303020204" pitchFamily="34" charset="0"/>
              </a:rPr>
              <a:t>Operations</a:t>
            </a:r>
          </a:p>
          <a:p>
            <a:r>
              <a:rPr lang="en-US" sz="4400" dirty="0" smtClean="0">
                <a:latin typeface="Candara" panose="020E0502030303020204" pitchFamily="34" charset="0"/>
              </a:rPr>
              <a:t>People, Paper, Programs</a:t>
            </a:r>
            <a:endParaRPr lang="en-US" sz="4400" dirty="0">
              <a:latin typeface="Candara" panose="020E0502030303020204" pitchFamily="34" charset="0"/>
            </a:endParaRPr>
          </a:p>
          <a:p>
            <a:endParaRPr lang="en-US" dirty="0"/>
          </a:p>
        </p:txBody>
      </p:sp>
      <p:sp>
        <p:nvSpPr>
          <p:cNvPr id="2" name="Content Placeholder 1"/>
          <p:cNvSpPr>
            <a:spLocks noGrp="1"/>
          </p:cNvSpPr>
          <p:nvPr>
            <p:ph sz="half" idx="1"/>
          </p:nvPr>
        </p:nvSpPr>
        <p:spPr>
          <a:xfrm>
            <a:off x="6665843" y="1628139"/>
            <a:ext cx="5526157" cy="3800203"/>
          </a:xfrm>
        </p:spPr>
        <p:txBody>
          <a:bodyPr>
            <a:normAutofit fontScale="92500" lnSpcReduction="20000"/>
          </a:bodyPr>
          <a:lstStyle/>
          <a:p>
            <a:pPr marL="0" indent="0" algn="ctr">
              <a:buNone/>
            </a:pPr>
            <a:r>
              <a:rPr lang="en-US" sz="4800" dirty="0" smtClean="0">
                <a:latin typeface="Candara" panose="020E0502030303020204" pitchFamily="34" charset="0"/>
              </a:rPr>
              <a:t>“Leading</a:t>
            </a:r>
            <a:r>
              <a:rPr lang="en-US" sz="4800" dirty="0">
                <a:latin typeface="Candara" panose="020E0502030303020204" pitchFamily="34" charset="0"/>
              </a:rPr>
              <a:t>”</a:t>
            </a:r>
          </a:p>
          <a:p>
            <a:r>
              <a:rPr lang="en-US" sz="4400" dirty="0">
                <a:latin typeface="Candara" panose="020E0502030303020204" pitchFamily="34" charset="0"/>
              </a:rPr>
              <a:t>Establish Direction</a:t>
            </a:r>
          </a:p>
          <a:p>
            <a:r>
              <a:rPr lang="en-US" sz="4400" dirty="0" smtClean="0">
                <a:latin typeface="Candara" panose="020E0502030303020204" pitchFamily="34" charset="0"/>
              </a:rPr>
              <a:t>Develop &amp; 					                  		Deploy Resources</a:t>
            </a:r>
            <a:endParaRPr lang="en-US" sz="4400" dirty="0">
              <a:latin typeface="Candara" panose="020E0502030303020204" pitchFamily="34" charset="0"/>
            </a:endParaRPr>
          </a:p>
          <a:p>
            <a:r>
              <a:rPr lang="en-US" sz="4400" dirty="0">
                <a:latin typeface="Candara" panose="020E0502030303020204" pitchFamily="34" charset="0"/>
              </a:rPr>
              <a:t>Motivate &amp; </a:t>
            </a:r>
            <a:r>
              <a:rPr lang="en-US" sz="4400" dirty="0" smtClean="0">
                <a:latin typeface="Candara" panose="020E0502030303020204" pitchFamily="34" charset="0"/>
              </a:rPr>
              <a:t>Inspire</a:t>
            </a:r>
          </a:p>
          <a:p>
            <a:r>
              <a:rPr lang="en-US" sz="4400" dirty="0" smtClean="0">
                <a:latin typeface="Candara" panose="020E0502030303020204" pitchFamily="34" charset="0"/>
              </a:rPr>
              <a:t>Strategic</a:t>
            </a:r>
            <a:endParaRPr lang="en-US" sz="4400" dirty="0">
              <a:latin typeface="Candara" panose="020E0502030303020204" pitchFamily="34" charset="0"/>
            </a:endParaRPr>
          </a:p>
        </p:txBody>
      </p:sp>
      <p:sp>
        <p:nvSpPr>
          <p:cNvPr id="3" name="Title 2"/>
          <p:cNvSpPr>
            <a:spLocks noGrp="1"/>
          </p:cNvSpPr>
          <p:nvPr>
            <p:ph type="title"/>
          </p:nvPr>
        </p:nvSpPr>
        <p:spPr>
          <a:xfrm>
            <a:off x="710746" y="259081"/>
            <a:ext cx="10131425" cy="1143000"/>
          </a:xfrm>
        </p:spPr>
        <p:txBody>
          <a:bodyPr>
            <a:normAutofit/>
          </a:bodyPr>
          <a:lstStyle/>
          <a:p>
            <a:r>
              <a:rPr lang="en-US" sz="5400" b="1" cap="small" dirty="0">
                <a:solidFill>
                  <a:srgbClr val="FFFF00"/>
                </a:solidFill>
                <a:latin typeface="Candara" panose="020E0502030303020204" pitchFamily="34" charset="0"/>
              </a:rPr>
              <a:t>Managing versus Leading</a:t>
            </a:r>
            <a:endParaRPr lang="en-US" sz="3200" b="1" cap="small" dirty="0">
              <a:solidFill>
                <a:srgbClr val="FFFF00"/>
              </a:solidFill>
              <a:latin typeface="Candara" panose="020E0502030303020204" pitchFamily="34" charset="0"/>
            </a:endParaRPr>
          </a:p>
        </p:txBody>
      </p:sp>
      <p:sp>
        <p:nvSpPr>
          <p:cNvPr id="5" name="Left-Right Arrow 4"/>
          <p:cNvSpPr/>
          <p:nvPr/>
        </p:nvSpPr>
        <p:spPr>
          <a:xfrm>
            <a:off x="518160" y="5109314"/>
            <a:ext cx="11109960" cy="1069522"/>
          </a:xfrm>
          <a:prstGeom prst="leftRightArrow">
            <a:avLst/>
          </a:prstGeom>
          <a:gradFill flip="none" rotWithShape="1">
            <a:gsLst>
              <a:gs pos="0">
                <a:srgbClr val="FF0000"/>
              </a:gs>
              <a:gs pos="50000">
                <a:schemeClr val="accent1">
                  <a:tint val="44500"/>
                  <a:satMod val="160000"/>
                </a:schemeClr>
              </a:gs>
              <a:gs pos="100000">
                <a:srgbClr val="00B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87928" y="5886449"/>
            <a:ext cx="4041321" cy="584775"/>
          </a:xfrm>
          <a:prstGeom prst="rect">
            <a:avLst/>
          </a:prstGeom>
          <a:noFill/>
        </p:spPr>
        <p:txBody>
          <a:bodyPr wrap="square" rtlCol="0">
            <a:spAutoFit/>
          </a:bodyPr>
          <a:lstStyle/>
          <a:p>
            <a:r>
              <a:rPr lang="en-US" sz="3200" dirty="0">
                <a:latin typeface="Candara" panose="020E0502030303020204" pitchFamily="34" charset="0"/>
              </a:rPr>
              <a:t>“TODAY”</a:t>
            </a:r>
          </a:p>
        </p:txBody>
      </p:sp>
      <p:sp>
        <p:nvSpPr>
          <p:cNvPr id="7" name="TextBox 6"/>
          <p:cNvSpPr txBox="1"/>
          <p:nvPr/>
        </p:nvSpPr>
        <p:spPr>
          <a:xfrm>
            <a:off x="8667749" y="5886449"/>
            <a:ext cx="4041321" cy="584775"/>
          </a:xfrm>
          <a:prstGeom prst="rect">
            <a:avLst/>
          </a:prstGeom>
          <a:noFill/>
        </p:spPr>
        <p:txBody>
          <a:bodyPr wrap="square" rtlCol="0">
            <a:spAutoFit/>
          </a:bodyPr>
          <a:lstStyle/>
          <a:p>
            <a:r>
              <a:rPr lang="en-US" sz="3200" dirty="0">
                <a:latin typeface="Candara" panose="020E0502030303020204" pitchFamily="34" charset="0"/>
              </a:rPr>
              <a:t>“FUTURE”</a:t>
            </a:r>
          </a:p>
        </p:txBody>
      </p:sp>
    </p:spTree>
    <p:extLst>
      <p:ext uri="{BB962C8B-B14F-4D97-AF65-F5344CB8AC3E}">
        <p14:creationId xmlns:p14="http://schemas.microsoft.com/office/powerpoint/2010/main" val="3072533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10900</TotalTime>
  <Words>2597</Words>
  <Application>Microsoft Office PowerPoint</Application>
  <PresentationFormat>Custom</PresentationFormat>
  <Paragraphs>303</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 Light</vt:lpstr>
      <vt:lpstr>Candara</vt:lpstr>
      <vt:lpstr>Calibri</vt:lpstr>
      <vt:lpstr>Celestial</vt:lpstr>
      <vt:lpstr>RETAINING TOP TALENT</vt:lpstr>
      <vt:lpstr>PowerPoint Presentation</vt:lpstr>
      <vt:lpstr>A MATTER OF   CRITICAL NATIONAL    IMPORTANCE</vt:lpstr>
      <vt:lpstr>A matter of critical national importance</vt:lpstr>
      <vt:lpstr>A matter of critical national importance</vt:lpstr>
      <vt:lpstr>A matter of critical national importance</vt:lpstr>
      <vt:lpstr>A matter of critical national importance</vt:lpstr>
      <vt:lpstr>The generational challenge</vt:lpstr>
      <vt:lpstr>Managing versus Leading</vt:lpstr>
      <vt:lpstr>Are we too late?</vt:lpstr>
      <vt:lpstr>tend your flock</vt:lpstr>
      <vt:lpstr>Who is the target audience</vt:lpstr>
      <vt:lpstr>Boomer retention &amp; motivation. . . </vt:lpstr>
      <vt:lpstr>X:  the next generation</vt:lpstr>
      <vt:lpstr>Millennials:             Here’s your trophy</vt:lpstr>
      <vt:lpstr>Millennials:        the undiscovered country</vt:lpstr>
      <vt:lpstr>When all else fails, read the directions</vt:lpstr>
      <vt:lpstr>interviews</vt:lpstr>
      <vt:lpstr>The stay interview</vt:lpstr>
      <vt:lpstr>setting</vt:lpstr>
      <vt:lpstr>The stay interview questions</vt:lpstr>
      <vt:lpstr>The stay interview questions</vt:lpstr>
      <vt:lpstr>The stay interview questions</vt:lpstr>
      <vt:lpstr>The stay interview questions</vt:lpstr>
      <vt:lpstr>The stay interview questions</vt:lpstr>
      <vt:lpstr>The stay interview questions</vt:lpstr>
      <vt:lpstr>The stay interview questions</vt:lpstr>
      <vt:lpstr>The stay interview questions</vt:lpstr>
      <vt:lpstr>Think about it. . .</vt:lpstr>
      <vt:lpstr>PowerPoint Presentation</vt:lpstr>
      <vt:lpstr>RETAINING TOP TALENT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Supervisory  Strategic planning</dc:title>
  <dc:creator>Brian Valentino</dc:creator>
  <cp:lastModifiedBy>Brian Valentino</cp:lastModifiedBy>
  <cp:revision>136</cp:revision>
  <cp:lastPrinted>2018-03-12T12:32:36Z</cp:lastPrinted>
  <dcterms:created xsi:type="dcterms:W3CDTF">2016-06-01T00:15:29Z</dcterms:created>
  <dcterms:modified xsi:type="dcterms:W3CDTF">2018-03-13T11:51:49Z</dcterms:modified>
</cp:coreProperties>
</file>