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00C1-3F1C-40B8-8130-482434E245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12347-5EDC-487A-B2EE-B596513B0A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4E4F15-292A-4324-8DAE-13AFEEDA7626}"/>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5" name="Footer Placeholder 4">
            <a:extLst>
              <a:ext uri="{FF2B5EF4-FFF2-40B4-BE49-F238E27FC236}">
                <a16:creationId xmlns:a16="http://schemas.microsoft.com/office/drawing/2014/main" id="{CB28C2C6-7812-49CD-BA2F-1618BF3C8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07FCF-215C-48C3-B8DB-FEDA3D6896B1}"/>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85896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1EE1-4A0D-4A64-9E7B-49065C7729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1C2F18-8FFE-4C67-9F36-753CF09706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C6754-E99D-4C18-A633-EAF438D0A9E4}"/>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5" name="Footer Placeholder 4">
            <a:extLst>
              <a:ext uri="{FF2B5EF4-FFF2-40B4-BE49-F238E27FC236}">
                <a16:creationId xmlns:a16="http://schemas.microsoft.com/office/drawing/2014/main" id="{4B43026C-DBC3-447F-A7AD-1FC8F41DB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08000-1FEA-4C42-A4C9-0B22FFD83703}"/>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369170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7D919-3ED8-4BFE-A930-2BA0099015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3AA7E-59FB-43B9-995D-EFB90D03A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3572D-9A32-4DDC-935D-22BDD3E2B07C}"/>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5" name="Footer Placeholder 4">
            <a:extLst>
              <a:ext uri="{FF2B5EF4-FFF2-40B4-BE49-F238E27FC236}">
                <a16:creationId xmlns:a16="http://schemas.microsoft.com/office/drawing/2014/main" id="{E44E86CC-01D5-4B94-8DD0-3343D45D4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6F54C-2776-4CE9-AF86-13983EF4C11E}"/>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72893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EEB0-0AB4-42BC-8DBB-48B839A3A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238FC-B5FF-4E08-9015-47042F3C98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2311F-B3A1-410A-961B-0371EC713F4E}"/>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5" name="Footer Placeholder 4">
            <a:extLst>
              <a:ext uri="{FF2B5EF4-FFF2-40B4-BE49-F238E27FC236}">
                <a16:creationId xmlns:a16="http://schemas.microsoft.com/office/drawing/2014/main" id="{E5FACD4D-50C8-433A-81EE-2EF88B8E8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870A4-FD59-4AFA-A924-0626088B1DD0}"/>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109593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01C4-1E66-447E-BBED-6C8A9836F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805D54-187D-4EFB-8F27-FF82B4FF7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43015-4D44-4958-BB7F-0ACE522254D9}"/>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5" name="Footer Placeholder 4">
            <a:extLst>
              <a:ext uri="{FF2B5EF4-FFF2-40B4-BE49-F238E27FC236}">
                <a16:creationId xmlns:a16="http://schemas.microsoft.com/office/drawing/2014/main" id="{E197C0E6-3A98-484F-9197-A63AFFE48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49A90-3A14-4C3C-AD85-CB0DE9B7D5F2}"/>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305658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C624-5E52-495C-8654-5C9607CFA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2B39A-A07E-4F57-B772-E3ADAD40A5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ED17F7-4132-4CAF-8C38-E04052859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C777B9-9392-45B4-9638-92BB77FA0551}"/>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6" name="Footer Placeholder 5">
            <a:extLst>
              <a:ext uri="{FF2B5EF4-FFF2-40B4-BE49-F238E27FC236}">
                <a16:creationId xmlns:a16="http://schemas.microsoft.com/office/drawing/2014/main" id="{A9D71806-3EF0-4F8B-B646-A6DACE936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A0D41-816F-4D09-AA3B-145DDB22CC0F}"/>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105052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8EB1-A11F-4DB2-BECD-EFA578721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E371-2610-40B0-A144-81D77016D5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C4C52A-D25A-4A52-8292-C499518514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7BE7AF-A76B-4217-9112-0AEFCBB9C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D3BC6B-F825-42DD-A396-152624018F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F4A22-593C-44F6-853B-1F7A78166F7E}"/>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8" name="Footer Placeholder 7">
            <a:extLst>
              <a:ext uri="{FF2B5EF4-FFF2-40B4-BE49-F238E27FC236}">
                <a16:creationId xmlns:a16="http://schemas.microsoft.com/office/drawing/2014/main" id="{005730F7-AED9-4078-8933-BC3297F0E1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DC2670-4733-4240-8B1D-DFBAD980EEDA}"/>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392463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DDDB-93A5-4F11-A14D-E31EAB3943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566C8E-0606-439F-8234-33ADBC4045CF}"/>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4" name="Footer Placeholder 3">
            <a:extLst>
              <a:ext uri="{FF2B5EF4-FFF2-40B4-BE49-F238E27FC236}">
                <a16:creationId xmlns:a16="http://schemas.microsoft.com/office/drawing/2014/main" id="{2FDC89BE-F1EE-492A-8C19-8656B5E35D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98241A-FC47-465A-B053-1F62BCF19477}"/>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201998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5020B-997C-4685-8645-1375806748AD}"/>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3" name="Footer Placeholder 2">
            <a:extLst>
              <a:ext uri="{FF2B5EF4-FFF2-40B4-BE49-F238E27FC236}">
                <a16:creationId xmlns:a16="http://schemas.microsoft.com/office/drawing/2014/main" id="{99A44811-625C-4399-9070-123B1430E8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FE56F6-6DE4-4FCD-BF1D-0667FEB6621C}"/>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43831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13A-7373-4E1E-A03F-14CBD5CA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20CFD8-138B-40F2-B5C8-9EF975B34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EA2072-C146-44E6-B897-CB135550D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709E8-68DD-4C1E-9334-AA263ADB57D4}"/>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6" name="Footer Placeholder 5">
            <a:extLst>
              <a:ext uri="{FF2B5EF4-FFF2-40B4-BE49-F238E27FC236}">
                <a16:creationId xmlns:a16="http://schemas.microsoft.com/office/drawing/2014/main" id="{DCBEEB97-9E1B-455D-9BA5-A4EE71DED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E8736-D85A-40CB-889A-5BBD901E5DC1}"/>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164872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AF8A-AF80-4772-954E-C5765221F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203E6-9F66-469E-B50F-032232B71A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97D2DA-A33C-4344-925E-219F24430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ABA40-ACC5-4677-8005-251190235F2F}"/>
              </a:ext>
            </a:extLst>
          </p:cNvPr>
          <p:cNvSpPr>
            <a:spLocks noGrp="1"/>
          </p:cNvSpPr>
          <p:nvPr>
            <p:ph type="dt" sz="half" idx="10"/>
          </p:nvPr>
        </p:nvSpPr>
        <p:spPr/>
        <p:txBody>
          <a:bodyPr/>
          <a:lstStyle/>
          <a:p>
            <a:fld id="{A94AAB3D-B688-49F2-AED3-F785FEEBBB8B}" type="datetimeFigureOut">
              <a:rPr lang="en-US" smtClean="0"/>
              <a:t>3/9/2020</a:t>
            </a:fld>
            <a:endParaRPr lang="en-US"/>
          </a:p>
        </p:txBody>
      </p:sp>
      <p:sp>
        <p:nvSpPr>
          <p:cNvPr id="6" name="Footer Placeholder 5">
            <a:extLst>
              <a:ext uri="{FF2B5EF4-FFF2-40B4-BE49-F238E27FC236}">
                <a16:creationId xmlns:a16="http://schemas.microsoft.com/office/drawing/2014/main" id="{0AEA3D70-79A9-40DA-AEA8-6C774746D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1EA242-5E21-484C-8EC7-884B29913536}"/>
              </a:ext>
            </a:extLst>
          </p:cNvPr>
          <p:cNvSpPr>
            <a:spLocks noGrp="1"/>
          </p:cNvSpPr>
          <p:nvPr>
            <p:ph type="sldNum" sz="quarter" idx="12"/>
          </p:nvPr>
        </p:nvSpPr>
        <p:spPr/>
        <p:txBody>
          <a:bodyPr/>
          <a:lstStyle/>
          <a:p>
            <a:fld id="{C4C38719-50CE-4CB3-B217-1AD98728B539}" type="slidenum">
              <a:rPr lang="en-US" smtClean="0"/>
              <a:t>‹#›</a:t>
            </a:fld>
            <a:endParaRPr lang="en-US"/>
          </a:p>
        </p:txBody>
      </p:sp>
    </p:spTree>
    <p:extLst>
      <p:ext uri="{BB962C8B-B14F-4D97-AF65-F5344CB8AC3E}">
        <p14:creationId xmlns:p14="http://schemas.microsoft.com/office/powerpoint/2010/main" val="423635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62C46-84DB-49F5-BBAC-9EDD37F7C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7A027E-74EC-48F1-94F3-8433A3305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F74A4-38CD-4107-B674-A0ADE24D9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AB3D-B688-49F2-AED3-F785FEEBBB8B}" type="datetimeFigureOut">
              <a:rPr lang="en-US" smtClean="0"/>
              <a:t>3/9/2020</a:t>
            </a:fld>
            <a:endParaRPr lang="en-US"/>
          </a:p>
        </p:txBody>
      </p:sp>
      <p:sp>
        <p:nvSpPr>
          <p:cNvPr id="5" name="Footer Placeholder 4">
            <a:extLst>
              <a:ext uri="{FF2B5EF4-FFF2-40B4-BE49-F238E27FC236}">
                <a16:creationId xmlns:a16="http://schemas.microsoft.com/office/drawing/2014/main" id="{C5B03B30-61F1-4742-A1A4-8B9485018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829635-0821-4BC7-8F59-294F822D4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38719-50CE-4CB3-B217-1AD98728B539}" type="slidenum">
              <a:rPr lang="en-US" smtClean="0"/>
              <a:t>‹#›</a:t>
            </a:fld>
            <a:endParaRPr lang="en-US"/>
          </a:p>
        </p:txBody>
      </p:sp>
    </p:spTree>
    <p:extLst>
      <p:ext uri="{BB962C8B-B14F-4D97-AF65-F5344CB8AC3E}">
        <p14:creationId xmlns:p14="http://schemas.microsoft.com/office/powerpoint/2010/main" val="3200650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policeone.com/entertainment/articles/10-ways-law-enforcement-ruined-me-as-a-woman-UY71si0Zk9dugf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C28DDB5-5F86-47C7-8BBE-C5AC9774BE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65" b="3035"/>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0C3F78F-5521-4600-B76D-0BBC35877B0F}"/>
              </a:ext>
            </a:extLst>
          </p:cNvPr>
          <p:cNvSpPr>
            <a:spLocks noGrp="1"/>
          </p:cNvSpPr>
          <p:nvPr>
            <p:ph type="ctrTitle"/>
          </p:nvPr>
        </p:nvSpPr>
        <p:spPr>
          <a:xfrm>
            <a:off x="8097077" y="2736410"/>
            <a:ext cx="3722951" cy="1834056"/>
          </a:xfrm>
        </p:spPr>
        <p:txBody>
          <a:bodyPr>
            <a:normAutofit/>
          </a:bodyPr>
          <a:lstStyle/>
          <a:p>
            <a:r>
              <a:rPr lang="en-US" sz="5000" dirty="0">
                <a:latin typeface="Javanese Text" panose="02000000000000000000" pitchFamily="2" charset="0"/>
              </a:rPr>
              <a:t>BRIDGING</a:t>
            </a:r>
            <a:br>
              <a:rPr lang="en-US" sz="5000" dirty="0">
                <a:latin typeface="Javanese Text" panose="02000000000000000000" pitchFamily="2" charset="0"/>
              </a:rPr>
            </a:br>
            <a:r>
              <a:rPr lang="en-US" sz="5000" dirty="0">
                <a:latin typeface="Javanese Text" panose="02000000000000000000" pitchFamily="2" charset="0"/>
              </a:rPr>
              <a:t>THE GAP</a:t>
            </a:r>
          </a:p>
        </p:txBody>
      </p:sp>
      <p:sp>
        <p:nvSpPr>
          <p:cNvPr id="3" name="Subtitle 2">
            <a:extLst>
              <a:ext uri="{FF2B5EF4-FFF2-40B4-BE49-F238E27FC236}">
                <a16:creationId xmlns:a16="http://schemas.microsoft.com/office/drawing/2014/main" id="{FEA812CF-76E4-4619-874D-1E1A171B2D39}"/>
              </a:ext>
            </a:extLst>
          </p:cNvPr>
          <p:cNvSpPr>
            <a:spLocks noGrp="1"/>
          </p:cNvSpPr>
          <p:nvPr>
            <p:ph type="subTitle" idx="1"/>
          </p:nvPr>
        </p:nvSpPr>
        <p:spPr>
          <a:xfrm>
            <a:off x="7782910" y="5242675"/>
            <a:ext cx="4330262" cy="683284"/>
          </a:xfrm>
        </p:spPr>
        <p:txBody>
          <a:bodyPr>
            <a:normAutofit/>
          </a:bodyPr>
          <a:lstStyle/>
          <a:p>
            <a:r>
              <a:rPr lang="en-US" sz="2000"/>
              <a:t>Presented by: Sergeant Nicole Brick, Hudson PD</a:t>
            </a:r>
          </a:p>
        </p:txBody>
      </p:sp>
      <p:cxnSp>
        <p:nvCxnSpPr>
          <p:cNvPr id="1029"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74D61A4-9784-4A6E-8406-EA7396C052CE}"/>
              </a:ext>
            </a:extLst>
          </p:cNvPr>
          <p:cNvSpPr txBox="1"/>
          <p:nvPr/>
        </p:nvSpPr>
        <p:spPr>
          <a:xfrm>
            <a:off x="7977808" y="4320209"/>
            <a:ext cx="3922644" cy="830997"/>
          </a:xfrm>
          <a:prstGeom prst="rect">
            <a:avLst/>
          </a:prstGeom>
          <a:noFill/>
        </p:spPr>
        <p:txBody>
          <a:bodyPr wrap="square" rtlCol="0">
            <a:spAutoFit/>
          </a:bodyPr>
          <a:lstStyle/>
          <a:p>
            <a:pPr algn="ctr"/>
            <a:r>
              <a:rPr lang="en-US" sz="2400" dirty="0">
                <a:latin typeface="Javanese Text" panose="02000000000000000000" pitchFamily="2" charset="0"/>
              </a:rPr>
              <a:t>Female Leadership</a:t>
            </a:r>
          </a:p>
          <a:p>
            <a:pPr algn="ctr"/>
            <a:r>
              <a:rPr lang="en-US" sz="2400" dirty="0">
                <a:latin typeface="Javanese Text" panose="02000000000000000000" pitchFamily="2" charset="0"/>
              </a:rPr>
              <a:t>in a Man’s World</a:t>
            </a:r>
          </a:p>
        </p:txBody>
      </p:sp>
    </p:spTree>
    <p:extLst>
      <p:ext uri="{BB962C8B-B14F-4D97-AF65-F5344CB8AC3E}">
        <p14:creationId xmlns:p14="http://schemas.microsoft.com/office/powerpoint/2010/main" val="71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2BCD-B2AD-4AD4-BC7B-8680B470C80F}"/>
              </a:ext>
            </a:extLst>
          </p:cNvPr>
          <p:cNvSpPr>
            <a:spLocks noGrp="1"/>
          </p:cNvSpPr>
          <p:nvPr>
            <p:ph type="title"/>
          </p:nvPr>
        </p:nvSpPr>
        <p:spPr/>
        <p:txBody>
          <a:bodyPr/>
          <a:lstStyle/>
          <a:p>
            <a:r>
              <a:rPr lang="en-US" u="sng" dirty="0">
                <a:latin typeface="Javanese Text" panose="02000000000000000000" pitchFamily="2" charset="0"/>
              </a:rPr>
              <a:t>Communication</a:t>
            </a:r>
          </a:p>
        </p:txBody>
      </p:sp>
      <p:sp>
        <p:nvSpPr>
          <p:cNvPr id="3" name="Text Placeholder 2">
            <a:extLst>
              <a:ext uri="{FF2B5EF4-FFF2-40B4-BE49-F238E27FC236}">
                <a16:creationId xmlns:a16="http://schemas.microsoft.com/office/drawing/2014/main" id="{2D1B58DA-38EB-4F9F-B11A-6C2F7F1EFDC2}"/>
              </a:ext>
            </a:extLst>
          </p:cNvPr>
          <p:cNvSpPr>
            <a:spLocks noGrp="1"/>
          </p:cNvSpPr>
          <p:nvPr>
            <p:ph type="body" idx="1"/>
          </p:nvPr>
        </p:nvSpPr>
        <p:spPr>
          <a:xfrm>
            <a:off x="839788" y="1179512"/>
            <a:ext cx="2605777" cy="501651"/>
          </a:xfrm>
        </p:spPr>
        <p:txBody>
          <a:bodyPr/>
          <a:lstStyle/>
          <a:p>
            <a:r>
              <a:rPr lang="en-US" dirty="0"/>
              <a:t>How Women Talk:</a:t>
            </a:r>
          </a:p>
        </p:txBody>
      </p:sp>
      <p:sp>
        <p:nvSpPr>
          <p:cNvPr id="5" name="Text Placeholder 4">
            <a:extLst>
              <a:ext uri="{FF2B5EF4-FFF2-40B4-BE49-F238E27FC236}">
                <a16:creationId xmlns:a16="http://schemas.microsoft.com/office/drawing/2014/main" id="{ED8FAECE-1051-45D5-8147-E8FC93A9C3C2}"/>
              </a:ext>
            </a:extLst>
          </p:cNvPr>
          <p:cNvSpPr>
            <a:spLocks noGrp="1"/>
          </p:cNvSpPr>
          <p:nvPr>
            <p:ph type="body" sz="quarter" idx="3"/>
          </p:nvPr>
        </p:nvSpPr>
        <p:spPr>
          <a:xfrm>
            <a:off x="8239540" y="1179511"/>
            <a:ext cx="2252895" cy="501652"/>
          </a:xfrm>
        </p:spPr>
        <p:txBody>
          <a:bodyPr/>
          <a:lstStyle/>
          <a:p>
            <a:r>
              <a:rPr lang="en-US" dirty="0"/>
              <a:t>How Men Talk:</a:t>
            </a:r>
          </a:p>
        </p:txBody>
      </p:sp>
      <p:pic>
        <p:nvPicPr>
          <p:cNvPr id="2054" name="Picture 6">
            <a:extLst>
              <a:ext uri="{FF2B5EF4-FFF2-40B4-BE49-F238E27FC236}">
                <a16:creationId xmlns:a16="http://schemas.microsoft.com/office/drawing/2014/main" id="{6B915B42-51FA-4DCA-B54C-F4FD24C40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7" r="50227" b="1"/>
          <a:stretch/>
        </p:blipFill>
        <p:spPr bwMode="auto">
          <a:xfrm>
            <a:off x="508038" y="1690688"/>
            <a:ext cx="3458768" cy="36045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7601AE1C-6759-431C-B859-5BEF794361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27" t="-597" b="1"/>
          <a:stretch/>
        </p:blipFill>
        <p:spPr bwMode="auto">
          <a:xfrm>
            <a:off x="7581854" y="1626738"/>
            <a:ext cx="3458769" cy="36045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D260A6-A81B-4758-866B-91FAFF50BC03}"/>
              </a:ext>
            </a:extLst>
          </p:cNvPr>
          <p:cNvSpPr txBox="1"/>
          <p:nvPr/>
        </p:nvSpPr>
        <p:spPr>
          <a:xfrm>
            <a:off x="4094922" y="1879944"/>
            <a:ext cx="3233980" cy="3139321"/>
          </a:xfrm>
          <a:prstGeom prst="rect">
            <a:avLst/>
          </a:prstGeom>
          <a:noFill/>
        </p:spPr>
        <p:txBody>
          <a:bodyPr wrap="square" rtlCol="0">
            <a:spAutoFit/>
          </a:bodyPr>
          <a:lstStyle/>
          <a:p>
            <a:r>
              <a:rPr lang="en-US" dirty="0"/>
              <a:t>Communication between men and women is often one of the highest disputed topics. Where women use emotion, empathy and conversation to discuss what a problem and solution to an issue is, men tend to lean more towards clear and concise conversation; favoring a shorter, more direct conversation to a longer one.</a:t>
            </a:r>
          </a:p>
        </p:txBody>
      </p:sp>
      <p:sp>
        <p:nvSpPr>
          <p:cNvPr id="8" name="TextBox 7">
            <a:extLst>
              <a:ext uri="{FF2B5EF4-FFF2-40B4-BE49-F238E27FC236}">
                <a16:creationId xmlns:a16="http://schemas.microsoft.com/office/drawing/2014/main" id="{717FE819-A519-4F58-BC10-ED4A49D78719}"/>
              </a:ext>
            </a:extLst>
          </p:cNvPr>
          <p:cNvSpPr txBox="1"/>
          <p:nvPr/>
        </p:nvSpPr>
        <p:spPr>
          <a:xfrm>
            <a:off x="508038" y="5231262"/>
            <a:ext cx="11175924" cy="1477328"/>
          </a:xfrm>
          <a:prstGeom prst="rect">
            <a:avLst/>
          </a:prstGeom>
          <a:noFill/>
        </p:spPr>
        <p:txBody>
          <a:bodyPr wrap="square" rtlCol="0">
            <a:spAutoFit/>
          </a:bodyPr>
          <a:lstStyle/>
          <a:p>
            <a:r>
              <a:rPr lang="en-US" dirty="0"/>
              <a:t>Catering to these types of conversation boundaries can be difficult to do. If a man feels like he’s being told what to do, communication begins to break down and a wall of resistance will be an automatic response. Men thrive in environments where they’re the experts. Rather than telling a male coworker, “You should do X” – males are more likely to respond better to, “What do you think of X?” For women, interpretation that their feelings do not matter is the most difficult part of communication.</a:t>
            </a:r>
          </a:p>
        </p:txBody>
      </p:sp>
    </p:spTree>
    <p:extLst>
      <p:ext uri="{BB962C8B-B14F-4D97-AF65-F5344CB8AC3E}">
        <p14:creationId xmlns:p14="http://schemas.microsoft.com/office/powerpoint/2010/main" val="217085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3F03-00B5-4E3A-82CF-45BD73D417A5}"/>
              </a:ext>
            </a:extLst>
          </p:cNvPr>
          <p:cNvSpPr>
            <a:spLocks noGrp="1"/>
          </p:cNvSpPr>
          <p:nvPr>
            <p:ph type="title"/>
          </p:nvPr>
        </p:nvSpPr>
        <p:spPr/>
        <p:txBody>
          <a:bodyPr/>
          <a:lstStyle/>
          <a:p>
            <a:r>
              <a:rPr lang="en-US" u="sng" dirty="0">
                <a:latin typeface="Javanese Text" panose="02000000000000000000" pitchFamily="2" charset="0"/>
              </a:rPr>
              <a:t>Action</a:t>
            </a:r>
          </a:p>
        </p:txBody>
      </p:sp>
      <p:sp>
        <p:nvSpPr>
          <p:cNvPr id="3" name="Text Placeholder 2">
            <a:extLst>
              <a:ext uri="{FF2B5EF4-FFF2-40B4-BE49-F238E27FC236}">
                <a16:creationId xmlns:a16="http://schemas.microsoft.com/office/drawing/2014/main" id="{B1CFF7C5-8A90-4C96-A7BF-BF19281A0AF9}"/>
              </a:ext>
            </a:extLst>
          </p:cNvPr>
          <p:cNvSpPr>
            <a:spLocks noGrp="1"/>
          </p:cNvSpPr>
          <p:nvPr>
            <p:ph type="body" idx="1"/>
          </p:nvPr>
        </p:nvSpPr>
        <p:spPr>
          <a:xfrm>
            <a:off x="839788" y="1272276"/>
            <a:ext cx="10358299" cy="1325563"/>
          </a:xfrm>
        </p:spPr>
        <p:txBody>
          <a:bodyPr>
            <a:normAutofit fontScale="77500" lnSpcReduction="20000"/>
          </a:bodyPr>
          <a:lstStyle/>
          <a:p>
            <a:r>
              <a:rPr lang="en-US" b="0" dirty="0"/>
              <a:t>The statement “actions speak louder than words” is no different in female leadership than in men. In a male dominated career females must conform to male behaviors in order to be respected and understood. Everything from wearing men’s clothing and carrying certain equipment, to changing the way we walk and talk. Cursing and “graveyard humor” are widely accepted in Law Enforcement conversation and without these conversation connections women are considered “naïve” or “inexperienced”.</a:t>
            </a:r>
          </a:p>
        </p:txBody>
      </p:sp>
      <p:pic>
        <p:nvPicPr>
          <p:cNvPr id="7" name="Picture 2">
            <a:extLst>
              <a:ext uri="{FF2B5EF4-FFF2-40B4-BE49-F238E27FC236}">
                <a16:creationId xmlns:a16="http://schemas.microsoft.com/office/drawing/2014/main" id="{1D40BF7B-AEA6-4E5E-B34A-B82E686F25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848"/>
          <a:stretch/>
        </p:blipFill>
        <p:spPr bwMode="auto">
          <a:xfrm>
            <a:off x="1128955" y="2764877"/>
            <a:ext cx="4523179" cy="3692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8FCFC71-0068-4A9D-9AA9-E69F099C58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36"/>
          <a:stretch/>
        </p:blipFill>
        <p:spPr bwMode="auto">
          <a:xfrm>
            <a:off x="6587221" y="2764877"/>
            <a:ext cx="4511385" cy="36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7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AF864F7-72C5-42C6-995C-E52B97E2D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00" r="-1" b="-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DB73BAB7-F04C-4FD2-A926-5DBCCBC6561E}"/>
              </a:ext>
            </a:extLst>
          </p:cNvPr>
          <p:cNvSpPr>
            <a:spLocks noGrp="1"/>
          </p:cNvSpPr>
          <p:nvPr>
            <p:ph type="body" idx="1"/>
          </p:nvPr>
        </p:nvSpPr>
        <p:spPr>
          <a:xfrm>
            <a:off x="482606" y="3710614"/>
            <a:ext cx="11226790" cy="2494924"/>
          </a:xfrm>
        </p:spPr>
        <p:txBody>
          <a:bodyPr vert="horz" lIns="91440" tIns="45720" rIns="91440" bIns="45720" rtlCol="0" anchor="ctr">
            <a:normAutofit/>
          </a:bodyPr>
          <a:lstStyle/>
          <a:p>
            <a:pPr indent="-228600">
              <a:buFont typeface="Arial" panose="020B0604020202020204" pitchFamily="34" charset="0"/>
              <a:buChar char="•"/>
            </a:pPr>
            <a:r>
              <a:rPr lang="en-US" sz="1800" b="0" dirty="0"/>
              <a:t>Social lives suffer in every career field both with family members and in relationships. Law Enforcement is a more strenuous career on social lives in which statistics show men have a divorce rate of 64% and females have a divorce rate of 93%.  The idea of such low probability of a stable relationship would make any individual question whether dating is even worth the hassle. Preparations are also made and acknowledge for this career such as high life insurance to ensure families are taken care of should an incident occur. Law Enforcement have also struggled with regular outings such as grocery shopping and social gatherings, always having a plan in place should something go awry. Males tend to ignore talking about these issues while females use them as a means to connect with other law enforcement personnel, further dividing the communication viewpoints and compelling females to push aside their feelings to fit in.</a:t>
            </a:r>
          </a:p>
        </p:txBody>
      </p:sp>
      <p:sp>
        <p:nvSpPr>
          <p:cNvPr id="2" name="Title 1">
            <a:extLst>
              <a:ext uri="{FF2B5EF4-FFF2-40B4-BE49-F238E27FC236}">
                <a16:creationId xmlns:a16="http://schemas.microsoft.com/office/drawing/2014/main" id="{6ADC3941-908A-4B3C-9055-F315DBB063EE}"/>
              </a:ext>
            </a:extLst>
          </p:cNvPr>
          <p:cNvSpPr>
            <a:spLocks noGrp="1"/>
          </p:cNvSpPr>
          <p:nvPr>
            <p:ph type="title"/>
          </p:nvPr>
        </p:nvSpPr>
        <p:spPr>
          <a:xfrm>
            <a:off x="482605" y="446943"/>
            <a:ext cx="3290887" cy="2452687"/>
          </a:xfrm>
        </p:spPr>
        <p:txBody>
          <a:bodyPr vert="horz" lIns="91440" tIns="45720" rIns="91440" bIns="45720" rtlCol="0" anchor="ctr">
            <a:normAutofit/>
          </a:bodyPr>
          <a:lstStyle/>
          <a:p>
            <a:r>
              <a:rPr lang="en-US" u="sng" dirty="0">
                <a:latin typeface="Javanese Text" panose="02000000000000000000" pitchFamily="2" charset="0"/>
              </a:rPr>
              <a:t>Social Life</a:t>
            </a:r>
          </a:p>
        </p:txBody>
      </p:sp>
    </p:spTree>
    <p:extLst>
      <p:ext uri="{BB962C8B-B14F-4D97-AF65-F5344CB8AC3E}">
        <p14:creationId xmlns:p14="http://schemas.microsoft.com/office/powerpoint/2010/main" val="217789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7009BBA-DC62-4808-B0A8-DC86986B7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50" name="Picture 2">
            <a:extLst>
              <a:ext uri="{FF2B5EF4-FFF2-40B4-BE49-F238E27FC236}">
                <a16:creationId xmlns:a16="http://schemas.microsoft.com/office/drawing/2014/main" id="{AC3B230D-92CC-4433-9225-A011D502D6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37" r="13613"/>
          <a:stretch/>
        </p:blipFill>
        <p:spPr bwMode="auto">
          <a:xfrm>
            <a:off x="643467" y="680402"/>
            <a:ext cx="5334930" cy="5334930"/>
          </a:xfrm>
          <a:custGeom>
            <a:avLst/>
            <a:gdLst/>
            <a:ahLst/>
            <a:cxnLst/>
            <a:rect l="l" t="t" r="r" b="b"/>
            <a:pathLst>
              <a:path w="2232338" h="2232338">
                <a:moveTo>
                  <a:pt x="1116169" y="0"/>
                </a:moveTo>
                <a:cubicBezTo>
                  <a:pt x="1732612" y="0"/>
                  <a:pt x="2232338" y="499726"/>
                  <a:pt x="2232338" y="1116169"/>
                </a:cubicBezTo>
                <a:cubicBezTo>
                  <a:pt x="2232338" y="1732612"/>
                  <a:pt x="1732612" y="2232338"/>
                  <a:pt x="1116169" y="2232338"/>
                </a:cubicBezTo>
                <a:cubicBezTo>
                  <a:pt x="499726" y="2232338"/>
                  <a:pt x="0" y="1732612"/>
                  <a:pt x="0" y="1116169"/>
                </a:cubicBezTo>
                <a:cubicBezTo>
                  <a:pt x="0" y="499726"/>
                  <a:pt x="499726" y="0"/>
                  <a:pt x="1116169" y="0"/>
                </a:cubicBezTo>
                <a:close/>
              </a:path>
            </a:pathLst>
          </a:custGeom>
          <a:noFill/>
          <a:extLst>
            <a:ext uri="{909E8E84-426E-40DD-AFC4-6F175D3DCCD1}">
              <a14:hiddenFill xmlns:a14="http://schemas.microsoft.com/office/drawing/2010/main">
                <a:solidFill>
                  <a:srgbClr val="FFFFFF"/>
                </a:solidFill>
              </a14:hiddenFill>
            </a:ext>
          </a:extLst>
        </p:spPr>
      </p:pic>
      <p:sp>
        <p:nvSpPr>
          <p:cNvPr id="137" name="Arc 136">
            <a:extLst>
              <a:ext uri="{FF2B5EF4-FFF2-40B4-BE49-F238E27FC236}">
                <a16:creationId xmlns:a16="http://schemas.microsoft.com/office/drawing/2014/main" id="{3F9BDB9F-8714-4605-B1BF-670E94960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57504">
            <a:off x="8488250" y="695616"/>
            <a:ext cx="2987899" cy="2987899"/>
          </a:xfrm>
          <a:prstGeom prst="arc">
            <a:avLst>
              <a:gd name="adj1" fmla="val 16200000"/>
              <a:gd name="adj2" fmla="val 218864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4DA17E-22CA-497D-85BF-73AD0B9B9C76}"/>
              </a:ext>
            </a:extLst>
          </p:cNvPr>
          <p:cNvSpPr>
            <a:spLocks noGrp="1"/>
          </p:cNvSpPr>
          <p:nvPr>
            <p:ph type="title"/>
          </p:nvPr>
        </p:nvSpPr>
        <p:spPr>
          <a:xfrm>
            <a:off x="6621863" y="643468"/>
            <a:ext cx="4926669" cy="1002452"/>
          </a:xfrm>
        </p:spPr>
        <p:txBody>
          <a:bodyPr vert="horz" lIns="91440" tIns="45720" rIns="91440" bIns="45720" rtlCol="0" anchor="b">
            <a:normAutofit/>
          </a:bodyPr>
          <a:lstStyle/>
          <a:p>
            <a:pPr algn="ctr"/>
            <a:r>
              <a:rPr lang="en-US" sz="6000" u="sng" dirty="0">
                <a:solidFill>
                  <a:srgbClr val="FFFFFF"/>
                </a:solidFill>
                <a:latin typeface="Javanese Text" panose="02000000000000000000" pitchFamily="2" charset="0"/>
              </a:rPr>
              <a:t>Hobbies</a:t>
            </a:r>
          </a:p>
        </p:txBody>
      </p:sp>
      <p:sp>
        <p:nvSpPr>
          <p:cNvPr id="139" name="Oval 138">
            <a:extLst>
              <a:ext uri="{FF2B5EF4-FFF2-40B4-BE49-F238E27FC236}">
                <a16:creationId xmlns:a16="http://schemas.microsoft.com/office/drawing/2014/main" id="{CB339924-0C86-4476-A81F-37DCF289E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7267" y="4948670"/>
            <a:ext cx="846442" cy="8234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05E974BA-0273-465E-BBFA-D3FA178F9550}"/>
              </a:ext>
            </a:extLst>
          </p:cNvPr>
          <p:cNvSpPr>
            <a:spLocks noGrp="1"/>
          </p:cNvSpPr>
          <p:nvPr>
            <p:ph type="body" idx="1"/>
          </p:nvPr>
        </p:nvSpPr>
        <p:spPr>
          <a:xfrm>
            <a:off x="6213605" y="1007165"/>
            <a:ext cx="4480899" cy="5677630"/>
          </a:xfrm>
        </p:spPr>
        <p:txBody>
          <a:bodyPr vert="horz" lIns="91440" tIns="45720" rIns="91440" bIns="45720" rtlCol="0" anchor="ctr">
            <a:normAutofit/>
          </a:bodyPr>
          <a:lstStyle/>
          <a:p>
            <a:pPr indent="-228600">
              <a:buFont typeface="Arial" panose="020B0604020202020204" pitchFamily="34" charset="0"/>
              <a:buChar char="•"/>
            </a:pPr>
            <a:r>
              <a:rPr lang="en-US" sz="2000" b="0" dirty="0">
                <a:solidFill>
                  <a:srgbClr val="FFFFFF"/>
                </a:solidFill>
              </a:rPr>
              <a:t>Hobbies can also change when comparing women in a male dominated field. Things which were not common for females to participate in 50 years ago are now becoming normal for females such as drinking, motorcycling, tattoos, smoking and vigorous workouts. Despite having individual hobbies females are expected to adapt to the same kinds of hobbies males have in law enforcement. Those females who have branched out into other hobbies, such as a ferret rescue, have far less opportunity to talk with our male counterparts about our weekends and activities than if a conversation begins about firearms or tactical training.</a:t>
            </a:r>
          </a:p>
        </p:txBody>
      </p:sp>
    </p:spTree>
    <p:extLst>
      <p:ext uri="{BB962C8B-B14F-4D97-AF65-F5344CB8AC3E}">
        <p14:creationId xmlns:p14="http://schemas.microsoft.com/office/powerpoint/2010/main" val="291805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7AF7B9-DE4C-432A-BC19-12C973C4B03A}"/>
              </a:ext>
            </a:extLst>
          </p:cNvPr>
          <p:cNvSpPr>
            <a:spLocks noGrp="1"/>
          </p:cNvSpPr>
          <p:nvPr>
            <p:ph type="title"/>
          </p:nvPr>
        </p:nvSpPr>
        <p:spPr>
          <a:xfrm>
            <a:off x="5275385" y="492372"/>
            <a:ext cx="6611815" cy="1961585"/>
          </a:xfrm>
        </p:spPr>
        <p:txBody>
          <a:bodyPr>
            <a:noAutofit/>
          </a:bodyPr>
          <a:lstStyle/>
          <a:p>
            <a:r>
              <a:rPr lang="en-US" u="sng" dirty="0">
                <a:solidFill>
                  <a:srgbClr val="000000"/>
                </a:solidFill>
                <a:latin typeface="Javanese Text" panose="02000000000000000000" pitchFamily="2" charset="0"/>
              </a:rPr>
              <a:t>Ten Ways</a:t>
            </a:r>
            <a:br>
              <a:rPr lang="en-US" u="sng" dirty="0">
                <a:solidFill>
                  <a:srgbClr val="000000"/>
                </a:solidFill>
                <a:latin typeface="Javanese Text" panose="02000000000000000000" pitchFamily="2" charset="0"/>
              </a:rPr>
            </a:br>
            <a:r>
              <a:rPr lang="en-US" u="sng" dirty="0">
                <a:solidFill>
                  <a:srgbClr val="000000"/>
                </a:solidFill>
                <a:latin typeface="Javanese Text" panose="02000000000000000000" pitchFamily="2" charset="0"/>
              </a:rPr>
              <a:t>Law Enforcement</a:t>
            </a:r>
            <a:br>
              <a:rPr lang="en-US" u="sng" dirty="0">
                <a:solidFill>
                  <a:srgbClr val="000000"/>
                </a:solidFill>
                <a:latin typeface="Javanese Text" panose="02000000000000000000" pitchFamily="2" charset="0"/>
              </a:rPr>
            </a:br>
            <a:r>
              <a:rPr lang="en-US" u="sng" dirty="0">
                <a:solidFill>
                  <a:srgbClr val="000000"/>
                </a:solidFill>
                <a:latin typeface="Javanese Text" panose="02000000000000000000" pitchFamily="2" charset="0"/>
              </a:rPr>
              <a:t>Ruined Me As A Woman</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a:extLst>
              <a:ext uri="{FF2B5EF4-FFF2-40B4-BE49-F238E27FC236}">
                <a16:creationId xmlns:a16="http://schemas.microsoft.com/office/drawing/2014/main" id="{21ADB3D4-7621-4737-B9E7-142DA63D30C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457" r="1"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82C16B-B6FB-458E-8F58-423ED0A429A5}"/>
              </a:ext>
            </a:extLst>
          </p:cNvPr>
          <p:cNvSpPr>
            <a:spLocks noGrp="1"/>
          </p:cNvSpPr>
          <p:nvPr>
            <p:ph idx="1"/>
          </p:nvPr>
        </p:nvSpPr>
        <p:spPr>
          <a:xfrm>
            <a:off x="5008100" y="5675205"/>
            <a:ext cx="6809131" cy="731463"/>
          </a:xfrm>
        </p:spPr>
        <p:txBody>
          <a:bodyPr anchor="ctr">
            <a:noAutofit/>
          </a:bodyPr>
          <a:lstStyle/>
          <a:p>
            <a:r>
              <a:rPr lang="en-US" sz="2000" dirty="0">
                <a:solidFill>
                  <a:srgbClr val="000000"/>
                </a:solidFill>
                <a:hlinkClick r:id="rId4"/>
              </a:rPr>
              <a:t>https://www.policeone.com/entertainment/articles/10-ways-law-enforcement-ruined-me-as-a-woman-UY71si0Zk9dugfSs/</a:t>
            </a:r>
            <a:endParaRPr lang="en-US" sz="2000" dirty="0">
              <a:solidFill>
                <a:srgbClr val="000000"/>
              </a:solidFill>
            </a:endParaRPr>
          </a:p>
        </p:txBody>
      </p:sp>
      <p:sp>
        <p:nvSpPr>
          <p:cNvPr id="4" name="TextBox 3">
            <a:extLst>
              <a:ext uri="{FF2B5EF4-FFF2-40B4-BE49-F238E27FC236}">
                <a16:creationId xmlns:a16="http://schemas.microsoft.com/office/drawing/2014/main" id="{1700B948-5244-4091-80CA-5CB1726C60F0}"/>
              </a:ext>
            </a:extLst>
          </p:cNvPr>
          <p:cNvSpPr txBox="1"/>
          <p:nvPr/>
        </p:nvSpPr>
        <p:spPr>
          <a:xfrm>
            <a:off x="5584877" y="2641938"/>
            <a:ext cx="6156481" cy="2554545"/>
          </a:xfrm>
          <a:prstGeom prst="rect">
            <a:avLst/>
          </a:prstGeom>
          <a:noFill/>
        </p:spPr>
        <p:txBody>
          <a:bodyPr wrap="square" rtlCol="0">
            <a:spAutoFit/>
          </a:bodyPr>
          <a:lstStyle/>
          <a:p>
            <a:pPr>
              <a:spcAft>
                <a:spcPts val="600"/>
              </a:spcAft>
            </a:pPr>
            <a:r>
              <a:rPr lang="en-US" sz="2000" dirty="0"/>
              <a:t>Despite the challenges and changes women must conform to and endure, women are continuing to make a presence in Law Enforcement and changing it for the better. Statistics show that women make good enforcement officers and can even benefit the law enforcement field despite the hardships it brings. The following article is how I discovered I was becoming “one of the guys” without </a:t>
            </a:r>
            <a:r>
              <a:rPr lang="en-US" sz="2000"/>
              <a:t>even realizing it.</a:t>
            </a:r>
            <a:endParaRPr lang="en-US" sz="2000" dirty="0"/>
          </a:p>
        </p:txBody>
      </p:sp>
    </p:spTree>
    <p:extLst>
      <p:ext uri="{BB962C8B-B14F-4D97-AF65-F5344CB8AC3E}">
        <p14:creationId xmlns:p14="http://schemas.microsoft.com/office/powerpoint/2010/main" val="2554443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640</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Javanese Text</vt:lpstr>
      <vt:lpstr>Office Theme</vt:lpstr>
      <vt:lpstr>BRIDGING THE GAP</vt:lpstr>
      <vt:lpstr>Communication</vt:lpstr>
      <vt:lpstr>Action</vt:lpstr>
      <vt:lpstr>Social Life</vt:lpstr>
      <vt:lpstr>Hobbies</vt:lpstr>
      <vt:lpstr>Ten Ways Law Enforcement Ruined Me As A Woman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dc:title>
  <dc:creator>Nicole Brick</dc:creator>
  <cp:lastModifiedBy>Matt Hirschinger</cp:lastModifiedBy>
  <cp:revision>7</cp:revision>
  <dcterms:created xsi:type="dcterms:W3CDTF">2020-03-07T19:29:36Z</dcterms:created>
  <dcterms:modified xsi:type="dcterms:W3CDTF">2020-03-09T16:12:46Z</dcterms:modified>
</cp:coreProperties>
</file>