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2" r:id="rId10"/>
    <p:sldId id="268" r:id="rId11"/>
    <p:sldId id="263" r:id="rId12"/>
    <p:sldId id="264"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F442A"/>
    <a:srgbClr val="B1654F"/>
    <a:srgbClr val="D5C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76646-9D00-43FF-B619-C8C1D66292D1}" v="184" dt="2020-06-30T04:52:30.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0005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8019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398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79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853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478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79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05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4095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25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86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08209788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ox.com/authors/matthew-yglesias"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CameronPeters@jcameronpeterscameron.peters@voxmedia.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3E3F65-C1E2-42E3-8E94-2F74FF8FD15E}"/>
              </a:ext>
            </a:extLst>
          </p:cNvPr>
          <p:cNvPicPr>
            <a:picLocks noChangeAspect="1"/>
          </p:cNvPicPr>
          <p:nvPr/>
        </p:nvPicPr>
        <p:blipFill rotWithShape="1">
          <a:blip r:embed="rId2"/>
          <a:srcRect t="302"/>
          <a:stretch/>
        </p:blipFill>
        <p:spPr>
          <a:xfrm>
            <a:off x="-1" y="0"/>
            <a:ext cx="7366001" cy="6837679"/>
          </a:xfrm>
          <a:prstGeom prst="rect">
            <a:avLst/>
          </a:prstGeom>
        </p:spPr>
      </p:pic>
      <p:sp>
        <p:nvSpPr>
          <p:cNvPr id="2" name="Title 1">
            <a:extLst>
              <a:ext uri="{FF2B5EF4-FFF2-40B4-BE49-F238E27FC236}">
                <a16:creationId xmlns:a16="http://schemas.microsoft.com/office/drawing/2014/main" id="{2401BCED-DADA-4FAB-B611-AB64352A2968}"/>
              </a:ext>
            </a:extLst>
          </p:cNvPr>
          <p:cNvSpPr>
            <a:spLocks noGrp="1"/>
          </p:cNvSpPr>
          <p:nvPr>
            <p:ph type="ctrTitle"/>
          </p:nvPr>
        </p:nvSpPr>
        <p:spPr>
          <a:xfrm>
            <a:off x="106333" y="2102588"/>
            <a:ext cx="7259667" cy="4044211"/>
          </a:xfrm>
        </p:spPr>
        <p:txBody>
          <a:bodyPr>
            <a:normAutofit fontScale="90000"/>
          </a:bodyPr>
          <a:lstStyle/>
          <a:p>
            <a:pPr algn="ctr">
              <a:lnSpc>
                <a:spcPct val="90000"/>
              </a:lnSpc>
            </a:pPr>
            <a:r>
              <a:rPr lang="en-US" sz="8200" dirty="0">
                <a:solidFill>
                  <a:schemeClr val="bg1"/>
                </a:solidFill>
                <a:latin typeface="Bahnschrift Condensed" panose="020B0502040204020203" pitchFamily="34" charset="0"/>
              </a:rPr>
              <a:t>DEFUNDING THE POLICE:</a:t>
            </a:r>
            <a:br>
              <a:rPr lang="en-US" sz="8200" dirty="0">
                <a:solidFill>
                  <a:schemeClr val="bg1"/>
                </a:solidFill>
                <a:latin typeface="Bahnschrift Condensed" panose="020B0502040204020203" pitchFamily="34" charset="0"/>
              </a:rPr>
            </a:br>
            <a:r>
              <a:rPr lang="en-US" sz="8200" dirty="0">
                <a:solidFill>
                  <a:schemeClr val="bg1"/>
                </a:solidFill>
                <a:latin typeface="Bahnschrift Condensed" panose="020B0502040204020203" pitchFamily="34" charset="0"/>
              </a:rPr>
              <a:t>AN INTERACTIVE DISCUSSION</a:t>
            </a:r>
            <a:br>
              <a:rPr lang="en-US" sz="8200" dirty="0">
                <a:solidFill>
                  <a:schemeClr val="bg1"/>
                </a:solidFill>
                <a:latin typeface="Bahnschrift Condensed" panose="020B0502040204020203" pitchFamily="34" charset="0"/>
              </a:rPr>
            </a:br>
            <a:endParaRPr lang="en-US" sz="8200" dirty="0">
              <a:solidFill>
                <a:schemeClr val="bg1"/>
              </a:solidFill>
              <a:latin typeface="Bahnschrift Condensed" panose="020B0502040204020203" pitchFamily="34" charset="0"/>
            </a:endParaRPr>
          </a:p>
        </p:txBody>
      </p:sp>
      <p:sp>
        <p:nvSpPr>
          <p:cNvPr id="3" name="Subtitle 2">
            <a:extLst>
              <a:ext uri="{FF2B5EF4-FFF2-40B4-BE49-F238E27FC236}">
                <a16:creationId xmlns:a16="http://schemas.microsoft.com/office/drawing/2014/main" id="{4770F0FC-B007-4529-9F65-4E663A78CB5B}"/>
              </a:ext>
            </a:extLst>
          </p:cNvPr>
          <p:cNvSpPr>
            <a:spLocks noGrp="1"/>
          </p:cNvSpPr>
          <p:nvPr>
            <p:ph type="subTitle" idx="1"/>
          </p:nvPr>
        </p:nvSpPr>
        <p:spPr>
          <a:xfrm>
            <a:off x="8011094" y="2399506"/>
            <a:ext cx="3636771" cy="801160"/>
          </a:xfrm>
        </p:spPr>
        <p:txBody>
          <a:bodyPr>
            <a:normAutofit/>
          </a:bodyPr>
          <a:lstStyle/>
          <a:p>
            <a:pPr algn="ctr"/>
            <a:r>
              <a:rPr lang="en-US" sz="3600" b="1" dirty="0">
                <a:latin typeface="Bahnschrift Condensed" panose="020B0502040204020203" pitchFamily="34" charset="0"/>
                <a:cs typeface="Aparajita" panose="02020603050405020304" pitchFamily="18" charset="0"/>
              </a:rPr>
              <a:t>FACILITATED BY</a:t>
            </a:r>
            <a:r>
              <a:rPr lang="en-US" b="1" dirty="0">
                <a:latin typeface="Aparajita" panose="02020603050405020304" pitchFamily="18" charset="0"/>
                <a:cs typeface="Aparajita" panose="02020603050405020304" pitchFamily="18" charset="0"/>
              </a:rPr>
              <a:t>:</a:t>
            </a:r>
            <a:endParaRPr lang="en-US" dirty="0">
              <a:latin typeface="Aparajita" panose="02020603050405020304" pitchFamily="18" charset="0"/>
              <a:cs typeface="Aparajita" panose="02020603050405020304" pitchFamily="18" charset="0"/>
            </a:endParaRPr>
          </a:p>
        </p:txBody>
      </p:sp>
      <p:sp>
        <p:nvSpPr>
          <p:cNvPr id="10" name="TextBox 9">
            <a:extLst>
              <a:ext uri="{FF2B5EF4-FFF2-40B4-BE49-F238E27FC236}">
                <a16:creationId xmlns:a16="http://schemas.microsoft.com/office/drawing/2014/main" id="{8B1214F1-AAC7-4560-90DF-E0196DC0E62E}"/>
              </a:ext>
            </a:extLst>
          </p:cNvPr>
          <p:cNvSpPr txBox="1"/>
          <p:nvPr/>
        </p:nvSpPr>
        <p:spPr>
          <a:xfrm>
            <a:off x="1983706" y="570553"/>
            <a:ext cx="3073464" cy="830997"/>
          </a:xfrm>
          <a:prstGeom prst="rect">
            <a:avLst/>
          </a:prstGeom>
          <a:noFill/>
        </p:spPr>
        <p:txBody>
          <a:bodyPr wrap="square" rtlCol="0">
            <a:spAutoFit/>
          </a:bodyPr>
          <a:lstStyle/>
          <a:p>
            <a:pPr algn="ctr"/>
            <a:r>
              <a:rPr lang="en-US" sz="4800" dirty="0">
                <a:solidFill>
                  <a:schemeClr val="bg1"/>
                </a:solidFill>
                <a:latin typeface="Bahnschrift Condensed" panose="020B0502040204020203" pitchFamily="34" charset="0"/>
              </a:rPr>
              <a:t>JULY 1, 2020</a:t>
            </a:r>
          </a:p>
        </p:txBody>
      </p:sp>
      <p:pic>
        <p:nvPicPr>
          <p:cNvPr id="26" name="Picture 25" descr="A picture containing food&#10;&#10;Description automatically generated">
            <a:extLst>
              <a:ext uri="{FF2B5EF4-FFF2-40B4-BE49-F238E27FC236}">
                <a16:creationId xmlns:a16="http://schemas.microsoft.com/office/drawing/2014/main" id="{33B51DF5-3553-4B2B-AC08-8B4B8C474E11}"/>
              </a:ext>
            </a:extLst>
          </p:cNvPr>
          <p:cNvPicPr>
            <a:picLocks noChangeAspect="1"/>
          </p:cNvPicPr>
          <p:nvPr/>
        </p:nvPicPr>
        <p:blipFill rotWithShape="1">
          <a:blip r:embed="rId3">
            <a:extLst>
              <a:ext uri="{28A0092B-C50C-407E-A947-70E740481C1C}">
                <a14:useLocalDpi xmlns:a14="http://schemas.microsoft.com/office/drawing/2010/main" val="0"/>
              </a:ext>
            </a:extLst>
          </a:blip>
          <a:srcRect t="10039" b="17485"/>
          <a:stretch/>
        </p:blipFill>
        <p:spPr>
          <a:xfrm>
            <a:off x="8090786" y="2299487"/>
            <a:ext cx="3477388" cy="2238704"/>
          </a:xfrm>
          <a:prstGeom prst="rect">
            <a:avLst/>
          </a:prstGeom>
          <a:effectLst>
            <a:glow rad="127000">
              <a:schemeClr val="bg1"/>
            </a:glow>
          </a:effectLst>
          <a:scene3d>
            <a:camera prst="orthographicFront"/>
            <a:lightRig rig="threePt" dir="t"/>
          </a:scene3d>
          <a:sp3d extrusionH="95250" contourW="101600" prstMaterial="matte">
            <a:bevelT h="57150"/>
            <a:bevelB w="107950" h="0" prst="relaxedInset"/>
            <a:extrusionClr>
              <a:schemeClr val="tx2">
                <a:lumMod val="50000"/>
                <a:lumOff val="50000"/>
              </a:schemeClr>
            </a:extrusionClr>
            <a:contourClr>
              <a:srgbClr val="9F442A"/>
            </a:contourClr>
          </a:sp3d>
        </p:spPr>
      </p:pic>
    </p:spTree>
    <p:extLst>
      <p:ext uri="{BB962C8B-B14F-4D97-AF65-F5344CB8AC3E}">
        <p14:creationId xmlns:p14="http://schemas.microsoft.com/office/powerpoint/2010/main" val="15282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BCA9-354D-43F5-A68C-59CE6FB191C7}"/>
              </a:ext>
            </a:extLst>
          </p:cNvPr>
          <p:cNvSpPr>
            <a:spLocks noGrp="1"/>
          </p:cNvSpPr>
          <p:nvPr>
            <p:ph type="title"/>
          </p:nvPr>
        </p:nvSpPr>
        <p:spPr>
          <a:xfrm>
            <a:off x="838200" y="365125"/>
            <a:ext cx="10515600" cy="1692275"/>
          </a:xfrm>
          <a:ln w="76200">
            <a:solidFill>
              <a:srgbClr val="C00000"/>
            </a:solidFill>
          </a:ln>
        </p:spPr>
        <p:txBody>
          <a:bodyPr>
            <a:normAutofit fontScale="90000"/>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HOW DO YOU DEFINE A RATIONAL APPROACH TO DEFUNDING?</a:t>
            </a:r>
          </a:p>
        </p:txBody>
      </p:sp>
      <p:sp>
        <p:nvSpPr>
          <p:cNvPr id="5" name="Content Placeholder 4">
            <a:extLst>
              <a:ext uri="{FF2B5EF4-FFF2-40B4-BE49-F238E27FC236}">
                <a16:creationId xmlns:a16="http://schemas.microsoft.com/office/drawing/2014/main" id="{00939339-85BD-4719-8197-99666AA37B7E}"/>
              </a:ext>
            </a:extLst>
          </p:cNvPr>
          <p:cNvSpPr>
            <a:spLocks noGrp="1"/>
          </p:cNvSpPr>
          <p:nvPr>
            <p:ph idx="1"/>
          </p:nvPr>
        </p:nvSpPr>
        <p:spPr>
          <a:xfrm>
            <a:off x="971550" y="2371724"/>
            <a:ext cx="10382250" cy="3809619"/>
          </a:xfrm>
        </p:spPr>
        <p:txBody>
          <a:bodyPr>
            <a:normAutofit/>
          </a:bodyPr>
          <a:lstStyle/>
          <a:p>
            <a:r>
              <a:rPr lang="en-US" sz="2600" dirty="0">
                <a:latin typeface="Aparajita" panose="02020603050405020304" pitchFamily="18" charset="0"/>
                <a:cs typeface="Aparajita" panose="02020603050405020304" pitchFamily="18" charset="0"/>
              </a:rPr>
              <a:t>Sensible/really addresses the issues at hand</a:t>
            </a:r>
          </a:p>
          <a:p>
            <a:r>
              <a:rPr lang="en-US" sz="2600" dirty="0">
                <a:latin typeface="Aparajita" panose="02020603050405020304" pitchFamily="18" charset="0"/>
                <a:cs typeface="Aparajita" panose="02020603050405020304" pitchFamily="18" charset="0"/>
              </a:rPr>
              <a:t>Sustainable/ can fund and implement over the long haul; not a fad. Not a knee jerk reaction</a:t>
            </a:r>
          </a:p>
          <a:p>
            <a:r>
              <a:rPr lang="en-US" sz="2600" dirty="0">
                <a:latin typeface="Aparajita" panose="02020603050405020304" pitchFamily="18" charset="0"/>
                <a:cs typeface="Aparajita" panose="02020603050405020304" pitchFamily="18" charset="0"/>
              </a:rPr>
              <a:t>Substantial/really makes a </a:t>
            </a:r>
            <a:r>
              <a:rPr lang="en-US" sz="2400" dirty="0">
                <a:latin typeface="Aparajita" panose="02020603050405020304" pitchFamily="18" charset="0"/>
                <a:cs typeface="Aparajita" panose="02020603050405020304" pitchFamily="18" charset="0"/>
              </a:rPr>
              <a:t>difference</a:t>
            </a:r>
            <a:endParaRPr lang="en-US" sz="2600" dirty="0">
              <a:latin typeface="Aparajita" panose="02020603050405020304" pitchFamily="18" charset="0"/>
              <a:cs typeface="Aparajita" panose="02020603050405020304" pitchFamily="18" charset="0"/>
            </a:endParaRPr>
          </a:p>
          <a:p>
            <a:r>
              <a:rPr lang="en-US" sz="2600" dirty="0">
                <a:latin typeface="Aparajita" panose="02020603050405020304" pitchFamily="18" charset="0"/>
                <a:cs typeface="Aparajita" panose="02020603050405020304" pitchFamily="18" charset="0"/>
              </a:rPr>
              <a:t>Requires thoughtful research and an honesty about the state of law enforcement and related issues in your community</a:t>
            </a:r>
          </a:p>
        </p:txBody>
      </p:sp>
    </p:spTree>
    <p:extLst>
      <p:ext uri="{BB962C8B-B14F-4D97-AF65-F5344CB8AC3E}">
        <p14:creationId xmlns:p14="http://schemas.microsoft.com/office/powerpoint/2010/main" val="3242573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3E3F65-C1E2-42E3-8E94-2F74FF8FD15E}"/>
              </a:ext>
            </a:extLst>
          </p:cNvPr>
          <p:cNvPicPr>
            <a:picLocks noChangeAspect="1"/>
          </p:cNvPicPr>
          <p:nvPr/>
        </p:nvPicPr>
        <p:blipFill rotWithShape="1">
          <a:blip r:embed="rId2"/>
          <a:srcRect t="302"/>
          <a:stretch/>
        </p:blipFill>
        <p:spPr>
          <a:xfrm>
            <a:off x="0" y="1"/>
            <a:ext cx="8364247" cy="6942454"/>
          </a:xfrm>
          <a:prstGeom prst="rect">
            <a:avLst/>
          </a:prstGeom>
        </p:spPr>
      </p:pic>
      <p:sp>
        <p:nvSpPr>
          <p:cNvPr id="2" name="Title 1">
            <a:extLst>
              <a:ext uri="{FF2B5EF4-FFF2-40B4-BE49-F238E27FC236}">
                <a16:creationId xmlns:a16="http://schemas.microsoft.com/office/drawing/2014/main" id="{2401BCED-DADA-4FAB-B611-AB64352A2968}"/>
              </a:ext>
            </a:extLst>
          </p:cNvPr>
          <p:cNvSpPr>
            <a:spLocks noGrp="1"/>
          </p:cNvSpPr>
          <p:nvPr>
            <p:ph type="ctrTitle"/>
          </p:nvPr>
        </p:nvSpPr>
        <p:spPr>
          <a:xfrm>
            <a:off x="131128" y="1538868"/>
            <a:ext cx="8113411" cy="5130507"/>
          </a:xfrm>
        </p:spPr>
        <p:txBody>
          <a:bodyPr>
            <a:noAutofit/>
          </a:bodyPr>
          <a:lstStyle/>
          <a:p>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Website:</a:t>
            </a:r>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janiceallenjackson@weebly.com</a:t>
            </a:r>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Podcast: </a:t>
            </a:r>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www.soundcloud.com/localmatterspodcast</a:t>
            </a:r>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Twitter: </a:t>
            </a:r>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@JAJAssocLLC</a:t>
            </a:r>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Email: </a:t>
            </a:r>
            <a:br>
              <a:rPr lang="en-US" sz="3200" dirty="0">
                <a:solidFill>
                  <a:schemeClr val="bg1"/>
                </a:solidFill>
                <a:latin typeface="Bahnschrift SemiBold" panose="020B0502040204020203" pitchFamily="34" charset="0"/>
                <a:cs typeface="Aparajita" panose="02020603050405020304" pitchFamily="18" charset="0"/>
              </a:rPr>
            </a:br>
            <a:r>
              <a:rPr lang="en-US" sz="3200" dirty="0">
                <a:solidFill>
                  <a:schemeClr val="bg1"/>
                </a:solidFill>
                <a:latin typeface="Bahnschrift SemiBold" panose="020B0502040204020203" pitchFamily="34" charset="0"/>
                <a:cs typeface="Aparajita" panose="02020603050405020304" pitchFamily="18" charset="0"/>
              </a:rPr>
              <a:t>janiceallenjackson@gmail.com</a:t>
            </a:r>
            <a:br>
              <a:rPr lang="en-US" sz="3200" dirty="0">
                <a:solidFill>
                  <a:schemeClr val="bg1"/>
                </a:solidFill>
                <a:latin typeface="Bahnschrift SemiBold" panose="020B0502040204020203" pitchFamily="34" charset="0"/>
                <a:cs typeface="Aparajita" panose="02020603050405020304" pitchFamily="18" charset="0"/>
              </a:rPr>
            </a:br>
            <a:br>
              <a:rPr lang="en-US" sz="3200" dirty="0">
                <a:solidFill>
                  <a:schemeClr val="bg1"/>
                </a:solidFill>
                <a:latin typeface="Bahnschrift SemiBold" panose="020B0502040204020203" pitchFamily="34" charset="0"/>
                <a:cs typeface="Aparajita" panose="02020603050405020304" pitchFamily="18" charset="0"/>
              </a:rPr>
            </a:br>
            <a:br>
              <a:rPr lang="en-US" sz="2400" dirty="0">
                <a:solidFill>
                  <a:schemeClr val="bg1"/>
                </a:solidFill>
                <a:latin typeface="Bahnschrift Condensed" panose="020B0502040204020203" pitchFamily="34" charset="0"/>
              </a:rPr>
            </a:br>
            <a:endParaRPr lang="en-US" sz="2400" dirty="0">
              <a:solidFill>
                <a:schemeClr val="bg1"/>
              </a:solidFill>
              <a:latin typeface="Bahnschrift Condensed" panose="020B0502040204020203" pitchFamily="34" charset="0"/>
            </a:endParaRPr>
          </a:p>
        </p:txBody>
      </p:sp>
      <p:sp>
        <p:nvSpPr>
          <p:cNvPr id="3" name="Subtitle 2">
            <a:extLst>
              <a:ext uri="{FF2B5EF4-FFF2-40B4-BE49-F238E27FC236}">
                <a16:creationId xmlns:a16="http://schemas.microsoft.com/office/drawing/2014/main" id="{4770F0FC-B007-4529-9F65-4E663A78CB5B}"/>
              </a:ext>
            </a:extLst>
          </p:cNvPr>
          <p:cNvSpPr>
            <a:spLocks noGrp="1"/>
          </p:cNvSpPr>
          <p:nvPr>
            <p:ph type="subTitle" idx="1"/>
          </p:nvPr>
        </p:nvSpPr>
        <p:spPr>
          <a:xfrm>
            <a:off x="8364247" y="3615558"/>
            <a:ext cx="3636771" cy="801160"/>
          </a:xfrm>
        </p:spPr>
        <p:txBody>
          <a:bodyPr>
            <a:normAutofit/>
          </a:bodyPr>
          <a:lstStyle/>
          <a:p>
            <a:pPr algn="ctr"/>
            <a:r>
              <a:rPr lang="en-US" sz="3600" b="1" dirty="0">
                <a:latin typeface="Bahnschrift Condensed" panose="020B0502040204020203" pitchFamily="34" charset="0"/>
                <a:cs typeface="Aparajita" panose="02020603050405020304" pitchFamily="18" charset="0"/>
              </a:rPr>
              <a:t>FACILITATED BY</a:t>
            </a:r>
            <a:r>
              <a:rPr lang="en-US" sz="3600" b="1" dirty="0">
                <a:latin typeface="Aparajita" panose="02020603050405020304" pitchFamily="18" charset="0"/>
                <a:cs typeface="Aparajita" panose="02020603050405020304" pitchFamily="18" charset="0"/>
              </a:rPr>
              <a:t>:</a:t>
            </a:r>
            <a:endParaRPr lang="en-US" sz="3600" dirty="0">
              <a:latin typeface="Aparajita" panose="02020603050405020304" pitchFamily="18" charset="0"/>
              <a:cs typeface="Aparajita" panose="02020603050405020304" pitchFamily="18" charset="0"/>
            </a:endParaRPr>
          </a:p>
          <a:p>
            <a:pPr algn="ctr"/>
            <a:endParaRPr lang="en-US" dirty="0">
              <a:latin typeface="Aparajita" panose="02020603050405020304" pitchFamily="18" charset="0"/>
              <a:cs typeface="Aparajita" panose="02020603050405020304" pitchFamily="18" charset="0"/>
            </a:endParaRPr>
          </a:p>
        </p:txBody>
      </p:sp>
      <p:pic>
        <p:nvPicPr>
          <p:cNvPr id="8" name="Picture 7" descr="A picture containing food&#10;&#10;Description automatically generated">
            <a:extLst>
              <a:ext uri="{FF2B5EF4-FFF2-40B4-BE49-F238E27FC236}">
                <a16:creationId xmlns:a16="http://schemas.microsoft.com/office/drawing/2014/main" id="{02A4B38B-F445-4B79-8ADB-87FB764194EC}"/>
              </a:ext>
            </a:extLst>
          </p:cNvPr>
          <p:cNvPicPr>
            <a:picLocks noChangeAspect="1"/>
          </p:cNvPicPr>
          <p:nvPr/>
        </p:nvPicPr>
        <p:blipFill rotWithShape="1">
          <a:blip r:embed="rId3">
            <a:extLst>
              <a:ext uri="{28A0092B-C50C-407E-A947-70E740481C1C}">
                <a14:useLocalDpi xmlns:a14="http://schemas.microsoft.com/office/drawing/2010/main" val="0"/>
              </a:ext>
            </a:extLst>
          </a:blip>
          <a:srcRect t="10039" b="17485"/>
          <a:stretch/>
        </p:blipFill>
        <p:spPr>
          <a:xfrm>
            <a:off x="8586439" y="3615558"/>
            <a:ext cx="3255196" cy="2238704"/>
          </a:xfrm>
          <a:prstGeom prst="rect">
            <a:avLst/>
          </a:prstGeom>
          <a:effectLst>
            <a:glow rad="127000">
              <a:schemeClr val="bg1"/>
            </a:glow>
          </a:effectLst>
          <a:scene3d>
            <a:camera prst="orthographicFront"/>
            <a:lightRig rig="threePt" dir="t"/>
          </a:scene3d>
          <a:sp3d extrusionH="95250" contourW="101600" prstMaterial="matte">
            <a:bevelT h="57150"/>
            <a:bevelB w="107950" h="0" prst="relaxedInset"/>
            <a:extrusionClr>
              <a:schemeClr val="tx2">
                <a:lumMod val="50000"/>
                <a:lumOff val="50000"/>
              </a:schemeClr>
            </a:extrusionClr>
            <a:contourClr>
              <a:srgbClr val="9F442A"/>
            </a:contourClr>
          </a:sp3d>
        </p:spPr>
      </p:pic>
      <p:pic>
        <p:nvPicPr>
          <p:cNvPr id="6" name="Picture 5" descr="A person standing in front of a building&#10;&#10;Description automatically generated">
            <a:extLst>
              <a:ext uri="{FF2B5EF4-FFF2-40B4-BE49-F238E27FC236}">
                <a16:creationId xmlns:a16="http://schemas.microsoft.com/office/drawing/2014/main" id="{F941B35D-6B16-4B63-A8F6-29C365390349}"/>
              </a:ext>
            </a:extLst>
          </p:cNvPr>
          <p:cNvPicPr>
            <a:picLocks noChangeAspect="1"/>
          </p:cNvPicPr>
          <p:nvPr/>
        </p:nvPicPr>
        <p:blipFill rotWithShape="1">
          <a:blip r:embed="rId4">
            <a:extLst>
              <a:ext uri="{28A0092B-C50C-407E-A947-70E740481C1C}">
                <a14:useLocalDpi xmlns:a14="http://schemas.microsoft.com/office/drawing/2010/main" val="0"/>
              </a:ext>
            </a:extLst>
          </a:blip>
          <a:srcRect l="19013" r="11102" b="9822"/>
          <a:stretch/>
        </p:blipFill>
        <p:spPr>
          <a:xfrm>
            <a:off x="8873269" y="521135"/>
            <a:ext cx="2459344" cy="2442781"/>
          </a:xfrm>
          <a:prstGeom prst="flowChartConnector">
            <a:avLst/>
          </a:prstGeom>
          <a:ln w="63500" cap="rnd">
            <a:noFill/>
          </a:ln>
          <a:effectLst>
            <a:glow rad="63500">
              <a:schemeClr val="bg1">
                <a:alpha val="40000"/>
              </a:schemeClr>
            </a:glow>
          </a:effectLst>
          <a:scene3d>
            <a:camera prst="orthographicFront"/>
            <a:lightRig rig="contrasting" dir="t">
              <a:rot lat="0" lon="0" rev="3000000"/>
            </a:lightRig>
          </a:scene3d>
          <a:sp3d contourW="7620">
            <a:contourClr>
              <a:srgbClr val="333333"/>
            </a:contourClr>
          </a:sp3d>
        </p:spPr>
      </p:pic>
      <p:sp>
        <p:nvSpPr>
          <p:cNvPr id="5" name="TextBox 4">
            <a:extLst>
              <a:ext uri="{FF2B5EF4-FFF2-40B4-BE49-F238E27FC236}">
                <a16:creationId xmlns:a16="http://schemas.microsoft.com/office/drawing/2014/main" id="{BA28E76C-B24D-4424-ACA2-EF80D094DF55}"/>
              </a:ext>
            </a:extLst>
          </p:cNvPr>
          <p:cNvSpPr txBox="1"/>
          <p:nvPr/>
        </p:nvSpPr>
        <p:spPr>
          <a:xfrm>
            <a:off x="1689825" y="342458"/>
            <a:ext cx="4984595" cy="923330"/>
          </a:xfrm>
          <a:prstGeom prst="rect">
            <a:avLst/>
          </a:prstGeom>
          <a:noFill/>
        </p:spPr>
        <p:txBody>
          <a:bodyPr wrap="square" rtlCol="0">
            <a:spAutoFit/>
          </a:bodyPr>
          <a:lstStyle/>
          <a:p>
            <a:pPr algn="ctr"/>
            <a:r>
              <a:rPr lang="en-US" sz="5400" dirty="0">
                <a:solidFill>
                  <a:schemeClr val="bg1"/>
                </a:solidFill>
                <a:latin typeface="Bahnschrift SemiBold" panose="020B0502040204020203" pitchFamily="34" charset="0"/>
              </a:rPr>
              <a:t>CONTACT US </a:t>
            </a:r>
          </a:p>
        </p:txBody>
      </p:sp>
    </p:spTree>
    <p:extLst>
      <p:ext uri="{BB962C8B-B14F-4D97-AF65-F5344CB8AC3E}">
        <p14:creationId xmlns:p14="http://schemas.microsoft.com/office/powerpoint/2010/main" val="4199181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5DE6-0AB3-4343-A62D-411F97A9957C}"/>
              </a:ext>
            </a:extLst>
          </p:cNvPr>
          <p:cNvSpPr>
            <a:spLocks noGrp="1"/>
          </p:cNvSpPr>
          <p:nvPr>
            <p:ph type="title"/>
          </p:nvPr>
        </p:nvSpPr>
        <p:spPr>
          <a:xfrm>
            <a:off x="923925" y="133610"/>
            <a:ext cx="9696450" cy="1276090"/>
          </a:xfrm>
          <a:ln w="76200">
            <a:solidFill>
              <a:srgbClr val="C00000"/>
            </a:solidFill>
          </a:ln>
        </p:spPr>
        <p:txBody>
          <a:bodyPr>
            <a:normAutofit/>
          </a:bodyPr>
          <a:lstStyle/>
          <a:p>
            <a:pPr algn="ctr"/>
            <a:r>
              <a:rPr lang="en-US" sz="6800" dirty="0">
                <a:latin typeface="Bahnschrift Condensed" panose="020B0502040204020203" pitchFamily="34" charset="0"/>
              </a:rPr>
              <a:t> </a:t>
            </a:r>
            <a:r>
              <a:rPr lang="en-US" sz="6800" dirty="0">
                <a:effectLst>
                  <a:outerShdw blurRad="38100" dist="38100" dir="2700000" algn="tl">
                    <a:srgbClr val="000000">
                      <a:alpha val="43137"/>
                    </a:srgbClr>
                  </a:outerShdw>
                </a:effectLst>
                <a:latin typeface="Bahnschrift Condensed" panose="020B0502040204020203" pitchFamily="34" charset="0"/>
              </a:rPr>
              <a:t>WHAT IS DEFUNDING?</a:t>
            </a:r>
          </a:p>
        </p:txBody>
      </p:sp>
      <p:sp>
        <p:nvSpPr>
          <p:cNvPr id="3" name="Content Placeholder 2">
            <a:extLst>
              <a:ext uri="{FF2B5EF4-FFF2-40B4-BE49-F238E27FC236}">
                <a16:creationId xmlns:a16="http://schemas.microsoft.com/office/drawing/2014/main" id="{1E8EC9D8-099B-4FB0-A204-AFBF0A8E7675}"/>
              </a:ext>
            </a:extLst>
          </p:cNvPr>
          <p:cNvSpPr>
            <a:spLocks noGrp="1"/>
          </p:cNvSpPr>
          <p:nvPr>
            <p:ph idx="1"/>
          </p:nvPr>
        </p:nvSpPr>
        <p:spPr>
          <a:xfrm>
            <a:off x="523875" y="1980128"/>
            <a:ext cx="11144250" cy="4532184"/>
          </a:xfrm>
        </p:spPr>
        <p:txBody>
          <a:bodyPr>
            <a:normAutofit/>
          </a:bodyPr>
          <a:lstStyle/>
          <a:p>
            <a:r>
              <a:rPr lang="en-US" sz="2400" dirty="0">
                <a:latin typeface="Aparajita" panose="02020603050405020304" pitchFamily="18" charset="0"/>
                <a:cs typeface="Aparajita" panose="02020603050405020304" pitchFamily="18" charset="0"/>
              </a:rPr>
              <a:t>Defunding the police is shorthand for a divest and invest model: divesting money from local and state police budgets and reinvesting it into communities, mental health services, and social service programs.</a:t>
            </a:r>
          </a:p>
          <a:p>
            <a:pPr marL="0" indent="0">
              <a:buNone/>
            </a:pPr>
            <a:endParaRPr lang="en-US" sz="2400" dirty="0">
              <a:latin typeface="Aparajita" panose="02020603050405020304" pitchFamily="18" charset="0"/>
              <a:cs typeface="Aparajita" panose="02020603050405020304" pitchFamily="18" charset="0"/>
            </a:endParaRPr>
          </a:p>
          <a:p>
            <a:pPr marL="0" indent="0">
              <a:buNone/>
            </a:pPr>
            <a:endParaRPr lang="en-US" sz="2400" dirty="0">
              <a:latin typeface="Aparajita" panose="02020603050405020304" pitchFamily="18" charset="0"/>
              <a:cs typeface="Aparajita" panose="02020603050405020304" pitchFamily="18" charset="0"/>
            </a:endParaRPr>
          </a:p>
          <a:p>
            <a:pPr marL="0" indent="0">
              <a:buNone/>
            </a:pPr>
            <a:endParaRPr lang="en-US" sz="2400" dirty="0">
              <a:latin typeface="Aparajita" panose="02020603050405020304" pitchFamily="18" charset="0"/>
              <a:cs typeface="Aparajita" panose="02020603050405020304" pitchFamily="18" charset="0"/>
            </a:endParaRPr>
          </a:p>
          <a:p>
            <a:pPr marL="0" indent="0">
              <a:buNone/>
            </a:pPr>
            <a:endParaRPr lang="en-US" sz="2400" dirty="0">
              <a:latin typeface="Aparajita" panose="02020603050405020304" pitchFamily="18" charset="0"/>
              <a:cs typeface="Aparajita" panose="02020603050405020304" pitchFamily="18" charset="0"/>
            </a:endParaRPr>
          </a:p>
          <a:p>
            <a:pPr marL="0" indent="0" algn="ctr">
              <a:spcBef>
                <a:spcPts val="0"/>
              </a:spcBef>
              <a:buNone/>
            </a:pPr>
            <a:r>
              <a:rPr lang="en-US" sz="2000" b="1" dirty="0">
                <a:latin typeface="Aparajita" panose="02020603050405020304" pitchFamily="18" charset="0"/>
                <a:cs typeface="Aparajita" panose="02020603050405020304" pitchFamily="18" charset="0"/>
              </a:rPr>
              <a:t>Source:</a:t>
            </a:r>
            <a:endParaRPr lang="en-US" sz="2000" b="1" u="sng" dirty="0">
              <a:latin typeface="Aparajita" panose="02020603050405020304" pitchFamily="18" charset="0"/>
              <a:cs typeface="Aparajita" panose="02020603050405020304" pitchFamily="18" charset="0"/>
            </a:endParaRPr>
          </a:p>
          <a:p>
            <a:pPr marL="0" indent="0" algn="ctr">
              <a:spcBef>
                <a:spcPts val="0"/>
              </a:spcBef>
              <a:buNone/>
            </a:pPr>
            <a:r>
              <a:rPr lang="en-US" sz="2000" b="1">
                <a:latin typeface="Aparajita" panose="02020603050405020304" pitchFamily="18" charset="0"/>
                <a:cs typeface="Aparajita" panose="02020603050405020304" pitchFamily="18" charset="0"/>
              </a:rPr>
              <a:t>Fortune:This</a:t>
            </a:r>
            <a:r>
              <a:rPr lang="en-US" sz="2000" b="1" dirty="0">
                <a:latin typeface="Aparajita" panose="02020603050405020304" pitchFamily="18" charset="0"/>
                <a:cs typeface="Aparajita" panose="02020603050405020304" pitchFamily="18" charset="0"/>
              </a:rPr>
              <a:t> is what people mean when they say they want to defund the police</a:t>
            </a:r>
          </a:p>
          <a:p>
            <a:pPr marL="0" indent="0" algn="ctr">
              <a:spcBef>
                <a:spcPts val="0"/>
              </a:spcBef>
              <a:buNone/>
            </a:pPr>
            <a:r>
              <a:rPr lang="en-US" sz="2000" b="1" dirty="0">
                <a:latin typeface="Aparajita" panose="02020603050405020304" pitchFamily="18" charset="0"/>
                <a:cs typeface="Aparajita" panose="02020603050405020304" pitchFamily="18" charset="0"/>
              </a:rPr>
              <a:t>By Nicole </a:t>
            </a:r>
            <a:r>
              <a:rPr lang="en-US" sz="2000" b="1" dirty="0" err="1">
                <a:latin typeface="Aparajita" panose="02020603050405020304" pitchFamily="18" charset="0"/>
                <a:cs typeface="Aparajita" panose="02020603050405020304" pitchFamily="18" charset="0"/>
              </a:rPr>
              <a:t>Goodkind</a:t>
            </a:r>
            <a:endParaRPr lang="en-US" sz="2000" b="1" dirty="0">
              <a:latin typeface="Aparajita" panose="02020603050405020304" pitchFamily="18" charset="0"/>
              <a:cs typeface="Aparajita" panose="02020603050405020304" pitchFamily="18" charset="0"/>
            </a:endParaRPr>
          </a:p>
          <a:p>
            <a:pPr marL="0" indent="0" algn="ctr">
              <a:spcBef>
                <a:spcPts val="0"/>
              </a:spcBef>
              <a:buNone/>
            </a:pPr>
            <a:r>
              <a:rPr lang="en-US" sz="2000" b="1" dirty="0">
                <a:latin typeface="Aparajita" panose="02020603050405020304" pitchFamily="18" charset="0"/>
                <a:cs typeface="Aparajita" panose="02020603050405020304" pitchFamily="18" charset="0"/>
              </a:rPr>
              <a:t>June 8, 2020 4:23 EDT</a:t>
            </a:r>
          </a:p>
        </p:txBody>
      </p:sp>
    </p:spTree>
    <p:extLst>
      <p:ext uri="{BB962C8B-B14F-4D97-AF65-F5344CB8AC3E}">
        <p14:creationId xmlns:p14="http://schemas.microsoft.com/office/powerpoint/2010/main" val="351852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E014-7411-4BC7-A299-D62157606403}"/>
              </a:ext>
            </a:extLst>
          </p:cNvPr>
          <p:cNvSpPr>
            <a:spLocks noGrp="1"/>
          </p:cNvSpPr>
          <p:nvPr>
            <p:ph type="title"/>
          </p:nvPr>
        </p:nvSpPr>
        <p:spPr>
          <a:xfrm>
            <a:off x="838200" y="401221"/>
            <a:ext cx="10515600" cy="1694279"/>
          </a:xfrm>
          <a:ln w="76200">
            <a:solidFill>
              <a:srgbClr val="C00000"/>
            </a:solidFill>
          </a:ln>
        </p:spPr>
        <p:txBody>
          <a:bodyPr>
            <a:normAutofit fontScale="90000"/>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WHAT DOES THIS MEAN IN PRACTICAL TERMS?</a:t>
            </a:r>
          </a:p>
        </p:txBody>
      </p:sp>
      <p:sp>
        <p:nvSpPr>
          <p:cNvPr id="3" name="Content Placeholder 2">
            <a:extLst>
              <a:ext uri="{FF2B5EF4-FFF2-40B4-BE49-F238E27FC236}">
                <a16:creationId xmlns:a16="http://schemas.microsoft.com/office/drawing/2014/main" id="{37DB2866-D780-4E79-A1F1-CD452D7D8B3E}"/>
              </a:ext>
            </a:extLst>
          </p:cNvPr>
          <p:cNvSpPr>
            <a:spLocks noGrp="1"/>
          </p:cNvSpPr>
          <p:nvPr>
            <p:ph idx="1"/>
          </p:nvPr>
        </p:nvSpPr>
        <p:spPr>
          <a:xfrm>
            <a:off x="838200" y="2586789"/>
            <a:ext cx="10515600" cy="3590174"/>
          </a:xfrm>
        </p:spPr>
        <p:txBody>
          <a:bodyPr>
            <a:normAutofit/>
          </a:bodyPr>
          <a:lstStyle/>
          <a:p>
            <a:r>
              <a:rPr lang="en-US" sz="2400" dirty="0">
                <a:latin typeface="Aparajita" panose="02020603050405020304" pitchFamily="18" charset="0"/>
                <a:cs typeface="Aparajita" panose="02020603050405020304" pitchFamily="18" charset="0"/>
              </a:rPr>
              <a:t>Asks what is the right size of your police force</a:t>
            </a:r>
          </a:p>
          <a:p>
            <a:r>
              <a:rPr lang="en-US" sz="2400" dirty="0">
                <a:latin typeface="Aparajita" panose="02020603050405020304" pitchFamily="18" charset="0"/>
                <a:cs typeface="Aparajita" panose="02020603050405020304" pitchFamily="18" charset="0"/>
              </a:rPr>
              <a:t>Puts police in better perspective in comparison to other departments and services</a:t>
            </a:r>
          </a:p>
          <a:p>
            <a:r>
              <a:rPr lang="en-US" sz="2400" dirty="0">
                <a:latin typeface="Aparajita" panose="02020603050405020304" pitchFamily="18" charset="0"/>
                <a:cs typeface="Aparajita" panose="02020603050405020304" pitchFamily="18" charset="0"/>
              </a:rPr>
              <a:t>Adds funding to other services in a way that eventually reduces need for police services</a:t>
            </a:r>
          </a:p>
        </p:txBody>
      </p:sp>
    </p:spTree>
    <p:extLst>
      <p:ext uri="{BB962C8B-B14F-4D97-AF65-F5344CB8AC3E}">
        <p14:creationId xmlns:p14="http://schemas.microsoft.com/office/powerpoint/2010/main" val="2468057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636D-CEC3-427F-BB48-7909DC70F0E7}"/>
              </a:ext>
            </a:extLst>
          </p:cNvPr>
          <p:cNvSpPr>
            <a:spLocks noGrp="1"/>
          </p:cNvSpPr>
          <p:nvPr>
            <p:ph type="title"/>
          </p:nvPr>
        </p:nvSpPr>
        <p:spPr>
          <a:xfrm>
            <a:off x="838200" y="401221"/>
            <a:ext cx="11067288" cy="1738475"/>
          </a:xfrm>
          <a:ln w="76200">
            <a:solidFill>
              <a:srgbClr val="C00000"/>
            </a:solidFill>
          </a:ln>
        </p:spPr>
        <p:txBody>
          <a:bodyPr>
            <a:normAutofit fontScale="90000"/>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WHERE WOULD WE PUT THE FUNDS TAKEN FROM THE POLICE</a:t>
            </a:r>
            <a:r>
              <a:rPr lang="en-US" sz="6800" dirty="0">
                <a:latin typeface="Bahnschrift Condensed" panose="020B0502040204020203" pitchFamily="34" charset="0"/>
              </a:rPr>
              <a:t>? </a:t>
            </a:r>
          </a:p>
        </p:txBody>
      </p:sp>
      <p:sp>
        <p:nvSpPr>
          <p:cNvPr id="3" name="Content Placeholder 2">
            <a:extLst>
              <a:ext uri="{FF2B5EF4-FFF2-40B4-BE49-F238E27FC236}">
                <a16:creationId xmlns:a16="http://schemas.microsoft.com/office/drawing/2014/main" id="{D8D23B69-A7A9-4169-8D89-89786C372B66}"/>
              </a:ext>
            </a:extLst>
          </p:cNvPr>
          <p:cNvSpPr>
            <a:spLocks noGrp="1"/>
          </p:cNvSpPr>
          <p:nvPr>
            <p:ph idx="1"/>
          </p:nvPr>
        </p:nvSpPr>
        <p:spPr>
          <a:xfrm>
            <a:off x="838200" y="2586789"/>
            <a:ext cx="10515600" cy="3590174"/>
          </a:xfrm>
        </p:spPr>
        <p:txBody>
          <a:bodyPr>
            <a:normAutofit/>
          </a:bodyPr>
          <a:lstStyle/>
          <a:p>
            <a:r>
              <a:rPr lang="en-US" sz="2400" dirty="0">
                <a:latin typeface="Aparajita" panose="02020603050405020304" pitchFamily="18" charset="0"/>
                <a:cs typeface="Aparajita" panose="02020603050405020304" pitchFamily="18" charset="0"/>
              </a:rPr>
              <a:t>Mental Health and substance abuse treatment</a:t>
            </a:r>
          </a:p>
          <a:p>
            <a:r>
              <a:rPr lang="en-US" sz="2400" dirty="0">
                <a:latin typeface="Aparajita" panose="02020603050405020304" pitchFamily="18" charset="0"/>
                <a:cs typeface="Aparajita" panose="02020603050405020304" pitchFamily="18" charset="0"/>
              </a:rPr>
              <a:t>Recreation</a:t>
            </a:r>
          </a:p>
          <a:p>
            <a:r>
              <a:rPr lang="en-US" sz="2400" dirty="0">
                <a:latin typeface="Aparajita" panose="02020603050405020304" pitchFamily="18" charset="0"/>
                <a:cs typeface="Aparajita" panose="02020603050405020304" pitchFamily="18" charset="0"/>
              </a:rPr>
              <a:t>Job Training</a:t>
            </a:r>
          </a:p>
          <a:p>
            <a:r>
              <a:rPr lang="en-US" sz="2400" dirty="0">
                <a:latin typeface="Aparajita" panose="02020603050405020304" pitchFamily="18" charset="0"/>
                <a:cs typeface="Aparajita" panose="02020603050405020304" pitchFamily="18" charset="0"/>
              </a:rPr>
              <a:t>Financial Counseling</a:t>
            </a:r>
          </a:p>
          <a:p>
            <a:r>
              <a:rPr lang="en-US" sz="2400" dirty="0">
                <a:latin typeface="Aparajita" panose="02020603050405020304" pitchFamily="18" charset="0"/>
                <a:cs typeface="Aparajita" panose="02020603050405020304" pitchFamily="18" charset="0"/>
              </a:rPr>
              <a:t>Entrepreneurship Education</a:t>
            </a:r>
          </a:p>
          <a:p>
            <a:r>
              <a:rPr lang="en-US" sz="2400" dirty="0">
                <a:latin typeface="Aparajita" panose="02020603050405020304" pitchFamily="18" charset="0"/>
                <a:cs typeface="Aparajita" panose="02020603050405020304" pitchFamily="18" charset="0"/>
              </a:rPr>
              <a:t>Restorative Justice</a:t>
            </a:r>
          </a:p>
          <a:p>
            <a:endParaRPr lang="en-US" dirty="0">
              <a:latin typeface="Aparajita" panose="02020603050405020304" pitchFamily="18" charset="0"/>
              <a:cs typeface="Aparajita" panose="02020603050405020304" pitchFamily="18" charset="0"/>
            </a:endParaRPr>
          </a:p>
          <a:p>
            <a:endParaRPr lang="en-US" dirty="0"/>
          </a:p>
        </p:txBody>
      </p:sp>
    </p:spTree>
    <p:extLst>
      <p:ext uri="{BB962C8B-B14F-4D97-AF65-F5344CB8AC3E}">
        <p14:creationId xmlns:p14="http://schemas.microsoft.com/office/powerpoint/2010/main" val="203341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88F8-3C4C-4E53-8E1B-4A67D4C52D23}"/>
              </a:ext>
            </a:extLst>
          </p:cNvPr>
          <p:cNvSpPr>
            <a:spLocks noGrp="1"/>
          </p:cNvSpPr>
          <p:nvPr>
            <p:ph type="title"/>
          </p:nvPr>
        </p:nvSpPr>
        <p:spPr>
          <a:xfrm>
            <a:off x="838200" y="401221"/>
            <a:ext cx="10515600" cy="1348065"/>
          </a:xfrm>
          <a:ln w="76200">
            <a:solidFill>
              <a:srgbClr val="C00000"/>
            </a:solidFill>
          </a:ln>
        </p:spPr>
        <p:txBody>
          <a:bodyPr>
            <a:normAutofit/>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HOW DID WE GET HERE?</a:t>
            </a:r>
          </a:p>
        </p:txBody>
      </p:sp>
      <p:sp>
        <p:nvSpPr>
          <p:cNvPr id="3" name="Content Placeholder 2">
            <a:extLst>
              <a:ext uri="{FF2B5EF4-FFF2-40B4-BE49-F238E27FC236}">
                <a16:creationId xmlns:a16="http://schemas.microsoft.com/office/drawing/2014/main" id="{15ECB726-9BBD-4C79-8143-B9B1EF5527E6}"/>
              </a:ext>
            </a:extLst>
          </p:cNvPr>
          <p:cNvSpPr>
            <a:spLocks noGrp="1"/>
          </p:cNvSpPr>
          <p:nvPr>
            <p:ph idx="1"/>
          </p:nvPr>
        </p:nvSpPr>
        <p:spPr>
          <a:xfrm>
            <a:off x="838199" y="1968361"/>
            <a:ext cx="10515599" cy="4613414"/>
          </a:xfrm>
        </p:spPr>
        <p:txBody>
          <a:bodyPr>
            <a:noAutofit/>
          </a:bodyPr>
          <a:lstStyle/>
          <a:p>
            <a:pPr algn="just"/>
            <a:r>
              <a:rPr lang="en-US" sz="2400" dirty="0">
                <a:latin typeface="Aparajita" panose="02020603050405020304" pitchFamily="18" charset="0"/>
                <a:cs typeface="Aparajita" panose="02020603050405020304" pitchFamily="18" charset="0"/>
              </a:rPr>
              <a:t>Union contracts</a:t>
            </a:r>
          </a:p>
          <a:p>
            <a:pPr algn="just"/>
            <a:r>
              <a:rPr lang="en-US" sz="2400" dirty="0">
                <a:latin typeface="Aparajita" panose="02020603050405020304" pitchFamily="18" charset="0"/>
                <a:cs typeface="Aparajita" panose="02020603050405020304" pitchFamily="18" charset="0"/>
              </a:rPr>
              <a:t>Mission Creep</a:t>
            </a:r>
          </a:p>
          <a:p>
            <a:pPr algn="just"/>
            <a:r>
              <a:rPr lang="en-US" sz="2400" dirty="0">
                <a:latin typeface="Aparajita" panose="02020603050405020304" pitchFamily="18" charset="0"/>
                <a:cs typeface="Aparajita" panose="02020603050405020304" pitchFamily="18" charset="0"/>
              </a:rPr>
              <a:t>Deinstitutionalization of the mentally ill</a:t>
            </a:r>
          </a:p>
          <a:p>
            <a:pPr algn="just"/>
            <a:r>
              <a:rPr lang="en-US" sz="2400" dirty="0">
                <a:latin typeface="Aparajita" panose="02020603050405020304" pitchFamily="18" charset="0"/>
                <a:cs typeface="Aparajita" panose="02020603050405020304" pitchFamily="18" charset="0"/>
              </a:rPr>
              <a:t>Changes in expectations for who should solve problems, ex: SROs</a:t>
            </a:r>
          </a:p>
          <a:p>
            <a:pPr algn="just"/>
            <a:r>
              <a:rPr lang="en-US" sz="2400" dirty="0">
                <a:latin typeface="Aparajita" panose="02020603050405020304" pitchFamily="18" charset="0"/>
                <a:cs typeface="Aparajita" panose="02020603050405020304" pitchFamily="18" charset="0"/>
              </a:rPr>
              <a:t>Societal and specific racism, from redlining to racial profiling, which means people of color never get the benefit of the doubt</a:t>
            </a:r>
          </a:p>
          <a:p>
            <a:pPr algn="just"/>
            <a:r>
              <a:rPr lang="en-US" sz="2400" dirty="0">
                <a:latin typeface="Aparajita" panose="02020603050405020304" pitchFamily="18" charset="0"/>
                <a:cs typeface="Aparajita" panose="02020603050405020304" pitchFamily="18" charset="0"/>
              </a:rPr>
              <a:t>Toxic culture created by more seasoned officers</a:t>
            </a:r>
          </a:p>
          <a:p>
            <a:pPr algn="just"/>
            <a:r>
              <a:rPr lang="en-US" sz="2400" dirty="0">
                <a:latin typeface="Aparajita" panose="02020603050405020304" pitchFamily="18" charset="0"/>
                <a:cs typeface="Aparajita" panose="02020603050405020304" pitchFamily="18" charset="0"/>
              </a:rPr>
              <a:t>Elected Officials who fear consequences of not funding public safety above everything else</a:t>
            </a:r>
            <a:endParaRPr lang="en-US" dirty="0"/>
          </a:p>
        </p:txBody>
      </p:sp>
    </p:spTree>
    <p:extLst>
      <p:ext uri="{BB962C8B-B14F-4D97-AF65-F5344CB8AC3E}">
        <p14:creationId xmlns:p14="http://schemas.microsoft.com/office/powerpoint/2010/main" val="1087645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4E82-E15F-4BEB-B1E4-68A64A7A091F}"/>
              </a:ext>
            </a:extLst>
          </p:cNvPr>
          <p:cNvSpPr>
            <a:spLocks noGrp="1"/>
          </p:cNvSpPr>
          <p:nvPr>
            <p:ph type="title"/>
          </p:nvPr>
        </p:nvSpPr>
        <p:spPr>
          <a:ln w="76200">
            <a:solidFill>
              <a:srgbClr val="C00000"/>
            </a:solidFill>
          </a:ln>
        </p:spPr>
        <p:txBody>
          <a:bodyPr>
            <a:normAutofit/>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HOW DO WE CHANGE?</a:t>
            </a:r>
          </a:p>
        </p:txBody>
      </p:sp>
      <p:sp>
        <p:nvSpPr>
          <p:cNvPr id="3" name="Content Placeholder 2">
            <a:extLst>
              <a:ext uri="{FF2B5EF4-FFF2-40B4-BE49-F238E27FC236}">
                <a16:creationId xmlns:a16="http://schemas.microsoft.com/office/drawing/2014/main" id="{8E4FBCBD-57F0-4ED8-89C1-865228A5BF01}"/>
              </a:ext>
            </a:extLst>
          </p:cNvPr>
          <p:cNvSpPr>
            <a:spLocks noGrp="1"/>
          </p:cNvSpPr>
          <p:nvPr>
            <p:ph sz="half" idx="1"/>
          </p:nvPr>
        </p:nvSpPr>
        <p:spPr>
          <a:xfrm>
            <a:off x="228600" y="1929384"/>
            <a:ext cx="7305676" cy="4833366"/>
          </a:xfrm>
        </p:spPr>
        <p:txBody>
          <a:bodyPr>
            <a:normAutofit/>
          </a:bodyPr>
          <a:lstStyle/>
          <a:p>
            <a:pPr marL="0" indent="0">
              <a:buNone/>
            </a:pPr>
            <a:endParaRPr lang="en-US" b="1" dirty="0">
              <a:latin typeface="Aparajita" panose="02020603050405020304" pitchFamily="18" charset="0"/>
              <a:cs typeface="Aparajita" panose="02020603050405020304" pitchFamily="18" charset="0"/>
            </a:endParaRPr>
          </a:p>
          <a:p>
            <a:pPr marL="0" indent="0">
              <a:buNone/>
            </a:pPr>
            <a:endParaRPr lang="en-US" b="1" dirty="0">
              <a:latin typeface="Aparajita" panose="02020603050405020304" pitchFamily="18" charset="0"/>
              <a:cs typeface="Aparajita" panose="02020603050405020304" pitchFamily="18" charset="0"/>
            </a:endParaRPr>
          </a:p>
          <a:p>
            <a:pPr marL="0" indent="0">
              <a:buNone/>
            </a:pPr>
            <a:endParaRPr lang="en-US" sz="2400" dirty="0">
              <a:latin typeface="Aparajita" panose="02020603050405020304" pitchFamily="18" charset="0"/>
              <a:cs typeface="Aparajita" panose="02020603050405020304" pitchFamily="18" charset="0"/>
            </a:endParaRPr>
          </a:p>
          <a:p>
            <a:endParaRPr lang="en-US" dirty="0"/>
          </a:p>
        </p:txBody>
      </p:sp>
      <p:pic>
        <p:nvPicPr>
          <p:cNvPr id="8" name="Picture 7" descr="A graphic depicting eight policies to decrease police violence.">
            <a:extLst>
              <a:ext uri="{FF2B5EF4-FFF2-40B4-BE49-F238E27FC236}">
                <a16:creationId xmlns:a16="http://schemas.microsoft.com/office/drawing/2014/main" id="{106F6964-F8C1-404D-86D6-A2A7ACC61F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57961" y="1784195"/>
            <a:ext cx="4347814" cy="3531857"/>
          </a:xfrm>
          <a:prstGeom prst="rect">
            <a:avLst/>
          </a:prstGeom>
          <a:noFill/>
          <a:ln>
            <a:noFill/>
          </a:ln>
        </p:spPr>
      </p:pic>
      <p:sp>
        <p:nvSpPr>
          <p:cNvPr id="9" name="TextBox 8">
            <a:extLst>
              <a:ext uri="{FF2B5EF4-FFF2-40B4-BE49-F238E27FC236}">
                <a16:creationId xmlns:a16="http://schemas.microsoft.com/office/drawing/2014/main" id="{2B438270-8D8D-401C-898A-EFB3B2AAAC3C}"/>
              </a:ext>
            </a:extLst>
          </p:cNvPr>
          <p:cNvSpPr txBox="1"/>
          <p:nvPr/>
        </p:nvSpPr>
        <p:spPr>
          <a:xfrm>
            <a:off x="8105775" y="3425753"/>
            <a:ext cx="3857625" cy="461665"/>
          </a:xfrm>
          <a:prstGeom prst="rect">
            <a:avLst/>
          </a:prstGeom>
          <a:noFill/>
        </p:spPr>
        <p:txBody>
          <a:bodyPr wrap="square" rtlCol="0">
            <a:spAutoFit/>
          </a:bodyPr>
          <a:lstStyle/>
          <a:p>
            <a:r>
              <a:rPr lang="en-US" sz="2400" b="1" dirty="0">
                <a:latin typeface="Aparajita" panose="02020603050405020304" pitchFamily="18" charset="0"/>
                <a:cs typeface="Aparajita" panose="02020603050405020304" pitchFamily="18" charset="0"/>
              </a:rPr>
              <a:t>Campaign Zero Recommendations</a:t>
            </a:r>
          </a:p>
        </p:txBody>
      </p:sp>
      <p:sp>
        <p:nvSpPr>
          <p:cNvPr id="12" name="TextBox 11">
            <a:extLst>
              <a:ext uri="{FF2B5EF4-FFF2-40B4-BE49-F238E27FC236}">
                <a16:creationId xmlns:a16="http://schemas.microsoft.com/office/drawing/2014/main" id="{70AD494B-E1A1-4456-BA76-C0C46021CE30}"/>
              </a:ext>
            </a:extLst>
          </p:cNvPr>
          <p:cNvSpPr txBox="1"/>
          <p:nvPr/>
        </p:nvSpPr>
        <p:spPr>
          <a:xfrm>
            <a:off x="1909525" y="5316052"/>
            <a:ext cx="8083020" cy="1938992"/>
          </a:xfrm>
          <a:prstGeom prst="rect">
            <a:avLst/>
          </a:prstGeom>
          <a:noFill/>
        </p:spPr>
        <p:txBody>
          <a:bodyPr wrap="square" rtlCol="0">
            <a:spAutoFit/>
          </a:bodyPr>
          <a:lstStyle/>
          <a:p>
            <a:pPr algn="ctr"/>
            <a:r>
              <a:rPr lang="en-US" sz="2000" b="1" dirty="0">
                <a:latin typeface="Aparajita" panose="02020603050405020304" pitchFamily="18" charset="0"/>
                <a:cs typeface="Aparajita" panose="02020603050405020304" pitchFamily="18" charset="0"/>
              </a:rPr>
              <a:t>Source: </a:t>
            </a:r>
          </a:p>
          <a:p>
            <a:pPr algn="ctr"/>
            <a:r>
              <a:rPr lang="en-US" sz="2000" b="1" dirty="0">
                <a:latin typeface="Aparajita" panose="02020603050405020304" pitchFamily="18" charset="0"/>
                <a:cs typeface="Aparajita" panose="02020603050405020304" pitchFamily="18" charset="0"/>
              </a:rPr>
              <a:t>Vox: 8 Can’t Wait , explained: A new push for eight concrete police reforms is promising, albeit a bit unproven.</a:t>
            </a:r>
          </a:p>
          <a:p>
            <a:pPr algn="ctr"/>
            <a:r>
              <a:rPr lang="en-US" sz="2000" b="1" dirty="0">
                <a:latin typeface="Aparajita" panose="02020603050405020304" pitchFamily="18" charset="0"/>
                <a:cs typeface="Aparajita" panose="02020603050405020304" pitchFamily="18" charset="0"/>
              </a:rPr>
              <a:t>By </a:t>
            </a:r>
            <a:r>
              <a:rPr lang="en-US" sz="2000" b="1" u="sng" dirty="0">
                <a:latin typeface="Aparajita" panose="02020603050405020304" pitchFamily="18" charset="0"/>
                <a:cs typeface="Aparajita" panose="02020603050405020304" pitchFamily="18" charset="0"/>
                <a:hlinkClick r:id="rId3">
                  <a:extLst>
                    <a:ext uri="{A12FA001-AC4F-418D-AE19-62706E023703}">
                      <ahyp:hlinkClr xmlns:ahyp="http://schemas.microsoft.com/office/drawing/2018/hyperlinkcolor" val="tx"/>
                    </a:ext>
                  </a:extLst>
                </a:hlinkClick>
              </a:rPr>
              <a:t>Matthew </a:t>
            </a:r>
            <a:r>
              <a:rPr lang="en-US" sz="2000" b="1" u="sng" dirty="0" err="1">
                <a:latin typeface="Aparajita" panose="02020603050405020304" pitchFamily="18" charset="0"/>
                <a:cs typeface="Aparajita" panose="02020603050405020304" pitchFamily="18" charset="0"/>
                <a:hlinkClick r:id="rId3">
                  <a:extLst>
                    <a:ext uri="{A12FA001-AC4F-418D-AE19-62706E023703}">
                      <ahyp:hlinkClr xmlns:ahyp="http://schemas.microsoft.com/office/drawing/2018/hyperlinkcolor" val="tx"/>
                    </a:ext>
                  </a:extLst>
                </a:hlinkClick>
              </a:rPr>
              <a:t>Yglesias</a:t>
            </a:r>
            <a:endParaRPr lang="en-US" sz="2000" b="1" dirty="0"/>
          </a:p>
          <a:p>
            <a:pPr algn="ctr"/>
            <a:r>
              <a:rPr lang="en-US" sz="2000" b="1" dirty="0">
                <a:latin typeface="Aparajita" panose="02020603050405020304" pitchFamily="18" charset="0"/>
                <a:cs typeface="Aparajita" panose="02020603050405020304" pitchFamily="18" charset="0"/>
              </a:rPr>
              <a:t>Jun 5, 2020, 4:00pm </a:t>
            </a:r>
          </a:p>
          <a:p>
            <a:pPr algn="ctr"/>
            <a:endParaRPr lang="en-US" sz="2000" dirty="0"/>
          </a:p>
        </p:txBody>
      </p:sp>
    </p:spTree>
    <p:extLst>
      <p:ext uri="{BB962C8B-B14F-4D97-AF65-F5344CB8AC3E}">
        <p14:creationId xmlns:p14="http://schemas.microsoft.com/office/powerpoint/2010/main" val="1996406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4E82-E15F-4BEB-B1E4-68A64A7A091F}"/>
              </a:ext>
            </a:extLst>
          </p:cNvPr>
          <p:cNvSpPr>
            <a:spLocks noGrp="1"/>
          </p:cNvSpPr>
          <p:nvPr>
            <p:ph type="title"/>
          </p:nvPr>
        </p:nvSpPr>
        <p:spPr>
          <a:ln w="76200">
            <a:solidFill>
              <a:srgbClr val="C00000"/>
            </a:solidFill>
          </a:ln>
        </p:spPr>
        <p:txBody>
          <a:bodyPr>
            <a:normAutofit/>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TRUMP’S EXECUTIVE ORDER  </a:t>
            </a:r>
          </a:p>
        </p:txBody>
      </p:sp>
      <p:sp>
        <p:nvSpPr>
          <p:cNvPr id="3" name="Content Placeholder 2">
            <a:extLst>
              <a:ext uri="{FF2B5EF4-FFF2-40B4-BE49-F238E27FC236}">
                <a16:creationId xmlns:a16="http://schemas.microsoft.com/office/drawing/2014/main" id="{8E4FBCBD-57F0-4ED8-89C1-865228A5BF01}"/>
              </a:ext>
            </a:extLst>
          </p:cNvPr>
          <p:cNvSpPr>
            <a:spLocks noGrp="1"/>
          </p:cNvSpPr>
          <p:nvPr>
            <p:ph sz="half" idx="1"/>
          </p:nvPr>
        </p:nvSpPr>
        <p:spPr>
          <a:xfrm>
            <a:off x="433386" y="2860783"/>
            <a:ext cx="5486399" cy="2617150"/>
          </a:xfrm>
        </p:spPr>
        <p:txBody>
          <a:bodyPr>
            <a:normAutofit fontScale="25000" lnSpcReduction="20000"/>
          </a:bodyPr>
          <a:lstStyle/>
          <a:p>
            <a:r>
              <a:rPr lang="en-US" sz="7200" b="1" dirty="0">
                <a:latin typeface="Aparajita" panose="02020603050405020304" pitchFamily="18" charset="0"/>
                <a:cs typeface="Aparajita" panose="02020603050405020304" pitchFamily="18" charset="0"/>
              </a:rPr>
              <a:t>Independent credentialing and “proper training.” </a:t>
            </a:r>
            <a:r>
              <a:rPr lang="en-US" sz="7200" dirty="0">
                <a:latin typeface="Aparajita" panose="02020603050405020304" pitchFamily="18" charset="0"/>
                <a:cs typeface="Aparajita" panose="02020603050405020304" pitchFamily="18" charset="0"/>
              </a:rPr>
              <a:t>Discretionary DOJ grants to state and local law enforcement agencies will now be conditioned on whether police departments have obtained (or are in the process of obtaining) credentials certifying that they meet certain training standards.</a:t>
            </a:r>
          </a:p>
          <a:p>
            <a:r>
              <a:rPr lang="en-US" sz="7200" b="1" dirty="0">
                <a:latin typeface="Aparajita" panose="02020603050405020304" pitchFamily="18" charset="0"/>
                <a:cs typeface="Aparajita" panose="02020603050405020304" pitchFamily="18" charset="0"/>
              </a:rPr>
              <a:t>A misconduct database</a:t>
            </a:r>
            <a:r>
              <a:rPr lang="en-US" sz="7200" dirty="0">
                <a:latin typeface="Aparajita" panose="02020603050405020304" pitchFamily="18" charset="0"/>
                <a:cs typeface="Aparajita" panose="02020603050405020304" pitchFamily="18" charset="0"/>
              </a:rPr>
              <a:t>: The DOJ will create a national database to track misconduct by police officers, and that discretionary funding will be available only to those law enforcement agencies that provide the requested information. </a:t>
            </a:r>
          </a:p>
          <a:p>
            <a:endParaRPr lang="en-US" dirty="0">
              <a:latin typeface="Aparajita" panose="02020603050405020304" pitchFamily="18" charset="0"/>
              <a:cs typeface="Aparajita" panose="02020603050405020304" pitchFamily="18" charset="0"/>
            </a:endParaRPr>
          </a:p>
        </p:txBody>
      </p:sp>
      <p:sp>
        <p:nvSpPr>
          <p:cNvPr id="4" name="Content Placeholder 3">
            <a:extLst>
              <a:ext uri="{FF2B5EF4-FFF2-40B4-BE49-F238E27FC236}">
                <a16:creationId xmlns:a16="http://schemas.microsoft.com/office/drawing/2014/main" id="{031E16B7-E808-4E14-BD34-170C3A14BD97}"/>
              </a:ext>
            </a:extLst>
          </p:cNvPr>
          <p:cNvSpPr>
            <a:spLocks noGrp="1"/>
          </p:cNvSpPr>
          <p:nvPr>
            <p:ph sz="half" idx="2"/>
          </p:nvPr>
        </p:nvSpPr>
        <p:spPr>
          <a:xfrm>
            <a:off x="5834062" y="2893591"/>
            <a:ext cx="5924550" cy="2551533"/>
          </a:xfrm>
        </p:spPr>
        <p:txBody>
          <a:bodyPr>
            <a:normAutofit fontScale="25000" lnSpcReduction="20000"/>
          </a:bodyPr>
          <a:lstStyle/>
          <a:p>
            <a:r>
              <a:rPr lang="en-US" sz="7200" b="1" dirty="0">
                <a:latin typeface="Aparajita" panose="02020603050405020304" pitchFamily="18" charset="0"/>
                <a:cs typeface="Aparajita" panose="02020603050405020304" pitchFamily="18" charset="0"/>
              </a:rPr>
              <a:t>Social services</a:t>
            </a:r>
            <a:r>
              <a:rPr lang="en-US" sz="7200" dirty="0">
                <a:latin typeface="Aparajita" panose="02020603050405020304" pitchFamily="18" charset="0"/>
                <a:cs typeface="Aparajita" panose="02020603050405020304" pitchFamily="18" charset="0"/>
              </a:rPr>
              <a:t>: The DOJ and the Health and Human Services Department to create guidelines for “co-responder programs,” which would see social workers respond to issues related to mental health, homelessness, or drug addiction along with law enforcement officers.</a:t>
            </a:r>
          </a:p>
          <a:p>
            <a:r>
              <a:rPr lang="en-US" sz="7200" b="1" dirty="0">
                <a:latin typeface="Aparajita" panose="02020603050405020304" pitchFamily="18" charset="0"/>
                <a:cs typeface="Aparajita" panose="02020603050405020304" pitchFamily="18" charset="0"/>
              </a:rPr>
              <a:t>Congressional action</a:t>
            </a:r>
            <a:r>
              <a:rPr lang="en-US" sz="7200" dirty="0">
                <a:latin typeface="Aparajita" panose="02020603050405020304" pitchFamily="18" charset="0"/>
                <a:cs typeface="Aparajita" panose="02020603050405020304" pitchFamily="18" charset="0"/>
              </a:rPr>
              <a:t>: DOJ and the Office of Management and Budget will propose legislative priorities to include assistance for local police departments in implementing the reforms and training programs outlined in the executive order.</a:t>
            </a:r>
          </a:p>
          <a:p>
            <a:endParaRPr lang="en-US" sz="6200" b="1" dirty="0">
              <a:latin typeface="Aparajita" panose="02020603050405020304" pitchFamily="18" charset="0"/>
              <a:cs typeface="Aparajita" panose="02020603050405020304" pitchFamily="18" charset="0"/>
            </a:endParaRPr>
          </a:p>
          <a:p>
            <a:endParaRPr lang="en-US" dirty="0"/>
          </a:p>
        </p:txBody>
      </p:sp>
      <p:sp>
        <p:nvSpPr>
          <p:cNvPr id="6" name="TextBox 5">
            <a:extLst>
              <a:ext uri="{FF2B5EF4-FFF2-40B4-BE49-F238E27FC236}">
                <a16:creationId xmlns:a16="http://schemas.microsoft.com/office/drawing/2014/main" id="{EEE61048-C3E3-4E26-BBE4-394B5E6DDF97}"/>
              </a:ext>
            </a:extLst>
          </p:cNvPr>
          <p:cNvSpPr txBox="1"/>
          <p:nvPr/>
        </p:nvSpPr>
        <p:spPr>
          <a:xfrm>
            <a:off x="3486149" y="1804731"/>
            <a:ext cx="5219700" cy="1292662"/>
          </a:xfrm>
          <a:prstGeom prst="rect">
            <a:avLst/>
          </a:prstGeom>
          <a:noFill/>
        </p:spPr>
        <p:txBody>
          <a:bodyPr wrap="square" rtlCol="0">
            <a:spAutoFit/>
          </a:bodyPr>
          <a:lstStyle/>
          <a:p>
            <a:pPr algn="ctr"/>
            <a:r>
              <a:rPr lang="en-US" sz="2000" b="1" dirty="0">
                <a:latin typeface="Aparajita" panose="02020603050405020304" pitchFamily="18" charset="0"/>
                <a:cs typeface="Aparajita" panose="02020603050405020304" pitchFamily="18" charset="0"/>
              </a:rPr>
              <a:t>Designed to “[encourage] police departments nationwide to adopt the highest professional standards to serve their communities.” </a:t>
            </a:r>
          </a:p>
          <a:p>
            <a:endParaRPr lang="en-US" dirty="0"/>
          </a:p>
        </p:txBody>
      </p:sp>
      <p:sp>
        <p:nvSpPr>
          <p:cNvPr id="7" name="TextBox 6">
            <a:extLst>
              <a:ext uri="{FF2B5EF4-FFF2-40B4-BE49-F238E27FC236}">
                <a16:creationId xmlns:a16="http://schemas.microsoft.com/office/drawing/2014/main" id="{10E1855A-8ED3-44BA-B573-9B337E8EDC59}"/>
              </a:ext>
            </a:extLst>
          </p:cNvPr>
          <p:cNvSpPr txBox="1"/>
          <p:nvPr/>
        </p:nvSpPr>
        <p:spPr>
          <a:xfrm>
            <a:off x="3133724" y="5445124"/>
            <a:ext cx="5924549" cy="1323439"/>
          </a:xfrm>
          <a:prstGeom prst="rect">
            <a:avLst/>
          </a:prstGeom>
          <a:noFill/>
        </p:spPr>
        <p:txBody>
          <a:bodyPr wrap="square" rtlCol="0">
            <a:spAutoFit/>
          </a:bodyPr>
          <a:lstStyle/>
          <a:p>
            <a:pPr algn="ctr"/>
            <a:r>
              <a:rPr lang="en-US" sz="2000" b="1" dirty="0">
                <a:latin typeface="Aparajita" panose="02020603050405020304" pitchFamily="18" charset="0"/>
                <a:cs typeface="Aparajita" panose="02020603050405020304" pitchFamily="18" charset="0"/>
              </a:rPr>
              <a:t>Source:</a:t>
            </a:r>
          </a:p>
          <a:p>
            <a:pPr algn="ctr"/>
            <a:r>
              <a:rPr lang="en-US" sz="2000" b="1" dirty="0">
                <a:latin typeface="Aparajita" panose="02020603050405020304" pitchFamily="18" charset="0"/>
                <a:cs typeface="Aparajita" panose="02020603050405020304" pitchFamily="18" charset="0"/>
              </a:rPr>
              <a:t>      Vox: Trump’s executive order on police reform, explained</a:t>
            </a:r>
          </a:p>
          <a:p>
            <a:pPr algn="ctr"/>
            <a:r>
              <a:rPr lang="en-US" sz="2000" b="1" u="sng" dirty="0">
                <a:latin typeface="Aparajita" panose="02020603050405020304" pitchFamily="18" charset="0"/>
                <a:cs typeface="Aparajita" panose="02020603050405020304" pitchFamily="18" charset="0"/>
                <a:hlinkClick r:id="rId2">
                  <a:extLst>
                    <a:ext uri="{A12FA001-AC4F-418D-AE19-62706E023703}">
                      <ahyp:hlinkClr xmlns:ahyp="http://schemas.microsoft.com/office/drawing/2018/hyperlinkcolor" val="tx"/>
                    </a:ext>
                  </a:extLst>
                </a:hlinkClick>
              </a:rPr>
              <a:t>By: Cameron Peters</a:t>
            </a:r>
            <a:r>
              <a:rPr lang="en-US" sz="2000" b="1" u="sng" dirty="0">
                <a:latin typeface="Aparajita" panose="02020603050405020304" pitchFamily="18" charset="0"/>
                <a:cs typeface="Aparajita" panose="02020603050405020304" pitchFamily="18" charset="0"/>
              </a:rPr>
              <a:t>  </a:t>
            </a:r>
          </a:p>
          <a:p>
            <a:pPr algn="ctr"/>
            <a:r>
              <a:rPr lang="en-US" sz="2000" b="1" dirty="0">
                <a:latin typeface="Aparajita" panose="02020603050405020304" pitchFamily="18" charset="0"/>
                <a:cs typeface="Aparajita" panose="02020603050405020304" pitchFamily="18" charset="0"/>
              </a:rPr>
              <a:t>Jun 16, 2020, 4:00pm EDT</a:t>
            </a:r>
            <a:endParaRPr lang="en-US" b="1"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378761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6CF4-A9B4-4FB7-B71F-2E64E0B2469C}"/>
              </a:ext>
            </a:extLst>
          </p:cNvPr>
          <p:cNvSpPr>
            <a:spLocks noGrp="1"/>
          </p:cNvSpPr>
          <p:nvPr>
            <p:ph type="title"/>
          </p:nvPr>
        </p:nvSpPr>
        <p:spPr>
          <a:ln w="76200">
            <a:solidFill>
              <a:srgbClr val="C00000"/>
            </a:solidFill>
          </a:ln>
        </p:spPr>
        <p:txBody>
          <a:bodyPr>
            <a:normAutofit/>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ONE SHERIFF’S RECOMMENDATIONS</a:t>
            </a:r>
          </a:p>
        </p:txBody>
      </p:sp>
      <p:sp>
        <p:nvSpPr>
          <p:cNvPr id="3" name="Content Placeholder 2">
            <a:extLst>
              <a:ext uri="{FF2B5EF4-FFF2-40B4-BE49-F238E27FC236}">
                <a16:creationId xmlns:a16="http://schemas.microsoft.com/office/drawing/2014/main" id="{CC0F1628-8286-4168-979B-6FB20C12A2FC}"/>
              </a:ext>
            </a:extLst>
          </p:cNvPr>
          <p:cNvSpPr>
            <a:spLocks noGrp="1"/>
          </p:cNvSpPr>
          <p:nvPr>
            <p:ph idx="1"/>
          </p:nvPr>
        </p:nvSpPr>
        <p:spPr>
          <a:xfrm>
            <a:off x="838200" y="1929384"/>
            <a:ext cx="9609667" cy="2938949"/>
          </a:xfrm>
        </p:spPr>
        <p:txBody>
          <a:bodyPr>
            <a:normAutofit fontScale="25000" lnSpcReduction="20000"/>
          </a:bodyPr>
          <a:lstStyle/>
          <a:p>
            <a:r>
              <a:rPr lang="en-US" sz="8000" dirty="0">
                <a:latin typeface="Aparajita" panose="02020603050405020304" pitchFamily="18" charset="0"/>
                <a:cs typeface="Aparajita" panose="02020603050405020304" pitchFamily="18" charset="0"/>
              </a:rPr>
              <a:t>Requiring four-year degrees for every law enforcement officer.</a:t>
            </a:r>
          </a:p>
          <a:p>
            <a:r>
              <a:rPr lang="en-US" sz="8000" dirty="0">
                <a:latin typeface="Aparajita" panose="02020603050405020304" pitchFamily="18" charset="0"/>
                <a:cs typeface="Aparajita" panose="02020603050405020304" pitchFamily="18" charset="0"/>
              </a:rPr>
              <a:t>Mandate every police agency follow proven certification standards in the same way that we do teachers, doctors, nurses and cosmetologists.</a:t>
            </a:r>
          </a:p>
          <a:p>
            <a:r>
              <a:rPr lang="en-US" sz="8000" dirty="0">
                <a:latin typeface="Aparajita" panose="02020603050405020304" pitchFamily="18" charset="0"/>
                <a:cs typeface="Aparajita" panose="02020603050405020304" pitchFamily="18" charset="0"/>
              </a:rPr>
              <a:t>Call on state and federal lawmakers to create legislation with minimal standards for law enforcement agencies.</a:t>
            </a:r>
          </a:p>
          <a:p>
            <a:r>
              <a:rPr lang="en-US" sz="8000" dirty="0">
                <a:latin typeface="Aparajita" panose="02020603050405020304" pitchFamily="18" charset="0"/>
                <a:cs typeface="Aparajita" panose="02020603050405020304" pitchFamily="18" charset="0"/>
              </a:rPr>
              <a:t>Create a federal retirement system for law enforcement officers in order to recruit, hire, retain and further train the most qualified candidates.</a:t>
            </a:r>
          </a:p>
          <a:p>
            <a:r>
              <a:rPr lang="en-US" sz="8000" dirty="0">
                <a:latin typeface="Aparajita" panose="02020603050405020304" pitchFamily="18" charset="0"/>
                <a:cs typeface="Aparajita" panose="02020603050405020304" pitchFamily="18" charset="0"/>
              </a:rPr>
              <a:t>Require officers undergo an extensive background check – similar to military top security clearances – complete with psychological assessments.</a:t>
            </a:r>
          </a:p>
          <a:p>
            <a:r>
              <a:rPr lang="en-US" sz="8000" dirty="0">
                <a:latin typeface="Aparajita" panose="02020603050405020304" pitchFamily="18" charset="0"/>
                <a:cs typeface="Aparajita" panose="02020603050405020304" pitchFamily="18" charset="0"/>
              </a:rPr>
              <a:t>Make law enforcement reform a priority, akin to the efforts devoted to international and domestic terrorism.</a:t>
            </a:r>
          </a:p>
          <a:p>
            <a:pPr marL="0" indent="0" algn="ctr">
              <a:buNone/>
            </a:pPr>
            <a:endParaRPr lang="en-US" sz="6200" dirty="0">
              <a:latin typeface="Aparajita" panose="02020603050405020304" pitchFamily="18" charset="0"/>
              <a:cs typeface="Aparajita" panose="02020603050405020304" pitchFamily="18" charset="0"/>
            </a:endParaRPr>
          </a:p>
          <a:p>
            <a:pPr marL="0" indent="0" algn="ctr">
              <a:buNone/>
            </a:pPr>
            <a:endParaRPr lang="en-US" sz="6200" dirty="0">
              <a:latin typeface="Aparajita" panose="02020603050405020304" pitchFamily="18" charset="0"/>
              <a:cs typeface="Aparajita" panose="02020603050405020304" pitchFamily="18" charset="0"/>
            </a:endParaRPr>
          </a:p>
          <a:p>
            <a:endParaRPr lang="en-US" dirty="0"/>
          </a:p>
        </p:txBody>
      </p:sp>
      <p:sp>
        <p:nvSpPr>
          <p:cNvPr id="5" name="TextBox 4">
            <a:extLst>
              <a:ext uri="{FF2B5EF4-FFF2-40B4-BE49-F238E27FC236}">
                <a16:creationId xmlns:a16="http://schemas.microsoft.com/office/drawing/2014/main" id="{6C3C3BA7-A5EC-4363-A592-062518FD134F}"/>
              </a:ext>
            </a:extLst>
          </p:cNvPr>
          <p:cNvSpPr txBox="1"/>
          <p:nvPr/>
        </p:nvSpPr>
        <p:spPr>
          <a:xfrm>
            <a:off x="2264833" y="5252184"/>
            <a:ext cx="6756400" cy="1323439"/>
          </a:xfrm>
          <a:prstGeom prst="rect">
            <a:avLst/>
          </a:prstGeom>
          <a:noFill/>
        </p:spPr>
        <p:txBody>
          <a:bodyPr wrap="square" rtlCol="0">
            <a:spAutoFit/>
          </a:bodyPr>
          <a:lstStyle/>
          <a:p>
            <a:pPr algn="ctr"/>
            <a:r>
              <a:rPr lang="en-US" sz="2000" b="1" dirty="0">
                <a:latin typeface="Aparajita" panose="02020603050405020304" pitchFamily="18" charset="0"/>
                <a:cs typeface="Aparajita" panose="02020603050405020304" pitchFamily="18" charset="0"/>
              </a:rPr>
              <a:t>Source: </a:t>
            </a:r>
          </a:p>
          <a:p>
            <a:pPr algn="ctr"/>
            <a:r>
              <a:rPr lang="en-US" sz="2000" b="1" dirty="0">
                <a:latin typeface="Aparajita" panose="02020603050405020304" pitchFamily="18" charset="0"/>
                <a:cs typeface="Aparajita" panose="02020603050405020304" pitchFamily="18" charset="0"/>
              </a:rPr>
              <a:t>Guest Column: Why the </a:t>
            </a:r>
            <a:r>
              <a:rPr lang="en-US" sz="2000" b="1" dirty="0" err="1">
                <a:latin typeface="Aparajita" panose="02020603050405020304" pitchFamily="18" charset="0"/>
                <a:cs typeface="Aparajita" panose="02020603050405020304" pitchFamily="18" charset="0"/>
              </a:rPr>
              <a:t>Rayshard</a:t>
            </a:r>
            <a:r>
              <a:rPr lang="en-US" sz="2000" b="1" dirty="0">
                <a:latin typeface="Aparajita" panose="02020603050405020304" pitchFamily="18" charset="0"/>
                <a:cs typeface="Aparajita" panose="02020603050405020304" pitchFamily="18" charset="0"/>
              </a:rPr>
              <a:t> Brooks shooting was justified</a:t>
            </a:r>
          </a:p>
          <a:p>
            <a:pPr algn="ctr"/>
            <a:r>
              <a:rPr lang="en-US" sz="2000" b="1" dirty="0">
                <a:latin typeface="Aparajita" panose="02020603050405020304" pitchFamily="18" charset="0"/>
                <a:cs typeface="Aparajita" panose="02020603050405020304" pitchFamily="18" charset="0"/>
              </a:rPr>
              <a:t> The Augusta Chronicle by Alfonzo Williams, Burke County Sheriff </a:t>
            </a:r>
          </a:p>
          <a:p>
            <a:pPr algn="ctr"/>
            <a:r>
              <a:rPr lang="en-US" sz="2000" b="1" dirty="0">
                <a:latin typeface="Aparajita" panose="02020603050405020304" pitchFamily="18" charset="0"/>
                <a:cs typeface="Aparajita" panose="02020603050405020304" pitchFamily="18" charset="0"/>
              </a:rPr>
              <a:t>June 27, 2020 at 7:39 PM</a:t>
            </a:r>
          </a:p>
        </p:txBody>
      </p:sp>
    </p:spTree>
    <p:extLst>
      <p:ext uri="{BB962C8B-B14F-4D97-AF65-F5344CB8AC3E}">
        <p14:creationId xmlns:p14="http://schemas.microsoft.com/office/powerpoint/2010/main" val="1605728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1A08-658E-4E4E-9164-9D9F7C08ECDD}"/>
              </a:ext>
            </a:extLst>
          </p:cNvPr>
          <p:cNvSpPr>
            <a:spLocks noGrp="1"/>
          </p:cNvSpPr>
          <p:nvPr>
            <p:ph type="title"/>
          </p:nvPr>
        </p:nvSpPr>
        <p:spPr>
          <a:ln w="76200">
            <a:solidFill>
              <a:srgbClr val="C00000"/>
            </a:solidFill>
          </a:ln>
        </p:spPr>
        <p:txBody>
          <a:bodyPr>
            <a:normAutofit/>
          </a:bodyPr>
          <a:lstStyle/>
          <a:p>
            <a:pPr algn="ctr"/>
            <a:r>
              <a:rPr lang="en-US" sz="6800" dirty="0">
                <a:effectLst>
                  <a:outerShdw blurRad="38100" dist="38100" dir="2700000" algn="tl">
                    <a:srgbClr val="000000">
                      <a:alpha val="43137"/>
                    </a:srgbClr>
                  </a:outerShdw>
                </a:effectLst>
                <a:latin typeface="Bahnschrift Condensed" panose="020B0502040204020203" pitchFamily="34" charset="0"/>
              </a:rPr>
              <a:t>MINNEAPOLIS UPDATE</a:t>
            </a:r>
          </a:p>
        </p:txBody>
      </p:sp>
      <p:sp>
        <p:nvSpPr>
          <p:cNvPr id="3" name="Content Placeholder 2">
            <a:extLst>
              <a:ext uri="{FF2B5EF4-FFF2-40B4-BE49-F238E27FC236}">
                <a16:creationId xmlns:a16="http://schemas.microsoft.com/office/drawing/2014/main" id="{C6C4EF07-165D-4B63-8DD6-51C14C1388E1}"/>
              </a:ext>
            </a:extLst>
          </p:cNvPr>
          <p:cNvSpPr>
            <a:spLocks noGrp="1"/>
          </p:cNvSpPr>
          <p:nvPr>
            <p:ph idx="1"/>
          </p:nvPr>
        </p:nvSpPr>
        <p:spPr>
          <a:xfrm>
            <a:off x="676275" y="1835722"/>
            <a:ext cx="11163300" cy="3333714"/>
          </a:xfrm>
        </p:spPr>
        <p:txBody>
          <a:bodyPr>
            <a:noAutofit/>
          </a:bodyPr>
          <a:lstStyle/>
          <a:p>
            <a:r>
              <a:rPr lang="en-US" sz="2400" dirty="0">
                <a:latin typeface="Aparajita" panose="02020603050405020304" pitchFamily="18" charset="0"/>
                <a:cs typeface="Aparajita" panose="02020603050405020304" pitchFamily="18" charset="0"/>
              </a:rPr>
              <a:t>Minneapolis City Council voted to establish a Department of Community Safety and Violence Prevention, which will have responsibility for public safety services prioritizing a holistic, public health-oriented approach." This department would include a law enforcement division.</a:t>
            </a:r>
          </a:p>
          <a:p>
            <a:r>
              <a:rPr lang="en-US" sz="2400" dirty="0">
                <a:latin typeface="Aparajita" panose="02020603050405020304" pitchFamily="18" charset="0"/>
                <a:cs typeface="Aparajita" panose="02020603050405020304" pitchFamily="18" charset="0"/>
              </a:rPr>
              <a:t>The director of the department should "have non-law enforcement experience in community safety services, including but not limited to public health and/or restorative justice approaches."</a:t>
            </a:r>
          </a:p>
          <a:p>
            <a:r>
              <a:rPr lang="en-US" sz="2400" dirty="0">
                <a:latin typeface="Aparajita" panose="02020603050405020304" pitchFamily="18" charset="0"/>
                <a:cs typeface="Aparajita" panose="02020603050405020304" pitchFamily="18" charset="0"/>
              </a:rPr>
              <a:t>If the amendment is finalized by Aug. 21, the city council can place the proposal on the ballot.</a:t>
            </a:r>
          </a:p>
          <a:p>
            <a:pPr marL="0" indent="0" algn="ctr">
              <a:buNone/>
            </a:pPr>
            <a:endParaRPr lang="en-US" sz="2400" dirty="0">
              <a:latin typeface="Aparajita" panose="02020603050405020304" pitchFamily="18" charset="0"/>
              <a:cs typeface="Aparajita" panose="02020603050405020304" pitchFamily="18" charset="0"/>
            </a:endParaRPr>
          </a:p>
          <a:p>
            <a:pPr marL="0" indent="0" algn="ctr">
              <a:buNone/>
            </a:pPr>
            <a:endParaRPr lang="en-US" sz="2400" dirty="0">
              <a:latin typeface="Aparajita" panose="02020603050405020304" pitchFamily="18" charset="0"/>
              <a:cs typeface="Aparajita" panose="02020603050405020304" pitchFamily="18" charset="0"/>
            </a:endParaRPr>
          </a:p>
          <a:p>
            <a:pPr marL="0" indent="0" algn="ctr">
              <a:buNone/>
            </a:pPr>
            <a:br>
              <a:rPr lang="en-US" sz="2400" dirty="0">
                <a:latin typeface="Aparajita" panose="02020603050405020304" pitchFamily="18" charset="0"/>
                <a:cs typeface="Aparajita" panose="02020603050405020304" pitchFamily="18" charset="0"/>
              </a:rPr>
            </a:br>
            <a:endParaRPr lang="en-US" sz="2400" dirty="0">
              <a:latin typeface="Aparajita" panose="02020603050405020304" pitchFamily="18" charset="0"/>
              <a:cs typeface="Aparajita" panose="02020603050405020304" pitchFamily="18" charset="0"/>
            </a:endParaRPr>
          </a:p>
          <a:p>
            <a:pPr marL="0" indent="0" algn="ctr">
              <a:buNone/>
            </a:pPr>
            <a:endParaRPr lang="en-US" sz="2400" dirty="0"/>
          </a:p>
          <a:p>
            <a:endParaRPr lang="en-US" sz="2400" dirty="0">
              <a:latin typeface="Aparajita" panose="02020603050405020304" pitchFamily="18" charset="0"/>
              <a:cs typeface="Aparajita" panose="02020603050405020304" pitchFamily="18" charset="0"/>
            </a:endParaRPr>
          </a:p>
          <a:p>
            <a:pPr marL="0" indent="0">
              <a:buNone/>
            </a:pPr>
            <a:endParaRPr lang="en-US" sz="2400" dirty="0">
              <a:latin typeface="Aparajita" panose="02020603050405020304" pitchFamily="18" charset="0"/>
              <a:cs typeface="Aparajita" panose="02020603050405020304" pitchFamily="18" charset="0"/>
            </a:endParaRPr>
          </a:p>
          <a:p>
            <a:endParaRPr lang="en-US" sz="1800" dirty="0"/>
          </a:p>
        </p:txBody>
      </p:sp>
      <p:sp>
        <p:nvSpPr>
          <p:cNvPr id="7" name="TextBox 6">
            <a:extLst>
              <a:ext uri="{FF2B5EF4-FFF2-40B4-BE49-F238E27FC236}">
                <a16:creationId xmlns:a16="http://schemas.microsoft.com/office/drawing/2014/main" id="{BD33B55C-0920-458F-8BC8-8B20141F0A97}"/>
              </a:ext>
            </a:extLst>
          </p:cNvPr>
          <p:cNvSpPr txBox="1"/>
          <p:nvPr/>
        </p:nvSpPr>
        <p:spPr>
          <a:xfrm>
            <a:off x="2371493" y="5169436"/>
            <a:ext cx="7095892" cy="1323439"/>
          </a:xfrm>
          <a:prstGeom prst="rect">
            <a:avLst/>
          </a:prstGeom>
          <a:noFill/>
        </p:spPr>
        <p:txBody>
          <a:bodyPr wrap="square" rtlCol="0">
            <a:spAutoFit/>
          </a:bodyPr>
          <a:lstStyle/>
          <a:p>
            <a:pPr algn="ctr"/>
            <a:r>
              <a:rPr lang="en-US" sz="2000" b="1" dirty="0">
                <a:latin typeface="Aparajita" panose="02020603050405020304" pitchFamily="18" charset="0"/>
                <a:cs typeface="Aparajita" panose="02020603050405020304" pitchFamily="18" charset="0"/>
              </a:rPr>
              <a:t>Source:</a:t>
            </a:r>
          </a:p>
          <a:p>
            <a:pPr algn="ctr"/>
            <a:r>
              <a:rPr lang="en-US" sz="2000" b="1" dirty="0">
                <a:latin typeface="Aparajita" panose="02020603050405020304" pitchFamily="18" charset="0"/>
                <a:cs typeface="Aparajita" panose="02020603050405020304" pitchFamily="18" charset="0"/>
              </a:rPr>
              <a:t>You can now comment on Minneapolis’ plans to replace police department</a:t>
            </a:r>
          </a:p>
          <a:p>
            <a:pPr algn="ctr"/>
            <a:r>
              <a:rPr lang="en-US" sz="2000" b="1" dirty="0">
                <a:latin typeface="Aparajita" panose="02020603050405020304" pitchFamily="18" charset="0"/>
                <a:cs typeface="Aparajita" panose="02020603050405020304" pitchFamily="18" charset="0"/>
              </a:rPr>
              <a:t>By Jackie </a:t>
            </a:r>
            <a:r>
              <a:rPr lang="en-US" sz="2000" b="1" dirty="0" err="1">
                <a:latin typeface="Aparajita" panose="02020603050405020304" pitchFamily="18" charset="0"/>
                <a:cs typeface="Aparajita" panose="02020603050405020304" pitchFamily="18" charset="0"/>
              </a:rPr>
              <a:t>Renzetti</a:t>
            </a:r>
            <a:endParaRPr lang="en-US" sz="2000" b="1" dirty="0">
              <a:latin typeface="Aparajita" panose="02020603050405020304" pitchFamily="18" charset="0"/>
              <a:cs typeface="Aparajita" panose="02020603050405020304" pitchFamily="18" charset="0"/>
            </a:endParaRPr>
          </a:p>
          <a:p>
            <a:pPr algn="ctr"/>
            <a:r>
              <a:rPr lang="en-US" sz="2000" b="1" dirty="0">
                <a:latin typeface="Aparajita" panose="02020603050405020304" pitchFamily="18" charset="0"/>
                <a:cs typeface="Aparajita" panose="02020603050405020304" pitchFamily="18" charset="0"/>
              </a:rPr>
              <a:t>June 29, 2020  5:42 PM</a:t>
            </a:r>
          </a:p>
        </p:txBody>
      </p:sp>
      <p:sp>
        <p:nvSpPr>
          <p:cNvPr id="8" name="Rectangle 3">
            <a:extLst>
              <a:ext uri="{FF2B5EF4-FFF2-40B4-BE49-F238E27FC236}">
                <a16:creationId xmlns:a16="http://schemas.microsoft.com/office/drawing/2014/main" id="{0C70616E-F7BD-4877-A3C8-FECBE382888A}"/>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218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ketchyVTI">
  <a:themeElements>
    <a:clrScheme name="Custom 1">
      <a:dk1>
        <a:srgbClr val="000000"/>
      </a:dk1>
      <a:lt1>
        <a:srgbClr val="FFFFFF"/>
      </a:lt1>
      <a:dk2>
        <a:srgbClr val="412429"/>
      </a:dk2>
      <a:lt2>
        <a:srgbClr val="E2E7E8"/>
      </a:lt2>
      <a:accent1>
        <a:srgbClr val="C00000"/>
      </a:accent1>
      <a:accent2>
        <a:srgbClr val="B63215"/>
      </a:accent2>
      <a:accent3>
        <a:srgbClr val="E62AA5"/>
      </a:accent3>
      <a:accent4>
        <a:srgbClr val="C618D4"/>
      </a:accent4>
      <a:accent5>
        <a:srgbClr val="8A2AE6"/>
      </a:accent5>
      <a:accent6>
        <a:srgbClr val="4F40DB"/>
      </a:accent6>
      <a:hlink>
        <a:srgbClr val="A155C6"/>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16338371FA604A8DD727E5C1BFDBBB" ma:contentTypeVersion="7" ma:contentTypeDescription="Create a new document." ma:contentTypeScope="" ma:versionID="0fb0916ea1e3ee2a6cbb39331c5d1558">
  <xsd:schema xmlns:xsd="http://www.w3.org/2001/XMLSchema" xmlns:xs="http://www.w3.org/2001/XMLSchema" xmlns:p="http://schemas.microsoft.com/office/2006/metadata/properties" xmlns:ns3="3775910b-5c9d-4dbe-b261-5d0d8bed093a" xmlns:ns4="e46aec49-8cf6-48a8-8559-727d57aec09e" targetNamespace="http://schemas.microsoft.com/office/2006/metadata/properties" ma:root="true" ma:fieldsID="693b361c7aba03a8895b9fddff197c16" ns3:_="" ns4:_="">
    <xsd:import namespace="3775910b-5c9d-4dbe-b261-5d0d8bed093a"/>
    <xsd:import namespace="e46aec49-8cf6-48a8-8559-727d57aec09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5910b-5c9d-4dbe-b261-5d0d8bed0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aec49-8cf6-48a8-8559-727d57aec0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199AC-C242-4A9D-8464-13FC52381EE7}">
  <ds:schemaRefs>
    <ds:schemaRef ds:uri="http://schemas.microsoft.com/sharepoint/v3/contenttype/forms"/>
  </ds:schemaRefs>
</ds:datastoreItem>
</file>

<file path=customXml/itemProps2.xml><?xml version="1.0" encoding="utf-8"?>
<ds:datastoreItem xmlns:ds="http://schemas.openxmlformats.org/officeDocument/2006/customXml" ds:itemID="{F69FF1A2-49FA-4BD2-B66A-2B74DB0CD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5910b-5c9d-4dbe-b261-5d0d8bed093a"/>
    <ds:schemaRef ds:uri="e46aec49-8cf6-48a8-8559-727d57aec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891B33-5CBB-45C1-930B-ED7351D35BE1}">
  <ds:schemaRefs>
    <ds:schemaRef ds:uri="http://purl.org/dc/terms/"/>
    <ds:schemaRef ds:uri="http://schemas.microsoft.com/office/2006/documentManagement/types"/>
    <ds:schemaRef ds:uri="http://www.w3.org/XML/1998/namespace"/>
    <ds:schemaRef ds:uri="3775910b-5c9d-4dbe-b261-5d0d8bed093a"/>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purl.org/dc/elements/1.1/"/>
    <ds:schemaRef ds:uri="e46aec49-8cf6-48a8-8559-727d57aec09e"/>
  </ds:schemaRefs>
</ds:datastoreItem>
</file>

<file path=docProps/app.xml><?xml version="1.0" encoding="utf-8"?>
<Properties xmlns="http://schemas.openxmlformats.org/officeDocument/2006/extended-properties" xmlns:vt="http://schemas.openxmlformats.org/officeDocument/2006/docPropsVTypes">
  <TotalTime>115</TotalTime>
  <Words>841</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Aparajita</vt:lpstr>
      <vt:lpstr>Arial</vt:lpstr>
      <vt:lpstr>Bahnschrift Condensed</vt:lpstr>
      <vt:lpstr>Bahnschrift SemiBold</vt:lpstr>
      <vt:lpstr>The Hand</vt:lpstr>
      <vt:lpstr>The Serif Hand Black</vt:lpstr>
      <vt:lpstr>SketchyVTI</vt:lpstr>
      <vt:lpstr>DEFUNDING THE POLICE: AN INTERACTIVE DISCUSSION </vt:lpstr>
      <vt:lpstr> WHAT IS DEFUNDING?</vt:lpstr>
      <vt:lpstr>WHAT DOES THIS MEAN IN PRACTICAL TERMS?</vt:lpstr>
      <vt:lpstr>WHERE WOULD WE PUT THE FUNDS TAKEN FROM THE POLICE? </vt:lpstr>
      <vt:lpstr>HOW DID WE GET HERE?</vt:lpstr>
      <vt:lpstr>HOW DO WE CHANGE?</vt:lpstr>
      <vt:lpstr>TRUMP’S EXECUTIVE ORDER  </vt:lpstr>
      <vt:lpstr>ONE SHERIFF’S RECOMMENDATIONS</vt:lpstr>
      <vt:lpstr>MINNEAPOLIS UPDATE</vt:lpstr>
      <vt:lpstr>HOW DO YOU DEFINE A RATIONAL APPROACH TO DEFUNDING?</vt:lpstr>
      <vt:lpstr> Website: janiceallenjackson@weebly.com Podcast:  www.soundcloud.com/localmatterspodcast Twitter:  @JAJAssocLLC Email:  janiceallenjackson@gmail.com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DEFUNDING THE POLICE: AN INTERACTIVE DISCUSSION</dc:title>
  <dc:creator>Jackson, Caroline Michelle</dc:creator>
  <cp:lastModifiedBy>Janice Jackson</cp:lastModifiedBy>
  <cp:revision>2</cp:revision>
  <dcterms:created xsi:type="dcterms:W3CDTF">2020-06-30T03:03:26Z</dcterms:created>
  <dcterms:modified xsi:type="dcterms:W3CDTF">2020-07-02T18:19:25Z</dcterms:modified>
</cp:coreProperties>
</file>