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69" r:id="rId5"/>
    <p:sldId id="259" r:id="rId6"/>
    <p:sldId id="261" r:id="rId7"/>
    <p:sldId id="268" r:id="rId8"/>
    <p:sldId id="260" r:id="rId9"/>
    <p:sldId id="262" r:id="rId10"/>
    <p:sldId id="264" r:id="rId11"/>
    <p:sldId id="263" r:id="rId12"/>
    <p:sldId id="270" r:id="rId13"/>
    <p:sldId id="265"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691" autoAdjust="0"/>
  </p:normalViewPr>
  <p:slideViewPr>
    <p:cSldViewPr snapToGrid="0">
      <p:cViewPr varScale="1">
        <p:scale>
          <a:sx n="46" d="100"/>
          <a:sy n="46" d="100"/>
        </p:scale>
        <p:origin x="144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2A8F1F-EE41-476A-8DAD-23BE17423013}" type="datetimeFigureOut">
              <a:rPr lang="en-US" smtClean="0"/>
              <a:t>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F0FF3-957A-4C01-9640-CC5529215F82}" type="slidenum">
              <a:rPr lang="en-US" smtClean="0"/>
              <a:t>‹#›</a:t>
            </a:fld>
            <a:endParaRPr lang="en-US"/>
          </a:p>
        </p:txBody>
      </p:sp>
    </p:spTree>
    <p:extLst>
      <p:ext uri="{BB962C8B-B14F-4D97-AF65-F5344CB8AC3E}">
        <p14:creationId xmlns:p14="http://schemas.microsoft.com/office/powerpoint/2010/main" val="416720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4F0FF3-957A-4C01-9640-CC5529215F82}" type="slidenum">
              <a:rPr lang="en-US" smtClean="0"/>
              <a:t>3</a:t>
            </a:fld>
            <a:endParaRPr lang="en-US"/>
          </a:p>
        </p:txBody>
      </p:sp>
    </p:spTree>
    <p:extLst>
      <p:ext uri="{BB962C8B-B14F-4D97-AF65-F5344CB8AC3E}">
        <p14:creationId xmlns:p14="http://schemas.microsoft.com/office/powerpoint/2010/main" val="980796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 for both</a:t>
            </a:r>
          </a:p>
        </p:txBody>
      </p:sp>
      <p:sp>
        <p:nvSpPr>
          <p:cNvPr id="4" name="Slide Number Placeholder 3"/>
          <p:cNvSpPr>
            <a:spLocks noGrp="1"/>
          </p:cNvSpPr>
          <p:nvPr>
            <p:ph type="sldNum" sz="quarter" idx="5"/>
          </p:nvPr>
        </p:nvSpPr>
        <p:spPr/>
        <p:txBody>
          <a:bodyPr/>
          <a:lstStyle/>
          <a:p>
            <a:fld id="{CF4F0FF3-957A-4C01-9640-CC5529215F82}" type="slidenum">
              <a:rPr lang="en-US" smtClean="0"/>
              <a:t>4</a:t>
            </a:fld>
            <a:endParaRPr lang="en-US"/>
          </a:p>
        </p:txBody>
      </p:sp>
    </p:spTree>
    <p:extLst>
      <p:ext uri="{BB962C8B-B14F-4D97-AF65-F5344CB8AC3E}">
        <p14:creationId xmlns:p14="http://schemas.microsoft.com/office/powerpoint/2010/main" val="3926119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Scott v. Sandford: Also known as the Dred Scott case, determined Black Americans were not citizens, were not protect by the Constitution: “</a:t>
            </a:r>
            <a:r>
              <a:rPr lang="en-US" b="0" i="0" dirty="0">
                <a:solidFill>
                  <a:srgbClr val="202122"/>
                </a:solidFill>
                <a:effectLst/>
                <a:latin typeface="Arial" panose="020B0604020202020204" pitchFamily="34" charset="0"/>
              </a:rPr>
              <a:t>are not included, and were not intended to be included, under the word 'citizens' in the Constitution, and can therefore claim none of the rights and privileges which that instrument provides for and secures to citizens of the United States“</a:t>
            </a:r>
          </a:p>
          <a:p>
            <a:pPr marL="171450" indent="-171450">
              <a:buFont typeface="Arial" panose="020B0604020202020204" pitchFamily="34" charset="0"/>
              <a:buChar char="•"/>
            </a:pPr>
            <a:r>
              <a:rPr lang="en-US" b="0" i="0" dirty="0">
                <a:solidFill>
                  <a:srgbClr val="202122"/>
                </a:solidFill>
                <a:effectLst/>
                <a:latin typeface="Arial" panose="020B0604020202020204" pitchFamily="34" charset="0"/>
              </a:rPr>
              <a:t>Plessy v. Ferguson: Considered start of Jim Crowe. “The object of the [Fourteenth] Amendment was undoubtedly to enforce the absolute equality of the two races before the law, but in the nature of things, it could not have been intended to abolish distinctions based upon color, or to enforce social, as distinguished from political equality, or a commingling of the two races upon terms unsatisfactory to either.”</a:t>
            </a:r>
          </a:p>
          <a:p>
            <a:pPr marL="171450" indent="-171450">
              <a:buFont typeface="Arial" panose="020B0604020202020204" pitchFamily="34" charset="0"/>
              <a:buChar char="•"/>
            </a:pPr>
            <a:r>
              <a:rPr lang="en-US" b="0" i="0" dirty="0">
                <a:solidFill>
                  <a:srgbClr val="202122"/>
                </a:solidFill>
                <a:effectLst/>
                <a:latin typeface="Arial" panose="020B0604020202020204" pitchFamily="34" charset="0"/>
              </a:rPr>
              <a:t>Brown v. Board of Education was only the start, and was narrow in focus to schools.</a:t>
            </a:r>
          </a:p>
          <a:p>
            <a:pPr marL="171450" indent="-171450">
              <a:buFont typeface="Arial" panose="020B0604020202020204" pitchFamily="34" charset="0"/>
              <a:buChar char="•"/>
            </a:pPr>
            <a:r>
              <a:rPr lang="en-US" b="0" i="0" dirty="0">
                <a:solidFill>
                  <a:srgbClr val="202122"/>
                </a:solidFill>
                <a:effectLst/>
                <a:latin typeface="Arial" panose="020B0604020202020204" pitchFamily="34" charset="0"/>
              </a:rPr>
              <a:t>Brown v. Board of Education II had to restate earlier ruling</a:t>
            </a:r>
          </a:p>
          <a:p>
            <a:pPr marL="171450" indent="-171450">
              <a:buFont typeface="Arial" panose="020B0604020202020204" pitchFamily="34" charset="0"/>
              <a:buChar char="•"/>
            </a:pPr>
            <a:endParaRPr lang="en-US" b="0" i="0" dirty="0">
              <a:solidFill>
                <a:srgbClr val="202122"/>
              </a:solidFill>
              <a:effectLst/>
              <a:latin typeface="Arial" panose="020B0604020202020204" pitchFamily="34" charset="0"/>
            </a:endParaRPr>
          </a:p>
          <a:p>
            <a:pPr marL="171450" indent="-171450">
              <a:buFont typeface="Arial" panose="020B0604020202020204" pitchFamily="34" charset="0"/>
              <a:buChar char="•"/>
            </a:pPr>
            <a:r>
              <a:rPr lang="en-US" b="0" i="0" dirty="0">
                <a:solidFill>
                  <a:srgbClr val="202122"/>
                </a:solidFill>
                <a:effectLst/>
                <a:latin typeface="Arial" panose="020B0604020202020204" pitchFamily="34" charset="0"/>
              </a:rPr>
              <a:t>Tie into planning – building, zoning, how things were built, sidewalks, etc.</a:t>
            </a:r>
            <a:endParaRPr lang="en-US" dirty="0"/>
          </a:p>
        </p:txBody>
      </p:sp>
      <p:sp>
        <p:nvSpPr>
          <p:cNvPr id="4" name="Slide Number Placeholder 3"/>
          <p:cNvSpPr>
            <a:spLocks noGrp="1"/>
          </p:cNvSpPr>
          <p:nvPr>
            <p:ph type="sldNum" sz="quarter" idx="5"/>
          </p:nvPr>
        </p:nvSpPr>
        <p:spPr/>
        <p:txBody>
          <a:bodyPr/>
          <a:lstStyle/>
          <a:p>
            <a:fld id="{CF4F0FF3-957A-4C01-9640-CC5529215F82}" type="slidenum">
              <a:rPr lang="en-US" smtClean="0"/>
              <a:t>5</a:t>
            </a:fld>
            <a:endParaRPr lang="en-US"/>
          </a:p>
        </p:txBody>
      </p:sp>
    </p:spTree>
    <p:extLst>
      <p:ext uri="{BB962C8B-B14F-4D97-AF65-F5344CB8AC3E}">
        <p14:creationId xmlns:p14="http://schemas.microsoft.com/office/powerpoint/2010/main" val="3940955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State v. Lobato: “</a:t>
            </a:r>
            <a:r>
              <a:rPr lang="en-US" b="0" i="0" dirty="0">
                <a:effectLst/>
                <a:latin typeface="Arial" panose="020B0604020202020204" pitchFamily="34" charset="0"/>
              </a:rPr>
              <a:t>While we sympathize with the Plaintiffs and recognize that the public school financing system might not provide an optimal amount of money to the public schools, the statutory public school financing system itself is constitutional.”</a:t>
            </a:r>
            <a:endParaRPr lang="en-US" dirty="0"/>
          </a:p>
          <a:p>
            <a:r>
              <a:rPr lang="en-US" dirty="0"/>
              <a:t>Adam Community Center v. City of Troy: Plaintiffs had been trying to establish a mosque repeatedly</a:t>
            </a:r>
          </a:p>
          <a:p>
            <a:r>
              <a:rPr lang="en-US" dirty="0"/>
              <a:t>One case where they were delayed until someone else bought the land</a:t>
            </a:r>
          </a:p>
          <a:p>
            <a:r>
              <a:rPr lang="en-US" dirty="0"/>
              <a:t>Another case where a group came together to outbid them</a:t>
            </a:r>
          </a:p>
          <a:p>
            <a:r>
              <a:rPr lang="en-US" dirty="0"/>
              <a:t>Most recent case a new law meant they had to ask for a variance, was denied with alleged discrimination by ZBA President, City Attorney recommended against following RLUIPA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Pronounced </a:t>
            </a:r>
            <a:r>
              <a:rPr lang="en-US" dirty="0" err="1"/>
              <a:t>ar</a:t>
            </a:r>
            <a:r>
              <a:rPr lang="en-US" dirty="0"/>
              <a:t>-loo-puh</a:t>
            </a:r>
          </a:p>
        </p:txBody>
      </p:sp>
      <p:sp>
        <p:nvSpPr>
          <p:cNvPr id="4" name="Slide Number Placeholder 3"/>
          <p:cNvSpPr>
            <a:spLocks noGrp="1"/>
          </p:cNvSpPr>
          <p:nvPr>
            <p:ph type="sldNum" sz="quarter" idx="5"/>
          </p:nvPr>
        </p:nvSpPr>
        <p:spPr/>
        <p:txBody>
          <a:bodyPr/>
          <a:lstStyle/>
          <a:p>
            <a:fld id="{CF4F0FF3-957A-4C01-9640-CC5529215F82}" type="slidenum">
              <a:rPr lang="en-US" smtClean="0"/>
              <a:t>6</a:t>
            </a:fld>
            <a:endParaRPr lang="en-US"/>
          </a:p>
        </p:txBody>
      </p:sp>
    </p:spTree>
    <p:extLst>
      <p:ext uri="{BB962C8B-B14F-4D97-AF65-F5344CB8AC3E}">
        <p14:creationId xmlns:p14="http://schemas.microsoft.com/office/powerpoint/2010/main" val="2707083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Parents Involved: “</a:t>
            </a:r>
            <a:r>
              <a:rPr lang="en-US" b="0" i="0" dirty="0">
                <a:solidFill>
                  <a:srgbClr val="000000"/>
                </a:solidFill>
                <a:effectLst/>
                <a:latin typeface="Open Sans" panose="020B0606030504020204" pitchFamily="34" charset="0"/>
              </a:rPr>
              <a:t>The way to stop discrimination on the basis of race is to stop discriminating on the basis of race.”</a:t>
            </a:r>
          </a:p>
          <a:p>
            <a:pPr marL="171450" indent="-171450">
              <a:buFont typeface="Arial" panose="020B0604020202020204" pitchFamily="34" charset="0"/>
              <a:buChar char="•"/>
            </a:pPr>
            <a:r>
              <a:rPr lang="en-US" b="0" i="0" dirty="0">
                <a:solidFill>
                  <a:srgbClr val="000000"/>
                </a:solidFill>
                <a:effectLst/>
                <a:latin typeface="Open Sans" panose="020B0606030504020204" pitchFamily="34" charset="0"/>
              </a:rPr>
              <a:t>Texas Department of Housing and Community: Vote was 5-4 with scathing dissent, lower court ruled against ICP</a:t>
            </a:r>
          </a:p>
          <a:p>
            <a:pPr marL="171450" indent="-171450">
              <a:buFont typeface="Arial" panose="020B0604020202020204" pitchFamily="34" charset="0"/>
              <a:buChar char="•"/>
            </a:pPr>
            <a:r>
              <a:rPr lang="en-US" b="0" i="0" dirty="0">
                <a:solidFill>
                  <a:srgbClr val="000000"/>
                </a:solidFill>
                <a:effectLst/>
                <a:latin typeface="Open Sans" panose="020B0606030504020204" pitchFamily="34" charset="0"/>
              </a:rPr>
              <a:t>C.S.R. 31-23-310: “</a:t>
            </a:r>
            <a:r>
              <a:rPr lang="en-US" b="0" i="0" dirty="0">
                <a:solidFill>
                  <a:srgbClr val="666666"/>
                </a:solidFill>
                <a:effectLst/>
                <a:latin typeface="Roboto" panose="02000000000000000000" pitchFamily="2" charset="0"/>
              </a:rPr>
              <a:t>This part 3 shall not be construed, in the case of any municipality, to confer or enlarge any authority or power to establish any restriction based upon race or color.</a:t>
            </a:r>
            <a:r>
              <a:rPr lang="en-US" b="0" i="0" dirty="0">
                <a:solidFill>
                  <a:srgbClr val="000000"/>
                </a:solidFill>
                <a:effectLst/>
                <a:latin typeface="Open Sans" panose="020B0606030504020204" pitchFamily="34" charset="0"/>
              </a:rPr>
              <a:t>”</a:t>
            </a:r>
          </a:p>
          <a:p>
            <a:pPr marL="171450" indent="-171450">
              <a:buFont typeface="Arial" panose="020B0604020202020204" pitchFamily="34" charset="0"/>
              <a:buChar char="•"/>
            </a:pPr>
            <a:r>
              <a:rPr lang="en-US" b="0" i="0" dirty="0">
                <a:solidFill>
                  <a:srgbClr val="000000"/>
                </a:solidFill>
                <a:effectLst/>
                <a:latin typeface="Open Sans" panose="020B0606030504020204" pitchFamily="34" charset="0"/>
              </a:rPr>
              <a:t>Students etc.: Question of “racial balancing” and penalizing Asian students</a:t>
            </a:r>
          </a:p>
        </p:txBody>
      </p:sp>
      <p:sp>
        <p:nvSpPr>
          <p:cNvPr id="4" name="Slide Number Placeholder 3"/>
          <p:cNvSpPr>
            <a:spLocks noGrp="1"/>
          </p:cNvSpPr>
          <p:nvPr>
            <p:ph type="sldNum" sz="quarter" idx="5"/>
          </p:nvPr>
        </p:nvSpPr>
        <p:spPr/>
        <p:txBody>
          <a:bodyPr/>
          <a:lstStyle/>
          <a:p>
            <a:fld id="{CF4F0FF3-957A-4C01-9640-CC5529215F82}" type="slidenum">
              <a:rPr lang="en-US" smtClean="0"/>
              <a:t>7</a:t>
            </a:fld>
            <a:endParaRPr lang="en-US"/>
          </a:p>
        </p:txBody>
      </p:sp>
    </p:spTree>
    <p:extLst>
      <p:ext uri="{BB962C8B-B14F-4D97-AF65-F5344CB8AC3E}">
        <p14:creationId xmlns:p14="http://schemas.microsoft.com/office/powerpoint/2010/main" val="132215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Rational nexus and scientific evidence are qualifiers to allow a “takings” of property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Inclusion of community perceptions and sentiments, high level of education needed. Community influence on laws. They may try to discriminate</a:t>
            </a:r>
          </a:p>
        </p:txBody>
      </p:sp>
      <p:sp>
        <p:nvSpPr>
          <p:cNvPr id="4" name="Slide Number Placeholder 3"/>
          <p:cNvSpPr>
            <a:spLocks noGrp="1"/>
          </p:cNvSpPr>
          <p:nvPr>
            <p:ph type="sldNum" sz="quarter" idx="5"/>
          </p:nvPr>
        </p:nvSpPr>
        <p:spPr/>
        <p:txBody>
          <a:bodyPr/>
          <a:lstStyle/>
          <a:p>
            <a:fld id="{CF4F0FF3-957A-4C01-9640-CC5529215F82}" type="slidenum">
              <a:rPr lang="en-US" smtClean="0"/>
              <a:t>8</a:t>
            </a:fld>
            <a:endParaRPr lang="en-US"/>
          </a:p>
        </p:txBody>
      </p:sp>
    </p:spTree>
    <p:extLst>
      <p:ext uri="{BB962C8B-B14F-4D97-AF65-F5344CB8AC3E}">
        <p14:creationId xmlns:p14="http://schemas.microsoft.com/office/powerpoint/2010/main" val="198523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4F0FF3-957A-4C01-9640-CC5529215F82}" type="slidenum">
              <a:rPr lang="en-US" smtClean="0"/>
              <a:t>12</a:t>
            </a:fld>
            <a:endParaRPr lang="en-US"/>
          </a:p>
        </p:txBody>
      </p:sp>
    </p:spTree>
    <p:extLst>
      <p:ext uri="{BB962C8B-B14F-4D97-AF65-F5344CB8AC3E}">
        <p14:creationId xmlns:p14="http://schemas.microsoft.com/office/powerpoint/2010/main" val="3329598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4F0FF3-957A-4C01-9640-CC5529215F82}" type="slidenum">
              <a:rPr lang="en-US" smtClean="0"/>
              <a:t>13</a:t>
            </a:fld>
            <a:endParaRPr lang="en-US"/>
          </a:p>
        </p:txBody>
      </p:sp>
    </p:spTree>
    <p:extLst>
      <p:ext uri="{BB962C8B-B14F-4D97-AF65-F5344CB8AC3E}">
        <p14:creationId xmlns:p14="http://schemas.microsoft.com/office/powerpoint/2010/main" val="412492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A7ED-2356-45D9-BEE6-AF25ED7326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F872B7-B2DB-46CF-ADC4-9799A370DA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07BC98-694F-43C5-88F0-F7DD89EE7514}"/>
              </a:ext>
            </a:extLst>
          </p:cNvPr>
          <p:cNvSpPr>
            <a:spLocks noGrp="1"/>
          </p:cNvSpPr>
          <p:nvPr>
            <p:ph type="dt" sz="half" idx="10"/>
          </p:nvPr>
        </p:nvSpPr>
        <p:spPr/>
        <p:txBody>
          <a:bodyPr/>
          <a:lstStyle/>
          <a:p>
            <a:fld id="{19ADF8CB-94DE-428F-9A68-00F9BBCA3D82}" type="datetimeFigureOut">
              <a:rPr lang="en-US" smtClean="0"/>
              <a:t>5/11/2022</a:t>
            </a:fld>
            <a:endParaRPr lang="en-US"/>
          </a:p>
        </p:txBody>
      </p:sp>
      <p:sp>
        <p:nvSpPr>
          <p:cNvPr id="5" name="Footer Placeholder 4">
            <a:extLst>
              <a:ext uri="{FF2B5EF4-FFF2-40B4-BE49-F238E27FC236}">
                <a16:creationId xmlns:a16="http://schemas.microsoft.com/office/drawing/2014/main" id="{AD98467A-BE9B-4983-AAFC-6BDA68F5D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A80A0-9FD8-4638-9E69-195DB5AB6540}"/>
              </a:ext>
            </a:extLst>
          </p:cNvPr>
          <p:cNvSpPr>
            <a:spLocks noGrp="1"/>
          </p:cNvSpPr>
          <p:nvPr>
            <p:ph type="sldNum" sz="quarter" idx="12"/>
          </p:nvPr>
        </p:nvSpPr>
        <p:spPr/>
        <p:txBody>
          <a:bodyPr/>
          <a:lstStyle/>
          <a:p>
            <a:fld id="{7018F3A1-70B6-4C43-B5BB-A66289FFE01C}" type="slidenum">
              <a:rPr lang="en-US" smtClean="0"/>
              <a:t>‹#›</a:t>
            </a:fld>
            <a:endParaRPr lang="en-US"/>
          </a:p>
        </p:txBody>
      </p:sp>
    </p:spTree>
    <p:extLst>
      <p:ext uri="{BB962C8B-B14F-4D97-AF65-F5344CB8AC3E}">
        <p14:creationId xmlns:p14="http://schemas.microsoft.com/office/powerpoint/2010/main" val="388475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4959-C4A4-4889-8B2D-7827592342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D33D7-D5DF-4004-BECA-29F0182DFE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49522-C227-40E5-901D-DCD1F72C4C9F}"/>
              </a:ext>
            </a:extLst>
          </p:cNvPr>
          <p:cNvSpPr>
            <a:spLocks noGrp="1"/>
          </p:cNvSpPr>
          <p:nvPr>
            <p:ph type="dt" sz="half" idx="10"/>
          </p:nvPr>
        </p:nvSpPr>
        <p:spPr/>
        <p:txBody>
          <a:bodyPr/>
          <a:lstStyle/>
          <a:p>
            <a:fld id="{19ADF8CB-94DE-428F-9A68-00F9BBCA3D82}" type="datetimeFigureOut">
              <a:rPr lang="en-US" smtClean="0"/>
              <a:t>5/11/2022</a:t>
            </a:fld>
            <a:endParaRPr lang="en-US"/>
          </a:p>
        </p:txBody>
      </p:sp>
      <p:sp>
        <p:nvSpPr>
          <p:cNvPr id="5" name="Footer Placeholder 4">
            <a:extLst>
              <a:ext uri="{FF2B5EF4-FFF2-40B4-BE49-F238E27FC236}">
                <a16:creationId xmlns:a16="http://schemas.microsoft.com/office/drawing/2014/main" id="{E43A09F6-0825-48C1-BA90-24AD13153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52164-6FC3-42BA-9ABD-4F8974E82E89}"/>
              </a:ext>
            </a:extLst>
          </p:cNvPr>
          <p:cNvSpPr>
            <a:spLocks noGrp="1"/>
          </p:cNvSpPr>
          <p:nvPr>
            <p:ph type="sldNum" sz="quarter" idx="12"/>
          </p:nvPr>
        </p:nvSpPr>
        <p:spPr/>
        <p:txBody>
          <a:bodyPr/>
          <a:lstStyle/>
          <a:p>
            <a:fld id="{7018F3A1-70B6-4C43-B5BB-A66289FFE01C}" type="slidenum">
              <a:rPr lang="en-US" smtClean="0"/>
              <a:t>‹#›</a:t>
            </a:fld>
            <a:endParaRPr lang="en-US"/>
          </a:p>
        </p:txBody>
      </p:sp>
    </p:spTree>
    <p:extLst>
      <p:ext uri="{BB962C8B-B14F-4D97-AF65-F5344CB8AC3E}">
        <p14:creationId xmlns:p14="http://schemas.microsoft.com/office/powerpoint/2010/main" val="1639660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AD21F4-9D62-4334-A61A-7A51417C75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598CA-AF24-48B7-9A0D-6A49FA0F29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A1F5B-33C8-49C8-BD52-0EBECFED006A}"/>
              </a:ext>
            </a:extLst>
          </p:cNvPr>
          <p:cNvSpPr>
            <a:spLocks noGrp="1"/>
          </p:cNvSpPr>
          <p:nvPr>
            <p:ph type="dt" sz="half" idx="10"/>
          </p:nvPr>
        </p:nvSpPr>
        <p:spPr/>
        <p:txBody>
          <a:bodyPr/>
          <a:lstStyle/>
          <a:p>
            <a:fld id="{19ADF8CB-94DE-428F-9A68-00F9BBCA3D82}" type="datetimeFigureOut">
              <a:rPr lang="en-US" smtClean="0"/>
              <a:t>5/11/2022</a:t>
            </a:fld>
            <a:endParaRPr lang="en-US"/>
          </a:p>
        </p:txBody>
      </p:sp>
      <p:sp>
        <p:nvSpPr>
          <p:cNvPr id="5" name="Footer Placeholder 4">
            <a:extLst>
              <a:ext uri="{FF2B5EF4-FFF2-40B4-BE49-F238E27FC236}">
                <a16:creationId xmlns:a16="http://schemas.microsoft.com/office/drawing/2014/main" id="{ADF1C863-5EF2-4EFD-9B5E-5AB8970A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DEFE8-CC03-460F-AE94-512EE83218A9}"/>
              </a:ext>
            </a:extLst>
          </p:cNvPr>
          <p:cNvSpPr>
            <a:spLocks noGrp="1"/>
          </p:cNvSpPr>
          <p:nvPr>
            <p:ph type="sldNum" sz="quarter" idx="12"/>
          </p:nvPr>
        </p:nvSpPr>
        <p:spPr/>
        <p:txBody>
          <a:bodyPr/>
          <a:lstStyle/>
          <a:p>
            <a:fld id="{7018F3A1-70B6-4C43-B5BB-A66289FFE01C}" type="slidenum">
              <a:rPr lang="en-US" smtClean="0"/>
              <a:t>‹#›</a:t>
            </a:fld>
            <a:endParaRPr lang="en-US"/>
          </a:p>
        </p:txBody>
      </p:sp>
    </p:spTree>
    <p:extLst>
      <p:ext uri="{BB962C8B-B14F-4D97-AF65-F5344CB8AC3E}">
        <p14:creationId xmlns:p14="http://schemas.microsoft.com/office/powerpoint/2010/main" val="811124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CE9F-735B-44FE-A670-EA4EFF03E8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756576-A510-463F-8A3F-BEB2427A00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EE589-1511-4E4B-B58F-C0576B3DF752}"/>
              </a:ext>
            </a:extLst>
          </p:cNvPr>
          <p:cNvSpPr>
            <a:spLocks noGrp="1"/>
          </p:cNvSpPr>
          <p:nvPr>
            <p:ph type="dt" sz="half" idx="10"/>
          </p:nvPr>
        </p:nvSpPr>
        <p:spPr/>
        <p:txBody>
          <a:bodyPr/>
          <a:lstStyle/>
          <a:p>
            <a:fld id="{19ADF8CB-94DE-428F-9A68-00F9BBCA3D82}" type="datetimeFigureOut">
              <a:rPr lang="en-US" smtClean="0"/>
              <a:t>5/11/2022</a:t>
            </a:fld>
            <a:endParaRPr lang="en-US"/>
          </a:p>
        </p:txBody>
      </p:sp>
      <p:sp>
        <p:nvSpPr>
          <p:cNvPr id="5" name="Footer Placeholder 4">
            <a:extLst>
              <a:ext uri="{FF2B5EF4-FFF2-40B4-BE49-F238E27FC236}">
                <a16:creationId xmlns:a16="http://schemas.microsoft.com/office/drawing/2014/main" id="{4861E131-DCE3-4CAE-B48D-BDC846AF7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1AEB6-7D77-4D3B-B883-A4BB7EB60823}"/>
              </a:ext>
            </a:extLst>
          </p:cNvPr>
          <p:cNvSpPr>
            <a:spLocks noGrp="1"/>
          </p:cNvSpPr>
          <p:nvPr>
            <p:ph type="sldNum" sz="quarter" idx="12"/>
          </p:nvPr>
        </p:nvSpPr>
        <p:spPr/>
        <p:txBody>
          <a:bodyPr/>
          <a:lstStyle/>
          <a:p>
            <a:fld id="{7018F3A1-70B6-4C43-B5BB-A66289FFE01C}" type="slidenum">
              <a:rPr lang="en-US" smtClean="0"/>
              <a:t>‹#›</a:t>
            </a:fld>
            <a:endParaRPr lang="en-US"/>
          </a:p>
        </p:txBody>
      </p:sp>
    </p:spTree>
    <p:extLst>
      <p:ext uri="{BB962C8B-B14F-4D97-AF65-F5344CB8AC3E}">
        <p14:creationId xmlns:p14="http://schemas.microsoft.com/office/powerpoint/2010/main" val="2997726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7D25-9639-4ACC-8896-3CEB14AAE3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1B875F-1368-413E-B143-139D681E55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D87A98-8562-4FCA-9699-CB5AB5CF4AF9}"/>
              </a:ext>
            </a:extLst>
          </p:cNvPr>
          <p:cNvSpPr>
            <a:spLocks noGrp="1"/>
          </p:cNvSpPr>
          <p:nvPr>
            <p:ph type="dt" sz="half" idx="10"/>
          </p:nvPr>
        </p:nvSpPr>
        <p:spPr/>
        <p:txBody>
          <a:bodyPr/>
          <a:lstStyle/>
          <a:p>
            <a:fld id="{19ADF8CB-94DE-428F-9A68-00F9BBCA3D82}" type="datetimeFigureOut">
              <a:rPr lang="en-US" smtClean="0"/>
              <a:t>5/11/2022</a:t>
            </a:fld>
            <a:endParaRPr lang="en-US"/>
          </a:p>
        </p:txBody>
      </p:sp>
      <p:sp>
        <p:nvSpPr>
          <p:cNvPr id="5" name="Footer Placeholder 4">
            <a:extLst>
              <a:ext uri="{FF2B5EF4-FFF2-40B4-BE49-F238E27FC236}">
                <a16:creationId xmlns:a16="http://schemas.microsoft.com/office/drawing/2014/main" id="{3AB74FEB-3C71-4DD7-B053-8989CA26F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97A14-EC61-4BC8-870D-67DA8BC735CC}"/>
              </a:ext>
            </a:extLst>
          </p:cNvPr>
          <p:cNvSpPr>
            <a:spLocks noGrp="1"/>
          </p:cNvSpPr>
          <p:nvPr>
            <p:ph type="sldNum" sz="quarter" idx="12"/>
          </p:nvPr>
        </p:nvSpPr>
        <p:spPr/>
        <p:txBody>
          <a:bodyPr/>
          <a:lstStyle/>
          <a:p>
            <a:fld id="{7018F3A1-70B6-4C43-B5BB-A66289FFE01C}" type="slidenum">
              <a:rPr lang="en-US" smtClean="0"/>
              <a:t>‹#›</a:t>
            </a:fld>
            <a:endParaRPr lang="en-US"/>
          </a:p>
        </p:txBody>
      </p:sp>
    </p:spTree>
    <p:extLst>
      <p:ext uri="{BB962C8B-B14F-4D97-AF65-F5344CB8AC3E}">
        <p14:creationId xmlns:p14="http://schemas.microsoft.com/office/powerpoint/2010/main" val="402669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4468A-2A08-40D7-A9A5-F945EB90B4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11AFC5-FEC7-4C26-860F-E1BE51D2BF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4F35DC-AF6C-4F11-9E8A-733333120B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D6797D-146F-434B-B7DD-3B5A6FB73163}"/>
              </a:ext>
            </a:extLst>
          </p:cNvPr>
          <p:cNvSpPr>
            <a:spLocks noGrp="1"/>
          </p:cNvSpPr>
          <p:nvPr>
            <p:ph type="dt" sz="half" idx="10"/>
          </p:nvPr>
        </p:nvSpPr>
        <p:spPr/>
        <p:txBody>
          <a:bodyPr/>
          <a:lstStyle/>
          <a:p>
            <a:fld id="{19ADF8CB-94DE-428F-9A68-00F9BBCA3D82}" type="datetimeFigureOut">
              <a:rPr lang="en-US" smtClean="0"/>
              <a:t>5/11/2022</a:t>
            </a:fld>
            <a:endParaRPr lang="en-US"/>
          </a:p>
        </p:txBody>
      </p:sp>
      <p:sp>
        <p:nvSpPr>
          <p:cNvPr id="6" name="Footer Placeholder 5">
            <a:extLst>
              <a:ext uri="{FF2B5EF4-FFF2-40B4-BE49-F238E27FC236}">
                <a16:creationId xmlns:a16="http://schemas.microsoft.com/office/drawing/2014/main" id="{626E0BDA-ACEE-4FD2-8BE7-07AEED4B4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EABBAB-7E06-4596-A678-C4654D60DE31}"/>
              </a:ext>
            </a:extLst>
          </p:cNvPr>
          <p:cNvSpPr>
            <a:spLocks noGrp="1"/>
          </p:cNvSpPr>
          <p:nvPr>
            <p:ph type="sldNum" sz="quarter" idx="12"/>
          </p:nvPr>
        </p:nvSpPr>
        <p:spPr/>
        <p:txBody>
          <a:bodyPr/>
          <a:lstStyle/>
          <a:p>
            <a:fld id="{7018F3A1-70B6-4C43-B5BB-A66289FFE01C}" type="slidenum">
              <a:rPr lang="en-US" smtClean="0"/>
              <a:t>‹#›</a:t>
            </a:fld>
            <a:endParaRPr lang="en-US"/>
          </a:p>
        </p:txBody>
      </p:sp>
    </p:spTree>
    <p:extLst>
      <p:ext uri="{BB962C8B-B14F-4D97-AF65-F5344CB8AC3E}">
        <p14:creationId xmlns:p14="http://schemas.microsoft.com/office/powerpoint/2010/main" val="3115782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3DE0-BF85-4315-BCDE-A9A8E3B1EB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24CD08-19A7-41F8-9F0C-D49DB1296C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73DF46-EA15-4B8F-83F7-B30DF23C3F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141419-2028-45CE-9E77-9002DFD5D0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E57BC8-627A-4FE2-9FFE-C439BA4C51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43BBFD-D066-465B-9E6B-0716D4622AF0}"/>
              </a:ext>
            </a:extLst>
          </p:cNvPr>
          <p:cNvSpPr>
            <a:spLocks noGrp="1"/>
          </p:cNvSpPr>
          <p:nvPr>
            <p:ph type="dt" sz="half" idx="10"/>
          </p:nvPr>
        </p:nvSpPr>
        <p:spPr/>
        <p:txBody>
          <a:bodyPr/>
          <a:lstStyle/>
          <a:p>
            <a:fld id="{19ADF8CB-94DE-428F-9A68-00F9BBCA3D82}" type="datetimeFigureOut">
              <a:rPr lang="en-US" smtClean="0"/>
              <a:t>5/11/2022</a:t>
            </a:fld>
            <a:endParaRPr lang="en-US"/>
          </a:p>
        </p:txBody>
      </p:sp>
      <p:sp>
        <p:nvSpPr>
          <p:cNvPr id="8" name="Footer Placeholder 7">
            <a:extLst>
              <a:ext uri="{FF2B5EF4-FFF2-40B4-BE49-F238E27FC236}">
                <a16:creationId xmlns:a16="http://schemas.microsoft.com/office/drawing/2014/main" id="{6EE447E8-D161-4F2A-B8FB-A7A1893A46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37BDE7-08DF-4783-922A-3DE562E4ECF6}"/>
              </a:ext>
            </a:extLst>
          </p:cNvPr>
          <p:cNvSpPr>
            <a:spLocks noGrp="1"/>
          </p:cNvSpPr>
          <p:nvPr>
            <p:ph type="sldNum" sz="quarter" idx="12"/>
          </p:nvPr>
        </p:nvSpPr>
        <p:spPr/>
        <p:txBody>
          <a:bodyPr/>
          <a:lstStyle/>
          <a:p>
            <a:fld id="{7018F3A1-70B6-4C43-B5BB-A66289FFE01C}" type="slidenum">
              <a:rPr lang="en-US" smtClean="0"/>
              <a:t>‹#›</a:t>
            </a:fld>
            <a:endParaRPr lang="en-US"/>
          </a:p>
        </p:txBody>
      </p:sp>
    </p:spTree>
    <p:extLst>
      <p:ext uri="{BB962C8B-B14F-4D97-AF65-F5344CB8AC3E}">
        <p14:creationId xmlns:p14="http://schemas.microsoft.com/office/powerpoint/2010/main" val="1984597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30D12-2BBA-465C-84F3-85228F65D6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F30F48-4CB4-4A8F-862E-36268BFBEC83}"/>
              </a:ext>
            </a:extLst>
          </p:cNvPr>
          <p:cNvSpPr>
            <a:spLocks noGrp="1"/>
          </p:cNvSpPr>
          <p:nvPr>
            <p:ph type="dt" sz="half" idx="10"/>
          </p:nvPr>
        </p:nvSpPr>
        <p:spPr/>
        <p:txBody>
          <a:bodyPr/>
          <a:lstStyle/>
          <a:p>
            <a:fld id="{19ADF8CB-94DE-428F-9A68-00F9BBCA3D82}" type="datetimeFigureOut">
              <a:rPr lang="en-US" smtClean="0"/>
              <a:t>5/11/2022</a:t>
            </a:fld>
            <a:endParaRPr lang="en-US"/>
          </a:p>
        </p:txBody>
      </p:sp>
      <p:sp>
        <p:nvSpPr>
          <p:cNvPr id="4" name="Footer Placeholder 3">
            <a:extLst>
              <a:ext uri="{FF2B5EF4-FFF2-40B4-BE49-F238E27FC236}">
                <a16:creationId xmlns:a16="http://schemas.microsoft.com/office/drawing/2014/main" id="{02B36246-5AD3-4EF9-BD47-A9501FA977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63E692-32F2-417B-8909-792CE81AC324}"/>
              </a:ext>
            </a:extLst>
          </p:cNvPr>
          <p:cNvSpPr>
            <a:spLocks noGrp="1"/>
          </p:cNvSpPr>
          <p:nvPr>
            <p:ph type="sldNum" sz="quarter" idx="12"/>
          </p:nvPr>
        </p:nvSpPr>
        <p:spPr/>
        <p:txBody>
          <a:bodyPr/>
          <a:lstStyle/>
          <a:p>
            <a:fld id="{7018F3A1-70B6-4C43-B5BB-A66289FFE01C}" type="slidenum">
              <a:rPr lang="en-US" smtClean="0"/>
              <a:t>‹#›</a:t>
            </a:fld>
            <a:endParaRPr lang="en-US"/>
          </a:p>
        </p:txBody>
      </p:sp>
    </p:spTree>
    <p:extLst>
      <p:ext uri="{BB962C8B-B14F-4D97-AF65-F5344CB8AC3E}">
        <p14:creationId xmlns:p14="http://schemas.microsoft.com/office/powerpoint/2010/main" val="3238955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72B1AE-D86B-46D4-BCB7-CA4A0AF82D7D}"/>
              </a:ext>
            </a:extLst>
          </p:cNvPr>
          <p:cNvSpPr>
            <a:spLocks noGrp="1"/>
          </p:cNvSpPr>
          <p:nvPr>
            <p:ph type="dt" sz="half" idx="10"/>
          </p:nvPr>
        </p:nvSpPr>
        <p:spPr/>
        <p:txBody>
          <a:bodyPr/>
          <a:lstStyle/>
          <a:p>
            <a:fld id="{19ADF8CB-94DE-428F-9A68-00F9BBCA3D82}" type="datetimeFigureOut">
              <a:rPr lang="en-US" smtClean="0"/>
              <a:t>5/11/2022</a:t>
            </a:fld>
            <a:endParaRPr lang="en-US"/>
          </a:p>
        </p:txBody>
      </p:sp>
      <p:sp>
        <p:nvSpPr>
          <p:cNvPr id="3" name="Footer Placeholder 2">
            <a:extLst>
              <a:ext uri="{FF2B5EF4-FFF2-40B4-BE49-F238E27FC236}">
                <a16:creationId xmlns:a16="http://schemas.microsoft.com/office/drawing/2014/main" id="{55853A42-B2C8-438B-BFD1-4718DEBFA4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068840-1F78-4E8B-AA8B-9EAA0CE92238}"/>
              </a:ext>
            </a:extLst>
          </p:cNvPr>
          <p:cNvSpPr>
            <a:spLocks noGrp="1"/>
          </p:cNvSpPr>
          <p:nvPr>
            <p:ph type="sldNum" sz="quarter" idx="12"/>
          </p:nvPr>
        </p:nvSpPr>
        <p:spPr/>
        <p:txBody>
          <a:bodyPr/>
          <a:lstStyle/>
          <a:p>
            <a:fld id="{7018F3A1-70B6-4C43-B5BB-A66289FFE01C}" type="slidenum">
              <a:rPr lang="en-US" smtClean="0"/>
              <a:t>‹#›</a:t>
            </a:fld>
            <a:endParaRPr lang="en-US"/>
          </a:p>
        </p:txBody>
      </p:sp>
    </p:spTree>
    <p:extLst>
      <p:ext uri="{BB962C8B-B14F-4D97-AF65-F5344CB8AC3E}">
        <p14:creationId xmlns:p14="http://schemas.microsoft.com/office/powerpoint/2010/main" val="140858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012B-A6C3-4DCE-B842-2B0C1D5E2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FEA55A-7A40-4120-92A1-58640666D0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06B266-876D-4555-A1F7-71C2B053E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6F65-52D1-4597-9553-0DDBB0F30A86}"/>
              </a:ext>
            </a:extLst>
          </p:cNvPr>
          <p:cNvSpPr>
            <a:spLocks noGrp="1"/>
          </p:cNvSpPr>
          <p:nvPr>
            <p:ph type="dt" sz="half" idx="10"/>
          </p:nvPr>
        </p:nvSpPr>
        <p:spPr/>
        <p:txBody>
          <a:bodyPr/>
          <a:lstStyle/>
          <a:p>
            <a:fld id="{19ADF8CB-94DE-428F-9A68-00F9BBCA3D82}" type="datetimeFigureOut">
              <a:rPr lang="en-US" smtClean="0"/>
              <a:t>5/11/2022</a:t>
            </a:fld>
            <a:endParaRPr lang="en-US"/>
          </a:p>
        </p:txBody>
      </p:sp>
      <p:sp>
        <p:nvSpPr>
          <p:cNvPr id="6" name="Footer Placeholder 5">
            <a:extLst>
              <a:ext uri="{FF2B5EF4-FFF2-40B4-BE49-F238E27FC236}">
                <a16:creationId xmlns:a16="http://schemas.microsoft.com/office/drawing/2014/main" id="{8E286D69-1835-4AF8-BACD-BB765F08C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8B268-9011-4FCC-9215-BEF8EEAFC7B7}"/>
              </a:ext>
            </a:extLst>
          </p:cNvPr>
          <p:cNvSpPr>
            <a:spLocks noGrp="1"/>
          </p:cNvSpPr>
          <p:nvPr>
            <p:ph type="sldNum" sz="quarter" idx="12"/>
          </p:nvPr>
        </p:nvSpPr>
        <p:spPr/>
        <p:txBody>
          <a:bodyPr/>
          <a:lstStyle/>
          <a:p>
            <a:fld id="{7018F3A1-70B6-4C43-B5BB-A66289FFE01C}" type="slidenum">
              <a:rPr lang="en-US" smtClean="0"/>
              <a:t>‹#›</a:t>
            </a:fld>
            <a:endParaRPr lang="en-US"/>
          </a:p>
        </p:txBody>
      </p:sp>
    </p:spTree>
    <p:extLst>
      <p:ext uri="{BB962C8B-B14F-4D97-AF65-F5344CB8AC3E}">
        <p14:creationId xmlns:p14="http://schemas.microsoft.com/office/powerpoint/2010/main" val="144643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67117-AD5B-46F8-BF69-07E6476DF4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98757E-5EF7-4637-811D-4EAB61B201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2FA375-F723-40E1-A36F-202D21535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11D29-4518-44C3-8B72-EED9D24DE6D0}"/>
              </a:ext>
            </a:extLst>
          </p:cNvPr>
          <p:cNvSpPr>
            <a:spLocks noGrp="1"/>
          </p:cNvSpPr>
          <p:nvPr>
            <p:ph type="dt" sz="half" idx="10"/>
          </p:nvPr>
        </p:nvSpPr>
        <p:spPr/>
        <p:txBody>
          <a:bodyPr/>
          <a:lstStyle/>
          <a:p>
            <a:fld id="{19ADF8CB-94DE-428F-9A68-00F9BBCA3D82}" type="datetimeFigureOut">
              <a:rPr lang="en-US" smtClean="0"/>
              <a:t>5/11/2022</a:t>
            </a:fld>
            <a:endParaRPr lang="en-US"/>
          </a:p>
        </p:txBody>
      </p:sp>
      <p:sp>
        <p:nvSpPr>
          <p:cNvPr id="6" name="Footer Placeholder 5">
            <a:extLst>
              <a:ext uri="{FF2B5EF4-FFF2-40B4-BE49-F238E27FC236}">
                <a16:creationId xmlns:a16="http://schemas.microsoft.com/office/drawing/2014/main" id="{E4ABECCD-39DB-4F77-A2E7-31FD68EDDC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D3FB12-01B0-44B2-87A9-362D2768B59A}"/>
              </a:ext>
            </a:extLst>
          </p:cNvPr>
          <p:cNvSpPr>
            <a:spLocks noGrp="1"/>
          </p:cNvSpPr>
          <p:nvPr>
            <p:ph type="sldNum" sz="quarter" idx="12"/>
          </p:nvPr>
        </p:nvSpPr>
        <p:spPr/>
        <p:txBody>
          <a:bodyPr/>
          <a:lstStyle/>
          <a:p>
            <a:fld id="{7018F3A1-70B6-4C43-B5BB-A66289FFE01C}" type="slidenum">
              <a:rPr lang="en-US" smtClean="0"/>
              <a:t>‹#›</a:t>
            </a:fld>
            <a:endParaRPr lang="en-US"/>
          </a:p>
        </p:txBody>
      </p:sp>
    </p:spTree>
    <p:extLst>
      <p:ext uri="{BB962C8B-B14F-4D97-AF65-F5344CB8AC3E}">
        <p14:creationId xmlns:p14="http://schemas.microsoft.com/office/powerpoint/2010/main" val="2841040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27E9E-5256-4C08-AEF7-BFAB955003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F34A4-F9B4-4B56-BA9D-B004543C66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06129-7A8E-4336-9FB3-7E8F97B0DE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DF8CB-94DE-428F-9A68-00F9BBCA3D82}" type="datetimeFigureOut">
              <a:rPr lang="en-US" smtClean="0"/>
              <a:t>5/11/2022</a:t>
            </a:fld>
            <a:endParaRPr lang="en-US"/>
          </a:p>
        </p:txBody>
      </p:sp>
      <p:sp>
        <p:nvSpPr>
          <p:cNvPr id="5" name="Footer Placeholder 4">
            <a:extLst>
              <a:ext uri="{FF2B5EF4-FFF2-40B4-BE49-F238E27FC236}">
                <a16:creationId xmlns:a16="http://schemas.microsoft.com/office/drawing/2014/main" id="{FC8CA631-9D96-43AB-B859-C551EFCA91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D08DEB-C787-43E5-9236-AEF41E4FAE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18F3A1-70B6-4C43-B5BB-A66289FFE01C}" type="slidenum">
              <a:rPr lang="en-US" smtClean="0"/>
              <a:t>‹#›</a:t>
            </a:fld>
            <a:endParaRPr lang="en-US"/>
          </a:p>
        </p:txBody>
      </p:sp>
    </p:spTree>
    <p:extLst>
      <p:ext uri="{BB962C8B-B14F-4D97-AF65-F5344CB8AC3E}">
        <p14:creationId xmlns:p14="http://schemas.microsoft.com/office/powerpoint/2010/main" val="1875953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ed pinpointers pinned on a road">
            <a:extLst>
              <a:ext uri="{FF2B5EF4-FFF2-40B4-BE49-F238E27FC236}">
                <a16:creationId xmlns:a16="http://schemas.microsoft.com/office/drawing/2014/main" id="{2061B654-A0E1-4168-A22E-79A42B692A24}"/>
              </a:ext>
            </a:extLst>
          </p:cNvPr>
          <p:cNvPicPr>
            <a:picLocks noChangeAspect="1"/>
          </p:cNvPicPr>
          <p:nvPr/>
        </p:nvPicPr>
        <p:blipFill rotWithShape="1">
          <a:blip r:embed="rId2">
            <a:extLst>
              <a:ext uri="{28A0092B-C50C-407E-A947-70E740481C1C}">
                <a14:useLocalDpi xmlns:a14="http://schemas.microsoft.com/office/drawing/2010/main" val="0"/>
              </a:ext>
            </a:extLst>
          </a:blip>
          <a:srcRect t="11693" b="24349"/>
          <a:stretch/>
        </p:blipFill>
        <p:spPr>
          <a:xfrm>
            <a:off x="4267201" y="10"/>
            <a:ext cx="7924800" cy="3383270"/>
          </a:xfrm>
          <a:prstGeom prst="rect">
            <a:avLst/>
          </a:prstGeom>
        </p:spPr>
      </p:pic>
      <p:pic>
        <p:nvPicPr>
          <p:cNvPr id="5" name="Picture 4" descr="Person sitting on mountain edge looking at landscape">
            <a:extLst>
              <a:ext uri="{FF2B5EF4-FFF2-40B4-BE49-F238E27FC236}">
                <a16:creationId xmlns:a16="http://schemas.microsoft.com/office/drawing/2014/main" id="{71C1758D-24C8-4547-838D-36DB5AAEDF96}"/>
              </a:ext>
            </a:extLst>
          </p:cNvPr>
          <p:cNvPicPr>
            <a:picLocks noChangeAspect="1"/>
          </p:cNvPicPr>
          <p:nvPr/>
        </p:nvPicPr>
        <p:blipFill rotWithShape="1">
          <a:blip r:embed="rId3">
            <a:extLst>
              <a:ext uri="{28A0092B-C50C-407E-A947-70E740481C1C}">
                <a14:useLocalDpi xmlns:a14="http://schemas.microsoft.com/office/drawing/2010/main" val="0"/>
              </a:ext>
            </a:extLst>
          </a:blip>
          <a:srcRect t="27297" r="2" b="5623"/>
          <a:stretch/>
        </p:blipFill>
        <p:spPr>
          <a:xfrm>
            <a:off x="4650916" y="3728720"/>
            <a:ext cx="7555832" cy="3383280"/>
          </a:xfrm>
          <a:prstGeom prst="rect">
            <a:avLst/>
          </a:prstGeom>
        </p:spPr>
      </p:pic>
      <p:sp useBgFill="1">
        <p:nvSpPr>
          <p:cNvPr id="14" name="Freeform: Shape 13">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2ED9DA-0006-42E3-8E27-520FA497A6F1}"/>
              </a:ext>
            </a:extLst>
          </p:cNvPr>
          <p:cNvSpPr>
            <a:spLocks noGrp="1"/>
          </p:cNvSpPr>
          <p:nvPr>
            <p:ph type="ctrTitle"/>
          </p:nvPr>
        </p:nvSpPr>
        <p:spPr>
          <a:xfrm>
            <a:off x="643468" y="609600"/>
            <a:ext cx="3992700" cy="3877197"/>
          </a:xfrm>
        </p:spPr>
        <p:txBody>
          <a:bodyPr>
            <a:normAutofit/>
          </a:bodyPr>
          <a:lstStyle/>
          <a:p>
            <a:pPr algn="l"/>
            <a:r>
              <a:rPr lang="en-US" sz="4400" dirty="0"/>
              <a:t>Inequities within Planning… and what we can do</a:t>
            </a:r>
          </a:p>
        </p:txBody>
      </p:sp>
      <p:sp>
        <p:nvSpPr>
          <p:cNvPr id="3" name="Subtitle 2">
            <a:extLst>
              <a:ext uri="{FF2B5EF4-FFF2-40B4-BE49-F238E27FC236}">
                <a16:creationId xmlns:a16="http://schemas.microsoft.com/office/drawing/2014/main" id="{BB4349CB-5808-413B-8F2B-D6D37AEB4BE6}"/>
              </a:ext>
            </a:extLst>
          </p:cNvPr>
          <p:cNvSpPr>
            <a:spLocks noGrp="1"/>
          </p:cNvSpPr>
          <p:nvPr>
            <p:ph type="subTitle" idx="1"/>
          </p:nvPr>
        </p:nvSpPr>
        <p:spPr>
          <a:xfrm>
            <a:off x="643467" y="4638783"/>
            <a:ext cx="4007449" cy="1343972"/>
          </a:xfrm>
        </p:spPr>
        <p:txBody>
          <a:bodyPr>
            <a:normAutofit/>
          </a:bodyPr>
          <a:lstStyle/>
          <a:p>
            <a:pPr algn="l"/>
            <a:r>
              <a:rPr lang="en-US" dirty="0"/>
              <a:t>Matt Hirschinger, MPA</a:t>
            </a:r>
            <a:endParaRPr lang="en-US"/>
          </a:p>
          <a:p>
            <a:pPr algn="l"/>
            <a:r>
              <a:rPr lang="en-US" dirty="0"/>
              <a:t>Jennifer Woods, AICP</a:t>
            </a:r>
            <a:endParaRPr lang="en-US"/>
          </a:p>
          <a:p>
            <a:pPr algn="l"/>
            <a:r>
              <a:rPr lang="en-US" dirty="0"/>
              <a:t>2022</a:t>
            </a:r>
            <a:endParaRPr lang="en-US"/>
          </a:p>
        </p:txBody>
      </p:sp>
    </p:spTree>
    <p:extLst>
      <p:ext uri="{BB962C8B-B14F-4D97-AF65-F5344CB8AC3E}">
        <p14:creationId xmlns:p14="http://schemas.microsoft.com/office/powerpoint/2010/main" val="3206394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0C0F0-2FD8-4DDF-8374-D5E9B27C273F}"/>
              </a:ext>
            </a:extLst>
          </p:cNvPr>
          <p:cNvSpPr>
            <a:spLocks noGrp="1"/>
          </p:cNvSpPr>
          <p:nvPr>
            <p:ph type="title"/>
          </p:nvPr>
        </p:nvSpPr>
        <p:spPr>
          <a:xfrm>
            <a:off x="838201" y="365125"/>
            <a:ext cx="3816095" cy="1938076"/>
          </a:xfrm>
        </p:spPr>
        <p:txBody>
          <a:bodyPr>
            <a:normAutofit/>
          </a:bodyPr>
          <a:lstStyle/>
          <a:p>
            <a:r>
              <a:rPr lang="en-US" sz="4100" dirty="0"/>
              <a:t>Move the Needle Part 1: Defining equitable goals…</a:t>
            </a:r>
          </a:p>
        </p:txBody>
      </p:sp>
      <p:sp>
        <p:nvSpPr>
          <p:cNvPr id="3" name="Content Placeholder 2">
            <a:extLst>
              <a:ext uri="{FF2B5EF4-FFF2-40B4-BE49-F238E27FC236}">
                <a16:creationId xmlns:a16="http://schemas.microsoft.com/office/drawing/2014/main" id="{CA7DBF9C-ABED-4AC1-8072-CF25A4FE1F7A}"/>
              </a:ext>
            </a:extLst>
          </p:cNvPr>
          <p:cNvSpPr>
            <a:spLocks noGrp="1"/>
          </p:cNvSpPr>
          <p:nvPr>
            <p:ph idx="1"/>
          </p:nvPr>
        </p:nvSpPr>
        <p:spPr>
          <a:xfrm>
            <a:off x="838201" y="2482589"/>
            <a:ext cx="3816096" cy="3694373"/>
          </a:xfrm>
        </p:spPr>
        <p:txBody>
          <a:bodyPr>
            <a:normAutofit/>
          </a:bodyPr>
          <a:lstStyle/>
          <a:p>
            <a:r>
              <a:rPr lang="en-US" sz="2000" dirty="0"/>
              <a:t>Where do our communities do well? (and can be measured)</a:t>
            </a:r>
          </a:p>
          <a:p>
            <a:r>
              <a:rPr lang="en-US" sz="2000" dirty="0"/>
              <a:t>Where do our communities not do well? (and can be measured)</a:t>
            </a:r>
          </a:p>
          <a:p>
            <a:r>
              <a:rPr lang="en-US" sz="2000" dirty="0"/>
              <a:t>Consider these two questions concerning your topic of choice</a:t>
            </a:r>
          </a:p>
        </p:txBody>
      </p:sp>
      <p:pic>
        <p:nvPicPr>
          <p:cNvPr id="5" name="Picture 4" descr="Construction workers celebrating">
            <a:extLst>
              <a:ext uri="{FF2B5EF4-FFF2-40B4-BE49-F238E27FC236}">
                <a16:creationId xmlns:a16="http://schemas.microsoft.com/office/drawing/2014/main" id="{5D3DD954-113B-4738-96DE-CD52B56D2BBE}"/>
              </a:ext>
            </a:extLst>
          </p:cNvPr>
          <p:cNvPicPr>
            <a:picLocks noChangeAspect="1"/>
          </p:cNvPicPr>
          <p:nvPr/>
        </p:nvPicPr>
        <p:blipFill rotWithShape="1">
          <a:blip r:embed="rId2">
            <a:extLst>
              <a:ext uri="{28A0092B-C50C-407E-A947-70E740481C1C}">
                <a14:useLocalDpi xmlns:a14="http://schemas.microsoft.com/office/drawing/2010/main" val="0"/>
              </a:ext>
            </a:extLst>
          </a:blip>
          <a:srcRect t="17535" r="-1" b="6519"/>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7" name="Picture 6" descr="Child covering face">
            <a:extLst>
              <a:ext uri="{FF2B5EF4-FFF2-40B4-BE49-F238E27FC236}">
                <a16:creationId xmlns:a16="http://schemas.microsoft.com/office/drawing/2014/main" id="{3E198C97-CBE5-41D4-B4C7-8F23E8FEB7E9}"/>
              </a:ext>
            </a:extLst>
          </p:cNvPr>
          <p:cNvPicPr>
            <a:picLocks noChangeAspect="1"/>
          </p:cNvPicPr>
          <p:nvPr/>
        </p:nvPicPr>
        <p:blipFill rotWithShape="1">
          <a:blip r:embed="rId3">
            <a:extLst>
              <a:ext uri="{28A0092B-C50C-407E-A947-70E740481C1C}">
                <a14:useLocalDpi xmlns:a14="http://schemas.microsoft.com/office/drawing/2010/main" val="0"/>
              </a:ext>
            </a:extLst>
          </a:blip>
          <a:srcRect t="13736" b="25014"/>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967156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EA052-DE72-4357-A6D4-6FF9BDE765AB}"/>
              </a:ext>
            </a:extLst>
          </p:cNvPr>
          <p:cNvSpPr>
            <a:spLocks noGrp="1"/>
          </p:cNvSpPr>
          <p:nvPr>
            <p:ph type="title"/>
          </p:nvPr>
        </p:nvSpPr>
        <p:spPr>
          <a:xfrm>
            <a:off x="481013" y="3752849"/>
            <a:ext cx="3290887" cy="2452687"/>
          </a:xfrm>
        </p:spPr>
        <p:txBody>
          <a:bodyPr anchor="ctr">
            <a:normAutofit/>
          </a:bodyPr>
          <a:lstStyle/>
          <a:p>
            <a:r>
              <a:rPr lang="en-US" sz="3600" dirty="0"/>
              <a:t>Part Two: Define the topic more critically</a:t>
            </a:r>
          </a:p>
        </p:txBody>
      </p:sp>
      <p:pic>
        <p:nvPicPr>
          <p:cNvPr id="6" name="Picture 5" descr="Colorful pins linked with threads">
            <a:extLst>
              <a:ext uri="{FF2B5EF4-FFF2-40B4-BE49-F238E27FC236}">
                <a16:creationId xmlns:a16="http://schemas.microsoft.com/office/drawing/2014/main" id="{8CC20554-6A40-4E02-901B-42C90E63A01F}"/>
              </a:ext>
            </a:extLst>
          </p:cNvPr>
          <p:cNvPicPr>
            <a:picLocks noChangeAspect="1"/>
          </p:cNvPicPr>
          <p:nvPr/>
        </p:nvPicPr>
        <p:blipFill rotWithShape="1">
          <a:blip r:embed="rId2">
            <a:extLst>
              <a:ext uri="{28A0092B-C50C-407E-A947-70E740481C1C}">
                <a14:useLocalDpi xmlns:a14="http://schemas.microsoft.com/office/drawing/2010/main" val="0"/>
              </a:ext>
            </a:extLst>
          </a:blip>
          <a:srcRect t="20342" b="3389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756DB0A-7002-48D8-B626-121B27466F48}"/>
              </a:ext>
            </a:extLst>
          </p:cNvPr>
          <p:cNvSpPr>
            <a:spLocks noGrp="1"/>
          </p:cNvSpPr>
          <p:nvPr>
            <p:ph idx="1"/>
          </p:nvPr>
        </p:nvSpPr>
        <p:spPr>
          <a:xfrm>
            <a:off x="4223982" y="3752850"/>
            <a:ext cx="7485413" cy="2452687"/>
          </a:xfrm>
        </p:spPr>
        <p:txBody>
          <a:bodyPr anchor="ctr">
            <a:normAutofit/>
          </a:bodyPr>
          <a:lstStyle/>
          <a:p>
            <a:r>
              <a:rPr lang="en-US" sz="1800" dirty="0"/>
              <a:t>Begin to write out what are the major rules, structures, policies, decision-making authorities, etc. that are central to your topic. In other words, ANALYSE your topic.</a:t>
            </a:r>
          </a:p>
        </p:txBody>
      </p:sp>
    </p:spTree>
    <p:extLst>
      <p:ext uri="{BB962C8B-B14F-4D97-AF65-F5344CB8AC3E}">
        <p14:creationId xmlns:p14="http://schemas.microsoft.com/office/powerpoint/2010/main" val="2730539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E85995-E11D-44A2-D4C6-68640245DC89}"/>
              </a:ext>
            </a:extLst>
          </p:cNvPr>
          <p:cNvSpPr>
            <a:spLocks noGrp="1"/>
          </p:cNvSpPr>
          <p:nvPr>
            <p:ph type="title"/>
          </p:nvPr>
        </p:nvSpPr>
        <p:spPr>
          <a:xfrm>
            <a:off x="640080" y="325369"/>
            <a:ext cx="4368602" cy="1956841"/>
          </a:xfrm>
        </p:spPr>
        <p:txBody>
          <a:bodyPr anchor="b">
            <a:normAutofit/>
          </a:bodyPr>
          <a:lstStyle/>
          <a:p>
            <a:r>
              <a:rPr lang="en-US" sz="5400"/>
              <a:t>Part three: Resources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AB7D01-DD36-FC0B-78BF-61F302831D9D}"/>
              </a:ext>
            </a:extLst>
          </p:cNvPr>
          <p:cNvSpPr>
            <a:spLocks noGrp="1"/>
          </p:cNvSpPr>
          <p:nvPr>
            <p:ph idx="1"/>
          </p:nvPr>
        </p:nvSpPr>
        <p:spPr>
          <a:xfrm>
            <a:off x="640080" y="2872899"/>
            <a:ext cx="4243589" cy="3320668"/>
          </a:xfrm>
        </p:spPr>
        <p:txBody>
          <a:bodyPr>
            <a:normAutofit/>
          </a:bodyPr>
          <a:lstStyle/>
          <a:p>
            <a:r>
              <a:rPr lang="en-US" sz="2200" dirty="0"/>
              <a:t>Consider the necessary resources </a:t>
            </a:r>
            <a:r>
              <a:rPr lang="en-US" sz="2200" i="1" dirty="0"/>
              <a:t>(money, time, expertise, relationships/politics, lack of barriers) </a:t>
            </a:r>
            <a:r>
              <a:rPr lang="en-US" sz="2200" dirty="0"/>
              <a:t>from a resident or customer to go through the process, to achieve their goals. Who reasonably can? </a:t>
            </a:r>
          </a:p>
          <a:p>
            <a:r>
              <a:rPr lang="en-US" sz="2200" dirty="0"/>
              <a:t>Consider the resources/influence you require to make changes to your topic</a:t>
            </a:r>
          </a:p>
        </p:txBody>
      </p:sp>
      <p:pic>
        <p:nvPicPr>
          <p:cNvPr id="5" name="Picture 4" descr="Collection of colorful office supplies">
            <a:extLst>
              <a:ext uri="{FF2B5EF4-FFF2-40B4-BE49-F238E27FC236}">
                <a16:creationId xmlns:a16="http://schemas.microsoft.com/office/drawing/2014/main" id="{BD83DDE3-5241-5F35-D3DB-EF42FBE0635E}"/>
              </a:ext>
            </a:extLst>
          </p:cNvPr>
          <p:cNvPicPr>
            <a:picLocks noChangeAspect="1"/>
          </p:cNvPicPr>
          <p:nvPr/>
        </p:nvPicPr>
        <p:blipFill rotWithShape="1">
          <a:blip r:embed="rId3">
            <a:extLst>
              <a:ext uri="{28A0092B-C50C-407E-A947-70E740481C1C}">
                <a14:useLocalDpi xmlns:a14="http://schemas.microsoft.com/office/drawing/2010/main" val="0"/>
              </a:ext>
            </a:extLst>
          </a:blip>
          <a:srcRect l="20112" r="1293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46850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working together">
            <a:extLst>
              <a:ext uri="{FF2B5EF4-FFF2-40B4-BE49-F238E27FC236}">
                <a16:creationId xmlns:a16="http://schemas.microsoft.com/office/drawing/2014/main" id="{6FFC71C2-8A2B-470E-B38D-2370FA5F1EA7}"/>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40D682-F1BA-4DD3-9372-5B2A3AC68984}"/>
              </a:ext>
            </a:extLst>
          </p:cNvPr>
          <p:cNvSpPr>
            <a:spLocks noGrp="1"/>
          </p:cNvSpPr>
          <p:nvPr>
            <p:ph type="title"/>
          </p:nvPr>
        </p:nvSpPr>
        <p:spPr>
          <a:xfrm>
            <a:off x="838200" y="365125"/>
            <a:ext cx="3822189" cy="1899912"/>
          </a:xfrm>
        </p:spPr>
        <p:txBody>
          <a:bodyPr>
            <a:normAutofit/>
          </a:bodyPr>
          <a:lstStyle/>
          <a:p>
            <a:r>
              <a:rPr lang="en-US" sz="4000" dirty="0"/>
              <a:t>Part four: Put it all together</a:t>
            </a:r>
          </a:p>
        </p:txBody>
      </p:sp>
      <p:sp>
        <p:nvSpPr>
          <p:cNvPr id="3" name="Content Placeholder 2">
            <a:extLst>
              <a:ext uri="{FF2B5EF4-FFF2-40B4-BE49-F238E27FC236}">
                <a16:creationId xmlns:a16="http://schemas.microsoft.com/office/drawing/2014/main" id="{64581ACF-863D-4611-BF67-18B871539BC1}"/>
              </a:ext>
            </a:extLst>
          </p:cNvPr>
          <p:cNvSpPr>
            <a:spLocks noGrp="1"/>
          </p:cNvSpPr>
          <p:nvPr>
            <p:ph idx="1"/>
          </p:nvPr>
        </p:nvSpPr>
        <p:spPr>
          <a:xfrm>
            <a:off x="838200" y="2434201"/>
            <a:ext cx="3822189" cy="3742762"/>
          </a:xfrm>
        </p:spPr>
        <p:txBody>
          <a:bodyPr>
            <a:normAutofit/>
          </a:bodyPr>
          <a:lstStyle/>
          <a:p>
            <a:r>
              <a:rPr lang="en-US" dirty="0"/>
              <a:t>Make an equity goal, that is comprehensive and critical, and considers both what you and those you serve require</a:t>
            </a:r>
          </a:p>
          <a:p>
            <a:r>
              <a:rPr lang="en-US" b="1" dirty="0">
                <a:highlight>
                  <a:srgbClr val="FFFF00"/>
                </a:highlight>
              </a:rPr>
              <a:t>Ask for help</a:t>
            </a:r>
          </a:p>
        </p:txBody>
      </p:sp>
    </p:spTree>
    <p:extLst>
      <p:ext uri="{BB962C8B-B14F-4D97-AF65-F5344CB8AC3E}">
        <p14:creationId xmlns:p14="http://schemas.microsoft.com/office/powerpoint/2010/main" val="1964140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 tools on a red background">
            <a:extLst>
              <a:ext uri="{FF2B5EF4-FFF2-40B4-BE49-F238E27FC236}">
                <a16:creationId xmlns:a16="http://schemas.microsoft.com/office/drawing/2014/main" id="{38467E3F-5C58-4162-A1B6-7C34FD99897E}"/>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42F65B-8219-449F-8EF3-CA74E41F6807}"/>
              </a:ext>
            </a:extLst>
          </p:cNvPr>
          <p:cNvSpPr>
            <a:spLocks noGrp="1"/>
          </p:cNvSpPr>
          <p:nvPr>
            <p:ph type="title"/>
          </p:nvPr>
        </p:nvSpPr>
        <p:spPr>
          <a:xfrm>
            <a:off x="838200" y="365125"/>
            <a:ext cx="4536440" cy="1899912"/>
          </a:xfrm>
        </p:spPr>
        <p:txBody>
          <a:bodyPr>
            <a:normAutofit/>
          </a:bodyPr>
          <a:lstStyle/>
          <a:p>
            <a:r>
              <a:rPr lang="en-US" sz="3100" dirty="0"/>
              <a:t>Two useful concepts: “Economic Development” and “Public Good” </a:t>
            </a:r>
          </a:p>
        </p:txBody>
      </p:sp>
      <p:sp>
        <p:nvSpPr>
          <p:cNvPr id="3" name="Content Placeholder 2">
            <a:extLst>
              <a:ext uri="{FF2B5EF4-FFF2-40B4-BE49-F238E27FC236}">
                <a16:creationId xmlns:a16="http://schemas.microsoft.com/office/drawing/2014/main" id="{4E0B1A4E-3161-4254-887C-07534A3A9045}"/>
              </a:ext>
            </a:extLst>
          </p:cNvPr>
          <p:cNvSpPr>
            <a:spLocks noGrp="1"/>
          </p:cNvSpPr>
          <p:nvPr>
            <p:ph idx="1"/>
          </p:nvPr>
        </p:nvSpPr>
        <p:spPr>
          <a:xfrm>
            <a:off x="838200" y="2434201"/>
            <a:ext cx="3822189" cy="3742762"/>
          </a:xfrm>
        </p:spPr>
        <p:txBody>
          <a:bodyPr>
            <a:normAutofit/>
          </a:bodyPr>
          <a:lstStyle/>
          <a:p>
            <a:r>
              <a:rPr lang="en-US" sz="2000"/>
              <a:t>Use the tools available</a:t>
            </a:r>
          </a:p>
          <a:p>
            <a:r>
              <a:rPr lang="en-US" sz="2000"/>
              <a:t>“Economic Development” is a legitimate and celebrated tool for government action</a:t>
            </a:r>
          </a:p>
          <a:p>
            <a:r>
              <a:rPr lang="en-US" sz="2000"/>
              <a:t>“Public Good” is tied to the very foundations of planning as a profession and industry</a:t>
            </a:r>
          </a:p>
        </p:txBody>
      </p:sp>
    </p:spTree>
    <p:extLst>
      <p:ext uri="{BB962C8B-B14F-4D97-AF65-F5344CB8AC3E}">
        <p14:creationId xmlns:p14="http://schemas.microsoft.com/office/powerpoint/2010/main" val="1129309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9D55BC3-B309-4608-A44D-BA5078245B4B}"/>
              </a:ext>
            </a:extLst>
          </p:cNvPr>
          <p:cNvPicPr>
            <a:picLocks noChangeAspect="1"/>
          </p:cNvPicPr>
          <p:nvPr/>
        </p:nvPicPr>
        <p:blipFill rotWithShape="1">
          <a:blip r:embed="rId2"/>
          <a:srcRect l="3483" r="2400"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E2A471-C881-4409-9F83-DE6FA139CB47}"/>
              </a:ext>
            </a:extLst>
          </p:cNvPr>
          <p:cNvSpPr>
            <a:spLocks noGrp="1"/>
          </p:cNvSpPr>
          <p:nvPr>
            <p:ph type="title"/>
          </p:nvPr>
        </p:nvSpPr>
        <p:spPr>
          <a:xfrm>
            <a:off x="838200" y="365125"/>
            <a:ext cx="3822189" cy="1899912"/>
          </a:xfrm>
        </p:spPr>
        <p:txBody>
          <a:bodyPr>
            <a:normAutofit/>
          </a:bodyPr>
          <a:lstStyle/>
          <a:p>
            <a:r>
              <a:rPr lang="en-US" sz="4000" dirty="0"/>
              <a:t>One last consideration</a:t>
            </a:r>
          </a:p>
        </p:txBody>
      </p:sp>
      <p:sp>
        <p:nvSpPr>
          <p:cNvPr id="3" name="Content Placeholder 2">
            <a:extLst>
              <a:ext uri="{FF2B5EF4-FFF2-40B4-BE49-F238E27FC236}">
                <a16:creationId xmlns:a16="http://schemas.microsoft.com/office/drawing/2014/main" id="{EBC58354-E99D-4581-9939-FED23D930F49}"/>
              </a:ext>
            </a:extLst>
          </p:cNvPr>
          <p:cNvSpPr>
            <a:spLocks noGrp="1"/>
          </p:cNvSpPr>
          <p:nvPr>
            <p:ph idx="1"/>
          </p:nvPr>
        </p:nvSpPr>
        <p:spPr>
          <a:xfrm>
            <a:off x="838200" y="2434201"/>
            <a:ext cx="3822189" cy="3742762"/>
          </a:xfrm>
        </p:spPr>
        <p:txBody>
          <a:bodyPr>
            <a:normAutofit/>
          </a:bodyPr>
          <a:lstStyle/>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If not you, then who?</a:t>
            </a:r>
          </a:p>
        </p:txBody>
      </p:sp>
    </p:spTree>
    <p:extLst>
      <p:ext uri="{BB962C8B-B14F-4D97-AF65-F5344CB8AC3E}">
        <p14:creationId xmlns:p14="http://schemas.microsoft.com/office/powerpoint/2010/main" val="410636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1239F7-EF97-46BD-BF0F-176D08FE76AA}"/>
              </a:ext>
            </a:extLst>
          </p:cNvPr>
          <p:cNvSpPr>
            <a:spLocks noGrp="1"/>
          </p:cNvSpPr>
          <p:nvPr>
            <p:ph type="title"/>
          </p:nvPr>
        </p:nvSpPr>
        <p:spPr>
          <a:xfrm>
            <a:off x="838201" y="365125"/>
            <a:ext cx="5251316" cy="1807305"/>
          </a:xfrm>
        </p:spPr>
        <p:txBody>
          <a:bodyPr>
            <a:normAutofit/>
          </a:bodyPr>
          <a:lstStyle/>
          <a:p>
            <a:r>
              <a:rPr lang="en-US" dirty="0"/>
              <a:t>What we’ll cover</a:t>
            </a:r>
          </a:p>
        </p:txBody>
      </p:sp>
      <p:sp>
        <p:nvSpPr>
          <p:cNvPr id="3" name="Content Placeholder 2">
            <a:extLst>
              <a:ext uri="{FF2B5EF4-FFF2-40B4-BE49-F238E27FC236}">
                <a16:creationId xmlns:a16="http://schemas.microsoft.com/office/drawing/2014/main" id="{606A275F-010C-4524-89B6-EB861A130EF6}"/>
              </a:ext>
            </a:extLst>
          </p:cNvPr>
          <p:cNvSpPr>
            <a:spLocks noGrp="1"/>
          </p:cNvSpPr>
          <p:nvPr>
            <p:ph idx="1"/>
          </p:nvPr>
        </p:nvSpPr>
        <p:spPr>
          <a:xfrm>
            <a:off x="838200" y="2333297"/>
            <a:ext cx="4619621" cy="3843666"/>
          </a:xfrm>
        </p:spPr>
        <p:txBody>
          <a:bodyPr>
            <a:normAutofit/>
          </a:bodyPr>
          <a:lstStyle/>
          <a:p>
            <a:r>
              <a:rPr lang="en-US" sz="2000" dirty="0"/>
              <a:t>Current perceptions among Colorado Planners</a:t>
            </a:r>
          </a:p>
          <a:p>
            <a:r>
              <a:rPr lang="en-US" sz="2000" dirty="0"/>
              <a:t>Defining “equity” and “progress”</a:t>
            </a:r>
          </a:p>
          <a:p>
            <a:r>
              <a:rPr lang="en-US" sz="2000" dirty="0"/>
              <a:t>Realities of our current situation</a:t>
            </a:r>
          </a:p>
          <a:p>
            <a:r>
              <a:rPr lang="en-US" sz="2000" dirty="0"/>
              <a:t>Simplified walkthrough to “move the needle”</a:t>
            </a:r>
          </a:p>
          <a:p>
            <a:r>
              <a:rPr lang="en-US" sz="2000" dirty="0"/>
              <a:t> Spur to action</a:t>
            </a:r>
          </a:p>
        </p:txBody>
      </p:sp>
      <p:pic>
        <p:nvPicPr>
          <p:cNvPr id="5" name="Picture 4" descr="Pencils">
            <a:extLst>
              <a:ext uri="{FF2B5EF4-FFF2-40B4-BE49-F238E27FC236}">
                <a16:creationId xmlns:a16="http://schemas.microsoft.com/office/drawing/2014/main" id="{A24DA495-52BE-4974-8181-49D26E717286}"/>
              </a:ext>
            </a:extLst>
          </p:cNvPr>
          <p:cNvPicPr>
            <a:picLocks noChangeAspect="1"/>
          </p:cNvPicPr>
          <p:nvPr/>
        </p:nvPicPr>
        <p:blipFill rotWithShape="1">
          <a:blip r:embed="rId2">
            <a:extLst>
              <a:ext uri="{28A0092B-C50C-407E-A947-70E740481C1C}">
                <a14:useLocalDpi xmlns:a14="http://schemas.microsoft.com/office/drawing/2010/main" val="0"/>
              </a:ext>
            </a:extLst>
          </a:blip>
          <a:srcRect l="37617" r="-2"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41395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Colorful wooden maze">
            <a:extLst>
              <a:ext uri="{FF2B5EF4-FFF2-40B4-BE49-F238E27FC236}">
                <a16:creationId xmlns:a16="http://schemas.microsoft.com/office/drawing/2014/main" id="{934D660D-D3C9-7BAC-B97C-2AB138BA342F}"/>
              </a:ext>
            </a:extLst>
          </p:cNvPr>
          <p:cNvPicPr>
            <a:picLocks noChangeAspect="1"/>
          </p:cNvPicPr>
          <p:nvPr/>
        </p:nvPicPr>
        <p:blipFill rotWithShape="1">
          <a:blip r:embed="rId3">
            <a:extLst>
              <a:ext uri="{28A0092B-C50C-407E-A947-70E740481C1C}">
                <a14:useLocalDpi xmlns:a14="http://schemas.microsoft.com/office/drawing/2010/main" val="0"/>
              </a:ext>
            </a:extLst>
          </a:blip>
          <a:srcRect r="-1" b="15435"/>
          <a:stretch/>
        </p:blipFill>
        <p:spPr>
          <a:xfrm>
            <a:off x="-4818" y="0"/>
            <a:ext cx="12188932" cy="6854421"/>
          </a:xfrm>
          <a:prstGeom prst="rect">
            <a:avLst/>
          </a:prstGeom>
        </p:spPr>
      </p:pic>
      <p:sp>
        <p:nvSpPr>
          <p:cNvPr id="18" name="Rectangle 17">
            <a:extLst>
              <a:ext uri="{FF2B5EF4-FFF2-40B4-BE49-F238E27FC236}">
                <a16:creationId xmlns:a16="http://schemas.microsoft.com/office/drawing/2014/main" id="{681CD866-52B5-4280-A92B-56BDFD1E9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48" y="0"/>
            <a:ext cx="6102351"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2351"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387239-4A4C-41DA-9AEB-9C335654198D}"/>
              </a:ext>
            </a:extLst>
          </p:cNvPr>
          <p:cNvSpPr>
            <a:spLocks noGrp="1"/>
          </p:cNvSpPr>
          <p:nvPr>
            <p:ph type="title"/>
          </p:nvPr>
        </p:nvSpPr>
        <p:spPr>
          <a:xfrm>
            <a:off x="111982" y="152401"/>
            <a:ext cx="3498979" cy="2112818"/>
          </a:xfrm>
        </p:spPr>
        <p:txBody>
          <a:bodyPr>
            <a:normAutofit/>
          </a:bodyPr>
          <a:lstStyle/>
          <a:p>
            <a:pPr algn="ctr"/>
            <a:r>
              <a:rPr lang="en-US" dirty="0"/>
              <a:t>APA Colorado survey results</a:t>
            </a:r>
          </a:p>
        </p:txBody>
      </p:sp>
      <p:pic>
        <p:nvPicPr>
          <p:cNvPr id="7" name="Picture 6" descr="Graphical user interface, text, application&#10;&#10;Description automatically generated">
            <a:extLst>
              <a:ext uri="{FF2B5EF4-FFF2-40B4-BE49-F238E27FC236}">
                <a16:creationId xmlns:a16="http://schemas.microsoft.com/office/drawing/2014/main" id="{0100C2D0-F069-4970-A37E-68D980CB5A22}"/>
              </a:ext>
            </a:extLst>
          </p:cNvPr>
          <p:cNvPicPr>
            <a:picLocks noChangeAspect="1"/>
          </p:cNvPicPr>
          <p:nvPr/>
        </p:nvPicPr>
        <p:blipFill rotWithShape="1">
          <a:blip r:embed="rId4">
            <a:extLst>
              <a:ext uri="{28A0092B-C50C-407E-A947-70E740481C1C}">
                <a14:useLocalDpi xmlns:a14="http://schemas.microsoft.com/office/drawing/2010/main" val="0"/>
              </a:ext>
            </a:extLst>
          </a:blip>
          <a:srcRect t="5865" r="-3" b="3060"/>
          <a:stretch/>
        </p:blipFill>
        <p:spPr>
          <a:xfrm>
            <a:off x="2895601" y="1828202"/>
            <a:ext cx="9068828" cy="4790311"/>
          </a:xfrm>
          <a:prstGeom prst="rect">
            <a:avLst/>
          </a:prstGeom>
        </p:spPr>
      </p:pic>
    </p:spTree>
    <p:extLst>
      <p:ext uri="{BB962C8B-B14F-4D97-AF65-F5344CB8AC3E}">
        <p14:creationId xmlns:p14="http://schemas.microsoft.com/office/powerpoint/2010/main" val="399456363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1F67F1-A182-4745-9373-231E41F40382}"/>
              </a:ext>
            </a:extLst>
          </p:cNvPr>
          <p:cNvSpPr>
            <a:spLocks noGrp="1"/>
          </p:cNvSpPr>
          <p:nvPr>
            <p:ph type="title"/>
          </p:nvPr>
        </p:nvSpPr>
        <p:spPr>
          <a:xfrm>
            <a:off x="7320466" y="609600"/>
            <a:ext cx="4140014" cy="1330839"/>
          </a:xfrm>
        </p:spPr>
        <p:txBody>
          <a:bodyPr>
            <a:normAutofit/>
          </a:bodyPr>
          <a:lstStyle/>
          <a:p>
            <a:r>
              <a:rPr lang="en-US" dirty="0"/>
              <a:t>Defining equity and progress</a:t>
            </a:r>
          </a:p>
        </p:txBody>
      </p:sp>
      <p:pic>
        <p:nvPicPr>
          <p:cNvPr id="5" name="Picture 4" descr="Steel gears">
            <a:extLst>
              <a:ext uri="{FF2B5EF4-FFF2-40B4-BE49-F238E27FC236}">
                <a16:creationId xmlns:a16="http://schemas.microsoft.com/office/drawing/2014/main" id="{383B443A-18D0-4DF0-80DD-B707E4805474}"/>
              </a:ext>
            </a:extLst>
          </p:cNvPr>
          <p:cNvPicPr>
            <a:picLocks noChangeAspect="1"/>
          </p:cNvPicPr>
          <p:nvPr/>
        </p:nvPicPr>
        <p:blipFill rotWithShape="1">
          <a:blip r:embed="rId3">
            <a:extLst>
              <a:ext uri="{28A0092B-C50C-407E-A947-70E740481C1C}">
                <a14:useLocalDpi xmlns:a14="http://schemas.microsoft.com/office/drawing/2010/main" val="0"/>
              </a:ext>
            </a:extLst>
          </a:blip>
          <a:srcRect r="32824"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039C5924-1445-40DC-B0D2-B014539AA0EC}"/>
              </a:ext>
            </a:extLst>
          </p:cNvPr>
          <p:cNvSpPr>
            <a:spLocks noGrp="1"/>
          </p:cNvSpPr>
          <p:nvPr>
            <p:ph idx="1"/>
          </p:nvPr>
        </p:nvSpPr>
        <p:spPr>
          <a:xfrm>
            <a:off x="7320465" y="2194102"/>
            <a:ext cx="4140013" cy="3908586"/>
          </a:xfrm>
        </p:spPr>
        <p:txBody>
          <a:bodyPr>
            <a:normAutofit lnSpcReduction="10000"/>
          </a:bodyPr>
          <a:lstStyle/>
          <a:p>
            <a:pPr marL="0" indent="0">
              <a:buNone/>
            </a:pPr>
            <a:r>
              <a:rPr lang="en-US" sz="1900" dirty="0">
                <a:effectLst/>
                <a:latin typeface="Times New Roman" panose="02020603050405020304" pitchFamily="18" charset="0"/>
                <a:ea typeface="Calibri" panose="020F0502020204030204" pitchFamily="34" charset="0"/>
              </a:rPr>
              <a:t>“Social equity has evolved from a philosophical issue concerned with the social contract, to a structural issue concerned with real impacts on real people’s lives. In today’s parlance, it is an activist notion that requires government to be a lever for change…”</a:t>
            </a:r>
          </a:p>
          <a:p>
            <a:pPr marL="0" indent="0">
              <a:buNone/>
            </a:pPr>
            <a:r>
              <a:rPr lang="en-US" sz="1900" dirty="0">
                <a:latin typeface="Times New Roman" panose="02020603050405020304" pitchFamily="18" charset="0"/>
              </a:rPr>
              <a:t>-</a:t>
            </a:r>
            <a:r>
              <a:rPr lang="en-US" sz="1900" dirty="0">
                <a:effectLst/>
                <a:latin typeface="Times New Roman" panose="02020603050405020304" pitchFamily="18" charset="0"/>
                <a:ea typeface="Calibri" panose="020F0502020204030204" pitchFamily="34" charset="0"/>
              </a:rPr>
              <a:t>“Achieving Social Justice Equity: From Problems to Solutions” by Mary E. Guy &amp; Sean A. McCandless</a:t>
            </a:r>
          </a:p>
          <a:p>
            <a:pPr marL="0" indent="0">
              <a:buNone/>
            </a:pPr>
            <a:endParaRPr lang="en-US" sz="1900" dirty="0">
              <a:latin typeface="Times New Roman" panose="02020603050405020304" pitchFamily="18" charset="0"/>
            </a:endParaRPr>
          </a:p>
          <a:p>
            <a:pPr marL="0" indent="0">
              <a:buNone/>
            </a:pPr>
            <a:r>
              <a:rPr lang="en-US" sz="1900" dirty="0">
                <a:latin typeface="Times New Roman" panose="02020603050405020304" pitchFamily="18" charset="0"/>
              </a:rPr>
              <a:t>Do we define progress by the past or the future?</a:t>
            </a:r>
          </a:p>
          <a:p>
            <a:pPr marL="0" indent="0">
              <a:buNone/>
            </a:pPr>
            <a:r>
              <a:rPr lang="en-US" sz="1900" dirty="0">
                <a:latin typeface="Times New Roman" panose="02020603050405020304" pitchFamily="18" charset="0"/>
              </a:rPr>
              <a:t>(Richard P. </a:t>
            </a:r>
            <a:r>
              <a:rPr lang="en-US" sz="1900" dirty="0" err="1">
                <a:latin typeface="Times New Roman" panose="02020603050405020304" pitchFamily="18" charset="0"/>
              </a:rPr>
              <a:t>Eibach</a:t>
            </a:r>
            <a:r>
              <a:rPr lang="en-US" sz="1900" dirty="0">
                <a:latin typeface="Times New Roman" panose="02020603050405020304" pitchFamily="18" charset="0"/>
              </a:rPr>
              <a:t> &amp; Joyce </a:t>
            </a:r>
            <a:r>
              <a:rPr lang="en-US" sz="1900" dirty="0" err="1">
                <a:latin typeface="Times New Roman" panose="02020603050405020304" pitchFamily="18" charset="0"/>
              </a:rPr>
              <a:t>Ehrlinger</a:t>
            </a:r>
            <a:r>
              <a:rPr lang="en-US" sz="1900" dirty="0">
                <a:latin typeface="Times New Roman" panose="02020603050405020304" pitchFamily="18" charset="0"/>
              </a:rPr>
              <a:t>)</a:t>
            </a:r>
            <a:endParaRPr lang="en-US" sz="1900" dirty="0"/>
          </a:p>
        </p:txBody>
      </p:sp>
    </p:spTree>
    <p:extLst>
      <p:ext uri="{BB962C8B-B14F-4D97-AF65-F5344CB8AC3E}">
        <p14:creationId xmlns:p14="http://schemas.microsoft.com/office/powerpoint/2010/main" val="3444297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42C285-9334-40AC-B87C-0848F68136C1}"/>
              </a:ext>
            </a:extLst>
          </p:cNvPr>
          <p:cNvSpPr>
            <a:spLocks noGrp="1"/>
          </p:cNvSpPr>
          <p:nvPr>
            <p:ph type="title"/>
          </p:nvPr>
        </p:nvSpPr>
        <p:spPr>
          <a:xfrm>
            <a:off x="838201" y="365125"/>
            <a:ext cx="5251316" cy="1807305"/>
          </a:xfrm>
        </p:spPr>
        <p:txBody>
          <a:bodyPr>
            <a:normAutofit/>
          </a:bodyPr>
          <a:lstStyle/>
          <a:p>
            <a:r>
              <a:rPr lang="en-US" dirty="0"/>
              <a:t>Reality (Roots/History)</a:t>
            </a:r>
          </a:p>
        </p:txBody>
      </p:sp>
      <p:sp>
        <p:nvSpPr>
          <p:cNvPr id="3" name="Content Placeholder 2">
            <a:extLst>
              <a:ext uri="{FF2B5EF4-FFF2-40B4-BE49-F238E27FC236}">
                <a16:creationId xmlns:a16="http://schemas.microsoft.com/office/drawing/2014/main" id="{9852608E-7521-4142-BACC-6993D45D924F}"/>
              </a:ext>
            </a:extLst>
          </p:cNvPr>
          <p:cNvSpPr>
            <a:spLocks noGrp="1"/>
          </p:cNvSpPr>
          <p:nvPr>
            <p:ph idx="1"/>
          </p:nvPr>
        </p:nvSpPr>
        <p:spPr>
          <a:xfrm>
            <a:off x="838200" y="2333297"/>
            <a:ext cx="4619621" cy="3843666"/>
          </a:xfrm>
        </p:spPr>
        <p:txBody>
          <a:bodyPr>
            <a:normAutofit/>
          </a:bodyPr>
          <a:lstStyle/>
          <a:p>
            <a:r>
              <a:rPr lang="en-US" sz="2000" dirty="0"/>
              <a:t>Scott v. Sandford (1857)</a:t>
            </a:r>
          </a:p>
          <a:p>
            <a:r>
              <a:rPr lang="en-US" sz="2000" dirty="0"/>
              <a:t>Plessy v. Ferguson (1896)</a:t>
            </a:r>
          </a:p>
          <a:p>
            <a:r>
              <a:rPr lang="en-US" sz="2000" dirty="0"/>
              <a:t>Brown v. Board of Education (1954)</a:t>
            </a:r>
          </a:p>
          <a:p>
            <a:r>
              <a:rPr lang="en-US" sz="2000" dirty="0"/>
              <a:t>Brown v. Board of Education II (1955)</a:t>
            </a:r>
          </a:p>
          <a:p>
            <a:r>
              <a:rPr lang="en-US" sz="2000" dirty="0"/>
              <a:t>End of explicit segregation (1970s)</a:t>
            </a:r>
          </a:p>
          <a:p>
            <a:r>
              <a:rPr lang="en-US" sz="2000" dirty="0"/>
              <a:t>Austerity (also the 1970s)</a:t>
            </a:r>
          </a:p>
          <a:p>
            <a:endParaRPr lang="en-US" sz="2000" dirty="0"/>
          </a:p>
          <a:p>
            <a:endParaRPr lang="en-US" sz="2000" dirty="0"/>
          </a:p>
          <a:p>
            <a:endParaRPr lang="en-US" sz="2000" dirty="0"/>
          </a:p>
          <a:p>
            <a:endParaRPr lang="en-US" sz="2000" dirty="0"/>
          </a:p>
        </p:txBody>
      </p:sp>
      <p:pic>
        <p:nvPicPr>
          <p:cNvPr id="1026" name="Picture 2" descr="The Color of Law: A Forgotten History of How Our Government Segregated  America: Rothstein, Richard: 9781631494536: Amazon.com: Books">
            <a:extLst>
              <a:ext uri="{FF2B5EF4-FFF2-40B4-BE49-F238E27FC236}">
                <a16:creationId xmlns:a16="http://schemas.microsoft.com/office/drawing/2014/main" id="{E6BF458B-C56B-488F-8601-65041B294F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10" r="2" b="1682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957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ing with tablet computers in a classroom">
            <a:extLst>
              <a:ext uri="{FF2B5EF4-FFF2-40B4-BE49-F238E27FC236}">
                <a16:creationId xmlns:a16="http://schemas.microsoft.com/office/drawing/2014/main" id="{4BD12490-6CD2-4FBD-914D-6E4F4B9DF168}"/>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828688-3E9D-49A2-9E60-01E48E0F83E8}"/>
              </a:ext>
            </a:extLst>
          </p:cNvPr>
          <p:cNvSpPr>
            <a:spLocks noGrp="1"/>
          </p:cNvSpPr>
          <p:nvPr>
            <p:ph type="title"/>
          </p:nvPr>
        </p:nvSpPr>
        <p:spPr>
          <a:xfrm>
            <a:off x="7531610" y="365125"/>
            <a:ext cx="3822189" cy="1899912"/>
          </a:xfrm>
        </p:spPr>
        <p:txBody>
          <a:bodyPr>
            <a:normAutofit/>
          </a:bodyPr>
          <a:lstStyle/>
          <a:p>
            <a:r>
              <a:rPr lang="en-US" sz="4000"/>
              <a:t>Reality (Damage is still being done)</a:t>
            </a:r>
          </a:p>
        </p:txBody>
      </p:sp>
      <p:sp>
        <p:nvSpPr>
          <p:cNvPr id="3" name="Content Placeholder 2">
            <a:extLst>
              <a:ext uri="{FF2B5EF4-FFF2-40B4-BE49-F238E27FC236}">
                <a16:creationId xmlns:a16="http://schemas.microsoft.com/office/drawing/2014/main" id="{089452B3-1614-4CB8-9738-70086CF83AF0}"/>
              </a:ext>
            </a:extLst>
          </p:cNvPr>
          <p:cNvSpPr>
            <a:spLocks noGrp="1"/>
          </p:cNvSpPr>
          <p:nvPr>
            <p:ph idx="1"/>
          </p:nvPr>
        </p:nvSpPr>
        <p:spPr>
          <a:xfrm>
            <a:off x="7531610" y="2434201"/>
            <a:ext cx="3822189" cy="3742762"/>
          </a:xfrm>
        </p:spPr>
        <p:txBody>
          <a:bodyPr>
            <a:normAutofit/>
          </a:bodyPr>
          <a:lstStyle/>
          <a:p>
            <a:r>
              <a:rPr lang="en-US" sz="2000"/>
              <a:t>State v. Lobato (2013)</a:t>
            </a:r>
          </a:p>
          <a:p>
            <a:r>
              <a:rPr lang="en-US" sz="2000"/>
              <a:t>Adam Community Center v. City of Troy (2019)</a:t>
            </a:r>
          </a:p>
          <a:p>
            <a:endParaRPr lang="en-US" sz="2000"/>
          </a:p>
          <a:p>
            <a:endParaRPr lang="en-US" sz="2000"/>
          </a:p>
        </p:txBody>
      </p:sp>
    </p:spTree>
    <p:extLst>
      <p:ext uri="{BB962C8B-B14F-4D97-AF65-F5344CB8AC3E}">
        <p14:creationId xmlns:p14="http://schemas.microsoft.com/office/powerpoint/2010/main" val="103666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62CA4-A874-4DFD-AC9F-FEE95244A5A9}"/>
              </a:ext>
            </a:extLst>
          </p:cNvPr>
          <p:cNvSpPr>
            <a:spLocks noGrp="1"/>
          </p:cNvSpPr>
          <p:nvPr>
            <p:ph type="title"/>
          </p:nvPr>
        </p:nvSpPr>
        <p:spPr>
          <a:xfrm>
            <a:off x="838201" y="365125"/>
            <a:ext cx="5251316" cy="1807305"/>
          </a:xfrm>
        </p:spPr>
        <p:txBody>
          <a:bodyPr>
            <a:normAutofit/>
          </a:bodyPr>
          <a:lstStyle/>
          <a:p>
            <a:r>
              <a:rPr lang="en-US" dirty="0"/>
              <a:t>Reality (Restraints on progress)</a:t>
            </a:r>
          </a:p>
        </p:txBody>
      </p:sp>
      <p:sp>
        <p:nvSpPr>
          <p:cNvPr id="3" name="Content Placeholder 2">
            <a:extLst>
              <a:ext uri="{FF2B5EF4-FFF2-40B4-BE49-F238E27FC236}">
                <a16:creationId xmlns:a16="http://schemas.microsoft.com/office/drawing/2014/main" id="{E884CB34-CA3D-4148-B830-A07706C8D7F6}"/>
              </a:ext>
            </a:extLst>
          </p:cNvPr>
          <p:cNvSpPr>
            <a:spLocks noGrp="1"/>
          </p:cNvSpPr>
          <p:nvPr>
            <p:ph idx="1"/>
          </p:nvPr>
        </p:nvSpPr>
        <p:spPr>
          <a:xfrm>
            <a:off x="838200" y="2333297"/>
            <a:ext cx="4619621" cy="3843666"/>
          </a:xfrm>
        </p:spPr>
        <p:txBody>
          <a:bodyPr>
            <a:normAutofit/>
          </a:bodyPr>
          <a:lstStyle/>
          <a:p>
            <a:r>
              <a:rPr lang="en-US" sz="2000" dirty="0">
                <a:effectLst/>
                <a:latin typeface="Times New Roman" panose="02020603050405020304" pitchFamily="18" charset="0"/>
                <a:ea typeface="Calibri" panose="020F0502020204030204" pitchFamily="34" charset="0"/>
              </a:rPr>
              <a:t>Parents Involved in Community School v. Seattle School District #1 (2007)</a:t>
            </a:r>
          </a:p>
          <a:p>
            <a:r>
              <a:rPr lang="en-US" sz="2000" dirty="0">
                <a:effectLst/>
                <a:latin typeface="Times New Roman" panose="02020603050405020304" pitchFamily="18" charset="0"/>
                <a:ea typeface="Calibri" panose="020F0502020204030204" pitchFamily="34" charset="0"/>
              </a:rPr>
              <a:t>Texas Department of Housing and Community Affairs v. Inclusive Communities Project, Inc. </a:t>
            </a:r>
            <a:r>
              <a:rPr lang="en-US" sz="2000" dirty="0">
                <a:latin typeface="Times New Roman" panose="02020603050405020304" pitchFamily="18" charset="0"/>
                <a:ea typeface="Calibri" panose="020F0502020204030204" pitchFamily="34" charset="0"/>
              </a:rPr>
              <a:t> (2015)</a:t>
            </a:r>
          </a:p>
          <a:p>
            <a:r>
              <a:rPr lang="en-US" sz="2000" dirty="0">
                <a:effectLst/>
                <a:latin typeface="Times New Roman" panose="02020603050405020304" pitchFamily="18" charset="0"/>
                <a:ea typeface="Calibri" panose="020F0502020204030204" pitchFamily="34" charset="0"/>
              </a:rPr>
              <a:t>C.R.S. § 31-23-310.</a:t>
            </a:r>
          </a:p>
          <a:p>
            <a:r>
              <a:rPr lang="en-US" sz="2000" dirty="0">
                <a:latin typeface="Times New Roman" panose="02020603050405020304" pitchFamily="18" charset="0"/>
                <a:ea typeface="Calibri" panose="020F0502020204030204" pitchFamily="34" charset="0"/>
              </a:rPr>
              <a:t>Students for Fair Admissions Inc. v. Presidents &amp; Fellows of Harvard College (2022)</a:t>
            </a:r>
          </a:p>
          <a:p>
            <a:endParaRPr lang="en-US" sz="2000" dirty="0"/>
          </a:p>
        </p:txBody>
      </p:sp>
      <p:pic>
        <p:nvPicPr>
          <p:cNvPr id="5" name="Picture 4" descr="Brick wall on a street side">
            <a:extLst>
              <a:ext uri="{FF2B5EF4-FFF2-40B4-BE49-F238E27FC236}">
                <a16:creationId xmlns:a16="http://schemas.microsoft.com/office/drawing/2014/main" id="{D1A4C044-1CA1-4C41-834F-1DF35E85B658}"/>
              </a:ext>
            </a:extLst>
          </p:cNvPr>
          <p:cNvPicPr>
            <a:picLocks noChangeAspect="1"/>
          </p:cNvPicPr>
          <p:nvPr/>
        </p:nvPicPr>
        <p:blipFill rotWithShape="1">
          <a:blip r:embed="rId3">
            <a:extLst>
              <a:ext uri="{28A0092B-C50C-407E-A947-70E740481C1C}">
                <a14:useLocalDpi xmlns:a14="http://schemas.microsoft.com/office/drawing/2010/main" val="0"/>
              </a:ext>
            </a:extLst>
          </a:blip>
          <a:srcRect l="14986" r="2697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94992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BCD7F3-70F1-4886-8BD9-A1B09E3D53FD}"/>
              </a:ext>
            </a:extLst>
          </p:cNvPr>
          <p:cNvSpPr>
            <a:spLocks noGrp="1"/>
          </p:cNvSpPr>
          <p:nvPr>
            <p:ph type="title"/>
          </p:nvPr>
        </p:nvSpPr>
        <p:spPr>
          <a:xfrm>
            <a:off x="6513788" y="365125"/>
            <a:ext cx="4840010" cy="1807305"/>
          </a:xfrm>
        </p:spPr>
        <p:txBody>
          <a:bodyPr>
            <a:normAutofit/>
          </a:bodyPr>
          <a:lstStyle/>
          <a:p>
            <a:r>
              <a:rPr lang="en-US" dirty="0"/>
              <a:t>Reality (Technical Savvy)</a:t>
            </a:r>
          </a:p>
        </p:txBody>
      </p:sp>
      <p:pic>
        <p:nvPicPr>
          <p:cNvPr id="5" name="Picture 4" descr="One glowing light bulb among other light bulbs">
            <a:extLst>
              <a:ext uri="{FF2B5EF4-FFF2-40B4-BE49-F238E27FC236}">
                <a16:creationId xmlns:a16="http://schemas.microsoft.com/office/drawing/2014/main" id="{160E85E5-9749-4683-AC2F-526C43C25D1D}"/>
              </a:ext>
            </a:extLst>
          </p:cNvPr>
          <p:cNvPicPr>
            <a:picLocks noChangeAspect="1"/>
          </p:cNvPicPr>
          <p:nvPr/>
        </p:nvPicPr>
        <p:blipFill rotWithShape="1">
          <a:blip r:embed="rId3">
            <a:extLst>
              <a:ext uri="{28A0092B-C50C-407E-A947-70E740481C1C}">
                <a14:useLocalDpi xmlns:a14="http://schemas.microsoft.com/office/drawing/2010/main" val="0"/>
              </a:ext>
            </a:extLst>
          </a:blip>
          <a:srcRect l="3913" r="51269"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B71AF9B-72F8-4D3B-851B-8B630B954058}"/>
              </a:ext>
            </a:extLst>
          </p:cNvPr>
          <p:cNvSpPr>
            <a:spLocks noGrp="1"/>
          </p:cNvSpPr>
          <p:nvPr>
            <p:ph idx="1"/>
          </p:nvPr>
        </p:nvSpPr>
        <p:spPr>
          <a:xfrm>
            <a:off x="6513788" y="2333297"/>
            <a:ext cx="4840010" cy="3843666"/>
          </a:xfrm>
        </p:spPr>
        <p:txBody>
          <a:bodyPr>
            <a:normAutofit/>
          </a:bodyPr>
          <a:lstStyle/>
          <a:p>
            <a:r>
              <a:rPr lang="en-US" sz="2000" dirty="0"/>
              <a:t>Planners possess influence from expertise, to authority, to resources (time, the organization, etc.) </a:t>
            </a:r>
          </a:p>
          <a:p>
            <a:r>
              <a:rPr lang="en-US" sz="2000" dirty="0"/>
              <a:t>Low bar of “rational nexus” and “scientific evidence” in takings cases as one example</a:t>
            </a:r>
          </a:p>
          <a:p>
            <a:r>
              <a:rPr lang="en-US" sz="2000" dirty="0"/>
              <a:t>Often we fall into traps to assume our superiority in a topic and leave out the community, and we need to step back</a:t>
            </a:r>
          </a:p>
          <a:p>
            <a:r>
              <a:rPr lang="en-US" sz="2000" dirty="0"/>
              <a:t>Often we fall into traps where what many in the community wants is discriminatory, and we need to step forward</a:t>
            </a:r>
          </a:p>
        </p:txBody>
      </p:sp>
    </p:spTree>
    <p:extLst>
      <p:ext uri="{BB962C8B-B14F-4D97-AF65-F5344CB8AC3E}">
        <p14:creationId xmlns:p14="http://schemas.microsoft.com/office/powerpoint/2010/main" val="118217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48E05-FECC-4EAC-86DE-F0C4EA2FDCB7}"/>
              </a:ext>
            </a:extLst>
          </p:cNvPr>
          <p:cNvSpPr>
            <a:spLocks noGrp="1"/>
          </p:cNvSpPr>
          <p:nvPr>
            <p:ph type="title"/>
          </p:nvPr>
        </p:nvSpPr>
        <p:spPr>
          <a:xfrm>
            <a:off x="1102368" y="1877492"/>
            <a:ext cx="4030132" cy="3215373"/>
          </a:xfrm>
        </p:spPr>
        <p:txBody>
          <a:bodyPr>
            <a:normAutofit/>
          </a:bodyPr>
          <a:lstStyle/>
          <a:p>
            <a:pPr algn="ctr"/>
            <a:r>
              <a:rPr lang="en-US">
                <a:solidFill>
                  <a:schemeClr val="bg1"/>
                </a:solidFill>
              </a:rPr>
              <a:t>First, do no harm</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BD745B9D-D90F-4E4E-A1DD-7739FE19F50E}"/>
              </a:ext>
            </a:extLst>
          </p:cNvPr>
          <p:cNvSpPr>
            <a:spLocks noGrp="1"/>
          </p:cNvSpPr>
          <p:nvPr>
            <p:ph idx="1"/>
          </p:nvPr>
        </p:nvSpPr>
        <p:spPr>
          <a:xfrm>
            <a:off x="6234868" y="1130846"/>
            <a:ext cx="5217173" cy="4351338"/>
          </a:xfrm>
        </p:spPr>
        <p:txBody>
          <a:bodyPr>
            <a:normAutofit/>
          </a:bodyPr>
          <a:lstStyle/>
          <a:p>
            <a:pPr marL="0" indent="0">
              <a:buNone/>
            </a:pPr>
            <a:r>
              <a:rPr lang="en-US" dirty="0">
                <a:solidFill>
                  <a:schemeClr val="bg1"/>
                </a:solidFill>
              </a:rPr>
              <a:t>It is necessary to understand that our roles as public servants are not inherently benevolent, that we do have a very real potential to cause harm and that our structures and systems are not foolproof. To believe this is to accept a level of accountability that is, unfortunately, optional for most of us. </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149531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7630</TotalTime>
  <Words>1134</Words>
  <Application>Microsoft Office PowerPoint</Application>
  <PresentationFormat>Widescreen</PresentationFormat>
  <Paragraphs>91</Paragraphs>
  <Slides>15</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Open Sans</vt:lpstr>
      <vt:lpstr>Roboto</vt:lpstr>
      <vt:lpstr>Times New Roman</vt:lpstr>
      <vt:lpstr>Office Theme</vt:lpstr>
      <vt:lpstr>Inequities within Planning… and what we can do</vt:lpstr>
      <vt:lpstr>What we’ll cover</vt:lpstr>
      <vt:lpstr>APA Colorado survey results</vt:lpstr>
      <vt:lpstr>Defining equity and progress</vt:lpstr>
      <vt:lpstr>Reality (Roots/History)</vt:lpstr>
      <vt:lpstr>Reality (Damage is still being done)</vt:lpstr>
      <vt:lpstr>Reality (Restraints on progress)</vt:lpstr>
      <vt:lpstr>Reality (Technical Savvy)</vt:lpstr>
      <vt:lpstr>First, do no harm</vt:lpstr>
      <vt:lpstr>Move the Needle Part 1: Defining equitable goals…</vt:lpstr>
      <vt:lpstr>Part Two: Define the topic more critically</vt:lpstr>
      <vt:lpstr>Part three: Resources</vt:lpstr>
      <vt:lpstr>Part four: Put it all together</vt:lpstr>
      <vt:lpstr>Two useful concepts: “Economic Development” and “Public Good” </vt:lpstr>
      <vt:lpstr>One last consideration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Colorado planning is not equitable… and what we can do</dc:title>
  <dc:creator>Matt Hirschinger</dc:creator>
  <cp:lastModifiedBy>Matt Hirschinger</cp:lastModifiedBy>
  <cp:revision>12</cp:revision>
  <dcterms:created xsi:type="dcterms:W3CDTF">2022-01-17T19:08:41Z</dcterms:created>
  <dcterms:modified xsi:type="dcterms:W3CDTF">2022-05-11T14:49:25Z</dcterms:modified>
</cp:coreProperties>
</file>