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8"/>
  </p:notesMasterIdLst>
  <p:sldIdLst>
    <p:sldId id="256" r:id="rId2"/>
    <p:sldId id="257" r:id="rId3"/>
    <p:sldId id="276" r:id="rId4"/>
    <p:sldId id="277" r:id="rId5"/>
    <p:sldId id="281" r:id="rId6"/>
    <p:sldId id="278" r:id="rId7"/>
    <p:sldId id="279" r:id="rId8"/>
    <p:sldId id="272" r:id="rId9"/>
    <p:sldId id="266" r:id="rId10"/>
    <p:sldId id="275" r:id="rId11"/>
    <p:sldId id="267" r:id="rId12"/>
    <p:sldId id="282" r:id="rId13"/>
    <p:sldId id="283" r:id="rId14"/>
    <p:sldId id="297" r:id="rId15"/>
    <p:sldId id="295" r:id="rId16"/>
    <p:sldId id="26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06" autoAdjust="0"/>
  </p:normalViewPr>
  <p:slideViewPr>
    <p:cSldViewPr>
      <p:cViewPr varScale="1">
        <p:scale>
          <a:sx n="37" d="100"/>
          <a:sy n="37" d="100"/>
        </p:scale>
        <p:origin x="-187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29A53E-838C-400A-9946-D5298124585C}" type="datetimeFigureOut">
              <a:rPr lang="en-US" smtClean="0"/>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11BBE-AFCB-47B8-8B84-1118BAC94881}" type="slidenum">
              <a:rPr lang="en-US" smtClean="0"/>
              <a:t>‹#›</a:t>
            </a:fld>
            <a:endParaRPr lang="en-US"/>
          </a:p>
        </p:txBody>
      </p:sp>
    </p:spTree>
    <p:extLst>
      <p:ext uri="{BB962C8B-B14F-4D97-AF65-F5344CB8AC3E}">
        <p14:creationId xmlns:p14="http://schemas.microsoft.com/office/powerpoint/2010/main" val="176259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Definition</a:t>
            </a:r>
            <a:r>
              <a:rPr lang="en-US" b="1" baseline="0" dirty="0" smtClean="0"/>
              <a:t> of “housing developments” </a:t>
            </a:r>
            <a:r>
              <a:rPr lang="en-US" b="0" baseline="0" dirty="0" smtClean="0"/>
              <a:t>comes from the existing Housing Accountability Act (Gov. Code 65589.5).  </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r>
              <a:rPr lang="en-US" b="1" baseline="0" dirty="0" smtClean="0"/>
              <a:t>January 1, 2025:</a:t>
            </a:r>
            <a:r>
              <a:rPr lang="en-US" b="0" baseline="0" dirty="0" smtClean="0"/>
              <a:t> Under the Housing Crisis Act, the Legislature declares a statewide emergency. </a:t>
            </a:r>
            <a:endParaRPr lang="en-US" b="1" dirty="0"/>
          </a:p>
        </p:txBody>
      </p:sp>
      <p:sp>
        <p:nvSpPr>
          <p:cNvPr id="4" name="Slide Number Placeholder 3"/>
          <p:cNvSpPr>
            <a:spLocks noGrp="1"/>
          </p:cNvSpPr>
          <p:nvPr>
            <p:ph type="sldNum" sz="quarter" idx="10"/>
          </p:nvPr>
        </p:nvSpPr>
        <p:spPr/>
        <p:txBody>
          <a:bodyPr/>
          <a:lstStyle/>
          <a:p>
            <a:fld id="{32F11BBE-AFCB-47B8-8B84-1118BAC94881}" type="slidenum">
              <a:rPr lang="en-US" smtClean="0"/>
              <a:t>3</a:t>
            </a:fld>
            <a:endParaRPr lang="en-US"/>
          </a:p>
        </p:txBody>
      </p:sp>
    </p:spTree>
    <p:extLst>
      <p:ext uri="{BB962C8B-B14F-4D97-AF65-F5344CB8AC3E}">
        <p14:creationId xmlns:p14="http://schemas.microsoft.com/office/powerpoint/2010/main" val="130073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Existing law, </a:t>
            </a:r>
            <a:r>
              <a:rPr lang="en-US" b="0" dirty="0" smtClean="0"/>
              <a:t>the Density Bonus Law, requires a city or county to provide a developer with a density bonus plus other incentives or concessions from municipality’s development standards for the production of lower income housing units.  </a:t>
            </a:r>
            <a:r>
              <a:rPr lang="en-US" b="1" dirty="0" smtClean="0"/>
              <a:t>Existing law grants</a:t>
            </a:r>
            <a:r>
              <a:rPr lang="en-US" b="1" baseline="0" dirty="0" smtClean="0"/>
              <a:t> a designated density bonus, plus one incentive or concession if 10% of the total units of a housing development are covenanted for lower income households, or 5% of total units are covenanted for “very-low income households.” </a:t>
            </a:r>
            <a:r>
              <a:rPr lang="en-US" b="0" baseline="0" dirty="0" smtClean="0"/>
              <a:t>  The percentage of the density bonus is set by statute, based on the percentage of very low-, low- or moderate- income units proposed.  The criteria for affordable rent that may be charged is also set by state law. The developer in exchange for the density bonus and granted incentives agrees to enforce the affordability restriction on those units for 55 years.</a:t>
            </a:r>
          </a:p>
          <a:p>
            <a:endParaRPr lang="en-US" b="0" baseline="0" dirty="0" smtClean="0"/>
          </a:p>
          <a:p>
            <a:r>
              <a:rPr lang="en-US" b="1" baseline="0" dirty="0" smtClean="0"/>
              <a:t>AB 1763 </a:t>
            </a:r>
            <a:r>
              <a:rPr lang="en-US" b="0" baseline="0" dirty="0" smtClean="0"/>
              <a:t>expands on existing law by encouraging 100% affordable housing projects that are income restricted</a:t>
            </a:r>
            <a:r>
              <a:rPr lang="en-US" b="1" baseline="0" dirty="0" smtClean="0"/>
              <a:t>.  To be eligible for the incentives contemplated by the new law at least 80% of the units must be low income or very low income.  20% or less may be “Moderate income units</a:t>
            </a:r>
            <a:r>
              <a:rPr lang="en-US" b="0" baseline="0" dirty="0" smtClean="0"/>
              <a:t>” </a:t>
            </a:r>
          </a:p>
          <a:p>
            <a:pPr marL="171450" indent="-171450">
              <a:buFont typeface="Arial" panose="020B0604020202020204" pitchFamily="34" charset="0"/>
              <a:buChar char="•"/>
            </a:pPr>
            <a:r>
              <a:rPr lang="en-US" b="0" baseline="0" dirty="0" smtClean="0"/>
              <a:t>Low-income is defined under Health &amp; Safety Code section 50079.5 that does not exceed 80% of area median income, adjusted for family size and revised annually by the State based on the County. </a:t>
            </a:r>
          </a:p>
          <a:p>
            <a:pPr marL="171450" indent="-171450">
              <a:buFont typeface="Arial" panose="020B0604020202020204" pitchFamily="34" charset="0"/>
              <a:buChar char="•"/>
            </a:pPr>
            <a:r>
              <a:rPr lang="en-US" b="0" baseline="0" dirty="0" smtClean="0"/>
              <a:t>“Affordable rent” for these designation are set by Health &amp; Safety Code section 50053.</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AB 1763</a:t>
            </a:r>
            <a:r>
              <a:rPr lang="en-US" b="0" baseline="0" dirty="0" smtClean="0"/>
              <a:t>: If a developer plans to create a 100% affordable housing project, they can receive up to 80% of the otherwise maximum allowable density.  This is a substantial increase in the number of units that can be built, but the whole project must remain affordable for lower income residents.</a:t>
            </a:r>
          </a:p>
          <a:p>
            <a:pPr marL="628650" lvl="1" indent="-171450">
              <a:buFont typeface="Arial" panose="020B0604020202020204" pitchFamily="34" charset="0"/>
              <a:buChar char="•"/>
            </a:pPr>
            <a:r>
              <a:rPr lang="en-US" b="0" baseline="0" dirty="0" smtClean="0"/>
              <a:t>If the proposed housing development is within a ½ mile of a “major transit stop” the municipality cannot enforce a maximum control on density. [“Major transit stop” means a site containing an existing rail transit station, a ferry terminal served by either a bus or rail transit service, or the intersection of two or more major bus routes with a frequency of service interval of 15 minutes or less during the morning and afternoon peak commute periods. – Public Resources Code section 21064.3] </a:t>
            </a:r>
            <a:endParaRPr lang="en-US" b="1" baseline="0" dirty="0" smtClean="0"/>
          </a:p>
        </p:txBody>
      </p:sp>
      <p:sp>
        <p:nvSpPr>
          <p:cNvPr id="4" name="Slide Number Placeholder 3"/>
          <p:cNvSpPr>
            <a:spLocks noGrp="1"/>
          </p:cNvSpPr>
          <p:nvPr>
            <p:ph type="sldNum" sz="quarter" idx="10"/>
          </p:nvPr>
        </p:nvSpPr>
        <p:spPr/>
        <p:txBody>
          <a:bodyPr/>
          <a:lstStyle/>
          <a:p>
            <a:fld id="{32F11BBE-AFCB-47B8-8B84-1118BAC94881}" type="slidenum">
              <a:rPr lang="en-US" smtClean="0"/>
              <a:t>12</a:t>
            </a:fld>
            <a:endParaRPr lang="en-US"/>
          </a:p>
        </p:txBody>
      </p:sp>
    </p:spTree>
    <p:extLst>
      <p:ext uri="{BB962C8B-B14F-4D97-AF65-F5344CB8AC3E}">
        <p14:creationId xmlns:p14="http://schemas.microsoft.com/office/powerpoint/2010/main" val="64372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Four</a:t>
            </a:r>
            <a:r>
              <a:rPr lang="en-US" b="1" baseline="0" dirty="0" smtClean="0"/>
              <a:t> incentives or concessions for 100% affordable housing developments</a:t>
            </a:r>
            <a:r>
              <a:rPr lang="en-US" b="0" baseline="0" dirty="0" smtClean="0"/>
              <a:t>: Generally, density bonus projects request concessions from existing development standards, for instance a modification of height or setback requirements.  100% affordable housing projects can receive four (4) such incentives or concessions provided they are permissible under existing Density Bonus law.  So the incentives/concessions are not permitted when:</a:t>
            </a:r>
          </a:p>
          <a:p>
            <a:pPr marL="628650" lvl="1" indent="-171450">
              <a:buFont typeface="Arial" panose="020B0604020202020204" pitchFamily="34" charset="0"/>
              <a:buChar char="•"/>
            </a:pPr>
            <a:r>
              <a:rPr lang="en-US" b="0" baseline="0" dirty="0" smtClean="0"/>
              <a:t>It does not result in identifiable and actual cost reductions to provide affordable housing;</a:t>
            </a:r>
          </a:p>
          <a:p>
            <a:pPr marL="628650" lvl="1" indent="-171450">
              <a:buFont typeface="Arial" panose="020B0604020202020204" pitchFamily="34" charset="0"/>
              <a:buChar char="•"/>
            </a:pPr>
            <a:r>
              <a:rPr lang="en-US" b="0" baseline="0" dirty="0" smtClean="0"/>
              <a:t>The concession or incentive would have a specific, adverse impact upon the public health and safety that cannot be mitigated;</a:t>
            </a:r>
          </a:p>
          <a:p>
            <a:pPr marL="628650" lvl="1" indent="-171450">
              <a:buFont typeface="Arial" panose="020B0604020202020204" pitchFamily="34" charset="0"/>
              <a:buChar char="•"/>
            </a:pPr>
            <a:r>
              <a:rPr lang="en-US" b="0" baseline="0" dirty="0" smtClean="0"/>
              <a:t>The concession or incentive is contrary to state or federal law.</a:t>
            </a:r>
          </a:p>
          <a:p>
            <a:pPr marL="171450" indent="-171450">
              <a:buFont typeface="Arial" panose="020B0604020202020204" pitchFamily="34" charset="0"/>
              <a:buChar char="•"/>
            </a:pPr>
            <a:r>
              <a:rPr lang="en-US" b="1" baseline="0" dirty="0" smtClean="0"/>
              <a:t>No minimum parking requirements</a:t>
            </a:r>
            <a:r>
              <a:rPr lang="en-US" b="0" baseline="0" dirty="0" smtClean="0"/>
              <a:t>: Any 100% affordable housing development is not subject to any minimum parking requirements for the development.  </a:t>
            </a:r>
          </a:p>
          <a:p>
            <a:pPr marL="171450" indent="-171450">
              <a:buFont typeface="Arial" panose="020B0604020202020204" pitchFamily="34" charset="0"/>
              <a:buChar char="•"/>
            </a:pPr>
            <a:r>
              <a:rPr lang="en-US" b="1" baseline="0" dirty="0" smtClean="0"/>
              <a:t>Height Increase</a:t>
            </a:r>
            <a:r>
              <a:rPr lang="en-US" b="0" baseline="0" dirty="0" smtClean="0"/>
              <a:t>: If the 100% affordable housing development is within ½ mile of a major transit stop, then in addition to the 4 incentives or concessions, the housing developer shall also receive a height increase of up to 3 stories or 33 extra feet. </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1" baseline="0" dirty="0" smtClean="0"/>
              <a:t>Big picture</a:t>
            </a:r>
            <a:r>
              <a:rPr lang="en-US" b="0" baseline="0" dirty="0" smtClean="0"/>
              <a:t>: Our office is not sure how many affordable housing developers will seek to take advantage of these new incentives by building housing developments that are 100% affordable.  However, Town may consider whether it wants to update its existing density bonus ordinance to account for the possibility of such development and to set out clearer development standards.  </a:t>
            </a:r>
            <a:endParaRPr lang="en-US" b="1" baseline="0" dirty="0" smtClean="0"/>
          </a:p>
          <a:p>
            <a:pPr marL="628650" lvl="1" indent="-171450">
              <a:buFont typeface="Arial" panose="020B0604020202020204" pitchFamily="34" charset="0"/>
              <a:buChar char="•"/>
            </a:pPr>
            <a:endParaRPr lang="en-US" b="1" baseline="0" dirty="0" smtClean="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32F11BBE-AFCB-47B8-8B84-1118BAC94881}" type="slidenum">
              <a:rPr lang="en-US" smtClean="0"/>
              <a:t>13</a:t>
            </a:fld>
            <a:endParaRPr lang="en-US"/>
          </a:p>
        </p:txBody>
      </p:sp>
    </p:spTree>
    <p:extLst>
      <p:ext uri="{BB962C8B-B14F-4D97-AF65-F5344CB8AC3E}">
        <p14:creationId xmlns:p14="http://schemas.microsoft.com/office/powerpoint/2010/main" val="236166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11BBE-AFCB-47B8-8B84-1118BAC94881}" type="slidenum">
              <a:rPr lang="en-US" smtClean="0"/>
              <a:t>14</a:t>
            </a:fld>
            <a:endParaRPr lang="en-US"/>
          </a:p>
        </p:txBody>
      </p:sp>
    </p:spTree>
    <p:extLst>
      <p:ext uri="{BB962C8B-B14F-4D97-AF65-F5344CB8AC3E}">
        <p14:creationId xmlns:p14="http://schemas.microsoft.com/office/powerpoint/2010/main" val="180414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baseline="0" dirty="0" smtClean="0"/>
              <a:t>Revised definitions</a:t>
            </a:r>
            <a:r>
              <a:rPr lang="en-US" b="0" baseline="0" dirty="0" smtClean="0"/>
              <a:t>. AB 1486  revises the definition of “surplus land” to mean land owned by a local agency for which the local agency’s governing body takes formal action in a regular public meeting declaring that the land is surplus and is not necessary for the “agency’s use.” </a:t>
            </a:r>
          </a:p>
          <a:p>
            <a:pPr marL="628650" lvl="1" indent="-171450">
              <a:buFont typeface="Arial" panose="020B0604020202020204" pitchFamily="34" charset="0"/>
              <a:buChar char="•"/>
            </a:pPr>
            <a:r>
              <a:rPr lang="en-US" b="0" baseline="0" dirty="0" smtClean="0"/>
              <a:t>AB 1486 now defines “agency use”  in order to identify when land is not being used for an allowed agency use, thereby requiring the surplus property procedures to be followed prior to disposing of that land.  “Agency use” includes (but is not limited to) land used or planned to be used pursuant to a written plan adopted by the governing body, or to support agency work or operation.</a:t>
            </a:r>
          </a:p>
          <a:p>
            <a:pPr marL="1085850" lvl="2" indent="-171450">
              <a:buFont typeface="Arial" panose="020B0604020202020204" pitchFamily="34" charset="0"/>
              <a:buChar char="•"/>
            </a:pPr>
            <a:r>
              <a:rPr lang="en-US" b="0" baseline="0" dirty="0" smtClean="0"/>
              <a:t>“Agency use” does not include commercial or industrial uses or activities, including nongovernmental retail, entertainment, or office development. Property disposed of for the sole purpose of investment or generation of revenue is also not be considered necessary for agency’s use.</a:t>
            </a:r>
          </a:p>
          <a:p>
            <a:pPr marL="171450" indent="-171450">
              <a:buFont typeface="Arial" panose="020B0604020202020204" pitchFamily="34" charset="0"/>
              <a:buChar char="•"/>
            </a:pPr>
            <a:r>
              <a:rPr lang="en-US" b="0" baseline="0" dirty="0" smtClean="0"/>
              <a:t> </a:t>
            </a:r>
            <a:r>
              <a:rPr lang="en-US" b="1" baseline="0" dirty="0" smtClean="0"/>
              <a:t>“Exempt surplus land</a:t>
            </a:r>
            <a:r>
              <a:rPr lang="en-US" b="0" baseline="0" dirty="0" smtClean="0"/>
              <a:t>” there are a number of exemptions from the requirements of AB 1486 now contained in Government Code 54221(f).  Several important ones:</a:t>
            </a:r>
          </a:p>
          <a:p>
            <a:pPr marL="628650" lvl="1" indent="-171450">
              <a:buFont typeface="Arial" panose="020B0604020202020204" pitchFamily="34" charset="0"/>
              <a:buChar char="•"/>
            </a:pPr>
            <a:r>
              <a:rPr lang="en-US" b="0" baseline="0" dirty="0" smtClean="0"/>
              <a:t>Land subject to “valid legal restrictions,” that are not imposed by the local agency and would make housing prohibited, which cannot be feasibly mitigated.  An existing nonresidential land use designation on the surplus land does not count</a:t>
            </a:r>
          </a:p>
          <a:p>
            <a:pPr marL="628650" lvl="1" indent="-171450">
              <a:buFont typeface="Arial" panose="020B0604020202020204" pitchFamily="34" charset="0"/>
              <a:buChar char="•"/>
            </a:pPr>
            <a:r>
              <a:rPr lang="en-US" b="0" baseline="0" dirty="0" smtClean="0"/>
              <a:t>Land a local agency is exchanging or transferring to a local, state, or federal agency for another property that is necessary for the local agency’s use</a:t>
            </a:r>
          </a:p>
          <a:p>
            <a:pPr marL="628650" lvl="1" indent="-171450">
              <a:buFont typeface="Arial" panose="020B0604020202020204" pitchFamily="34" charset="0"/>
              <a:buChar char="•"/>
            </a:pPr>
            <a:r>
              <a:rPr lang="en-US" b="1" baseline="0" dirty="0" smtClean="0"/>
              <a:t>Provided the land is competitively bid: 1) a housing development (that may have commercial ground floor leases) that restricts 100% of residential units to persons or families of low or moderate income (with at least 75% of the residential units restricted to low income); or 2) a mixed-use development larger than 1 acre in size with more than 300 units (with at least 25% of the residential units to lower income households)</a:t>
            </a:r>
          </a:p>
          <a:p>
            <a:pPr marL="628650" lvl="1" indent="-171450">
              <a:buFont typeface="Arial" panose="020B0604020202020204" pitchFamily="34" charset="0"/>
              <a:buChar char="•"/>
            </a:pPr>
            <a:r>
              <a:rPr lang="en-US" b="0" baseline="0" dirty="0" smtClean="0"/>
              <a:t>Land that is less than 5,000 square feet in area or less than the minimum legal residential building lot size in the municipality, or is less than 10,000 square feet with no recorded access, and that land is not contiguous to land owned by the local agency for open space or affordable housing projects.</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If, as of September 30, 2019, a local agency entered into an exclusive negotiating agreement or legally binding agreement to dispose of property, the new provisions of the Act imposed by AB 1486 will not apply to the transaction provided the property is sold by December 31, 2022.  The date of sale can be extended if the project is litigated.</a:t>
            </a:r>
          </a:p>
          <a:p>
            <a:pPr marL="628650" lvl="1" indent="-171450">
              <a:buFont typeface="Arial" panose="020B0604020202020204" pitchFamily="34" charset="0"/>
              <a:buChar char="•"/>
            </a:pPr>
            <a:r>
              <a:rPr lang="en-US" b="0" dirty="0" smtClean="0"/>
              <a:t>For former redevelopment property held by the Successor Agency in the </a:t>
            </a:r>
            <a:r>
              <a:rPr lang="en-US" b="1" dirty="0" smtClean="0"/>
              <a:t>Community Redevelopment Property Trust Fund </a:t>
            </a:r>
            <a:r>
              <a:rPr lang="en-US" b="0" dirty="0" smtClean="0"/>
              <a:t>(see Health and Safety Code Section 34191.4 ) or has been designated in the </a:t>
            </a:r>
            <a:r>
              <a:rPr lang="en-US" b="1" dirty="0" smtClean="0"/>
              <a:t>Long Range Property Management Plan </a:t>
            </a:r>
            <a:r>
              <a:rPr lang="en-US" b="0" dirty="0" smtClean="0"/>
              <a:t>as land for sale or retained for future development (see Health and Safety Code Section 34191.5) , old surplus land rules apply</a:t>
            </a:r>
            <a:r>
              <a:rPr lang="en-US" b="0" baseline="0" dirty="0" smtClean="0"/>
              <a:t> provided an exclusive </a:t>
            </a:r>
            <a:r>
              <a:rPr lang="en-US" b="0" dirty="0" smtClean="0"/>
              <a:t>negotiation agreement or legally binding agreement for disposition is entered into by </a:t>
            </a:r>
            <a:r>
              <a:rPr lang="en-US" b="0" u="sng" dirty="0" smtClean="0"/>
              <a:t>December 31, 2020 </a:t>
            </a:r>
            <a:r>
              <a:rPr lang="en-US" b="0" dirty="0" smtClean="0"/>
              <a:t>and the disposition is completed by </a:t>
            </a:r>
            <a:r>
              <a:rPr lang="en-US" b="0" u="sng" dirty="0" smtClean="0"/>
              <a:t>December 31, 2022</a:t>
            </a:r>
            <a:r>
              <a:rPr lang="en-US" b="0" dirty="0" smtClean="0"/>
              <a:t>.</a:t>
            </a:r>
          </a:p>
          <a:p>
            <a:pPr marL="171450" indent="-171450">
              <a:buFont typeface="Arial" panose="020B0604020202020204" pitchFamily="34" charset="0"/>
              <a:buChar char="•"/>
            </a:pPr>
            <a:r>
              <a:rPr lang="en-US" b="1" dirty="0" smtClean="0"/>
              <a:t>Formal Action/</a:t>
            </a:r>
            <a:r>
              <a:rPr lang="en-US" b="1" baseline="0" dirty="0" smtClean="0"/>
              <a:t> N</a:t>
            </a:r>
            <a:r>
              <a:rPr lang="en-US" b="1" dirty="0" smtClean="0"/>
              <a:t>otice</a:t>
            </a:r>
            <a:r>
              <a:rPr lang="en-US" b="1" baseline="0" dirty="0" smtClean="0"/>
              <a:t> of Availability</a:t>
            </a:r>
            <a:r>
              <a:rPr lang="en-US" b="0" baseline="0" dirty="0" smtClean="0"/>
              <a:t>. </a:t>
            </a:r>
            <a:r>
              <a:rPr lang="en-US" b="1" baseline="0" dirty="0" smtClean="0"/>
              <a:t> </a:t>
            </a:r>
            <a:r>
              <a:rPr lang="en-US" b="0" baseline="0" dirty="0" smtClean="0"/>
              <a:t>Under AB 1486, Town must take formal action in a regular public meeting declaring that the land is surplus and not necessary for the agency’s use prior to disposal of that land.  That formal action must also include written findings.  After that formal action, local agency must send a “Notice of Availability” of surplus land to enumerated entities within whose jurisdiction the surplus land is located, for purposes of developing low- and moderate-income housing, including but not limited to:</a:t>
            </a:r>
          </a:p>
          <a:p>
            <a:pPr marL="171450" indent="-171450">
              <a:buFont typeface="Arial" panose="020B0604020202020204" pitchFamily="34" charset="0"/>
              <a:buChar char="•"/>
            </a:pPr>
            <a:r>
              <a:rPr lang="en-US" b="0" baseline="0" dirty="0" smtClean="0"/>
              <a:t>Local public agencies who engage or assist in the development of low- or moderate-income housing and “housing sponsors” qualified to develop low or moderate-income housing that have notified the California Department of Housing and Community Development (</a:t>
            </a:r>
            <a:r>
              <a:rPr lang="en-US" b="0" baseline="0" dirty="0" err="1" smtClean="0"/>
              <a:t>HCD</a:t>
            </a:r>
            <a:r>
              <a:rPr lang="en-US" b="0" baseline="0" dirty="0" smtClean="0"/>
              <a:t>) of their interest in that surplus land and entities with authority over Infill Opportunity Zones or Transit Villages.</a:t>
            </a:r>
          </a:p>
          <a:p>
            <a:pPr marL="171450" indent="-171450">
              <a:buFont typeface="Arial" panose="020B0604020202020204" pitchFamily="34" charset="0"/>
              <a:buChar char="•"/>
            </a:pPr>
            <a:r>
              <a:rPr lang="en-US" b="1" baseline="0" dirty="0" smtClean="0"/>
              <a:t>Notice of Availability</a:t>
            </a:r>
            <a:r>
              <a:rPr lang="en-US" b="0" baseline="0" dirty="0" smtClean="0"/>
              <a:t> </a:t>
            </a:r>
            <a:r>
              <a:rPr lang="en-US" sz="1200" kern="1200" dirty="0" smtClean="0">
                <a:solidFill>
                  <a:schemeClr val="tx1"/>
                </a:solidFill>
                <a:effectLst/>
                <a:latin typeface="+mn-lt"/>
                <a:ea typeface="+mn-ea"/>
                <a:cs typeface="+mn-cs"/>
              </a:rPr>
              <a:t>must be sent by electronic mail, or by certified mail, and must include the location and a description of the property.  </a:t>
            </a:r>
            <a:r>
              <a:rPr lang="en-US" sz="1200" kern="1200" dirty="0" err="1" smtClean="0">
                <a:solidFill>
                  <a:schemeClr val="tx1"/>
                </a:solidFill>
                <a:effectLst/>
                <a:latin typeface="+mn-lt"/>
                <a:ea typeface="+mn-ea"/>
                <a:cs typeface="+mn-cs"/>
              </a:rPr>
              <a:t>HCD</a:t>
            </a:r>
            <a:r>
              <a:rPr lang="en-US" b="0" baseline="0" dirty="0" smtClean="0"/>
              <a:t> will maintain a listing of all Notices of Availability throughout the State on its website. </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1" dirty="0" smtClean="0"/>
              <a:t>Response/Negotiations following </a:t>
            </a:r>
            <a:r>
              <a:rPr lang="en-US" b="1" baseline="0" dirty="0" smtClean="0"/>
              <a:t>N</a:t>
            </a:r>
            <a:r>
              <a:rPr lang="en-US" b="1" dirty="0" smtClean="0"/>
              <a:t>otice</a:t>
            </a:r>
            <a:r>
              <a:rPr lang="en-US" b="1" baseline="0" dirty="0" smtClean="0"/>
              <a:t> of Availability</a:t>
            </a:r>
            <a:r>
              <a:rPr lang="en-US" b="0" baseline="0" dirty="0" smtClean="0"/>
              <a:t>. Any interested party must notify the local agency within </a:t>
            </a:r>
            <a:r>
              <a:rPr lang="en-US" b="0" u="sng" baseline="0" dirty="0" smtClean="0"/>
              <a:t>60 days</a:t>
            </a:r>
            <a:r>
              <a:rPr lang="en-US" b="0" u="none" baseline="0" dirty="0" smtClean="0"/>
              <a:t> of receiving a Notice of Availability of their interest in purchasing or leasing the surplus land.  Local agency must then enter into “</a:t>
            </a:r>
            <a:r>
              <a:rPr lang="en-US" sz="1200" kern="1200" dirty="0" smtClean="0">
                <a:solidFill>
                  <a:schemeClr val="tx1"/>
                </a:solidFill>
                <a:effectLst/>
                <a:latin typeface="+mn-lt"/>
                <a:ea typeface="+mn-ea"/>
                <a:cs typeface="+mn-cs"/>
              </a:rPr>
              <a:t>good faith” negotiations to determine a mutually satisfactory sales price and terms or lease terms, </a:t>
            </a:r>
            <a:r>
              <a:rPr lang="en-US" sz="1200" u="sng" kern="1200" dirty="0" smtClean="0">
                <a:solidFill>
                  <a:schemeClr val="tx1"/>
                </a:solidFill>
                <a:effectLst/>
                <a:latin typeface="+mn-lt"/>
                <a:ea typeface="+mn-ea"/>
                <a:cs typeface="+mn-cs"/>
              </a:rPr>
              <a:t>not less than 90 days</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If there is no agreement after at least 90 days, local agency may dispose of property without further regard to surplus land procedures.</a:t>
            </a:r>
          </a:p>
          <a:p>
            <a:pPr marL="17145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Similar to existing law, however there are new requirements for what constitute “good faith” negotiations.  </a:t>
            </a:r>
          </a:p>
          <a:p>
            <a:pPr marL="628650" lvl="1" indent="-171450">
              <a:buFont typeface="Arial" panose="020B0604020202020204" pitchFamily="34" charset="0"/>
              <a:buChar char="•"/>
            </a:pPr>
            <a:r>
              <a:rPr lang="en-US" b="0" baseline="0" dirty="0" smtClean="0"/>
              <a:t>Residential use shall be deemed an acceptable use for the surplus land for the purposes of good faith negotiations.</a:t>
            </a:r>
          </a:p>
          <a:p>
            <a:pPr marL="628650" lvl="1" indent="-171450">
              <a:buFont typeface="Arial" panose="020B0604020202020204" pitchFamily="34" charset="0"/>
              <a:buChar char="•"/>
            </a:pPr>
            <a:r>
              <a:rPr lang="en-US" b="0" baseline="0" dirty="0" smtClean="0"/>
              <a:t>Agreed upon terms cannot disallow residential use or reduce the allowable number of residential units, or require design standards that would adversely impact the viability of low- or moderate-income housing.</a:t>
            </a:r>
          </a:p>
          <a:p>
            <a:pPr marL="628650" lvl="1" indent="-171450">
              <a:buFont typeface="Arial" panose="020B0604020202020204" pitchFamily="34" charset="0"/>
              <a:buChar char="•"/>
            </a:pPr>
            <a:r>
              <a:rPr lang="en-US" b="0" baseline="0" dirty="0" smtClean="0"/>
              <a:t>Some limitations on residential use or density are allowed if there is a </a:t>
            </a:r>
            <a:r>
              <a:rPr lang="en-US" b="0" u="sng" baseline="0" dirty="0" smtClean="0"/>
              <a:t>specific, adverse impact </a:t>
            </a:r>
            <a:r>
              <a:rPr lang="en-US" b="0" baseline="0" dirty="0" smtClean="0"/>
              <a:t>on public health and safety. </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Penalties. </a:t>
            </a:r>
            <a:r>
              <a:rPr lang="en-US" b="0" baseline="0" dirty="0" smtClean="0"/>
              <a:t> If the local agency disposes of the land in violation of the Surplus Land Act, including the new requirements under AB 1486,  the local agency is liable for a penalty of 30% of the final sale price of the land for a first violation and 50% for any subsequent violation. </a:t>
            </a:r>
          </a:p>
          <a:p>
            <a:pPr marL="171450" indent="-171450">
              <a:buFont typeface="Arial" panose="020B0604020202020204" pitchFamily="34" charset="0"/>
              <a:buChar char="•"/>
            </a:pPr>
            <a:r>
              <a:rPr lang="en-US" b="0" baseline="0" dirty="0" smtClean="0"/>
              <a:t>However, if the local agency is not notified of a violation by the Department within 30 days, the local agency receives “safe harbor” and is not subject to the penalty provisions. </a:t>
            </a:r>
          </a:p>
          <a:p>
            <a:pPr marL="457200" lvl="1" indent="0">
              <a:buFont typeface="Arial" panose="020B0604020202020204"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32F11BBE-AFCB-47B8-8B84-1118BAC94881}" type="slidenum">
              <a:rPr lang="en-US" smtClean="0"/>
              <a:t>15</a:t>
            </a:fld>
            <a:endParaRPr lang="en-US"/>
          </a:p>
        </p:txBody>
      </p:sp>
    </p:spTree>
    <p:extLst>
      <p:ext uri="{BB962C8B-B14F-4D97-AF65-F5344CB8AC3E}">
        <p14:creationId xmlns:p14="http://schemas.microsoft.com/office/powerpoint/2010/main" val="231525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Freeze</a:t>
            </a:r>
            <a:r>
              <a:rPr lang="en-US" b="0" dirty="0" smtClean="0"/>
              <a:t>: the new general rule, there are not vested</a:t>
            </a:r>
            <a:r>
              <a:rPr lang="en-US" b="0" baseline="0" dirty="0" smtClean="0"/>
              <a:t> rights in the municipality’s land use regulations.  Those land use regulations occurring at the time a pre-application is submitted controls.  This includes a municipality’s general plan, community plan, specific plan, zoning, design review standards and criteria, subdivision standards and criteria, and any other rules, regulations, requirements, and policies of a local agency.</a:t>
            </a:r>
          </a:p>
          <a:p>
            <a:pPr marL="171450" indent="-171450">
              <a:buFont typeface="Arial" panose="020B0604020202020204" pitchFamily="34" charset="0"/>
              <a:buChar char="•"/>
            </a:pPr>
            <a:r>
              <a:rPr lang="en-US" b="0" baseline="0" dirty="0" smtClean="0"/>
              <a:t>There are some </a:t>
            </a:r>
            <a:r>
              <a:rPr lang="en-US" b="1" i="1" baseline="0" dirty="0" smtClean="0"/>
              <a:t>limited exceptions </a:t>
            </a:r>
            <a:r>
              <a:rPr lang="en-US" b="0" baseline="0" dirty="0" smtClean="0"/>
              <a:t>to the freeze, including when necessary to “mitigate or avoid a specific, adverse impact upon the public health or safety … and there is no feasible alternative method to satisfactorily mitigate or avoid the adverse impact.”  Also, when the housing development project has not commenced construction within 2 and ½ years following date it received final approval. </a:t>
            </a:r>
          </a:p>
          <a:p>
            <a:pPr marL="171450" indent="-171450">
              <a:buFont typeface="Arial" panose="020B0604020202020204" pitchFamily="34" charset="0"/>
              <a:buChar char="•"/>
            </a:pPr>
            <a:r>
              <a:rPr lang="en-US" b="1" i="1" baseline="0" dirty="0" smtClean="0"/>
              <a:t>Additional exception</a:t>
            </a:r>
            <a:r>
              <a:rPr lang="en-US" b="0" i="0" baseline="0" dirty="0" smtClean="0"/>
              <a:t>: </a:t>
            </a:r>
            <a:r>
              <a:rPr lang="en-US" b="1" i="0" baseline="0" dirty="0" smtClean="0"/>
              <a:t>Gov. Code 65589.5(o)(3)(E)</a:t>
            </a:r>
            <a:r>
              <a:rPr lang="en-US" b="0" i="0" baseline="0" dirty="0" smtClean="0"/>
              <a:t>: following pre-application, “</a:t>
            </a:r>
            <a:r>
              <a:rPr lang="en-US" b="1" i="1" baseline="0" dirty="0" smtClean="0"/>
              <a:t>the number of residential units or square footage of construction changes by 20 percent or more</a:t>
            </a:r>
            <a:r>
              <a:rPr lang="en-US" b="0" i="1" baseline="0" dirty="0" smtClean="0"/>
              <a:t>”</a:t>
            </a:r>
            <a:endParaRPr lang="en-US" b="1" i="1" baseline="0" dirty="0" smtClean="0"/>
          </a:p>
          <a:p>
            <a:pPr marL="171450" indent="-171450">
              <a:buFont typeface="Arial" panose="020B0604020202020204" pitchFamily="34" charset="0"/>
              <a:buChar char="•"/>
            </a:pPr>
            <a:r>
              <a:rPr lang="en-US" b="0" u="sng" baseline="0" dirty="0" smtClean="0"/>
              <a:t>The biggest consequence to this change is that a local agency is prevented from placing development-specific fees on the development, which is permitted under the Mitigation Fee Act in certain instances</a:t>
            </a:r>
            <a:r>
              <a:rPr lang="en-US" b="0" baseline="0" dirty="0" smtClean="0"/>
              <a:t>. </a:t>
            </a:r>
          </a:p>
          <a:p>
            <a:pPr marL="171450" indent="-171450">
              <a:buFont typeface="Arial" panose="020B0604020202020204" pitchFamily="34" charset="0"/>
              <a:buChar char="•"/>
            </a:pPr>
            <a:endParaRPr lang="en-US" b="1" dirty="0" smtClean="0"/>
          </a:p>
          <a:p>
            <a:pPr marL="0" indent="0">
              <a:buFont typeface="Arial" panose="020B0604020202020204" pitchFamily="34" charset="0"/>
              <a:buNone/>
            </a:pPr>
            <a:r>
              <a:rPr lang="en-US" b="1" dirty="0" smtClean="0"/>
              <a:t>Pre-Application Checklist</a:t>
            </a:r>
            <a:r>
              <a:rPr lang="en-US" b="0" baseline="0" dirty="0" smtClean="0"/>
              <a:t> [</a:t>
            </a:r>
            <a:r>
              <a:rPr lang="en-US" b="1" u="sng" baseline="0" dirty="0" smtClean="0"/>
              <a:t>Gov. Code 65941.1</a:t>
            </a:r>
            <a:r>
              <a:rPr lang="en-US" b="0" baseline="0" dirty="0" smtClean="0"/>
              <a:t>]: Town must compile a “standardized” pre-application checklist for information required from an applicant for a development project that is available on its website. Town is precluded from requiring or requesting more information that is set forth within its standardized pre-application checklist.   If the Town rejects the pre-application as incomplete, it must provide applicant with the specific information that was missing from Town’s standardized pre-application checklist. </a:t>
            </a:r>
          </a:p>
          <a:p>
            <a:pPr marL="628650" lvl="1" indent="-171450">
              <a:buFont typeface="Arial" panose="020B0604020202020204" pitchFamily="34" charset="0"/>
              <a:buChar char="•"/>
            </a:pPr>
            <a:r>
              <a:rPr lang="en-US" b="0" baseline="0" dirty="0" smtClean="0"/>
              <a:t>Local agency is able to craft their own pre-application checklist, otherwise the</a:t>
            </a:r>
            <a:r>
              <a:rPr lang="en-US" b="1" dirty="0" smtClean="0"/>
              <a:t> </a:t>
            </a:r>
            <a:r>
              <a:rPr lang="en-US" b="0" dirty="0" smtClean="0"/>
              <a:t>Department of Housing and Community Development shall adopt a standardized form that applicants for housing development projects may use.</a:t>
            </a:r>
            <a:endParaRPr lang="en-US" b="0" dirty="0"/>
          </a:p>
        </p:txBody>
      </p:sp>
      <p:sp>
        <p:nvSpPr>
          <p:cNvPr id="4" name="Slide Number Placeholder 3"/>
          <p:cNvSpPr>
            <a:spLocks noGrp="1"/>
          </p:cNvSpPr>
          <p:nvPr>
            <p:ph type="sldNum" sz="quarter" idx="10"/>
          </p:nvPr>
        </p:nvSpPr>
        <p:spPr/>
        <p:txBody>
          <a:bodyPr/>
          <a:lstStyle/>
          <a:p>
            <a:fld id="{32F11BBE-AFCB-47B8-8B84-1118BAC94881}" type="slidenum">
              <a:rPr lang="en-US" smtClean="0"/>
              <a:t>4</a:t>
            </a:fld>
            <a:endParaRPr lang="en-US"/>
          </a:p>
        </p:txBody>
      </p:sp>
    </p:spTree>
    <p:extLst>
      <p:ext uri="{BB962C8B-B14F-4D97-AF65-F5344CB8AC3E}">
        <p14:creationId xmlns:p14="http://schemas.microsoft.com/office/powerpoint/2010/main" val="110695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full list of requirements contained within </a:t>
            </a:r>
            <a:r>
              <a:rPr lang="en-US" b="1" dirty="0" smtClean="0"/>
              <a:t>Gov. Code 65941.1(a)</a:t>
            </a:r>
            <a:r>
              <a:rPr lang="en-US" b="0" baseline="0" dirty="0" smtClean="0"/>
              <a:t> for pre-application.</a:t>
            </a:r>
          </a:p>
          <a:p>
            <a:endParaRPr lang="en-US" b="0" baseline="0" dirty="0" smtClean="0"/>
          </a:p>
          <a:p>
            <a:r>
              <a:rPr lang="en-US" b="0" baseline="0" dirty="0" smtClean="0"/>
              <a:t>Application requirements under </a:t>
            </a:r>
            <a:r>
              <a:rPr lang="en-US" b="1" baseline="0" dirty="0" smtClean="0"/>
              <a:t>Gov. Code 65943</a:t>
            </a:r>
            <a:r>
              <a:rPr lang="en-US" b="0" baseline="0" dirty="0" smtClean="0"/>
              <a:t>.</a:t>
            </a:r>
            <a:endParaRPr lang="en-US" b="0" dirty="0"/>
          </a:p>
        </p:txBody>
      </p:sp>
      <p:sp>
        <p:nvSpPr>
          <p:cNvPr id="4" name="Slide Number Placeholder 3"/>
          <p:cNvSpPr>
            <a:spLocks noGrp="1"/>
          </p:cNvSpPr>
          <p:nvPr>
            <p:ph type="sldNum" sz="quarter" idx="10"/>
          </p:nvPr>
        </p:nvSpPr>
        <p:spPr/>
        <p:txBody>
          <a:bodyPr/>
          <a:lstStyle/>
          <a:p>
            <a:fld id="{32F11BBE-AFCB-47B8-8B84-1118BAC94881}" type="slidenum">
              <a:rPr lang="en-US" smtClean="0"/>
              <a:t>5</a:t>
            </a:fld>
            <a:endParaRPr lang="en-US"/>
          </a:p>
        </p:txBody>
      </p:sp>
    </p:spTree>
    <p:extLst>
      <p:ext uri="{BB962C8B-B14F-4D97-AF65-F5344CB8AC3E}">
        <p14:creationId xmlns:p14="http://schemas.microsoft.com/office/powerpoint/2010/main" val="376879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sng" dirty="0" smtClean="0"/>
              <a:t>New section 65905.5:</a:t>
            </a:r>
          </a:p>
          <a:p>
            <a:r>
              <a:rPr lang="en-US" b="1" dirty="0" smtClean="0"/>
              <a:t>Hearing requirement</a:t>
            </a:r>
            <a:r>
              <a:rPr lang="en-US" b="0" dirty="0" smtClean="0"/>
              <a:t>: If an</a:t>
            </a:r>
            <a:r>
              <a:rPr lang="en-US" b="0" baseline="0" dirty="0" smtClean="0"/>
              <a:t> application for a housing development is “deemed complete” (meets all its checklist requirements at the time the application was submitted; the Town-specific objective criteria) and </a:t>
            </a:r>
            <a:r>
              <a:rPr lang="en-US" b="1" i="1" baseline="0" dirty="0" smtClean="0"/>
              <a:t>complies with the applicable  objective General Plan and zoning standards in effect at the time the project is complete</a:t>
            </a:r>
            <a:r>
              <a:rPr lang="en-US" b="0" baseline="0" dirty="0" smtClean="0"/>
              <a:t>, local agency may only conduct </a:t>
            </a:r>
            <a:r>
              <a:rPr lang="en-US" b="0" u="sng" baseline="0" dirty="0" smtClean="0"/>
              <a:t>5 hearings </a:t>
            </a:r>
            <a:r>
              <a:rPr lang="en-US" b="0" baseline="0" dirty="0" smtClean="0"/>
              <a:t>in connection with the approval of that housing development project.  </a:t>
            </a:r>
            <a:r>
              <a:rPr lang="en-US" b="1" i="1" baseline="0" dirty="0" smtClean="0"/>
              <a:t>Our office believes these 5 hearings may include applicant appeals</a:t>
            </a:r>
            <a:r>
              <a:rPr lang="en-US" b="0" baseline="0" dirty="0" smtClean="0"/>
              <a:t>, but we are confirming with the Department of Housing and Community Development.</a:t>
            </a:r>
          </a:p>
          <a:p>
            <a:pPr marL="171450" indent="-171450">
              <a:buFont typeface="Arial" panose="020B0604020202020204" pitchFamily="34" charset="0"/>
              <a:buChar char="•"/>
            </a:pPr>
            <a:r>
              <a:rPr lang="en-US" b="0" baseline="0" dirty="0" smtClean="0"/>
              <a:t>Hearing defined broadly, to include study sessions by Town officials.  It does not include meetings that more broadly include General Plan amendments, Specific Plan adoption or amendment, or a zoning amendment. </a:t>
            </a:r>
          </a:p>
          <a:p>
            <a:pPr marL="171450" indent="-171450">
              <a:buFont typeface="Arial" panose="020B0604020202020204" pitchFamily="34" charset="0"/>
              <a:buChar char="•"/>
            </a:pPr>
            <a:r>
              <a:rPr lang="en-US" b="0" baseline="0" dirty="0" smtClean="0"/>
              <a:t>Existing timetables under the Permit Streamlining Act remain in effect.  Town must approve or disapprove the project at any of those 5 hearings.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u="sng" dirty="0" smtClean="0"/>
              <a:t>New section 65905.5:</a:t>
            </a:r>
            <a:endParaRPr lang="en-US" b="0" baseline="0" dirty="0" smtClean="0"/>
          </a:p>
          <a:p>
            <a:r>
              <a:rPr lang="en-US" b="1" baseline="0" dirty="0" smtClean="0"/>
              <a:t>Rezoning limitation</a:t>
            </a:r>
            <a:r>
              <a:rPr lang="en-US" b="0" baseline="0" dirty="0" smtClean="0"/>
              <a:t>: Rezoning is not required as part of an application for a proposed housing development project if it consistent with the objective General Plan requirements, even if it is inconsistent with the General Plan zone.  </a:t>
            </a:r>
            <a:r>
              <a:rPr lang="en-US" b="0" u="sng" baseline="0" dirty="0" smtClean="0"/>
              <a:t>Application of objective General Plan standards must be applied to “facilitate and accommodate” development at the density allowed on the site by the General Plan. </a:t>
            </a:r>
          </a:p>
          <a:p>
            <a:endParaRPr lang="en-US" b="0" u="sng" baseline="0" dirty="0" smtClean="0"/>
          </a:p>
          <a:p>
            <a:r>
              <a:rPr lang="en-US" b="1" u="none" baseline="0" dirty="0" smtClean="0"/>
              <a:t>Approval timeframe</a:t>
            </a:r>
            <a:r>
              <a:rPr lang="en-US" b="0" u="none" baseline="0" dirty="0" smtClean="0"/>
              <a:t>: Generally, local agency has 120 days to approve or disapprove a project from the date an Environmental Impact Report is certified.  SB 330 reduces this time limit down to 90 days.  If the housing development project is for affordable units (and seeks public funding or a tax credit), that time period is further reduced down to 60 days. </a:t>
            </a:r>
          </a:p>
          <a:p>
            <a:pPr marL="171450" indent="-171450">
              <a:buFont typeface="Arial" panose="020B0604020202020204" pitchFamily="34" charset="0"/>
              <a:buChar char="•"/>
            </a:pPr>
            <a:r>
              <a:rPr lang="en-US" b="0" u="sng" baseline="0" dirty="0" smtClean="0"/>
              <a:t>Gov. Code 65941.1(b)(3):  </a:t>
            </a:r>
            <a:r>
              <a:rPr lang="en-US" b="1" u="none" baseline="0" dirty="0" smtClean="0"/>
              <a:t>SB 330 says the application must be submitting within 180 days of submitting the preliminary application</a:t>
            </a:r>
            <a:r>
              <a:rPr lang="en-US" b="0" u="none" baseline="0" dirty="0" smtClean="0"/>
              <a:t>.</a:t>
            </a:r>
          </a:p>
          <a:p>
            <a:pPr marL="628650" lvl="1" indent="-171450">
              <a:buFont typeface="Arial" panose="020B0604020202020204" pitchFamily="34" charset="0"/>
              <a:buChar char="•"/>
            </a:pPr>
            <a:r>
              <a:rPr lang="en-US" b="0" u="sng" baseline="0" dirty="0" smtClean="0"/>
              <a:t>Gov. Code 65941.1(d)(2):</a:t>
            </a:r>
            <a:r>
              <a:rPr lang="en-US" b="0" u="none" baseline="0" dirty="0" smtClean="0"/>
              <a:t> If local agency determines the</a:t>
            </a:r>
            <a:r>
              <a:rPr lang="en-US" b="0" u="sng" baseline="0" dirty="0" smtClean="0"/>
              <a:t> </a:t>
            </a:r>
            <a:r>
              <a:rPr lang="en-US" b="0" u="none" baseline="0" dirty="0" smtClean="0"/>
              <a:t>application is incomplete, developer has 90 days to submit </a:t>
            </a:r>
            <a:r>
              <a:rPr lang="en-US" b="0" u="none" baseline="0" smtClean="0"/>
              <a:t>new information</a:t>
            </a:r>
          </a:p>
          <a:p>
            <a:pPr marL="628650" lvl="1" indent="-171450">
              <a:buFont typeface="Arial" panose="020B0604020202020204" pitchFamily="34" charset="0"/>
              <a:buChar char="•"/>
            </a:pPr>
            <a:endParaRPr lang="en-US" b="1" u="none" dirty="0"/>
          </a:p>
        </p:txBody>
      </p:sp>
      <p:sp>
        <p:nvSpPr>
          <p:cNvPr id="4" name="Slide Number Placeholder 3"/>
          <p:cNvSpPr>
            <a:spLocks noGrp="1"/>
          </p:cNvSpPr>
          <p:nvPr>
            <p:ph type="sldNum" sz="quarter" idx="10"/>
          </p:nvPr>
        </p:nvSpPr>
        <p:spPr/>
        <p:txBody>
          <a:bodyPr/>
          <a:lstStyle/>
          <a:p>
            <a:fld id="{32F11BBE-AFCB-47B8-8B84-1118BAC94881}" type="slidenum">
              <a:rPr lang="en-US" smtClean="0"/>
              <a:t>6</a:t>
            </a:fld>
            <a:endParaRPr lang="en-US"/>
          </a:p>
        </p:txBody>
      </p:sp>
    </p:spTree>
    <p:extLst>
      <p:ext uri="{BB962C8B-B14F-4D97-AF65-F5344CB8AC3E}">
        <p14:creationId xmlns:p14="http://schemas.microsoft.com/office/powerpoint/2010/main" val="344653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CA </a:t>
            </a:r>
            <a:r>
              <a:rPr lang="en-US" dirty="0" err="1" smtClean="0"/>
              <a:t>GOVT</a:t>
            </a:r>
            <a:r>
              <a:rPr lang="en-US" dirty="0" smtClean="0"/>
              <a:t> § 66300 </a:t>
            </a:r>
          </a:p>
          <a:p>
            <a:pPr marL="0" indent="0">
              <a:buFont typeface="Arial" panose="020B0604020202020204" pitchFamily="34" charset="0"/>
              <a:buNone/>
            </a:pPr>
            <a:r>
              <a:rPr lang="en-US" dirty="0" smtClean="0"/>
              <a:t>Housing Crisis Act applicable</a:t>
            </a:r>
            <a:r>
              <a:rPr lang="en-US" baseline="0" dirty="0" smtClean="0"/>
              <a:t> to “</a:t>
            </a:r>
            <a:r>
              <a:rPr lang="en-US" b="1" baseline="0" dirty="0" smtClean="0"/>
              <a:t>urbanized areas</a:t>
            </a:r>
            <a:r>
              <a:rPr lang="en-US" baseline="0" dirty="0" smtClean="0"/>
              <a:t>” as determined by the Department of Housing and Community Development on or before June 30, 2020.  The </a:t>
            </a:r>
            <a:r>
              <a:rPr lang="en-US" baseline="0" dirty="0" err="1" smtClean="0"/>
              <a:t>HCD</a:t>
            </a:r>
            <a:r>
              <a:rPr lang="en-US" baseline="0" dirty="0" smtClean="0"/>
              <a:t> may revise that definition based on the results of the 2020 federal census.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No reduction in density</a:t>
            </a:r>
            <a:r>
              <a:rPr lang="en-US" b="0" baseline="0" dirty="0" smtClean="0"/>
              <a:t>: municipality may not amend its General Plan, Specific Plan or Zoning ordinance to a “less intensive use” or reduce the “intensity of use” to any levels below what was in effect </a:t>
            </a:r>
            <a:r>
              <a:rPr lang="en-US" b="0" u="sng" baseline="0" dirty="0" smtClean="0"/>
              <a:t>on January 1, 2018</a:t>
            </a:r>
            <a:r>
              <a:rPr lang="en-US" b="0" baseline="0" dirty="0" smtClean="0"/>
              <a:t>.  This includes reductions in height, density, floor area ratio, etc. (“anything that would lessen the intensity of housing.”)</a:t>
            </a:r>
          </a:p>
          <a:p>
            <a:pPr marL="628650" lvl="1" indent="-171450">
              <a:buFont typeface="Arial" panose="020B0604020202020204" pitchFamily="34" charset="0"/>
              <a:buChar char="•"/>
            </a:pPr>
            <a:r>
              <a:rPr lang="en-US" b="0" baseline="0" dirty="0" smtClean="0"/>
              <a:t>Does not prohibit changing “a land use designation or zoning ordinance to a less intensive use if the city or county concurrently changes the development standards, policies, and conditions applicable to other parcels within the jurisdiction to </a:t>
            </a:r>
            <a:r>
              <a:rPr lang="en-US" b="1" i="1" baseline="0" dirty="0" smtClean="0"/>
              <a:t>ensure that there is no net loss in residential capacity</a:t>
            </a:r>
            <a:r>
              <a:rPr lang="en-US" b="0" baseline="0" dirty="0" smtClean="0"/>
              <a:t>.”  (Gov. Code 66300(</a:t>
            </a:r>
            <a:r>
              <a:rPr lang="en-US" b="0" baseline="0" dirty="0" err="1" smtClean="0"/>
              <a:t>i</a:t>
            </a:r>
            <a:r>
              <a:rPr lang="en-US" b="0" baseline="0" dirty="0" smtClean="0"/>
              <a:t>)(1)).</a:t>
            </a:r>
          </a:p>
          <a:p>
            <a:pPr marL="628650" lvl="1" indent="-171450">
              <a:buFont typeface="Arial" panose="020B0604020202020204" pitchFamily="34" charset="0"/>
              <a:buChar char="•"/>
            </a:pPr>
            <a:r>
              <a:rPr lang="en-US" b="0" dirty="0" smtClean="0"/>
              <a:t>Municipality</a:t>
            </a:r>
            <a:r>
              <a:rPr lang="en-US" b="0" baseline="0" dirty="0" smtClean="0"/>
              <a:t> will not allow existing residential units to be demolished as part of its approval of a housing development project unless an equal number or more are going to </a:t>
            </a:r>
            <a:r>
              <a:rPr lang="en-US" b="0" baseline="0" dirty="0" err="1" smtClean="0"/>
              <a:t>replaced</a:t>
            </a:r>
            <a:r>
              <a:rPr lang="en-US" b="0" baseline="0" dirty="0" smtClean="0"/>
              <a:t> the demolished units.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dirty="0" smtClean="0"/>
              <a:t>Moratorium:</a:t>
            </a:r>
            <a:r>
              <a:rPr lang="en-US" b="1" baseline="0" dirty="0" smtClean="0"/>
              <a:t> </a:t>
            </a:r>
            <a:r>
              <a:rPr lang="en-US" b="0" baseline="0" dirty="0" smtClean="0"/>
              <a:t>A “moratorium on moratoriums” (including mixed-use developments) other than to specifically protect against an imminent threat to health and safety (must be approved by the </a:t>
            </a:r>
            <a:r>
              <a:rPr lang="en-US" baseline="0" dirty="0" smtClean="0"/>
              <a:t>Department of Housing and Community Development).  This also means you cannot propose a new growth control measure on the Housing Crisis Act.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Objective design standards</a:t>
            </a:r>
            <a:r>
              <a:rPr lang="en-US" b="0" baseline="0" dirty="0" smtClean="0"/>
              <a:t>: Municipalities cannot impose or enforce design standards that are established on or after January 1, 2020 that are not objective.  “Objective design standards” cannot involve personal or subjective judgment, and must be “uniformly verifiable by reference to an external and uniform benchmark”</a:t>
            </a:r>
            <a:endParaRPr lang="en-US" b="1" baseline="0" dirty="0" smtClean="0"/>
          </a:p>
          <a:p>
            <a:pPr marL="457200" lvl="1" indent="0">
              <a:buFont typeface="Arial" panose="020B0604020202020204"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32F11BBE-AFCB-47B8-8B84-1118BAC94881}" type="slidenum">
              <a:rPr lang="en-US" smtClean="0"/>
              <a:t>7</a:t>
            </a:fld>
            <a:endParaRPr lang="en-US"/>
          </a:p>
        </p:txBody>
      </p:sp>
    </p:spTree>
    <p:extLst>
      <p:ext uri="{BB962C8B-B14F-4D97-AF65-F5344CB8AC3E}">
        <p14:creationId xmlns:p14="http://schemas.microsoft.com/office/powerpoint/2010/main" val="3293526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11BBE-AFCB-47B8-8B84-1118BAC94881}" type="slidenum">
              <a:rPr lang="en-US" smtClean="0"/>
              <a:t>8</a:t>
            </a:fld>
            <a:endParaRPr lang="en-US"/>
          </a:p>
        </p:txBody>
      </p:sp>
    </p:spTree>
    <p:extLst>
      <p:ext uri="{BB962C8B-B14F-4D97-AF65-F5344CB8AC3E}">
        <p14:creationId xmlns:p14="http://schemas.microsoft.com/office/powerpoint/2010/main" val="362724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Existing law:</a:t>
            </a:r>
            <a:r>
              <a:rPr lang="en-US" b="0" dirty="0" smtClean="0"/>
              <a:t> Local agencies must adopt a Housing Element as part of its General Plan,</a:t>
            </a:r>
            <a:r>
              <a:rPr lang="en-US" b="0" baseline="0" dirty="0" smtClean="0"/>
              <a:t> which is reviewable by the Department of Housing and Community Development (</a:t>
            </a:r>
            <a:r>
              <a:rPr lang="en-US" b="0" baseline="0" dirty="0" err="1" smtClean="0"/>
              <a:t>HCD</a:t>
            </a:r>
            <a:r>
              <a:rPr lang="en-US" b="0" baseline="0" dirty="0" smtClean="0"/>
              <a:t>) who determine whether the Housing Element is in substantial compliance with State law and informs the Cal AG.  AB 101 provides the Cal AG greater authority to seek a court order when it is determined the Housing Element is out of compliance.  Now, Cal AG must seek a court order for judicial enforcement,</a:t>
            </a:r>
          </a:p>
          <a:p>
            <a:pPr marL="171450" indent="-171450">
              <a:buFont typeface="Arial" panose="020B0604020202020204" pitchFamily="34" charset="0"/>
              <a:buChar char="•"/>
            </a:pPr>
            <a:r>
              <a:rPr lang="en-US" b="1" baseline="0" dirty="0" smtClean="0"/>
              <a:t>Before court action</a:t>
            </a:r>
            <a:r>
              <a:rPr lang="en-US" b="0" baseline="0" dirty="0" smtClean="0"/>
              <a:t>: </a:t>
            </a:r>
            <a:r>
              <a:rPr lang="en-US" b="0" baseline="0" dirty="0" err="1" smtClean="0"/>
              <a:t>HCD</a:t>
            </a:r>
            <a:r>
              <a:rPr lang="en-US" b="0" baseline="0" dirty="0" smtClean="0"/>
              <a:t> must offer the jurisdiction the opportunity for two meetings in person or via telephone to discuss the violation, and the jurisdiction must be provided written findings regarding the alleged violation before the Cal AG can bring suit. </a:t>
            </a:r>
          </a:p>
          <a:p>
            <a:pPr marL="171450" indent="-171450">
              <a:buFont typeface="Arial" panose="020B0604020202020204" pitchFamily="34" charset="0"/>
              <a:buChar char="•"/>
            </a:pPr>
            <a:r>
              <a:rPr lang="en-US" b="1" baseline="0" dirty="0" smtClean="0"/>
              <a:t>Once the Cal AG brings an action or special proceeding with a reviewing court that the Housing Element does not substantially comply with State law</a:t>
            </a:r>
            <a:r>
              <a:rPr lang="en-US" b="0" baseline="0" dirty="0" smtClean="0"/>
              <a:t>: </a:t>
            </a:r>
          </a:p>
          <a:p>
            <a:pPr marL="685800" lvl="1" indent="-228600">
              <a:buFont typeface="+mj-lt"/>
              <a:buAutoNum type="arabicPeriod"/>
            </a:pPr>
            <a:r>
              <a:rPr lang="en-US" b="0" i="1" u="sng" baseline="0" dirty="0" smtClean="0"/>
              <a:t>Court retains jurisdiction</a:t>
            </a:r>
            <a:r>
              <a:rPr lang="en-US" b="0" baseline="0" dirty="0" smtClean="0"/>
              <a:t>.  If a court determines that the Housing Element is not in substantial compliance, Cal AG must request that the court issue an order or judgment directing the municipality to bring its Housing Element into substantial compliance, and the court retains jurisdiction to ensure that order or judgment is carried out. </a:t>
            </a:r>
          </a:p>
          <a:p>
            <a:pPr marL="685800" lvl="1" indent="-228600">
              <a:buFont typeface="+mj-lt"/>
              <a:buAutoNum type="arabicPeriod"/>
            </a:pPr>
            <a:r>
              <a:rPr lang="en-US" b="0" i="1" u="sng" baseline="0" dirty="0" smtClean="0"/>
              <a:t>Status conference</a:t>
            </a:r>
            <a:r>
              <a:rPr lang="en-US" b="0" baseline="0" dirty="0" smtClean="0"/>
              <a:t>. Municipality has 12 months to comply with the court order or judgment, if the Housing Element is not brought into substantial compliance, the court will order and conduct a status conference.</a:t>
            </a:r>
          </a:p>
          <a:p>
            <a:pPr marL="685800" lvl="1" indent="-228600">
              <a:buFont typeface="+mj-lt"/>
              <a:buAutoNum type="arabicPeriod"/>
            </a:pPr>
            <a:r>
              <a:rPr lang="en-US" b="0" i="1" u="sng" baseline="0" dirty="0" smtClean="0"/>
              <a:t>Imposition of fines</a:t>
            </a:r>
            <a:r>
              <a:rPr lang="en-US" b="0" baseline="0" dirty="0" smtClean="0"/>
              <a:t>.  If, following status conference, court determines that the municipality has failed to comply with the court order, the court will impose fines </a:t>
            </a:r>
            <a:r>
              <a:rPr lang="en-US" b="1" baseline="0" dirty="0" smtClean="0"/>
              <a:t>in a minimum amount of $10,000 per month (maximum of $100,000 per month) </a:t>
            </a:r>
            <a:r>
              <a:rPr lang="en-US" b="0" baseline="0" dirty="0" smtClean="0"/>
              <a:t>which will be deposited in the State’s Building Homes and Jobs Trust Fund.</a:t>
            </a:r>
          </a:p>
          <a:p>
            <a:pPr marL="1085850" lvl="2" indent="-171450">
              <a:buFont typeface="Arial" panose="020B0604020202020204" pitchFamily="34" charset="0"/>
              <a:buChar char="•"/>
            </a:pPr>
            <a:r>
              <a:rPr lang="en-US" b="0" baseline="0" dirty="0" smtClean="0"/>
              <a:t>Failure to pay may result in the court requiring the State Controller to intercept any available state and local funds and directing such funds to the Building Homes and Jobs Trust Fund.</a:t>
            </a:r>
            <a:endParaRPr lang="en-US" b="1" baseline="0" dirty="0" smtClean="0"/>
          </a:p>
          <a:p>
            <a:pPr marL="685800" lvl="1" indent="-228600">
              <a:buFont typeface="+mj-lt"/>
              <a:buAutoNum type="arabicPeriod"/>
            </a:pPr>
            <a:r>
              <a:rPr lang="en-US" b="0" i="1" u="sng" baseline="0" dirty="0" smtClean="0"/>
              <a:t>Appointment of receiver</a:t>
            </a:r>
            <a:r>
              <a:rPr lang="en-US" b="0" baseline="0" dirty="0" smtClean="0"/>
              <a:t>.  If after 3 months following the imposition of fines municipality still hasn’t complied, court will conduct another status conference.  Court can multiply the fees owed, but may also order a court-appointed receiver to bring the Housing Element into substantial compliance.  This would entail an agent of the court stepping in to take over the Housing Element process for the municipality.</a:t>
            </a:r>
          </a:p>
          <a:p>
            <a:pPr marL="685800" lvl="1" indent="-228600">
              <a:buFont typeface="+mj-lt"/>
              <a:buAutoNum type="arabicPeriod"/>
            </a:pPr>
            <a:endParaRPr lang="en-US" b="0" baseline="0" dirty="0" smtClean="0"/>
          </a:p>
          <a:p>
            <a:pPr marL="171450" indent="-171450">
              <a:buFont typeface="Arial" panose="020B0604020202020204" pitchFamily="34" charset="0"/>
              <a:buChar char="•"/>
            </a:pPr>
            <a:r>
              <a:rPr lang="en-US" b="1" baseline="0" dirty="0" smtClean="0"/>
              <a:t>Grant funding</a:t>
            </a:r>
            <a:r>
              <a:rPr lang="en-US" b="0" baseline="0" dirty="0" smtClean="0"/>
              <a:t>: a non-compliant Housing Element may make the municipality ineligible for certain programs.  Municipalities will compliant Housing Elements get preference in applying for certain housing and infrastructure programs. </a:t>
            </a:r>
          </a:p>
          <a:p>
            <a:pPr marL="628650" lvl="1" indent="-171450">
              <a:buFont typeface="Arial" panose="020B0604020202020204" pitchFamily="34" charset="0"/>
              <a:buChar char="•"/>
            </a:pPr>
            <a:r>
              <a:rPr lang="en-US" b="1" i="1" baseline="0" dirty="0" smtClean="0"/>
              <a:t>New: </a:t>
            </a:r>
            <a:r>
              <a:rPr lang="en-US" b="0" baseline="0" dirty="0" smtClean="0"/>
              <a:t>$650 Million for the Homeless Housing, Assistance, and Prevention Program [The deadline to apply for funds is Feb. 15.] </a:t>
            </a:r>
          </a:p>
          <a:p>
            <a:pPr marL="628650" lvl="1" indent="-171450">
              <a:buFont typeface="Arial" panose="020B0604020202020204" pitchFamily="34" charset="0"/>
              <a:buChar char="•"/>
            </a:pPr>
            <a:r>
              <a:rPr lang="en-US" b="1" i="1" baseline="0" dirty="0" smtClean="0"/>
              <a:t>New: </a:t>
            </a:r>
            <a:r>
              <a:rPr lang="en-US" b="0" baseline="0" dirty="0" smtClean="0"/>
              <a:t>$250 Million for the Local Government Planning Support Grants Program (for 6</a:t>
            </a:r>
            <a:r>
              <a:rPr lang="en-US" b="0" baseline="30000" dirty="0" smtClean="0"/>
              <a:t>th</a:t>
            </a:r>
            <a:r>
              <a:rPr lang="en-US" b="0" baseline="0" dirty="0" smtClean="0"/>
              <a:t> cycle </a:t>
            </a:r>
            <a:r>
              <a:rPr lang="en-US" b="0" baseline="0" dirty="0" err="1" smtClean="0"/>
              <a:t>RHNA</a:t>
            </a:r>
            <a:r>
              <a:rPr lang="en-US" b="0" baseline="0" dirty="0" smtClean="0"/>
              <a:t>)  [deadline is July 1st]</a:t>
            </a:r>
          </a:p>
          <a:p>
            <a:pPr marL="628650" lvl="1" indent="-171450">
              <a:buFont typeface="Arial" panose="020B0604020202020204" pitchFamily="34" charset="0"/>
              <a:buChar char="•"/>
            </a:pPr>
            <a:r>
              <a:rPr lang="en-US" b="1" i="1" baseline="0" dirty="0" smtClean="0"/>
              <a:t>New</a:t>
            </a:r>
            <a:r>
              <a:rPr lang="en-US" b="1" i="0" baseline="0" dirty="0" smtClean="0"/>
              <a:t>: </a:t>
            </a:r>
            <a:r>
              <a:rPr lang="en-US" b="0" i="0" baseline="0" dirty="0" smtClean="0"/>
              <a:t>$500 Million for the Infill Infrastructure Grant Program of 2019 [Nov. 30th]</a:t>
            </a:r>
          </a:p>
          <a:p>
            <a:pPr marL="628650" lvl="1" indent="-171450">
              <a:buFont typeface="Arial" panose="020B0604020202020204" pitchFamily="34" charset="0"/>
              <a:buChar char="•"/>
            </a:pPr>
            <a:r>
              <a:rPr lang="en-US" b="1" i="1" baseline="0" dirty="0" smtClean="0"/>
              <a:t>Expanded</a:t>
            </a:r>
            <a:r>
              <a:rPr lang="en-US" b="1" i="0" baseline="0" dirty="0" smtClean="0"/>
              <a:t>: </a:t>
            </a:r>
            <a:r>
              <a:rPr lang="en-US" b="0" i="0" baseline="0" dirty="0" err="1" smtClean="0"/>
              <a:t>CalHome</a:t>
            </a:r>
            <a:r>
              <a:rPr lang="en-US" b="0" i="0" baseline="0" dirty="0" smtClean="0"/>
              <a:t> for construction/rehab of </a:t>
            </a:r>
            <a:r>
              <a:rPr lang="en-US" b="0" i="0" baseline="0" dirty="0" err="1" smtClean="0"/>
              <a:t>ADUs</a:t>
            </a:r>
            <a:r>
              <a:rPr lang="en-US" b="0" i="0" baseline="0" dirty="0" smtClean="0"/>
              <a:t>; Tax Credits</a:t>
            </a:r>
            <a:endParaRPr lang="en-US" b="0" baseline="0" dirty="0" smtClean="0"/>
          </a:p>
          <a:p>
            <a:endParaRPr lang="en-US" b="0" baseline="0" dirty="0" smtClean="0"/>
          </a:p>
          <a:p>
            <a:r>
              <a:rPr lang="en-US" b="0" i="1" baseline="0" dirty="0" smtClean="0"/>
              <a:t>Under AB 101, if Town has received Local Government Planning Support Grants Program funding, it must now submit to </a:t>
            </a:r>
            <a:r>
              <a:rPr lang="en-US" b="0" i="1" baseline="0" dirty="0" err="1" smtClean="0"/>
              <a:t>HCD</a:t>
            </a:r>
            <a:r>
              <a:rPr lang="en-US" b="0" i="1" baseline="0" dirty="0" smtClean="0"/>
              <a:t> (by April 1</a:t>
            </a:r>
            <a:r>
              <a:rPr lang="en-US" b="0" i="1" baseline="30000" dirty="0" smtClean="0"/>
              <a:t>st</a:t>
            </a:r>
            <a:r>
              <a:rPr lang="en-US" b="0" i="1" baseline="0" dirty="0" smtClean="0"/>
              <a:t> of each year), an annual report that includes a summary of development over the preceding years; applicants for program funding</a:t>
            </a:r>
            <a:endParaRPr lang="en-US" b="1" i="1" dirty="0"/>
          </a:p>
        </p:txBody>
      </p:sp>
      <p:sp>
        <p:nvSpPr>
          <p:cNvPr id="4" name="Slide Number Placeholder 3"/>
          <p:cNvSpPr>
            <a:spLocks noGrp="1"/>
          </p:cNvSpPr>
          <p:nvPr>
            <p:ph type="sldNum" sz="quarter" idx="10"/>
          </p:nvPr>
        </p:nvSpPr>
        <p:spPr/>
        <p:txBody>
          <a:bodyPr/>
          <a:lstStyle/>
          <a:p>
            <a:fld id="{32F11BBE-AFCB-47B8-8B84-1118BAC94881}" type="slidenum">
              <a:rPr lang="en-US" smtClean="0"/>
              <a:t>9</a:t>
            </a:fld>
            <a:endParaRPr lang="en-US"/>
          </a:p>
        </p:txBody>
      </p:sp>
    </p:spTree>
    <p:extLst>
      <p:ext uri="{BB962C8B-B14F-4D97-AF65-F5344CB8AC3E}">
        <p14:creationId xmlns:p14="http://schemas.microsoft.com/office/powerpoint/2010/main" val="161882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 Low</a:t>
            </a:r>
            <a:r>
              <a:rPr lang="en-US" b="1" baseline="0" dirty="0" smtClean="0"/>
              <a:t> Barrier Navigation Center</a:t>
            </a:r>
            <a:r>
              <a:rPr lang="en-US" b="0" baseline="0" dirty="0" smtClean="0"/>
              <a:t> must be permitted by local jurisdiction as a use by right in mixed use and nonresidential zones permitting multifamily uses, provided it [new Gov. Code 65662]:</a:t>
            </a:r>
          </a:p>
          <a:p>
            <a:r>
              <a:rPr lang="en-US" b="1" i="1" baseline="0" dirty="0" smtClean="0"/>
              <a:t>Definition</a:t>
            </a:r>
            <a:r>
              <a:rPr lang="en-US" b="0" baseline="0" dirty="0" smtClean="0"/>
              <a:t>: “a Housing First, low-barrier, service-enriched shelter focused on moving people into permanent housing that provides temporary living facilities while case managers connect individuals experiencing homelessness to income, public benefits, health services, shelter, and housing…”</a:t>
            </a:r>
          </a:p>
          <a:p>
            <a:endParaRPr lang="en-US" b="0" baseline="0" dirty="0" smtClean="0"/>
          </a:p>
          <a:p>
            <a:pPr marL="171450" indent="-171450">
              <a:buFont typeface="Arial" panose="020B0604020202020204" pitchFamily="34" charset="0"/>
              <a:buChar char="•"/>
            </a:pPr>
            <a:r>
              <a:rPr lang="en-US" b="0" dirty="0" smtClean="0"/>
              <a:t>Offers</a:t>
            </a:r>
            <a:r>
              <a:rPr lang="en-US" b="0" baseline="0" dirty="0" smtClean="0"/>
              <a:t> </a:t>
            </a:r>
            <a:r>
              <a:rPr lang="en-US" b="0" dirty="0" smtClean="0"/>
              <a:t>services to connect people to permanent housing through a services plan;</a:t>
            </a:r>
            <a:r>
              <a:rPr lang="en-US" b="0" baseline="0" dirty="0" smtClean="0"/>
              <a:t> “is linked to a coordinated entry system”  so that staff can conduct assessments and provide services to connect people to permanent housing; complies with other state law; and has a system to input information regarding client stays and demographics.</a:t>
            </a:r>
          </a:p>
          <a:p>
            <a:pPr marL="628650" lvl="1" indent="-171450">
              <a:buFont typeface="Arial" panose="020B0604020202020204" pitchFamily="34" charset="0"/>
              <a:buChar char="•"/>
            </a:pPr>
            <a:r>
              <a:rPr lang="en-US" b="0" baseline="0" dirty="0" smtClean="0"/>
              <a:t>Similar to supportive housing.  </a:t>
            </a:r>
          </a:p>
          <a:p>
            <a:pPr marL="0" indent="0">
              <a:buFont typeface="Arial" panose="020B0604020202020204" pitchFamily="34" charset="0"/>
              <a:buNone/>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“Low Barrier” practices</a:t>
            </a:r>
            <a:r>
              <a:rPr lang="en-US" b="0" baseline="0" dirty="0" smtClean="0"/>
              <a:t> that may reduce barriers to entry (not required) [new Gov. Code 65660]:</a:t>
            </a:r>
          </a:p>
          <a:p>
            <a:pPr marL="171450" indent="-171450">
              <a:buFont typeface="Arial" panose="020B0604020202020204" pitchFamily="34" charset="0"/>
              <a:buChar char="•"/>
            </a:pPr>
            <a:r>
              <a:rPr lang="en-US" b="0" baseline="0" dirty="0" smtClean="0"/>
              <a:t>Presence of partners (unless it is for survivors of domestic violence or sexual assault, for instance);</a:t>
            </a:r>
          </a:p>
          <a:p>
            <a:pPr marL="171450" indent="-171450">
              <a:buFont typeface="Arial" panose="020B0604020202020204" pitchFamily="34" charset="0"/>
              <a:buChar char="•"/>
            </a:pPr>
            <a:r>
              <a:rPr lang="en-US" b="0" baseline="0" dirty="0" smtClean="0"/>
              <a:t>Pets;</a:t>
            </a:r>
          </a:p>
          <a:p>
            <a:pPr marL="171450" indent="-171450">
              <a:buFont typeface="Arial" panose="020B0604020202020204" pitchFamily="34" charset="0"/>
              <a:buChar char="•"/>
            </a:pPr>
            <a:r>
              <a:rPr lang="en-US" b="0" baseline="0" dirty="0" smtClean="0"/>
              <a:t>Storage of possessions;</a:t>
            </a:r>
          </a:p>
          <a:p>
            <a:pPr marL="171450" indent="-171450">
              <a:buFont typeface="Arial" panose="020B0604020202020204" pitchFamily="34" charset="0"/>
              <a:buChar char="•"/>
            </a:pPr>
            <a:r>
              <a:rPr lang="en-US" b="0" baseline="0" dirty="0" smtClean="0"/>
              <a:t>Privacy (partitions around beds). </a:t>
            </a:r>
            <a:endParaRPr lang="en-US" b="1" dirty="0"/>
          </a:p>
        </p:txBody>
      </p:sp>
      <p:sp>
        <p:nvSpPr>
          <p:cNvPr id="4" name="Slide Number Placeholder 3"/>
          <p:cNvSpPr>
            <a:spLocks noGrp="1"/>
          </p:cNvSpPr>
          <p:nvPr>
            <p:ph type="sldNum" sz="quarter" idx="10"/>
          </p:nvPr>
        </p:nvSpPr>
        <p:spPr/>
        <p:txBody>
          <a:bodyPr/>
          <a:lstStyle/>
          <a:p>
            <a:fld id="{32F11BBE-AFCB-47B8-8B84-1118BAC94881}" type="slidenum">
              <a:rPr lang="en-US" smtClean="0"/>
              <a:t>10</a:t>
            </a:fld>
            <a:endParaRPr lang="en-US"/>
          </a:p>
        </p:txBody>
      </p:sp>
    </p:spTree>
    <p:extLst>
      <p:ext uri="{BB962C8B-B14F-4D97-AF65-F5344CB8AC3E}">
        <p14:creationId xmlns:p14="http://schemas.microsoft.com/office/powerpoint/2010/main" val="121106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11BBE-AFCB-47B8-8B84-1118BAC94881}" type="slidenum">
              <a:rPr lang="en-US" smtClean="0"/>
              <a:t>11</a:t>
            </a:fld>
            <a:endParaRPr lang="en-US"/>
          </a:p>
        </p:txBody>
      </p:sp>
    </p:spTree>
    <p:extLst>
      <p:ext uri="{BB962C8B-B14F-4D97-AF65-F5344CB8AC3E}">
        <p14:creationId xmlns:p14="http://schemas.microsoft.com/office/powerpoint/2010/main" val="253584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5" y="38100"/>
            <a:ext cx="9203635" cy="6858000"/>
          </a:xfrm>
          <a:prstGeom prst="rect">
            <a:avLst/>
          </a:prstGeom>
        </p:spPr>
      </p:pic>
      <p:sp>
        <p:nvSpPr>
          <p:cNvPr id="2" name="Title 1"/>
          <p:cNvSpPr>
            <a:spLocks noGrp="1"/>
          </p:cNvSpPr>
          <p:nvPr>
            <p:ph type="ctrTitle"/>
          </p:nvPr>
        </p:nvSpPr>
        <p:spPr>
          <a:xfrm>
            <a:off x="685800" y="1180435"/>
            <a:ext cx="7772400" cy="2387600"/>
          </a:xfrm>
        </p:spPr>
        <p:txBody>
          <a:bodyPr anchor="b">
            <a:normAutofit/>
          </a:bodyPr>
          <a:lstStyle>
            <a:lvl1pPr algn="ctr">
              <a:defRPr sz="4000" b="0">
                <a:solidFill>
                  <a:srgbClr val="00B05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90965"/>
            <a:ext cx="6858000" cy="443345"/>
          </a:xfrm>
        </p:spPr>
        <p:txBody>
          <a:bodyPr>
            <a:noAutofit/>
          </a:bodyPr>
          <a:lstStyle>
            <a:lvl1pPr marL="0" indent="0" algn="ctr">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Text Placeholder 10"/>
          <p:cNvSpPr>
            <a:spLocks noGrp="1"/>
          </p:cNvSpPr>
          <p:nvPr>
            <p:ph type="body" sz="quarter" idx="10" hasCustomPrompt="1"/>
          </p:nvPr>
        </p:nvSpPr>
        <p:spPr>
          <a:xfrm>
            <a:off x="1773310" y="4339561"/>
            <a:ext cx="5597380" cy="914400"/>
          </a:xfrm>
        </p:spPr>
        <p:txBody>
          <a:bodyPr>
            <a:normAutofit/>
          </a:bodyPr>
          <a:lstStyle>
            <a:lvl1pPr marL="0" indent="0" algn="ctr">
              <a:spcBef>
                <a:spcPts val="0"/>
              </a:spcBef>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smtClean="0"/>
              <a:t>CLICK TO EDIT MASTER TEXT STYLES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0" y="5750560"/>
            <a:ext cx="262128" cy="2651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40" y="6174740"/>
            <a:ext cx="262128" cy="262128"/>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100" y="5697220"/>
            <a:ext cx="3364992" cy="484632"/>
          </a:xfrm>
          <a:prstGeom prst="rect">
            <a:avLst/>
          </a:prstGeom>
        </p:spPr>
      </p:pic>
      <p:sp>
        <p:nvSpPr>
          <p:cNvPr id="4" name="TextBox 3"/>
          <p:cNvSpPr txBox="1"/>
          <p:nvPr/>
        </p:nvSpPr>
        <p:spPr>
          <a:xfrm>
            <a:off x="7260610" y="6505108"/>
            <a:ext cx="1692322" cy="215444"/>
          </a:xfrm>
          <a:prstGeom prst="rect">
            <a:avLst/>
          </a:prstGeom>
          <a:noFill/>
        </p:spPr>
        <p:txBody>
          <a:bodyPr wrap="square" rtlCol="0">
            <a:spAutoFit/>
          </a:bodyPr>
          <a:lstStyle/>
          <a:p>
            <a:r>
              <a:rPr lang="en-US" sz="800" dirty="0" smtClean="0">
                <a:solidFill>
                  <a:schemeClr val="bg1"/>
                </a:solidFill>
                <a:sym typeface="Symbol"/>
              </a:rPr>
              <a:t> 2019 Best Best &amp; Krieger LLP</a:t>
            </a:r>
            <a:endParaRPr lang="en-US" sz="800" dirty="0">
              <a:solidFill>
                <a:schemeClr val="bg1"/>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2251" y="1991139"/>
            <a:ext cx="514973" cy="7040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705" y="5393634"/>
            <a:ext cx="262128" cy="265175"/>
          </a:xfrm>
          <a:prstGeom prst="rect">
            <a:avLst/>
          </a:prstGeom>
        </p:spPr>
      </p:pic>
      <p:sp>
        <p:nvSpPr>
          <p:cNvPr id="14" name="TextBox 13"/>
          <p:cNvSpPr txBox="1"/>
          <p:nvPr/>
        </p:nvSpPr>
        <p:spPr>
          <a:xfrm>
            <a:off x="808383" y="5393634"/>
            <a:ext cx="3621024" cy="276999"/>
          </a:xfrm>
          <a:prstGeom prst="rect">
            <a:avLst/>
          </a:prstGeom>
          <a:noFill/>
        </p:spPr>
        <p:txBody>
          <a:bodyPr wrap="square" rtlCol="0">
            <a:spAutoFit/>
          </a:bodyPr>
          <a:lstStyle/>
          <a:p>
            <a:r>
              <a:rPr lang="en-US" sz="1200" b="1" dirty="0" smtClean="0">
                <a:solidFill>
                  <a:schemeClr val="bg1"/>
                </a:solidFill>
              </a:rPr>
              <a:t>Best </a:t>
            </a:r>
            <a:r>
              <a:rPr lang="en-US" sz="1200" b="1" dirty="0" err="1" smtClean="0">
                <a:solidFill>
                  <a:schemeClr val="bg1"/>
                </a:solidFill>
              </a:rPr>
              <a:t>Best</a:t>
            </a:r>
            <a:r>
              <a:rPr lang="en-US" sz="1200" b="1" dirty="0" smtClean="0">
                <a:solidFill>
                  <a:schemeClr val="bg1"/>
                </a:solidFill>
              </a:rPr>
              <a:t> &amp; Krieger</a:t>
            </a:r>
            <a:endParaRPr lang="en-US" sz="1200" b="1" dirty="0">
              <a:solidFill>
                <a:schemeClr val="bg1"/>
              </a:solidFill>
            </a:endParaRPr>
          </a:p>
        </p:txBody>
      </p:sp>
      <p:sp>
        <p:nvSpPr>
          <p:cNvPr id="17" name="TextBox 16"/>
          <p:cNvSpPr txBox="1"/>
          <p:nvPr/>
        </p:nvSpPr>
        <p:spPr>
          <a:xfrm>
            <a:off x="808515" y="5742801"/>
            <a:ext cx="3621024" cy="276999"/>
          </a:xfrm>
          <a:prstGeom prst="rect">
            <a:avLst/>
          </a:prstGeom>
          <a:noFill/>
        </p:spPr>
        <p:txBody>
          <a:bodyPr wrap="square" rtlCol="0">
            <a:spAutoFit/>
          </a:bodyPr>
          <a:lstStyle/>
          <a:p>
            <a:r>
              <a:rPr lang="en-US" sz="1200" b="1" dirty="0" smtClean="0">
                <a:solidFill>
                  <a:schemeClr val="bg1"/>
                </a:solidFill>
              </a:rPr>
              <a:t>Company/</a:t>
            </a:r>
            <a:r>
              <a:rPr lang="en-US" sz="1200" b="1" dirty="0" err="1" smtClean="0">
                <a:solidFill>
                  <a:schemeClr val="bg1"/>
                </a:solidFill>
              </a:rPr>
              <a:t>BestBestKrieger</a:t>
            </a:r>
            <a:endParaRPr lang="en-US" sz="1200" b="1" dirty="0">
              <a:solidFill>
                <a:schemeClr val="bg1"/>
              </a:solidFill>
            </a:endParaRPr>
          </a:p>
        </p:txBody>
      </p:sp>
      <p:sp>
        <p:nvSpPr>
          <p:cNvPr id="19" name="TextBox 18"/>
          <p:cNvSpPr txBox="1"/>
          <p:nvPr/>
        </p:nvSpPr>
        <p:spPr>
          <a:xfrm>
            <a:off x="818322" y="6153618"/>
            <a:ext cx="3621024" cy="276999"/>
          </a:xfrm>
          <a:prstGeom prst="rect">
            <a:avLst/>
          </a:prstGeom>
          <a:noFill/>
        </p:spPr>
        <p:txBody>
          <a:bodyPr wrap="square" rtlCol="0">
            <a:spAutoFit/>
          </a:bodyPr>
          <a:lstStyle/>
          <a:p>
            <a:r>
              <a:rPr lang="en-US" sz="1200" b="1" dirty="0" smtClean="0">
                <a:solidFill>
                  <a:schemeClr val="bg1"/>
                </a:solidFill>
              </a:rPr>
              <a:t>@</a:t>
            </a:r>
            <a:r>
              <a:rPr lang="en-US" sz="1200" b="1" dirty="0" err="1" smtClean="0">
                <a:solidFill>
                  <a:schemeClr val="bg1"/>
                </a:solidFill>
              </a:rPr>
              <a:t>BBKlaw</a:t>
            </a:r>
            <a:endParaRPr lang="en-US" sz="1200" b="1" dirty="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8650" y="144284"/>
            <a:ext cx="7886700" cy="4212564"/>
          </a:xfrm>
        </p:spPr>
        <p:txBody>
          <a:bodyPr/>
          <a:lstStyle/>
          <a:p>
            <a:r>
              <a:rPr lang="en-US" smtClean="0"/>
              <a:t>Click icon to add picture</a:t>
            </a:r>
            <a:endParaRPr lang="en-US"/>
          </a:p>
        </p:txBody>
      </p:sp>
      <p:sp>
        <p:nvSpPr>
          <p:cNvPr id="7" name="Title 6"/>
          <p:cNvSpPr>
            <a:spLocks noGrp="1"/>
          </p:cNvSpPr>
          <p:nvPr>
            <p:ph type="title"/>
          </p:nvPr>
        </p:nvSpPr>
        <p:spPr>
          <a:xfrm>
            <a:off x="628650" y="4466461"/>
            <a:ext cx="7886700" cy="1325563"/>
          </a:xfrm>
        </p:spPr>
        <p:txBody>
          <a:bodyPr/>
          <a:lstStyle>
            <a:lvl1pPr>
              <a:defRPr>
                <a:solidFill>
                  <a:srgbClr val="00B050"/>
                </a:solidFill>
              </a:defRPr>
            </a:lvl1p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279144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0435"/>
            <a:ext cx="7772400" cy="2387600"/>
          </a:xfrm>
        </p:spPr>
        <p:txBody>
          <a:bodyPr anchor="b">
            <a:normAutofit/>
          </a:bodyPr>
          <a:lstStyle>
            <a:lvl1pPr algn="ctr">
              <a:lnSpc>
                <a:spcPct val="100000"/>
              </a:lnSpc>
              <a:defRPr sz="4000" b="0">
                <a:solidFill>
                  <a:srgbClr val="00B05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90965"/>
            <a:ext cx="6858000" cy="443345"/>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Text Placeholder 10"/>
          <p:cNvSpPr>
            <a:spLocks noGrp="1"/>
          </p:cNvSpPr>
          <p:nvPr>
            <p:ph type="body" sz="quarter" idx="10" hasCustomPrompt="1"/>
          </p:nvPr>
        </p:nvSpPr>
        <p:spPr>
          <a:xfrm>
            <a:off x="1773310" y="4339561"/>
            <a:ext cx="5597380" cy="914400"/>
          </a:xfrm>
        </p:spPr>
        <p:txBody>
          <a:bodyPr>
            <a:normAutofit/>
          </a:bodyPr>
          <a:lstStyle>
            <a:lvl1pPr marL="0" indent="0" algn="ctr">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7219"/>
            <a:ext cx="7772400" cy="2387600"/>
          </a:xfrm>
        </p:spPr>
        <p:txBody>
          <a:bodyPr anchor="b">
            <a:normAutofit/>
          </a:bodyPr>
          <a:lstStyle>
            <a:lvl1pPr algn="ctr">
              <a:lnSpc>
                <a:spcPct val="100000"/>
              </a:lnSpc>
              <a:defRPr sz="4000" b="0">
                <a:solidFill>
                  <a:srgbClr val="00B05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158693"/>
            <a:ext cx="6858000" cy="443345"/>
          </a:xfrm>
        </p:spPr>
        <p:txBody>
          <a:bodyPr>
            <a:no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Text Placeholder 10"/>
          <p:cNvSpPr>
            <a:spLocks noGrp="1"/>
          </p:cNvSpPr>
          <p:nvPr>
            <p:ph type="body" sz="quarter" idx="10" hasCustomPrompt="1"/>
          </p:nvPr>
        </p:nvSpPr>
        <p:spPr>
          <a:xfrm>
            <a:off x="1773310" y="4012009"/>
            <a:ext cx="5597380" cy="914400"/>
          </a:xfrm>
        </p:spPr>
        <p:txBody>
          <a:bodyPr>
            <a:normAutofit/>
          </a:bodyPr>
          <a:lstStyle>
            <a:lvl1pPr marL="0" indent="0" algn="ctr">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019"/>
            <a:ext cx="7772400" cy="2387600"/>
          </a:xfrm>
        </p:spPr>
        <p:txBody>
          <a:bodyPr anchor="b">
            <a:normAutofit/>
          </a:bodyPr>
          <a:lstStyle>
            <a:lvl1pPr algn="ctr">
              <a:lnSpc>
                <a:spcPct val="100000"/>
              </a:lnSpc>
              <a:defRPr sz="4000" b="0">
                <a:solidFill>
                  <a:srgbClr val="00B05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158693"/>
            <a:ext cx="6858000" cy="1809092"/>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p:ph sz="quarter" idx="10"/>
          </p:nvPr>
        </p:nvSpPr>
        <p:spPr>
          <a:xfrm>
            <a:off x="628650" y="1600200"/>
            <a:ext cx="3943350" cy="41013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1"/>
          </p:nvPr>
        </p:nvSpPr>
        <p:spPr>
          <a:xfrm>
            <a:off x="4572000" y="1600200"/>
            <a:ext cx="3943350" cy="41013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endParaRPr lang="en-US" dirty="0"/>
          </a:p>
        </p:txBody>
      </p:sp>
      <p:sp>
        <p:nvSpPr>
          <p:cNvPr id="4" name="Slide Number Placeholder 3"/>
          <p:cNvSpPr>
            <a:spLocks noGrp="1"/>
          </p:cNvSpPr>
          <p:nvPr>
            <p:ph type="sldNum" sz="quarter" idx="13"/>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Tex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13"/>
          <p:cNvSpPr>
            <a:spLocks noGrp="1"/>
          </p:cNvSpPr>
          <p:nvPr>
            <p:ph type="body" sz="quarter" idx="11"/>
          </p:nvPr>
        </p:nvSpPr>
        <p:spPr>
          <a:xfrm>
            <a:off x="628650" y="1596560"/>
            <a:ext cx="7886700" cy="114664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3"/>
          <p:cNvSpPr>
            <a:spLocks noGrp="1"/>
          </p:cNvSpPr>
          <p:nvPr>
            <p:ph type="pic" sz="quarter" idx="12"/>
          </p:nvPr>
        </p:nvSpPr>
        <p:spPr>
          <a:xfrm>
            <a:off x="628650" y="3025588"/>
            <a:ext cx="7886700" cy="2710655"/>
          </a:xfrm>
        </p:spPr>
        <p:txBody>
          <a:bodyPr/>
          <a:lstStyle/>
          <a:p>
            <a:r>
              <a:rPr lang="en-US" smtClean="0"/>
              <a:t>Click icon to add picture</a:t>
            </a:r>
            <a:endParaRPr lang="en-US" dirty="0"/>
          </a:p>
        </p:txBody>
      </p:sp>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14"/>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2 Left Content &amp; Righ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11"/>
          <p:cNvSpPr>
            <a:spLocks noGrp="1"/>
          </p:cNvSpPr>
          <p:nvPr>
            <p:ph type="pic" sz="quarter" idx="10"/>
          </p:nvPr>
        </p:nvSpPr>
        <p:spPr>
          <a:xfrm>
            <a:off x="5172075" y="1595343"/>
            <a:ext cx="3263900" cy="4200525"/>
          </a:xfrm>
        </p:spPr>
        <p:txBody>
          <a:bodyPr/>
          <a:lstStyle/>
          <a:p>
            <a:r>
              <a:rPr lang="en-US" smtClean="0"/>
              <a:t>Click icon to add picture</a:t>
            </a:r>
            <a:endParaRPr lang="en-US"/>
          </a:p>
        </p:txBody>
      </p:sp>
      <p:sp>
        <p:nvSpPr>
          <p:cNvPr id="5" name="Text Placeholder 13"/>
          <p:cNvSpPr>
            <a:spLocks noGrp="1"/>
          </p:cNvSpPr>
          <p:nvPr>
            <p:ph type="body" sz="quarter" idx="11"/>
          </p:nvPr>
        </p:nvSpPr>
        <p:spPr>
          <a:xfrm>
            <a:off x="628650" y="1595343"/>
            <a:ext cx="3835400" cy="188277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15"/>
          <p:cNvSpPr>
            <a:spLocks noGrp="1"/>
          </p:cNvSpPr>
          <p:nvPr>
            <p:ph type="body" sz="quarter" idx="12"/>
          </p:nvPr>
        </p:nvSpPr>
        <p:spPr>
          <a:xfrm>
            <a:off x="685800" y="3657600"/>
            <a:ext cx="3733799" cy="2057399"/>
          </a:xfrm>
          <a:solidFill>
            <a:srgbClr val="00B050">
              <a:alpha val="30000"/>
            </a:srgbClr>
          </a:solidFill>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3"/>
          </p:nvPr>
        </p:nvSpPr>
        <p:spPr/>
        <p:txBody>
          <a:bodyPr/>
          <a:lstStyle/>
          <a:p>
            <a:endParaRPr lang="en-US" dirty="0"/>
          </a:p>
        </p:txBody>
      </p:sp>
      <p:sp>
        <p:nvSpPr>
          <p:cNvPr id="8" name="Slide Number Placeholder 7"/>
          <p:cNvSpPr>
            <a:spLocks noGrp="1"/>
          </p:cNvSpPr>
          <p:nvPr>
            <p:ph type="sldNum" sz="quarter" idx="14"/>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8650" y="144284"/>
            <a:ext cx="7886700" cy="4212564"/>
          </a:xfrm>
        </p:spPr>
        <p:txBody>
          <a:bodyPr/>
          <a:lstStyle/>
          <a:p>
            <a:r>
              <a:rPr lang="en-US" smtClean="0"/>
              <a:t>Click icon to add picture</a:t>
            </a:r>
            <a:endParaRPr lang="en-US"/>
          </a:p>
        </p:txBody>
      </p:sp>
      <p:sp>
        <p:nvSpPr>
          <p:cNvPr id="7" name="Title 6"/>
          <p:cNvSpPr>
            <a:spLocks noGrp="1"/>
          </p:cNvSpPr>
          <p:nvPr>
            <p:ph type="title"/>
          </p:nvPr>
        </p:nvSpPr>
        <p:spPr>
          <a:xfrm>
            <a:off x="628650" y="4466461"/>
            <a:ext cx="7886700" cy="132556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279144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 y="38100"/>
            <a:ext cx="9173817" cy="6858000"/>
          </a:xfrm>
          <a:prstGeom prst="rect">
            <a:avLst/>
          </a:prstGeom>
        </p:spPr>
      </p:pic>
      <p:sp>
        <p:nvSpPr>
          <p:cNvPr id="2" name="Title 1"/>
          <p:cNvSpPr>
            <a:spLocks noGrp="1"/>
          </p:cNvSpPr>
          <p:nvPr>
            <p:ph type="ctrTitle"/>
          </p:nvPr>
        </p:nvSpPr>
        <p:spPr>
          <a:xfrm>
            <a:off x="685800" y="607219"/>
            <a:ext cx="7772400" cy="2387600"/>
          </a:xfrm>
        </p:spPr>
        <p:txBody>
          <a:bodyPr anchor="b">
            <a:normAutofit/>
          </a:bodyPr>
          <a:lstStyle>
            <a:lvl1pPr algn="ctr">
              <a:defRPr sz="4000" b="0">
                <a:solidFill>
                  <a:srgbClr val="00B05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158693"/>
            <a:ext cx="6858000" cy="443345"/>
          </a:xfrm>
        </p:spPr>
        <p:txBody>
          <a:bodyPr>
            <a:noAutofit/>
          </a:bodyPr>
          <a:lstStyle>
            <a:lvl1pPr marL="0" indent="0" algn="ctr">
              <a:spcBef>
                <a:spcPts val="0"/>
              </a:spcBef>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Text Placeholder 10"/>
          <p:cNvSpPr>
            <a:spLocks noGrp="1"/>
          </p:cNvSpPr>
          <p:nvPr>
            <p:ph type="body" sz="quarter" idx="10" hasCustomPrompt="1"/>
          </p:nvPr>
        </p:nvSpPr>
        <p:spPr>
          <a:xfrm>
            <a:off x="1773310" y="4012009"/>
            <a:ext cx="5597380" cy="914400"/>
          </a:xfrm>
        </p:spPr>
        <p:txBody>
          <a:bodyPr>
            <a:normAutofit/>
          </a:bodyPr>
          <a:lstStyle>
            <a:lvl1pPr marL="0" indent="0" algn="ctr">
              <a:spcBef>
                <a:spcPts val="0"/>
              </a:spcBef>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smtClean="0"/>
              <a:t>CLICK TO EDIT MASTER TEXT STYLES</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0" y="5697220"/>
            <a:ext cx="3364992" cy="484632"/>
          </a:xfrm>
          <a:prstGeom prst="rect">
            <a:avLst/>
          </a:prstGeom>
        </p:spPr>
      </p:pic>
      <p:sp>
        <p:nvSpPr>
          <p:cNvPr id="9" name="TextBox 8"/>
          <p:cNvSpPr txBox="1"/>
          <p:nvPr/>
        </p:nvSpPr>
        <p:spPr>
          <a:xfrm>
            <a:off x="7260610" y="6505108"/>
            <a:ext cx="1692322" cy="215444"/>
          </a:xfrm>
          <a:prstGeom prst="rect">
            <a:avLst/>
          </a:prstGeom>
          <a:noFill/>
        </p:spPr>
        <p:txBody>
          <a:bodyPr wrap="square" rtlCol="0">
            <a:spAutoFit/>
          </a:bodyPr>
          <a:lstStyle/>
          <a:p>
            <a:r>
              <a:rPr lang="en-US" sz="800" dirty="0" smtClean="0">
                <a:solidFill>
                  <a:schemeClr val="bg1"/>
                </a:solidFill>
                <a:sym typeface="Symbol"/>
              </a:rPr>
              <a:t> 2019 Best Best &amp; Krieger LLP</a:t>
            </a:r>
            <a:endParaRPr lang="en-US" sz="8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4" y="38100"/>
            <a:ext cx="9213574" cy="6858000"/>
          </a:xfrm>
          <a:prstGeom prst="rect">
            <a:avLst/>
          </a:prstGeom>
        </p:spPr>
      </p:pic>
      <p:sp>
        <p:nvSpPr>
          <p:cNvPr id="2" name="Title 1"/>
          <p:cNvSpPr>
            <a:spLocks noGrp="1"/>
          </p:cNvSpPr>
          <p:nvPr>
            <p:ph type="ctrTitle"/>
          </p:nvPr>
        </p:nvSpPr>
        <p:spPr>
          <a:xfrm>
            <a:off x="685800" y="266019"/>
            <a:ext cx="7772400" cy="2387600"/>
          </a:xfrm>
        </p:spPr>
        <p:txBody>
          <a:bodyPr anchor="b">
            <a:normAutofit/>
          </a:bodyPr>
          <a:lstStyle>
            <a:lvl1pPr algn="ctr">
              <a:defRPr sz="4000" b="0">
                <a:solidFill>
                  <a:srgbClr val="00B05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158693"/>
            <a:ext cx="6858000" cy="1809092"/>
          </a:xfrm>
        </p:spPr>
        <p:txBody>
          <a:bodyPr>
            <a:normAutofit/>
          </a:bodyPr>
          <a:lstStyle>
            <a:lvl1pPr marL="0" indent="0" algn="ct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0" y="5750560"/>
            <a:ext cx="262128" cy="26517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40" y="6174740"/>
            <a:ext cx="262128" cy="262128"/>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100" y="5697220"/>
            <a:ext cx="3364992" cy="484632"/>
          </a:xfrm>
          <a:prstGeom prst="rect">
            <a:avLst/>
          </a:prstGeom>
        </p:spPr>
      </p:pic>
      <p:sp>
        <p:nvSpPr>
          <p:cNvPr id="11" name="TextBox 10"/>
          <p:cNvSpPr txBox="1"/>
          <p:nvPr/>
        </p:nvSpPr>
        <p:spPr>
          <a:xfrm>
            <a:off x="7260610" y="6505108"/>
            <a:ext cx="1692322" cy="215444"/>
          </a:xfrm>
          <a:prstGeom prst="rect">
            <a:avLst/>
          </a:prstGeom>
          <a:noFill/>
        </p:spPr>
        <p:txBody>
          <a:bodyPr wrap="square" rtlCol="0">
            <a:spAutoFit/>
          </a:bodyPr>
          <a:lstStyle/>
          <a:p>
            <a:r>
              <a:rPr lang="en-US" sz="800" dirty="0" smtClean="0">
                <a:solidFill>
                  <a:schemeClr val="bg1"/>
                </a:solidFill>
                <a:sym typeface="Symbol"/>
              </a:rPr>
              <a:t> 2019 Best Best &amp; Krieger LLP</a:t>
            </a:r>
            <a:endParaRPr lang="en-US" sz="800" dirty="0">
              <a:solidFill>
                <a:schemeClr val="bg1"/>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705" y="5393634"/>
            <a:ext cx="262128" cy="265175"/>
          </a:xfrm>
          <a:prstGeom prst="rect">
            <a:avLst/>
          </a:prstGeom>
        </p:spPr>
      </p:pic>
      <p:sp>
        <p:nvSpPr>
          <p:cNvPr id="13" name="TextBox 12"/>
          <p:cNvSpPr txBox="1"/>
          <p:nvPr/>
        </p:nvSpPr>
        <p:spPr>
          <a:xfrm>
            <a:off x="808383" y="5393634"/>
            <a:ext cx="3621024" cy="276999"/>
          </a:xfrm>
          <a:prstGeom prst="rect">
            <a:avLst/>
          </a:prstGeom>
          <a:noFill/>
        </p:spPr>
        <p:txBody>
          <a:bodyPr wrap="square" rtlCol="0">
            <a:spAutoFit/>
          </a:bodyPr>
          <a:lstStyle/>
          <a:p>
            <a:r>
              <a:rPr lang="en-US" sz="1200" b="1" dirty="0" smtClean="0">
                <a:solidFill>
                  <a:schemeClr val="bg1"/>
                </a:solidFill>
              </a:rPr>
              <a:t>Best </a:t>
            </a:r>
            <a:r>
              <a:rPr lang="en-US" sz="1200" b="1" dirty="0" err="1" smtClean="0">
                <a:solidFill>
                  <a:schemeClr val="bg1"/>
                </a:solidFill>
              </a:rPr>
              <a:t>Best</a:t>
            </a:r>
            <a:r>
              <a:rPr lang="en-US" sz="1200" b="1" dirty="0" smtClean="0">
                <a:solidFill>
                  <a:schemeClr val="bg1"/>
                </a:solidFill>
              </a:rPr>
              <a:t> &amp; Krieger</a:t>
            </a:r>
            <a:endParaRPr lang="en-US" sz="1200" b="1" dirty="0">
              <a:solidFill>
                <a:schemeClr val="bg1"/>
              </a:solidFill>
            </a:endParaRPr>
          </a:p>
        </p:txBody>
      </p:sp>
      <p:sp>
        <p:nvSpPr>
          <p:cNvPr id="14" name="TextBox 13"/>
          <p:cNvSpPr txBox="1"/>
          <p:nvPr/>
        </p:nvSpPr>
        <p:spPr>
          <a:xfrm>
            <a:off x="808515" y="5742801"/>
            <a:ext cx="3621024" cy="276999"/>
          </a:xfrm>
          <a:prstGeom prst="rect">
            <a:avLst/>
          </a:prstGeom>
          <a:noFill/>
        </p:spPr>
        <p:txBody>
          <a:bodyPr wrap="square" rtlCol="0">
            <a:spAutoFit/>
          </a:bodyPr>
          <a:lstStyle/>
          <a:p>
            <a:r>
              <a:rPr lang="en-US" sz="1200" b="1" dirty="0" smtClean="0">
                <a:solidFill>
                  <a:schemeClr val="bg1"/>
                </a:solidFill>
              </a:rPr>
              <a:t>Company/</a:t>
            </a:r>
            <a:r>
              <a:rPr lang="en-US" sz="1200" b="1" dirty="0" err="1" smtClean="0">
                <a:solidFill>
                  <a:schemeClr val="bg1"/>
                </a:solidFill>
              </a:rPr>
              <a:t>BestBestKrieger</a:t>
            </a:r>
            <a:endParaRPr lang="en-US" sz="1200" b="1" dirty="0">
              <a:solidFill>
                <a:schemeClr val="bg1"/>
              </a:solidFill>
            </a:endParaRPr>
          </a:p>
        </p:txBody>
      </p:sp>
      <p:sp>
        <p:nvSpPr>
          <p:cNvPr id="17" name="TextBox 16"/>
          <p:cNvSpPr txBox="1"/>
          <p:nvPr/>
        </p:nvSpPr>
        <p:spPr>
          <a:xfrm>
            <a:off x="818322" y="6153618"/>
            <a:ext cx="3621024" cy="276999"/>
          </a:xfrm>
          <a:prstGeom prst="rect">
            <a:avLst/>
          </a:prstGeom>
          <a:noFill/>
        </p:spPr>
        <p:txBody>
          <a:bodyPr wrap="square" rtlCol="0">
            <a:spAutoFit/>
          </a:bodyPr>
          <a:lstStyle/>
          <a:p>
            <a:r>
              <a:rPr lang="en-US" sz="1200" b="1" dirty="0" smtClean="0">
                <a:solidFill>
                  <a:schemeClr val="bg1"/>
                </a:solidFill>
              </a:rPr>
              <a:t>@</a:t>
            </a:r>
            <a:r>
              <a:rPr lang="en-US" sz="1200" b="1" dirty="0" err="1" smtClean="0">
                <a:solidFill>
                  <a:schemeClr val="bg1"/>
                </a:solidFill>
              </a:rPr>
              <a:t>BBKlaw</a:t>
            </a:r>
            <a:endParaRPr lang="en-US" sz="1200" b="1"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687767"/>
            <a:ext cx="7886700" cy="2852737"/>
          </a:xfrm>
        </p:spPr>
        <p:txBody>
          <a:bodyPr anchor="b"/>
          <a:lstStyle>
            <a:lvl1pPr>
              <a:defRPr sz="6000">
                <a:solidFill>
                  <a:srgbClr val="00B05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347418"/>
            <a:ext cx="7886700" cy="1381029"/>
          </a:xfrm>
        </p:spPr>
        <p:txBody>
          <a:bodyPr>
            <a:normAutofit/>
          </a:bodyPr>
          <a:lstStyle>
            <a:lvl1pPr marL="0" indent="0">
              <a:spcBef>
                <a:spcPts val="0"/>
              </a:spcBef>
              <a:buNone/>
              <a:defRPr sz="32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dirty="0"/>
          </a:p>
        </p:txBody>
      </p:sp>
      <p:sp>
        <p:nvSpPr>
          <p:cNvPr id="6" name="Content Placeholder 5"/>
          <p:cNvSpPr>
            <a:spLocks noGrp="1"/>
          </p:cNvSpPr>
          <p:nvPr>
            <p:ph sz="quarter" idx="10"/>
          </p:nvPr>
        </p:nvSpPr>
        <p:spPr>
          <a:xfrm>
            <a:off x="628650" y="1600200"/>
            <a:ext cx="3943350" cy="41013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1"/>
          </p:nvPr>
        </p:nvSpPr>
        <p:spPr>
          <a:xfrm>
            <a:off x="4572000" y="1600200"/>
            <a:ext cx="3943350" cy="41013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endParaRPr lang="en-US" dirty="0"/>
          </a:p>
        </p:txBody>
      </p:sp>
      <p:sp>
        <p:nvSpPr>
          <p:cNvPr id="4" name="Slide Number Placeholder 3"/>
          <p:cNvSpPr>
            <a:spLocks noGrp="1"/>
          </p:cNvSpPr>
          <p:nvPr>
            <p:ph type="sldNum" sz="quarter" idx="13"/>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Tex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dirty="0"/>
          </a:p>
        </p:txBody>
      </p:sp>
      <p:sp>
        <p:nvSpPr>
          <p:cNvPr id="3" name="Text Placeholder 13"/>
          <p:cNvSpPr>
            <a:spLocks noGrp="1"/>
          </p:cNvSpPr>
          <p:nvPr>
            <p:ph type="body" sz="quarter" idx="11"/>
          </p:nvPr>
        </p:nvSpPr>
        <p:spPr>
          <a:xfrm>
            <a:off x="628650" y="1596560"/>
            <a:ext cx="7886700" cy="114664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3"/>
          <p:cNvSpPr>
            <a:spLocks noGrp="1"/>
          </p:cNvSpPr>
          <p:nvPr>
            <p:ph type="pic" sz="quarter" idx="12"/>
          </p:nvPr>
        </p:nvSpPr>
        <p:spPr>
          <a:xfrm>
            <a:off x="628650" y="3025588"/>
            <a:ext cx="7886700" cy="2710655"/>
          </a:xfrm>
        </p:spPr>
        <p:txBody>
          <a:bodyPr/>
          <a:lstStyle/>
          <a:p>
            <a:r>
              <a:rPr lang="en-US" smtClean="0"/>
              <a:t>Click icon to add picture</a:t>
            </a:r>
            <a:endParaRPr lang="en-US" dirty="0"/>
          </a:p>
        </p:txBody>
      </p:sp>
      <p:sp>
        <p:nvSpPr>
          <p:cNvPr id="5" name="Footer Placeholder 4"/>
          <p:cNvSpPr>
            <a:spLocks noGrp="1"/>
          </p:cNvSpPr>
          <p:nvPr>
            <p:ph type="ftr" sz="quarter" idx="13"/>
          </p:nvPr>
        </p:nvSpPr>
        <p:spPr/>
        <p:txBody>
          <a:bodyPr/>
          <a:lstStyle/>
          <a:p>
            <a:endParaRPr lang="en-US" dirty="0"/>
          </a:p>
        </p:txBody>
      </p:sp>
      <p:sp>
        <p:nvSpPr>
          <p:cNvPr id="6" name="Slide Number Placeholder 5"/>
          <p:cNvSpPr>
            <a:spLocks noGrp="1"/>
          </p:cNvSpPr>
          <p:nvPr>
            <p:ph type="sldNum" sz="quarter" idx="14"/>
          </p:nvPr>
        </p:nvSpPr>
        <p:spPr/>
        <p:txBody>
          <a:bodyPr/>
          <a:lstStyle/>
          <a:p>
            <a:fld id="{D1601523-002C-46E0-8B1B-541C1AE81B0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2 Left Content &amp; Righ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dirty="0"/>
          </a:p>
        </p:txBody>
      </p:sp>
      <p:sp>
        <p:nvSpPr>
          <p:cNvPr id="4" name="Picture Placeholder 11"/>
          <p:cNvSpPr>
            <a:spLocks noGrp="1"/>
          </p:cNvSpPr>
          <p:nvPr>
            <p:ph type="pic" sz="quarter" idx="10"/>
          </p:nvPr>
        </p:nvSpPr>
        <p:spPr>
          <a:xfrm>
            <a:off x="5172075" y="1595343"/>
            <a:ext cx="3263900" cy="4200525"/>
          </a:xfrm>
        </p:spPr>
        <p:txBody>
          <a:bodyPr/>
          <a:lstStyle/>
          <a:p>
            <a:r>
              <a:rPr lang="en-US" smtClean="0"/>
              <a:t>Click icon to add picture</a:t>
            </a:r>
            <a:endParaRPr lang="en-US"/>
          </a:p>
        </p:txBody>
      </p:sp>
      <p:sp>
        <p:nvSpPr>
          <p:cNvPr id="5" name="Text Placeholder 13"/>
          <p:cNvSpPr>
            <a:spLocks noGrp="1"/>
          </p:cNvSpPr>
          <p:nvPr>
            <p:ph type="body" sz="quarter" idx="11"/>
          </p:nvPr>
        </p:nvSpPr>
        <p:spPr>
          <a:xfrm>
            <a:off x="628650" y="1595343"/>
            <a:ext cx="3835400" cy="188277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15"/>
          <p:cNvSpPr>
            <a:spLocks noGrp="1"/>
          </p:cNvSpPr>
          <p:nvPr>
            <p:ph type="body" sz="quarter" idx="12"/>
          </p:nvPr>
        </p:nvSpPr>
        <p:spPr>
          <a:xfrm>
            <a:off x="685800" y="3657600"/>
            <a:ext cx="3733799" cy="2057399"/>
          </a:xfrm>
          <a:solidFill>
            <a:srgbClr val="00B050">
              <a:alpha val="29804"/>
            </a:srgbClr>
          </a:solidFill>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3"/>
          </p:nvPr>
        </p:nvSpPr>
        <p:spPr/>
        <p:txBody>
          <a:bodyPr/>
          <a:lstStyle/>
          <a:p>
            <a:endParaRPr lang="en-US" dirty="0"/>
          </a:p>
        </p:txBody>
      </p:sp>
      <p:sp>
        <p:nvSpPr>
          <p:cNvPr id="8" name="Slide Number Placeholder 7"/>
          <p:cNvSpPr>
            <a:spLocks noGrp="1"/>
          </p:cNvSpPr>
          <p:nvPr>
            <p:ph type="sldNum" sz="quarter" idx="14"/>
          </p:nvPr>
        </p:nvSpPr>
        <p:spPr/>
        <p:txBody>
          <a:bodyPr/>
          <a:lstStyle/>
          <a:p>
            <a:fld id="{D1601523-002C-46E0-8B1B-541C1AE81B0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7441"/>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97026"/>
            <a:ext cx="7886700" cy="41179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78" y="6031386"/>
            <a:ext cx="9163878" cy="846779"/>
          </a:xfrm>
          <a:prstGeom prst="rect">
            <a:avLst/>
          </a:prstGeom>
        </p:spPr>
      </p:pic>
      <p:sp>
        <p:nvSpPr>
          <p:cNvPr id="5" name="Footer Placeholder 4"/>
          <p:cNvSpPr>
            <a:spLocks noGrp="1"/>
          </p:cNvSpPr>
          <p:nvPr>
            <p:ph type="ftr" sz="quarter" idx="3"/>
          </p:nvPr>
        </p:nvSpPr>
        <p:spPr>
          <a:xfrm>
            <a:off x="3124200" y="6492830"/>
            <a:ext cx="2895600" cy="365125"/>
          </a:xfrm>
          <a:prstGeom prst="rect">
            <a:avLst/>
          </a:prstGeom>
        </p:spPr>
        <p:txBody>
          <a:bodyPr vert="horz" lIns="91440" tIns="45720" rIns="91440" bIns="45720" rtlCol="0" anchor="ctr"/>
          <a:lstStyle>
            <a:lvl1pPr algn="ctr">
              <a:defRPr sz="800" b="1">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492830"/>
            <a:ext cx="2133600" cy="365125"/>
          </a:xfrm>
          <a:prstGeom prst="rect">
            <a:avLst/>
          </a:prstGeom>
        </p:spPr>
        <p:txBody>
          <a:bodyPr vert="horz" lIns="91440" tIns="45720" rIns="91440" bIns="45720" rtlCol="0" anchor="ctr"/>
          <a:lstStyle>
            <a:lvl1pPr algn="r">
              <a:defRPr sz="800" b="1">
                <a:solidFill>
                  <a:schemeClr val="bg1"/>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12747048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672" r:id="rId12"/>
    <p:sldLayoutId id="2147483679" r:id="rId13"/>
    <p:sldLayoutId id="2147483678" r:id="rId14"/>
    <p:sldLayoutId id="2147483676" r:id="rId15"/>
    <p:sldLayoutId id="2147483674" r:id="rId16"/>
    <p:sldLayoutId id="2147483673" r:id="rId17"/>
    <p:sldLayoutId id="2147483680" r:id="rId18"/>
  </p:sldLayoutIdLst>
  <p:txStyles>
    <p:titleStyle>
      <a:lvl1pPr algn="l" defTabSz="914400" rtl="0" eaLnBrk="1" latinLnBrk="0" hangingPunct="1">
        <a:lnSpc>
          <a:spcPct val="100000"/>
        </a:lnSpc>
        <a:spcBef>
          <a:spcPct val="0"/>
        </a:spcBef>
        <a:buNone/>
        <a:defRPr sz="4000" b="1" kern="1200">
          <a:solidFill>
            <a:srgbClr val="00B050"/>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3200" kern="1200">
          <a:solidFill>
            <a:schemeClr val="accent2"/>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3200" kern="1200">
          <a:solidFill>
            <a:schemeClr val="accent2"/>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3200" kern="1200">
          <a:solidFill>
            <a:schemeClr val="accent2"/>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3200" kern="1200">
          <a:solidFill>
            <a:schemeClr val="accent2"/>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3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0"/>
            <a:ext cx="8991600" cy="2362200"/>
          </a:xfrm>
        </p:spPr>
        <p:txBody>
          <a:bodyPr/>
          <a:lstStyle/>
          <a:p>
            <a:r>
              <a:rPr lang="en-US" dirty="0" smtClean="0"/>
              <a:t>Town of Fairfax: Changes to Housing and Land Use Law</a:t>
            </a:r>
            <a:endParaRPr lang="en-US" dirty="0"/>
          </a:p>
        </p:txBody>
      </p:sp>
      <p:sp>
        <p:nvSpPr>
          <p:cNvPr id="3" name="Subtitle 2"/>
          <p:cNvSpPr>
            <a:spLocks noGrp="1"/>
          </p:cNvSpPr>
          <p:nvPr>
            <p:ph type="subTitle" idx="1"/>
          </p:nvPr>
        </p:nvSpPr>
        <p:spPr>
          <a:xfrm>
            <a:off x="1143000" y="3810000"/>
            <a:ext cx="6858000" cy="443345"/>
          </a:xfrm>
        </p:spPr>
        <p:txBody>
          <a:bodyPr/>
          <a:lstStyle/>
          <a:p>
            <a:r>
              <a:rPr lang="en-US" dirty="0" smtClean="0"/>
              <a:t>2019 Legislative Update</a:t>
            </a:r>
            <a:endParaRPr lang="en-US" dirty="0"/>
          </a:p>
        </p:txBody>
      </p:sp>
      <p:sp>
        <p:nvSpPr>
          <p:cNvPr id="4" name="Text Placeholder 3"/>
          <p:cNvSpPr>
            <a:spLocks noGrp="1"/>
          </p:cNvSpPr>
          <p:nvPr>
            <p:ph type="body" sz="quarter" idx="10"/>
          </p:nvPr>
        </p:nvSpPr>
        <p:spPr>
          <a:xfrm>
            <a:off x="1524000" y="4419600"/>
            <a:ext cx="6019800" cy="685800"/>
          </a:xfrm>
        </p:spPr>
        <p:txBody>
          <a:bodyPr>
            <a:normAutofit fontScale="62500" lnSpcReduction="20000"/>
          </a:bodyPr>
          <a:lstStyle/>
          <a:p>
            <a:r>
              <a:rPr lang="en-US" i="1" dirty="0" smtClean="0"/>
              <a:t>Presented by</a:t>
            </a:r>
          </a:p>
          <a:p>
            <a:endParaRPr lang="en-US" dirty="0" smtClean="0"/>
          </a:p>
          <a:p>
            <a:r>
              <a:rPr lang="en-US" sz="2200" dirty="0" smtClean="0"/>
              <a:t>Isaac Rosen</a:t>
            </a:r>
            <a:endParaRPr lang="en-US" sz="2200" dirty="0"/>
          </a:p>
        </p:txBody>
      </p:sp>
    </p:spTree>
    <p:extLst>
      <p:ext uri="{BB962C8B-B14F-4D97-AF65-F5344CB8AC3E}">
        <p14:creationId xmlns:p14="http://schemas.microsoft.com/office/powerpoint/2010/main" val="14121354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62950" cy="1325563"/>
          </a:xfrm>
        </p:spPr>
        <p:txBody>
          <a:bodyPr>
            <a:normAutofit fontScale="90000"/>
          </a:bodyPr>
          <a:lstStyle/>
          <a:p>
            <a:r>
              <a:rPr lang="en-US" dirty="0"/>
              <a:t>Stricter State enforcement of Town’s housing laws (Assembly Bill 101)</a:t>
            </a:r>
            <a:endParaRPr lang="en-US" i="1" dirty="0"/>
          </a:p>
        </p:txBody>
      </p:sp>
      <p:sp>
        <p:nvSpPr>
          <p:cNvPr id="3" name="Content Placeholder 2"/>
          <p:cNvSpPr>
            <a:spLocks noGrp="1"/>
          </p:cNvSpPr>
          <p:nvPr>
            <p:ph idx="1"/>
          </p:nvPr>
        </p:nvSpPr>
        <p:spPr>
          <a:xfrm>
            <a:off x="228600" y="1600200"/>
            <a:ext cx="8686800" cy="4419600"/>
          </a:xfrm>
        </p:spPr>
        <p:txBody>
          <a:bodyPr>
            <a:normAutofit fontScale="70000" lnSpcReduction="20000"/>
          </a:bodyPr>
          <a:lstStyle/>
          <a:p>
            <a:pPr marL="0" indent="0">
              <a:buNone/>
            </a:pPr>
            <a:r>
              <a:rPr lang="en-US" b="1" dirty="0" smtClean="0"/>
              <a:t>Creation of new “Low Barrier Navigation Center”: </a:t>
            </a:r>
            <a:endParaRPr lang="en-US" b="1" dirty="0"/>
          </a:p>
          <a:p>
            <a:pPr lvl="1"/>
            <a:r>
              <a:rPr lang="en-US" dirty="0" smtClean="0"/>
              <a:t>A new use-by right in area zoned for mixed use and nonresidential zones permitting multifamily uses.</a:t>
            </a:r>
          </a:p>
          <a:p>
            <a:pPr marL="457200" lvl="1" indent="0">
              <a:buNone/>
            </a:pPr>
            <a:endParaRPr lang="en-US" dirty="0"/>
          </a:p>
          <a:p>
            <a:pPr lvl="1"/>
            <a:r>
              <a:rPr lang="en-US" dirty="0" smtClean="0"/>
              <a:t>A “service-enriched shelter </a:t>
            </a:r>
            <a:r>
              <a:rPr lang="en-US" dirty="0"/>
              <a:t>focused on moving people into permanent housing </a:t>
            </a:r>
            <a:r>
              <a:rPr lang="en-US" dirty="0" smtClean="0"/>
              <a:t>…” with “low barriers” to entries</a:t>
            </a:r>
          </a:p>
          <a:p>
            <a:pPr marL="457200" lvl="1" indent="0">
              <a:buNone/>
            </a:pPr>
            <a:endParaRPr lang="en-US" dirty="0"/>
          </a:p>
          <a:p>
            <a:r>
              <a:rPr lang="en-US" dirty="0" smtClean="0"/>
              <a:t>Local jurisdiction has </a:t>
            </a:r>
            <a:r>
              <a:rPr lang="en-US" u="sng" dirty="0" smtClean="0"/>
              <a:t>30 days </a:t>
            </a:r>
            <a:r>
              <a:rPr lang="en-US" dirty="0" smtClean="0"/>
              <a:t>to notify a developer of a Low Barrier Navigation Center whether the application is complete, and </a:t>
            </a:r>
            <a:r>
              <a:rPr lang="en-US" u="sng" dirty="0" smtClean="0"/>
              <a:t>60 days</a:t>
            </a:r>
            <a:r>
              <a:rPr lang="en-US" dirty="0" smtClean="0"/>
              <a:t> to decide whether to approve or disapprove the application. </a:t>
            </a:r>
          </a:p>
          <a:p>
            <a:endParaRPr lang="en-US" dirty="0" smtClean="0"/>
          </a:p>
          <a:p>
            <a:r>
              <a:rPr lang="en-US" dirty="0" smtClean="0"/>
              <a:t>Sunsets on January 1, 2027. </a:t>
            </a:r>
            <a:endParaRPr lang="en-US" dirty="0"/>
          </a:p>
          <a:p>
            <a:endParaRPr lang="en-US" dirty="0" smtClean="0"/>
          </a:p>
          <a:p>
            <a:pPr lvl="1"/>
            <a:endParaRPr lang="en-US" dirty="0"/>
          </a:p>
        </p:txBody>
      </p:sp>
    </p:spTree>
    <p:extLst>
      <p:ext uri="{BB962C8B-B14F-4D97-AF65-F5344CB8AC3E}">
        <p14:creationId xmlns:p14="http://schemas.microsoft.com/office/powerpoint/2010/main" val="22004296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67441"/>
            <a:ext cx="8991600" cy="1889959"/>
          </a:xfrm>
        </p:spPr>
        <p:txBody>
          <a:bodyPr>
            <a:normAutofit fontScale="90000"/>
          </a:bodyPr>
          <a:lstStyle/>
          <a:p>
            <a:r>
              <a:rPr lang="en-US" dirty="0"/>
              <a:t>Changes to Density Bonus law to promote 100% affordable housing developments</a:t>
            </a:r>
            <a:r>
              <a:rPr lang="en-US" dirty="0" smtClean="0"/>
              <a:t/>
            </a:r>
            <a:br>
              <a:rPr lang="en-US" dirty="0" smtClean="0"/>
            </a:br>
            <a:r>
              <a:rPr lang="en-US" dirty="0" smtClean="0"/>
              <a:t>(AB 1763)</a:t>
            </a:r>
            <a:endParaRPr lang="en-US" dirty="0"/>
          </a:p>
        </p:txBody>
      </p:sp>
      <p:sp>
        <p:nvSpPr>
          <p:cNvPr id="5" name="Content Placeholder 4"/>
          <p:cNvSpPr>
            <a:spLocks noGrp="1"/>
          </p:cNvSpPr>
          <p:nvPr>
            <p:ph sz="quarter" idx="10"/>
          </p:nvPr>
        </p:nvSpPr>
        <p:spPr>
          <a:xfrm>
            <a:off x="152400" y="2362201"/>
            <a:ext cx="3276600" cy="3276600"/>
          </a:xfrm>
        </p:spPr>
        <p:txBody>
          <a:bodyPr>
            <a:normAutofit fontScale="77500" lnSpcReduction="20000"/>
          </a:bodyPr>
          <a:lstStyle/>
          <a:p>
            <a:pPr marL="0" indent="0">
              <a:buNone/>
            </a:pPr>
            <a:r>
              <a:rPr lang="en-US" sz="3000" b="1" dirty="0" smtClean="0"/>
              <a:t>Background:</a:t>
            </a:r>
          </a:p>
          <a:p>
            <a:pPr marL="0" indent="0">
              <a:buNone/>
            </a:pPr>
            <a:r>
              <a:rPr lang="en-US" sz="3000" dirty="0" smtClean="0"/>
              <a:t>Existing </a:t>
            </a:r>
            <a:r>
              <a:rPr lang="en-US" sz="3000" dirty="0"/>
              <a:t>density bonus law allows developers to increase density and receive other concessions in exchange for affordability restrictions of a percentage of units.</a:t>
            </a:r>
          </a:p>
          <a:p>
            <a:pPr marL="0" indent="0">
              <a:buNone/>
            </a:pPr>
            <a:endParaRPr lang="en-US" sz="3000" dirty="0"/>
          </a:p>
          <a:p>
            <a:pPr lvl="1"/>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43000"/>
            <a:ext cx="52578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29000" y="4800600"/>
            <a:ext cx="5562600" cy="1154162"/>
          </a:xfrm>
          <a:prstGeom prst="rect">
            <a:avLst/>
          </a:prstGeom>
        </p:spPr>
        <p:txBody>
          <a:bodyPr wrap="square">
            <a:spAutoFit/>
          </a:bodyPr>
          <a:lstStyle/>
          <a:p>
            <a:pPr lvl="1"/>
            <a:r>
              <a:rPr lang="en-US" sz="2300" b="1" dirty="0" smtClean="0">
                <a:solidFill>
                  <a:schemeClr val="accent2"/>
                </a:solidFill>
              </a:rPr>
              <a:t>Overview:  </a:t>
            </a:r>
            <a:r>
              <a:rPr lang="en-US" sz="2300" dirty="0" smtClean="0">
                <a:solidFill>
                  <a:schemeClr val="accent2"/>
                </a:solidFill>
              </a:rPr>
              <a:t>AB </a:t>
            </a:r>
            <a:r>
              <a:rPr lang="en-US" sz="2300" dirty="0">
                <a:solidFill>
                  <a:schemeClr val="accent2"/>
                </a:solidFill>
              </a:rPr>
              <a:t>1763 </a:t>
            </a:r>
            <a:r>
              <a:rPr lang="en-US" sz="2300" dirty="0" smtClean="0">
                <a:solidFill>
                  <a:schemeClr val="accent2"/>
                </a:solidFill>
              </a:rPr>
              <a:t>increases </a:t>
            </a:r>
            <a:r>
              <a:rPr lang="en-US" sz="2300" dirty="0">
                <a:solidFill>
                  <a:schemeClr val="accent2"/>
                </a:solidFill>
              </a:rPr>
              <a:t>density bonus and other concessions for 100% affordable housing </a:t>
            </a:r>
            <a:r>
              <a:rPr lang="en-US" sz="2300" dirty="0" smtClean="0">
                <a:solidFill>
                  <a:schemeClr val="accent2"/>
                </a:solidFill>
              </a:rPr>
              <a:t>projects.</a:t>
            </a:r>
            <a:endParaRPr lang="en-US" sz="2300" dirty="0">
              <a:solidFill>
                <a:schemeClr val="accent2"/>
              </a:solidFill>
            </a:endParaRPr>
          </a:p>
        </p:txBody>
      </p:sp>
    </p:spTree>
    <p:extLst>
      <p:ext uri="{BB962C8B-B14F-4D97-AF65-F5344CB8AC3E}">
        <p14:creationId xmlns:p14="http://schemas.microsoft.com/office/powerpoint/2010/main" val="9348442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0600" cy="1630363"/>
          </a:xfrm>
        </p:spPr>
        <p:txBody>
          <a:bodyPr>
            <a:normAutofit fontScale="90000"/>
          </a:bodyPr>
          <a:lstStyle/>
          <a:p>
            <a:r>
              <a:rPr lang="en-US" dirty="0"/>
              <a:t>Changes to Density Bonus law to promote 100% affordable housing </a:t>
            </a:r>
            <a:r>
              <a:rPr lang="en-US" dirty="0" smtClean="0"/>
              <a:t>developments (AB </a:t>
            </a:r>
            <a:r>
              <a:rPr lang="en-US" dirty="0"/>
              <a:t>1763)</a:t>
            </a:r>
          </a:p>
        </p:txBody>
      </p:sp>
      <p:sp>
        <p:nvSpPr>
          <p:cNvPr id="3" name="Content Placeholder 2"/>
          <p:cNvSpPr>
            <a:spLocks noGrp="1"/>
          </p:cNvSpPr>
          <p:nvPr>
            <p:ph idx="1"/>
          </p:nvPr>
        </p:nvSpPr>
        <p:spPr>
          <a:xfrm>
            <a:off x="228600" y="1981200"/>
            <a:ext cx="8763000" cy="4117974"/>
          </a:xfrm>
        </p:spPr>
        <p:txBody>
          <a:bodyPr>
            <a:normAutofit fontScale="92500" lnSpcReduction="20000"/>
          </a:bodyPr>
          <a:lstStyle/>
          <a:p>
            <a:pPr marL="0" indent="0">
              <a:buNone/>
            </a:pPr>
            <a:r>
              <a:rPr lang="en-US" b="1" dirty="0" smtClean="0"/>
              <a:t>Applies to</a:t>
            </a:r>
            <a:r>
              <a:rPr lang="en-US" dirty="0" smtClean="0"/>
              <a:t>:</a:t>
            </a:r>
          </a:p>
          <a:p>
            <a:pPr lvl="1"/>
            <a:r>
              <a:rPr lang="en-US" dirty="0" smtClean="0"/>
              <a:t>100% affordable housing projects</a:t>
            </a:r>
          </a:p>
          <a:p>
            <a:pPr lvl="2"/>
            <a:r>
              <a:rPr lang="en-US" dirty="0" smtClean="0"/>
              <a:t>Up to 20% may be moderate income units</a:t>
            </a:r>
          </a:p>
          <a:p>
            <a:pPr lvl="2"/>
            <a:r>
              <a:rPr lang="en-US" dirty="0" smtClean="0"/>
              <a:t>At least 80% must be low income</a:t>
            </a:r>
          </a:p>
          <a:p>
            <a:pPr marL="0" indent="0">
              <a:buNone/>
            </a:pPr>
            <a:r>
              <a:rPr lang="en-US" b="1" dirty="0" smtClean="0"/>
              <a:t>New Density Bonus</a:t>
            </a:r>
            <a:r>
              <a:rPr lang="en-US" dirty="0" smtClean="0"/>
              <a:t>:</a:t>
            </a:r>
          </a:p>
          <a:p>
            <a:pPr lvl="1"/>
            <a:r>
              <a:rPr lang="en-US" dirty="0" smtClean="0"/>
              <a:t>Up to 80% of the otherwise maximum allowable density</a:t>
            </a:r>
          </a:p>
          <a:p>
            <a:pPr lvl="1"/>
            <a:r>
              <a:rPr lang="en-US" dirty="0" smtClean="0"/>
              <a:t>If within ½ mile of a “major transit stop,” then there is no density limit.</a:t>
            </a:r>
            <a:endParaRPr lang="en-US" dirty="0"/>
          </a:p>
        </p:txBody>
      </p:sp>
    </p:spTree>
    <p:extLst>
      <p:ext uri="{BB962C8B-B14F-4D97-AF65-F5344CB8AC3E}">
        <p14:creationId xmlns:p14="http://schemas.microsoft.com/office/powerpoint/2010/main" val="23883597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7441"/>
            <a:ext cx="8839200" cy="1325563"/>
          </a:xfrm>
        </p:spPr>
        <p:txBody>
          <a:bodyPr>
            <a:normAutofit fontScale="90000"/>
          </a:bodyPr>
          <a:lstStyle/>
          <a:p>
            <a:r>
              <a:rPr lang="en-US" dirty="0"/>
              <a:t>Changes to Density Bonus law to promote 100% affordable housing developments (AB 1763)</a:t>
            </a:r>
          </a:p>
        </p:txBody>
      </p:sp>
      <p:sp>
        <p:nvSpPr>
          <p:cNvPr id="3" name="Content Placeholder 2"/>
          <p:cNvSpPr>
            <a:spLocks noGrp="1"/>
          </p:cNvSpPr>
          <p:nvPr>
            <p:ph idx="1"/>
          </p:nvPr>
        </p:nvSpPr>
        <p:spPr>
          <a:xfrm>
            <a:off x="-14844" y="1600200"/>
            <a:ext cx="8839200" cy="3203574"/>
          </a:xfrm>
        </p:spPr>
        <p:txBody>
          <a:bodyPr>
            <a:normAutofit/>
          </a:bodyPr>
          <a:lstStyle/>
          <a:p>
            <a:pPr marL="0" indent="0">
              <a:buNone/>
            </a:pPr>
            <a:r>
              <a:rPr lang="en-US" b="1" dirty="0" smtClean="0"/>
              <a:t>New Regulatory Concessions:</a:t>
            </a:r>
          </a:p>
          <a:p>
            <a:pPr lvl="1"/>
            <a:r>
              <a:rPr lang="en-US" sz="2800" dirty="0" smtClean="0"/>
              <a:t>Qualifying affordable housing projects will receive </a:t>
            </a:r>
            <a:r>
              <a:rPr lang="en-US" sz="2800" b="1" i="1" dirty="0" smtClean="0"/>
              <a:t>at least 4 </a:t>
            </a:r>
            <a:r>
              <a:rPr lang="en-US" sz="2800" dirty="0" smtClean="0"/>
              <a:t>concessions/incentives</a:t>
            </a:r>
          </a:p>
          <a:p>
            <a:pPr lvl="1"/>
            <a:r>
              <a:rPr lang="en-US" sz="2800" dirty="0" smtClean="0"/>
              <a:t>No minimum parking requirements</a:t>
            </a:r>
          </a:p>
          <a:p>
            <a:pPr lvl="1"/>
            <a:r>
              <a:rPr lang="en-US" sz="2800" dirty="0" smtClean="0"/>
              <a:t>If within ½ mile of major transit stop, then given a height increase of up to three stories or 33 feet</a:t>
            </a:r>
          </a:p>
          <a:p>
            <a:pPr marL="457200" lvl="1" indent="0">
              <a:buNone/>
            </a:pPr>
            <a:endParaRPr lang="en-US" dirty="0"/>
          </a:p>
        </p:txBody>
      </p:sp>
      <p:sp>
        <p:nvSpPr>
          <p:cNvPr id="4" name="Rectangle 3"/>
          <p:cNvSpPr/>
          <p:nvPr/>
        </p:nvSpPr>
        <p:spPr>
          <a:xfrm>
            <a:off x="0" y="4572000"/>
            <a:ext cx="9144000" cy="1292662"/>
          </a:xfrm>
          <a:prstGeom prst="rect">
            <a:avLst/>
          </a:prstGeom>
        </p:spPr>
        <p:txBody>
          <a:bodyPr wrap="square">
            <a:spAutoFit/>
          </a:bodyPr>
          <a:lstStyle/>
          <a:p>
            <a:pPr lvl="1"/>
            <a:r>
              <a:rPr lang="en-US" sz="2600" i="1" dirty="0" smtClean="0">
                <a:solidFill>
                  <a:schemeClr val="accent2"/>
                </a:solidFill>
              </a:rPr>
              <a:t>Town may consider updating its </a:t>
            </a:r>
            <a:r>
              <a:rPr lang="en-US" sz="2600" i="1" dirty="0">
                <a:solidFill>
                  <a:schemeClr val="accent2"/>
                </a:solidFill>
              </a:rPr>
              <a:t>existing density bonus ordinance to incorporate new provisions for 100% affordable housing projects</a:t>
            </a:r>
          </a:p>
        </p:txBody>
      </p:sp>
    </p:spTree>
    <p:extLst>
      <p:ext uri="{BB962C8B-B14F-4D97-AF65-F5344CB8AC3E}">
        <p14:creationId xmlns:p14="http://schemas.microsoft.com/office/powerpoint/2010/main" val="41463793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67441"/>
            <a:ext cx="9067800" cy="1356559"/>
          </a:xfrm>
        </p:spPr>
        <p:txBody>
          <a:bodyPr>
            <a:normAutofit/>
          </a:bodyPr>
          <a:lstStyle/>
          <a:p>
            <a:r>
              <a:rPr lang="en-US" sz="3400" dirty="0"/>
              <a:t>Changes to how Town disposes of surplus </a:t>
            </a:r>
            <a:r>
              <a:rPr lang="en-US" sz="3400" dirty="0" smtClean="0"/>
              <a:t>land </a:t>
            </a:r>
            <a:r>
              <a:rPr lang="en-US" sz="3400" dirty="0"/>
              <a:t>to bolster housing efforts (AB 1486)</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62600" y="3657600"/>
            <a:ext cx="3429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1752601"/>
            <a:ext cx="8915400" cy="2246769"/>
          </a:xfrm>
          <a:prstGeom prst="rect">
            <a:avLst/>
          </a:prstGeom>
        </p:spPr>
        <p:txBody>
          <a:bodyPr wrap="square">
            <a:spAutoFit/>
          </a:bodyPr>
          <a:lstStyle/>
          <a:p>
            <a:r>
              <a:rPr lang="en-US" sz="2800" b="1" dirty="0">
                <a:solidFill>
                  <a:schemeClr val="accent2"/>
                </a:solidFill>
              </a:rPr>
              <a:t>Overview</a:t>
            </a:r>
            <a:r>
              <a:rPr lang="en-US" sz="2800" dirty="0" smtClean="0">
                <a:solidFill>
                  <a:schemeClr val="accent2"/>
                </a:solidFill>
              </a:rPr>
              <a:t>: Local agencies have new reporting and negotiation requirements before disposing of surplus property in an effort to increase affordable housing.  State may enforce penalties if new requirements are not met. </a:t>
            </a:r>
            <a:endParaRPr lang="en-US" sz="2800" dirty="0">
              <a:solidFill>
                <a:schemeClr val="accent2"/>
              </a:solidFill>
            </a:endParaRPr>
          </a:p>
        </p:txBody>
      </p:sp>
    </p:spTree>
    <p:extLst>
      <p:ext uri="{BB962C8B-B14F-4D97-AF65-F5344CB8AC3E}">
        <p14:creationId xmlns:p14="http://schemas.microsoft.com/office/powerpoint/2010/main" val="39424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325563"/>
          </a:xfrm>
        </p:spPr>
        <p:txBody>
          <a:bodyPr>
            <a:noAutofit/>
          </a:bodyPr>
          <a:lstStyle/>
          <a:p>
            <a:r>
              <a:rPr lang="en-US" sz="3400" dirty="0"/>
              <a:t>Changes to how Town disposes of surplus </a:t>
            </a:r>
            <a:r>
              <a:rPr lang="en-US" sz="3400" dirty="0" smtClean="0"/>
              <a:t>land </a:t>
            </a:r>
            <a:r>
              <a:rPr lang="en-US" sz="3400" dirty="0"/>
              <a:t>to bolster housing </a:t>
            </a:r>
            <a:r>
              <a:rPr lang="en-US" sz="3400" dirty="0" smtClean="0"/>
              <a:t>efforts (AB 1486)</a:t>
            </a:r>
            <a:endParaRPr lang="en-US" sz="3400" dirty="0"/>
          </a:p>
        </p:txBody>
      </p:sp>
      <p:sp>
        <p:nvSpPr>
          <p:cNvPr id="3" name="Content Placeholder 2"/>
          <p:cNvSpPr>
            <a:spLocks noGrp="1"/>
          </p:cNvSpPr>
          <p:nvPr>
            <p:ph idx="1"/>
          </p:nvPr>
        </p:nvSpPr>
        <p:spPr>
          <a:xfrm>
            <a:off x="152400" y="1219200"/>
            <a:ext cx="8839200" cy="4876800"/>
          </a:xfrm>
        </p:spPr>
        <p:txBody>
          <a:bodyPr>
            <a:normAutofit fontScale="25000" lnSpcReduction="20000"/>
          </a:bodyPr>
          <a:lstStyle/>
          <a:p>
            <a:r>
              <a:rPr lang="en-US" sz="8800" b="1" dirty="0"/>
              <a:t>For all eligible surplus land, Town must now take formal action, and send a “notice of availability” to specific entities within whose jurisdiction the surplus land is located (for purposes of developing affordable housing).</a:t>
            </a:r>
          </a:p>
          <a:p>
            <a:pPr marL="0" indent="0">
              <a:buNone/>
            </a:pPr>
            <a:endParaRPr lang="en-US" sz="8800" b="1" dirty="0" smtClean="0"/>
          </a:p>
          <a:p>
            <a:r>
              <a:rPr lang="en-US" sz="8800" b="1" dirty="0" smtClean="0"/>
              <a:t>Exemptions for existing </a:t>
            </a:r>
            <a:r>
              <a:rPr lang="en-US" sz="8800" b="1" dirty="0" err="1" smtClean="0"/>
              <a:t>ENAs</a:t>
            </a:r>
            <a:r>
              <a:rPr lang="en-US" sz="8800" b="1" dirty="0" smtClean="0"/>
              <a:t> (as of 9/30/19); certain Redevelopment Agency Property; properties exchanged between public agencies necessary for agency’s use; certain mixed-use developments with affordability covenants; etc. </a:t>
            </a:r>
          </a:p>
          <a:p>
            <a:pPr marL="0" indent="0">
              <a:buNone/>
            </a:pPr>
            <a:endParaRPr lang="en-US" sz="8800" b="1" dirty="0" smtClean="0"/>
          </a:p>
          <a:p>
            <a:r>
              <a:rPr lang="en-US" sz="8800" b="1" dirty="0" smtClean="0"/>
              <a:t>“Good Faith negotiations” following “Notice of Availability” responses (90 days required)</a:t>
            </a:r>
          </a:p>
          <a:p>
            <a:endParaRPr lang="en-US" sz="8800" b="1" dirty="0"/>
          </a:p>
          <a:p>
            <a:r>
              <a:rPr lang="en-US" sz="8800" b="1" dirty="0" smtClean="0"/>
              <a:t>Must send reported information re: surplus land disposal to </a:t>
            </a:r>
            <a:r>
              <a:rPr lang="en-US" sz="8800" b="1" dirty="0" err="1" smtClean="0"/>
              <a:t>HCD</a:t>
            </a:r>
            <a:r>
              <a:rPr lang="en-US" sz="8800" b="1" dirty="0"/>
              <a:t>;</a:t>
            </a:r>
            <a:r>
              <a:rPr lang="en-US" sz="8800" b="1" dirty="0" smtClean="0"/>
              <a:t> who may begin enforcing monetary penalties for violation starting 1/1/2021</a:t>
            </a:r>
          </a:p>
          <a:p>
            <a:pPr marL="0" indent="0">
              <a:buNone/>
            </a:pPr>
            <a:endParaRPr lang="en-US" sz="2800" dirty="0"/>
          </a:p>
        </p:txBody>
      </p:sp>
    </p:spTree>
    <p:extLst>
      <p:ext uri="{BB962C8B-B14F-4D97-AF65-F5344CB8AC3E}">
        <p14:creationId xmlns:p14="http://schemas.microsoft.com/office/powerpoint/2010/main" val="1515065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743200"/>
            <a:ext cx="7772400" cy="1791381"/>
          </a:xfrm>
        </p:spPr>
        <p:txBody>
          <a:bodyPr/>
          <a:lstStyle/>
          <a:p>
            <a:r>
              <a:rPr lang="en-US" dirty="0" smtClean="0"/>
              <a:t>Fin!</a:t>
            </a:r>
            <a:br>
              <a:rPr lang="en-US" dirty="0" smtClean="0"/>
            </a:br>
            <a:r>
              <a:rPr lang="en-US" dirty="0" smtClean="0"/>
              <a:t>Questions?</a:t>
            </a:r>
            <a:endParaRPr lang="en-US" dirty="0"/>
          </a:p>
        </p:txBody>
      </p:sp>
    </p:spTree>
    <p:extLst>
      <p:ext uri="{BB962C8B-B14F-4D97-AF65-F5344CB8AC3E}">
        <p14:creationId xmlns:p14="http://schemas.microsoft.com/office/powerpoint/2010/main" val="14736271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Housing Legislation</a:t>
            </a:r>
            <a:endParaRPr lang="en-US" dirty="0"/>
          </a:p>
        </p:txBody>
      </p:sp>
      <p:sp>
        <p:nvSpPr>
          <p:cNvPr id="3" name="Content Placeholder 2"/>
          <p:cNvSpPr>
            <a:spLocks noGrp="1"/>
          </p:cNvSpPr>
          <p:nvPr>
            <p:ph idx="1"/>
          </p:nvPr>
        </p:nvSpPr>
        <p:spPr>
          <a:xfrm>
            <a:off x="228600" y="1143000"/>
            <a:ext cx="8763000" cy="4724400"/>
          </a:xfrm>
        </p:spPr>
        <p:txBody>
          <a:bodyPr>
            <a:normAutofit fontScale="55000" lnSpcReduction="20000"/>
          </a:bodyPr>
          <a:lstStyle/>
          <a:p>
            <a:pPr marL="0" indent="0">
              <a:buNone/>
            </a:pPr>
            <a:endParaRPr lang="en-US" sz="3000" dirty="0"/>
          </a:p>
          <a:p>
            <a:pPr marL="971550" lvl="1" indent="-514350">
              <a:lnSpc>
                <a:spcPct val="170000"/>
              </a:lnSpc>
              <a:buFont typeface="+mj-lt"/>
              <a:buAutoNum type="arabicPeriod"/>
            </a:pPr>
            <a:r>
              <a:rPr lang="en-US" sz="4000" b="1" dirty="0" smtClean="0"/>
              <a:t>The “Housing Crisis Act” and impacts to Town’s housing pre-application and application processes; </a:t>
            </a:r>
          </a:p>
          <a:p>
            <a:pPr marL="971550" lvl="1" indent="-514350">
              <a:lnSpc>
                <a:spcPct val="170000"/>
              </a:lnSpc>
              <a:buFont typeface="+mj-lt"/>
              <a:buAutoNum type="arabicPeriod"/>
            </a:pPr>
            <a:r>
              <a:rPr lang="en-US" sz="4000" b="1" dirty="0" smtClean="0"/>
              <a:t>Stricter State enforcement of Town’s housing laws; </a:t>
            </a:r>
          </a:p>
          <a:p>
            <a:pPr marL="971550" lvl="1" indent="-514350">
              <a:lnSpc>
                <a:spcPct val="170000"/>
              </a:lnSpc>
              <a:buFont typeface="+mj-lt"/>
              <a:buAutoNum type="arabicPeriod"/>
            </a:pPr>
            <a:r>
              <a:rPr lang="en-US" sz="4000" b="1" dirty="0" smtClean="0"/>
              <a:t>Changes </a:t>
            </a:r>
            <a:r>
              <a:rPr lang="en-US" sz="4000" b="1" dirty="0"/>
              <a:t>to Density Bonus law to promote 100% affordable housing developments; </a:t>
            </a:r>
            <a:r>
              <a:rPr lang="en-US" sz="4000" b="1" dirty="0" smtClean="0"/>
              <a:t>and</a:t>
            </a:r>
          </a:p>
          <a:p>
            <a:pPr marL="971550" lvl="1" indent="-514350">
              <a:lnSpc>
                <a:spcPct val="170000"/>
              </a:lnSpc>
              <a:buFont typeface="+mj-lt"/>
              <a:buAutoNum type="arabicPeriod"/>
            </a:pPr>
            <a:r>
              <a:rPr lang="en-US" sz="4000" b="1" dirty="0"/>
              <a:t>Changes to how Town disposes of surplus land to bolster housing </a:t>
            </a:r>
            <a:r>
              <a:rPr lang="en-US" sz="4000" b="1" dirty="0" smtClean="0"/>
              <a:t>efforts</a:t>
            </a:r>
            <a:r>
              <a:rPr lang="en-US" sz="4000" b="1" dirty="0"/>
              <a:t>.</a:t>
            </a:r>
            <a:endParaRPr lang="en-US" sz="4000" dirty="0" smtClean="0"/>
          </a:p>
          <a:p>
            <a:pPr lvl="1"/>
            <a:endParaRPr lang="en-US" sz="3000" dirty="0" smtClean="0"/>
          </a:p>
          <a:p>
            <a:pPr lvl="1"/>
            <a:endParaRPr lang="en-US" dirty="0"/>
          </a:p>
        </p:txBody>
      </p:sp>
    </p:spTree>
    <p:extLst>
      <p:ext uri="{BB962C8B-B14F-4D97-AF65-F5344CB8AC3E}">
        <p14:creationId xmlns:p14="http://schemas.microsoft.com/office/powerpoint/2010/main" val="37957057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325563"/>
          </a:xfrm>
        </p:spPr>
        <p:txBody>
          <a:bodyPr>
            <a:noAutofit/>
          </a:bodyPr>
          <a:lstStyle/>
          <a:p>
            <a:r>
              <a:rPr lang="en-US" sz="3200" dirty="0"/>
              <a:t>The “Housing Crisis Act” and impacts to Town’s </a:t>
            </a:r>
            <a:r>
              <a:rPr lang="en-US" sz="3200" dirty="0" smtClean="0"/>
              <a:t>housing pre-application </a:t>
            </a:r>
            <a:r>
              <a:rPr lang="en-US" sz="3200" dirty="0"/>
              <a:t>and application </a:t>
            </a:r>
            <a:r>
              <a:rPr lang="en-US" sz="3200" dirty="0" smtClean="0"/>
              <a:t>processes (SB 330)</a:t>
            </a:r>
            <a:endParaRPr lang="en-US" sz="3200" dirty="0"/>
          </a:p>
        </p:txBody>
      </p:sp>
      <p:sp>
        <p:nvSpPr>
          <p:cNvPr id="3" name="Content Placeholder 2"/>
          <p:cNvSpPr>
            <a:spLocks noGrp="1"/>
          </p:cNvSpPr>
          <p:nvPr>
            <p:ph idx="1"/>
          </p:nvPr>
        </p:nvSpPr>
        <p:spPr>
          <a:xfrm>
            <a:off x="304800" y="1752600"/>
            <a:ext cx="8610600" cy="4114800"/>
          </a:xfrm>
        </p:spPr>
        <p:txBody>
          <a:bodyPr>
            <a:normAutofit fontScale="62500" lnSpcReduction="20000"/>
          </a:bodyPr>
          <a:lstStyle/>
          <a:p>
            <a:r>
              <a:rPr lang="en-US" b="1" dirty="0" smtClean="0"/>
              <a:t>Overview</a:t>
            </a:r>
            <a:r>
              <a:rPr lang="en-US" dirty="0" smtClean="0"/>
              <a:t>:</a:t>
            </a:r>
          </a:p>
          <a:p>
            <a:pPr lvl="1"/>
            <a:r>
              <a:rPr lang="en-US" dirty="0" smtClean="0"/>
              <a:t>Limits Town’s ability to regulate “housing developments,” defined as: </a:t>
            </a:r>
          </a:p>
          <a:p>
            <a:pPr lvl="2"/>
            <a:r>
              <a:rPr lang="en-US" dirty="0" smtClean="0"/>
              <a:t>Residential units only; </a:t>
            </a:r>
          </a:p>
          <a:p>
            <a:pPr lvl="2"/>
            <a:r>
              <a:rPr lang="en-US" dirty="0" smtClean="0"/>
              <a:t>Mixed-use developments with at least two-thirds of the square footage designated for residential use; or</a:t>
            </a:r>
          </a:p>
          <a:p>
            <a:pPr lvl="2"/>
            <a:r>
              <a:rPr lang="en-US" dirty="0" smtClean="0"/>
              <a:t>Transitional/supportive housing.</a:t>
            </a:r>
          </a:p>
          <a:p>
            <a:pPr lvl="1"/>
            <a:endParaRPr lang="en-US" dirty="0" smtClean="0"/>
          </a:p>
          <a:p>
            <a:pPr lvl="1"/>
            <a:r>
              <a:rPr lang="en-US" dirty="0" smtClean="0"/>
              <a:t>SB 330 makes changes to existing housing laws (the Permit Streamlining Act and Housing Accountability Act) and codifies the new “Housing Crisis Act.”</a:t>
            </a:r>
          </a:p>
          <a:p>
            <a:pPr marL="457200" lvl="1" indent="0">
              <a:buNone/>
            </a:pPr>
            <a:endParaRPr lang="en-US" dirty="0" smtClean="0"/>
          </a:p>
          <a:p>
            <a:pPr lvl="1"/>
            <a:r>
              <a:rPr lang="en-US" dirty="0" smtClean="0"/>
              <a:t>Most of the provisions within SB 330 remain in effect only until January 1, 2025. </a:t>
            </a:r>
          </a:p>
          <a:p>
            <a:pPr lvl="1"/>
            <a:endParaRPr lang="en-US" dirty="0" smtClean="0"/>
          </a:p>
          <a:p>
            <a:pPr lvl="1"/>
            <a:endParaRPr lang="en-US" dirty="0"/>
          </a:p>
        </p:txBody>
      </p:sp>
    </p:spTree>
    <p:extLst>
      <p:ext uri="{BB962C8B-B14F-4D97-AF65-F5344CB8AC3E}">
        <p14:creationId xmlns:p14="http://schemas.microsoft.com/office/powerpoint/2010/main" val="3733742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7441"/>
            <a:ext cx="8991600" cy="1432759"/>
          </a:xfrm>
        </p:spPr>
        <p:txBody>
          <a:bodyPr>
            <a:normAutofit fontScale="90000"/>
          </a:bodyPr>
          <a:lstStyle/>
          <a:p>
            <a:r>
              <a:rPr lang="en-US" sz="3800" dirty="0"/>
              <a:t>The “Housing Crisis Act” and impacts to Town’s </a:t>
            </a:r>
            <a:r>
              <a:rPr lang="en-US" sz="3800" dirty="0" smtClean="0"/>
              <a:t>housing pre-application </a:t>
            </a:r>
            <a:r>
              <a:rPr lang="en-US" sz="3800" dirty="0"/>
              <a:t>and application processes (SB 330)</a:t>
            </a:r>
            <a:r>
              <a:rPr lang="en-US" dirty="0" smtClean="0"/>
              <a:t>	</a:t>
            </a:r>
            <a:endParaRPr lang="en-US" dirty="0"/>
          </a:p>
        </p:txBody>
      </p:sp>
      <p:sp>
        <p:nvSpPr>
          <p:cNvPr id="3" name="Content Placeholder 2"/>
          <p:cNvSpPr>
            <a:spLocks noGrp="1"/>
          </p:cNvSpPr>
          <p:nvPr>
            <p:ph idx="1"/>
          </p:nvPr>
        </p:nvSpPr>
        <p:spPr>
          <a:xfrm>
            <a:off x="152400" y="1676400"/>
            <a:ext cx="8915400" cy="4117974"/>
          </a:xfrm>
        </p:spPr>
        <p:txBody>
          <a:bodyPr>
            <a:normAutofit fontScale="70000" lnSpcReduction="20000"/>
          </a:bodyPr>
          <a:lstStyle/>
          <a:p>
            <a:pPr marL="0" indent="0">
              <a:buNone/>
            </a:pPr>
            <a:r>
              <a:rPr lang="en-US" b="1" u="sng" dirty="0" smtClean="0"/>
              <a:t>New Preliminary Application Process</a:t>
            </a:r>
            <a:r>
              <a:rPr lang="en-US" b="1" dirty="0" smtClean="0"/>
              <a:t>: </a:t>
            </a:r>
          </a:p>
          <a:p>
            <a:r>
              <a:rPr lang="en-US" b="1" dirty="0" smtClean="0"/>
              <a:t>Creates a “Freeze” </a:t>
            </a:r>
          </a:p>
          <a:p>
            <a:pPr lvl="1"/>
            <a:r>
              <a:rPr lang="en-US" dirty="0" smtClean="0"/>
              <a:t>Existing development ordinances as those in effect when a preliminary application is submitted</a:t>
            </a:r>
          </a:p>
          <a:p>
            <a:pPr lvl="1"/>
            <a:endParaRPr lang="en-US" dirty="0" smtClean="0"/>
          </a:p>
          <a:p>
            <a:r>
              <a:rPr lang="en-US" b="1" dirty="0" smtClean="0"/>
              <a:t>Checklist</a:t>
            </a:r>
          </a:p>
          <a:p>
            <a:pPr lvl="1"/>
            <a:r>
              <a:rPr lang="en-US" dirty="0" smtClean="0"/>
              <a:t>Town must have a checklist</a:t>
            </a:r>
            <a:br>
              <a:rPr lang="en-US" dirty="0" smtClean="0"/>
            </a:br>
            <a:r>
              <a:rPr lang="en-US" dirty="0" smtClean="0"/>
              <a:t>for information included in</a:t>
            </a:r>
            <a:br>
              <a:rPr lang="en-US" dirty="0" smtClean="0"/>
            </a:br>
            <a:r>
              <a:rPr lang="en-US" dirty="0" smtClean="0"/>
              <a:t>the pre application (on website)</a:t>
            </a:r>
          </a:p>
          <a:p>
            <a:pPr lvl="1"/>
            <a:r>
              <a:rPr lang="en-US" dirty="0" smtClean="0"/>
              <a:t>Cannot request anything</a:t>
            </a:r>
            <a:br>
              <a:rPr lang="en-US" dirty="0" smtClean="0"/>
            </a:br>
            <a:r>
              <a:rPr lang="en-US" dirty="0" smtClean="0"/>
              <a:t>not on checklist</a:t>
            </a:r>
          </a:p>
          <a:p>
            <a:pPr lvl="1"/>
            <a:r>
              <a:rPr lang="en-US" dirty="0" smtClean="0"/>
              <a:t>Must disclose why rejecting</a:t>
            </a:r>
            <a:br>
              <a:rPr lang="en-US" dirty="0" smtClean="0"/>
            </a:br>
            <a:r>
              <a:rPr lang="en-US" dirty="0" smtClean="0"/>
              <a:t>a pre application as incomplete</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124200"/>
            <a:ext cx="3428873" cy="2285661"/>
          </a:xfrm>
          <a:prstGeom prst="rect">
            <a:avLst/>
          </a:prstGeom>
        </p:spPr>
      </p:pic>
    </p:spTree>
    <p:extLst>
      <p:ext uri="{BB962C8B-B14F-4D97-AF65-F5344CB8AC3E}">
        <p14:creationId xmlns:p14="http://schemas.microsoft.com/office/powerpoint/2010/main" val="17931806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441"/>
            <a:ext cx="8915400" cy="1432759"/>
          </a:xfrm>
        </p:spPr>
        <p:txBody>
          <a:bodyPr>
            <a:normAutofit fontScale="90000"/>
          </a:bodyPr>
          <a:lstStyle/>
          <a:p>
            <a:r>
              <a:rPr lang="en-US" dirty="0"/>
              <a:t>The “Housing Crisis Act” and impacts to Town’s </a:t>
            </a:r>
            <a:r>
              <a:rPr lang="en-US" dirty="0" smtClean="0"/>
              <a:t>housing pre-application </a:t>
            </a:r>
            <a:r>
              <a:rPr lang="en-US" dirty="0"/>
              <a:t>and application processes (SB 330</a:t>
            </a:r>
            <a:r>
              <a:rPr lang="en-US" dirty="0" smtClean="0"/>
              <a:t>)</a:t>
            </a:r>
            <a:r>
              <a:rPr lang="en-US" dirty="0"/>
              <a:t>	</a:t>
            </a:r>
          </a:p>
        </p:txBody>
      </p:sp>
      <p:sp>
        <p:nvSpPr>
          <p:cNvPr id="3" name="Content Placeholder 2"/>
          <p:cNvSpPr>
            <a:spLocks noGrp="1"/>
          </p:cNvSpPr>
          <p:nvPr>
            <p:ph idx="1"/>
          </p:nvPr>
        </p:nvSpPr>
        <p:spPr>
          <a:xfrm>
            <a:off x="628650" y="1981200"/>
            <a:ext cx="7886700" cy="3733800"/>
          </a:xfrm>
        </p:spPr>
        <p:txBody>
          <a:bodyPr>
            <a:normAutofit lnSpcReduction="10000"/>
          </a:bodyPr>
          <a:lstStyle/>
          <a:p>
            <a:r>
              <a:rPr lang="en-US" b="1" dirty="0" smtClean="0"/>
              <a:t>Contents of preliminary application (includes but is not limited to):</a:t>
            </a:r>
          </a:p>
          <a:p>
            <a:pPr lvl="1"/>
            <a:r>
              <a:rPr lang="en-US" sz="2000" dirty="0" smtClean="0"/>
              <a:t>Project description; </a:t>
            </a:r>
          </a:p>
          <a:p>
            <a:pPr lvl="1"/>
            <a:r>
              <a:rPr lang="en-US" sz="2000" dirty="0" smtClean="0"/>
              <a:t>Site characteristics, including existing use; </a:t>
            </a:r>
            <a:endParaRPr lang="en-US" sz="2000" dirty="0"/>
          </a:p>
          <a:p>
            <a:pPr lvl="1"/>
            <a:r>
              <a:rPr lang="en-US" sz="2000" dirty="0" smtClean="0"/>
              <a:t>Certain </a:t>
            </a:r>
            <a:r>
              <a:rPr lang="en-US" sz="2000" dirty="0"/>
              <a:t>environmental </a:t>
            </a:r>
            <a:r>
              <a:rPr lang="en-US" sz="2000" dirty="0" smtClean="0"/>
              <a:t>concerns;</a:t>
            </a:r>
            <a:endParaRPr lang="en-US" sz="2000" dirty="0"/>
          </a:p>
          <a:p>
            <a:pPr lvl="1"/>
            <a:r>
              <a:rPr lang="en-US" sz="2000" dirty="0" smtClean="0"/>
              <a:t>Potential </a:t>
            </a:r>
            <a:r>
              <a:rPr lang="en-US" sz="2000" dirty="0"/>
              <a:t>density </a:t>
            </a:r>
            <a:r>
              <a:rPr lang="en-US" sz="2000" dirty="0" smtClean="0"/>
              <a:t>bonus based on affordable units;</a:t>
            </a:r>
            <a:endParaRPr lang="en-US" sz="2000" dirty="0"/>
          </a:p>
          <a:p>
            <a:pPr lvl="1"/>
            <a:r>
              <a:rPr lang="en-US" sz="2000" dirty="0" smtClean="0"/>
              <a:t>Coastal zone concerns; </a:t>
            </a:r>
            <a:endParaRPr lang="en-US" sz="2000" dirty="0"/>
          </a:p>
          <a:p>
            <a:pPr lvl="1"/>
            <a:r>
              <a:rPr lang="en-US" sz="2000" dirty="0"/>
              <a:t>N</a:t>
            </a:r>
            <a:r>
              <a:rPr lang="en-US" sz="2000" dirty="0" smtClean="0"/>
              <a:t>umber </a:t>
            </a:r>
            <a:r>
              <a:rPr lang="en-US" sz="2000" dirty="0"/>
              <a:t>of units to be </a:t>
            </a:r>
            <a:r>
              <a:rPr lang="en-US" sz="2000" dirty="0" smtClean="0"/>
              <a:t>demolished; and</a:t>
            </a:r>
          </a:p>
          <a:p>
            <a:pPr lvl="1">
              <a:spcBef>
                <a:spcPts val="0"/>
              </a:spcBef>
            </a:pPr>
            <a:r>
              <a:rPr lang="en-US" sz="2000" dirty="0" smtClean="0"/>
              <a:t>Location </a:t>
            </a:r>
            <a:r>
              <a:rPr lang="en-US" sz="2000" dirty="0"/>
              <a:t>of recorded public easements</a:t>
            </a:r>
            <a:r>
              <a:rPr lang="en-US" dirty="0"/>
              <a:t>.</a:t>
            </a:r>
          </a:p>
          <a:p>
            <a:pPr lvl="1"/>
            <a:endParaRPr lang="en-US" dirty="0" smtClean="0"/>
          </a:p>
          <a:p>
            <a:pPr lvl="1"/>
            <a:endParaRPr lang="en-US" dirty="0"/>
          </a:p>
        </p:txBody>
      </p:sp>
    </p:spTree>
    <p:extLst>
      <p:ext uri="{BB962C8B-B14F-4D97-AF65-F5344CB8AC3E}">
        <p14:creationId xmlns:p14="http://schemas.microsoft.com/office/powerpoint/2010/main" val="21266514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7441"/>
            <a:ext cx="8763000" cy="1325563"/>
          </a:xfrm>
        </p:spPr>
        <p:txBody>
          <a:bodyPr>
            <a:normAutofit fontScale="90000"/>
          </a:bodyPr>
          <a:lstStyle/>
          <a:p>
            <a:r>
              <a:rPr lang="en-US" dirty="0"/>
              <a:t>The “Housing Crisis Act” and impacts to Town’s </a:t>
            </a:r>
            <a:r>
              <a:rPr lang="en-US" dirty="0" smtClean="0"/>
              <a:t>housing pre-application </a:t>
            </a:r>
            <a:r>
              <a:rPr lang="en-US" dirty="0"/>
              <a:t>and application processes (SB 330)	</a:t>
            </a:r>
          </a:p>
        </p:txBody>
      </p:sp>
      <p:sp>
        <p:nvSpPr>
          <p:cNvPr id="3" name="Content Placeholder 2"/>
          <p:cNvSpPr>
            <a:spLocks noGrp="1"/>
          </p:cNvSpPr>
          <p:nvPr>
            <p:ph idx="1"/>
          </p:nvPr>
        </p:nvSpPr>
        <p:spPr>
          <a:xfrm>
            <a:off x="457200" y="1752600"/>
            <a:ext cx="7886700" cy="4117974"/>
          </a:xfrm>
        </p:spPr>
        <p:txBody>
          <a:bodyPr>
            <a:normAutofit fontScale="55000" lnSpcReduction="20000"/>
          </a:bodyPr>
          <a:lstStyle/>
          <a:p>
            <a:r>
              <a:rPr lang="en-US" b="1" u="sng" dirty="0" smtClean="0"/>
              <a:t>Hearing limitation</a:t>
            </a:r>
          </a:p>
          <a:p>
            <a:pPr lvl="1"/>
            <a:r>
              <a:rPr lang="en-US" dirty="0" smtClean="0"/>
              <a:t>No more than 5 hearings if project complied with GP and zoning objective standards when application deemed complete</a:t>
            </a:r>
          </a:p>
          <a:p>
            <a:pPr lvl="1"/>
            <a:r>
              <a:rPr lang="en-US" dirty="0" smtClean="0"/>
              <a:t>“Hearing” includes meeting and workshops.</a:t>
            </a:r>
          </a:p>
          <a:p>
            <a:pPr lvl="1"/>
            <a:endParaRPr lang="en-US" dirty="0" smtClean="0"/>
          </a:p>
          <a:p>
            <a:r>
              <a:rPr lang="en-US" b="1" u="sng" dirty="0" smtClean="0"/>
              <a:t>Rezoning limitation</a:t>
            </a:r>
          </a:p>
          <a:p>
            <a:pPr lvl="1"/>
            <a:r>
              <a:rPr lang="en-US" dirty="0" smtClean="0"/>
              <a:t>Cannot require rezoning if consistent with objective GP standards</a:t>
            </a:r>
          </a:p>
          <a:p>
            <a:pPr lvl="1"/>
            <a:r>
              <a:rPr lang="en-US" dirty="0" smtClean="0"/>
              <a:t>Can only comply with objective zoning standards to extent they facilitate density allowed by GP</a:t>
            </a:r>
          </a:p>
          <a:p>
            <a:pPr lvl="1"/>
            <a:endParaRPr lang="en-US" dirty="0" smtClean="0"/>
          </a:p>
          <a:p>
            <a:r>
              <a:rPr lang="en-US" b="1" u="sng" dirty="0" smtClean="0"/>
              <a:t>Approval timeframes</a:t>
            </a:r>
          </a:p>
          <a:p>
            <a:pPr lvl="1"/>
            <a:r>
              <a:rPr lang="en-US" dirty="0" smtClean="0"/>
              <a:t>Shortened from 120 days to 90 days following </a:t>
            </a:r>
            <a:r>
              <a:rPr lang="en-US" dirty="0" err="1" smtClean="0"/>
              <a:t>EIR</a:t>
            </a:r>
            <a:r>
              <a:rPr lang="en-US" dirty="0" smtClean="0"/>
              <a:t> certification</a:t>
            </a:r>
          </a:p>
          <a:p>
            <a:pPr lvl="1"/>
            <a:r>
              <a:rPr lang="en-US" dirty="0" smtClean="0"/>
              <a:t>60 days for low-income projects seeking tax credit or public funding</a:t>
            </a:r>
          </a:p>
          <a:p>
            <a:pPr lvl="1"/>
            <a:endParaRPr lang="en-US" dirty="0"/>
          </a:p>
        </p:txBody>
      </p:sp>
    </p:spTree>
    <p:extLst>
      <p:ext uri="{BB962C8B-B14F-4D97-AF65-F5344CB8AC3E}">
        <p14:creationId xmlns:p14="http://schemas.microsoft.com/office/powerpoint/2010/main" val="30080781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441"/>
            <a:ext cx="9144000" cy="1356559"/>
          </a:xfrm>
        </p:spPr>
        <p:txBody>
          <a:bodyPr>
            <a:normAutofit fontScale="90000"/>
          </a:bodyPr>
          <a:lstStyle/>
          <a:p>
            <a:r>
              <a:rPr lang="en-US" dirty="0"/>
              <a:t>The “Housing Crisis Act” and impacts to Town’s </a:t>
            </a:r>
            <a:r>
              <a:rPr lang="en-US" dirty="0" smtClean="0"/>
              <a:t>housing pre-application </a:t>
            </a:r>
            <a:r>
              <a:rPr lang="en-US" dirty="0"/>
              <a:t>and application processes (SB 330)	</a:t>
            </a:r>
            <a:r>
              <a:rPr lang="en-US" dirty="0" smtClean="0"/>
              <a:t>	</a:t>
            </a:r>
            <a:endParaRPr lang="en-US" dirty="0"/>
          </a:p>
        </p:txBody>
      </p:sp>
      <p:sp>
        <p:nvSpPr>
          <p:cNvPr id="3" name="Content Placeholder 2"/>
          <p:cNvSpPr>
            <a:spLocks noGrp="1"/>
          </p:cNvSpPr>
          <p:nvPr>
            <p:ph idx="1"/>
          </p:nvPr>
        </p:nvSpPr>
        <p:spPr>
          <a:xfrm>
            <a:off x="152400" y="1752600"/>
            <a:ext cx="8915400" cy="4117974"/>
          </a:xfrm>
        </p:spPr>
        <p:txBody>
          <a:bodyPr>
            <a:normAutofit fontScale="40000" lnSpcReduction="20000"/>
          </a:bodyPr>
          <a:lstStyle/>
          <a:p>
            <a:pPr marL="0" indent="0" algn="ctr">
              <a:buNone/>
            </a:pPr>
            <a:r>
              <a:rPr lang="en-US" sz="5000" b="1" dirty="0" smtClean="0"/>
              <a:t>Housing Crisis Act: </a:t>
            </a:r>
          </a:p>
          <a:p>
            <a:r>
              <a:rPr lang="en-US" sz="3500" b="1" dirty="0" smtClean="0"/>
              <a:t>Freezes many development standards in “Urbanized areas” as defined by </a:t>
            </a:r>
            <a:r>
              <a:rPr lang="en-US" sz="3500" b="1" dirty="0" err="1" smtClean="0"/>
              <a:t>HCD</a:t>
            </a:r>
            <a:r>
              <a:rPr lang="en-US" sz="3500" b="1" dirty="0" smtClean="0"/>
              <a:t> (6/30/20)</a:t>
            </a:r>
          </a:p>
          <a:p>
            <a:pPr lvl="1"/>
            <a:r>
              <a:rPr lang="en-US" sz="3500" dirty="0" smtClean="0"/>
              <a:t>Applies starting January 1, 2020 (may be revised in light of the 2020 Census)</a:t>
            </a:r>
            <a:endParaRPr lang="en-US" sz="3500" dirty="0"/>
          </a:p>
          <a:p>
            <a:pPr marL="457200" lvl="1" indent="0">
              <a:buNone/>
            </a:pPr>
            <a:endParaRPr lang="en-US" sz="3500" dirty="0" smtClean="0"/>
          </a:p>
          <a:p>
            <a:r>
              <a:rPr lang="en-US" sz="3500" b="1" dirty="0" smtClean="0"/>
              <a:t>No reduction of density</a:t>
            </a:r>
          </a:p>
          <a:p>
            <a:pPr lvl="1"/>
            <a:r>
              <a:rPr lang="en-US" sz="3500" dirty="0" smtClean="0"/>
              <a:t>GP/zone densities for housing cannot be reduced below January 2018 numbers</a:t>
            </a:r>
          </a:p>
          <a:p>
            <a:pPr lvl="1"/>
            <a:r>
              <a:rPr lang="en-US" sz="3500" dirty="0" smtClean="0"/>
              <a:t>Exception if concurrent change resulting in no net loss</a:t>
            </a:r>
          </a:p>
          <a:p>
            <a:pPr lvl="1"/>
            <a:r>
              <a:rPr lang="en-US" sz="3500" dirty="0" smtClean="0"/>
              <a:t>No approval of projects demolishing residential units unless equal number are replaced</a:t>
            </a:r>
          </a:p>
          <a:p>
            <a:pPr lvl="1"/>
            <a:endParaRPr lang="en-US" sz="3500" dirty="0" smtClean="0"/>
          </a:p>
          <a:p>
            <a:r>
              <a:rPr lang="en-US" sz="3500" b="1" dirty="0" smtClean="0"/>
              <a:t>No moratoriums</a:t>
            </a:r>
          </a:p>
          <a:p>
            <a:pPr lvl="1"/>
            <a:r>
              <a:rPr lang="en-US" sz="3500" dirty="0" smtClean="0"/>
              <a:t>Only exception for imminent threats to public health and safety, if approved by </a:t>
            </a:r>
            <a:r>
              <a:rPr lang="en-US" sz="3500" dirty="0" err="1" smtClean="0"/>
              <a:t>HCD</a:t>
            </a:r>
            <a:endParaRPr lang="en-US" sz="3500" dirty="0" smtClean="0"/>
          </a:p>
          <a:p>
            <a:pPr lvl="1"/>
            <a:r>
              <a:rPr lang="en-US" sz="3500" dirty="0" smtClean="0"/>
              <a:t>No growth control measures limiting housing</a:t>
            </a:r>
            <a:r>
              <a:rPr lang="en-US" dirty="0"/>
              <a:t> </a:t>
            </a:r>
            <a:r>
              <a:rPr lang="en-US" dirty="0" smtClean="0"/>
              <a:t>  </a:t>
            </a:r>
          </a:p>
          <a:p>
            <a:pPr marL="457200" lvl="1" indent="0">
              <a:buNone/>
            </a:pPr>
            <a:endParaRPr lang="en-US" dirty="0" smtClean="0"/>
          </a:p>
          <a:p>
            <a:r>
              <a:rPr lang="en-US" dirty="0"/>
              <a:t> </a:t>
            </a:r>
            <a:r>
              <a:rPr lang="en-US" sz="3500" b="1" dirty="0" smtClean="0"/>
              <a:t>Objective design standards</a:t>
            </a:r>
            <a:endParaRPr lang="en-US" sz="3500" b="1" dirty="0"/>
          </a:p>
          <a:p>
            <a:pPr lvl="1"/>
            <a:r>
              <a:rPr lang="en-US" dirty="0" smtClean="0"/>
              <a:t>Applies starting January 1, 2020</a:t>
            </a:r>
          </a:p>
          <a:p>
            <a:pPr lvl="1"/>
            <a:r>
              <a:rPr lang="en-US" dirty="0" smtClean="0"/>
              <a:t>Cannot include design standards that involve personal or subjective judgment </a:t>
            </a:r>
          </a:p>
          <a:p>
            <a:pPr lvl="1"/>
            <a:endParaRPr lang="en-US" dirty="0"/>
          </a:p>
        </p:txBody>
      </p:sp>
    </p:spTree>
    <p:extLst>
      <p:ext uri="{BB962C8B-B14F-4D97-AF65-F5344CB8AC3E}">
        <p14:creationId xmlns:p14="http://schemas.microsoft.com/office/powerpoint/2010/main" val="127233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441"/>
            <a:ext cx="8686800" cy="1432759"/>
          </a:xfrm>
        </p:spPr>
        <p:txBody>
          <a:bodyPr>
            <a:normAutofit fontScale="90000"/>
          </a:bodyPr>
          <a:lstStyle/>
          <a:p>
            <a:r>
              <a:rPr lang="en-US" dirty="0"/>
              <a:t>Stricter State enforcement of Town’s housing </a:t>
            </a:r>
            <a:r>
              <a:rPr lang="en-US" dirty="0" smtClean="0"/>
              <a:t>laws</a:t>
            </a:r>
            <a:r>
              <a:rPr lang="en-US" dirty="0"/>
              <a:t> </a:t>
            </a:r>
            <a:r>
              <a:rPr lang="en-US" dirty="0" smtClean="0"/>
              <a:t>(Assembly Bill 101)</a:t>
            </a:r>
            <a:endParaRPr lang="en-US" dirty="0"/>
          </a:p>
        </p:txBody>
      </p:sp>
      <p:sp>
        <p:nvSpPr>
          <p:cNvPr id="3" name="Content Placeholder 2"/>
          <p:cNvSpPr>
            <a:spLocks noGrp="1"/>
          </p:cNvSpPr>
          <p:nvPr>
            <p:ph idx="1"/>
          </p:nvPr>
        </p:nvSpPr>
        <p:spPr>
          <a:xfrm>
            <a:off x="381000" y="1702368"/>
            <a:ext cx="4495800" cy="4165032"/>
          </a:xfrm>
        </p:spPr>
        <p:txBody>
          <a:bodyPr>
            <a:normAutofit fontScale="92500"/>
          </a:bodyPr>
          <a:lstStyle/>
          <a:p>
            <a:pPr marL="0" indent="0">
              <a:buNone/>
            </a:pPr>
            <a:r>
              <a:rPr lang="en-US" sz="2300" b="1" dirty="0" smtClean="0"/>
              <a:t>Overview</a:t>
            </a:r>
            <a:r>
              <a:rPr lang="en-US" sz="2300" dirty="0" smtClean="0"/>
              <a:t>:</a:t>
            </a:r>
          </a:p>
          <a:p>
            <a:pPr lvl="1"/>
            <a:r>
              <a:rPr lang="en-US" sz="2300" dirty="0" smtClean="0"/>
              <a:t>Stepped up enforcement of Town’s Housing Element compliance, including referral to California Attorney General (“Cal AG”).</a:t>
            </a:r>
          </a:p>
          <a:p>
            <a:pPr lvl="1"/>
            <a:r>
              <a:rPr lang="en-US" sz="2300" dirty="0" smtClean="0"/>
              <a:t>Noncompliance can result in loss of access to certain State funds</a:t>
            </a:r>
          </a:p>
          <a:p>
            <a:pPr lvl="1"/>
            <a:r>
              <a:rPr lang="en-US" sz="2300" dirty="0" smtClean="0"/>
              <a:t>Also creates a “low barrier navigation center,” a use by right allowed in certain zones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050" y="3048000"/>
            <a:ext cx="3694807" cy="2465956"/>
          </a:xfrm>
          <a:prstGeom prst="rect">
            <a:avLst/>
          </a:prstGeom>
        </p:spPr>
      </p:pic>
    </p:spTree>
    <p:extLst>
      <p:ext uri="{BB962C8B-B14F-4D97-AF65-F5344CB8AC3E}">
        <p14:creationId xmlns:p14="http://schemas.microsoft.com/office/powerpoint/2010/main" val="18802829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7441"/>
            <a:ext cx="8839200" cy="1325563"/>
          </a:xfrm>
        </p:spPr>
        <p:txBody>
          <a:bodyPr>
            <a:normAutofit fontScale="90000"/>
          </a:bodyPr>
          <a:lstStyle/>
          <a:p>
            <a:r>
              <a:rPr lang="en-US" dirty="0"/>
              <a:t>Stricter State enforcement of Town’s housing laws (Assembly Bill 101)</a:t>
            </a:r>
            <a:endParaRPr lang="en-US" i="1" dirty="0"/>
          </a:p>
        </p:txBody>
      </p:sp>
      <p:sp>
        <p:nvSpPr>
          <p:cNvPr id="3" name="Content Placeholder 2"/>
          <p:cNvSpPr>
            <a:spLocks noGrp="1"/>
          </p:cNvSpPr>
          <p:nvPr>
            <p:ph idx="1"/>
          </p:nvPr>
        </p:nvSpPr>
        <p:spPr>
          <a:xfrm>
            <a:off x="152400" y="1597026"/>
            <a:ext cx="8839200" cy="4498974"/>
          </a:xfrm>
        </p:spPr>
        <p:txBody>
          <a:bodyPr>
            <a:normAutofit fontScale="70000" lnSpcReduction="20000"/>
          </a:bodyPr>
          <a:lstStyle/>
          <a:p>
            <a:pPr marL="0" indent="0">
              <a:buNone/>
            </a:pPr>
            <a:r>
              <a:rPr lang="en-US" b="1" dirty="0" smtClean="0"/>
              <a:t>Judicial Enforcement Broadened.</a:t>
            </a:r>
          </a:p>
          <a:p>
            <a:pPr lvl="1"/>
            <a:r>
              <a:rPr lang="en-US" dirty="0" smtClean="0"/>
              <a:t>Cal AG </a:t>
            </a:r>
            <a:r>
              <a:rPr lang="en-US" b="1" i="1" dirty="0" smtClean="0"/>
              <a:t>must</a:t>
            </a:r>
            <a:r>
              <a:rPr lang="en-US" dirty="0" smtClean="0"/>
              <a:t> seek court order that Housing Element not substantially compliant with State law upon referral from </a:t>
            </a:r>
            <a:r>
              <a:rPr lang="en-US" dirty="0" err="1" smtClean="0"/>
              <a:t>HCD</a:t>
            </a:r>
            <a:r>
              <a:rPr lang="en-US" dirty="0" smtClean="0"/>
              <a:t>. </a:t>
            </a:r>
          </a:p>
          <a:p>
            <a:pPr marL="457200" lvl="1" indent="0">
              <a:buNone/>
            </a:pPr>
            <a:endParaRPr lang="en-US" dirty="0" smtClean="0"/>
          </a:p>
          <a:p>
            <a:pPr lvl="1"/>
            <a:r>
              <a:rPr lang="en-US" dirty="0" smtClean="0"/>
              <a:t>Enforcement by the court, after retaining jurisdiction would proceed as follows:</a:t>
            </a:r>
          </a:p>
          <a:p>
            <a:pPr marL="1885950" lvl="3" indent="-514350">
              <a:buFont typeface="+mj-lt"/>
              <a:buAutoNum type="arabicPeriod"/>
            </a:pPr>
            <a:r>
              <a:rPr lang="en-US" dirty="0" smtClean="0"/>
              <a:t>Status conference within 1 year to determine substantial compliance with court order;</a:t>
            </a:r>
          </a:p>
          <a:p>
            <a:pPr marL="1885950" lvl="3" indent="-514350">
              <a:buFont typeface="+mj-lt"/>
              <a:buAutoNum type="arabicPeriod"/>
            </a:pPr>
            <a:r>
              <a:rPr lang="en-US" dirty="0" smtClean="0"/>
              <a:t>Imposition of fines for continued failure to correct; and</a:t>
            </a:r>
          </a:p>
          <a:p>
            <a:pPr marL="1885950" lvl="3" indent="-514350">
              <a:buFont typeface="+mj-lt"/>
              <a:buAutoNum type="arabicPeriod"/>
            </a:pPr>
            <a:r>
              <a:rPr lang="en-US" dirty="0" smtClean="0"/>
              <a:t>Appointment of court receiver possible.</a:t>
            </a:r>
          </a:p>
          <a:p>
            <a:pPr lvl="2"/>
            <a:endParaRPr lang="en-US" dirty="0" smtClean="0"/>
          </a:p>
          <a:p>
            <a:r>
              <a:rPr lang="en-US" b="1" dirty="0" smtClean="0"/>
              <a:t>Access to Funding at Risk: </a:t>
            </a:r>
          </a:p>
          <a:p>
            <a:pPr lvl="1"/>
            <a:r>
              <a:rPr lang="en-US" dirty="0" smtClean="0"/>
              <a:t>Compliant municipalities have preference in grant funding. </a:t>
            </a:r>
          </a:p>
          <a:p>
            <a:pPr lvl="1"/>
            <a:endParaRPr lang="en-US" dirty="0" smtClean="0"/>
          </a:p>
          <a:p>
            <a:pPr lvl="1"/>
            <a:endParaRPr lang="en-US" dirty="0"/>
          </a:p>
        </p:txBody>
      </p:sp>
    </p:spTree>
    <p:extLst>
      <p:ext uri="{BB962C8B-B14F-4D97-AF65-F5344CB8AC3E}">
        <p14:creationId xmlns:p14="http://schemas.microsoft.com/office/powerpoint/2010/main" val="9348442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Municipal">
  <a:themeElements>
    <a:clrScheme name="BB&amp;KLaw">
      <a:dk1>
        <a:srgbClr val="000000"/>
      </a:dk1>
      <a:lt1>
        <a:srgbClr val="FFFFFF"/>
      </a:lt1>
      <a:dk2>
        <a:srgbClr val="44546A"/>
      </a:dk2>
      <a:lt2>
        <a:srgbClr val="E7E6E6"/>
      </a:lt2>
      <a:accent1>
        <a:srgbClr val="2AC355"/>
      </a:accent1>
      <a:accent2>
        <a:srgbClr val="00467F"/>
      </a:accent2>
      <a:accent3>
        <a:srgbClr val="807F83"/>
      </a:accent3>
      <a:accent4>
        <a:srgbClr val="22669D"/>
      </a:accent4>
      <a:accent5>
        <a:srgbClr val="2AC355"/>
      </a:accent5>
      <a:accent6>
        <a:srgbClr val="22669D"/>
      </a:accent6>
      <a:hlink>
        <a:srgbClr val="445369"/>
      </a:hlink>
      <a:folHlink>
        <a:srgbClr val="E6E5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4" id="{DD195C6A-7D6E-0142-BC5A-FF0F78D36987}" vid="{E5CC8ABD-E86C-8140-BC5C-4A122F77B7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Municipal</Template>
  <TotalTime>3611</TotalTime>
  <Words>4693</Words>
  <Application>Microsoft Office PowerPoint</Application>
  <PresentationFormat>On-screen Show (4:3)</PresentationFormat>
  <Paragraphs>236</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Municipal</vt:lpstr>
      <vt:lpstr>Town of Fairfax: Changes to Housing and Land Use Law</vt:lpstr>
      <vt:lpstr>Overview: Housing Legislation</vt:lpstr>
      <vt:lpstr>The “Housing Crisis Act” and impacts to Town’s housing pre-application and application processes (SB 330)</vt:lpstr>
      <vt:lpstr>The “Housing Crisis Act” and impacts to Town’s housing pre-application and application processes (SB 330) </vt:lpstr>
      <vt:lpstr>The “Housing Crisis Act” and impacts to Town’s housing pre-application and application processes (SB 330) </vt:lpstr>
      <vt:lpstr>The “Housing Crisis Act” and impacts to Town’s housing pre-application and application processes (SB 330) </vt:lpstr>
      <vt:lpstr>The “Housing Crisis Act” and impacts to Town’s housing pre-application and application processes (SB 330)  </vt:lpstr>
      <vt:lpstr>Stricter State enforcement of Town’s housing laws (Assembly Bill 101)</vt:lpstr>
      <vt:lpstr>Stricter State enforcement of Town’s housing laws (Assembly Bill 101)</vt:lpstr>
      <vt:lpstr>Stricter State enforcement of Town’s housing laws (Assembly Bill 101)</vt:lpstr>
      <vt:lpstr>Changes to Density Bonus law to promote 100% affordable housing developments (AB 1763)</vt:lpstr>
      <vt:lpstr>Changes to Density Bonus law to promote 100% affordable housing developments (AB 1763)</vt:lpstr>
      <vt:lpstr>Changes to Density Bonus law to promote 100% affordable housing developments (AB 1763)</vt:lpstr>
      <vt:lpstr>Changes to how Town disposes of surplus land to bolster housing efforts (AB 1486)</vt:lpstr>
      <vt:lpstr>Changes to how Town disposes of surplus land to bolster housing efforts (AB 1486)</vt:lpstr>
      <vt:lpstr>Fin! Questions?</vt:lpstr>
    </vt:vector>
  </TitlesOfParts>
  <Company>Best Best &amp; Krieger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dc:title>
  <dc:creator>BBK</dc:creator>
  <cp:lastModifiedBy>Edward Robles</cp:lastModifiedBy>
  <cp:revision>83</cp:revision>
  <dcterms:created xsi:type="dcterms:W3CDTF">2019-10-21T22:04:31Z</dcterms:created>
  <dcterms:modified xsi:type="dcterms:W3CDTF">2019-12-04T19:56:56Z</dcterms:modified>
</cp:coreProperties>
</file>