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38"/>
  </p:notesMasterIdLst>
  <p:handoutMasterIdLst>
    <p:handoutMasterId r:id="rId39"/>
  </p:handoutMasterIdLst>
  <p:sldIdLst>
    <p:sldId id="746" r:id="rId2"/>
    <p:sldId id="709" r:id="rId3"/>
    <p:sldId id="748" r:id="rId4"/>
    <p:sldId id="749" r:id="rId5"/>
    <p:sldId id="750" r:id="rId6"/>
    <p:sldId id="751" r:id="rId7"/>
    <p:sldId id="725" r:id="rId8"/>
    <p:sldId id="711" r:id="rId9"/>
    <p:sldId id="726" r:id="rId10"/>
    <p:sldId id="284" r:id="rId11"/>
    <p:sldId id="718" r:id="rId12"/>
    <p:sldId id="728" r:id="rId13"/>
    <p:sldId id="719" r:id="rId14"/>
    <p:sldId id="720" r:id="rId15"/>
    <p:sldId id="741" r:id="rId16"/>
    <p:sldId id="742" r:id="rId17"/>
    <p:sldId id="743" r:id="rId18"/>
    <p:sldId id="744" r:id="rId19"/>
    <p:sldId id="745" r:id="rId20"/>
    <p:sldId id="734" r:id="rId21"/>
    <p:sldId id="735" r:id="rId22"/>
    <p:sldId id="736" r:id="rId23"/>
    <p:sldId id="737" r:id="rId24"/>
    <p:sldId id="729" r:id="rId25"/>
    <p:sldId id="731" r:id="rId26"/>
    <p:sldId id="733" r:id="rId27"/>
    <p:sldId id="716" r:id="rId28"/>
    <p:sldId id="714" r:id="rId29"/>
    <p:sldId id="730" r:id="rId30"/>
    <p:sldId id="732" r:id="rId31"/>
    <p:sldId id="738" r:id="rId32"/>
    <p:sldId id="747" r:id="rId33"/>
    <p:sldId id="739" r:id="rId34"/>
    <p:sldId id="721" r:id="rId35"/>
    <p:sldId id="752" r:id="rId36"/>
    <p:sldId id="740" r:id="rId37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y Rollins" initials="LR" lastIdx="3" clrIdx="0">
    <p:extLst>
      <p:ext uri="{19B8F6BF-5375-455C-9EA6-DF929625EA0E}">
        <p15:presenceInfo xmlns:p15="http://schemas.microsoft.com/office/powerpoint/2012/main" userId="S::lrollins@placeworks.com::0fbf99d4-ecef-4814-a8d4-bf1fde73972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166"/>
    <a:srgbClr val="DEDEDE"/>
    <a:srgbClr val="FDF5D4"/>
    <a:srgbClr val="D5D5D5"/>
    <a:srgbClr val="A6A6A6"/>
    <a:srgbClr val="3A465E"/>
    <a:srgbClr val="5E5E5E"/>
    <a:srgbClr val="E1D8AF"/>
    <a:srgbClr val="FDF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8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242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9F88E8-F6E5-47E2-9312-FE9BC15A06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FBFCA5-D92D-438F-89D4-9AEF5719F4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736600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8EB50-B6D9-470D-B009-B9DC6D40713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77233-B429-46B4-8223-C491F5B105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2BC5E-3616-46D7-97DE-3D480E837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736600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76F7C-F466-460D-801A-763602A5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8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030DD-5BFD-4BED-A235-14B45A886592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6888" y="1219200"/>
            <a:ext cx="4391025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00163" y="4694238"/>
            <a:ext cx="10404475" cy="3840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CD4B8-0C39-4195-9A41-FB47CC04E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00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34D747-9380-41EE-9946-EC9EC0CA5D1E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495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0F074-AB8F-4EF8-BA9C-7D415361E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408" y="672186"/>
            <a:ext cx="9753600" cy="152400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CAC286-E5CC-4DD0-8F81-57D4916CE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7853" y="3699669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bk object 17">
            <a:extLst>
              <a:ext uri="{FF2B5EF4-FFF2-40B4-BE49-F238E27FC236}">
                <a16:creationId xmlns:a16="http://schemas.microsoft.com/office/drawing/2014/main" id="{09C96C4D-D8A9-47A2-AAAC-BEC2A183BAC0}"/>
              </a:ext>
            </a:extLst>
          </p:cNvPr>
          <p:cNvSpPr/>
          <p:nvPr userDrawn="1"/>
        </p:nvSpPr>
        <p:spPr>
          <a:xfrm>
            <a:off x="529936" y="2286000"/>
            <a:ext cx="11989435" cy="0"/>
          </a:xfrm>
          <a:custGeom>
            <a:avLst/>
            <a:gdLst/>
            <a:ahLst/>
            <a:cxnLst/>
            <a:rect l="l" t="t" r="r" b="b"/>
            <a:pathLst>
              <a:path w="11989435">
                <a:moveTo>
                  <a:pt x="0" y="0"/>
                </a:moveTo>
                <a:lnTo>
                  <a:pt x="11989308" y="0"/>
                </a:lnTo>
              </a:path>
            </a:pathLst>
          </a:custGeom>
          <a:ln w="12192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k object 19">
            <a:extLst>
              <a:ext uri="{FF2B5EF4-FFF2-40B4-BE49-F238E27FC236}">
                <a16:creationId xmlns:a16="http://schemas.microsoft.com/office/drawing/2014/main" id="{B02B6E91-0F7B-4932-B141-84A5151585A9}"/>
              </a:ext>
            </a:extLst>
          </p:cNvPr>
          <p:cNvSpPr/>
          <p:nvPr userDrawn="1"/>
        </p:nvSpPr>
        <p:spPr>
          <a:xfrm>
            <a:off x="507491" y="507491"/>
            <a:ext cx="11989435" cy="1905"/>
          </a:xfrm>
          <a:custGeom>
            <a:avLst/>
            <a:gdLst/>
            <a:ahLst/>
            <a:cxnLst/>
            <a:rect l="l" t="t" r="r" b="b"/>
            <a:pathLst>
              <a:path w="11989435" h="1904">
                <a:moveTo>
                  <a:pt x="0" y="1524"/>
                </a:moveTo>
                <a:lnTo>
                  <a:pt x="11989308" y="0"/>
                </a:lnTo>
              </a:path>
            </a:pathLst>
          </a:custGeom>
          <a:ln w="12192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882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3FAF4-76D7-4D41-81AE-619779633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16384D-EBD0-41C9-82AD-9F580E185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3E355-12F6-4C3A-929B-35136D789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43968-6EB3-4436-9BA7-40AD194D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3763" y="9040813"/>
            <a:ext cx="2925762" cy="519112"/>
          </a:xfrm>
          <a:prstGeom prst="rect">
            <a:avLst/>
          </a:prstGeom>
        </p:spPr>
        <p:txBody>
          <a:bodyPr/>
          <a:lstStyle/>
          <a:p>
            <a:fld id="{ED91A41E-55F6-4E24-A162-92DB7796D2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FC8BD-EF2F-4F78-B6EB-C56B03D1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8475" y="9040813"/>
            <a:ext cx="4387850" cy="5191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79BA0-8611-459A-94E1-2726D6B9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/>
          <a:lstStyle/>
          <a:p>
            <a:fld id="{6CED0DAF-5A95-4EB6-ACD7-C85A5C5F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6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1E457-BDE1-439E-9C6C-A36D0C6EE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6F4A9-7DA3-45E2-AD6C-CBFBA00E0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068367"/>
            <a:ext cx="11217275" cy="649724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8E957-A5B1-4110-82BD-DEB8DEEC52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3763" y="9040813"/>
            <a:ext cx="2925762" cy="519112"/>
          </a:xfrm>
          <a:prstGeom prst="rect">
            <a:avLst/>
          </a:prstGeom>
        </p:spPr>
        <p:txBody>
          <a:bodyPr/>
          <a:lstStyle/>
          <a:p>
            <a:fld id="{ED91A41E-55F6-4E24-A162-92DB7796D2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9CA57-84E7-4F37-AA90-54295EC52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8475" y="9040813"/>
            <a:ext cx="4387850" cy="5191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F808D-B4F6-4286-BDAB-6B20553F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/>
          <a:lstStyle/>
          <a:p>
            <a:fld id="{6CED0DAF-5A95-4EB6-ACD7-C85A5C5F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28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546B13-170D-4D15-B13B-5BB1E788BF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30EF4-FD07-4022-9E75-04FD3EB3D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CD2D8-5A9C-4CB2-A565-42FC2456E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3763" y="9040813"/>
            <a:ext cx="2925762" cy="519112"/>
          </a:xfrm>
          <a:prstGeom prst="rect">
            <a:avLst/>
          </a:prstGeom>
        </p:spPr>
        <p:txBody>
          <a:bodyPr/>
          <a:lstStyle/>
          <a:p>
            <a:fld id="{ED91A41E-55F6-4E24-A162-92DB7796D2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CA964-C049-4118-A9EB-BED425937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8475" y="9040813"/>
            <a:ext cx="4387850" cy="5191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90AED-0C0D-49DF-A89F-6A54A8045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/>
          <a:lstStyle/>
          <a:p>
            <a:fld id="{6CED0DAF-5A95-4EB6-ACD7-C85A5C5F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6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1AFA9-21C7-4B81-9EBB-40851AFF0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813" y="2293764"/>
            <a:ext cx="11704320" cy="17611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bk object 17">
            <a:extLst>
              <a:ext uri="{FF2B5EF4-FFF2-40B4-BE49-F238E27FC236}">
                <a16:creationId xmlns:a16="http://schemas.microsoft.com/office/drawing/2014/main" id="{8F707BEC-DEF8-4794-8A63-AE878C22874E}"/>
              </a:ext>
            </a:extLst>
          </p:cNvPr>
          <p:cNvSpPr/>
          <p:nvPr userDrawn="1"/>
        </p:nvSpPr>
        <p:spPr>
          <a:xfrm>
            <a:off x="590256" y="4517995"/>
            <a:ext cx="11989435" cy="808479"/>
          </a:xfrm>
          <a:custGeom>
            <a:avLst/>
            <a:gdLst/>
            <a:ahLst/>
            <a:cxnLst/>
            <a:rect l="l" t="t" r="r" b="b"/>
            <a:pathLst>
              <a:path w="11989435">
                <a:moveTo>
                  <a:pt x="0" y="0"/>
                </a:moveTo>
                <a:lnTo>
                  <a:pt x="11989308" y="0"/>
                </a:lnTo>
              </a:path>
            </a:pathLst>
          </a:custGeom>
          <a:ln w="12192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bk object 19">
            <a:extLst>
              <a:ext uri="{FF2B5EF4-FFF2-40B4-BE49-F238E27FC236}">
                <a16:creationId xmlns:a16="http://schemas.microsoft.com/office/drawing/2014/main" id="{390A5C84-EFB7-4E60-A008-4590F63F64A0}"/>
              </a:ext>
            </a:extLst>
          </p:cNvPr>
          <p:cNvSpPr/>
          <p:nvPr userDrawn="1"/>
        </p:nvSpPr>
        <p:spPr>
          <a:xfrm>
            <a:off x="507682" y="1828800"/>
            <a:ext cx="11989435" cy="1905"/>
          </a:xfrm>
          <a:custGeom>
            <a:avLst/>
            <a:gdLst/>
            <a:ahLst/>
            <a:cxnLst/>
            <a:rect l="l" t="t" r="r" b="b"/>
            <a:pathLst>
              <a:path w="11989435" h="1904">
                <a:moveTo>
                  <a:pt x="0" y="1524"/>
                </a:moveTo>
                <a:lnTo>
                  <a:pt x="11989308" y="0"/>
                </a:lnTo>
              </a:path>
            </a:pathLst>
          </a:custGeom>
          <a:ln w="12192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66ED324-B495-4C09-AB26-BB7B337EA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51261" y="5203746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69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B1D4D-C850-4727-83A2-C31F1A1BC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048" y="540374"/>
            <a:ext cx="11704320" cy="17611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61B41-9D9C-495B-B82D-489F3EB26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14599"/>
            <a:ext cx="11217275" cy="6051013"/>
          </a:xfrm>
          <a:prstGeom prst="rect">
            <a:avLst/>
          </a:prstGeom>
          <a:ln>
            <a:solidFill>
              <a:srgbClr val="157166"/>
            </a:solidFill>
          </a:ln>
        </p:spPr>
        <p:txBody>
          <a:bodyPr/>
          <a:lstStyle>
            <a:lvl1pPr marL="228600" indent="-228600">
              <a:buClr>
                <a:srgbClr val="157166"/>
              </a:buClr>
              <a:buFont typeface="Georgia" panose="02040502050405020303" pitchFamily="18" charset="0"/>
              <a:buChar char="»"/>
              <a:defRPr b="1" cap="none" spc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7388" indent="-225425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7166"/>
              </a:buClr>
              <a:buFont typeface="Georgia" panose="02040502050405020303" pitchFamily="18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buClr>
                <a:srgbClr val="157166"/>
              </a:buClr>
              <a:buFont typeface="Georgia" panose="02040502050405020303" pitchFamily="18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buClr>
                <a:srgbClr val="157166"/>
              </a:buClr>
              <a:buFont typeface="Georgia" panose="02040502050405020303" pitchFamily="18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buClr>
                <a:srgbClr val="157166"/>
              </a:buClr>
              <a:buFont typeface="Georgia" panose="02040502050405020303" pitchFamily="18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7" name="bk object 17">
            <a:extLst>
              <a:ext uri="{FF2B5EF4-FFF2-40B4-BE49-F238E27FC236}">
                <a16:creationId xmlns:a16="http://schemas.microsoft.com/office/drawing/2014/main" id="{0CBD714F-12DC-4B54-A163-7215B7C11DDE}"/>
              </a:ext>
            </a:extLst>
          </p:cNvPr>
          <p:cNvSpPr/>
          <p:nvPr userDrawn="1"/>
        </p:nvSpPr>
        <p:spPr>
          <a:xfrm>
            <a:off x="529936" y="2286000"/>
            <a:ext cx="11989435" cy="0"/>
          </a:xfrm>
          <a:custGeom>
            <a:avLst/>
            <a:gdLst/>
            <a:ahLst/>
            <a:cxnLst/>
            <a:rect l="l" t="t" r="r" b="b"/>
            <a:pathLst>
              <a:path w="11989435">
                <a:moveTo>
                  <a:pt x="0" y="0"/>
                </a:moveTo>
                <a:lnTo>
                  <a:pt x="11989308" y="0"/>
                </a:lnTo>
              </a:path>
            </a:pathLst>
          </a:custGeom>
          <a:ln w="12192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k object 19">
            <a:extLst>
              <a:ext uri="{FF2B5EF4-FFF2-40B4-BE49-F238E27FC236}">
                <a16:creationId xmlns:a16="http://schemas.microsoft.com/office/drawing/2014/main" id="{2039F654-4C1C-464E-B256-B9DC868D8AFE}"/>
              </a:ext>
            </a:extLst>
          </p:cNvPr>
          <p:cNvSpPr/>
          <p:nvPr userDrawn="1"/>
        </p:nvSpPr>
        <p:spPr>
          <a:xfrm>
            <a:off x="507491" y="507491"/>
            <a:ext cx="11989435" cy="1905"/>
          </a:xfrm>
          <a:custGeom>
            <a:avLst/>
            <a:gdLst/>
            <a:ahLst/>
            <a:cxnLst/>
            <a:rect l="l" t="t" r="r" b="b"/>
            <a:pathLst>
              <a:path w="11989435" h="1904">
                <a:moveTo>
                  <a:pt x="0" y="1524"/>
                </a:moveTo>
                <a:lnTo>
                  <a:pt x="11989308" y="0"/>
                </a:lnTo>
              </a:path>
            </a:pathLst>
          </a:custGeom>
          <a:ln w="12192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005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77181-22A1-4FFD-9BE2-D64E363AE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3B56D-13C6-4EC9-B6D7-28A417CEB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051E0-8A7F-476D-810E-29016AFF1F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3763" y="9040813"/>
            <a:ext cx="2925762" cy="519112"/>
          </a:xfrm>
          <a:prstGeom prst="rect">
            <a:avLst/>
          </a:prstGeom>
        </p:spPr>
        <p:txBody>
          <a:bodyPr/>
          <a:lstStyle/>
          <a:p>
            <a:fld id="{ED91A41E-55F6-4E24-A162-92DB7796D2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541D5-37D4-401E-9081-90864A4A9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8475" y="9040813"/>
            <a:ext cx="4387850" cy="5191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B755C-29D7-41B0-A56B-8D059DE92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/>
          <a:lstStyle/>
          <a:p>
            <a:fld id="{6CED0DAF-5A95-4EB6-ACD7-C85A5C5F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7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7FD5D-9460-4DF4-B96E-9F5D47E9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47924-3781-4D05-91D3-B9304F1C9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80E11-0E44-4622-8354-0D4AE4536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3CA87-9F99-4E92-B94F-70D1420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3763" y="9040813"/>
            <a:ext cx="2925762" cy="519112"/>
          </a:xfrm>
          <a:prstGeom prst="rect">
            <a:avLst/>
          </a:prstGeom>
        </p:spPr>
        <p:txBody>
          <a:bodyPr/>
          <a:lstStyle/>
          <a:p>
            <a:fld id="{ED91A41E-55F6-4E24-A162-92DB7796D2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E972D-2C9B-4B11-85B3-9C9A57708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8475" y="9040813"/>
            <a:ext cx="4387850" cy="5191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C322B-CBF6-495C-8BBC-9FE9F7F3F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/>
          <a:lstStyle/>
          <a:p>
            <a:fld id="{6CED0DAF-5A95-4EB6-ACD7-C85A5C5F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0D9D4-77A8-4876-B482-7BB6BD8B7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5D704-484E-45E7-97C3-5C6DA3B25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028926-42E9-4257-B517-10BAF7AE4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D14EC0-68F4-42CE-992B-5F434EB3B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3EB1AD-C12E-4271-A3B9-5352CD1247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8D9042-67A6-4EE5-B98B-F36453D85B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3763" y="9040813"/>
            <a:ext cx="2925762" cy="519112"/>
          </a:xfrm>
          <a:prstGeom prst="rect">
            <a:avLst/>
          </a:prstGeom>
        </p:spPr>
        <p:txBody>
          <a:bodyPr/>
          <a:lstStyle/>
          <a:p>
            <a:fld id="{ED91A41E-55F6-4E24-A162-92DB7796D2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CFC0C7-9FE4-48F2-8DDD-D708ED124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8475" y="9040813"/>
            <a:ext cx="4387850" cy="5191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2B805-C98C-484A-BC63-54AFBFF6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/>
          <a:lstStyle/>
          <a:p>
            <a:fld id="{6CED0DAF-5A95-4EB6-ACD7-C85A5C5F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7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1B901-311E-4926-B548-BD50DA751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87C1AB-8292-4ED3-8C33-175D53A44E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3763" y="9040813"/>
            <a:ext cx="2925762" cy="519112"/>
          </a:xfrm>
          <a:prstGeom prst="rect">
            <a:avLst/>
          </a:prstGeom>
        </p:spPr>
        <p:txBody>
          <a:bodyPr/>
          <a:lstStyle/>
          <a:p>
            <a:fld id="{ED91A41E-55F6-4E24-A162-92DB7796D2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6A713-4914-4BE4-BC9B-081AD674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8475" y="9040813"/>
            <a:ext cx="4387850" cy="5191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B39A1-4DE0-4506-8253-A486D1FF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/>
          <a:lstStyle/>
          <a:p>
            <a:fld id="{6CED0DAF-5A95-4EB6-ACD7-C85A5C5F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9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054CEE-2B9E-424F-9A32-BE0AEAA413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3763" y="9040813"/>
            <a:ext cx="2925762" cy="519112"/>
          </a:xfrm>
          <a:prstGeom prst="rect">
            <a:avLst/>
          </a:prstGeom>
        </p:spPr>
        <p:txBody>
          <a:bodyPr/>
          <a:lstStyle/>
          <a:p>
            <a:fld id="{ED91A41E-55F6-4E24-A162-92DB7796D2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918567-5D79-4A87-AF37-8EEB8838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8475" y="9040813"/>
            <a:ext cx="4387850" cy="5191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5D05A9-4EBB-4131-84D0-7A057E1D6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/>
          <a:lstStyle/>
          <a:p>
            <a:fld id="{6CED0DAF-5A95-4EB6-ACD7-C85A5C5F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0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8D40E-EDB1-40D7-B1EE-2C6ABA2B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FD924-495F-4034-8D69-70401928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82688F-8950-41D4-8902-FE8427DAE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39207-AE92-4AB6-9E36-D5D84F376D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3763" y="9040813"/>
            <a:ext cx="2925762" cy="519112"/>
          </a:xfrm>
          <a:prstGeom prst="rect">
            <a:avLst/>
          </a:prstGeom>
        </p:spPr>
        <p:txBody>
          <a:bodyPr/>
          <a:lstStyle/>
          <a:p>
            <a:fld id="{ED91A41E-55F6-4E24-A162-92DB7796D2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523BD-3E87-4E84-8DCB-2AD0C63FE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8475" y="9040813"/>
            <a:ext cx="4387850" cy="5191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ABD1FE-D569-4AEC-A2A4-C0E827F28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/>
          <a:lstStyle/>
          <a:p>
            <a:fld id="{6CED0DAF-5A95-4EB6-ACD7-C85A5C5F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3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DF5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42A898-95C7-41B8-AFC8-B4AE7C65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40" y="1219200"/>
            <a:ext cx="11704320" cy="1761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EC3F0E-66F1-40B7-9188-C64E81B4E4AC}"/>
              </a:ext>
            </a:extLst>
          </p:cNvPr>
          <p:cNvSpPr/>
          <p:nvPr userDrawn="1"/>
        </p:nvSpPr>
        <p:spPr>
          <a:xfrm>
            <a:off x="0" y="8886613"/>
            <a:ext cx="13004800" cy="866987"/>
          </a:xfrm>
          <a:prstGeom prst="rect">
            <a:avLst/>
          </a:prstGeom>
          <a:solidFill>
            <a:srgbClr val="1571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6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2A734C-7468-4D1F-9752-D8EF43BB4B6C}"/>
              </a:ext>
            </a:extLst>
          </p:cNvPr>
          <p:cNvSpPr/>
          <p:nvPr userDrawn="1"/>
        </p:nvSpPr>
        <p:spPr>
          <a:xfrm>
            <a:off x="6285653" y="9142591"/>
            <a:ext cx="6337152" cy="355034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r"/>
            <a:r>
              <a:rPr lang="en-US" sz="1707" b="1" i="0" baseline="0" dirty="0">
                <a:solidFill>
                  <a:schemeClr val="bg1"/>
                </a:solidFill>
                <a:latin typeface="+mj-lt"/>
              </a:rPr>
              <a:t>Town of Loomis General Plan Housing Element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EF4E04-A349-436E-AC28-6966AE86F561}"/>
              </a:ext>
            </a:extLst>
          </p:cNvPr>
          <p:cNvSpPr/>
          <p:nvPr userDrawn="1"/>
        </p:nvSpPr>
        <p:spPr>
          <a:xfrm flipV="1">
            <a:off x="0" y="8821591"/>
            <a:ext cx="13004800" cy="650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60"/>
          </a:p>
        </p:txBody>
      </p:sp>
      <p:pic>
        <p:nvPicPr>
          <p:cNvPr id="11" name="Picture 10" descr="A picture containing diagram&#10;&#10;Description automatically generated">
            <a:extLst>
              <a:ext uri="{FF2B5EF4-FFF2-40B4-BE49-F238E27FC236}">
                <a16:creationId xmlns:a16="http://schemas.microsoft.com/office/drawing/2014/main" id="{265AFC22-0C38-481E-9D97-ED751BAF6C2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40" y="8937112"/>
            <a:ext cx="762000" cy="76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2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9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cap="all" baseline="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oomis.ca.gov/2020-general-plan-update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2C4BF-409B-4887-8E91-FDEABCA86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Town of Loomis</a:t>
            </a:r>
            <a:br>
              <a:rPr lang="en-US" dirty="0"/>
            </a:br>
            <a:r>
              <a:rPr lang="en-US" dirty="0"/>
              <a:t>General Plan Housing Element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150C2-0208-41F3-933F-17738BD25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97159" y="5334000"/>
            <a:ext cx="8375627" cy="1171575"/>
          </a:xfrm>
        </p:spPr>
        <p:txBody>
          <a:bodyPr/>
          <a:lstStyle/>
          <a:p>
            <a:pPr algn="ctr"/>
            <a:r>
              <a:rPr lang="en-US" sz="3600" dirty="0"/>
              <a:t>Housing Committee Meeting</a:t>
            </a:r>
          </a:p>
          <a:p>
            <a:pPr algn="ctr"/>
            <a:r>
              <a:rPr lang="en-US" sz="3000" dirty="0"/>
              <a:t>December 9, 2020</a:t>
            </a:r>
          </a:p>
        </p:txBody>
      </p:sp>
    </p:spTree>
    <p:extLst>
      <p:ext uri="{BB962C8B-B14F-4D97-AF65-F5344CB8AC3E}">
        <p14:creationId xmlns:p14="http://schemas.microsoft.com/office/powerpoint/2010/main" val="2436524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9FF2-06D1-468D-82C1-1D4D2FBAA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Comply?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DB36B-5E63-44F7-86F9-9C184FF43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048" y="2590800"/>
            <a:ext cx="11704320" cy="4157472"/>
          </a:xfrm>
          <a:ln>
            <a:noFill/>
          </a:ln>
        </p:spPr>
        <p:txBody>
          <a:bodyPr/>
          <a:lstStyle/>
          <a:p>
            <a:pPr lvl="0">
              <a:spcBef>
                <a:spcPts val="0"/>
              </a:spcBef>
              <a:spcAft>
                <a:spcPts val="1000"/>
              </a:spcAft>
            </a:pPr>
            <a:r>
              <a:rPr lang="en-US" dirty="0"/>
              <a:t>Plan for where housing should be located</a:t>
            </a:r>
          </a:p>
          <a:p>
            <a:pPr lvl="0">
              <a:spcBef>
                <a:spcPts val="0"/>
              </a:spcBef>
              <a:spcAft>
                <a:spcPts val="1000"/>
              </a:spcAft>
            </a:pPr>
            <a:r>
              <a:rPr lang="en-US" dirty="0"/>
              <a:t>Maintain local discretion over affordable housing projects</a:t>
            </a:r>
          </a:p>
          <a:p>
            <a:pPr lvl="0">
              <a:spcBef>
                <a:spcPts val="0"/>
              </a:spcBef>
              <a:spcAft>
                <a:spcPts val="1000"/>
              </a:spcAft>
            </a:pPr>
            <a:r>
              <a:rPr lang="en-US" dirty="0"/>
              <a:t>Potential legal challenges</a:t>
            </a:r>
          </a:p>
          <a:p>
            <a:pPr lvl="0">
              <a:spcBef>
                <a:spcPts val="0"/>
              </a:spcBef>
              <a:spcAft>
                <a:spcPts val="1000"/>
              </a:spcAft>
            </a:pPr>
            <a:r>
              <a:rPr lang="en-US" dirty="0"/>
              <a:t>Legal responsibility – Must be certified for adequate General Plan</a:t>
            </a:r>
          </a:p>
          <a:p>
            <a:pPr lvl="0">
              <a:spcBef>
                <a:spcPts val="0"/>
              </a:spcBef>
              <a:spcAft>
                <a:spcPts val="1000"/>
              </a:spcAft>
            </a:pPr>
            <a:r>
              <a:rPr lang="en-US" dirty="0"/>
              <a:t>Access to State funding resources</a:t>
            </a:r>
          </a:p>
          <a:p>
            <a:pPr lvl="0">
              <a:spcBef>
                <a:spcPts val="0"/>
              </a:spcBef>
              <a:spcAft>
                <a:spcPts val="1000"/>
              </a:spcAft>
            </a:pPr>
            <a:r>
              <a:rPr lang="en-US" dirty="0"/>
              <a:t>Enforcement by HCD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C9D11B-F475-447B-BC9D-482C02251B3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802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21">
            <a:extLst>
              <a:ext uri="{FF2B5EF4-FFF2-40B4-BE49-F238E27FC236}">
                <a16:creationId xmlns:a16="http://schemas.microsoft.com/office/drawing/2014/main" id="{4C2680C5-E18F-46D8-BF62-D6C632B544E7}"/>
              </a:ext>
            </a:extLst>
          </p:cNvPr>
          <p:cNvSpPr/>
          <p:nvPr/>
        </p:nvSpPr>
        <p:spPr>
          <a:xfrm>
            <a:off x="5750122" y="6280641"/>
            <a:ext cx="1456536" cy="1332991"/>
          </a:xfrm>
          <a:prstGeom prst="roundRect">
            <a:avLst/>
          </a:prstGeom>
          <a:solidFill>
            <a:srgbClr val="15716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 rtlCol="0"/>
          <a:lstStyle/>
          <a:p>
            <a:endParaRPr sz="256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808" y="1095847"/>
            <a:ext cx="11899392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Regional housing needs allocation</a:t>
            </a:r>
            <a:endParaRPr spc="-165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1E0C9D5-E721-4DE2-A5CD-952A8A6BDBE1}"/>
              </a:ext>
            </a:extLst>
          </p:cNvPr>
          <p:cNvSpPr txBox="1">
            <a:spLocks/>
          </p:cNvSpPr>
          <p:nvPr/>
        </p:nvSpPr>
        <p:spPr>
          <a:xfrm>
            <a:off x="622808" y="7807843"/>
            <a:ext cx="11899392" cy="8821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cap="all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i="1" dirty="0"/>
              <a:t>Each jurisdiction must meet its “fair share” of the regional housing need.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1DF20000-F2B9-4BCD-AA25-58734FDF8985}"/>
              </a:ext>
            </a:extLst>
          </p:cNvPr>
          <p:cNvSpPr/>
          <p:nvPr/>
        </p:nvSpPr>
        <p:spPr>
          <a:xfrm>
            <a:off x="2414829" y="2540205"/>
            <a:ext cx="8049971" cy="964995"/>
          </a:xfrm>
          <a:prstGeom prst="roundRect">
            <a:avLst/>
          </a:prstGeom>
          <a:solidFill>
            <a:srgbClr val="ABABA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 rtlCol="0"/>
          <a:lstStyle/>
          <a:p>
            <a:pPr algn="ctr"/>
            <a:r>
              <a:rPr lang="en-US" sz="2560" dirty="0">
                <a:solidFill>
                  <a:schemeClr val="bg1"/>
                </a:solidFill>
              </a:rPr>
              <a:t>California</a:t>
            </a:r>
          </a:p>
          <a:p>
            <a:pPr algn="ctr"/>
            <a:r>
              <a:rPr lang="en-US" sz="2560" dirty="0">
                <a:solidFill>
                  <a:schemeClr val="bg1"/>
                </a:solidFill>
              </a:rPr>
              <a:t>(Housing and Community Development)</a:t>
            </a:r>
          </a:p>
          <a:p>
            <a:endParaRPr sz="2560" dirty="0"/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29273CDD-88CB-4F91-9E3E-66A36D5A8513}"/>
              </a:ext>
            </a:extLst>
          </p:cNvPr>
          <p:cNvSpPr/>
          <p:nvPr/>
        </p:nvSpPr>
        <p:spPr>
          <a:xfrm>
            <a:off x="1595422" y="4295797"/>
            <a:ext cx="9786111" cy="1262738"/>
          </a:xfrm>
          <a:prstGeom prst="roundRect">
            <a:avLst/>
          </a:prstGeom>
          <a:solidFill>
            <a:srgbClr val="494949"/>
          </a:solidFill>
          <a:ln>
            <a:solidFill>
              <a:srgbClr val="005688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 rtlCol="0"/>
          <a:lstStyle/>
          <a:p>
            <a:endParaRPr sz="2560"/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A7E14348-05CE-4FCD-A720-66C1AFF2BD97}"/>
              </a:ext>
            </a:extLst>
          </p:cNvPr>
          <p:cNvSpPr txBox="1"/>
          <p:nvPr/>
        </p:nvSpPr>
        <p:spPr>
          <a:xfrm>
            <a:off x="3274268" y="4319279"/>
            <a:ext cx="6501497" cy="1127146"/>
          </a:xfrm>
          <a:prstGeom prst="rect">
            <a:avLst/>
          </a:prstGeom>
        </p:spPr>
        <p:txBody>
          <a:bodyPr vert="horz" wrap="square" lIns="0" tIns="18965" rIns="0" bIns="0" rtlCol="0">
            <a:spAutoFit/>
          </a:bodyPr>
          <a:lstStyle/>
          <a:p>
            <a:pPr algn="ctr">
              <a:spcBef>
                <a:spcPts val="149"/>
              </a:spcBef>
            </a:pPr>
            <a:r>
              <a:rPr lang="en-US" sz="2400" b="1" spc="-14" dirty="0">
                <a:solidFill>
                  <a:schemeClr val="bg1"/>
                </a:solidFill>
                <a:latin typeface="Calibri"/>
                <a:cs typeface="Calibri"/>
              </a:rPr>
              <a:t>SACOG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400" spc="-7" dirty="0">
                <a:solidFill>
                  <a:schemeClr val="bg1"/>
                </a:solidFill>
                <a:latin typeface="Calibri"/>
                <a:cs typeface="Calibri"/>
              </a:rPr>
              <a:t>Sacramento Area Council </a:t>
            </a:r>
            <a:r>
              <a:rPr sz="2400" spc="-7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2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14" dirty="0">
                <a:solidFill>
                  <a:schemeClr val="bg1"/>
                </a:solidFill>
                <a:latin typeface="Calibri"/>
                <a:cs typeface="Calibri"/>
              </a:rPr>
              <a:t>Governments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73151" algn="ctr"/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20</a:t>
            </a:r>
            <a:r>
              <a:rPr lang="en-US" sz="2400" b="1" dirty="0">
                <a:solidFill>
                  <a:schemeClr val="bg1"/>
                </a:solidFill>
                <a:latin typeface="Calibri"/>
                <a:cs typeface="Calibri"/>
              </a:rPr>
              <a:t>21</a:t>
            </a: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 -202</a:t>
            </a:r>
            <a:r>
              <a:rPr lang="en-US" sz="2400" b="1" dirty="0">
                <a:solidFill>
                  <a:schemeClr val="bg1"/>
                </a:solidFill>
                <a:latin typeface="Calibri"/>
                <a:cs typeface="Calibri"/>
              </a:rPr>
              <a:t>9</a:t>
            </a: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 RHNA = </a:t>
            </a:r>
            <a:r>
              <a:rPr lang="en-US" sz="2400" b="1" dirty="0">
                <a:solidFill>
                  <a:schemeClr val="bg1"/>
                </a:solidFill>
                <a:latin typeface="Calibri"/>
                <a:cs typeface="Calibri"/>
              </a:rPr>
              <a:t>153,512</a:t>
            </a: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 housing</a:t>
            </a:r>
            <a:r>
              <a:rPr sz="2400" b="1" spc="-2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units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23">
            <a:extLst>
              <a:ext uri="{FF2B5EF4-FFF2-40B4-BE49-F238E27FC236}">
                <a16:creationId xmlns:a16="http://schemas.microsoft.com/office/drawing/2014/main" id="{34E89143-507E-4041-9376-21A044A29609}"/>
              </a:ext>
            </a:extLst>
          </p:cNvPr>
          <p:cNvSpPr/>
          <p:nvPr/>
        </p:nvSpPr>
        <p:spPr>
          <a:xfrm>
            <a:off x="6016413" y="3649133"/>
            <a:ext cx="866987" cy="541867"/>
          </a:xfrm>
          <a:custGeom>
            <a:avLst/>
            <a:gdLst/>
            <a:ahLst/>
            <a:cxnLst/>
            <a:rect l="l" t="t" r="r" b="b"/>
            <a:pathLst>
              <a:path w="609600" h="381000">
                <a:moveTo>
                  <a:pt x="609600" y="0"/>
                </a:moveTo>
                <a:lnTo>
                  <a:pt x="304800" y="190500"/>
                </a:lnTo>
                <a:lnTo>
                  <a:pt x="0" y="190500"/>
                </a:lnTo>
                <a:lnTo>
                  <a:pt x="304800" y="381000"/>
                </a:lnTo>
                <a:lnTo>
                  <a:pt x="609600" y="190500"/>
                </a:lnTo>
                <a:lnTo>
                  <a:pt x="304800" y="190500"/>
                </a:lnTo>
                <a:lnTo>
                  <a:pt x="0" y="0"/>
                </a:lnTo>
                <a:lnTo>
                  <a:pt x="609600" y="0"/>
                </a:lnTo>
                <a:close/>
              </a:path>
            </a:pathLst>
          </a:custGeom>
          <a:solidFill>
            <a:srgbClr val="0F243E"/>
          </a:solidFill>
        </p:spPr>
        <p:txBody>
          <a:bodyPr wrap="square" lIns="0" tIns="0" rIns="0" bIns="0" rtlCol="0"/>
          <a:lstStyle/>
          <a:p>
            <a:endParaRPr sz="2560"/>
          </a:p>
        </p:txBody>
      </p:sp>
      <p:sp>
        <p:nvSpPr>
          <p:cNvPr id="9" name="object 23">
            <a:extLst>
              <a:ext uri="{FF2B5EF4-FFF2-40B4-BE49-F238E27FC236}">
                <a16:creationId xmlns:a16="http://schemas.microsoft.com/office/drawing/2014/main" id="{54098800-3C5B-4B02-B6AE-9113ED68C6ED}"/>
              </a:ext>
            </a:extLst>
          </p:cNvPr>
          <p:cNvSpPr/>
          <p:nvPr/>
        </p:nvSpPr>
        <p:spPr>
          <a:xfrm>
            <a:off x="6016413" y="5674193"/>
            <a:ext cx="866987" cy="541867"/>
          </a:xfrm>
          <a:custGeom>
            <a:avLst/>
            <a:gdLst/>
            <a:ahLst/>
            <a:cxnLst/>
            <a:rect l="l" t="t" r="r" b="b"/>
            <a:pathLst>
              <a:path w="609600" h="381000">
                <a:moveTo>
                  <a:pt x="609600" y="0"/>
                </a:moveTo>
                <a:lnTo>
                  <a:pt x="304800" y="190500"/>
                </a:lnTo>
                <a:lnTo>
                  <a:pt x="0" y="190500"/>
                </a:lnTo>
                <a:lnTo>
                  <a:pt x="304800" y="381000"/>
                </a:lnTo>
                <a:lnTo>
                  <a:pt x="609600" y="190500"/>
                </a:lnTo>
                <a:lnTo>
                  <a:pt x="304800" y="190500"/>
                </a:lnTo>
                <a:lnTo>
                  <a:pt x="0" y="0"/>
                </a:lnTo>
                <a:lnTo>
                  <a:pt x="609600" y="0"/>
                </a:lnTo>
                <a:close/>
              </a:path>
            </a:pathLst>
          </a:custGeom>
          <a:solidFill>
            <a:srgbClr val="0F243E"/>
          </a:solidFill>
        </p:spPr>
        <p:txBody>
          <a:bodyPr wrap="square" lIns="0" tIns="0" rIns="0" bIns="0" rtlCol="0"/>
          <a:lstStyle/>
          <a:p>
            <a:endParaRPr sz="2560"/>
          </a:p>
        </p:txBody>
      </p:sp>
      <p:sp>
        <p:nvSpPr>
          <p:cNvPr id="11" name="object 15">
            <a:extLst>
              <a:ext uri="{FF2B5EF4-FFF2-40B4-BE49-F238E27FC236}">
                <a16:creationId xmlns:a16="http://schemas.microsoft.com/office/drawing/2014/main" id="{BE166402-3FFD-4403-9BDF-AD018C543ADE}"/>
              </a:ext>
            </a:extLst>
          </p:cNvPr>
          <p:cNvSpPr/>
          <p:nvPr/>
        </p:nvSpPr>
        <p:spPr>
          <a:xfrm>
            <a:off x="4176273" y="6280641"/>
            <a:ext cx="1456536" cy="1332991"/>
          </a:xfrm>
          <a:prstGeom prst="roundRect">
            <a:avLst/>
          </a:prstGeom>
          <a:solidFill>
            <a:srgbClr val="157166">
              <a:alpha val="50196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 rtlCol="0"/>
          <a:lstStyle/>
          <a:p>
            <a:endParaRPr sz="2560"/>
          </a:p>
        </p:txBody>
      </p:sp>
      <p:sp>
        <p:nvSpPr>
          <p:cNvPr id="12" name="object 21">
            <a:extLst>
              <a:ext uri="{FF2B5EF4-FFF2-40B4-BE49-F238E27FC236}">
                <a16:creationId xmlns:a16="http://schemas.microsoft.com/office/drawing/2014/main" id="{EC2A21D6-7263-4D32-AB4F-9A223EEFEBB5}"/>
              </a:ext>
            </a:extLst>
          </p:cNvPr>
          <p:cNvSpPr/>
          <p:nvPr/>
        </p:nvSpPr>
        <p:spPr>
          <a:xfrm>
            <a:off x="7314699" y="6265487"/>
            <a:ext cx="1456536" cy="1332991"/>
          </a:xfrm>
          <a:prstGeom prst="roundRect">
            <a:avLst/>
          </a:prstGeom>
          <a:solidFill>
            <a:srgbClr val="157166">
              <a:alpha val="50196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 rtlCol="0"/>
          <a:lstStyle/>
          <a:p>
            <a:endParaRPr sz="2560"/>
          </a:p>
        </p:txBody>
      </p:sp>
      <p:sp>
        <p:nvSpPr>
          <p:cNvPr id="13" name="object 16">
            <a:extLst>
              <a:ext uri="{FF2B5EF4-FFF2-40B4-BE49-F238E27FC236}">
                <a16:creationId xmlns:a16="http://schemas.microsoft.com/office/drawing/2014/main" id="{8096737F-CE11-4DFB-8DDF-743A04A37551}"/>
              </a:ext>
            </a:extLst>
          </p:cNvPr>
          <p:cNvSpPr txBox="1"/>
          <p:nvPr/>
        </p:nvSpPr>
        <p:spPr>
          <a:xfrm>
            <a:off x="4438298" y="6566708"/>
            <a:ext cx="886906" cy="631882"/>
          </a:xfrm>
          <a:prstGeom prst="rect">
            <a:avLst/>
          </a:prstGeom>
        </p:spPr>
        <p:txBody>
          <a:bodyPr vert="horz" wrap="square" lIns="0" tIns="18965" rIns="0" bIns="0" rtlCol="0">
            <a:spAutoFit/>
          </a:bodyPr>
          <a:lstStyle/>
          <a:p>
            <a:pPr marL="46057" marR="7225" indent="-28899" algn="ctr">
              <a:spcBef>
                <a:spcPts val="149"/>
              </a:spcBef>
            </a:pPr>
            <a:r>
              <a:rPr lang="en-US" sz="1991" b="1" spc="-7" dirty="0">
                <a:solidFill>
                  <a:srgbClr val="FFFFFF"/>
                </a:solidFill>
                <a:latin typeface="Calibri"/>
                <a:cs typeface="Calibri"/>
              </a:rPr>
              <a:t>Lincoln</a:t>
            </a:r>
            <a:br>
              <a:rPr lang="en-US" sz="1991" b="1" spc="-7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1991" b="1" spc="-7" dirty="0">
                <a:solidFill>
                  <a:srgbClr val="FFFFFF"/>
                </a:solidFill>
                <a:latin typeface="Calibri"/>
                <a:cs typeface="Calibri"/>
              </a:rPr>
              <a:t>5,120</a:t>
            </a:r>
            <a:endParaRPr sz="1991" dirty="0">
              <a:latin typeface="Calibri"/>
              <a:cs typeface="Calibri"/>
            </a:endParaRPr>
          </a:p>
        </p:txBody>
      </p:sp>
      <p:sp>
        <p:nvSpPr>
          <p:cNvPr id="14" name="object 22">
            <a:extLst>
              <a:ext uri="{FF2B5EF4-FFF2-40B4-BE49-F238E27FC236}">
                <a16:creationId xmlns:a16="http://schemas.microsoft.com/office/drawing/2014/main" id="{D8EFAD79-B0E9-4050-BFB1-3BDE66C4BF3D}"/>
              </a:ext>
            </a:extLst>
          </p:cNvPr>
          <p:cNvSpPr txBox="1"/>
          <p:nvPr/>
        </p:nvSpPr>
        <p:spPr>
          <a:xfrm>
            <a:off x="5854960" y="6585914"/>
            <a:ext cx="1267034" cy="641180"/>
          </a:xfrm>
          <a:prstGeom prst="rect">
            <a:avLst/>
          </a:prstGeom>
        </p:spPr>
        <p:txBody>
          <a:bodyPr vert="horz" wrap="square" lIns="0" tIns="18965" rIns="0" bIns="0" rtlCol="0">
            <a:spAutoFit/>
          </a:bodyPr>
          <a:lstStyle/>
          <a:p>
            <a:pPr algn="ctr">
              <a:lnSpc>
                <a:spcPts val="2295"/>
              </a:lnSpc>
              <a:spcBef>
                <a:spcPts val="149"/>
              </a:spcBef>
            </a:pPr>
            <a:r>
              <a:rPr lang="en-US" sz="1991" b="1" dirty="0">
                <a:solidFill>
                  <a:schemeClr val="bg1"/>
                </a:solidFill>
                <a:latin typeface="Calibri"/>
                <a:cs typeface="Calibri"/>
              </a:rPr>
              <a:t>Loomis</a:t>
            </a:r>
            <a:endParaRPr sz="1991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ctr">
              <a:lnSpc>
                <a:spcPts val="2722"/>
              </a:lnSpc>
            </a:pPr>
            <a:r>
              <a:rPr lang="en-US" sz="1991" b="1" spc="-14" dirty="0">
                <a:solidFill>
                  <a:schemeClr val="bg1"/>
                </a:solidFill>
                <a:latin typeface="Calibri"/>
                <a:cs typeface="Calibri"/>
              </a:rPr>
              <a:t>352</a:t>
            </a:r>
            <a:endParaRPr sz="199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5" name="object 21">
            <a:extLst>
              <a:ext uri="{FF2B5EF4-FFF2-40B4-BE49-F238E27FC236}">
                <a16:creationId xmlns:a16="http://schemas.microsoft.com/office/drawing/2014/main" id="{89083EBC-50A6-40D5-9372-53B6C53F4DCF}"/>
              </a:ext>
            </a:extLst>
          </p:cNvPr>
          <p:cNvSpPr/>
          <p:nvPr/>
        </p:nvSpPr>
        <p:spPr>
          <a:xfrm>
            <a:off x="2626500" y="6265485"/>
            <a:ext cx="1456536" cy="1332991"/>
          </a:xfrm>
          <a:prstGeom prst="roundRect">
            <a:avLst/>
          </a:prstGeom>
          <a:solidFill>
            <a:srgbClr val="157166">
              <a:alpha val="50196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 rtlCol="0"/>
          <a:lstStyle/>
          <a:p>
            <a:endParaRPr sz="2560"/>
          </a:p>
        </p:txBody>
      </p:sp>
      <p:sp>
        <p:nvSpPr>
          <p:cNvPr id="16" name="object 21">
            <a:extLst>
              <a:ext uri="{FF2B5EF4-FFF2-40B4-BE49-F238E27FC236}">
                <a16:creationId xmlns:a16="http://schemas.microsoft.com/office/drawing/2014/main" id="{C5FCCC0A-7467-4C57-876D-9BCD56547483}"/>
              </a:ext>
            </a:extLst>
          </p:cNvPr>
          <p:cNvSpPr/>
          <p:nvPr/>
        </p:nvSpPr>
        <p:spPr>
          <a:xfrm>
            <a:off x="8900223" y="6268582"/>
            <a:ext cx="1456536" cy="1332991"/>
          </a:xfrm>
          <a:prstGeom prst="roundRect">
            <a:avLst/>
          </a:prstGeom>
          <a:solidFill>
            <a:srgbClr val="157166">
              <a:alpha val="50196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 rtlCol="0"/>
          <a:lstStyle/>
          <a:p>
            <a:endParaRPr sz="2560"/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DA888076-4D90-4B9E-874A-32BD5370D28E}"/>
              </a:ext>
            </a:extLst>
          </p:cNvPr>
          <p:cNvSpPr txBox="1"/>
          <p:nvPr/>
        </p:nvSpPr>
        <p:spPr>
          <a:xfrm>
            <a:off x="8998840" y="6564624"/>
            <a:ext cx="1252774" cy="631882"/>
          </a:xfrm>
          <a:prstGeom prst="rect">
            <a:avLst/>
          </a:prstGeom>
        </p:spPr>
        <p:txBody>
          <a:bodyPr vert="horz" wrap="square" lIns="0" tIns="18965" rIns="0" bIns="0" rtlCol="0">
            <a:spAutoFit/>
          </a:bodyPr>
          <a:lstStyle/>
          <a:p>
            <a:pPr marL="46057" marR="7225" indent="-28899" algn="ctr">
              <a:spcBef>
                <a:spcPts val="149"/>
              </a:spcBef>
            </a:pPr>
            <a:r>
              <a:rPr lang="en-US" sz="1991" b="1" spc="-7" dirty="0">
                <a:solidFill>
                  <a:srgbClr val="FFFFFF"/>
                </a:solidFill>
                <a:latin typeface="Calibri"/>
                <a:cs typeface="Calibri"/>
              </a:rPr>
              <a:t>Rocklin </a:t>
            </a:r>
            <a:br>
              <a:rPr lang="en-US" sz="1991" b="1" spc="-7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1991" b="1" spc="-7" dirty="0">
                <a:solidFill>
                  <a:srgbClr val="FFFFFF"/>
                </a:solidFill>
                <a:latin typeface="Calibri"/>
                <a:cs typeface="Calibri"/>
              </a:rPr>
              <a:t>5,661</a:t>
            </a:r>
            <a:endParaRPr sz="1991" dirty="0">
              <a:latin typeface="Calibri"/>
              <a:cs typeface="Calibri"/>
            </a:endParaRPr>
          </a:p>
        </p:txBody>
      </p:sp>
      <p:sp>
        <p:nvSpPr>
          <p:cNvPr id="19" name="object 16">
            <a:extLst>
              <a:ext uri="{FF2B5EF4-FFF2-40B4-BE49-F238E27FC236}">
                <a16:creationId xmlns:a16="http://schemas.microsoft.com/office/drawing/2014/main" id="{8854CC72-D830-4A85-9637-BAA17F4F13E1}"/>
              </a:ext>
            </a:extLst>
          </p:cNvPr>
          <p:cNvSpPr txBox="1"/>
          <p:nvPr/>
        </p:nvSpPr>
        <p:spPr>
          <a:xfrm>
            <a:off x="2883719" y="6596488"/>
            <a:ext cx="886906" cy="631882"/>
          </a:xfrm>
          <a:prstGeom prst="rect">
            <a:avLst/>
          </a:prstGeom>
        </p:spPr>
        <p:txBody>
          <a:bodyPr vert="horz" wrap="square" lIns="0" tIns="18965" rIns="0" bIns="0" rtlCol="0">
            <a:spAutoFit/>
          </a:bodyPr>
          <a:lstStyle/>
          <a:p>
            <a:pPr marL="46057" marR="7225" indent="-28899" algn="ctr">
              <a:spcBef>
                <a:spcPts val="149"/>
              </a:spcBef>
            </a:pPr>
            <a:r>
              <a:rPr lang="en-US" sz="1991" b="1" spc="-7" dirty="0">
                <a:solidFill>
                  <a:srgbClr val="FFFFFF"/>
                </a:solidFill>
                <a:latin typeface="Calibri"/>
                <a:cs typeface="Calibri"/>
              </a:rPr>
              <a:t>Colfax 97</a:t>
            </a:r>
            <a:endParaRPr sz="1991" dirty="0">
              <a:latin typeface="Calibri"/>
              <a:cs typeface="Calibri"/>
            </a:endParaRPr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9EFE89A4-BE5C-4E79-9C2A-479871274249}"/>
              </a:ext>
            </a:extLst>
          </p:cNvPr>
          <p:cNvSpPr txBox="1"/>
          <p:nvPr/>
        </p:nvSpPr>
        <p:spPr>
          <a:xfrm>
            <a:off x="7418845" y="6458462"/>
            <a:ext cx="1248243" cy="938248"/>
          </a:xfrm>
          <a:prstGeom prst="rect">
            <a:avLst/>
          </a:prstGeom>
          <a:noFill/>
        </p:spPr>
        <p:txBody>
          <a:bodyPr vert="horz" wrap="square" lIns="0" tIns="18965" rIns="0" bIns="0" rtlCol="0">
            <a:spAutoFit/>
          </a:bodyPr>
          <a:lstStyle/>
          <a:p>
            <a:pPr marL="46057" marR="7225" indent="-28899" algn="ctr">
              <a:spcBef>
                <a:spcPts val="149"/>
              </a:spcBef>
            </a:pPr>
            <a:r>
              <a:rPr lang="en-US" sz="1991" b="1" spc="-7" dirty="0" err="1">
                <a:solidFill>
                  <a:srgbClr val="FFFFFF"/>
                </a:solidFill>
                <a:latin typeface="Calibri"/>
                <a:cs typeface="Calibri"/>
              </a:rPr>
              <a:t>Unincorp</a:t>
            </a:r>
            <a:r>
              <a:rPr lang="en-US" sz="1991" b="1" spc="-7" dirty="0">
                <a:solidFill>
                  <a:srgbClr val="FFFFFF"/>
                </a:solidFill>
                <a:latin typeface="Calibri"/>
                <a:cs typeface="Calibri"/>
              </a:rPr>
              <a:t> County </a:t>
            </a:r>
            <a:br>
              <a:rPr lang="en-US" sz="1991" b="1" spc="-7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1991" b="1" spc="-7" dirty="0">
                <a:solidFill>
                  <a:srgbClr val="FFFFFF"/>
                </a:solidFill>
                <a:latin typeface="Calibri"/>
                <a:cs typeface="Calibri"/>
              </a:rPr>
              <a:t>7,854</a:t>
            </a:r>
            <a:endParaRPr sz="1991" dirty="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ED658CBE-4832-464E-84EF-0C1B6EF1FE75}"/>
              </a:ext>
            </a:extLst>
          </p:cNvPr>
          <p:cNvSpPr/>
          <p:nvPr/>
        </p:nvSpPr>
        <p:spPr>
          <a:xfrm>
            <a:off x="1021536" y="6261091"/>
            <a:ext cx="1456536" cy="1332991"/>
          </a:xfrm>
          <a:prstGeom prst="roundRect">
            <a:avLst/>
          </a:prstGeom>
          <a:solidFill>
            <a:srgbClr val="157166">
              <a:alpha val="50196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 rtlCol="0"/>
          <a:lstStyle/>
          <a:p>
            <a:endParaRPr sz="2560"/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1AA0451C-131D-41CD-A1D6-18F9DFB9127D}"/>
              </a:ext>
            </a:extLst>
          </p:cNvPr>
          <p:cNvSpPr txBox="1"/>
          <p:nvPr/>
        </p:nvSpPr>
        <p:spPr>
          <a:xfrm>
            <a:off x="1284754" y="6587190"/>
            <a:ext cx="886906" cy="644706"/>
          </a:xfrm>
          <a:prstGeom prst="rect">
            <a:avLst/>
          </a:prstGeom>
        </p:spPr>
        <p:txBody>
          <a:bodyPr vert="horz" wrap="square" lIns="0" tIns="18965" rIns="0" bIns="0" rtlCol="0">
            <a:spAutoFit/>
          </a:bodyPr>
          <a:lstStyle/>
          <a:p>
            <a:pPr marL="46057" marR="7225" indent="-28899" algn="ctr">
              <a:spcBef>
                <a:spcPts val="149"/>
              </a:spcBef>
            </a:pPr>
            <a:r>
              <a:rPr lang="en-US" sz="1991" b="1" spc="-7" dirty="0">
                <a:solidFill>
                  <a:srgbClr val="FFFFFF"/>
                </a:solidFill>
                <a:latin typeface="Calibri"/>
                <a:cs typeface="Calibri"/>
              </a:rPr>
              <a:t>Auburn</a:t>
            </a:r>
          </a:p>
          <a:p>
            <a:pPr marL="46057" marR="7225" indent="-28899" algn="ctr">
              <a:spcBef>
                <a:spcPts val="149"/>
              </a:spcBef>
            </a:pPr>
            <a:r>
              <a:rPr lang="en-US" sz="1991" b="1" spc="-7" dirty="0">
                <a:solidFill>
                  <a:srgbClr val="FFFFFF"/>
                </a:solidFill>
                <a:latin typeface="Calibri"/>
                <a:cs typeface="Calibri"/>
              </a:rPr>
              <a:t>310</a:t>
            </a:r>
            <a:endParaRPr sz="1991" dirty="0">
              <a:latin typeface="Calibri"/>
              <a:cs typeface="Calibri"/>
            </a:endParaRPr>
          </a:p>
        </p:txBody>
      </p:sp>
      <p:sp>
        <p:nvSpPr>
          <p:cNvPr id="23" name="object 21">
            <a:extLst>
              <a:ext uri="{FF2B5EF4-FFF2-40B4-BE49-F238E27FC236}">
                <a16:creationId xmlns:a16="http://schemas.microsoft.com/office/drawing/2014/main" id="{20C434C7-4EF5-4F22-9433-463F0879ECDF}"/>
              </a:ext>
            </a:extLst>
          </p:cNvPr>
          <p:cNvSpPr/>
          <p:nvPr/>
        </p:nvSpPr>
        <p:spPr>
          <a:xfrm>
            <a:off x="10464800" y="6280641"/>
            <a:ext cx="1456536" cy="1332991"/>
          </a:xfrm>
          <a:prstGeom prst="roundRect">
            <a:avLst/>
          </a:prstGeom>
          <a:solidFill>
            <a:srgbClr val="157166">
              <a:alpha val="50196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 rtlCol="0"/>
          <a:lstStyle/>
          <a:p>
            <a:endParaRPr sz="2560"/>
          </a:p>
        </p:txBody>
      </p:sp>
      <p:sp>
        <p:nvSpPr>
          <p:cNvPr id="24" name="object 16">
            <a:extLst>
              <a:ext uri="{FF2B5EF4-FFF2-40B4-BE49-F238E27FC236}">
                <a16:creationId xmlns:a16="http://schemas.microsoft.com/office/drawing/2014/main" id="{56802CA4-614A-41AC-8D6E-140BF2385C57}"/>
              </a:ext>
            </a:extLst>
          </p:cNvPr>
          <p:cNvSpPr txBox="1"/>
          <p:nvPr/>
        </p:nvSpPr>
        <p:spPr>
          <a:xfrm>
            <a:off x="10566681" y="6564624"/>
            <a:ext cx="1252774" cy="631882"/>
          </a:xfrm>
          <a:prstGeom prst="rect">
            <a:avLst/>
          </a:prstGeom>
        </p:spPr>
        <p:txBody>
          <a:bodyPr vert="horz" wrap="square" lIns="0" tIns="18965" rIns="0" bIns="0" rtlCol="0">
            <a:spAutoFit/>
          </a:bodyPr>
          <a:lstStyle/>
          <a:p>
            <a:pPr marL="46057" marR="7225" indent="-28899" algn="ctr">
              <a:spcBef>
                <a:spcPts val="149"/>
              </a:spcBef>
            </a:pPr>
            <a:r>
              <a:rPr lang="en-US" sz="1991" b="1" spc="-7" dirty="0">
                <a:solidFill>
                  <a:srgbClr val="FFFFFF"/>
                </a:solidFill>
                <a:latin typeface="Calibri"/>
                <a:cs typeface="Calibri"/>
              </a:rPr>
              <a:t>Roseville </a:t>
            </a:r>
            <a:br>
              <a:rPr lang="en-US" sz="1991" b="1" spc="-7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1991" b="1" spc="-7" dirty="0">
                <a:solidFill>
                  <a:srgbClr val="FFFFFF"/>
                </a:solidFill>
                <a:latin typeface="Calibri"/>
                <a:cs typeface="Calibri"/>
              </a:rPr>
              <a:t>12,066</a:t>
            </a:r>
            <a:endParaRPr sz="199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8849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1F0F8-BCD3-433D-85E0-D9B57672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Loomis </a:t>
            </a:r>
            <a:r>
              <a:rPr lang="en-US" dirty="0" err="1"/>
              <a:t>rhna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F710D15-85E1-4058-A3DB-8AE6338B2B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842095"/>
              </p:ext>
            </p:extLst>
          </p:nvPr>
        </p:nvGraphicFramePr>
        <p:xfrm>
          <a:off x="893571" y="3048000"/>
          <a:ext cx="11217274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637">
                  <a:extLst>
                    <a:ext uri="{9D8B030D-6E8A-4147-A177-3AD203B41FA5}">
                      <a16:colId xmlns:a16="http://schemas.microsoft.com/office/drawing/2014/main" val="4062609565"/>
                    </a:ext>
                  </a:extLst>
                </a:gridCol>
                <a:gridCol w="5608637">
                  <a:extLst>
                    <a:ext uri="{9D8B030D-6E8A-4147-A177-3AD203B41FA5}">
                      <a16:colId xmlns:a16="http://schemas.microsoft.com/office/drawing/2014/main" val="153246846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1" dirty="0"/>
                        <a:t>Income 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Town of Loomis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05889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Housing Element Planning Period: 2021-2029 (8 years)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571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904357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r>
                        <a:rPr lang="en-US" sz="2200" b="1" dirty="0"/>
                        <a:t>Very Low Income*</a:t>
                      </a:r>
                    </a:p>
                    <a:p>
                      <a:r>
                        <a:rPr lang="en-US" sz="2200" b="0" dirty="0"/>
                        <a:t>(&lt;50% of Median Income)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117 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19027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r>
                        <a:rPr lang="en-US" sz="2200" b="1" dirty="0"/>
                        <a:t>Low Income</a:t>
                      </a:r>
                    </a:p>
                    <a:p>
                      <a:r>
                        <a:rPr lang="en-US" sz="2200" b="0" dirty="0"/>
                        <a:t>(50-80% of Median Income)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71 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705697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r>
                        <a:rPr lang="en-US" sz="2200" b="1" dirty="0"/>
                        <a:t>Moderate Income</a:t>
                      </a:r>
                    </a:p>
                    <a:p>
                      <a:r>
                        <a:rPr lang="en-US" sz="2200" b="0" dirty="0"/>
                        <a:t>(81-120% of Median Income)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49 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53827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r>
                        <a:rPr lang="en-US" sz="2200" b="1" dirty="0"/>
                        <a:t>Above Moderate Income</a:t>
                      </a:r>
                    </a:p>
                    <a:p>
                      <a:r>
                        <a:rPr lang="en-US" sz="2200" b="0" dirty="0"/>
                        <a:t>(&gt;120% of Median Income)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115 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99181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bg1"/>
                          </a:solidFill>
                        </a:rPr>
                        <a:t>352 units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49538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C6E3279-67A2-47FE-885F-E40400313C3A}"/>
              </a:ext>
            </a:extLst>
          </p:cNvPr>
          <p:cNvSpPr txBox="1"/>
          <p:nvPr/>
        </p:nvSpPr>
        <p:spPr>
          <a:xfrm>
            <a:off x="787400" y="7437120"/>
            <a:ext cx="1121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*It is assumed that 50 percent of very low-income units will be for extremely low-income households.</a:t>
            </a:r>
          </a:p>
        </p:txBody>
      </p:sp>
    </p:spTree>
    <p:extLst>
      <p:ext uri="{BB962C8B-B14F-4D97-AF65-F5344CB8AC3E}">
        <p14:creationId xmlns:p14="http://schemas.microsoft.com/office/powerpoint/2010/main" val="4129113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808" y="1095847"/>
            <a:ext cx="11899392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Accommodating the RHNA</a:t>
            </a:r>
            <a:endParaRPr spc="-165" dirty="0"/>
          </a:p>
        </p:txBody>
      </p:sp>
      <p:sp>
        <p:nvSpPr>
          <p:cNvPr id="10" name="object 10"/>
          <p:cNvSpPr txBox="1"/>
          <p:nvPr/>
        </p:nvSpPr>
        <p:spPr>
          <a:xfrm>
            <a:off x="622808" y="2286000"/>
            <a:ext cx="11442192" cy="45802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0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Cities and counties must  show adequate land zoned  for housing to  accommodate the RHNA at  each income level</a:t>
            </a:r>
          </a:p>
          <a:p>
            <a:pPr marL="914400" lvl="1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Default density standard for  lower-income housing:</a:t>
            </a:r>
          </a:p>
          <a:p>
            <a:pPr marL="1371600" lvl="2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Metropolitan jurisdictions: 30 u/a</a:t>
            </a:r>
          </a:p>
          <a:p>
            <a:pPr marL="1371600" lvl="2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Suburban jurisdictions: 20 u/a</a:t>
            </a:r>
          </a:p>
          <a:p>
            <a:pPr marL="1371600" lvl="2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Nonmetropolitan w/micropolitan area: 15 u/a</a:t>
            </a:r>
          </a:p>
          <a:p>
            <a:pPr marL="1371600" lvl="2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Nonmetropolitan  jurisdictions: 10 u/a</a:t>
            </a:r>
          </a:p>
          <a:p>
            <a:pPr marL="687388" lvl="1" indent="-225425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charset="0"/>
              <a:buChar char="•"/>
            </a:pPr>
            <a:endParaRPr lang="en-US" sz="2800" dirty="0">
              <a:solidFill>
                <a:srgbClr val="494949"/>
              </a:solidFill>
              <a:latin typeface="Georgia" panose="02040502050405020303" pitchFamily="18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1CD697CB-5102-4351-8AC5-5D9D99FEE394}"/>
              </a:ext>
            </a:extLst>
          </p:cNvPr>
          <p:cNvSpPr/>
          <p:nvPr/>
        </p:nvSpPr>
        <p:spPr>
          <a:xfrm>
            <a:off x="1778000" y="4610100"/>
            <a:ext cx="5867400" cy="533400"/>
          </a:xfrm>
          <a:custGeom>
            <a:avLst/>
            <a:gdLst/>
            <a:ahLst/>
            <a:cxnLst/>
            <a:rect l="l" t="t" r="r" b="b"/>
            <a:pathLst>
              <a:path w="3525520" h="424179">
                <a:moveTo>
                  <a:pt x="0" y="70612"/>
                </a:moveTo>
                <a:lnTo>
                  <a:pt x="5550" y="43130"/>
                </a:lnTo>
                <a:lnTo>
                  <a:pt x="20685" y="20685"/>
                </a:lnTo>
                <a:lnTo>
                  <a:pt x="43130" y="5550"/>
                </a:lnTo>
                <a:lnTo>
                  <a:pt x="70612" y="0"/>
                </a:lnTo>
                <a:lnTo>
                  <a:pt x="3454400" y="0"/>
                </a:lnTo>
                <a:lnTo>
                  <a:pt x="3481881" y="5550"/>
                </a:lnTo>
                <a:lnTo>
                  <a:pt x="3504326" y="20685"/>
                </a:lnTo>
                <a:lnTo>
                  <a:pt x="3519461" y="43130"/>
                </a:lnTo>
                <a:lnTo>
                  <a:pt x="3525011" y="70612"/>
                </a:lnTo>
                <a:lnTo>
                  <a:pt x="3525011" y="353060"/>
                </a:lnTo>
                <a:lnTo>
                  <a:pt x="3519461" y="380541"/>
                </a:lnTo>
                <a:lnTo>
                  <a:pt x="3504326" y="402986"/>
                </a:lnTo>
                <a:lnTo>
                  <a:pt x="3481881" y="418121"/>
                </a:lnTo>
                <a:lnTo>
                  <a:pt x="3454400" y="423672"/>
                </a:lnTo>
                <a:lnTo>
                  <a:pt x="70612" y="423672"/>
                </a:lnTo>
                <a:lnTo>
                  <a:pt x="43130" y="418121"/>
                </a:lnTo>
                <a:lnTo>
                  <a:pt x="20685" y="402986"/>
                </a:lnTo>
                <a:lnTo>
                  <a:pt x="5550" y="380541"/>
                </a:lnTo>
                <a:lnTo>
                  <a:pt x="0" y="353060"/>
                </a:lnTo>
                <a:lnTo>
                  <a:pt x="0" y="70612"/>
                </a:lnTo>
                <a:close/>
              </a:path>
            </a:pathLst>
          </a:custGeom>
          <a:ln w="19812">
            <a:solidFill>
              <a:srgbClr val="D439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9980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808" y="1095847"/>
            <a:ext cx="11899392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REZONE REQUIRMENTS</a:t>
            </a:r>
            <a:endParaRPr spc="-165" dirty="0"/>
          </a:p>
        </p:txBody>
      </p:sp>
      <p:sp>
        <p:nvSpPr>
          <p:cNvPr id="10" name="object 10"/>
          <p:cNvSpPr txBox="1"/>
          <p:nvPr/>
        </p:nvSpPr>
        <p:spPr>
          <a:xfrm>
            <a:off x="330200" y="2362200"/>
            <a:ext cx="12344400" cy="5700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0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If a jurisdiction does not have adequate capacity for lower-income housing, it must rezone within 3 years of adoption</a:t>
            </a:r>
          </a:p>
          <a:p>
            <a:pPr marL="1371600" lvl="2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Zoning must have 20 units/acre minimum density</a:t>
            </a:r>
          </a:p>
          <a:p>
            <a:pPr marL="1371600" lvl="2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Residential uses must be allowed by-right</a:t>
            </a:r>
          </a:p>
          <a:p>
            <a:pPr marL="1371600" lvl="2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No conditional use permit</a:t>
            </a:r>
          </a:p>
          <a:p>
            <a:pPr marL="1371600" lvl="2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No planned unit development permit</a:t>
            </a:r>
          </a:p>
          <a:p>
            <a:pPr marL="1371600" lvl="2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No discretionary review that would constitute a project under CEQA</a:t>
            </a:r>
          </a:p>
          <a:p>
            <a:pPr marL="1371600" lvl="2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Can conduct design review (but limited to the design and not the use  itself)</a:t>
            </a:r>
          </a:p>
          <a:p>
            <a:pPr marL="687388" lvl="1" indent="-225425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charset="0"/>
              <a:buChar char="•"/>
            </a:pPr>
            <a:endParaRPr lang="en-US" sz="2800" dirty="0">
              <a:solidFill>
                <a:srgbClr val="494949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706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100B-6012-4C62-BDE5-8F78C4B61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Needs Assessment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838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E7807-2917-47FD-827B-C0FFBBA6F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Low-income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4285D-86F2-41F4-A0F7-EDAC8C7AFEF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State defines affordability</a:t>
            </a:r>
          </a:p>
          <a:p>
            <a:r>
              <a:rPr lang="en-US" dirty="0"/>
              <a:t>Affordability levels are countywide</a:t>
            </a:r>
          </a:p>
          <a:p>
            <a:r>
              <a:rPr lang="en-US" dirty="0"/>
              <a:t>2020 Placer County Median Income: $86,300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99CB427E-06BD-4767-BC81-735A6BD8AC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8858646"/>
              </p:ext>
            </p:extLst>
          </p:nvPr>
        </p:nvGraphicFramePr>
        <p:xfrm>
          <a:off x="893572" y="4495800"/>
          <a:ext cx="11217271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234">
                  <a:extLst>
                    <a:ext uri="{9D8B030D-6E8A-4147-A177-3AD203B41FA5}">
                      <a16:colId xmlns:a16="http://schemas.microsoft.com/office/drawing/2014/main" val="4062609565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532468466"/>
                    </a:ext>
                  </a:extLst>
                </a:gridCol>
                <a:gridCol w="2721929">
                  <a:extLst>
                    <a:ext uri="{9D8B030D-6E8A-4147-A177-3AD203B41FA5}">
                      <a16:colId xmlns:a16="http://schemas.microsoft.com/office/drawing/2014/main" val="3370662432"/>
                    </a:ext>
                  </a:extLst>
                </a:gridCol>
                <a:gridCol w="2243454">
                  <a:extLst>
                    <a:ext uri="{9D8B030D-6E8A-4147-A177-3AD203B41FA5}">
                      <a16:colId xmlns:a16="http://schemas.microsoft.com/office/drawing/2014/main" val="193369230"/>
                    </a:ext>
                  </a:extLst>
                </a:gridCol>
                <a:gridCol w="2243454">
                  <a:extLst>
                    <a:ext uri="{9D8B030D-6E8A-4147-A177-3AD203B41FA5}">
                      <a16:colId xmlns:a16="http://schemas.microsoft.com/office/drawing/2014/main" val="222759169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Income 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Percent of Median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2020 Annual Income (4-person household)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Gross Affordable Rent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Affordable Sales Price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058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0" dirty="0"/>
                        <a:t>Extremely 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$26,200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$655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$128,436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1902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0" dirty="0"/>
                        <a:t>Very 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$43,150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$1,079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$211,528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81747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0" dirty="0"/>
                        <a:t>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$69,050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$1,726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$338,493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41242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0" dirty="0"/>
                        <a:t>Median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$86,300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$2,158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$423,055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1932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0" dirty="0"/>
                        <a:t>Moderate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$103,550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$2,589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$507,617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120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290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5BE7-997E-4B9C-AAB6-619ED64F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considered low-income?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CA3A2-8E10-4D21-B077-27F6880676C4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HCD 2020 Median Income for a family of four in Loomis:</a:t>
            </a:r>
          </a:p>
          <a:p>
            <a:pPr lvl="1"/>
            <a:r>
              <a:rPr lang="en-US" dirty="0"/>
              <a:t>Households earning 80% or less of the median income ($69,050) are considered low-income</a:t>
            </a:r>
          </a:p>
          <a:p>
            <a:pPr lvl="1"/>
            <a:r>
              <a:rPr lang="en-US" dirty="0"/>
              <a:t>Approximately 48.5% of households in Loomis fall into the lower income category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F9A3F00D-9201-441F-81A2-27CEE8004B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746385"/>
              </p:ext>
            </p:extLst>
          </p:nvPr>
        </p:nvGraphicFramePr>
        <p:xfrm>
          <a:off x="1290144" y="4715256"/>
          <a:ext cx="1024194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6427">
                  <a:extLst>
                    <a:ext uri="{9D8B030D-6E8A-4147-A177-3AD203B41FA5}">
                      <a16:colId xmlns:a16="http://schemas.microsoft.com/office/drawing/2014/main" val="4062609565"/>
                    </a:ext>
                  </a:extLst>
                </a:gridCol>
                <a:gridCol w="4897029">
                  <a:extLst>
                    <a:ext uri="{9D8B030D-6E8A-4147-A177-3AD203B41FA5}">
                      <a16:colId xmlns:a16="http://schemas.microsoft.com/office/drawing/2014/main" val="3370662432"/>
                    </a:ext>
                  </a:extLst>
                </a:gridCol>
                <a:gridCol w="3048489">
                  <a:extLst>
                    <a:ext uri="{9D8B030D-6E8A-4147-A177-3AD203B41FA5}">
                      <a16:colId xmlns:a16="http://schemas.microsoft.com/office/drawing/2014/main" val="136992243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Income 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Typical Occupations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Percent of Loomis Households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058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1" dirty="0"/>
                        <a:t>Extremely Low</a:t>
                      </a:r>
                    </a:p>
                    <a:p>
                      <a:r>
                        <a:rPr lang="en-US" sz="2000" b="0" dirty="0"/>
                        <a:t>(≤ 30% AMI)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Food Service Workers, Retail Clerks, Manicurists, Home Care Aids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18.8%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1902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1" dirty="0"/>
                        <a:t>Very Low</a:t>
                      </a:r>
                    </a:p>
                    <a:p>
                      <a:r>
                        <a:rPr lang="en-US" sz="2000" b="0" dirty="0"/>
                        <a:t>(31 – 50% AMI)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Teaching Assistants, Waiters and Waitresses, Nursing Assistants, Security Guards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81747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1" dirty="0"/>
                        <a:t>Low</a:t>
                      </a:r>
                    </a:p>
                    <a:p>
                      <a:r>
                        <a:rPr lang="en-US" sz="2000" b="0" dirty="0"/>
                        <a:t>(51 – 80% AMI)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Mail Carriers, Graphic Designers, EMTs/Paramedics, Dental Assistants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22.4%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41242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78DA88B-BDE5-46B2-B5F6-9CE126B8BF20}"/>
              </a:ext>
            </a:extLst>
          </p:cNvPr>
          <p:cNvSpPr txBox="1"/>
          <p:nvPr/>
        </p:nvSpPr>
        <p:spPr>
          <a:xfrm>
            <a:off x="1220443" y="7641336"/>
            <a:ext cx="1033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Sources: 2020 HCD Income Limits, 2014-2018 American Community Survey, California Employment Development Department 2020</a:t>
            </a:r>
          </a:p>
        </p:txBody>
      </p:sp>
    </p:spTree>
    <p:extLst>
      <p:ext uri="{BB962C8B-B14F-4D97-AF65-F5344CB8AC3E}">
        <p14:creationId xmlns:p14="http://schemas.microsoft.com/office/powerpoint/2010/main" val="866873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918DE-EB50-4EE8-8595-1B195599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affordable is Loomis?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4278B-85F7-4321-8C76-C459A3F64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14599"/>
            <a:ext cx="6065837" cy="6051013"/>
          </a:xfrm>
          <a:ln>
            <a:noFill/>
          </a:ln>
        </p:spPr>
        <p:txBody>
          <a:bodyPr/>
          <a:lstStyle/>
          <a:p>
            <a:r>
              <a:rPr lang="en-US" dirty="0"/>
              <a:t>Median Sales Price: $760,000 (November 2020)</a:t>
            </a:r>
          </a:p>
          <a:p>
            <a:r>
              <a:rPr lang="en-US" dirty="0"/>
              <a:t>Maximum Affordable Sales Price:</a:t>
            </a:r>
          </a:p>
          <a:p>
            <a:pPr lvl="1"/>
            <a:r>
              <a:rPr lang="en-US" dirty="0"/>
              <a:t>Low-Income: $338,493</a:t>
            </a:r>
          </a:p>
          <a:p>
            <a:pPr lvl="1"/>
            <a:r>
              <a:rPr lang="en-US" dirty="0"/>
              <a:t>Moderate-Income: $507,617</a:t>
            </a:r>
          </a:p>
          <a:p>
            <a:r>
              <a:rPr lang="en-US" dirty="0"/>
              <a:t>Median Rental Price: $1,888 (November 2020)</a:t>
            </a:r>
          </a:p>
          <a:p>
            <a:r>
              <a:rPr lang="en-US" dirty="0"/>
              <a:t>Maximum Affordable Rental Price:</a:t>
            </a:r>
          </a:p>
          <a:p>
            <a:pPr lvl="1"/>
            <a:r>
              <a:rPr lang="en-US" dirty="0"/>
              <a:t>Low-Income: $1,726</a:t>
            </a:r>
          </a:p>
          <a:p>
            <a:pPr lvl="1"/>
            <a:r>
              <a:rPr lang="en-US" dirty="0"/>
              <a:t>Moderate-Income: $2,589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5D5DA8C-3888-4C89-B30E-1CF4AD6B2E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6407110"/>
              </p:ext>
            </p:extLst>
          </p:nvPr>
        </p:nvGraphicFramePr>
        <p:xfrm>
          <a:off x="7416800" y="3810000"/>
          <a:ext cx="53340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406260956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53246846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37066243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Community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Median Home Sales Price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Median Rental Price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0588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2000" b="0" dirty="0"/>
                        <a:t>Newcastle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$744,000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$1,639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1902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0" dirty="0"/>
                        <a:t>Rocklin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$538,800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$1,698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81747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2000" b="0" dirty="0"/>
                        <a:t>Lincoln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$519,000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$1,350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41242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US" sz="2000" b="0" dirty="0"/>
                        <a:t>Roseville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$525,800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$1,731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19321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 b="0" dirty="0"/>
                        <a:t>Auburn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$509,000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$1,400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12016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75E190B-B11D-41B1-91FA-7C3627BD1978}"/>
              </a:ext>
            </a:extLst>
          </p:cNvPr>
          <p:cNvSpPr/>
          <p:nvPr/>
        </p:nvSpPr>
        <p:spPr>
          <a:xfrm>
            <a:off x="947420" y="8540212"/>
            <a:ext cx="11841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Sources: realtor.com, rentcafe.com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637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0FD6C-3A67-4787-9D1B-4588B2ED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 housing needs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E07110-40FA-4A54-B667-F38530ADE24E}"/>
              </a:ext>
            </a:extLst>
          </p:cNvPr>
          <p:cNvGrpSpPr/>
          <p:nvPr/>
        </p:nvGrpSpPr>
        <p:grpSpPr>
          <a:xfrm>
            <a:off x="1598930" y="2884765"/>
            <a:ext cx="3064668" cy="1838801"/>
            <a:chOff x="0" y="423505"/>
            <a:chExt cx="3064668" cy="1838801"/>
          </a:xfrm>
          <a:solidFill>
            <a:srgbClr val="157166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1BCE757-EE8C-4A5C-A81E-0BDBC5BBFE26}"/>
                </a:ext>
              </a:extLst>
            </p:cNvPr>
            <p:cNvSpPr/>
            <p:nvPr/>
          </p:nvSpPr>
          <p:spPr>
            <a:xfrm>
              <a:off x="0" y="423505"/>
              <a:ext cx="3064668" cy="183880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46855E7-3596-4FCE-A5D6-3B9BA43F2C2B}"/>
                </a:ext>
              </a:extLst>
            </p:cNvPr>
            <p:cNvSpPr txBox="1"/>
            <p:nvPr/>
          </p:nvSpPr>
          <p:spPr>
            <a:xfrm>
              <a:off x="0" y="423505"/>
              <a:ext cx="3064668" cy="183880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(TBD)</a:t>
              </a:r>
              <a:r>
                <a:rPr lang="en-US" sz="2800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2800" b="0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Residents are </a:t>
              </a:r>
              <a:r>
                <a:rPr lang="en-US" sz="28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Unsheltered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364C78C-B623-4CFF-AC59-9D30C914D41C}"/>
              </a:ext>
            </a:extLst>
          </p:cNvPr>
          <p:cNvGrpSpPr/>
          <p:nvPr/>
        </p:nvGrpSpPr>
        <p:grpSpPr>
          <a:xfrm>
            <a:off x="4970065" y="2884765"/>
            <a:ext cx="3064668" cy="1838801"/>
            <a:chOff x="3371135" y="423505"/>
            <a:chExt cx="3064668" cy="183880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283519A-3671-4577-A582-D6290B58262A}"/>
                </a:ext>
              </a:extLst>
            </p:cNvPr>
            <p:cNvSpPr/>
            <p:nvPr/>
          </p:nvSpPr>
          <p:spPr>
            <a:xfrm>
              <a:off x="3371135" y="423505"/>
              <a:ext cx="3064668" cy="1838801"/>
            </a:xfrm>
            <a:prstGeom prst="rect">
              <a:avLst/>
            </a:prstGeom>
            <a:solidFill>
              <a:srgbClr val="9DA2A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6AC4CA-E5AF-4548-B648-F668FDD3A70F}"/>
                </a:ext>
              </a:extLst>
            </p:cNvPr>
            <p:cNvSpPr txBox="1"/>
            <p:nvPr/>
          </p:nvSpPr>
          <p:spPr>
            <a:xfrm>
              <a:off x="3371135" y="423505"/>
              <a:ext cx="3064668" cy="18388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16.3</a:t>
              </a:r>
              <a:r>
                <a:rPr lang="en-US" sz="28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%</a:t>
              </a:r>
              <a:r>
                <a:rPr lang="en-US" sz="2800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of Residents are </a:t>
              </a:r>
              <a:r>
                <a:rPr lang="en-US" sz="28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Seniors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D593D27-92D6-4D31-95BC-DBD1621FB47D}"/>
              </a:ext>
            </a:extLst>
          </p:cNvPr>
          <p:cNvGrpSpPr/>
          <p:nvPr/>
        </p:nvGrpSpPr>
        <p:grpSpPr>
          <a:xfrm>
            <a:off x="8341201" y="2884765"/>
            <a:ext cx="3064668" cy="1838801"/>
            <a:chOff x="6742271" y="423505"/>
            <a:chExt cx="3064668" cy="183880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C0C8B82-A5D8-4C02-8891-CA2A0978892E}"/>
                </a:ext>
              </a:extLst>
            </p:cNvPr>
            <p:cNvSpPr/>
            <p:nvPr/>
          </p:nvSpPr>
          <p:spPr>
            <a:xfrm>
              <a:off x="6742271" y="423505"/>
              <a:ext cx="3064668" cy="1838801"/>
            </a:xfrm>
            <a:prstGeom prst="rect">
              <a:avLst/>
            </a:prstGeom>
            <a:solidFill>
              <a:srgbClr val="616B7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668B550-1E40-4AC0-B1CB-45F47DC09C23}"/>
                </a:ext>
              </a:extLst>
            </p:cNvPr>
            <p:cNvSpPr txBox="1"/>
            <p:nvPr/>
          </p:nvSpPr>
          <p:spPr>
            <a:xfrm>
              <a:off x="6742271" y="423505"/>
              <a:ext cx="3064668" cy="18388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9.5% </a:t>
              </a:r>
              <a:r>
                <a:rPr lang="en-US" sz="2800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of Residents have a </a:t>
              </a:r>
              <a:r>
                <a:rPr lang="en-US" sz="28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Disability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5FE828C-08C5-47E8-88C8-B51C3BFC2ED2}"/>
              </a:ext>
            </a:extLst>
          </p:cNvPr>
          <p:cNvGrpSpPr/>
          <p:nvPr/>
        </p:nvGrpSpPr>
        <p:grpSpPr>
          <a:xfrm>
            <a:off x="3284497" y="5030033"/>
            <a:ext cx="3064668" cy="1838801"/>
            <a:chOff x="1685567" y="2568773"/>
            <a:chExt cx="3064668" cy="183880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23FFE71-F62A-4342-B279-BE2174884284}"/>
                </a:ext>
              </a:extLst>
            </p:cNvPr>
            <p:cNvSpPr/>
            <p:nvPr/>
          </p:nvSpPr>
          <p:spPr>
            <a:xfrm>
              <a:off x="1685567" y="2568773"/>
              <a:ext cx="3064668" cy="1838801"/>
            </a:xfrm>
            <a:prstGeom prst="rect">
              <a:avLst/>
            </a:prstGeom>
            <a:solidFill>
              <a:srgbClr val="9EA2A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7317060-B724-487C-8E12-9021B0DF048A}"/>
                </a:ext>
              </a:extLst>
            </p:cNvPr>
            <p:cNvSpPr txBox="1"/>
            <p:nvPr/>
          </p:nvSpPr>
          <p:spPr>
            <a:xfrm>
              <a:off x="1685567" y="2568773"/>
              <a:ext cx="3064668" cy="18388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6.2%</a:t>
              </a:r>
              <a:r>
                <a:rPr lang="en-US" sz="2800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of Households are </a:t>
              </a:r>
              <a:r>
                <a:rPr lang="en-US" sz="28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Female-Headed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D0132AC-FE54-457D-9923-7385CD6EDB40}"/>
              </a:ext>
            </a:extLst>
          </p:cNvPr>
          <p:cNvGrpSpPr/>
          <p:nvPr/>
        </p:nvGrpSpPr>
        <p:grpSpPr>
          <a:xfrm>
            <a:off x="6655633" y="5030033"/>
            <a:ext cx="3064668" cy="1838801"/>
            <a:chOff x="5056703" y="2568773"/>
            <a:chExt cx="3064668" cy="1838801"/>
          </a:xfrm>
          <a:solidFill>
            <a:srgbClr val="157166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DB89595-6225-4A74-84FA-9BF8F6BB56AC}"/>
                </a:ext>
              </a:extLst>
            </p:cNvPr>
            <p:cNvSpPr/>
            <p:nvPr/>
          </p:nvSpPr>
          <p:spPr>
            <a:xfrm>
              <a:off x="5056703" y="2568773"/>
              <a:ext cx="3064668" cy="183880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492652C-A9AC-47DB-BF6E-B667AA9301BB}"/>
                </a:ext>
              </a:extLst>
            </p:cNvPr>
            <p:cNvSpPr txBox="1"/>
            <p:nvPr/>
          </p:nvSpPr>
          <p:spPr>
            <a:xfrm>
              <a:off x="5056703" y="2568773"/>
              <a:ext cx="3064668" cy="183880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18.8% </a:t>
              </a:r>
              <a:r>
                <a:rPr lang="en-US" sz="2800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of Households are </a:t>
              </a:r>
              <a:r>
                <a:rPr lang="en-US" sz="2800" b="1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Extremely-Low Income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5478F2D-A0B0-4FB2-9FFC-864B558029CE}"/>
              </a:ext>
            </a:extLst>
          </p:cNvPr>
          <p:cNvSpPr/>
          <p:nvPr/>
        </p:nvSpPr>
        <p:spPr>
          <a:xfrm>
            <a:off x="947420" y="8540212"/>
            <a:ext cx="11841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Sources: 2014-2018 American Community Survey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5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8A804-D3A9-49D8-BCE5-4DB601E94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8CF03-E186-4ACA-85CE-B57A70B9B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048" y="2514599"/>
            <a:ext cx="11704319" cy="6051013"/>
          </a:xfrm>
          <a:ln>
            <a:noFill/>
          </a:ln>
        </p:spPr>
        <p:txBody>
          <a:bodyPr/>
          <a:lstStyle/>
          <a:p>
            <a:pPr marL="342900" lvl="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57166"/>
              </a:buClr>
              <a:buFont typeface="Calibri Light" pitchFamily="34" charset="0"/>
              <a:buChar char="»"/>
            </a:pPr>
            <a:r>
              <a:rPr lang="en-US" sz="2600" b="1" dirty="0">
                <a:solidFill>
                  <a:srgbClr val="494949"/>
                </a:solidFill>
              </a:rPr>
              <a:t>Introductions </a:t>
            </a:r>
          </a:p>
          <a:p>
            <a:pPr marL="342900" lvl="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57166"/>
              </a:buClr>
              <a:buFont typeface="Calibri Light" pitchFamily="34" charset="0"/>
              <a:buChar char="»"/>
            </a:pPr>
            <a:r>
              <a:rPr lang="en-US" sz="2600" dirty="0">
                <a:solidFill>
                  <a:srgbClr val="494949"/>
                </a:solidFill>
              </a:rPr>
              <a:t>Available Documents</a:t>
            </a:r>
            <a:endParaRPr lang="en-US" sz="2600" b="1" dirty="0">
              <a:solidFill>
                <a:srgbClr val="494949"/>
              </a:solidFill>
            </a:endParaRPr>
          </a:p>
          <a:p>
            <a:pPr marL="342900" lvl="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57166"/>
              </a:buClr>
              <a:buFont typeface="Calibri Light" pitchFamily="34" charset="0"/>
              <a:buChar char="»"/>
            </a:pPr>
            <a:r>
              <a:rPr lang="en-US" sz="2600" b="1" dirty="0">
                <a:solidFill>
                  <a:srgbClr val="494949"/>
                </a:solidFill>
              </a:rPr>
              <a:t>Housing Element Overview</a:t>
            </a:r>
          </a:p>
          <a:p>
            <a:pPr marL="801688" lvl="1" indent="-342900">
              <a:lnSpc>
                <a:spcPct val="120000"/>
              </a:lnSpc>
              <a:buFont typeface="Calibri Light" pitchFamily="34" charset="0"/>
              <a:buChar char="»"/>
            </a:pPr>
            <a:r>
              <a:rPr lang="en-US" dirty="0">
                <a:solidFill>
                  <a:srgbClr val="494949"/>
                </a:solidFill>
              </a:rPr>
              <a:t>Regional Housing Needs Allocation (RHNA)</a:t>
            </a:r>
          </a:p>
          <a:p>
            <a:pPr marL="34290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Calibri Light" pitchFamily="34" charset="0"/>
              <a:buChar char="»"/>
            </a:pPr>
            <a:r>
              <a:rPr lang="en-US" sz="2600" dirty="0">
                <a:solidFill>
                  <a:srgbClr val="494949"/>
                </a:solidFill>
              </a:rPr>
              <a:t>Existing Needs Assessment</a:t>
            </a:r>
          </a:p>
          <a:p>
            <a:pPr marL="34290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Calibri Light" pitchFamily="34" charset="0"/>
              <a:buChar char="»"/>
            </a:pPr>
            <a:r>
              <a:rPr lang="en-US" sz="2600" dirty="0">
                <a:solidFill>
                  <a:srgbClr val="494949"/>
                </a:solidFill>
              </a:rPr>
              <a:t>Previous Programs</a:t>
            </a:r>
            <a:endParaRPr lang="en-US" sz="2600" b="1" dirty="0">
              <a:solidFill>
                <a:srgbClr val="494949"/>
              </a:solidFill>
            </a:endParaRPr>
          </a:p>
          <a:p>
            <a:pPr marL="342900" lvl="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57166"/>
              </a:buClr>
              <a:buFont typeface="Calibri Light" pitchFamily="34" charset="0"/>
              <a:buChar char="»"/>
            </a:pPr>
            <a:r>
              <a:rPr lang="en-US" sz="2600" b="1" dirty="0">
                <a:solidFill>
                  <a:srgbClr val="494949"/>
                </a:solidFill>
              </a:rPr>
              <a:t>Changes to State Law</a:t>
            </a:r>
          </a:p>
          <a:p>
            <a:pPr marL="801688" lvl="1" indent="-342900">
              <a:lnSpc>
                <a:spcPct val="120000"/>
              </a:lnSpc>
              <a:buFont typeface="Calibri Light" pitchFamily="34" charset="0"/>
              <a:buChar char="»"/>
            </a:pPr>
            <a:r>
              <a:rPr lang="en-US" dirty="0">
                <a:solidFill>
                  <a:srgbClr val="494949"/>
                </a:solidFill>
              </a:rPr>
              <a:t>Housing Opportunity Areas</a:t>
            </a:r>
          </a:p>
          <a:p>
            <a:pPr marL="342900" lvl="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57166"/>
              </a:buClr>
              <a:buFont typeface="Calibri Light" pitchFamily="34" charset="0"/>
              <a:buChar char="»"/>
            </a:pPr>
            <a:r>
              <a:rPr lang="en-US" sz="2600" dirty="0">
                <a:solidFill>
                  <a:srgbClr val="494949"/>
                </a:solidFill>
              </a:rPr>
              <a:t>Referendum Properties</a:t>
            </a:r>
            <a:endParaRPr lang="en-US" sz="2600" b="1" dirty="0">
              <a:solidFill>
                <a:srgbClr val="494949"/>
              </a:solidFill>
            </a:endParaRPr>
          </a:p>
          <a:p>
            <a:pPr marL="342900" lvl="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57166"/>
              </a:buClr>
              <a:buFont typeface="Calibri Light" pitchFamily="34" charset="0"/>
              <a:buChar char="»"/>
            </a:pPr>
            <a:r>
              <a:rPr lang="en-US" sz="2600" b="1" dirty="0">
                <a:solidFill>
                  <a:srgbClr val="494949"/>
                </a:solidFill>
              </a:rPr>
              <a:t>Schedule</a:t>
            </a:r>
          </a:p>
          <a:p>
            <a:pPr marL="342900" lvl="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57166"/>
              </a:buClr>
              <a:buFont typeface="Calibri Light" pitchFamily="34" charset="0"/>
              <a:buChar char="»"/>
            </a:pPr>
            <a:r>
              <a:rPr lang="en-US" sz="2600" dirty="0">
                <a:solidFill>
                  <a:srgbClr val="494949"/>
                </a:solidFill>
              </a:rPr>
              <a:t>Discussion</a:t>
            </a:r>
            <a:endParaRPr lang="en-US" sz="2600" b="1" dirty="0">
              <a:solidFill>
                <a:srgbClr val="49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85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AD46F-EA56-4C59-B354-0C9AC660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Housing Element Programs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73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4134C7B-C171-4551-88B7-B90F6EDBB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Programs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C875C84A-4A05-4E01-921D-4410E15B1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037967"/>
              </p:ext>
            </p:extLst>
          </p:nvPr>
        </p:nvGraphicFramePr>
        <p:xfrm>
          <a:off x="893571" y="2590800"/>
          <a:ext cx="11217274" cy="5932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637">
                  <a:extLst>
                    <a:ext uri="{9D8B030D-6E8A-4147-A177-3AD203B41FA5}">
                      <a16:colId xmlns:a16="http://schemas.microsoft.com/office/drawing/2014/main" val="4062609565"/>
                    </a:ext>
                  </a:extLst>
                </a:gridCol>
                <a:gridCol w="5608637">
                  <a:extLst>
                    <a:ext uri="{9D8B030D-6E8A-4147-A177-3AD203B41FA5}">
                      <a16:colId xmlns:a16="http://schemas.microsoft.com/office/drawing/2014/main" val="1532468466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Goal A: Affordable Housing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05889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r>
                        <a:rPr lang="en-US" sz="2000" b="0" dirty="0"/>
                        <a:t>1. Identify Areas for Higher Density Residential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11. Rehabilitation and Preservation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19027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r>
                        <a:rPr lang="en-US" sz="2000" b="0" dirty="0"/>
                        <a:t>2. Provide Adequate Infrastructure to Town Center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12. Density Bonus Law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705697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r>
                        <a:rPr lang="en-US" sz="2000" b="0" dirty="0"/>
                        <a:t>3. Expedited Permit Assistance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13. Incentives for Affordable Secondary Dwelling Units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53827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r>
                        <a:rPr lang="en-US" sz="2000" b="0" dirty="0"/>
                        <a:t>4. Financing Assistance for Affordable Housing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14. Affordable Housing Linkage Fee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991818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2000" b="0" dirty="0"/>
                        <a:t>5. Incentives for Affordable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15. Housing Trust Fund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040029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r>
                        <a:rPr lang="en-US" sz="2000" b="0" dirty="0"/>
                        <a:t>6. Apply for Funding for Affordable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16. Define Extremely Low-Income (ELI) in Zoning 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92784"/>
                  </a:ext>
                </a:extLst>
              </a:tr>
              <a:tr h="385354">
                <a:tc>
                  <a:txBody>
                    <a:bodyPr/>
                    <a:lstStyle/>
                    <a:p>
                      <a:r>
                        <a:rPr lang="en-US" sz="2000" b="0" dirty="0"/>
                        <a:t>7. Community Reinvestment Act Financing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17. Single-Room Occupancy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148262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8. Inclusionary Housing Ordinance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18. Fee Waivers for ELI Units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693683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9. Facilitate Residential Development in Commercial and Multi-family Zones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19. Ensure Availability of Services for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240723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10. Rezoning to meet RHNA [Village at Loomis]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491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604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4134C7B-C171-4551-88B7-B90F6EDBB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Programs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C875C84A-4A05-4E01-921D-4410E15B1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154600"/>
              </p:ext>
            </p:extLst>
          </p:nvPr>
        </p:nvGraphicFramePr>
        <p:xfrm>
          <a:off x="893571" y="2590800"/>
          <a:ext cx="1121727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637">
                  <a:extLst>
                    <a:ext uri="{9D8B030D-6E8A-4147-A177-3AD203B41FA5}">
                      <a16:colId xmlns:a16="http://schemas.microsoft.com/office/drawing/2014/main" val="4062609565"/>
                    </a:ext>
                  </a:extLst>
                </a:gridCol>
                <a:gridCol w="5608637">
                  <a:extLst>
                    <a:ext uri="{9D8B030D-6E8A-4147-A177-3AD203B41FA5}">
                      <a16:colId xmlns:a16="http://schemas.microsoft.com/office/drawing/2014/main" val="1532468466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Goal B: Quality of Design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058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0" dirty="0"/>
                        <a:t>20. Design Guidelines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19027"/>
                  </a:ext>
                </a:extLst>
              </a:tr>
            </a:tbl>
          </a:graphicData>
        </a:graphic>
      </p:graphicFrame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F98D93CB-C587-43A4-888D-F8E61EC27F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687784"/>
              </p:ext>
            </p:extLst>
          </p:nvPr>
        </p:nvGraphicFramePr>
        <p:xfrm>
          <a:off x="893571" y="3794455"/>
          <a:ext cx="1121727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637">
                  <a:extLst>
                    <a:ext uri="{9D8B030D-6E8A-4147-A177-3AD203B41FA5}">
                      <a16:colId xmlns:a16="http://schemas.microsoft.com/office/drawing/2014/main" val="4062609565"/>
                    </a:ext>
                  </a:extLst>
                </a:gridCol>
                <a:gridCol w="5608637">
                  <a:extLst>
                    <a:ext uri="{9D8B030D-6E8A-4147-A177-3AD203B41FA5}">
                      <a16:colId xmlns:a16="http://schemas.microsoft.com/office/drawing/2014/main" val="1532468466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Goal C: Conservation and Rehabilitation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058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0" dirty="0"/>
                        <a:t>21. Funding for Rehabilitation Loans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22. Code Compliance to Ensure Safe Homes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1902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3BE9A2E-E97B-47BB-B6E7-E13CEEB67B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635270"/>
              </p:ext>
            </p:extLst>
          </p:nvPr>
        </p:nvGraphicFramePr>
        <p:xfrm>
          <a:off x="906271" y="4998110"/>
          <a:ext cx="1121727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637">
                  <a:extLst>
                    <a:ext uri="{9D8B030D-6E8A-4147-A177-3AD203B41FA5}">
                      <a16:colId xmlns:a16="http://schemas.microsoft.com/office/drawing/2014/main" val="4062609565"/>
                    </a:ext>
                  </a:extLst>
                </a:gridCol>
                <a:gridCol w="5608637">
                  <a:extLst>
                    <a:ext uri="{9D8B030D-6E8A-4147-A177-3AD203B41FA5}">
                      <a16:colId xmlns:a16="http://schemas.microsoft.com/office/drawing/2014/main" val="1532468466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Goal D: Special Needs Housing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058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0" dirty="0"/>
                        <a:t>23. Incentives for Senior Housing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25. Universal Design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1902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0" dirty="0"/>
                        <a:t>24. Small Group Housing Projects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75472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E1F861A-7CFB-4531-8D9C-E9AFFFEBF1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626628"/>
              </p:ext>
            </p:extLst>
          </p:nvPr>
        </p:nvGraphicFramePr>
        <p:xfrm>
          <a:off x="893571" y="6658965"/>
          <a:ext cx="11217274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637">
                  <a:extLst>
                    <a:ext uri="{9D8B030D-6E8A-4147-A177-3AD203B41FA5}">
                      <a16:colId xmlns:a16="http://schemas.microsoft.com/office/drawing/2014/main" val="4062609565"/>
                    </a:ext>
                  </a:extLst>
                </a:gridCol>
                <a:gridCol w="5608637">
                  <a:extLst>
                    <a:ext uri="{9D8B030D-6E8A-4147-A177-3AD203B41FA5}">
                      <a16:colId xmlns:a16="http://schemas.microsoft.com/office/drawing/2014/main" val="1532468466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Goal E: Prevent and Reduce Homelessness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058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0" dirty="0"/>
                        <a:t>26. Regional Collaboration for Emergency Shelter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28. Define Transitional and Supportive Housing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1902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0" dirty="0"/>
                        <a:t>27. Allow Emergency Shelters By Right in CC and CG Zoning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754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388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4134C7B-C171-4551-88B7-B90F6EDBB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Programs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C875C84A-4A05-4E01-921D-4410E15B1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404440"/>
              </p:ext>
            </p:extLst>
          </p:nvPr>
        </p:nvGraphicFramePr>
        <p:xfrm>
          <a:off x="893571" y="2590800"/>
          <a:ext cx="1121727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637">
                  <a:extLst>
                    <a:ext uri="{9D8B030D-6E8A-4147-A177-3AD203B41FA5}">
                      <a16:colId xmlns:a16="http://schemas.microsoft.com/office/drawing/2014/main" val="4062609565"/>
                    </a:ext>
                  </a:extLst>
                </a:gridCol>
                <a:gridCol w="5608637">
                  <a:extLst>
                    <a:ext uri="{9D8B030D-6E8A-4147-A177-3AD203B41FA5}">
                      <a16:colId xmlns:a16="http://schemas.microsoft.com/office/drawing/2014/main" val="1532468466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Goal F: Energy Conservation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058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0" dirty="0"/>
                        <a:t>29. Energy Efficiency Provisions for Subdivisions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32. Promote Use of Photovoltaic Systems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1902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0" dirty="0"/>
                        <a:t>30. Encourage Innovate Energy Efficient Designs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33. Encourage Water Efficient Landscaping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00542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0" dirty="0"/>
                        <a:t>31. Provide Information on Weatherization Programs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307510"/>
                  </a:ext>
                </a:extLst>
              </a:tr>
            </a:tbl>
          </a:graphicData>
        </a:graphic>
      </p:graphicFrame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B7DC83BD-9791-4DB5-B357-97220B7948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38824"/>
              </p:ext>
            </p:extLst>
          </p:nvPr>
        </p:nvGraphicFramePr>
        <p:xfrm>
          <a:off x="893763" y="4952695"/>
          <a:ext cx="11217274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637">
                  <a:extLst>
                    <a:ext uri="{9D8B030D-6E8A-4147-A177-3AD203B41FA5}">
                      <a16:colId xmlns:a16="http://schemas.microsoft.com/office/drawing/2014/main" val="4062609565"/>
                    </a:ext>
                  </a:extLst>
                </a:gridCol>
                <a:gridCol w="5608637">
                  <a:extLst>
                    <a:ext uri="{9D8B030D-6E8A-4147-A177-3AD203B41FA5}">
                      <a16:colId xmlns:a16="http://schemas.microsoft.com/office/drawing/2014/main" val="1532468466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Goal G: Equal Opportunity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058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0" dirty="0"/>
                        <a:t>34. Make Available Information on Equal Opportunity and Fair Housing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36. Reasonable Accommodation Ordinance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1902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0" dirty="0"/>
                        <a:t>35. Refer Housing Discrimination Complaints to Appropriate Agency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759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121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ECEE-A21E-4C52-85F7-62DDEAEDD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Changes to State Housing Law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73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4134C7B-C171-4551-88B7-B90F6EDBB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to Address New State Law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69D8E-FCF7-49A4-8088-606481C9863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AB 101 – Low Barrier Navigation Centers</a:t>
            </a:r>
          </a:p>
          <a:p>
            <a:pPr lvl="1"/>
            <a:r>
              <a:rPr lang="en-US" dirty="0"/>
              <a:t>Amend the Zoning Code to allow Low Barrier Navigation Center developments by right in mixed-use zones and nonresidential zones permitting multifamily uses.   </a:t>
            </a:r>
          </a:p>
          <a:p>
            <a:r>
              <a:rPr lang="en-US" dirty="0"/>
              <a:t>AB 1763 – Density Bonuses</a:t>
            </a:r>
          </a:p>
          <a:p>
            <a:pPr lvl="1"/>
            <a:r>
              <a:rPr lang="en-US" dirty="0"/>
              <a:t>Amend the Zoning Code to allow 80% density bonus for 100% affordable projects and reduce parking requirements.</a:t>
            </a:r>
          </a:p>
        </p:txBody>
      </p:sp>
    </p:spTree>
    <p:extLst>
      <p:ext uri="{BB962C8B-B14F-4D97-AF65-F5344CB8AC3E}">
        <p14:creationId xmlns:p14="http://schemas.microsoft.com/office/powerpoint/2010/main" val="3246352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4134C7B-C171-4551-88B7-B90F6EDBB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 1397 – Adequate Housing Element Sites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69D8E-FCF7-49A4-8088-606481C9863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sz="2400" dirty="0"/>
              <a:t>Land Inventory Sites Must Be “Available” and May Only Include Non‐Vacant Sites with Realistic Development Potential.</a:t>
            </a:r>
          </a:p>
          <a:p>
            <a:pPr lvl="1"/>
            <a:r>
              <a:rPr lang="en-US" dirty="0"/>
              <a:t>Development potential must consider: </a:t>
            </a:r>
          </a:p>
          <a:p>
            <a:pPr lvl="2"/>
            <a:r>
              <a:rPr lang="en-US" dirty="0"/>
              <a:t>Extent to which existing uses are an impediment</a:t>
            </a:r>
          </a:p>
          <a:p>
            <a:pPr lvl="2"/>
            <a:r>
              <a:rPr lang="en-US" dirty="0"/>
              <a:t>Development trends</a:t>
            </a:r>
          </a:p>
          <a:p>
            <a:pPr lvl="2"/>
            <a:r>
              <a:rPr lang="en-US" dirty="0"/>
              <a:t>Regulatory incentives</a:t>
            </a:r>
          </a:p>
          <a:p>
            <a:pPr lvl="2"/>
            <a:r>
              <a:rPr lang="en-US" dirty="0"/>
              <a:t>Prior experience converting to higher density residential uses</a:t>
            </a:r>
          </a:p>
          <a:p>
            <a:pPr lvl="2"/>
            <a:r>
              <a:rPr lang="en-US" dirty="0"/>
              <a:t>Market demand</a:t>
            </a:r>
          </a:p>
          <a:p>
            <a:pPr lvl="2"/>
            <a:r>
              <a:rPr lang="en-US" dirty="0"/>
              <a:t>Leases and existing contracts for current uses.</a:t>
            </a:r>
          </a:p>
          <a:p>
            <a:r>
              <a:rPr lang="en-US" sz="2400" dirty="0"/>
              <a:t>If more than 50% of lower income sites are non-vacant sites, existing uses are presumed to impede development absent findings</a:t>
            </a:r>
          </a:p>
          <a:p>
            <a:r>
              <a:rPr lang="en-US" sz="2400" dirty="0"/>
              <a:t>Sites from prior elements allowed only if 20% lower income by‐right development required.</a:t>
            </a:r>
          </a:p>
          <a:p>
            <a:r>
              <a:rPr lang="en-US" sz="2400" dirty="0"/>
              <a:t>Stricter Requirements for Sites Smaller than ½ Acre or Greater than 10 Acres.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615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808" y="1095847"/>
            <a:ext cx="11899392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SB 166 – No Net Loss</a:t>
            </a:r>
            <a:endParaRPr spc="-165" dirty="0"/>
          </a:p>
        </p:txBody>
      </p:sp>
      <p:sp>
        <p:nvSpPr>
          <p:cNvPr id="10" name="object 10"/>
          <p:cNvSpPr txBox="1"/>
          <p:nvPr/>
        </p:nvSpPr>
        <p:spPr>
          <a:xfrm>
            <a:off x="622808" y="2286000"/>
            <a:ext cx="10756392" cy="62114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Calibri Light" pitchFamily="34" charset="0"/>
              <a:buChar char="»"/>
            </a:pPr>
            <a:r>
              <a:rPr lang="en-US" sz="2600" b="1" dirty="0">
                <a:solidFill>
                  <a:srgbClr val="494949"/>
                </a:solidFill>
                <a:latin typeface="Georgia" panose="02040502050405020303" pitchFamily="18" charset="0"/>
              </a:rPr>
              <a:t>Review all applications approved on Housing Element sites since adoption</a:t>
            </a:r>
          </a:p>
          <a:p>
            <a:pPr marL="34290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Calibri Light" pitchFamily="34" charset="0"/>
              <a:buChar char="»"/>
            </a:pPr>
            <a:r>
              <a:rPr lang="en-US" sz="2600" b="1" dirty="0">
                <a:solidFill>
                  <a:srgbClr val="494949"/>
                </a:solidFill>
                <a:latin typeface="Georgia" panose="02040502050405020303" pitchFamily="18" charset="0"/>
              </a:rPr>
              <a:t>List number of units approved and their income category</a:t>
            </a:r>
          </a:p>
          <a:p>
            <a:pPr marL="34290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Calibri Light" pitchFamily="34" charset="0"/>
              <a:buChar char="»"/>
            </a:pPr>
            <a:r>
              <a:rPr lang="en-US" sz="2600" b="1" dirty="0">
                <a:solidFill>
                  <a:srgbClr val="494949"/>
                </a:solidFill>
                <a:latin typeface="Georgia" panose="02040502050405020303" pitchFamily="18" charset="0"/>
              </a:rPr>
              <a:t>List all housing approved on sites not listed in the HE and their income levels</a:t>
            </a:r>
          </a:p>
          <a:p>
            <a:pPr marL="34290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Calibri Light" pitchFamily="34" charset="0"/>
              <a:buChar char="»"/>
            </a:pPr>
            <a:r>
              <a:rPr lang="en-US" sz="2600" b="1" dirty="0">
                <a:solidFill>
                  <a:srgbClr val="494949"/>
                </a:solidFill>
                <a:latin typeface="Georgia" panose="02040502050405020303" pitchFamily="18" charset="0"/>
              </a:rPr>
              <a:t>If a jurisdiction approves a market rate project on a HE site that doesn’t match the income categories in the adopted housing element they must:</a:t>
            </a:r>
          </a:p>
          <a:p>
            <a:pPr marL="34290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Calibri Light" pitchFamily="34" charset="0"/>
              <a:buChar char="»"/>
            </a:pPr>
            <a:r>
              <a:rPr lang="en-US" sz="2600" b="1" dirty="0">
                <a:solidFill>
                  <a:srgbClr val="494949"/>
                </a:solidFill>
                <a:latin typeface="Georgia" panose="02040502050405020303" pitchFamily="18" charset="0"/>
              </a:rPr>
              <a:t>Make findings that there are still sufficient sites, OR</a:t>
            </a:r>
          </a:p>
          <a:p>
            <a:pPr marL="34290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Calibri Light" pitchFamily="34" charset="0"/>
              <a:buChar char="»"/>
            </a:pPr>
            <a:r>
              <a:rPr lang="en-US" sz="2600" b="1" dirty="0">
                <a:solidFill>
                  <a:srgbClr val="494949"/>
                </a:solidFill>
                <a:latin typeface="Georgia" panose="02040502050405020303" pitchFamily="18" charset="0"/>
              </a:rPr>
              <a:t>Replenish the inventory of sites within 180 days (through rezoning, if necessary)</a:t>
            </a:r>
          </a:p>
          <a:p>
            <a:pPr marL="687388" lvl="1" indent="-225425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charset="0"/>
              <a:buChar char="•"/>
            </a:pPr>
            <a:endParaRPr lang="en-US" sz="2800" dirty="0">
              <a:solidFill>
                <a:srgbClr val="494949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661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808" y="1095847"/>
            <a:ext cx="11899392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Housing  Accountability  Act (HAA)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22808" y="2286000"/>
            <a:ext cx="10756392" cy="6085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Calibri Light" pitchFamily="34" charset="0"/>
              <a:buChar char="»"/>
            </a:pPr>
            <a:r>
              <a:rPr lang="en-US" sz="2800" b="1" dirty="0">
                <a:solidFill>
                  <a:srgbClr val="494949"/>
                </a:solidFill>
                <a:latin typeface="Georgia" panose="02040502050405020303" pitchFamily="18" charset="0"/>
              </a:rPr>
              <a:t>Applies to All Housing Development Projects</a:t>
            </a:r>
          </a:p>
          <a:p>
            <a:pPr marL="914400" lvl="1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If a housing project complies with all "objective" general plan,  zoning, and subdivision standards, it may only be denied or have  its density reduced if a city or county can find that the project  would have a "specific adverse impact" on public health and safety</a:t>
            </a:r>
          </a:p>
          <a:p>
            <a:pPr marL="914400" lvl="1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Applies to all housing development projects (not just affordable)  and emergency shelters:</a:t>
            </a:r>
          </a:p>
          <a:p>
            <a:pPr marL="1371600" lvl="2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Residential units only</a:t>
            </a:r>
          </a:p>
          <a:p>
            <a:pPr marL="1371600" lvl="2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Mixed-use projects with at least 2/3 sq. ft. for residential</a:t>
            </a:r>
          </a:p>
          <a:p>
            <a:pPr marL="1371600" lvl="2" indent="-4572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568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94949"/>
                </a:solidFill>
                <a:latin typeface="Georgia" panose="02040502050405020303" pitchFamily="18" charset="0"/>
              </a:rPr>
              <a:t>Transitional and supportive housing</a:t>
            </a:r>
          </a:p>
        </p:txBody>
      </p:sp>
    </p:spTree>
    <p:extLst>
      <p:ext uri="{BB962C8B-B14F-4D97-AF65-F5344CB8AC3E}">
        <p14:creationId xmlns:p14="http://schemas.microsoft.com/office/powerpoint/2010/main" val="27734349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4134C7B-C171-4551-88B7-B90F6EDBB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 686 – Affirmatively Further Fair Housing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69D8E-FCF7-49A4-8088-606481C9863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Housing elements must:</a:t>
            </a:r>
          </a:p>
          <a:p>
            <a:pPr lvl="1"/>
            <a:r>
              <a:rPr lang="en-US" dirty="0"/>
              <a:t>Assess fair housing issues in the community</a:t>
            </a:r>
          </a:p>
          <a:p>
            <a:pPr lvl="1"/>
            <a:r>
              <a:rPr lang="en-US" dirty="0"/>
              <a:t>Analyze areas of opportunity and access to resources</a:t>
            </a:r>
          </a:p>
          <a:p>
            <a:pPr lvl="1"/>
            <a:r>
              <a:rPr lang="en-US" dirty="0"/>
              <a:t>Identify housing sites that foster an inclusive community and provide equitable access to resources</a:t>
            </a:r>
          </a:p>
          <a:p>
            <a:pPr lvl="1"/>
            <a:r>
              <a:rPr lang="en-US" dirty="0"/>
              <a:t>Identify strategies to address barriers to fair housing and combat discrimination</a:t>
            </a:r>
          </a:p>
          <a:p>
            <a:pPr lvl="1"/>
            <a:r>
              <a:rPr lang="en-US" dirty="0"/>
              <a:t>Include a program to implement these strategies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8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F444EC-113C-485C-A833-C38BFAB16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Introductions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586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4134C7B-C171-4551-88B7-B90F6EDBB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048" y="540374"/>
            <a:ext cx="9205152" cy="1761171"/>
          </a:xfrm>
        </p:spPr>
        <p:txBody>
          <a:bodyPr/>
          <a:lstStyle/>
          <a:p>
            <a:r>
              <a:rPr lang="en-US" dirty="0"/>
              <a:t>TCAC/HCD Opportunity Areas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69D8E-FCF7-49A4-8088-606481C98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14599"/>
            <a:ext cx="6142037" cy="6051013"/>
          </a:xfrm>
          <a:ln>
            <a:noFill/>
          </a:ln>
        </p:spPr>
        <p:txBody>
          <a:bodyPr/>
          <a:lstStyle/>
          <a:p>
            <a:r>
              <a:rPr lang="en-US" sz="2600" dirty="0"/>
              <a:t>High/Highest Resource Areas</a:t>
            </a:r>
          </a:p>
          <a:p>
            <a:pPr lvl="1"/>
            <a:r>
              <a:rPr lang="en-US" dirty="0"/>
              <a:t>Abundance of job opportunities, short commutes</a:t>
            </a:r>
          </a:p>
          <a:p>
            <a:pPr lvl="1"/>
            <a:r>
              <a:rPr lang="en-US" sz="2400" dirty="0"/>
              <a:t>High quality schools</a:t>
            </a:r>
          </a:p>
          <a:p>
            <a:pPr lvl="1"/>
            <a:r>
              <a:rPr lang="en-US" sz="2400" dirty="0"/>
              <a:t>Distance from environmental hazards (i.e. landfills</a:t>
            </a:r>
            <a:r>
              <a:rPr lang="en-US" sz="2600" dirty="0"/>
              <a:t>)</a:t>
            </a:r>
          </a:p>
          <a:p>
            <a:r>
              <a:rPr lang="en-US" sz="2600" dirty="0"/>
              <a:t>Moderate Resource Areas</a:t>
            </a:r>
          </a:p>
          <a:p>
            <a:pPr lvl="1"/>
            <a:r>
              <a:rPr lang="en-US" dirty="0"/>
              <a:t>Slightly lower indicators in all categories</a:t>
            </a:r>
          </a:p>
          <a:p>
            <a:r>
              <a:rPr lang="en-US" sz="2600" dirty="0"/>
              <a:t>High Segregation &amp; Poverty Areas</a:t>
            </a:r>
          </a:p>
          <a:p>
            <a:pPr lvl="1"/>
            <a:r>
              <a:rPr lang="en-US" dirty="0"/>
              <a:t>30 percent of the population is below the federal poverty line</a:t>
            </a:r>
          </a:p>
          <a:p>
            <a:pPr lvl="1"/>
            <a:r>
              <a:rPr lang="en-US" dirty="0"/>
              <a:t>Overrepresentation of people of color compared to County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DF29F0-3785-453E-9D0C-5ECC45F70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600" y="1524000"/>
            <a:ext cx="5317682" cy="721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2871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B34AA5-D7CE-495B-A710-3F0325C3C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Referendum</a:t>
            </a:r>
            <a:br>
              <a:rPr lang="en-US" dirty="0"/>
            </a:br>
            <a:r>
              <a:rPr lang="en-US" dirty="0"/>
              <a:t>Properties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521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88538-3F4B-4F2B-A70A-5FF38AA38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Density Overlay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8640-5D88-4439-B50C-C0EC94BCC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14599"/>
            <a:ext cx="6022937" cy="6051013"/>
          </a:xfrm>
          <a:ln>
            <a:noFill/>
          </a:ln>
        </p:spPr>
        <p:txBody>
          <a:bodyPr/>
          <a:lstStyle/>
          <a:p>
            <a:r>
              <a:rPr lang="en-US" sz="2400" dirty="0"/>
              <a:t>Ordinance 255  (2014)</a:t>
            </a:r>
          </a:p>
          <a:p>
            <a:pPr lvl="1"/>
            <a:r>
              <a:rPr lang="en-US" dirty="0"/>
              <a:t>Amended Zoning Ordinance to establish RH-20 Overlay District</a:t>
            </a:r>
          </a:p>
          <a:p>
            <a:pPr lvl="1"/>
            <a:r>
              <a:rPr lang="en-US" dirty="0"/>
              <a:t>Allows 20-25 dwelling units/acre with a minimum of 20</a:t>
            </a:r>
          </a:p>
          <a:p>
            <a:r>
              <a:rPr lang="en-US" sz="2400" dirty="0"/>
              <a:t>Ordinance 256 (2014)</a:t>
            </a:r>
          </a:p>
          <a:p>
            <a:pPr lvl="1"/>
            <a:r>
              <a:rPr lang="en-US" dirty="0"/>
              <a:t>Applied RH-20 Overlay to two parcels in the Village at Loomis project site</a:t>
            </a:r>
          </a:p>
          <a:p>
            <a:r>
              <a:rPr lang="en-US" sz="2400" dirty="0"/>
              <a:t>In effect regardless of the status of the Village at Loomis project</a:t>
            </a:r>
          </a:p>
          <a:p>
            <a:r>
              <a:rPr lang="en-US" sz="2400" dirty="0"/>
              <a:t>Created inconsistencies between parcels’ underlying zoning and General Plan land use designations</a:t>
            </a:r>
          </a:p>
          <a:p>
            <a:pPr lvl="1"/>
            <a:r>
              <a:rPr lang="en-US" dirty="0"/>
              <a:t>Rezones may be necessary to meet 2021-2029 RHNA</a:t>
            </a:r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CE05523-A2B5-43AD-B30C-C3540D68B9DD}"/>
              </a:ext>
            </a:extLst>
          </p:cNvPr>
          <p:cNvGrpSpPr/>
          <p:nvPr/>
        </p:nvGrpSpPr>
        <p:grpSpPr>
          <a:xfrm>
            <a:off x="6950121" y="2860095"/>
            <a:ext cx="5595898" cy="5360019"/>
            <a:chOff x="6088102" y="2336181"/>
            <a:chExt cx="6266266" cy="605101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AD30382-4419-43B4-AA25-CA1A22C0BB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88102" y="2336181"/>
              <a:ext cx="6266266" cy="6051013"/>
            </a:xfrm>
            <a:prstGeom prst="rect">
              <a:avLst/>
            </a:prstGeom>
          </p:spPr>
        </p:pic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49AC425-7B67-4076-B38A-CAD0135FDC9A}"/>
                </a:ext>
              </a:extLst>
            </p:cNvPr>
            <p:cNvSpPr/>
            <p:nvPr/>
          </p:nvSpPr>
          <p:spPr>
            <a:xfrm>
              <a:off x="8521995" y="4816549"/>
              <a:ext cx="2014870" cy="1132367"/>
            </a:xfrm>
            <a:custGeom>
              <a:avLst/>
              <a:gdLst>
                <a:gd name="connsiteX0" fmla="*/ 0 w 2014870"/>
                <a:gd name="connsiteY0" fmla="*/ 478465 h 1132367"/>
                <a:gd name="connsiteX1" fmla="*/ 15949 w 2014870"/>
                <a:gd name="connsiteY1" fmla="*/ 600739 h 1132367"/>
                <a:gd name="connsiteX2" fmla="*/ 85061 w 2014870"/>
                <a:gd name="connsiteY2" fmla="*/ 574158 h 1132367"/>
                <a:gd name="connsiteX3" fmla="*/ 138224 w 2014870"/>
                <a:gd name="connsiteY3" fmla="*/ 590107 h 1132367"/>
                <a:gd name="connsiteX4" fmla="*/ 196703 w 2014870"/>
                <a:gd name="connsiteY4" fmla="*/ 627321 h 1132367"/>
                <a:gd name="connsiteX5" fmla="*/ 244549 w 2014870"/>
                <a:gd name="connsiteY5" fmla="*/ 664535 h 1132367"/>
                <a:gd name="connsiteX6" fmla="*/ 334926 w 2014870"/>
                <a:gd name="connsiteY6" fmla="*/ 664535 h 1132367"/>
                <a:gd name="connsiteX7" fmla="*/ 334926 w 2014870"/>
                <a:gd name="connsiteY7" fmla="*/ 866553 h 1132367"/>
                <a:gd name="connsiteX8" fmla="*/ 552893 w 2014870"/>
                <a:gd name="connsiteY8" fmla="*/ 871870 h 1132367"/>
                <a:gd name="connsiteX9" fmla="*/ 547577 w 2014870"/>
                <a:gd name="connsiteY9" fmla="*/ 1132367 h 1132367"/>
                <a:gd name="connsiteX10" fmla="*/ 972879 w 2014870"/>
                <a:gd name="connsiteY10" fmla="*/ 1127051 h 1132367"/>
                <a:gd name="connsiteX11" fmla="*/ 2014870 w 2014870"/>
                <a:gd name="connsiteY11" fmla="*/ 21265 h 1132367"/>
                <a:gd name="connsiteX12" fmla="*/ 1020726 w 2014870"/>
                <a:gd name="connsiteY12" fmla="*/ 0 h 1132367"/>
                <a:gd name="connsiteX13" fmla="*/ 1020726 w 2014870"/>
                <a:gd name="connsiteY13" fmla="*/ 180753 h 1132367"/>
                <a:gd name="connsiteX14" fmla="*/ 31898 w 2014870"/>
                <a:gd name="connsiteY14" fmla="*/ 180753 h 1132367"/>
                <a:gd name="connsiteX15" fmla="*/ 15949 w 2014870"/>
                <a:gd name="connsiteY15" fmla="*/ 595423 h 113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14870" h="1132367">
                  <a:moveTo>
                    <a:pt x="0" y="478465"/>
                  </a:moveTo>
                  <a:lnTo>
                    <a:pt x="15949" y="600739"/>
                  </a:lnTo>
                  <a:lnTo>
                    <a:pt x="85061" y="574158"/>
                  </a:lnTo>
                  <a:lnTo>
                    <a:pt x="138224" y="590107"/>
                  </a:lnTo>
                  <a:lnTo>
                    <a:pt x="196703" y="627321"/>
                  </a:lnTo>
                  <a:lnTo>
                    <a:pt x="244549" y="664535"/>
                  </a:lnTo>
                  <a:lnTo>
                    <a:pt x="334926" y="664535"/>
                  </a:lnTo>
                  <a:lnTo>
                    <a:pt x="334926" y="866553"/>
                  </a:lnTo>
                  <a:lnTo>
                    <a:pt x="552893" y="871870"/>
                  </a:lnTo>
                  <a:lnTo>
                    <a:pt x="547577" y="1132367"/>
                  </a:lnTo>
                  <a:lnTo>
                    <a:pt x="972879" y="1127051"/>
                  </a:lnTo>
                  <a:lnTo>
                    <a:pt x="2014870" y="21265"/>
                  </a:lnTo>
                  <a:lnTo>
                    <a:pt x="1020726" y="0"/>
                  </a:lnTo>
                  <a:lnTo>
                    <a:pt x="1020726" y="180753"/>
                  </a:lnTo>
                  <a:lnTo>
                    <a:pt x="31898" y="180753"/>
                  </a:lnTo>
                  <a:lnTo>
                    <a:pt x="15949" y="595423"/>
                  </a:lnTo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67875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A2D49-BFB2-4AAC-862E-E301B87C8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429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808" y="1095847"/>
            <a:ext cx="11899392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Project Schedule</a:t>
            </a:r>
            <a:endParaRPr spc="-165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E9420E-023D-4FBC-BFB4-0249AA99B9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0482205"/>
              </p:ext>
            </p:extLst>
          </p:nvPr>
        </p:nvGraphicFramePr>
        <p:xfrm>
          <a:off x="3225800" y="2373793"/>
          <a:ext cx="8778874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637">
                  <a:extLst>
                    <a:ext uri="{9D8B030D-6E8A-4147-A177-3AD203B41FA5}">
                      <a16:colId xmlns:a16="http://schemas.microsoft.com/office/drawing/2014/main" val="4062609565"/>
                    </a:ext>
                  </a:extLst>
                </a:gridCol>
                <a:gridCol w="3170237">
                  <a:extLst>
                    <a:ext uri="{9D8B030D-6E8A-4147-A177-3AD203B41FA5}">
                      <a16:colId xmlns:a16="http://schemas.microsoft.com/office/drawing/2014/main" val="153246846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Estimate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05889"/>
                  </a:ext>
                </a:extLst>
              </a:tr>
              <a:tr h="1371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48189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800" b="0" dirty="0"/>
                        <a:t>Project Kick-Off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August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1902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dirty="0"/>
                        <a:t>Prepare Administrative Draft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August – 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00542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US" sz="1800" b="0" dirty="0"/>
                        <a:t>Open House Public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5274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800" b="0" dirty="0"/>
                        <a:t>Community Survey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December – January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87996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800" b="0" dirty="0"/>
                        <a:t>Stakeholder Interviews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November – 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3075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800" b="0" dirty="0"/>
                        <a:t>Town Council Study Session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TBD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47340"/>
                  </a:ext>
                </a:extLst>
              </a:tr>
              <a:tr h="243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71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5465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800" b="0" dirty="0"/>
                        <a:t>Submit Administrative Draft for Town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January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804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dirty="0"/>
                        <a:t>Prepare Public Review Draft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63502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US" sz="1800" b="0" dirty="0"/>
                        <a:t>Town Council Hearing Prior to Submitting to HCD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3447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800" b="0" dirty="0"/>
                        <a:t>HCD Review (60 days)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April – 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40022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800" b="0" dirty="0"/>
                        <a:t>Conference Call with HCD to Address Comments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Early Map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57727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800" b="0" dirty="0"/>
                        <a:t>Town Receives Conditional Compliance Letter from HCD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93971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800" b="0" dirty="0"/>
                        <a:t>Town Council Adoption Hearing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8814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800" b="0" dirty="0"/>
                        <a:t>HCD Final Review and Certification (90 days)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July - 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351643"/>
                  </a:ext>
                </a:extLst>
              </a:tr>
            </a:tbl>
          </a:graphicData>
        </a:graphic>
      </p:graphicFrame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899C6A1-4A80-4CFA-B9B7-AF874EA7CEBD}"/>
              </a:ext>
            </a:extLst>
          </p:cNvPr>
          <p:cNvSpPr txBox="1">
            <a:spLocks/>
          </p:cNvSpPr>
          <p:nvPr/>
        </p:nvSpPr>
        <p:spPr>
          <a:xfrm>
            <a:off x="1168400" y="2971800"/>
            <a:ext cx="1828800" cy="1371601"/>
          </a:xfrm>
          <a:prstGeom prst="rightArrow">
            <a:avLst/>
          </a:prstGeom>
          <a:solidFill>
            <a:srgbClr val="157166">
              <a:alpha val="40000"/>
            </a:srgbClr>
          </a:solidFill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65311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653110" algn="l" defTabSz="65311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306220" algn="l" defTabSz="65311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959331" algn="l" defTabSz="65311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612441" algn="l" defTabSz="65311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3265551" algn="l" defTabSz="1306220" rtl="0" eaLnBrk="1" latinLnBrk="0" hangingPunct="1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3918661" algn="l" defTabSz="1306220" rtl="0" eaLnBrk="1" latinLnBrk="0" hangingPunct="1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4571771" algn="l" defTabSz="1306220" rtl="0" eaLnBrk="1" latinLnBrk="0" hangingPunct="1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5224882" algn="l" defTabSz="1306220" rtl="0" eaLnBrk="1" latinLnBrk="0" hangingPunct="1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2000" b="1" dirty="0">
                <a:latin typeface="Montserrat ExtraBold" panose="00000900000000000000" pitchFamily="50" charset="0"/>
                <a:cs typeface="Calibri" panose="020F0502020204030204" pitchFamily="34" charset="0"/>
              </a:rPr>
              <a:t>We are here</a:t>
            </a:r>
          </a:p>
        </p:txBody>
      </p:sp>
    </p:spTree>
    <p:extLst>
      <p:ext uri="{BB962C8B-B14F-4D97-AF65-F5344CB8AC3E}">
        <p14:creationId xmlns:p14="http://schemas.microsoft.com/office/powerpoint/2010/main" val="36712930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C37F6-E7E4-4424-8564-BFE014D2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D7E15-5991-4A49-8797-54F620FF756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Existing Needs Assessment</a:t>
            </a:r>
          </a:p>
          <a:p>
            <a:pPr lvl="1"/>
            <a:r>
              <a:rPr lang="en-US" dirty="0"/>
              <a:t>Determine housing needs</a:t>
            </a:r>
          </a:p>
          <a:p>
            <a:pPr lvl="1"/>
            <a:r>
              <a:rPr lang="en-US" dirty="0"/>
              <a:t>Identify special needs groups</a:t>
            </a:r>
          </a:p>
          <a:p>
            <a:r>
              <a:rPr lang="en-US" dirty="0"/>
              <a:t>Goals, Policies, and Programs</a:t>
            </a:r>
          </a:p>
          <a:p>
            <a:pPr lvl="1"/>
            <a:r>
              <a:rPr lang="en-US" dirty="0"/>
              <a:t>Review effectiveness of previous programs</a:t>
            </a:r>
          </a:p>
          <a:p>
            <a:pPr lvl="1"/>
            <a:r>
              <a:rPr lang="en-US" dirty="0"/>
              <a:t>Identify updates or additions needed</a:t>
            </a:r>
          </a:p>
          <a:p>
            <a:pPr lvl="1"/>
            <a:r>
              <a:rPr lang="en-US" dirty="0"/>
              <a:t>Confirm consistency with General Plan</a:t>
            </a:r>
          </a:p>
          <a:p>
            <a:r>
              <a:rPr lang="en-US" dirty="0"/>
              <a:t>Sites Inventory</a:t>
            </a:r>
          </a:p>
          <a:p>
            <a:pPr lvl="1"/>
            <a:r>
              <a:rPr lang="en-US" dirty="0"/>
              <a:t>Ensure adequate capacity to meet RHNA</a:t>
            </a:r>
          </a:p>
          <a:p>
            <a:pPr lvl="1"/>
            <a:r>
              <a:rPr lang="en-US" dirty="0"/>
              <a:t>Confirm infrastructure availability</a:t>
            </a:r>
          </a:p>
          <a:p>
            <a:r>
              <a:rPr lang="en-US" dirty="0"/>
              <a:t>Constraints</a:t>
            </a:r>
          </a:p>
          <a:p>
            <a:pPr lvl="1"/>
            <a:r>
              <a:rPr lang="en-US" dirty="0"/>
              <a:t>Identify barriers to development</a:t>
            </a:r>
          </a:p>
          <a:p>
            <a:pPr lvl="1"/>
            <a:r>
              <a:rPr lang="en-US" dirty="0"/>
              <a:t>Develop programs to address barriers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994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DD8B4C-0C13-4875-8BF3-E3F0418C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A46B0C-A68C-4406-AA81-1D3F1D7C0BF6}"/>
              </a:ext>
            </a:extLst>
          </p:cNvPr>
          <p:cNvSpPr txBox="1">
            <a:spLocks/>
          </p:cNvSpPr>
          <p:nvPr/>
        </p:nvSpPr>
        <p:spPr>
          <a:xfrm>
            <a:off x="900112" y="5791200"/>
            <a:ext cx="11217275" cy="2590800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all" baseline="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Mary </a:t>
            </a:r>
            <a:r>
              <a:rPr lang="en-US" dirty="0" err="1"/>
              <a:t>beth</a:t>
            </a:r>
            <a:r>
              <a:rPr lang="en-US" dirty="0"/>
              <a:t> van Voorhis, town of </a:t>
            </a:r>
            <a:r>
              <a:rPr lang="en-US" dirty="0" err="1"/>
              <a:t>loomis</a:t>
            </a:r>
            <a:endParaRPr lang="en-US" dirty="0"/>
          </a:p>
          <a:p>
            <a:pPr lvl="1"/>
            <a:r>
              <a:rPr lang="en-US" dirty="0"/>
              <a:t>mvanvoorhis@loomis.ca.gov</a:t>
            </a:r>
            <a:endParaRPr lang="en-US" sz="2600" dirty="0"/>
          </a:p>
          <a:p>
            <a:r>
              <a:rPr lang="en-US" sz="2600" dirty="0"/>
              <a:t>Jenny Gastelum, </a:t>
            </a:r>
            <a:r>
              <a:rPr lang="en-US" sz="2600" dirty="0" err="1"/>
              <a:t>placeworks</a:t>
            </a:r>
            <a:endParaRPr lang="en-US" sz="2600" dirty="0"/>
          </a:p>
          <a:p>
            <a:pPr lvl="1"/>
            <a:r>
              <a:rPr lang="en-US" dirty="0"/>
              <a:t>jgastelum@placeworks.com</a:t>
            </a:r>
          </a:p>
          <a:p>
            <a:r>
              <a:rPr lang="en-US" sz="2600" dirty="0"/>
              <a:t>Cynthia Walsh, </a:t>
            </a:r>
            <a:r>
              <a:rPr lang="en-US" sz="2600" dirty="0" err="1"/>
              <a:t>PlaceWorks</a:t>
            </a:r>
            <a:endParaRPr lang="en-US" sz="2600" dirty="0"/>
          </a:p>
          <a:p>
            <a:pPr lvl="1"/>
            <a:r>
              <a:rPr lang="en-US" dirty="0"/>
              <a:t>cwalsh@placeworks.com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16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10E375-6309-4625-BECC-7B57F61E7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004967-B589-4835-BDC8-667223FE1187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Town Staff</a:t>
            </a:r>
          </a:p>
          <a:p>
            <a:r>
              <a:rPr lang="en-US" dirty="0"/>
              <a:t>Consultant Team</a:t>
            </a:r>
          </a:p>
          <a:p>
            <a:r>
              <a:rPr lang="en-US" dirty="0"/>
              <a:t>Committee Members</a:t>
            </a:r>
          </a:p>
        </p:txBody>
      </p:sp>
    </p:spTree>
    <p:extLst>
      <p:ext uri="{BB962C8B-B14F-4D97-AF65-F5344CB8AC3E}">
        <p14:creationId xmlns:p14="http://schemas.microsoft.com/office/powerpoint/2010/main" val="3133408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80C15-B039-4D6E-B984-2D43A7290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Available</a:t>
            </a:r>
            <a:br>
              <a:rPr lang="en-US" dirty="0"/>
            </a:br>
            <a:r>
              <a:rPr lang="en-US" dirty="0"/>
              <a:t>Documents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6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F3FEF-2C91-42A1-97EA-1D3F4D5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59AFA-4C93-47AC-849A-4816711D435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General Plan Update</a:t>
            </a:r>
          </a:p>
          <a:p>
            <a:pPr marL="0" indent="0">
              <a:buNone/>
            </a:pPr>
            <a:r>
              <a:rPr lang="en-US" b="0" dirty="0">
                <a:hlinkClick r:id="rId2"/>
              </a:rPr>
              <a:t>https://loomis.ca.gov/2020-general-plan-update/</a:t>
            </a:r>
            <a:endParaRPr lang="en-US" b="0" dirty="0"/>
          </a:p>
          <a:p>
            <a:r>
              <a:rPr lang="en-US" dirty="0"/>
              <a:t>Housing Element Fact Sheet</a:t>
            </a:r>
          </a:p>
          <a:p>
            <a:pPr lvl="1"/>
            <a:r>
              <a:rPr lang="en-US" dirty="0"/>
              <a:t>Distributed prior to this meeting</a:t>
            </a:r>
          </a:p>
          <a:p>
            <a:pPr lvl="1"/>
            <a:r>
              <a:rPr lang="en-US" dirty="0"/>
              <a:t>Available online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87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100B-6012-4C62-BDE5-8F78C4B61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Element Overview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287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8A804-D3A9-49D8-BCE5-4DB601E94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element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8CF03-E186-4ACA-85CE-B57A70B9B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048" y="2514600"/>
            <a:ext cx="7757352" cy="5791201"/>
          </a:xfrm>
          <a:ln>
            <a:noFill/>
          </a:ln>
        </p:spPr>
        <p:txBody>
          <a:bodyPr/>
          <a:lstStyle/>
          <a:p>
            <a:pPr marL="34290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57166"/>
              </a:buClr>
              <a:buFont typeface="Calibri Light" pitchFamily="34" charset="0"/>
              <a:buChar char="»"/>
            </a:pPr>
            <a:r>
              <a:rPr lang="en-US" b="1" dirty="0">
                <a:solidFill>
                  <a:srgbClr val="494949"/>
                </a:solidFill>
              </a:rPr>
              <a:t>Adoption Deadline: May 15, 2021</a:t>
            </a:r>
          </a:p>
          <a:p>
            <a:pPr marL="34290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57166"/>
              </a:buClr>
              <a:buFont typeface="Calibri Light" pitchFamily="34" charset="0"/>
              <a:buChar char="»"/>
            </a:pPr>
            <a:r>
              <a:rPr lang="en-US" dirty="0">
                <a:solidFill>
                  <a:srgbClr val="494949"/>
                </a:solidFill>
              </a:rPr>
              <a:t>Planning Period: June 30, 2021 – August 31, 2029</a:t>
            </a:r>
            <a:endParaRPr lang="en-US" b="1" dirty="0">
              <a:solidFill>
                <a:srgbClr val="494949"/>
              </a:solidFill>
            </a:endParaRPr>
          </a:p>
          <a:p>
            <a:pPr marL="34290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57166"/>
              </a:buClr>
              <a:buFont typeface="Calibri Light" pitchFamily="34" charset="0"/>
              <a:buChar char="»"/>
            </a:pPr>
            <a:r>
              <a:rPr lang="en-US" sz="2800" dirty="0">
                <a:solidFill>
                  <a:srgbClr val="494949"/>
                </a:solidFill>
              </a:rPr>
              <a:t>Required Element of the General Plan</a:t>
            </a:r>
          </a:p>
          <a:p>
            <a:pPr marL="34290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57166"/>
              </a:buClr>
              <a:buFont typeface="Calibri Light" pitchFamily="34" charset="0"/>
              <a:buChar char="»"/>
            </a:pPr>
            <a:r>
              <a:rPr lang="en-US" dirty="0">
                <a:solidFill>
                  <a:srgbClr val="494949"/>
                </a:solidFill>
              </a:rPr>
              <a:t>State-mandated update schedule</a:t>
            </a:r>
          </a:p>
          <a:p>
            <a:pPr marL="34290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57166"/>
              </a:buClr>
              <a:buFont typeface="Calibri Light" pitchFamily="34" charset="0"/>
              <a:buChar char="»"/>
            </a:pPr>
            <a:r>
              <a:rPr lang="en-US" sz="2800" dirty="0">
                <a:solidFill>
                  <a:srgbClr val="494949"/>
                </a:solidFill>
              </a:rPr>
              <a:t>Reviewed and certified by State (</a:t>
            </a:r>
            <a:r>
              <a:rPr lang="en-US" dirty="0">
                <a:solidFill>
                  <a:srgbClr val="494949"/>
                </a:solidFill>
              </a:rPr>
              <a:t>HCD) for compliance with state law</a:t>
            </a:r>
          </a:p>
          <a:p>
            <a:pPr marL="342900" indent="-342900" defTabSz="4572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57166"/>
              </a:buClr>
              <a:buFont typeface="Calibri Light" pitchFamily="34" charset="0"/>
              <a:buChar char="»"/>
            </a:pPr>
            <a:r>
              <a:rPr lang="en-US" sz="2800" dirty="0">
                <a:solidFill>
                  <a:srgbClr val="494949"/>
                </a:solidFill>
              </a:rPr>
              <a:t>Plan for accommodating a jurisdictions “fair share” of the regional housing need</a:t>
            </a:r>
          </a:p>
          <a:p>
            <a:pPr marL="687388" lvl="1" indent="-225425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7166"/>
              </a:buClr>
              <a:buFont typeface="Arial" charset="0"/>
              <a:buChar char="•"/>
            </a:pPr>
            <a:endParaRPr lang="en-US" sz="2800" dirty="0">
              <a:solidFill>
                <a:srgbClr val="494949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982D60CA-F5DC-4133-8A1B-B157C858BD8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7400" y="3352800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986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2835-7CE9-457B-8FF3-F4DC52FE6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Element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A3186-ED1F-4DE0-91B4-CE3B32CDD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048" y="2514600"/>
            <a:ext cx="11704319" cy="6051013"/>
          </a:xfrm>
          <a:ln>
            <a:noFill/>
          </a:ln>
        </p:spPr>
        <p:txBody>
          <a:bodyPr/>
          <a:lstStyle/>
          <a:p>
            <a:r>
              <a:rPr lang="en-US" dirty="0"/>
              <a:t>Evaluation of previous  housing element</a:t>
            </a:r>
          </a:p>
          <a:p>
            <a:r>
              <a:rPr lang="en-US" dirty="0"/>
              <a:t>Analysis of existing and projected housing needs</a:t>
            </a:r>
          </a:p>
          <a:p>
            <a:r>
              <a:rPr lang="en-US" dirty="0"/>
              <a:t>Inventory of available land for housing</a:t>
            </a:r>
          </a:p>
          <a:p>
            <a:r>
              <a:rPr lang="en-US" dirty="0"/>
              <a:t>Analysis of potential constraints on housing (e.g. permit processing procedures, fees)</a:t>
            </a:r>
          </a:p>
          <a:p>
            <a:r>
              <a:rPr lang="en-US" dirty="0"/>
              <a:t>Goals, policies, and implementation programs to meet unmet housing needs</a:t>
            </a:r>
          </a:p>
        </p:txBody>
      </p:sp>
    </p:spTree>
    <p:extLst>
      <p:ext uri="{BB962C8B-B14F-4D97-AF65-F5344CB8AC3E}">
        <p14:creationId xmlns:p14="http://schemas.microsoft.com/office/powerpoint/2010/main" val="40131659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</TotalTime>
  <Words>1957</Words>
  <Application>Microsoft Office PowerPoint</Application>
  <PresentationFormat>Custom</PresentationFormat>
  <Paragraphs>354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Georgia</vt:lpstr>
      <vt:lpstr>Montserrat ExtraBold</vt:lpstr>
      <vt:lpstr>Trade Gothic LT Pro</vt:lpstr>
      <vt:lpstr>Custom Design</vt:lpstr>
      <vt:lpstr>Town of Loomis General Plan Housing Element</vt:lpstr>
      <vt:lpstr>Agenda</vt:lpstr>
      <vt:lpstr> Introductions  </vt:lpstr>
      <vt:lpstr>Introductions</vt:lpstr>
      <vt:lpstr>  Available Documents </vt:lpstr>
      <vt:lpstr>Available Documents</vt:lpstr>
      <vt:lpstr>Housing Element Overview </vt:lpstr>
      <vt:lpstr>Housing element overview</vt:lpstr>
      <vt:lpstr>Housing Element Contents</vt:lpstr>
      <vt:lpstr>Why Comply?</vt:lpstr>
      <vt:lpstr>Regional housing needs allocation</vt:lpstr>
      <vt:lpstr>Loomis rhna</vt:lpstr>
      <vt:lpstr>Accommodating the RHNA</vt:lpstr>
      <vt:lpstr>REZONE REQUIRMENTS</vt:lpstr>
      <vt:lpstr>Existing Needs Assessment </vt:lpstr>
      <vt:lpstr>What does Low-income Mean?</vt:lpstr>
      <vt:lpstr>Who is considered low-income?</vt:lpstr>
      <vt:lpstr>How affordable is Loomis?</vt:lpstr>
      <vt:lpstr>Special  housing needs</vt:lpstr>
      <vt:lpstr>Previous Housing Element Programs </vt:lpstr>
      <vt:lpstr>Past Programs</vt:lpstr>
      <vt:lpstr>Past Programs</vt:lpstr>
      <vt:lpstr>Past Programs</vt:lpstr>
      <vt:lpstr>Key Changes to State Housing Law </vt:lpstr>
      <vt:lpstr>Programs to Address New State Law</vt:lpstr>
      <vt:lpstr>AB 1397 – Adequate Housing Element Sites</vt:lpstr>
      <vt:lpstr>SB 166 – No Net Loss</vt:lpstr>
      <vt:lpstr>Housing  Accountability  Act (HAA)</vt:lpstr>
      <vt:lpstr>AB 686 – Affirmatively Further Fair Housing</vt:lpstr>
      <vt:lpstr>TCAC/HCD Opportunity Areas</vt:lpstr>
      <vt:lpstr>Referendum Properties </vt:lpstr>
      <vt:lpstr>High Density Overlay</vt:lpstr>
      <vt:lpstr>Schedule  </vt:lpstr>
      <vt:lpstr>Project Schedule</vt:lpstr>
      <vt:lpstr>Next Steps</vt:lpstr>
      <vt:lpstr>Questions?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OF LOOMIS General Plan Update</dc:title>
  <dc:creator>Jennifer Gastelum</dc:creator>
  <cp:lastModifiedBy>Jennifer Gastelum</cp:lastModifiedBy>
  <cp:revision>81</cp:revision>
  <dcterms:created xsi:type="dcterms:W3CDTF">2020-01-23T00:29:44Z</dcterms:created>
  <dcterms:modified xsi:type="dcterms:W3CDTF">2020-12-03T18:56:58Z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2019-10-16T00:00:00Z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2020-01-23T00:00:00Z</vt:filetime>
  </property>
</Properties>
</file>