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7" r:id="rId1"/>
  </p:sldMasterIdLst>
  <p:notesMasterIdLst>
    <p:notesMasterId r:id="rId32"/>
  </p:notesMasterIdLst>
  <p:handoutMasterIdLst>
    <p:handoutMasterId r:id="rId33"/>
  </p:handoutMasterIdLst>
  <p:sldIdLst>
    <p:sldId id="746" r:id="rId2"/>
    <p:sldId id="709" r:id="rId3"/>
    <p:sldId id="772" r:id="rId4"/>
    <p:sldId id="748" r:id="rId5"/>
    <p:sldId id="749" r:id="rId6"/>
    <p:sldId id="754" r:id="rId7"/>
    <p:sldId id="771" r:id="rId8"/>
    <p:sldId id="784" r:id="rId9"/>
    <p:sldId id="770" r:id="rId10"/>
    <p:sldId id="788" r:id="rId11"/>
    <p:sldId id="768" r:id="rId12"/>
    <p:sldId id="734" r:id="rId13"/>
    <p:sldId id="773" r:id="rId14"/>
    <p:sldId id="774" r:id="rId15"/>
    <p:sldId id="780" r:id="rId16"/>
    <p:sldId id="775" r:id="rId17"/>
    <p:sldId id="779" r:id="rId18"/>
    <p:sldId id="781" r:id="rId19"/>
    <p:sldId id="782" r:id="rId20"/>
    <p:sldId id="787" r:id="rId21"/>
    <p:sldId id="776" r:id="rId22"/>
    <p:sldId id="777" r:id="rId23"/>
    <p:sldId id="783" r:id="rId24"/>
    <p:sldId id="729" r:id="rId25"/>
    <p:sldId id="785" r:id="rId26"/>
    <p:sldId id="786" r:id="rId27"/>
    <p:sldId id="739" r:id="rId28"/>
    <p:sldId id="721" r:id="rId29"/>
    <p:sldId id="752" r:id="rId30"/>
    <p:sldId id="740" r:id="rId31"/>
  </p:sldIdLst>
  <p:sldSz cx="13004800" cy="9753600"/>
  <p:notesSz cx="13004800"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y Rollins" initials="LR" lastIdx="9" clrIdx="0">
    <p:extLst>
      <p:ext uri="{19B8F6BF-5375-455C-9EA6-DF929625EA0E}">
        <p15:presenceInfo xmlns:p15="http://schemas.microsoft.com/office/powerpoint/2012/main" userId="S::lrollins@placeworks.com::0fbf99d4-ecef-4814-a8d4-bf1fde73972a" providerId="AD"/>
      </p:ext>
    </p:extLst>
  </p:cmAuthor>
  <p:cmAuthor id="2" name="Jennifer Gastelum" initials="JG" lastIdx="1" clrIdx="1">
    <p:extLst>
      <p:ext uri="{19B8F6BF-5375-455C-9EA6-DF929625EA0E}">
        <p15:presenceInfo xmlns:p15="http://schemas.microsoft.com/office/powerpoint/2012/main" userId="Jennifer Gastelu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EDE"/>
    <a:srgbClr val="157166"/>
    <a:srgbClr val="A6A6A6"/>
    <a:srgbClr val="C56926"/>
    <a:srgbClr val="FFC442"/>
    <a:srgbClr val="D5D5D5"/>
    <a:srgbClr val="FDF5D4"/>
    <a:srgbClr val="3A465E"/>
    <a:srgbClr val="5E5E5E"/>
    <a:srgbClr val="E1D8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380" y="102"/>
      </p:cViewPr>
      <p:guideLst>
        <p:guide orient="horz" pos="2880"/>
        <p:guide pos="2160"/>
      </p:guideLst>
    </p:cSldViewPr>
  </p:slideViewPr>
  <p:notesTextViewPr>
    <p:cViewPr>
      <p:scale>
        <a:sx n="100" d="100"/>
        <a:sy n="100" d="100"/>
      </p:scale>
      <p:origin x="0" y="0"/>
    </p:cViewPr>
  </p:notesTextViewPr>
  <p:notesViewPr>
    <p:cSldViewPr>
      <p:cViewPr varScale="1">
        <p:scale>
          <a:sx n="81" d="100"/>
          <a:sy n="81" d="100"/>
        </p:scale>
        <p:origin x="2424"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9F88E8-F6E5-47E2-9312-FE9BC15A06EB}"/>
              </a:ext>
            </a:extLst>
          </p:cNvPr>
          <p:cNvSpPr>
            <a:spLocks noGrp="1"/>
          </p:cNvSpPr>
          <p:nvPr>
            <p:ph type="hdr" sz="quarter"/>
          </p:nvPr>
        </p:nvSpPr>
        <p:spPr>
          <a:xfrm>
            <a:off x="0" y="0"/>
            <a:ext cx="5635625" cy="48895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AFBFCA5-D92D-438F-89D4-9AEF5719F467}"/>
              </a:ext>
            </a:extLst>
          </p:cNvPr>
          <p:cNvSpPr>
            <a:spLocks noGrp="1"/>
          </p:cNvSpPr>
          <p:nvPr>
            <p:ph type="dt" sz="quarter" idx="1"/>
          </p:nvPr>
        </p:nvSpPr>
        <p:spPr>
          <a:xfrm>
            <a:off x="7366000" y="0"/>
            <a:ext cx="5635625" cy="488950"/>
          </a:xfrm>
          <a:prstGeom prst="rect">
            <a:avLst/>
          </a:prstGeom>
        </p:spPr>
        <p:txBody>
          <a:bodyPr vert="horz" lIns="91440" tIns="45720" rIns="91440" bIns="45720" rtlCol="0"/>
          <a:lstStyle>
            <a:lvl1pPr algn="r">
              <a:defRPr sz="1200"/>
            </a:lvl1pPr>
          </a:lstStyle>
          <a:p>
            <a:fld id="{2F28EB50-B6D9-470D-B009-B9DC6D40713F}" type="datetimeFigureOut">
              <a:rPr lang="en-US" smtClean="0"/>
              <a:t>2/4/2021</a:t>
            </a:fld>
            <a:endParaRPr lang="en-US"/>
          </a:p>
        </p:txBody>
      </p:sp>
      <p:sp>
        <p:nvSpPr>
          <p:cNvPr id="4" name="Footer Placeholder 3">
            <a:extLst>
              <a:ext uri="{FF2B5EF4-FFF2-40B4-BE49-F238E27FC236}">
                <a16:creationId xmlns:a16="http://schemas.microsoft.com/office/drawing/2014/main" id="{A0E77233-B429-46B4-8223-C491F5B1053F}"/>
              </a:ext>
            </a:extLst>
          </p:cNvPr>
          <p:cNvSpPr>
            <a:spLocks noGrp="1"/>
          </p:cNvSpPr>
          <p:nvPr>
            <p:ph type="ftr" sz="quarter" idx="2"/>
          </p:nvPr>
        </p:nvSpPr>
        <p:spPr>
          <a:xfrm>
            <a:off x="0" y="9264650"/>
            <a:ext cx="5635625" cy="4889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832BC5E-3616-46D7-97DE-3D480E837FDF}"/>
              </a:ext>
            </a:extLst>
          </p:cNvPr>
          <p:cNvSpPr>
            <a:spLocks noGrp="1"/>
          </p:cNvSpPr>
          <p:nvPr>
            <p:ph type="sldNum" sz="quarter" idx="3"/>
          </p:nvPr>
        </p:nvSpPr>
        <p:spPr>
          <a:xfrm>
            <a:off x="7366000" y="9264650"/>
            <a:ext cx="5635625" cy="488950"/>
          </a:xfrm>
          <a:prstGeom prst="rect">
            <a:avLst/>
          </a:prstGeom>
        </p:spPr>
        <p:txBody>
          <a:bodyPr vert="horz" lIns="91440" tIns="45720" rIns="91440" bIns="45720" rtlCol="0" anchor="b"/>
          <a:lstStyle>
            <a:lvl1pPr algn="r">
              <a:defRPr sz="1200"/>
            </a:lvl1pPr>
          </a:lstStyle>
          <a:p>
            <a:fld id="{D9C76F7C-F466-460D-801A-763602A564CA}" type="slidenum">
              <a:rPr lang="en-US" smtClean="0"/>
              <a:t>‹#›</a:t>
            </a:fld>
            <a:endParaRPr lang="en-US"/>
          </a:p>
        </p:txBody>
      </p:sp>
    </p:spTree>
    <p:extLst>
      <p:ext uri="{BB962C8B-B14F-4D97-AF65-F5344CB8AC3E}">
        <p14:creationId xmlns:p14="http://schemas.microsoft.com/office/powerpoint/2010/main" val="3346089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89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7366000" y="0"/>
            <a:ext cx="5635625" cy="488950"/>
          </a:xfrm>
          <a:prstGeom prst="rect">
            <a:avLst/>
          </a:prstGeom>
        </p:spPr>
        <p:txBody>
          <a:bodyPr vert="horz" lIns="91440" tIns="45720" rIns="91440" bIns="45720" rtlCol="0"/>
          <a:lstStyle>
            <a:lvl1pPr algn="r">
              <a:defRPr sz="1200"/>
            </a:lvl1pPr>
          </a:lstStyle>
          <a:p>
            <a:fld id="{93E030DD-5BFD-4BED-A235-14B45A886592}" type="datetimeFigureOut">
              <a:rPr lang="en-US" smtClean="0"/>
              <a:t>2/4/2021</a:t>
            </a:fld>
            <a:endParaRPr lang="en-US"/>
          </a:p>
        </p:txBody>
      </p:sp>
      <p:sp>
        <p:nvSpPr>
          <p:cNvPr id="4" name="Slide Image Placeholder 3"/>
          <p:cNvSpPr>
            <a:spLocks noGrp="1" noRot="1" noChangeAspect="1"/>
          </p:cNvSpPr>
          <p:nvPr>
            <p:ph type="sldImg" idx="2"/>
          </p:nvPr>
        </p:nvSpPr>
        <p:spPr>
          <a:xfrm>
            <a:off x="4306888" y="1219200"/>
            <a:ext cx="4391025" cy="32924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300163" y="4694238"/>
            <a:ext cx="10404475" cy="38401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264650"/>
            <a:ext cx="5635625" cy="4889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7366000" y="9264650"/>
            <a:ext cx="5635625" cy="488950"/>
          </a:xfrm>
          <a:prstGeom prst="rect">
            <a:avLst/>
          </a:prstGeom>
        </p:spPr>
        <p:txBody>
          <a:bodyPr vert="horz" lIns="91440" tIns="45720" rIns="91440" bIns="45720" rtlCol="0" anchor="b"/>
          <a:lstStyle>
            <a:lvl1pPr algn="r">
              <a:defRPr sz="1200"/>
            </a:lvl1pPr>
          </a:lstStyle>
          <a:p>
            <a:fld id="{7AACD4B8-0C39-4195-9A41-FB47CC04ED6F}" type="slidenum">
              <a:rPr lang="en-US" smtClean="0"/>
              <a:t>‹#›</a:t>
            </a:fld>
            <a:endParaRPr lang="en-US"/>
          </a:p>
        </p:txBody>
      </p:sp>
    </p:spTree>
    <p:extLst>
      <p:ext uri="{BB962C8B-B14F-4D97-AF65-F5344CB8AC3E}">
        <p14:creationId xmlns:p14="http://schemas.microsoft.com/office/powerpoint/2010/main" val="3844200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0F074-AB8F-4EF8-BA9C-7D415361E6A4}"/>
              </a:ext>
            </a:extLst>
          </p:cNvPr>
          <p:cNvSpPr>
            <a:spLocks noGrp="1"/>
          </p:cNvSpPr>
          <p:nvPr>
            <p:ph type="ctrTitle"/>
          </p:nvPr>
        </p:nvSpPr>
        <p:spPr>
          <a:xfrm>
            <a:off x="1625408" y="672186"/>
            <a:ext cx="9753600" cy="1524001"/>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04CAC286-E5CC-4DD0-8F81-57D4916CE20A}"/>
              </a:ext>
            </a:extLst>
          </p:cNvPr>
          <p:cNvSpPr>
            <a:spLocks noGrp="1"/>
          </p:cNvSpPr>
          <p:nvPr>
            <p:ph type="subTitle" idx="1"/>
          </p:nvPr>
        </p:nvSpPr>
        <p:spPr>
          <a:xfrm>
            <a:off x="1647853" y="3699669"/>
            <a:ext cx="9753600" cy="23542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bk object 17">
            <a:extLst>
              <a:ext uri="{FF2B5EF4-FFF2-40B4-BE49-F238E27FC236}">
                <a16:creationId xmlns:a16="http://schemas.microsoft.com/office/drawing/2014/main" id="{09C96C4D-D8A9-47A2-AAAC-BEC2A183BAC0}"/>
              </a:ext>
            </a:extLst>
          </p:cNvPr>
          <p:cNvSpPr/>
          <p:nvPr userDrawn="1"/>
        </p:nvSpPr>
        <p:spPr>
          <a:xfrm>
            <a:off x="529936" y="2286000"/>
            <a:ext cx="11989435" cy="0"/>
          </a:xfrm>
          <a:custGeom>
            <a:avLst/>
            <a:gdLst/>
            <a:ahLst/>
            <a:cxnLst/>
            <a:rect l="l" t="t" r="r" b="b"/>
            <a:pathLst>
              <a:path w="11989435">
                <a:moveTo>
                  <a:pt x="0" y="0"/>
                </a:moveTo>
                <a:lnTo>
                  <a:pt x="11989308" y="0"/>
                </a:lnTo>
              </a:path>
            </a:pathLst>
          </a:custGeom>
          <a:ln w="12192">
            <a:solidFill>
              <a:srgbClr val="444444"/>
            </a:solidFill>
          </a:ln>
        </p:spPr>
        <p:txBody>
          <a:bodyPr wrap="square" lIns="0" tIns="0" rIns="0" bIns="0" rtlCol="0"/>
          <a:lstStyle/>
          <a:p>
            <a:endParaRPr/>
          </a:p>
        </p:txBody>
      </p:sp>
      <p:sp>
        <p:nvSpPr>
          <p:cNvPr id="8" name="bk object 19">
            <a:extLst>
              <a:ext uri="{FF2B5EF4-FFF2-40B4-BE49-F238E27FC236}">
                <a16:creationId xmlns:a16="http://schemas.microsoft.com/office/drawing/2014/main" id="{B02B6E91-0F7B-4932-B141-84A5151585A9}"/>
              </a:ext>
            </a:extLst>
          </p:cNvPr>
          <p:cNvSpPr/>
          <p:nvPr userDrawn="1"/>
        </p:nvSpPr>
        <p:spPr>
          <a:xfrm>
            <a:off x="507491" y="507491"/>
            <a:ext cx="11989435" cy="1905"/>
          </a:xfrm>
          <a:custGeom>
            <a:avLst/>
            <a:gdLst/>
            <a:ahLst/>
            <a:cxnLst/>
            <a:rect l="l" t="t" r="r" b="b"/>
            <a:pathLst>
              <a:path w="11989435" h="1904">
                <a:moveTo>
                  <a:pt x="0" y="1524"/>
                </a:moveTo>
                <a:lnTo>
                  <a:pt x="11989308" y="0"/>
                </a:lnTo>
              </a:path>
            </a:pathLst>
          </a:custGeom>
          <a:ln w="12192">
            <a:solidFill>
              <a:srgbClr val="444444"/>
            </a:solidFill>
          </a:ln>
        </p:spPr>
        <p:txBody>
          <a:bodyPr wrap="square" lIns="0" tIns="0" rIns="0" bIns="0" rtlCol="0"/>
          <a:lstStyle/>
          <a:p>
            <a:endParaRPr/>
          </a:p>
        </p:txBody>
      </p:sp>
    </p:spTree>
    <p:extLst>
      <p:ext uri="{BB962C8B-B14F-4D97-AF65-F5344CB8AC3E}">
        <p14:creationId xmlns:p14="http://schemas.microsoft.com/office/powerpoint/2010/main" val="1138823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3FAF4-76D7-4D41-81AE-619779633114}"/>
              </a:ext>
            </a:extLst>
          </p:cNvPr>
          <p:cNvSpPr>
            <a:spLocks noGrp="1"/>
          </p:cNvSpPr>
          <p:nvPr>
            <p:ph type="title"/>
          </p:nvPr>
        </p:nvSpPr>
        <p:spPr>
          <a:xfrm>
            <a:off x="895350" y="650875"/>
            <a:ext cx="4194175" cy="227488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16384D-EBD0-41C9-82AD-9F580E1854D1}"/>
              </a:ext>
            </a:extLst>
          </p:cNvPr>
          <p:cNvSpPr>
            <a:spLocks noGrp="1"/>
          </p:cNvSpPr>
          <p:nvPr>
            <p:ph type="pic" idx="1"/>
          </p:nvPr>
        </p:nvSpPr>
        <p:spPr>
          <a:xfrm>
            <a:off x="5529263" y="1404938"/>
            <a:ext cx="6583362" cy="69310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D3E355-12F6-4C3A-929B-35136D7894BB}"/>
              </a:ext>
            </a:extLst>
          </p:cNvPr>
          <p:cNvSpPr>
            <a:spLocks noGrp="1"/>
          </p:cNvSpPr>
          <p:nvPr>
            <p:ph type="body" sz="half" idx="2"/>
          </p:nvPr>
        </p:nvSpPr>
        <p:spPr>
          <a:xfrm>
            <a:off x="895350" y="2925763"/>
            <a:ext cx="4194175" cy="5421312"/>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343968-6EB3-4436-9BA7-40AD194D04E4}"/>
              </a:ext>
            </a:extLst>
          </p:cNvPr>
          <p:cNvSpPr>
            <a:spLocks noGrp="1"/>
          </p:cNvSpPr>
          <p:nvPr>
            <p:ph type="dt" sz="half" idx="10"/>
          </p:nvPr>
        </p:nvSpPr>
        <p:spPr>
          <a:xfrm>
            <a:off x="893763" y="9040813"/>
            <a:ext cx="2925762" cy="519112"/>
          </a:xfrm>
          <a:prstGeom prst="rect">
            <a:avLst/>
          </a:prstGeom>
        </p:spPr>
        <p:txBody>
          <a:bodyPr/>
          <a:lstStyle/>
          <a:p>
            <a:fld id="{ED91A41E-55F6-4E24-A162-92DB7796D206}" type="datetimeFigureOut">
              <a:rPr lang="en-US" smtClean="0"/>
              <a:t>2/4/2021</a:t>
            </a:fld>
            <a:endParaRPr lang="en-US"/>
          </a:p>
        </p:txBody>
      </p:sp>
      <p:sp>
        <p:nvSpPr>
          <p:cNvPr id="6" name="Footer Placeholder 5">
            <a:extLst>
              <a:ext uri="{FF2B5EF4-FFF2-40B4-BE49-F238E27FC236}">
                <a16:creationId xmlns:a16="http://schemas.microsoft.com/office/drawing/2014/main" id="{6F0FC8BD-EF2F-4F78-B6EB-C56B03D145CC}"/>
              </a:ext>
            </a:extLst>
          </p:cNvPr>
          <p:cNvSpPr>
            <a:spLocks noGrp="1"/>
          </p:cNvSpPr>
          <p:nvPr>
            <p:ph type="ftr" sz="quarter" idx="11"/>
          </p:nvPr>
        </p:nvSpPr>
        <p:spPr>
          <a:xfrm>
            <a:off x="4308475" y="9040813"/>
            <a:ext cx="4387850" cy="51911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7779BA0-8611-459A-94E1-2726D6B9FEC1}"/>
              </a:ext>
            </a:extLst>
          </p:cNvPr>
          <p:cNvSpPr>
            <a:spLocks noGrp="1"/>
          </p:cNvSpPr>
          <p:nvPr>
            <p:ph type="sldNum" sz="quarter" idx="12"/>
          </p:nvPr>
        </p:nvSpPr>
        <p:spPr>
          <a:xfrm>
            <a:off x="9185275" y="9040813"/>
            <a:ext cx="2925763" cy="519112"/>
          </a:xfrm>
          <a:prstGeom prst="rect">
            <a:avLst/>
          </a:prstGeom>
        </p:spPr>
        <p:txBody>
          <a:bodyPr/>
          <a:lstStyle/>
          <a:p>
            <a:fld id="{6CED0DAF-5A95-4EB6-ACD7-C85A5C5F1041}" type="slidenum">
              <a:rPr lang="en-US" smtClean="0"/>
              <a:t>‹#›</a:t>
            </a:fld>
            <a:endParaRPr lang="en-US"/>
          </a:p>
        </p:txBody>
      </p:sp>
    </p:spTree>
    <p:extLst>
      <p:ext uri="{BB962C8B-B14F-4D97-AF65-F5344CB8AC3E}">
        <p14:creationId xmlns:p14="http://schemas.microsoft.com/office/powerpoint/2010/main" val="1803963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1E457-BDE1-439E-9C6C-A36D0C6EE4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B6F4A9-7DA3-45E2-AD6C-CBFBA00E0225}"/>
              </a:ext>
            </a:extLst>
          </p:cNvPr>
          <p:cNvSpPr>
            <a:spLocks noGrp="1"/>
          </p:cNvSpPr>
          <p:nvPr>
            <p:ph type="body" orient="vert" idx="1"/>
          </p:nvPr>
        </p:nvSpPr>
        <p:spPr>
          <a:xfrm>
            <a:off x="893763" y="2068367"/>
            <a:ext cx="11217275" cy="6497246"/>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F8E957-A5B1-4110-82BD-DEB8DEEC5223}"/>
              </a:ext>
            </a:extLst>
          </p:cNvPr>
          <p:cNvSpPr>
            <a:spLocks noGrp="1"/>
          </p:cNvSpPr>
          <p:nvPr>
            <p:ph type="dt" sz="half" idx="10"/>
          </p:nvPr>
        </p:nvSpPr>
        <p:spPr>
          <a:xfrm>
            <a:off x="893763" y="9040813"/>
            <a:ext cx="2925762" cy="519112"/>
          </a:xfrm>
          <a:prstGeom prst="rect">
            <a:avLst/>
          </a:prstGeom>
        </p:spPr>
        <p:txBody>
          <a:bodyPr/>
          <a:lstStyle/>
          <a:p>
            <a:fld id="{ED91A41E-55F6-4E24-A162-92DB7796D206}" type="datetimeFigureOut">
              <a:rPr lang="en-US" smtClean="0"/>
              <a:t>2/4/2021</a:t>
            </a:fld>
            <a:endParaRPr lang="en-US"/>
          </a:p>
        </p:txBody>
      </p:sp>
      <p:sp>
        <p:nvSpPr>
          <p:cNvPr id="5" name="Footer Placeholder 4">
            <a:extLst>
              <a:ext uri="{FF2B5EF4-FFF2-40B4-BE49-F238E27FC236}">
                <a16:creationId xmlns:a16="http://schemas.microsoft.com/office/drawing/2014/main" id="{62D9CA57-84E7-4F37-AA90-54295EC5271D}"/>
              </a:ext>
            </a:extLst>
          </p:cNvPr>
          <p:cNvSpPr>
            <a:spLocks noGrp="1"/>
          </p:cNvSpPr>
          <p:nvPr>
            <p:ph type="ftr" sz="quarter" idx="11"/>
          </p:nvPr>
        </p:nvSpPr>
        <p:spPr>
          <a:xfrm>
            <a:off x="4308475" y="9040813"/>
            <a:ext cx="4387850" cy="51911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71F808D-B4F6-4286-BDAB-6B20553FDC2D}"/>
              </a:ext>
            </a:extLst>
          </p:cNvPr>
          <p:cNvSpPr>
            <a:spLocks noGrp="1"/>
          </p:cNvSpPr>
          <p:nvPr>
            <p:ph type="sldNum" sz="quarter" idx="12"/>
          </p:nvPr>
        </p:nvSpPr>
        <p:spPr>
          <a:xfrm>
            <a:off x="9185275" y="9040813"/>
            <a:ext cx="2925763" cy="519112"/>
          </a:xfrm>
          <a:prstGeom prst="rect">
            <a:avLst/>
          </a:prstGeom>
        </p:spPr>
        <p:txBody>
          <a:bodyPr/>
          <a:lstStyle/>
          <a:p>
            <a:fld id="{6CED0DAF-5A95-4EB6-ACD7-C85A5C5F1041}" type="slidenum">
              <a:rPr lang="en-US" smtClean="0"/>
              <a:t>‹#›</a:t>
            </a:fld>
            <a:endParaRPr lang="en-US"/>
          </a:p>
        </p:txBody>
      </p:sp>
    </p:spTree>
    <p:extLst>
      <p:ext uri="{BB962C8B-B14F-4D97-AF65-F5344CB8AC3E}">
        <p14:creationId xmlns:p14="http://schemas.microsoft.com/office/powerpoint/2010/main" val="2342128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546B13-170D-4D15-B13B-5BB1E788BF7B}"/>
              </a:ext>
            </a:extLst>
          </p:cNvPr>
          <p:cNvSpPr>
            <a:spLocks noGrp="1"/>
          </p:cNvSpPr>
          <p:nvPr>
            <p:ph type="title" orient="vert"/>
          </p:nvPr>
        </p:nvSpPr>
        <p:spPr>
          <a:xfrm>
            <a:off x="9307513" y="519113"/>
            <a:ext cx="2803525" cy="8266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530EF4-FD07-4022-9E75-04FD3EB3D981}"/>
              </a:ext>
            </a:extLst>
          </p:cNvPr>
          <p:cNvSpPr>
            <a:spLocks noGrp="1"/>
          </p:cNvSpPr>
          <p:nvPr>
            <p:ph type="body" orient="vert" idx="1"/>
          </p:nvPr>
        </p:nvSpPr>
        <p:spPr>
          <a:xfrm>
            <a:off x="893763" y="519113"/>
            <a:ext cx="8261350" cy="826611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4CD2D8-5A9C-4CB2-A565-42FC2456E59A}"/>
              </a:ext>
            </a:extLst>
          </p:cNvPr>
          <p:cNvSpPr>
            <a:spLocks noGrp="1"/>
          </p:cNvSpPr>
          <p:nvPr>
            <p:ph type="dt" sz="half" idx="10"/>
          </p:nvPr>
        </p:nvSpPr>
        <p:spPr>
          <a:xfrm>
            <a:off x="893763" y="9040813"/>
            <a:ext cx="2925762" cy="519112"/>
          </a:xfrm>
          <a:prstGeom prst="rect">
            <a:avLst/>
          </a:prstGeom>
        </p:spPr>
        <p:txBody>
          <a:bodyPr/>
          <a:lstStyle/>
          <a:p>
            <a:fld id="{ED91A41E-55F6-4E24-A162-92DB7796D206}" type="datetimeFigureOut">
              <a:rPr lang="en-US" smtClean="0"/>
              <a:t>2/4/2021</a:t>
            </a:fld>
            <a:endParaRPr lang="en-US"/>
          </a:p>
        </p:txBody>
      </p:sp>
      <p:sp>
        <p:nvSpPr>
          <p:cNvPr id="5" name="Footer Placeholder 4">
            <a:extLst>
              <a:ext uri="{FF2B5EF4-FFF2-40B4-BE49-F238E27FC236}">
                <a16:creationId xmlns:a16="http://schemas.microsoft.com/office/drawing/2014/main" id="{B33CA964-C049-4118-A9EB-BED42593744A}"/>
              </a:ext>
            </a:extLst>
          </p:cNvPr>
          <p:cNvSpPr>
            <a:spLocks noGrp="1"/>
          </p:cNvSpPr>
          <p:nvPr>
            <p:ph type="ftr" sz="quarter" idx="11"/>
          </p:nvPr>
        </p:nvSpPr>
        <p:spPr>
          <a:xfrm>
            <a:off x="4308475" y="9040813"/>
            <a:ext cx="4387850" cy="51911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6790AED-0C0D-49DF-A89F-6A54A804528D}"/>
              </a:ext>
            </a:extLst>
          </p:cNvPr>
          <p:cNvSpPr>
            <a:spLocks noGrp="1"/>
          </p:cNvSpPr>
          <p:nvPr>
            <p:ph type="sldNum" sz="quarter" idx="12"/>
          </p:nvPr>
        </p:nvSpPr>
        <p:spPr>
          <a:xfrm>
            <a:off x="9185275" y="9040813"/>
            <a:ext cx="2925763" cy="519112"/>
          </a:xfrm>
          <a:prstGeom prst="rect">
            <a:avLst/>
          </a:prstGeom>
        </p:spPr>
        <p:txBody>
          <a:bodyPr/>
          <a:lstStyle/>
          <a:p>
            <a:fld id="{6CED0DAF-5A95-4EB6-ACD7-C85A5C5F1041}" type="slidenum">
              <a:rPr lang="en-US" smtClean="0"/>
              <a:t>‹#›</a:t>
            </a:fld>
            <a:endParaRPr lang="en-US"/>
          </a:p>
        </p:txBody>
      </p:sp>
    </p:spTree>
    <p:extLst>
      <p:ext uri="{BB962C8B-B14F-4D97-AF65-F5344CB8AC3E}">
        <p14:creationId xmlns:p14="http://schemas.microsoft.com/office/powerpoint/2010/main" val="2507267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1AFA9-21C7-4B81-9EBB-40851AFF0D72}"/>
              </a:ext>
            </a:extLst>
          </p:cNvPr>
          <p:cNvSpPr>
            <a:spLocks noGrp="1"/>
          </p:cNvSpPr>
          <p:nvPr>
            <p:ph type="title"/>
          </p:nvPr>
        </p:nvSpPr>
        <p:spPr>
          <a:xfrm>
            <a:off x="732813" y="2293764"/>
            <a:ext cx="11704320" cy="1761171"/>
          </a:xfrm>
        </p:spPr>
        <p:txBody>
          <a:bodyPr/>
          <a:lstStyle/>
          <a:p>
            <a:r>
              <a:rPr lang="en-US" dirty="0"/>
              <a:t>Click to edit Master title style</a:t>
            </a:r>
          </a:p>
        </p:txBody>
      </p:sp>
      <p:sp>
        <p:nvSpPr>
          <p:cNvPr id="3" name="bk object 17">
            <a:extLst>
              <a:ext uri="{FF2B5EF4-FFF2-40B4-BE49-F238E27FC236}">
                <a16:creationId xmlns:a16="http://schemas.microsoft.com/office/drawing/2014/main" id="{8F707BEC-DEF8-4794-8A63-AE878C22874E}"/>
              </a:ext>
            </a:extLst>
          </p:cNvPr>
          <p:cNvSpPr/>
          <p:nvPr userDrawn="1"/>
        </p:nvSpPr>
        <p:spPr>
          <a:xfrm>
            <a:off x="590256" y="4517995"/>
            <a:ext cx="11989435" cy="808479"/>
          </a:xfrm>
          <a:custGeom>
            <a:avLst/>
            <a:gdLst/>
            <a:ahLst/>
            <a:cxnLst/>
            <a:rect l="l" t="t" r="r" b="b"/>
            <a:pathLst>
              <a:path w="11989435">
                <a:moveTo>
                  <a:pt x="0" y="0"/>
                </a:moveTo>
                <a:lnTo>
                  <a:pt x="11989308" y="0"/>
                </a:lnTo>
              </a:path>
            </a:pathLst>
          </a:custGeom>
          <a:ln w="12192">
            <a:solidFill>
              <a:srgbClr val="444444"/>
            </a:solidFill>
          </a:ln>
        </p:spPr>
        <p:txBody>
          <a:bodyPr wrap="square" lIns="0" tIns="0" rIns="0" bIns="0" rtlCol="0"/>
          <a:lstStyle/>
          <a:p>
            <a:endParaRPr/>
          </a:p>
        </p:txBody>
      </p:sp>
      <p:sp>
        <p:nvSpPr>
          <p:cNvPr id="4" name="bk object 19">
            <a:extLst>
              <a:ext uri="{FF2B5EF4-FFF2-40B4-BE49-F238E27FC236}">
                <a16:creationId xmlns:a16="http://schemas.microsoft.com/office/drawing/2014/main" id="{390A5C84-EFB7-4E60-A008-4590F63F64A0}"/>
              </a:ext>
            </a:extLst>
          </p:cNvPr>
          <p:cNvSpPr/>
          <p:nvPr userDrawn="1"/>
        </p:nvSpPr>
        <p:spPr>
          <a:xfrm>
            <a:off x="507682" y="1828800"/>
            <a:ext cx="11989435" cy="1905"/>
          </a:xfrm>
          <a:custGeom>
            <a:avLst/>
            <a:gdLst/>
            <a:ahLst/>
            <a:cxnLst/>
            <a:rect l="l" t="t" r="r" b="b"/>
            <a:pathLst>
              <a:path w="11989435" h="1904">
                <a:moveTo>
                  <a:pt x="0" y="1524"/>
                </a:moveTo>
                <a:lnTo>
                  <a:pt x="11989308" y="0"/>
                </a:lnTo>
              </a:path>
            </a:pathLst>
          </a:custGeom>
          <a:ln w="12192">
            <a:solidFill>
              <a:srgbClr val="444444"/>
            </a:solidFill>
          </a:ln>
        </p:spPr>
        <p:txBody>
          <a:bodyPr wrap="square" lIns="0" tIns="0" rIns="0" bIns="0" rtlCol="0"/>
          <a:lstStyle/>
          <a:p>
            <a:endParaRPr/>
          </a:p>
        </p:txBody>
      </p:sp>
      <p:sp>
        <p:nvSpPr>
          <p:cNvPr id="5" name="Text Placeholder 2">
            <a:extLst>
              <a:ext uri="{FF2B5EF4-FFF2-40B4-BE49-F238E27FC236}">
                <a16:creationId xmlns:a16="http://schemas.microsoft.com/office/drawing/2014/main" id="{866ED324-B495-4C09-AB26-BB7B337EAE20}"/>
              </a:ext>
            </a:extLst>
          </p:cNvPr>
          <p:cNvSpPr>
            <a:spLocks noGrp="1"/>
          </p:cNvSpPr>
          <p:nvPr>
            <p:ph type="body" idx="1"/>
          </p:nvPr>
        </p:nvSpPr>
        <p:spPr>
          <a:xfrm>
            <a:off x="3751261" y="5203746"/>
            <a:ext cx="5502275" cy="11715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4107691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B1D4D-C850-4727-83A2-C31F1A1BC91D}"/>
              </a:ext>
            </a:extLst>
          </p:cNvPr>
          <p:cNvSpPr>
            <a:spLocks noGrp="1"/>
          </p:cNvSpPr>
          <p:nvPr>
            <p:ph type="title"/>
          </p:nvPr>
        </p:nvSpPr>
        <p:spPr>
          <a:xfrm>
            <a:off x="650048" y="540374"/>
            <a:ext cx="11704320" cy="1761171"/>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4161B41-9D9C-495B-B82D-489F3EB2642A}"/>
              </a:ext>
            </a:extLst>
          </p:cNvPr>
          <p:cNvSpPr>
            <a:spLocks noGrp="1"/>
          </p:cNvSpPr>
          <p:nvPr>
            <p:ph idx="1"/>
          </p:nvPr>
        </p:nvSpPr>
        <p:spPr>
          <a:xfrm>
            <a:off x="893763" y="2514599"/>
            <a:ext cx="11217275" cy="6051013"/>
          </a:xfrm>
          <a:prstGeom prst="rect">
            <a:avLst/>
          </a:prstGeom>
          <a:ln>
            <a:solidFill>
              <a:srgbClr val="157166"/>
            </a:solidFill>
          </a:ln>
        </p:spPr>
        <p:txBody>
          <a:bodyPr/>
          <a:lstStyle>
            <a:lvl1pPr marL="228600" indent="-228600">
              <a:buClr>
                <a:srgbClr val="157166"/>
              </a:buClr>
              <a:buFont typeface="Georgia" panose="02040502050405020303" pitchFamily="18" charset="0"/>
              <a:buChar char="»"/>
              <a:defRPr b="1" cap="none" spc="0" baseline="0">
                <a:solidFill>
                  <a:schemeClr val="tx1">
                    <a:lumMod val="75000"/>
                    <a:lumOff val="25000"/>
                  </a:schemeClr>
                </a:solidFill>
              </a:defRPr>
            </a:lvl1pPr>
            <a:lvl2pPr marL="687388" indent="-225425" defTabSz="457200" eaLnBrk="0" fontAlgn="base" hangingPunct="0">
              <a:spcBef>
                <a:spcPct val="20000"/>
              </a:spcBef>
              <a:spcAft>
                <a:spcPct val="0"/>
              </a:spcAft>
              <a:buClr>
                <a:srgbClr val="157166"/>
              </a:buClr>
              <a:buFont typeface="Georgia" panose="02040502050405020303" pitchFamily="18" charset="0"/>
              <a:buChar char="•"/>
              <a:defRPr>
                <a:solidFill>
                  <a:schemeClr val="tx1">
                    <a:lumMod val="65000"/>
                    <a:lumOff val="35000"/>
                  </a:schemeClr>
                </a:solidFill>
              </a:defRPr>
            </a:lvl2pPr>
            <a:lvl3pPr marL="1143000" indent="-228600">
              <a:buClr>
                <a:srgbClr val="157166"/>
              </a:buClr>
              <a:buFont typeface="Georgia" panose="02040502050405020303" pitchFamily="18" charset="0"/>
              <a:buChar char="•"/>
              <a:defRPr>
                <a:solidFill>
                  <a:schemeClr val="tx1">
                    <a:lumMod val="65000"/>
                    <a:lumOff val="35000"/>
                  </a:schemeClr>
                </a:solidFill>
              </a:defRPr>
            </a:lvl3pPr>
            <a:lvl4pPr marL="1600200" indent="-228600">
              <a:buClr>
                <a:srgbClr val="157166"/>
              </a:buClr>
              <a:buFont typeface="Georgia" panose="02040502050405020303" pitchFamily="18" charset="0"/>
              <a:buChar char="•"/>
              <a:defRPr>
                <a:solidFill>
                  <a:schemeClr val="tx1">
                    <a:lumMod val="65000"/>
                    <a:lumOff val="35000"/>
                  </a:schemeClr>
                </a:solidFill>
              </a:defRPr>
            </a:lvl4pPr>
            <a:lvl5pPr marL="2057400" indent="-228600">
              <a:buClr>
                <a:srgbClr val="157166"/>
              </a:buClr>
              <a:buFont typeface="Georgia" panose="02040502050405020303" pitchFamily="18" charset="0"/>
              <a:buChar cha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p:txBody>
      </p:sp>
      <p:sp>
        <p:nvSpPr>
          <p:cNvPr id="7" name="bk object 17">
            <a:extLst>
              <a:ext uri="{FF2B5EF4-FFF2-40B4-BE49-F238E27FC236}">
                <a16:creationId xmlns:a16="http://schemas.microsoft.com/office/drawing/2014/main" id="{0CBD714F-12DC-4B54-A163-7215B7C11DDE}"/>
              </a:ext>
            </a:extLst>
          </p:cNvPr>
          <p:cNvSpPr/>
          <p:nvPr userDrawn="1"/>
        </p:nvSpPr>
        <p:spPr>
          <a:xfrm>
            <a:off x="529936" y="2286000"/>
            <a:ext cx="11989435" cy="0"/>
          </a:xfrm>
          <a:custGeom>
            <a:avLst/>
            <a:gdLst/>
            <a:ahLst/>
            <a:cxnLst/>
            <a:rect l="l" t="t" r="r" b="b"/>
            <a:pathLst>
              <a:path w="11989435">
                <a:moveTo>
                  <a:pt x="0" y="0"/>
                </a:moveTo>
                <a:lnTo>
                  <a:pt x="11989308" y="0"/>
                </a:lnTo>
              </a:path>
            </a:pathLst>
          </a:custGeom>
          <a:ln w="12192">
            <a:solidFill>
              <a:srgbClr val="444444"/>
            </a:solidFill>
          </a:ln>
        </p:spPr>
        <p:txBody>
          <a:bodyPr wrap="square" lIns="0" tIns="0" rIns="0" bIns="0" rtlCol="0"/>
          <a:lstStyle/>
          <a:p>
            <a:endParaRPr/>
          </a:p>
        </p:txBody>
      </p:sp>
      <p:sp>
        <p:nvSpPr>
          <p:cNvPr id="8" name="bk object 19">
            <a:extLst>
              <a:ext uri="{FF2B5EF4-FFF2-40B4-BE49-F238E27FC236}">
                <a16:creationId xmlns:a16="http://schemas.microsoft.com/office/drawing/2014/main" id="{2039F654-4C1C-464E-B256-B9DC868D8AFE}"/>
              </a:ext>
            </a:extLst>
          </p:cNvPr>
          <p:cNvSpPr/>
          <p:nvPr userDrawn="1"/>
        </p:nvSpPr>
        <p:spPr>
          <a:xfrm>
            <a:off x="507491" y="507491"/>
            <a:ext cx="11989435" cy="1905"/>
          </a:xfrm>
          <a:custGeom>
            <a:avLst/>
            <a:gdLst/>
            <a:ahLst/>
            <a:cxnLst/>
            <a:rect l="l" t="t" r="r" b="b"/>
            <a:pathLst>
              <a:path w="11989435" h="1904">
                <a:moveTo>
                  <a:pt x="0" y="1524"/>
                </a:moveTo>
                <a:lnTo>
                  <a:pt x="11989308" y="0"/>
                </a:lnTo>
              </a:path>
            </a:pathLst>
          </a:custGeom>
          <a:ln w="12192">
            <a:solidFill>
              <a:srgbClr val="444444"/>
            </a:solidFill>
          </a:ln>
        </p:spPr>
        <p:txBody>
          <a:bodyPr wrap="square" lIns="0" tIns="0" rIns="0" bIns="0" rtlCol="0"/>
          <a:lstStyle/>
          <a:p>
            <a:endParaRPr/>
          </a:p>
        </p:txBody>
      </p:sp>
    </p:spTree>
    <p:extLst>
      <p:ext uri="{BB962C8B-B14F-4D97-AF65-F5344CB8AC3E}">
        <p14:creationId xmlns:p14="http://schemas.microsoft.com/office/powerpoint/2010/main" val="810054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77181-22A1-4FFD-9BE2-D64E363AEFD9}"/>
              </a:ext>
            </a:extLst>
          </p:cNvPr>
          <p:cNvSpPr>
            <a:spLocks noGrp="1"/>
          </p:cNvSpPr>
          <p:nvPr>
            <p:ph type="title"/>
          </p:nvPr>
        </p:nvSpPr>
        <p:spPr>
          <a:xfrm>
            <a:off x="887413" y="2432050"/>
            <a:ext cx="11217275" cy="4056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63B56D-13C6-4EC9-B6D7-28A417CEB5B8}"/>
              </a:ext>
            </a:extLst>
          </p:cNvPr>
          <p:cNvSpPr>
            <a:spLocks noGrp="1"/>
          </p:cNvSpPr>
          <p:nvPr>
            <p:ph type="body" idx="1"/>
          </p:nvPr>
        </p:nvSpPr>
        <p:spPr>
          <a:xfrm>
            <a:off x="887413" y="6527800"/>
            <a:ext cx="11217275" cy="2133600"/>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1051E0-8A7F-476D-810E-29016AFF1F6C}"/>
              </a:ext>
            </a:extLst>
          </p:cNvPr>
          <p:cNvSpPr>
            <a:spLocks noGrp="1"/>
          </p:cNvSpPr>
          <p:nvPr>
            <p:ph type="dt" sz="half" idx="10"/>
          </p:nvPr>
        </p:nvSpPr>
        <p:spPr>
          <a:xfrm>
            <a:off x="893763" y="9040813"/>
            <a:ext cx="2925762" cy="519112"/>
          </a:xfrm>
          <a:prstGeom prst="rect">
            <a:avLst/>
          </a:prstGeom>
        </p:spPr>
        <p:txBody>
          <a:bodyPr/>
          <a:lstStyle/>
          <a:p>
            <a:fld id="{ED91A41E-55F6-4E24-A162-92DB7796D206}" type="datetimeFigureOut">
              <a:rPr lang="en-US" smtClean="0"/>
              <a:t>2/4/2021</a:t>
            </a:fld>
            <a:endParaRPr lang="en-US"/>
          </a:p>
        </p:txBody>
      </p:sp>
      <p:sp>
        <p:nvSpPr>
          <p:cNvPr id="5" name="Footer Placeholder 4">
            <a:extLst>
              <a:ext uri="{FF2B5EF4-FFF2-40B4-BE49-F238E27FC236}">
                <a16:creationId xmlns:a16="http://schemas.microsoft.com/office/drawing/2014/main" id="{4D9541D5-37D4-401E-9081-90864A4A9D45}"/>
              </a:ext>
            </a:extLst>
          </p:cNvPr>
          <p:cNvSpPr>
            <a:spLocks noGrp="1"/>
          </p:cNvSpPr>
          <p:nvPr>
            <p:ph type="ftr" sz="quarter" idx="11"/>
          </p:nvPr>
        </p:nvSpPr>
        <p:spPr>
          <a:xfrm>
            <a:off x="4308475" y="9040813"/>
            <a:ext cx="4387850" cy="51911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10B755C-29D7-41B0-A56B-8D059DE92F9A}"/>
              </a:ext>
            </a:extLst>
          </p:cNvPr>
          <p:cNvSpPr>
            <a:spLocks noGrp="1"/>
          </p:cNvSpPr>
          <p:nvPr>
            <p:ph type="sldNum" sz="quarter" idx="12"/>
          </p:nvPr>
        </p:nvSpPr>
        <p:spPr>
          <a:xfrm>
            <a:off x="9185275" y="9040813"/>
            <a:ext cx="2925763" cy="519112"/>
          </a:xfrm>
          <a:prstGeom prst="rect">
            <a:avLst/>
          </a:prstGeom>
        </p:spPr>
        <p:txBody>
          <a:bodyPr/>
          <a:lstStyle/>
          <a:p>
            <a:fld id="{6CED0DAF-5A95-4EB6-ACD7-C85A5C5F1041}" type="slidenum">
              <a:rPr lang="en-US" smtClean="0"/>
              <a:t>‹#›</a:t>
            </a:fld>
            <a:endParaRPr lang="en-US"/>
          </a:p>
        </p:txBody>
      </p:sp>
    </p:spTree>
    <p:extLst>
      <p:ext uri="{BB962C8B-B14F-4D97-AF65-F5344CB8AC3E}">
        <p14:creationId xmlns:p14="http://schemas.microsoft.com/office/powerpoint/2010/main" val="4152377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7FD5D-9460-4DF4-B96E-9F5D47E950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047924-3781-4D05-91D3-B9304F1C90C7}"/>
              </a:ext>
            </a:extLst>
          </p:cNvPr>
          <p:cNvSpPr>
            <a:spLocks noGrp="1"/>
          </p:cNvSpPr>
          <p:nvPr>
            <p:ph sz="half" idx="1"/>
          </p:nvPr>
        </p:nvSpPr>
        <p:spPr>
          <a:xfrm>
            <a:off x="893763" y="2597150"/>
            <a:ext cx="5532437" cy="61880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A80E11-0E44-4622-8354-0D4AE4536C52}"/>
              </a:ext>
            </a:extLst>
          </p:cNvPr>
          <p:cNvSpPr>
            <a:spLocks noGrp="1"/>
          </p:cNvSpPr>
          <p:nvPr>
            <p:ph sz="half" idx="2"/>
          </p:nvPr>
        </p:nvSpPr>
        <p:spPr>
          <a:xfrm>
            <a:off x="6578600" y="2597150"/>
            <a:ext cx="5532438" cy="61880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A3CA87-9F99-4E92-B94F-70D142042919}"/>
              </a:ext>
            </a:extLst>
          </p:cNvPr>
          <p:cNvSpPr>
            <a:spLocks noGrp="1"/>
          </p:cNvSpPr>
          <p:nvPr>
            <p:ph type="dt" sz="half" idx="10"/>
          </p:nvPr>
        </p:nvSpPr>
        <p:spPr>
          <a:xfrm>
            <a:off x="893763" y="9040813"/>
            <a:ext cx="2925762" cy="519112"/>
          </a:xfrm>
          <a:prstGeom prst="rect">
            <a:avLst/>
          </a:prstGeom>
        </p:spPr>
        <p:txBody>
          <a:bodyPr/>
          <a:lstStyle/>
          <a:p>
            <a:fld id="{ED91A41E-55F6-4E24-A162-92DB7796D206}" type="datetimeFigureOut">
              <a:rPr lang="en-US" smtClean="0"/>
              <a:t>2/4/2021</a:t>
            </a:fld>
            <a:endParaRPr lang="en-US"/>
          </a:p>
        </p:txBody>
      </p:sp>
      <p:sp>
        <p:nvSpPr>
          <p:cNvPr id="6" name="Footer Placeholder 5">
            <a:extLst>
              <a:ext uri="{FF2B5EF4-FFF2-40B4-BE49-F238E27FC236}">
                <a16:creationId xmlns:a16="http://schemas.microsoft.com/office/drawing/2014/main" id="{93AE972D-2C9B-4B11-85B3-9C9A57708216}"/>
              </a:ext>
            </a:extLst>
          </p:cNvPr>
          <p:cNvSpPr>
            <a:spLocks noGrp="1"/>
          </p:cNvSpPr>
          <p:nvPr>
            <p:ph type="ftr" sz="quarter" idx="11"/>
          </p:nvPr>
        </p:nvSpPr>
        <p:spPr>
          <a:xfrm>
            <a:off x="4308475" y="9040813"/>
            <a:ext cx="4387850" cy="51911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46AC322B-CBF6-495C-8BBC-9FE9F7F3F1C8}"/>
              </a:ext>
            </a:extLst>
          </p:cNvPr>
          <p:cNvSpPr>
            <a:spLocks noGrp="1"/>
          </p:cNvSpPr>
          <p:nvPr>
            <p:ph type="sldNum" sz="quarter" idx="12"/>
          </p:nvPr>
        </p:nvSpPr>
        <p:spPr>
          <a:xfrm>
            <a:off x="9185275" y="9040813"/>
            <a:ext cx="2925763" cy="519112"/>
          </a:xfrm>
          <a:prstGeom prst="rect">
            <a:avLst/>
          </a:prstGeom>
        </p:spPr>
        <p:txBody>
          <a:bodyPr/>
          <a:lstStyle/>
          <a:p>
            <a:fld id="{6CED0DAF-5A95-4EB6-ACD7-C85A5C5F1041}" type="slidenum">
              <a:rPr lang="en-US" smtClean="0"/>
              <a:t>‹#›</a:t>
            </a:fld>
            <a:endParaRPr lang="en-US"/>
          </a:p>
        </p:txBody>
      </p:sp>
    </p:spTree>
    <p:extLst>
      <p:ext uri="{BB962C8B-B14F-4D97-AF65-F5344CB8AC3E}">
        <p14:creationId xmlns:p14="http://schemas.microsoft.com/office/powerpoint/2010/main" val="181795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0D9D4-77A8-4876-B482-7BB6BD8B7734}"/>
              </a:ext>
            </a:extLst>
          </p:cNvPr>
          <p:cNvSpPr>
            <a:spLocks noGrp="1"/>
          </p:cNvSpPr>
          <p:nvPr>
            <p:ph type="title"/>
          </p:nvPr>
        </p:nvSpPr>
        <p:spPr>
          <a:xfrm>
            <a:off x="895350" y="519113"/>
            <a:ext cx="11217275" cy="188595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15D704-484E-45E7-97C3-5C6DA3B25B1C}"/>
              </a:ext>
            </a:extLst>
          </p:cNvPr>
          <p:cNvSpPr>
            <a:spLocks noGrp="1"/>
          </p:cNvSpPr>
          <p:nvPr>
            <p:ph type="body" idx="1"/>
          </p:nvPr>
        </p:nvSpPr>
        <p:spPr>
          <a:xfrm>
            <a:off x="895350" y="2390775"/>
            <a:ext cx="5502275" cy="11715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028926-42E9-4257-B517-10BAF7AE4C98}"/>
              </a:ext>
            </a:extLst>
          </p:cNvPr>
          <p:cNvSpPr>
            <a:spLocks noGrp="1"/>
          </p:cNvSpPr>
          <p:nvPr>
            <p:ph sz="half" idx="2"/>
          </p:nvPr>
        </p:nvSpPr>
        <p:spPr>
          <a:xfrm>
            <a:off x="895350" y="3562350"/>
            <a:ext cx="5502275" cy="5240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D14EC0-68F4-42CE-992B-5F434EB3B136}"/>
              </a:ext>
            </a:extLst>
          </p:cNvPr>
          <p:cNvSpPr>
            <a:spLocks noGrp="1"/>
          </p:cNvSpPr>
          <p:nvPr>
            <p:ph type="body" sz="quarter" idx="3"/>
          </p:nvPr>
        </p:nvSpPr>
        <p:spPr>
          <a:xfrm>
            <a:off x="6583363" y="2390775"/>
            <a:ext cx="5529262" cy="11715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3EB1AD-C12E-4271-A3B9-5352CD124712}"/>
              </a:ext>
            </a:extLst>
          </p:cNvPr>
          <p:cNvSpPr>
            <a:spLocks noGrp="1"/>
          </p:cNvSpPr>
          <p:nvPr>
            <p:ph sz="quarter" idx="4"/>
          </p:nvPr>
        </p:nvSpPr>
        <p:spPr>
          <a:xfrm>
            <a:off x="6583363" y="3562350"/>
            <a:ext cx="5529262" cy="5240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8D9042-67A6-4EE5-B98B-F36453D85B32}"/>
              </a:ext>
            </a:extLst>
          </p:cNvPr>
          <p:cNvSpPr>
            <a:spLocks noGrp="1"/>
          </p:cNvSpPr>
          <p:nvPr>
            <p:ph type="dt" sz="half" idx="10"/>
          </p:nvPr>
        </p:nvSpPr>
        <p:spPr>
          <a:xfrm>
            <a:off x="893763" y="9040813"/>
            <a:ext cx="2925762" cy="519112"/>
          </a:xfrm>
          <a:prstGeom prst="rect">
            <a:avLst/>
          </a:prstGeom>
        </p:spPr>
        <p:txBody>
          <a:bodyPr/>
          <a:lstStyle/>
          <a:p>
            <a:fld id="{ED91A41E-55F6-4E24-A162-92DB7796D206}" type="datetimeFigureOut">
              <a:rPr lang="en-US" smtClean="0"/>
              <a:t>2/4/2021</a:t>
            </a:fld>
            <a:endParaRPr lang="en-US"/>
          </a:p>
        </p:txBody>
      </p:sp>
      <p:sp>
        <p:nvSpPr>
          <p:cNvPr id="8" name="Footer Placeholder 7">
            <a:extLst>
              <a:ext uri="{FF2B5EF4-FFF2-40B4-BE49-F238E27FC236}">
                <a16:creationId xmlns:a16="http://schemas.microsoft.com/office/drawing/2014/main" id="{B8CFC0C7-9FE4-48F2-8DDD-D708ED124946}"/>
              </a:ext>
            </a:extLst>
          </p:cNvPr>
          <p:cNvSpPr>
            <a:spLocks noGrp="1"/>
          </p:cNvSpPr>
          <p:nvPr>
            <p:ph type="ftr" sz="quarter" idx="11"/>
          </p:nvPr>
        </p:nvSpPr>
        <p:spPr>
          <a:xfrm>
            <a:off x="4308475" y="9040813"/>
            <a:ext cx="4387850" cy="51911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3CD2B805-C98C-484A-BC63-54AFBFF6DD0F}"/>
              </a:ext>
            </a:extLst>
          </p:cNvPr>
          <p:cNvSpPr>
            <a:spLocks noGrp="1"/>
          </p:cNvSpPr>
          <p:nvPr>
            <p:ph type="sldNum" sz="quarter" idx="12"/>
          </p:nvPr>
        </p:nvSpPr>
        <p:spPr>
          <a:xfrm>
            <a:off x="9185275" y="9040813"/>
            <a:ext cx="2925763" cy="519112"/>
          </a:xfrm>
          <a:prstGeom prst="rect">
            <a:avLst/>
          </a:prstGeom>
        </p:spPr>
        <p:txBody>
          <a:bodyPr/>
          <a:lstStyle/>
          <a:p>
            <a:fld id="{6CED0DAF-5A95-4EB6-ACD7-C85A5C5F1041}" type="slidenum">
              <a:rPr lang="en-US" smtClean="0"/>
              <a:t>‹#›</a:t>
            </a:fld>
            <a:endParaRPr lang="en-US"/>
          </a:p>
        </p:txBody>
      </p:sp>
    </p:spTree>
    <p:extLst>
      <p:ext uri="{BB962C8B-B14F-4D97-AF65-F5344CB8AC3E}">
        <p14:creationId xmlns:p14="http://schemas.microsoft.com/office/powerpoint/2010/main" val="4137073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1B901-311E-4926-B548-BD50DA7511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87C1AB-8292-4ED3-8C33-175D53A44EEC}"/>
              </a:ext>
            </a:extLst>
          </p:cNvPr>
          <p:cNvSpPr>
            <a:spLocks noGrp="1"/>
          </p:cNvSpPr>
          <p:nvPr>
            <p:ph type="dt" sz="half" idx="10"/>
          </p:nvPr>
        </p:nvSpPr>
        <p:spPr>
          <a:xfrm>
            <a:off x="893763" y="9040813"/>
            <a:ext cx="2925762" cy="519112"/>
          </a:xfrm>
          <a:prstGeom prst="rect">
            <a:avLst/>
          </a:prstGeom>
        </p:spPr>
        <p:txBody>
          <a:bodyPr/>
          <a:lstStyle/>
          <a:p>
            <a:fld id="{ED91A41E-55F6-4E24-A162-92DB7796D206}" type="datetimeFigureOut">
              <a:rPr lang="en-US" smtClean="0"/>
              <a:t>2/4/2021</a:t>
            </a:fld>
            <a:endParaRPr lang="en-US"/>
          </a:p>
        </p:txBody>
      </p:sp>
      <p:sp>
        <p:nvSpPr>
          <p:cNvPr id="4" name="Footer Placeholder 3">
            <a:extLst>
              <a:ext uri="{FF2B5EF4-FFF2-40B4-BE49-F238E27FC236}">
                <a16:creationId xmlns:a16="http://schemas.microsoft.com/office/drawing/2014/main" id="{7F36A713-4914-4BE4-BC9B-081AD6744812}"/>
              </a:ext>
            </a:extLst>
          </p:cNvPr>
          <p:cNvSpPr>
            <a:spLocks noGrp="1"/>
          </p:cNvSpPr>
          <p:nvPr>
            <p:ph type="ftr" sz="quarter" idx="11"/>
          </p:nvPr>
        </p:nvSpPr>
        <p:spPr>
          <a:xfrm>
            <a:off x="4308475" y="9040813"/>
            <a:ext cx="4387850" cy="51911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58EB39A1-4DE0-4506-8253-A486D1FFE8BB}"/>
              </a:ext>
            </a:extLst>
          </p:cNvPr>
          <p:cNvSpPr>
            <a:spLocks noGrp="1"/>
          </p:cNvSpPr>
          <p:nvPr>
            <p:ph type="sldNum" sz="quarter" idx="12"/>
          </p:nvPr>
        </p:nvSpPr>
        <p:spPr>
          <a:xfrm>
            <a:off x="9185275" y="9040813"/>
            <a:ext cx="2925763" cy="519112"/>
          </a:xfrm>
          <a:prstGeom prst="rect">
            <a:avLst/>
          </a:prstGeom>
        </p:spPr>
        <p:txBody>
          <a:bodyPr/>
          <a:lstStyle/>
          <a:p>
            <a:fld id="{6CED0DAF-5A95-4EB6-ACD7-C85A5C5F1041}" type="slidenum">
              <a:rPr lang="en-US" smtClean="0"/>
              <a:t>‹#›</a:t>
            </a:fld>
            <a:endParaRPr lang="en-US"/>
          </a:p>
        </p:txBody>
      </p:sp>
    </p:spTree>
    <p:extLst>
      <p:ext uri="{BB962C8B-B14F-4D97-AF65-F5344CB8AC3E}">
        <p14:creationId xmlns:p14="http://schemas.microsoft.com/office/powerpoint/2010/main" val="1011796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054CEE-2B9E-424F-9A32-BE0AEAA41390}"/>
              </a:ext>
            </a:extLst>
          </p:cNvPr>
          <p:cNvSpPr>
            <a:spLocks noGrp="1"/>
          </p:cNvSpPr>
          <p:nvPr>
            <p:ph type="dt" sz="half" idx="10"/>
          </p:nvPr>
        </p:nvSpPr>
        <p:spPr>
          <a:xfrm>
            <a:off x="893763" y="9040813"/>
            <a:ext cx="2925762" cy="519112"/>
          </a:xfrm>
          <a:prstGeom prst="rect">
            <a:avLst/>
          </a:prstGeom>
        </p:spPr>
        <p:txBody>
          <a:bodyPr/>
          <a:lstStyle/>
          <a:p>
            <a:fld id="{ED91A41E-55F6-4E24-A162-92DB7796D206}" type="datetimeFigureOut">
              <a:rPr lang="en-US" smtClean="0"/>
              <a:t>2/4/2021</a:t>
            </a:fld>
            <a:endParaRPr lang="en-US"/>
          </a:p>
        </p:txBody>
      </p:sp>
      <p:sp>
        <p:nvSpPr>
          <p:cNvPr id="3" name="Footer Placeholder 2">
            <a:extLst>
              <a:ext uri="{FF2B5EF4-FFF2-40B4-BE49-F238E27FC236}">
                <a16:creationId xmlns:a16="http://schemas.microsoft.com/office/drawing/2014/main" id="{1E918567-5D79-4A87-AF37-8EEB88388C50}"/>
              </a:ext>
            </a:extLst>
          </p:cNvPr>
          <p:cNvSpPr>
            <a:spLocks noGrp="1"/>
          </p:cNvSpPr>
          <p:nvPr>
            <p:ph type="ftr" sz="quarter" idx="11"/>
          </p:nvPr>
        </p:nvSpPr>
        <p:spPr>
          <a:xfrm>
            <a:off x="4308475" y="9040813"/>
            <a:ext cx="4387850" cy="51911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45D05A9-4EBB-4131-84D0-7A057E1D6787}"/>
              </a:ext>
            </a:extLst>
          </p:cNvPr>
          <p:cNvSpPr>
            <a:spLocks noGrp="1"/>
          </p:cNvSpPr>
          <p:nvPr>
            <p:ph type="sldNum" sz="quarter" idx="12"/>
          </p:nvPr>
        </p:nvSpPr>
        <p:spPr>
          <a:xfrm>
            <a:off x="9185275" y="9040813"/>
            <a:ext cx="2925763" cy="519112"/>
          </a:xfrm>
          <a:prstGeom prst="rect">
            <a:avLst/>
          </a:prstGeom>
        </p:spPr>
        <p:txBody>
          <a:bodyPr/>
          <a:lstStyle/>
          <a:p>
            <a:fld id="{6CED0DAF-5A95-4EB6-ACD7-C85A5C5F1041}" type="slidenum">
              <a:rPr lang="en-US" smtClean="0"/>
              <a:t>‹#›</a:t>
            </a:fld>
            <a:endParaRPr lang="en-US"/>
          </a:p>
        </p:txBody>
      </p:sp>
    </p:spTree>
    <p:extLst>
      <p:ext uri="{BB962C8B-B14F-4D97-AF65-F5344CB8AC3E}">
        <p14:creationId xmlns:p14="http://schemas.microsoft.com/office/powerpoint/2010/main" val="3377301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8D40E-EDB1-40D7-B1EE-2C6ABA2B2957}"/>
              </a:ext>
            </a:extLst>
          </p:cNvPr>
          <p:cNvSpPr>
            <a:spLocks noGrp="1"/>
          </p:cNvSpPr>
          <p:nvPr>
            <p:ph type="title"/>
          </p:nvPr>
        </p:nvSpPr>
        <p:spPr>
          <a:xfrm>
            <a:off x="895350" y="650875"/>
            <a:ext cx="4194175" cy="227488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5FD924-495F-4034-8D69-704019289F20}"/>
              </a:ext>
            </a:extLst>
          </p:cNvPr>
          <p:cNvSpPr>
            <a:spLocks noGrp="1"/>
          </p:cNvSpPr>
          <p:nvPr>
            <p:ph idx="1"/>
          </p:nvPr>
        </p:nvSpPr>
        <p:spPr>
          <a:xfrm>
            <a:off x="5529263" y="1404938"/>
            <a:ext cx="6583362" cy="69310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82688F-8950-41D4-8902-FE8427DAE38B}"/>
              </a:ext>
            </a:extLst>
          </p:cNvPr>
          <p:cNvSpPr>
            <a:spLocks noGrp="1"/>
          </p:cNvSpPr>
          <p:nvPr>
            <p:ph type="body" sz="half" idx="2"/>
          </p:nvPr>
        </p:nvSpPr>
        <p:spPr>
          <a:xfrm>
            <a:off x="895350" y="2925763"/>
            <a:ext cx="4194175" cy="5421312"/>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E39207-AE92-4AB6-9E36-D5D84F376D36}"/>
              </a:ext>
            </a:extLst>
          </p:cNvPr>
          <p:cNvSpPr>
            <a:spLocks noGrp="1"/>
          </p:cNvSpPr>
          <p:nvPr>
            <p:ph type="dt" sz="half" idx="10"/>
          </p:nvPr>
        </p:nvSpPr>
        <p:spPr>
          <a:xfrm>
            <a:off x="893763" y="9040813"/>
            <a:ext cx="2925762" cy="519112"/>
          </a:xfrm>
          <a:prstGeom prst="rect">
            <a:avLst/>
          </a:prstGeom>
        </p:spPr>
        <p:txBody>
          <a:bodyPr/>
          <a:lstStyle/>
          <a:p>
            <a:fld id="{ED91A41E-55F6-4E24-A162-92DB7796D206}" type="datetimeFigureOut">
              <a:rPr lang="en-US" smtClean="0"/>
              <a:t>2/4/2021</a:t>
            </a:fld>
            <a:endParaRPr lang="en-US"/>
          </a:p>
        </p:txBody>
      </p:sp>
      <p:sp>
        <p:nvSpPr>
          <p:cNvPr id="6" name="Footer Placeholder 5">
            <a:extLst>
              <a:ext uri="{FF2B5EF4-FFF2-40B4-BE49-F238E27FC236}">
                <a16:creationId xmlns:a16="http://schemas.microsoft.com/office/drawing/2014/main" id="{C2F523BD-3E87-4E84-8DCB-2AD0C63FEF6B}"/>
              </a:ext>
            </a:extLst>
          </p:cNvPr>
          <p:cNvSpPr>
            <a:spLocks noGrp="1"/>
          </p:cNvSpPr>
          <p:nvPr>
            <p:ph type="ftr" sz="quarter" idx="11"/>
          </p:nvPr>
        </p:nvSpPr>
        <p:spPr>
          <a:xfrm>
            <a:off x="4308475" y="9040813"/>
            <a:ext cx="4387850" cy="51911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0ABD1FE-D569-4AEC-A2A4-C0E827F2883F}"/>
              </a:ext>
            </a:extLst>
          </p:cNvPr>
          <p:cNvSpPr>
            <a:spLocks noGrp="1"/>
          </p:cNvSpPr>
          <p:nvPr>
            <p:ph type="sldNum" sz="quarter" idx="12"/>
          </p:nvPr>
        </p:nvSpPr>
        <p:spPr>
          <a:xfrm>
            <a:off x="9185275" y="9040813"/>
            <a:ext cx="2925763" cy="519112"/>
          </a:xfrm>
          <a:prstGeom prst="rect">
            <a:avLst/>
          </a:prstGeom>
        </p:spPr>
        <p:txBody>
          <a:bodyPr/>
          <a:lstStyle/>
          <a:p>
            <a:fld id="{6CED0DAF-5A95-4EB6-ACD7-C85A5C5F1041}" type="slidenum">
              <a:rPr lang="en-US" smtClean="0"/>
              <a:t>‹#›</a:t>
            </a:fld>
            <a:endParaRPr lang="en-US"/>
          </a:p>
        </p:txBody>
      </p:sp>
    </p:spTree>
    <p:extLst>
      <p:ext uri="{BB962C8B-B14F-4D97-AF65-F5344CB8AC3E}">
        <p14:creationId xmlns:p14="http://schemas.microsoft.com/office/powerpoint/2010/main" val="1252730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DF5D4"/>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42A898-95C7-41B8-AFC8-B4AE7C65AC37}"/>
              </a:ext>
            </a:extLst>
          </p:cNvPr>
          <p:cNvSpPr>
            <a:spLocks noGrp="1"/>
          </p:cNvSpPr>
          <p:nvPr>
            <p:ph type="title"/>
          </p:nvPr>
        </p:nvSpPr>
        <p:spPr>
          <a:xfrm>
            <a:off x="650240" y="1219200"/>
            <a:ext cx="11704320" cy="1761171"/>
          </a:xfrm>
          <a:prstGeom prst="rect">
            <a:avLst/>
          </a:prstGeom>
        </p:spPr>
        <p:txBody>
          <a:bodyPr vert="horz" lIns="91440" tIns="45720" rIns="91440" bIns="45720" rtlCol="0" anchor="ctr">
            <a:normAutofit/>
          </a:bodyPr>
          <a:lstStyle/>
          <a:p>
            <a:r>
              <a:rPr lang="en-US" dirty="0"/>
              <a:t>Click to edit Master title style</a:t>
            </a:r>
          </a:p>
        </p:txBody>
      </p:sp>
      <p:sp>
        <p:nvSpPr>
          <p:cNvPr id="7" name="Rectangle 6">
            <a:extLst>
              <a:ext uri="{FF2B5EF4-FFF2-40B4-BE49-F238E27FC236}">
                <a16:creationId xmlns:a16="http://schemas.microsoft.com/office/drawing/2014/main" id="{EBEC3F0E-66F1-40B7-9188-C64E81B4E4AC}"/>
              </a:ext>
            </a:extLst>
          </p:cNvPr>
          <p:cNvSpPr/>
          <p:nvPr userDrawn="1"/>
        </p:nvSpPr>
        <p:spPr>
          <a:xfrm>
            <a:off x="0" y="8886613"/>
            <a:ext cx="13004800" cy="866987"/>
          </a:xfrm>
          <a:prstGeom prst="rect">
            <a:avLst/>
          </a:prstGeom>
          <a:solidFill>
            <a:srgbClr val="15716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560" dirty="0"/>
          </a:p>
        </p:txBody>
      </p:sp>
      <p:sp>
        <p:nvSpPr>
          <p:cNvPr id="8" name="Rectangle 7">
            <a:extLst>
              <a:ext uri="{FF2B5EF4-FFF2-40B4-BE49-F238E27FC236}">
                <a16:creationId xmlns:a16="http://schemas.microsoft.com/office/drawing/2014/main" id="{442A734C-7468-4D1F-9752-D8EF43BB4B6C}"/>
              </a:ext>
            </a:extLst>
          </p:cNvPr>
          <p:cNvSpPr/>
          <p:nvPr userDrawn="1"/>
        </p:nvSpPr>
        <p:spPr>
          <a:xfrm>
            <a:off x="6285653" y="9142591"/>
            <a:ext cx="6337152" cy="355034"/>
          </a:xfrm>
          <a:prstGeom prst="rect">
            <a:avLst/>
          </a:prstGeom>
        </p:spPr>
        <p:txBody>
          <a:bodyPr wrap="square" anchor="ctr" anchorCtr="0">
            <a:spAutoFit/>
          </a:bodyPr>
          <a:lstStyle/>
          <a:p>
            <a:pPr algn="r"/>
            <a:r>
              <a:rPr lang="en-US" sz="1707" b="1" i="0" baseline="0" dirty="0">
                <a:solidFill>
                  <a:schemeClr val="bg1"/>
                </a:solidFill>
                <a:latin typeface="+mj-lt"/>
              </a:rPr>
              <a:t>Town of Loomis General Plan Housing Element</a:t>
            </a:r>
          </a:p>
        </p:txBody>
      </p:sp>
      <p:sp>
        <p:nvSpPr>
          <p:cNvPr id="10" name="Rectangle 9">
            <a:extLst>
              <a:ext uri="{FF2B5EF4-FFF2-40B4-BE49-F238E27FC236}">
                <a16:creationId xmlns:a16="http://schemas.microsoft.com/office/drawing/2014/main" id="{29EF4E04-A349-436E-AC28-6966AE86F561}"/>
              </a:ext>
            </a:extLst>
          </p:cNvPr>
          <p:cNvSpPr/>
          <p:nvPr userDrawn="1"/>
        </p:nvSpPr>
        <p:spPr>
          <a:xfrm flipV="1">
            <a:off x="0" y="8821591"/>
            <a:ext cx="13004800" cy="65023"/>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560"/>
          </a:p>
        </p:txBody>
      </p:sp>
      <p:pic>
        <p:nvPicPr>
          <p:cNvPr id="11" name="Picture 10" descr="A picture containing diagram&#10;&#10;Description automatically generated">
            <a:extLst>
              <a:ext uri="{FF2B5EF4-FFF2-40B4-BE49-F238E27FC236}">
                <a16:creationId xmlns:a16="http://schemas.microsoft.com/office/drawing/2014/main" id="{265AFC22-0C38-481E-9D97-ED751BAF6C21}"/>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69240" y="8937112"/>
            <a:ext cx="762000" cy="765990"/>
          </a:xfrm>
          <a:prstGeom prst="rect">
            <a:avLst/>
          </a:prstGeom>
        </p:spPr>
      </p:pic>
    </p:spTree>
    <p:extLst>
      <p:ext uri="{BB962C8B-B14F-4D97-AF65-F5344CB8AC3E}">
        <p14:creationId xmlns:p14="http://schemas.microsoft.com/office/powerpoint/2010/main" val="2890825770"/>
      </p:ext>
    </p:extLst>
  </p:cSld>
  <p:clrMap bg1="lt1" tx1="dk1" bg2="lt2" tx2="dk2" accent1="accent1" accent2="accent2" accent3="accent3" accent4="accent4" accent5="accent5" accent6="accent6" hlink="hlink" folHlink="folHlink"/>
  <p:sldLayoutIdLst>
    <p:sldLayoutId id="2147483668" r:id="rId1"/>
    <p:sldLayoutId id="2147483679"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l" defTabSz="914400" rtl="0" eaLnBrk="1" latinLnBrk="0" hangingPunct="1">
        <a:lnSpc>
          <a:spcPct val="90000"/>
        </a:lnSpc>
        <a:spcBef>
          <a:spcPct val="0"/>
        </a:spcBef>
        <a:buNone/>
        <a:defRPr sz="4400" kern="1200" cap="all" baseline="0">
          <a:solidFill>
            <a:schemeClr val="tx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cap="all" baseline="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loomis.ca.gov/2020-general-plan-update/"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2C4BF-409B-4887-8E91-FDEABCA86E2F}"/>
              </a:ext>
            </a:extLst>
          </p:cNvPr>
          <p:cNvSpPr>
            <a:spLocks noGrp="1"/>
          </p:cNvSpPr>
          <p:nvPr>
            <p:ph type="title"/>
          </p:nvPr>
        </p:nvSpPr>
        <p:spPr/>
        <p:txBody>
          <a:bodyPr/>
          <a:lstStyle/>
          <a:p>
            <a:pPr algn="ctr"/>
            <a:r>
              <a:rPr lang="en-US" sz="4800" dirty="0"/>
              <a:t>Town of Loomis</a:t>
            </a:r>
            <a:br>
              <a:rPr lang="en-US" dirty="0"/>
            </a:br>
            <a:r>
              <a:rPr lang="en-US" dirty="0"/>
              <a:t>General Plan Housing Element</a:t>
            </a:r>
          </a:p>
        </p:txBody>
      </p:sp>
      <p:sp>
        <p:nvSpPr>
          <p:cNvPr id="3" name="Text Placeholder 2">
            <a:extLst>
              <a:ext uri="{FF2B5EF4-FFF2-40B4-BE49-F238E27FC236}">
                <a16:creationId xmlns:a16="http://schemas.microsoft.com/office/drawing/2014/main" id="{8A5150C2-0208-41F3-933F-17738BD25B20}"/>
              </a:ext>
            </a:extLst>
          </p:cNvPr>
          <p:cNvSpPr>
            <a:spLocks noGrp="1"/>
          </p:cNvSpPr>
          <p:nvPr>
            <p:ph type="body" idx="1"/>
          </p:nvPr>
        </p:nvSpPr>
        <p:spPr>
          <a:xfrm>
            <a:off x="2397159" y="5334000"/>
            <a:ext cx="8829641" cy="1171575"/>
          </a:xfrm>
        </p:spPr>
        <p:txBody>
          <a:bodyPr/>
          <a:lstStyle/>
          <a:p>
            <a:pPr algn="ctr"/>
            <a:r>
              <a:rPr lang="en-US" sz="3600" dirty="0"/>
              <a:t>Housing Committee Meeting #2</a:t>
            </a:r>
          </a:p>
          <a:p>
            <a:pPr algn="ctr"/>
            <a:r>
              <a:rPr lang="en-US" sz="3000" dirty="0"/>
              <a:t>February 10, 2021</a:t>
            </a:r>
          </a:p>
        </p:txBody>
      </p:sp>
    </p:spTree>
    <p:extLst>
      <p:ext uri="{BB962C8B-B14F-4D97-AF65-F5344CB8AC3E}">
        <p14:creationId xmlns:p14="http://schemas.microsoft.com/office/powerpoint/2010/main" val="2436524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A8C86-DA7C-40B0-9E2D-A42FA8FCE824}"/>
              </a:ext>
            </a:extLst>
          </p:cNvPr>
          <p:cNvSpPr>
            <a:spLocks noGrp="1"/>
          </p:cNvSpPr>
          <p:nvPr>
            <p:ph type="title"/>
          </p:nvPr>
        </p:nvSpPr>
        <p:spPr/>
        <p:txBody>
          <a:bodyPr/>
          <a:lstStyle/>
          <a:p>
            <a:r>
              <a:rPr lang="en-US" dirty="0"/>
              <a:t>Stakeholder Consultations</a:t>
            </a:r>
          </a:p>
        </p:txBody>
      </p:sp>
      <p:sp>
        <p:nvSpPr>
          <p:cNvPr id="3" name="Content Placeholder 2">
            <a:extLst>
              <a:ext uri="{FF2B5EF4-FFF2-40B4-BE49-F238E27FC236}">
                <a16:creationId xmlns:a16="http://schemas.microsoft.com/office/drawing/2014/main" id="{44AF3406-ED72-4F3E-9DD5-945C30536972}"/>
              </a:ext>
            </a:extLst>
          </p:cNvPr>
          <p:cNvSpPr>
            <a:spLocks noGrp="1"/>
          </p:cNvSpPr>
          <p:nvPr>
            <p:ph idx="1"/>
          </p:nvPr>
        </p:nvSpPr>
        <p:spPr>
          <a:ln>
            <a:noFill/>
          </a:ln>
        </p:spPr>
        <p:txBody>
          <a:bodyPr/>
          <a:lstStyle/>
          <a:p>
            <a:r>
              <a:rPr lang="en-US" dirty="0"/>
              <a:t>High cost of housing</a:t>
            </a:r>
          </a:p>
          <a:p>
            <a:r>
              <a:rPr lang="en-US" dirty="0"/>
              <a:t>Dominance of single-family housing and limited high density land</a:t>
            </a:r>
          </a:p>
          <a:p>
            <a:pPr lvl="1"/>
            <a:r>
              <a:rPr lang="en-US" dirty="0"/>
              <a:t>Limited rental options make it difficult for voucher holders to find housing in Loomis</a:t>
            </a:r>
          </a:p>
          <a:p>
            <a:pPr lvl="1"/>
            <a:r>
              <a:rPr lang="en-US" dirty="0"/>
              <a:t>Affordable developers cite 30 du/acre as ideal</a:t>
            </a:r>
          </a:p>
          <a:p>
            <a:r>
              <a:rPr lang="en-US" dirty="0"/>
              <a:t>Lack of community support for housing development</a:t>
            </a:r>
          </a:p>
          <a:p>
            <a:r>
              <a:rPr lang="en-US" dirty="0"/>
              <a:t>Lack of housing developments for special needs groups (seniors, developmentally disabled, homeless)</a:t>
            </a:r>
          </a:p>
          <a:p>
            <a:r>
              <a:rPr lang="en-US" dirty="0"/>
              <a:t>Segregated land use patterns makes it difficult to walk between residential and commercial areas</a:t>
            </a:r>
          </a:p>
        </p:txBody>
      </p:sp>
    </p:spTree>
    <p:extLst>
      <p:ext uri="{BB962C8B-B14F-4D97-AF65-F5344CB8AC3E}">
        <p14:creationId xmlns:p14="http://schemas.microsoft.com/office/powerpoint/2010/main" val="4268707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5D0588-DEA1-4E39-AEAB-1C962B74070E}"/>
              </a:ext>
            </a:extLst>
          </p:cNvPr>
          <p:cNvSpPr>
            <a:spLocks noGrp="1"/>
          </p:cNvSpPr>
          <p:nvPr>
            <p:ph type="title"/>
          </p:nvPr>
        </p:nvSpPr>
        <p:spPr/>
        <p:txBody>
          <a:bodyPr>
            <a:normAutofit fontScale="90000"/>
          </a:bodyPr>
          <a:lstStyle/>
          <a:p>
            <a:br>
              <a:rPr lang="en-US" dirty="0"/>
            </a:br>
            <a:br>
              <a:rPr lang="en-US" dirty="0"/>
            </a:br>
            <a:r>
              <a:rPr lang="en-US" dirty="0"/>
              <a:t>Housing Survey</a:t>
            </a:r>
            <a:br>
              <a:rPr lang="en-US" dirty="0"/>
            </a:br>
            <a:br>
              <a:rPr lang="en-US" dirty="0"/>
            </a:br>
            <a:endParaRPr lang="en-US" dirty="0"/>
          </a:p>
        </p:txBody>
      </p:sp>
      <p:sp>
        <p:nvSpPr>
          <p:cNvPr id="6" name="Content Placeholder 5">
            <a:extLst>
              <a:ext uri="{FF2B5EF4-FFF2-40B4-BE49-F238E27FC236}">
                <a16:creationId xmlns:a16="http://schemas.microsoft.com/office/drawing/2014/main" id="{73E64EC3-E04E-47C1-A1E5-3871596062F0}"/>
              </a:ext>
            </a:extLst>
          </p:cNvPr>
          <p:cNvSpPr>
            <a:spLocks noGrp="1"/>
          </p:cNvSpPr>
          <p:nvPr>
            <p:ph idx="1"/>
          </p:nvPr>
        </p:nvSpPr>
        <p:spPr>
          <a:ln>
            <a:noFill/>
          </a:ln>
        </p:spPr>
        <p:txBody>
          <a:bodyPr/>
          <a:lstStyle/>
          <a:p>
            <a:r>
              <a:rPr lang="en-US" sz="2400" dirty="0"/>
              <a:t>Link to be added </a:t>
            </a:r>
          </a:p>
        </p:txBody>
      </p:sp>
    </p:spTree>
    <p:extLst>
      <p:ext uri="{BB962C8B-B14F-4D97-AF65-F5344CB8AC3E}">
        <p14:creationId xmlns:p14="http://schemas.microsoft.com/office/powerpoint/2010/main" val="790524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AD46F-EA56-4C59-B354-0C9AC66022F6}"/>
              </a:ext>
            </a:extLst>
          </p:cNvPr>
          <p:cNvSpPr>
            <a:spLocks noGrp="1"/>
          </p:cNvSpPr>
          <p:nvPr>
            <p:ph type="title"/>
          </p:nvPr>
        </p:nvSpPr>
        <p:spPr/>
        <p:txBody>
          <a:bodyPr/>
          <a:lstStyle/>
          <a:p>
            <a:r>
              <a:rPr lang="en-US" dirty="0"/>
              <a:t>Housing Programs</a:t>
            </a:r>
            <a:br>
              <a:rPr lang="en-US" dirty="0"/>
            </a:br>
            <a:br>
              <a:rPr lang="en-US" dirty="0"/>
            </a:br>
            <a:endParaRPr lang="en-US" dirty="0"/>
          </a:p>
        </p:txBody>
      </p:sp>
    </p:spTree>
    <p:extLst>
      <p:ext uri="{BB962C8B-B14F-4D97-AF65-F5344CB8AC3E}">
        <p14:creationId xmlns:p14="http://schemas.microsoft.com/office/powerpoint/2010/main" val="3615973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9A808E-6CCB-476B-A927-755BD474CECC}"/>
              </a:ext>
            </a:extLst>
          </p:cNvPr>
          <p:cNvSpPr>
            <a:spLocks noGrp="1"/>
          </p:cNvSpPr>
          <p:nvPr>
            <p:ph type="title"/>
          </p:nvPr>
        </p:nvSpPr>
        <p:spPr/>
        <p:txBody>
          <a:bodyPr/>
          <a:lstStyle/>
          <a:p>
            <a:r>
              <a:rPr lang="en-US" dirty="0"/>
              <a:t>Programs Completed </a:t>
            </a:r>
            <a:endParaRPr lang="en-US" dirty="0">
              <a:highlight>
                <a:srgbClr val="FFFF00"/>
              </a:highlight>
            </a:endParaRPr>
          </a:p>
        </p:txBody>
      </p:sp>
      <p:sp>
        <p:nvSpPr>
          <p:cNvPr id="5" name="Content Placeholder 4">
            <a:extLst>
              <a:ext uri="{FF2B5EF4-FFF2-40B4-BE49-F238E27FC236}">
                <a16:creationId xmlns:a16="http://schemas.microsoft.com/office/drawing/2014/main" id="{D50BBEB7-85A9-47D4-8B98-4C02BF1C7160}"/>
              </a:ext>
            </a:extLst>
          </p:cNvPr>
          <p:cNvSpPr>
            <a:spLocks noGrp="1"/>
          </p:cNvSpPr>
          <p:nvPr>
            <p:ph idx="1"/>
          </p:nvPr>
        </p:nvSpPr>
        <p:spPr>
          <a:ln>
            <a:noFill/>
          </a:ln>
        </p:spPr>
        <p:txBody>
          <a:bodyPr/>
          <a:lstStyle/>
          <a:p>
            <a:pPr marL="0" indent="0">
              <a:buNone/>
            </a:pPr>
            <a:endParaRPr lang="en-US" dirty="0"/>
          </a:p>
        </p:txBody>
      </p:sp>
      <p:graphicFrame>
        <p:nvGraphicFramePr>
          <p:cNvPr id="6" name="Table 5">
            <a:extLst>
              <a:ext uri="{FF2B5EF4-FFF2-40B4-BE49-F238E27FC236}">
                <a16:creationId xmlns:a16="http://schemas.microsoft.com/office/drawing/2014/main" id="{FBB95D59-A110-4697-A1D1-3281261472B9}"/>
              </a:ext>
            </a:extLst>
          </p:cNvPr>
          <p:cNvGraphicFramePr>
            <a:graphicFrameLocks/>
          </p:cNvGraphicFramePr>
          <p:nvPr>
            <p:extLst>
              <p:ext uri="{D42A27DB-BD31-4B8C-83A1-F6EECF244321}">
                <p14:modId xmlns:p14="http://schemas.microsoft.com/office/powerpoint/2010/main" val="2305670649"/>
              </p:ext>
            </p:extLst>
          </p:nvPr>
        </p:nvGraphicFramePr>
        <p:xfrm>
          <a:off x="893571" y="2590800"/>
          <a:ext cx="11217274" cy="3779520"/>
        </p:xfrm>
        <a:graphic>
          <a:graphicData uri="http://schemas.openxmlformats.org/drawingml/2006/table">
            <a:tbl>
              <a:tblPr firstRow="1" bandRow="1">
                <a:tableStyleId>{5C22544A-7EE6-4342-B048-85BDC9FD1C3A}</a:tableStyleId>
              </a:tblPr>
              <a:tblGrid>
                <a:gridCol w="5608637">
                  <a:extLst>
                    <a:ext uri="{9D8B030D-6E8A-4147-A177-3AD203B41FA5}">
                      <a16:colId xmlns:a16="http://schemas.microsoft.com/office/drawing/2014/main" val="4062609565"/>
                    </a:ext>
                  </a:extLst>
                </a:gridCol>
                <a:gridCol w="5608637">
                  <a:extLst>
                    <a:ext uri="{9D8B030D-6E8A-4147-A177-3AD203B41FA5}">
                      <a16:colId xmlns:a16="http://schemas.microsoft.com/office/drawing/2014/main" val="1532468466"/>
                    </a:ext>
                  </a:extLst>
                </a:gridCol>
              </a:tblGrid>
              <a:tr h="457200">
                <a:tc>
                  <a:txBody>
                    <a:bodyPr/>
                    <a:lstStyle/>
                    <a:p>
                      <a:pPr algn="ctr"/>
                      <a:r>
                        <a:rPr lang="en-US" sz="2400" b="1" dirty="0"/>
                        <a:t>Program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tc>
                  <a:txBody>
                    <a:bodyPr/>
                    <a:lstStyle/>
                    <a:p>
                      <a:pPr algn="ctr"/>
                      <a:r>
                        <a:rPr lang="en-US" sz="2400" b="1" dirty="0"/>
                        <a:t>Status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extLst>
                  <a:ext uri="{0D108BD9-81ED-4DB2-BD59-A6C34878D82A}">
                    <a16:rowId xmlns:a16="http://schemas.microsoft.com/office/drawing/2014/main" val="470705889"/>
                  </a:ext>
                </a:extLst>
              </a:tr>
              <a:tr h="413657">
                <a:tc>
                  <a:txBody>
                    <a:bodyPr/>
                    <a:lstStyle/>
                    <a:p>
                      <a:r>
                        <a:rPr lang="en-US" sz="2000" b="1" dirty="0"/>
                        <a:t>PROGRAM 11. </a:t>
                      </a:r>
                      <a:r>
                        <a:rPr lang="en-US" sz="2000" b="0" dirty="0"/>
                        <a:t>Alternative sites analysis of nonvacant sites made available through rehabilitation, conversion from market-rate to affordable, or preservation of affordability.</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2000" dirty="0"/>
                        <a:t>Removed. Alternative sites not included in the sites inventory.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3526712718"/>
                  </a:ext>
                </a:extLst>
              </a:tr>
              <a:tr h="413657">
                <a:tc>
                  <a:txBody>
                    <a:bodyPr/>
                    <a:lstStyle/>
                    <a:p>
                      <a:r>
                        <a:rPr lang="en-US" sz="2000" b="1" dirty="0"/>
                        <a:t>PROGRAM 16. </a:t>
                      </a:r>
                      <a:r>
                        <a:rPr lang="en-US" sz="2000" b="0" dirty="0"/>
                        <a:t>Amend the Development Code to include the definition of “Extremely Low-Income.”</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2000" dirty="0"/>
                        <a:t>Complete. Definition added to Chapter 13.80.020 of the Zoning Ordinance in 2014.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4259705697"/>
                  </a:ext>
                </a:extLst>
              </a:tr>
              <a:tr h="729343">
                <a:tc>
                  <a:txBody>
                    <a:bodyPr/>
                    <a:lstStyle/>
                    <a:p>
                      <a:r>
                        <a:rPr lang="en-US" sz="2000" b="1" dirty="0"/>
                        <a:t>PROGRAM 24. </a:t>
                      </a:r>
                      <a:r>
                        <a:rPr lang="en-US" sz="2000" b="0" dirty="0"/>
                        <a:t>Continue to allow small group housing projects (six or fewer residents) in all residential zones subject to the same rules that apply to single-family dwellings.</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Complete. Permitted in Chapter 13.24.040 of the Zoning Ordinance.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257653827"/>
                  </a:ext>
                </a:extLst>
              </a:tr>
            </a:tbl>
          </a:graphicData>
        </a:graphic>
      </p:graphicFrame>
    </p:spTree>
    <p:extLst>
      <p:ext uri="{BB962C8B-B14F-4D97-AF65-F5344CB8AC3E}">
        <p14:creationId xmlns:p14="http://schemas.microsoft.com/office/powerpoint/2010/main" val="3785560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169B1-12FC-4591-95C2-B634F220CD2A}"/>
              </a:ext>
            </a:extLst>
          </p:cNvPr>
          <p:cNvSpPr>
            <a:spLocks noGrp="1"/>
          </p:cNvSpPr>
          <p:nvPr>
            <p:ph type="title"/>
          </p:nvPr>
        </p:nvSpPr>
        <p:spPr/>
        <p:txBody>
          <a:bodyPr/>
          <a:lstStyle/>
          <a:p>
            <a:r>
              <a:rPr lang="en-US" dirty="0"/>
              <a:t>Continuing Programs</a:t>
            </a:r>
          </a:p>
        </p:txBody>
      </p:sp>
      <p:sp>
        <p:nvSpPr>
          <p:cNvPr id="3" name="Content Placeholder 2">
            <a:extLst>
              <a:ext uri="{FF2B5EF4-FFF2-40B4-BE49-F238E27FC236}">
                <a16:creationId xmlns:a16="http://schemas.microsoft.com/office/drawing/2014/main" id="{A25F074B-E6E3-4EB4-8F64-B87CA5F614F7}"/>
              </a:ext>
            </a:extLst>
          </p:cNvPr>
          <p:cNvSpPr>
            <a:spLocks noGrp="1"/>
          </p:cNvSpPr>
          <p:nvPr>
            <p:ph idx="1"/>
          </p:nvPr>
        </p:nvSpPr>
        <p:spPr>
          <a:ln>
            <a:noFill/>
          </a:ln>
        </p:spPr>
        <p:txBody>
          <a:bodyPr/>
          <a:lstStyle/>
          <a:p>
            <a:endParaRPr lang="en-US" dirty="0"/>
          </a:p>
        </p:txBody>
      </p:sp>
      <p:graphicFrame>
        <p:nvGraphicFramePr>
          <p:cNvPr id="4" name="Table 3">
            <a:extLst>
              <a:ext uri="{FF2B5EF4-FFF2-40B4-BE49-F238E27FC236}">
                <a16:creationId xmlns:a16="http://schemas.microsoft.com/office/drawing/2014/main" id="{3B7E5086-755B-4DC5-A9A2-E59E48F02852}"/>
              </a:ext>
            </a:extLst>
          </p:cNvPr>
          <p:cNvGraphicFramePr>
            <a:graphicFrameLocks/>
          </p:cNvGraphicFramePr>
          <p:nvPr>
            <p:extLst>
              <p:ext uri="{D42A27DB-BD31-4B8C-83A1-F6EECF244321}">
                <p14:modId xmlns:p14="http://schemas.microsoft.com/office/powerpoint/2010/main" val="234790880"/>
              </p:ext>
            </p:extLst>
          </p:nvPr>
        </p:nvGraphicFramePr>
        <p:xfrm>
          <a:off x="893571" y="2438398"/>
          <a:ext cx="11217274" cy="6309360"/>
        </p:xfrm>
        <a:graphic>
          <a:graphicData uri="http://schemas.openxmlformats.org/drawingml/2006/table">
            <a:tbl>
              <a:tblPr firstRow="1" bandRow="1">
                <a:tableStyleId>{5C22544A-7EE6-4342-B048-85BDC9FD1C3A}</a:tableStyleId>
              </a:tblPr>
              <a:tblGrid>
                <a:gridCol w="5608637">
                  <a:extLst>
                    <a:ext uri="{9D8B030D-6E8A-4147-A177-3AD203B41FA5}">
                      <a16:colId xmlns:a16="http://schemas.microsoft.com/office/drawing/2014/main" val="4062609565"/>
                    </a:ext>
                  </a:extLst>
                </a:gridCol>
                <a:gridCol w="5608637">
                  <a:extLst>
                    <a:ext uri="{9D8B030D-6E8A-4147-A177-3AD203B41FA5}">
                      <a16:colId xmlns:a16="http://schemas.microsoft.com/office/drawing/2014/main" val="1532468466"/>
                    </a:ext>
                  </a:extLst>
                </a:gridCol>
              </a:tblGrid>
              <a:tr h="457200">
                <a:tc gridSpan="2">
                  <a:txBody>
                    <a:bodyPr/>
                    <a:lstStyle/>
                    <a:p>
                      <a:pPr algn="ctr"/>
                      <a:r>
                        <a:rPr lang="en-US" sz="2400" b="1" dirty="0"/>
                        <a:t>Programs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tc hMerge="1">
                  <a:txBody>
                    <a:bodyPr/>
                    <a:lstStyle/>
                    <a:p>
                      <a:pPr algn="ctr"/>
                      <a:endParaRPr lang="en-US"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extLst>
                  <a:ext uri="{0D108BD9-81ED-4DB2-BD59-A6C34878D82A}">
                    <a16:rowId xmlns:a16="http://schemas.microsoft.com/office/drawing/2014/main" val="470705889"/>
                  </a:ext>
                </a:extLst>
              </a:tr>
              <a:tr h="729343">
                <a:tc>
                  <a:txBody>
                    <a:bodyPr/>
                    <a:lstStyle/>
                    <a:p>
                      <a:r>
                        <a:rPr lang="en-US" sz="2000" b="1" dirty="0"/>
                        <a:t>PROGRAM 4. </a:t>
                      </a:r>
                      <a:r>
                        <a:rPr lang="en-US" sz="2000" b="0" dirty="0"/>
                        <a:t>Continue to work with the County to assist with the production of affordable housing, through regional land banking, financing pools, and other mechanisms, such as housing trust funds.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PROGRAM 9. </a:t>
                      </a:r>
                      <a:r>
                        <a:rPr lang="en-US" sz="2000" b="0" dirty="0"/>
                        <a:t>Partner with the development community to facilitate residential development in the commercial and multi-family zones to diversify the housing stock.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2255719027"/>
                  </a:ext>
                </a:extLst>
              </a:tr>
              <a:tr h="413657">
                <a:tc>
                  <a:txBody>
                    <a:bodyPr/>
                    <a:lstStyle/>
                    <a:p>
                      <a:r>
                        <a:rPr lang="en-US" sz="2000" b="1" dirty="0"/>
                        <a:t>PROGRAM 6. </a:t>
                      </a:r>
                      <a:r>
                        <a:rPr lang="en-US" sz="2000" b="0" dirty="0"/>
                        <a:t>Leverage financial resources and work with qualified sponsors to support affordable housing through applying for federal and state funding.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PROGRAM 14. </a:t>
                      </a:r>
                      <a:r>
                        <a:rPr lang="en-US" sz="2000" b="0" dirty="0"/>
                        <a:t>Consider an affordable housing linkage fee on nonresidential development to support the development of affordable housing.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4259705697"/>
                  </a:ext>
                </a:extLst>
              </a:tr>
              <a:tr h="729343">
                <a:tc>
                  <a:txBody>
                    <a:bodyPr/>
                    <a:lstStyle/>
                    <a:p>
                      <a:pPr algn="l"/>
                      <a:r>
                        <a:rPr lang="en-US" sz="2000" b="1" dirty="0"/>
                        <a:t>PROGRAM 7. </a:t>
                      </a:r>
                      <a:r>
                        <a:rPr lang="en-US" sz="2000" b="0" dirty="0"/>
                        <a:t>Identify financial institutions operating in the Town that fall under the requirements of the Community Reinvestment Act and request that these institutions develop specific programs for providing financing for low- and moderate-income housing.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PROGRAM 15. </a:t>
                      </a:r>
                      <a:r>
                        <a:rPr lang="en-US" sz="2000" b="0" dirty="0"/>
                        <a:t>Examine alternatives to establish a local housing trust fund.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257653827"/>
                  </a:ext>
                </a:extLst>
              </a:tr>
              <a:tr h="729343">
                <a:tc>
                  <a:txBody>
                    <a:bodyPr/>
                    <a:lstStyle/>
                    <a:p>
                      <a:pPr algn="l"/>
                      <a:r>
                        <a:rPr lang="en-US" sz="2000" b="1" dirty="0"/>
                        <a:t>PROGRAM 8. </a:t>
                      </a:r>
                      <a:r>
                        <a:rPr lang="en-US" sz="2000" b="0" dirty="0"/>
                        <a:t>Research an inclusionary housing ordinance.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PROGRAM 18. </a:t>
                      </a:r>
                      <a:r>
                        <a:rPr lang="en-US" sz="2000" b="0" dirty="0"/>
                        <a:t>Adopt a resolution waiving 100 percent of the application processing fees for developments in which 5 percent of units are affordable to extremely low-income households.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2494681702"/>
                  </a:ext>
                </a:extLst>
              </a:tr>
            </a:tbl>
          </a:graphicData>
        </a:graphic>
      </p:graphicFrame>
    </p:spTree>
    <p:extLst>
      <p:ext uri="{BB962C8B-B14F-4D97-AF65-F5344CB8AC3E}">
        <p14:creationId xmlns:p14="http://schemas.microsoft.com/office/powerpoint/2010/main" val="517149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169B1-12FC-4591-95C2-B634F220CD2A}"/>
              </a:ext>
            </a:extLst>
          </p:cNvPr>
          <p:cNvSpPr>
            <a:spLocks noGrp="1"/>
          </p:cNvSpPr>
          <p:nvPr>
            <p:ph type="title"/>
          </p:nvPr>
        </p:nvSpPr>
        <p:spPr/>
        <p:txBody>
          <a:bodyPr/>
          <a:lstStyle/>
          <a:p>
            <a:r>
              <a:rPr lang="en-US" dirty="0"/>
              <a:t>Continuing Programs</a:t>
            </a:r>
          </a:p>
        </p:txBody>
      </p:sp>
      <p:sp>
        <p:nvSpPr>
          <p:cNvPr id="3" name="Content Placeholder 2">
            <a:extLst>
              <a:ext uri="{FF2B5EF4-FFF2-40B4-BE49-F238E27FC236}">
                <a16:creationId xmlns:a16="http://schemas.microsoft.com/office/drawing/2014/main" id="{A25F074B-E6E3-4EB4-8F64-B87CA5F614F7}"/>
              </a:ext>
            </a:extLst>
          </p:cNvPr>
          <p:cNvSpPr>
            <a:spLocks noGrp="1"/>
          </p:cNvSpPr>
          <p:nvPr>
            <p:ph idx="1"/>
          </p:nvPr>
        </p:nvSpPr>
        <p:spPr>
          <a:ln>
            <a:noFill/>
          </a:ln>
        </p:spPr>
        <p:txBody>
          <a:bodyPr/>
          <a:lstStyle/>
          <a:p>
            <a:endParaRPr lang="en-US" dirty="0"/>
          </a:p>
        </p:txBody>
      </p:sp>
      <p:graphicFrame>
        <p:nvGraphicFramePr>
          <p:cNvPr id="4" name="Table 3">
            <a:extLst>
              <a:ext uri="{FF2B5EF4-FFF2-40B4-BE49-F238E27FC236}">
                <a16:creationId xmlns:a16="http://schemas.microsoft.com/office/drawing/2014/main" id="{3B7E5086-755B-4DC5-A9A2-E59E48F02852}"/>
              </a:ext>
            </a:extLst>
          </p:cNvPr>
          <p:cNvGraphicFramePr>
            <a:graphicFrameLocks/>
          </p:cNvGraphicFramePr>
          <p:nvPr>
            <p:extLst>
              <p:ext uri="{D42A27DB-BD31-4B8C-83A1-F6EECF244321}">
                <p14:modId xmlns:p14="http://schemas.microsoft.com/office/powerpoint/2010/main" val="2127340451"/>
              </p:ext>
            </p:extLst>
          </p:nvPr>
        </p:nvGraphicFramePr>
        <p:xfrm>
          <a:off x="893571" y="2438398"/>
          <a:ext cx="11217274" cy="3383280"/>
        </p:xfrm>
        <a:graphic>
          <a:graphicData uri="http://schemas.openxmlformats.org/drawingml/2006/table">
            <a:tbl>
              <a:tblPr firstRow="1" bandRow="1">
                <a:tableStyleId>{5C22544A-7EE6-4342-B048-85BDC9FD1C3A}</a:tableStyleId>
              </a:tblPr>
              <a:tblGrid>
                <a:gridCol w="5608637">
                  <a:extLst>
                    <a:ext uri="{9D8B030D-6E8A-4147-A177-3AD203B41FA5}">
                      <a16:colId xmlns:a16="http://schemas.microsoft.com/office/drawing/2014/main" val="4062609565"/>
                    </a:ext>
                  </a:extLst>
                </a:gridCol>
                <a:gridCol w="5608637">
                  <a:extLst>
                    <a:ext uri="{9D8B030D-6E8A-4147-A177-3AD203B41FA5}">
                      <a16:colId xmlns:a16="http://schemas.microsoft.com/office/drawing/2014/main" val="1532468466"/>
                    </a:ext>
                  </a:extLst>
                </a:gridCol>
              </a:tblGrid>
              <a:tr h="457200">
                <a:tc gridSpan="2">
                  <a:txBody>
                    <a:bodyPr/>
                    <a:lstStyle/>
                    <a:p>
                      <a:pPr algn="ctr"/>
                      <a:r>
                        <a:rPr lang="en-US" sz="2400" b="1" dirty="0"/>
                        <a:t>Programs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tc hMerge="1">
                  <a:txBody>
                    <a:bodyPr/>
                    <a:lstStyle/>
                    <a:p>
                      <a:pPr algn="ctr"/>
                      <a:endParaRPr lang="en-US"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extLst>
                  <a:ext uri="{0D108BD9-81ED-4DB2-BD59-A6C34878D82A}">
                    <a16:rowId xmlns:a16="http://schemas.microsoft.com/office/drawing/2014/main" val="470705889"/>
                  </a:ext>
                </a:extLst>
              </a:tr>
              <a:tr h="7293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PROGRAM 20. </a:t>
                      </a:r>
                      <a:r>
                        <a:rPr lang="en-US" sz="2000" b="0" dirty="0"/>
                        <a:t>Consider adopting reasonable design guidelines that are responsive to changing markets and desired amenities and allow for a range of well-designed housing choices compatible with smart growth principles.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2000" b="1" dirty="0"/>
                        <a:t>PROGRAM 22. </a:t>
                      </a:r>
                      <a:r>
                        <a:rPr lang="en-US" sz="2000" b="0" dirty="0"/>
                        <a:t>Establish a code compliance mechanism that effectively utilizes funding resources, efficiently ensures safe homes, and avoids displacement.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2255719027"/>
                  </a:ext>
                </a:extLst>
              </a:tr>
              <a:tr h="413657">
                <a:tc>
                  <a:txBody>
                    <a:bodyPr/>
                    <a:lstStyle/>
                    <a:p>
                      <a:pPr algn="l"/>
                      <a:r>
                        <a:rPr lang="en-US" sz="2000" b="1" dirty="0"/>
                        <a:t>PROGRAM 21. </a:t>
                      </a:r>
                      <a:r>
                        <a:rPr lang="en-US" sz="2000" b="0" dirty="0"/>
                        <a:t>Seek funding to provide housing rehabilitation loans and weatherization services for extremely low, very low, and low-income households.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PROGRAM 33. </a:t>
                      </a:r>
                      <a:r>
                        <a:rPr lang="en-US" sz="2000" b="0" dirty="0"/>
                        <a:t>Encourage water-efficient landscaping, xeriscaping, and/or energy efficient irrigation systems in residential developments.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4259705697"/>
                  </a:ext>
                </a:extLst>
              </a:tr>
            </a:tbl>
          </a:graphicData>
        </a:graphic>
      </p:graphicFrame>
    </p:spTree>
    <p:extLst>
      <p:ext uri="{BB962C8B-B14F-4D97-AF65-F5344CB8AC3E}">
        <p14:creationId xmlns:p14="http://schemas.microsoft.com/office/powerpoint/2010/main" val="3454149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6175C-D11A-4250-A7EE-3559D18CBF20}"/>
              </a:ext>
            </a:extLst>
          </p:cNvPr>
          <p:cNvSpPr>
            <a:spLocks noGrp="1"/>
          </p:cNvSpPr>
          <p:nvPr>
            <p:ph type="title"/>
          </p:nvPr>
        </p:nvSpPr>
        <p:spPr/>
        <p:txBody>
          <a:bodyPr/>
          <a:lstStyle/>
          <a:p>
            <a:r>
              <a:rPr lang="en-US" dirty="0"/>
              <a:t>Modified Programs</a:t>
            </a:r>
          </a:p>
        </p:txBody>
      </p:sp>
      <p:sp>
        <p:nvSpPr>
          <p:cNvPr id="3" name="Content Placeholder 2">
            <a:extLst>
              <a:ext uri="{FF2B5EF4-FFF2-40B4-BE49-F238E27FC236}">
                <a16:creationId xmlns:a16="http://schemas.microsoft.com/office/drawing/2014/main" id="{D33892CE-BE12-4A6E-8896-532F7BB2100F}"/>
              </a:ext>
            </a:extLst>
          </p:cNvPr>
          <p:cNvSpPr>
            <a:spLocks noGrp="1"/>
          </p:cNvSpPr>
          <p:nvPr>
            <p:ph idx="1"/>
          </p:nvPr>
        </p:nvSpPr>
        <p:spPr>
          <a:ln>
            <a:noFill/>
          </a:ln>
        </p:spPr>
        <p:txBody>
          <a:bodyPr/>
          <a:lstStyle/>
          <a:p>
            <a:endParaRPr lang="en-US" dirty="0"/>
          </a:p>
        </p:txBody>
      </p:sp>
      <p:graphicFrame>
        <p:nvGraphicFramePr>
          <p:cNvPr id="4" name="Table 3">
            <a:extLst>
              <a:ext uri="{FF2B5EF4-FFF2-40B4-BE49-F238E27FC236}">
                <a16:creationId xmlns:a16="http://schemas.microsoft.com/office/drawing/2014/main" id="{7518E777-28B4-40C1-A0FB-DCB3BA1CAB4C}"/>
              </a:ext>
            </a:extLst>
          </p:cNvPr>
          <p:cNvGraphicFramePr>
            <a:graphicFrameLocks/>
          </p:cNvGraphicFramePr>
          <p:nvPr>
            <p:extLst>
              <p:ext uri="{D42A27DB-BD31-4B8C-83A1-F6EECF244321}">
                <p14:modId xmlns:p14="http://schemas.microsoft.com/office/powerpoint/2010/main" val="3759225559"/>
              </p:ext>
            </p:extLst>
          </p:nvPr>
        </p:nvGraphicFramePr>
        <p:xfrm>
          <a:off x="893763" y="2514599"/>
          <a:ext cx="11217274" cy="5303520"/>
        </p:xfrm>
        <a:graphic>
          <a:graphicData uri="http://schemas.openxmlformats.org/drawingml/2006/table">
            <a:tbl>
              <a:tblPr firstRow="1" bandRow="1">
                <a:tableStyleId>{5C22544A-7EE6-4342-B048-85BDC9FD1C3A}</a:tableStyleId>
              </a:tblPr>
              <a:tblGrid>
                <a:gridCol w="5608637">
                  <a:extLst>
                    <a:ext uri="{9D8B030D-6E8A-4147-A177-3AD203B41FA5}">
                      <a16:colId xmlns:a16="http://schemas.microsoft.com/office/drawing/2014/main" val="4062609565"/>
                    </a:ext>
                  </a:extLst>
                </a:gridCol>
                <a:gridCol w="5608637">
                  <a:extLst>
                    <a:ext uri="{9D8B030D-6E8A-4147-A177-3AD203B41FA5}">
                      <a16:colId xmlns:a16="http://schemas.microsoft.com/office/drawing/2014/main" val="1532468466"/>
                    </a:ext>
                  </a:extLst>
                </a:gridCol>
              </a:tblGrid>
              <a:tr h="457200">
                <a:tc>
                  <a:txBody>
                    <a:bodyPr/>
                    <a:lstStyle/>
                    <a:p>
                      <a:pPr algn="ctr"/>
                      <a:r>
                        <a:rPr lang="en-US" sz="2400" b="1" dirty="0"/>
                        <a:t>Program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tc>
                  <a:txBody>
                    <a:bodyPr/>
                    <a:lstStyle/>
                    <a:p>
                      <a:pPr algn="ctr"/>
                      <a:r>
                        <a:rPr lang="en-US" sz="2400" b="1" dirty="0"/>
                        <a:t>Modification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extLst>
                  <a:ext uri="{0D108BD9-81ED-4DB2-BD59-A6C34878D82A}">
                    <a16:rowId xmlns:a16="http://schemas.microsoft.com/office/drawing/2014/main" val="470705889"/>
                  </a:ext>
                </a:extLst>
              </a:tr>
              <a:tr h="7293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PROGRAM 1. </a:t>
                      </a:r>
                      <a:r>
                        <a:rPr lang="en-US" sz="2000" b="0" dirty="0"/>
                        <a:t>Review land use patterns, existing densities, the location of job centers and the availability of services to identify areas where public services can support higher density residential development.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2000" dirty="0"/>
                        <a:t>Amend General Plan RH land use to allow up to 25 dwelling units/acre.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2221067770"/>
                  </a:ext>
                </a:extLst>
              </a:tr>
              <a:tr h="7293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PROGRAM 2. </a:t>
                      </a:r>
                      <a:r>
                        <a:rPr lang="en-US" sz="2000" b="0" dirty="0"/>
                        <a:t>Within the Town Center, continue to pursue strategies for providing adequate water, sewer services, and drainage facilities for the areas designated for residential development.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2000" dirty="0"/>
                        <a:t>Combined with Program 19 (Coordination with Service Providers).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4120739278"/>
                  </a:ext>
                </a:extLst>
              </a:tr>
              <a:tr h="7293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PROGRAM 3. </a:t>
                      </a:r>
                      <a:r>
                        <a:rPr lang="en-US" sz="2000" b="0" dirty="0"/>
                        <a:t>Continue to implement the expedited permit assistance program for residential projects including pre-application meetings, flexibility in lot size as allowed under the Zoning Ordinance and streamlining the approval process of affordable residential 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2000" dirty="0"/>
                        <a:t>Include SB 35 permit streamlining requirements.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2255719027"/>
                  </a:ext>
                </a:extLst>
              </a:tr>
            </a:tbl>
          </a:graphicData>
        </a:graphic>
      </p:graphicFrame>
    </p:spTree>
    <p:extLst>
      <p:ext uri="{BB962C8B-B14F-4D97-AF65-F5344CB8AC3E}">
        <p14:creationId xmlns:p14="http://schemas.microsoft.com/office/powerpoint/2010/main" val="2595345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6175C-D11A-4250-A7EE-3559D18CBF20}"/>
              </a:ext>
            </a:extLst>
          </p:cNvPr>
          <p:cNvSpPr>
            <a:spLocks noGrp="1"/>
          </p:cNvSpPr>
          <p:nvPr>
            <p:ph type="title"/>
          </p:nvPr>
        </p:nvSpPr>
        <p:spPr/>
        <p:txBody>
          <a:bodyPr/>
          <a:lstStyle/>
          <a:p>
            <a:r>
              <a:rPr lang="en-US" dirty="0"/>
              <a:t>Modified Programs</a:t>
            </a:r>
          </a:p>
        </p:txBody>
      </p:sp>
      <p:sp>
        <p:nvSpPr>
          <p:cNvPr id="3" name="Content Placeholder 2">
            <a:extLst>
              <a:ext uri="{FF2B5EF4-FFF2-40B4-BE49-F238E27FC236}">
                <a16:creationId xmlns:a16="http://schemas.microsoft.com/office/drawing/2014/main" id="{D33892CE-BE12-4A6E-8896-532F7BB2100F}"/>
              </a:ext>
            </a:extLst>
          </p:cNvPr>
          <p:cNvSpPr>
            <a:spLocks noGrp="1"/>
          </p:cNvSpPr>
          <p:nvPr>
            <p:ph idx="1"/>
          </p:nvPr>
        </p:nvSpPr>
        <p:spPr>
          <a:ln>
            <a:noFill/>
          </a:ln>
        </p:spPr>
        <p:txBody>
          <a:bodyPr/>
          <a:lstStyle/>
          <a:p>
            <a:endParaRPr lang="en-US" dirty="0"/>
          </a:p>
        </p:txBody>
      </p:sp>
      <p:graphicFrame>
        <p:nvGraphicFramePr>
          <p:cNvPr id="4" name="Table 3">
            <a:extLst>
              <a:ext uri="{FF2B5EF4-FFF2-40B4-BE49-F238E27FC236}">
                <a16:creationId xmlns:a16="http://schemas.microsoft.com/office/drawing/2014/main" id="{7518E777-28B4-40C1-A0FB-DCB3BA1CAB4C}"/>
              </a:ext>
            </a:extLst>
          </p:cNvPr>
          <p:cNvGraphicFramePr>
            <a:graphicFrameLocks/>
          </p:cNvGraphicFramePr>
          <p:nvPr>
            <p:extLst>
              <p:ext uri="{D42A27DB-BD31-4B8C-83A1-F6EECF244321}">
                <p14:modId xmlns:p14="http://schemas.microsoft.com/office/powerpoint/2010/main" val="3464173387"/>
              </p:ext>
            </p:extLst>
          </p:nvPr>
        </p:nvGraphicFramePr>
        <p:xfrm>
          <a:off x="893763" y="2514599"/>
          <a:ext cx="11217274" cy="5486400"/>
        </p:xfrm>
        <a:graphic>
          <a:graphicData uri="http://schemas.openxmlformats.org/drawingml/2006/table">
            <a:tbl>
              <a:tblPr firstRow="1" bandRow="1">
                <a:tableStyleId>{5C22544A-7EE6-4342-B048-85BDC9FD1C3A}</a:tableStyleId>
              </a:tblPr>
              <a:tblGrid>
                <a:gridCol w="5608637">
                  <a:extLst>
                    <a:ext uri="{9D8B030D-6E8A-4147-A177-3AD203B41FA5}">
                      <a16:colId xmlns:a16="http://schemas.microsoft.com/office/drawing/2014/main" val="4062609565"/>
                    </a:ext>
                  </a:extLst>
                </a:gridCol>
                <a:gridCol w="5608637">
                  <a:extLst>
                    <a:ext uri="{9D8B030D-6E8A-4147-A177-3AD203B41FA5}">
                      <a16:colId xmlns:a16="http://schemas.microsoft.com/office/drawing/2014/main" val="1532468466"/>
                    </a:ext>
                  </a:extLst>
                </a:gridCol>
              </a:tblGrid>
              <a:tr h="457200">
                <a:tc>
                  <a:txBody>
                    <a:bodyPr/>
                    <a:lstStyle/>
                    <a:p>
                      <a:pPr algn="ctr"/>
                      <a:r>
                        <a:rPr lang="en-US" sz="2400" b="1" dirty="0"/>
                        <a:t>Program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tc>
                  <a:txBody>
                    <a:bodyPr/>
                    <a:lstStyle/>
                    <a:p>
                      <a:pPr algn="ctr"/>
                      <a:r>
                        <a:rPr lang="en-US" sz="2400" b="1" dirty="0"/>
                        <a:t>Modification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extLst>
                  <a:ext uri="{0D108BD9-81ED-4DB2-BD59-A6C34878D82A}">
                    <a16:rowId xmlns:a16="http://schemas.microsoft.com/office/drawing/2014/main" val="470705889"/>
                  </a:ext>
                </a:extLst>
              </a:tr>
              <a:tr h="413657">
                <a:tc>
                  <a:txBody>
                    <a:bodyPr/>
                    <a:lstStyle/>
                    <a:p>
                      <a:r>
                        <a:rPr lang="en-US" sz="2000" b="1" dirty="0"/>
                        <a:t>PROGRAM 5. </a:t>
                      </a:r>
                      <a:r>
                        <a:rPr lang="en-US" sz="2000" b="0" dirty="0"/>
                        <a:t>Continue to implement the following incentive programs for the construction of affordable housing.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2000" dirty="0"/>
                        <a:t>Updated list of incentives available.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3192518385"/>
                  </a:ext>
                </a:extLst>
              </a:tr>
              <a:tr h="4136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PROGRAM 10. </a:t>
                      </a:r>
                      <a:r>
                        <a:rPr lang="en-US" sz="2000" dirty="0"/>
                        <a:t>Amend the General Plan and Zoning Ordinance to provide adequate sites for 129 very low- and low-income units at a minimum of 20 dwelling units per acre.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2000" dirty="0"/>
                        <a:t>Rezone sites to the RH-20 Overlay and other strategies to meet the lower-income RHNA.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2153803912"/>
                  </a:ext>
                </a:extLst>
              </a:tr>
              <a:tr h="413657">
                <a:tc>
                  <a:txBody>
                    <a:bodyPr/>
                    <a:lstStyle/>
                    <a:p>
                      <a:r>
                        <a:rPr lang="en-US" sz="2000" b="1" dirty="0"/>
                        <a:t>PROGRAM 12. </a:t>
                      </a:r>
                      <a:r>
                        <a:rPr lang="en-US" sz="2000" b="0" dirty="0"/>
                        <a:t>Amend Section 13.32.070 of the Zoning Ordinance to comply with changes in the State Density Bonus law.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Updated to include new state laws and consolidated with other Zoning Ordinance amendments, annual monitoring of sites for lower-income 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658142035"/>
                  </a:ext>
                </a:extLst>
              </a:tr>
              <a:tr h="4136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PROGRAM 13. </a:t>
                      </a:r>
                      <a:r>
                        <a:rPr lang="en-US" sz="2000" b="0" dirty="0"/>
                        <a:t>Provide incentives for smaller, more affordable secondary dwelling 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Updated incentives to go beyond State requirements.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2684715824"/>
                  </a:ext>
                </a:extLst>
              </a:tr>
              <a:tr h="4136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PROGRAM 17. </a:t>
                      </a:r>
                      <a:r>
                        <a:rPr lang="en-US" sz="2000" b="0" dirty="0"/>
                        <a:t>Allow single-room occupancy units (SROs) in the RH, RM-3.5, RM-5, and CG zoning districts with a conditional use permit.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2000" dirty="0"/>
                        <a:t>Consolidated with other Zoning Ordinance amendments.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581669528"/>
                  </a:ext>
                </a:extLst>
              </a:tr>
            </a:tbl>
          </a:graphicData>
        </a:graphic>
      </p:graphicFrame>
    </p:spTree>
    <p:extLst>
      <p:ext uri="{BB962C8B-B14F-4D97-AF65-F5344CB8AC3E}">
        <p14:creationId xmlns:p14="http://schemas.microsoft.com/office/powerpoint/2010/main" val="3829476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6175C-D11A-4250-A7EE-3559D18CBF20}"/>
              </a:ext>
            </a:extLst>
          </p:cNvPr>
          <p:cNvSpPr>
            <a:spLocks noGrp="1"/>
          </p:cNvSpPr>
          <p:nvPr>
            <p:ph type="title"/>
          </p:nvPr>
        </p:nvSpPr>
        <p:spPr/>
        <p:txBody>
          <a:bodyPr/>
          <a:lstStyle/>
          <a:p>
            <a:r>
              <a:rPr lang="en-US" dirty="0"/>
              <a:t>Modified Programs</a:t>
            </a:r>
          </a:p>
        </p:txBody>
      </p:sp>
      <p:sp>
        <p:nvSpPr>
          <p:cNvPr id="3" name="Content Placeholder 2">
            <a:extLst>
              <a:ext uri="{FF2B5EF4-FFF2-40B4-BE49-F238E27FC236}">
                <a16:creationId xmlns:a16="http://schemas.microsoft.com/office/drawing/2014/main" id="{D33892CE-BE12-4A6E-8896-532F7BB2100F}"/>
              </a:ext>
            </a:extLst>
          </p:cNvPr>
          <p:cNvSpPr>
            <a:spLocks noGrp="1"/>
          </p:cNvSpPr>
          <p:nvPr>
            <p:ph idx="1"/>
          </p:nvPr>
        </p:nvSpPr>
        <p:spPr>
          <a:ln>
            <a:noFill/>
          </a:ln>
        </p:spPr>
        <p:txBody>
          <a:bodyPr/>
          <a:lstStyle/>
          <a:p>
            <a:endParaRPr lang="en-US" dirty="0"/>
          </a:p>
        </p:txBody>
      </p:sp>
      <p:graphicFrame>
        <p:nvGraphicFramePr>
          <p:cNvPr id="4" name="Table 3">
            <a:extLst>
              <a:ext uri="{FF2B5EF4-FFF2-40B4-BE49-F238E27FC236}">
                <a16:creationId xmlns:a16="http://schemas.microsoft.com/office/drawing/2014/main" id="{7518E777-28B4-40C1-A0FB-DCB3BA1CAB4C}"/>
              </a:ext>
            </a:extLst>
          </p:cNvPr>
          <p:cNvGraphicFramePr>
            <a:graphicFrameLocks/>
          </p:cNvGraphicFramePr>
          <p:nvPr>
            <p:extLst>
              <p:ext uri="{D42A27DB-BD31-4B8C-83A1-F6EECF244321}">
                <p14:modId xmlns:p14="http://schemas.microsoft.com/office/powerpoint/2010/main" val="2519076071"/>
              </p:ext>
            </p:extLst>
          </p:nvPr>
        </p:nvGraphicFramePr>
        <p:xfrm>
          <a:off x="893763" y="2514599"/>
          <a:ext cx="11217274" cy="5394960"/>
        </p:xfrm>
        <a:graphic>
          <a:graphicData uri="http://schemas.openxmlformats.org/drawingml/2006/table">
            <a:tbl>
              <a:tblPr firstRow="1" bandRow="1">
                <a:tableStyleId>{5C22544A-7EE6-4342-B048-85BDC9FD1C3A}</a:tableStyleId>
              </a:tblPr>
              <a:tblGrid>
                <a:gridCol w="5608637">
                  <a:extLst>
                    <a:ext uri="{9D8B030D-6E8A-4147-A177-3AD203B41FA5}">
                      <a16:colId xmlns:a16="http://schemas.microsoft.com/office/drawing/2014/main" val="4062609565"/>
                    </a:ext>
                  </a:extLst>
                </a:gridCol>
                <a:gridCol w="5608637">
                  <a:extLst>
                    <a:ext uri="{9D8B030D-6E8A-4147-A177-3AD203B41FA5}">
                      <a16:colId xmlns:a16="http://schemas.microsoft.com/office/drawing/2014/main" val="1532468466"/>
                    </a:ext>
                  </a:extLst>
                </a:gridCol>
              </a:tblGrid>
              <a:tr h="457200">
                <a:tc>
                  <a:txBody>
                    <a:bodyPr/>
                    <a:lstStyle/>
                    <a:p>
                      <a:pPr algn="ctr"/>
                      <a:r>
                        <a:rPr lang="en-US" sz="2400" b="1" dirty="0"/>
                        <a:t>Program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tc>
                  <a:txBody>
                    <a:bodyPr/>
                    <a:lstStyle/>
                    <a:p>
                      <a:pPr algn="ctr"/>
                      <a:r>
                        <a:rPr lang="en-US" sz="2400" b="1" dirty="0"/>
                        <a:t>Modification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extLst>
                  <a:ext uri="{0D108BD9-81ED-4DB2-BD59-A6C34878D82A}">
                    <a16:rowId xmlns:a16="http://schemas.microsoft.com/office/drawing/2014/main" val="470705889"/>
                  </a:ext>
                </a:extLst>
              </a:tr>
              <a:tr h="7293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PROGRAM 19. </a:t>
                      </a:r>
                      <a:r>
                        <a:rPr lang="en-US" sz="2000" b="0" dirty="0"/>
                        <a:t>Coordinate with service providers, Placer County Water Agency and South Placer Municipal Utility District, in order to ensure availability and adequate capacity to accommodate the housing needs during the planning 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2000" dirty="0"/>
                        <a:t>Combined with Program 2 (Town Center Infrastructure).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911981898"/>
                  </a:ext>
                </a:extLst>
              </a:tr>
              <a:tr h="729343">
                <a:tc>
                  <a:txBody>
                    <a:bodyPr/>
                    <a:lstStyle/>
                    <a:p>
                      <a:r>
                        <a:rPr lang="en-US" sz="2000" b="1" dirty="0"/>
                        <a:t>PROGRAM 23. </a:t>
                      </a:r>
                      <a:r>
                        <a:rPr lang="en-US" sz="2000" b="0" dirty="0"/>
                        <a:t>Continue to implement incentive programs for senior housing, including the density bonus ordinance.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2000" dirty="0"/>
                        <a:t>Updated to include all special needs groups.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1552297024"/>
                  </a:ext>
                </a:extLst>
              </a:tr>
              <a:tr h="729343">
                <a:tc>
                  <a:txBody>
                    <a:bodyPr/>
                    <a:lstStyle/>
                    <a:p>
                      <a:r>
                        <a:rPr lang="en-US" sz="2000" b="1" dirty="0"/>
                        <a:t>PROGRAM 25. </a:t>
                      </a:r>
                      <a:r>
                        <a:rPr lang="en-US" sz="2000" b="0" dirty="0"/>
                        <a:t>Encourage the incorporation of universal design features in new construction and remodels.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Combined with Program 36 (Reasonable Accommodation).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1977016151"/>
                  </a:ext>
                </a:extLst>
              </a:tr>
              <a:tr h="729343">
                <a:tc>
                  <a:txBody>
                    <a:bodyPr/>
                    <a:lstStyle/>
                    <a:p>
                      <a:r>
                        <a:rPr lang="en-US" sz="2000" b="1" dirty="0"/>
                        <a:t>PROGRAM 26. </a:t>
                      </a:r>
                      <a:r>
                        <a:rPr lang="en-US" sz="2000" b="0" dirty="0"/>
                        <a:t>Coordinate with Placer County and/or neighboring cities and continue to contribute funding when feasible toward emergency shelter programs for the area.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Combined with Program 27 (Zoning for Emergency Shelters).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749926908"/>
                  </a:ext>
                </a:extLst>
              </a:tr>
            </a:tbl>
          </a:graphicData>
        </a:graphic>
      </p:graphicFrame>
    </p:spTree>
    <p:extLst>
      <p:ext uri="{BB962C8B-B14F-4D97-AF65-F5344CB8AC3E}">
        <p14:creationId xmlns:p14="http://schemas.microsoft.com/office/powerpoint/2010/main" val="3849949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6175C-D11A-4250-A7EE-3559D18CBF20}"/>
              </a:ext>
            </a:extLst>
          </p:cNvPr>
          <p:cNvSpPr>
            <a:spLocks noGrp="1"/>
          </p:cNvSpPr>
          <p:nvPr>
            <p:ph type="title"/>
          </p:nvPr>
        </p:nvSpPr>
        <p:spPr/>
        <p:txBody>
          <a:bodyPr/>
          <a:lstStyle/>
          <a:p>
            <a:r>
              <a:rPr lang="en-US" dirty="0"/>
              <a:t>Modified Programs</a:t>
            </a:r>
          </a:p>
        </p:txBody>
      </p:sp>
      <p:sp>
        <p:nvSpPr>
          <p:cNvPr id="3" name="Content Placeholder 2">
            <a:extLst>
              <a:ext uri="{FF2B5EF4-FFF2-40B4-BE49-F238E27FC236}">
                <a16:creationId xmlns:a16="http://schemas.microsoft.com/office/drawing/2014/main" id="{D33892CE-BE12-4A6E-8896-532F7BB2100F}"/>
              </a:ext>
            </a:extLst>
          </p:cNvPr>
          <p:cNvSpPr>
            <a:spLocks noGrp="1"/>
          </p:cNvSpPr>
          <p:nvPr>
            <p:ph idx="1"/>
          </p:nvPr>
        </p:nvSpPr>
        <p:spPr>
          <a:ln>
            <a:noFill/>
          </a:ln>
        </p:spPr>
        <p:txBody>
          <a:bodyPr/>
          <a:lstStyle/>
          <a:p>
            <a:endParaRPr lang="en-US" dirty="0"/>
          </a:p>
        </p:txBody>
      </p:sp>
      <p:graphicFrame>
        <p:nvGraphicFramePr>
          <p:cNvPr id="4" name="Table 3">
            <a:extLst>
              <a:ext uri="{FF2B5EF4-FFF2-40B4-BE49-F238E27FC236}">
                <a16:creationId xmlns:a16="http://schemas.microsoft.com/office/drawing/2014/main" id="{7518E777-28B4-40C1-A0FB-DCB3BA1CAB4C}"/>
              </a:ext>
            </a:extLst>
          </p:cNvPr>
          <p:cNvGraphicFramePr>
            <a:graphicFrameLocks/>
          </p:cNvGraphicFramePr>
          <p:nvPr>
            <p:extLst>
              <p:ext uri="{D42A27DB-BD31-4B8C-83A1-F6EECF244321}">
                <p14:modId xmlns:p14="http://schemas.microsoft.com/office/powerpoint/2010/main" val="2712528569"/>
              </p:ext>
            </p:extLst>
          </p:nvPr>
        </p:nvGraphicFramePr>
        <p:xfrm>
          <a:off x="893763" y="2514599"/>
          <a:ext cx="11217274" cy="6152606"/>
        </p:xfrm>
        <a:graphic>
          <a:graphicData uri="http://schemas.openxmlformats.org/drawingml/2006/table">
            <a:tbl>
              <a:tblPr firstRow="1" bandRow="1">
                <a:tableStyleId>{5C22544A-7EE6-4342-B048-85BDC9FD1C3A}</a:tableStyleId>
              </a:tblPr>
              <a:tblGrid>
                <a:gridCol w="5608637">
                  <a:extLst>
                    <a:ext uri="{9D8B030D-6E8A-4147-A177-3AD203B41FA5}">
                      <a16:colId xmlns:a16="http://schemas.microsoft.com/office/drawing/2014/main" val="4062609565"/>
                    </a:ext>
                  </a:extLst>
                </a:gridCol>
                <a:gridCol w="5608637">
                  <a:extLst>
                    <a:ext uri="{9D8B030D-6E8A-4147-A177-3AD203B41FA5}">
                      <a16:colId xmlns:a16="http://schemas.microsoft.com/office/drawing/2014/main" val="1532468466"/>
                    </a:ext>
                  </a:extLst>
                </a:gridCol>
              </a:tblGrid>
              <a:tr h="457200">
                <a:tc>
                  <a:txBody>
                    <a:bodyPr/>
                    <a:lstStyle/>
                    <a:p>
                      <a:pPr algn="ctr"/>
                      <a:r>
                        <a:rPr lang="en-US" sz="2400" b="1" dirty="0"/>
                        <a:t>Program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tc>
                  <a:txBody>
                    <a:bodyPr/>
                    <a:lstStyle/>
                    <a:p>
                      <a:pPr algn="ctr"/>
                      <a:r>
                        <a:rPr lang="en-US" sz="2400" b="1" dirty="0"/>
                        <a:t>Modification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extLst>
                  <a:ext uri="{0D108BD9-81ED-4DB2-BD59-A6C34878D82A}">
                    <a16:rowId xmlns:a16="http://schemas.microsoft.com/office/drawing/2014/main" val="470705889"/>
                  </a:ext>
                </a:extLst>
              </a:tr>
              <a:tr h="729343">
                <a:tc>
                  <a:txBody>
                    <a:bodyPr/>
                    <a:lstStyle/>
                    <a:p>
                      <a:r>
                        <a:rPr lang="en-US" sz="2000" b="1" dirty="0"/>
                        <a:t>PROGRAM 27. </a:t>
                      </a:r>
                      <a:r>
                        <a:rPr lang="en-US" sz="2000" b="0" dirty="0"/>
                        <a:t>Amend the Zoning Ordinance to permit emergency shelters without a CUP in the CC and CG districts and work with local service providers to ensure that there are no barriers to the development of emergency shelters.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Amendment completed, combined with Program 26 (Regional Coordination on Homelessness).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2142386647"/>
                  </a:ext>
                </a:extLst>
              </a:tr>
              <a:tr h="7293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PROGRAM 28. </a:t>
                      </a:r>
                      <a:r>
                        <a:rPr lang="en-US" sz="2000" b="0" dirty="0"/>
                        <a:t>Amend the Zoning Ordinance to define transitional housing and supportive housing as a residential use, subject to the same standards that apply to other residential uses types in the same zoning district.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Consolidated additional requirements for supportive housing with other Zoning Ordinance amendments.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3653632218"/>
                  </a:ext>
                </a:extLst>
              </a:tr>
              <a:tr h="729343">
                <a:tc>
                  <a:txBody>
                    <a:bodyPr/>
                    <a:lstStyle/>
                    <a:p>
                      <a:r>
                        <a:rPr lang="en-US" sz="2000" b="1" dirty="0"/>
                        <a:t>PROGRAM 29. </a:t>
                      </a:r>
                      <a:r>
                        <a:rPr lang="en-US" sz="2000" b="0" dirty="0"/>
                        <a:t>Implement provisions of the Subdivision Map 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2000" dirty="0"/>
                        <a:t>Combined with Programs 30, 31, and 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2342357084"/>
                  </a:ext>
                </a:extLst>
              </a:tr>
              <a:tr h="729343">
                <a:tc>
                  <a:txBody>
                    <a:bodyPr/>
                    <a:lstStyle/>
                    <a:p>
                      <a:r>
                        <a:rPr lang="en-US" sz="2000" b="1" dirty="0"/>
                        <a:t>PROGRAM 30. </a:t>
                      </a:r>
                      <a:r>
                        <a:rPr lang="en-US" sz="2000" b="0" dirty="0"/>
                        <a:t>Encourage innovation in designing energy efficient homes and improve the energy efficiency of new construction.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Combined with Programs 29, 31, and 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1589374830"/>
                  </a:ext>
                </a:extLst>
              </a:tr>
              <a:tr h="729343">
                <a:tc>
                  <a:txBody>
                    <a:bodyPr/>
                    <a:lstStyle/>
                    <a:p>
                      <a:r>
                        <a:rPr lang="en-US" sz="2000" b="1" dirty="0"/>
                        <a:t>PROGRAM 31. </a:t>
                      </a:r>
                      <a:r>
                        <a:rPr lang="en-US" sz="2000" b="0" dirty="0"/>
                        <a:t>Provide information on their website on weatherization programs.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Combined with Programs 29, 30, and 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1917306049"/>
                  </a:ext>
                </a:extLst>
              </a:tr>
            </a:tbl>
          </a:graphicData>
        </a:graphic>
      </p:graphicFrame>
    </p:spTree>
    <p:extLst>
      <p:ext uri="{BB962C8B-B14F-4D97-AF65-F5344CB8AC3E}">
        <p14:creationId xmlns:p14="http://schemas.microsoft.com/office/powerpoint/2010/main" val="1743658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8A804-D3A9-49D8-BCE5-4DB601E943F5}"/>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BD8CF03-E186-4ACA-85CE-B57A70B9B84C}"/>
              </a:ext>
            </a:extLst>
          </p:cNvPr>
          <p:cNvSpPr>
            <a:spLocks noGrp="1"/>
          </p:cNvSpPr>
          <p:nvPr>
            <p:ph idx="1"/>
          </p:nvPr>
        </p:nvSpPr>
        <p:spPr>
          <a:xfrm>
            <a:off x="650048" y="2514599"/>
            <a:ext cx="11704319" cy="6051013"/>
          </a:xfrm>
          <a:ln>
            <a:noFill/>
          </a:ln>
        </p:spPr>
        <p:txBody>
          <a:bodyPr/>
          <a:lstStyle/>
          <a:p>
            <a:pPr marL="342900" lvl="0" indent="-342900" defTabSz="457200" eaLnBrk="0" fontAlgn="base" hangingPunct="0">
              <a:lnSpc>
                <a:spcPct val="120000"/>
              </a:lnSpc>
              <a:spcBef>
                <a:spcPct val="20000"/>
              </a:spcBef>
              <a:spcAft>
                <a:spcPct val="0"/>
              </a:spcAft>
              <a:buClr>
                <a:srgbClr val="157166"/>
              </a:buClr>
              <a:buFont typeface="Calibri Light" pitchFamily="34" charset="0"/>
              <a:buChar char="»"/>
            </a:pPr>
            <a:r>
              <a:rPr lang="en-US" sz="2600" b="1" dirty="0">
                <a:solidFill>
                  <a:srgbClr val="494949"/>
                </a:solidFill>
              </a:rPr>
              <a:t>Available Documents</a:t>
            </a:r>
          </a:p>
          <a:p>
            <a:pPr marL="342900" lvl="0" indent="-342900" defTabSz="457200" eaLnBrk="0" fontAlgn="base" hangingPunct="0">
              <a:lnSpc>
                <a:spcPct val="120000"/>
              </a:lnSpc>
              <a:spcBef>
                <a:spcPct val="20000"/>
              </a:spcBef>
              <a:spcAft>
                <a:spcPct val="0"/>
              </a:spcAft>
              <a:buClr>
                <a:srgbClr val="157166"/>
              </a:buClr>
              <a:buFont typeface="Calibri Light" pitchFamily="34" charset="0"/>
              <a:buChar char="»"/>
            </a:pPr>
            <a:r>
              <a:rPr lang="en-US" sz="2600" b="1" dirty="0">
                <a:solidFill>
                  <a:srgbClr val="494949"/>
                </a:solidFill>
              </a:rPr>
              <a:t>Recap of December Committee Meeting</a:t>
            </a:r>
          </a:p>
          <a:p>
            <a:pPr marL="342900" lvl="0" indent="-342900" defTabSz="457200" eaLnBrk="0" fontAlgn="base" hangingPunct="0">
              <a:lnSpc>
                <a:spcPct val="120000"/>
              </a:lnSpc>
              <a:spcBef>
                <a:spcPct val="20000"/>
              </a:spcBef>
              <a:spcAft>
                <a:spcPct val="0"/>
              </a:spcAft>
              <a:buClr>
                <a:srgbClr val="157166"/>
              </a:buClr>
              <a:buFont typeface="Calibri Light" pitchFamily="34" charset="0"/>
              <a:buChar char="»"/>
            </a:pPr>
            <a:r>
              <a:rPr lang="en-US" sz="2600" dirty="0">
                <a:solidFill>
                  <a:srgbClr val="494949"/>
                </a:solidFill>
              </a:rPr>
              <a:t>Outreach</a:t>
            </a:r>
          </a:p>
          <a:p>
            <a:pPr marL="801688" lvl="1" indent="-342900">
              <a:lnSpc>
                <a:spcPct val="120000"/>
              </a:lnSpc>
              <a:buFont typeface="Calibri Light" pitchFamily="34" charset="0"/>
              <a:buChar char="»"/>
            </a:pPr>
            <a:r>
              <a:rPr lang="en-US" sz="2200" dirty="0">
                <a:solidFill>
                  <a:srgbClr val="494949"/>
                </a:solidFill>
              </a:rPr>
              <a:t>Open House</a:t>
            </a:r>
          </a:p>
          <a:p>
            <a:pPr marL="801688" lvl="1" indent="-342900">
              <a:lnSpc>
                <a:spcPct val="120000"/>
              </a:lnSpc>
              <a:buFont typeface="Calibri Light" pitchFamily="34" charset="0"/>
              <a:buChar char="»"/>
            </a:pPr>
            <a:r>
              <a:rPr lang="en-US" sz="2200" dirty="0">
                <a:solidFill>
                  <a:srgbClr val="494949"/>
                </a:solidFill>
              </a:rPr>
              <a:t>Stakeholder Consultations</a:t>
            </a:r>
          </a:p>
          <a:p>
            <a:pPr marL="801688" lvl="1" indent="-342900">
              <a:lnSpc>
                <a:spcPct val="120000"/>
              </a:lnSpc>
              <a:buFont typeface="Calibri Light" pitchFamily="34" charset="0"/>
              <a:buChar char="»"/>
            </a:pPr>
            <a:r>
              <a:rPr lang="en-US" sz="2200" dirty="0">
                <a:solidFill>
                  <a:srgbClr val="494949"/>
                </a:solidFill>
              </a:rPr>
              <a:t>Housing Survey</a:t>
            </a:r>
            <a:endParaRPr lang="en-US" sz="2200" b="1" dirty="0">
              <a:solidFill>
                <a:srgbClr val="494949"/>
              </a:solidFill>
            </a:endParaRPr>
          </a:p>
          <a:p>
            <a:pPr marL="342900" lvl="0" indent="-342900" defTabSz="457200" eaLnBrk="0" fontAlgn="base" hangingPunct="0">
              <a:lnSpc>
                <a:spcPct val="120000"/>
              </a:lnSpc>
              <a:spcBef>
                <a:spcPct val="20000"/>
              </a:spcBef>
              <a:spcAft>
                <a:spcPct val="0"/>
              </a:spcAft>
              <a:buClr>
                <a:srgbClr val="157166"/>
              </a:buClr>
              <a:buFont typeface="Calibri Light" pitchFamily="34" charset="0"/>
              <a:buChar char="»"/>
            </a:pPr>
            <a:r>
              <a:rPr lang="en-US" sz="2600" dirty="0">
                <a:solidFill>
                  <a:srgbClr val="494949"/>
                </a:solidFill>
              </a:rPr>
              <a:t>Housing Programs</a:t>
            </a:r>
          </a:p>
          <a:p>
            <a:pPr marL="342900" lvl="0" indent="-342900" defTabSz="457200" eaLnBrk="0" fontAlgn="base" hangingPunct="0">
              <a:lnSpc>
                <a:spcPct val="120000"/>
              </a:lnSpc>
              <a:spcBef>
                <a:spcPct val="20000"/>
              </a:spcBef>
              <a:spcAft>
                <a:spcPct val="0"/>
              </a:spcAft>
              <a:buClr>
                <a:srgbClr val="157166"/>
              </a:buClr>
              <a:buFont typeface="Calibri Light" pitchFamily="34" charset="0"/>
              <a:buChar char="»"/>
            </a:pPr>
            <a:r>
              <a:rPr lang="en-US" sz="2600" dirty="0">
                <a:solidFill>
                  <a:srgbClr val="494949"/>
                </a:solidFill>
              </a:rPr>
              <a:t>Sites Inventory</a:t>
            </a:r>
          </a:p>
          <a:p>
            <a:pPr marL="0" lvl="0" indent="0" defTabSz="457200" eaLnBrk="0" fontAlgn="base" hangingPunct="0">
              <a:lnSpc>
                <a:spcPct val="120000"/>
              </a:lnSpc>
              <a:spcBef>
                <a:spcPct val="20000"/>
              </a:spcBef>
              <a:spcAft>
                <a:spcPct val="0"/>
              </a:spcAft>
              <a:buClr>
                <a:srgbClr val="157166"/>
              </a:buClr>
              <a:buNone/>
            </a:pPr>
            <a:endParaRPr lang="en-US" sz="2600" b="1" dirty="0">
              <a:solidFill>
                <a:srgbClr val="494949"/>
              </a:solidFill>
            </a:endParaRPr>
          </a:p>
        </p:txBody>
      </p:sp>
    </p:spTree>
    <p:extLst>
      <p:ext uri="{BB962C8B-B14F-4D97-AF65-F5344CB8AC3E}">
        <p14:creationId xmlns:p14="http://schemas.microsoft.com/office/powerpoint/2010/main" val="280985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6175C-D11A-4250-A7EE-3559D18CBF20}"/>
              </a:ext>
            </a:extLst>
          </p:cNvPr>
          <p:cNvSpPr>
            <a:spLocks noGrp="1"/>
          </p:cNvSpPr>
          <p:nvPr>
            <p:ph type="title"/>
          </p:nvPr>
        </p:nvSpPr>
        <p:spPr/>
        <p:txBody>
          <a:bodyPr/>
          <a:lstStyle/>
          <a:p>
            <a:r>
              <a:rPr lang="en-US" dirty="0"/>
              <a:t>Modified Programs</a:t>
            </a:r>
          </a:p>
        </p:txBody>
      </p:sp>
      <p:sp>
        <p:nvSpPr>
          <p:cNvPr id="3" name="Content Placeholder 2">
            <a:extLst>
              <a:ext uri="{FF2B5EF4-FFF2-40B4-BE49-F238E27FC236}">
                <a16:creationId xmlns:a16="http://schemas.microsoft.com/office/drawing/2014/main" id="{D33892CE-BE12-4A6E-8896-532F7BB2100F}"/>
              </a:ext>
            </a:extLst>
          </p:cNvPr>
          <p:cNvSpPr>
            <a:spLocks noGrp="1"/>
          </p:cNvSpPr>
          <p:nvPr>
            <p:ph idx="1"/>
          </p:nvPr>
        </p:nvSpPr>
        <p:spPr>
          <a:ln>
            <a:noFill/>
          </a:ln>
        </p:spPr>
        <p:txBody>
          <a:bodyPr/>
          <a:lstStyle/>
          <a:p>
            <a:endParaRPr lang="en-US" dirty="0"/>
          </a:p>
        </p:txBody>
      </p:sp>
      <p:graphicFrame>
        <p:nvGraphicFramePr>
          <p:cNvPr id="4" name="Table 3">
            <a:extLst>
              <a:ext uri="{FF2B5EF4-FFF2-40B4-BE49-F238E27FC236}">
                <a16:creationId xmlns:a16="http://schemas.microsoft.com/office/drawing/2014/main" id="{7518E777-28B4-40C1-A0FB-DCB3BA1CAB4C}"/>
              </a:ext>
            </a:extLst>
          </p:cNvPr>
          <p:cNvGraphicFramePr>
            <a:graphicFrameLocks/>
          </p:cNvGraphicFramePr>
          <p:nvPr>
            <p:extLst>
              <p:ext uri="{D42A27DB-BD31-4B8C-83A1-F6EECF244321}">
                <p14:modId xmlns:p14="http://schemas.microsoft.com/office/powerpoint/2010/main" val="1989099762"/>
              </p:ext>
            </p:extLst>
          </p:nvPr>
        </p:nvGraphicFramePr>
        <p:xfrm>
          <a:off x="893763" y="2514599"/>
          <a:ext cx="11217274" cy="5090160"/>
        </p:xfrm>
        <a:graphic>
          <a:graphicData uri="http://schemas.openxmlformats.org/drawingml/2006/table">
            <a:tbl>
              <a:tblPr firstRow="1" bandRow="1">
                <a:tableStyleId>{5C22544A-7EE6-4342-B048-85BDC9FD1C3A}</a:tableStyleId>
              </a:tblPr>
              <a:tblGrid>
                <a:gridCol w="5608637">
                  <a:extLst>
                    <a:ext uri="{9D8B030D-6E8A-4147-A177-3AD203B41FA5}">
                      <a16:colId xmlns:a16="http://schemas.microsoft.com/office/drawing/2014/main" val="4062609565"/>
                    </a:ext>
                  </a:extLst>
                </a:gridCol>
                <a:gridCol w="5608637">
                  <a:extLst>
                    <a:ext uri="{9D8B030D-6E8A-4147-A177-3AD203B41FA5}">
                      <a16:colId xmlns:a16="http://schemas.microsoft.com/office/drawing/2014/main" val="1532468466"/>
                    </a:ext>
                  </a:extLst>
                </a:gridCol>
              </a:tblGrid>
              <a:tr h="457200">
                <a:tc>
                  <a:txBody>
                    <a:bodyPr/>
                    <a:lstStyle/>
                    <a:p>
                      <a:pPr algn="ctr"/>
                      <a:r>
                        <a:rPr lang="en-US" sz="2400" b="1" dirty="0"/>
                        <a:t>Program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tc>
                  <a:txBody>
                    <a:bodyPr/>
                    <a:lstStyle/>
                    <a:p>
                      <a:pPr algn="ctr"/>
                      <a:r>
                        <a:rPr lang="en-US" sz="2400" b="1" dirty="0"/>
                        <a:t>Modification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extLst>
                  <a:ext uri="{0D108BD9-81ED-4DB2-BD59-A6C34878D82A}">
                    <a16:rowId xmlns:a16="http://schemas.microsoft.com/office/drawing/2014/main" val="470705889"/>
                  </a:ext>
                </a:extLst>
              </a:tr>
              <a:tr h="413657">
                <a:tc>
                  <a:txBody>
                    <a:bodyPr/>
                    <a:lstStyle/>
                    <a:p>
                      <a:r>
                        <a:rPr lang="en-US" sz="2000" b="1" dirty="0"/>
                        <a:t>PROGRAM 32. </a:t>
                      </a:r>
                      <a:r>
                        <a:rPr lang="en-US" sz="2000" b="0" dirty="0"/>
                        <a:t>Promote the installation and use of photovoltaic systems.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Combined with Programs 29, 30, and 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1026950014"/>
                  </a:ext>
                </a:extLst>
              </a:tr>
              <a:tr h="4136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PROGRAM 34. </a:t>
                      </a:r>
                      <a:r>
                        <a:rPr lang="en-US" sz="2000" b="0" dirty="0"/>
                        <a:t>Post Equal Opportunity Bulletins and other Fair Housing materials and posters in a variety of locations throughout the community.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2000" dirty="0"/>
                        <a:t>Combined with Program 35, updated to reflect AB 686 requirements.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4061851472"/>
                  </a:ext>
                </a:extLst>
              </a:tr>
              <a:tr h="413657">
                <a:tc>
                  <a:txBody>
                    <a:bodyPr/>
                    <a:lstStyle/>
                    <a:p>
                      <a:r>
                        <a:rPr lang="en-US" sz="2000" b="1" dirty="0"/>
                        <a:t>PROGRAM 35. </a:t>
                      </a:r>
                      <a:r>
                        <a:rPr lang="en-US" sz="2000" b="0" dirty="0"/>
                        <a:t>Refer people experiencing discrimination in housing to Department of Fair Employment and Housing or Legal Services of Northern California for help.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Combined with Program 34, updated to reflect AB 686 requirements.</a:t>
                      </a:r>
                    </a:p>
                    <a:p>
                      <a:pPr algn="l"/>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4259705697"/>
                  </a:ext>
                </a:extLst>
              </a:tr>
              <a:tr h="729343">
                <a:tc>
                  <a:txBody>
                    <a:bodyPr/>
                    <a:lstStyle/>
                    <a:p>
                      <a:r>
                        <a:rPr lang="en-US" sz="2000" b="1" dirty="0"/>
                        <a:t>PROGRAM 36. </a:t>
                      </a:r>
                      <a:r>
                        <a:rPr lang="en-US" sz="2000" b="0" dirty="0"/>
                        <a:t>Continue to implement its reasonable accommodation ordinance to provide people with disabilities reasonable accommodation in rules, policies, practices and procedures that may be necessary to ensure equal access to housing.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Combined with Program 25 (Universal Design).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257653827"/>
                  </a:ext>
                </a:extLst>
              </a:tr>
            </a:tbl>
          </a:graphicData>
        </a:graphic>
      </p:graphicFrame>
    </p:spTree>
    <p:extLst>
      <p:ext uri="{BB962C8B-B14F-4D97-AF65-F5344CB8AC3E}">
        <p14:creationId xmlns:p14="http://schemas.microsoft.com/office/powerpoint/2010/main" val="3138624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2A211-AF02-4A67-979B-80B5EBF0617F}"/>
              </a:ext>
            </a:extLst>
          </p:cNvPr>
          <p:cNvSpPr>
            <a:spLocks noGrp="1"/>
          </p:cNvSpPr>
          <p:nvPr>
            <p:ph type="title"/>
          </p:nvPr>
        </p:nvSpPr>
        <p:spPr/>
        <p:txBody>
          <a:bodyPr/>
          <a:lstStyle/>
          <a:p>
            <a:r>
              <a:rPr lang="en-US" dirty="0"/>
              <a:t>New Programs to meet State Law</a:t>
            </a:r>
          </a:p>
        </p:txBody>
      </p:sp>
      <p:sp>
        <p:nvSpPr>
          <p:cNvPr id="3" name="Content Placeholder 2">
            <a:extLst>
              <a:ext uri="{FF2B5EF4-FFF2-40B4-BE49-F238E27FC236}">
                <a16:creationId xmlns:a16="http://schemas.microsoft.com/office/drawing/2014/main" id="{4E060AA7-F34B-4D9A-9CB2-5F5032BD8B09}"/>
              </a:ext>
            </a:extLst>
          </p:cNvPr>
          <p:cNvSpPr>
            <a:spLocks noGrp="1"/>
          </p:cNvSpPr>
          <p:nvPr>
            <p:ph idx="1"/>
          </p:nvPr>
        </p:nvSpPr>
        <p:spPr>
          <a:ln>
            <a:noFill/>
          </a:ln>
        </p:spPr>
        <p:txBody>
          <a:bodyPr/>
          <a:lstStyle/>
          <a:p>
            <a:r>
              <a:rPr lang="en-US" sz="2400" dirty="0"/>
              <a:t>Preserve Affordability of Assisted Housing Units</a:t>
            </a:r>
          </a:p>
          <a:p>
            <a:pPr lvl="1"/>
            <a:r>
              <a:rPr lang="en-US" dirty="0">
                <a:cs typeface="Segoe UI Light" panose="020B0502040204020203" pitchFamily="34" charset="0"/>
              </a:rPr>
              <a:t>If subsidized units become available in Loomis, as affordability covenants near expiration, the Town will contact property owners of units at risk of converting to market-rate housing.</a:t>
            </a:r>
          </a:p>
          <a:p>
            <a:r>
              <a:rPr lang="en-US" sz="2400" dirty="0"/>
              <a:t>Coordinate with Alta California Regional Center</a:t>
            </a:r>
          </a:p>
          <a:p>
            <a:pPr lvl="1"/>
            <a:r>
              <a:rPr lang="en-US" dirty="0">
                <a:cs typeface="Segoe UI Light" panose="020B0502040204020203" pitchFamily="34" charset="0"/>
              </a:rPr>
              <a:t>Implement an outreach program that informs families within the Town about housing and services available for persons with developmental disabilities.</a:t>
            </a:r>
          </a:p>
          <a:p>
            <a:r>
              <a:rPr lang="en-US" dirty="0"/>
              <a:t>Comprehensive Zoning Ordinance Review</a:t>
            </a:r>
          </a:p>
          <a:p>
            <a:pPr lvl="1"/>
            <a:r>
              <a:rPr lang="en-US" dirty="0">
                <a:ea typeface="Arial" panose="020B0604020202020204" pitchFamily="34" charset="0"/>
              </a:rPr>
              <a:t>E</a:t>
            </a:r>
            <a:r>
              <a:rPr lang="en-US" dirty="0">
                <a:effectLst/>
                <a:ea typeface="Arial" panose="020B0604020202020204" pitchFamily="34" charset="0"/>
              </a:rPr>
              <a:t>nsure compliance with state and federal fair housing laws and analyze the effectiveness of the goals, policies, programs, and codes in furthering the development of housing for all Loomis residents.</a:t>
            </a:r>
          </a:p>
          <a:p>
            <a:pPr lvl="1"/>
            <a:endParaRPr lang="en-US" dirty="0"/>
          </a:p>
          <a:p>
            <a:endParaRPr lang="en-US" dirty="0">
              <a:cs typeface="Segoe UI Light" panose="020B0502040204020203" pitchFamily="34" charset="0"/>
            </a:endParaRPr>
          </a:p>
        </p:txBody>
      </p:sp>
    </p:spTree>
    <p:extLst>
      <p:ext uri="{BB962C8B-B14F-4D97-AF65-F5344CB8AC3E}">
        <p14:creationId xmlns:p14="http://schemas.microsoft.com/office/powerpoint/2010/main" val="4199943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2A211-AF02-4A67-979B-80B5EBF0617F}"/>
              </a:ext>
            </a:extLst>
          </p:cNvPr>
          <p:cNvSpPr>
            <a:spLocks noGrp="1"/>
          </p:cNvSpPr>
          <p:nvPr>
            <p:ph type="title"/>
          </p:nvPr>
        </p:nvSpPr>
        <p:spPr/>
        <p:txBody>
          <a:bodyPr/>
          <a:lstStyle/>
          <a:p>
            <a:r>
              <a:rPr lang="en-US" dirty="0"/>
              <a:t>New Programs to meet State Law</a:t>
            </a:r>
          </a:p>
        </p:txBody>
      </p:sp>
      <p:sp>
        <p:nvSpPr>
          <p:cNvPr id="3" name="Content Placeholder 2">
            <a:extLst>
              <a:ext uri="{FF2B5EF4-FFF2-40B4-BE49-F238E27FC236}">
                <a16:creationId xmlns:a16="http://schemas.microsoft.com/office/drawing/2014/main" id="{4E060AA7-F34B-4D9A-9CB2-5F5032BD8B09}"/>
              </a:ext>
            </a:extLst>
          </p:cNvPr>
          <p:cNvSpPr>
            <a:spLocks noGrp="1"/>
          </p:cNvSpPr>
          <p:nvPr>
            <p:ph idx="1"/>
          </p:nvPr>
        </p:nvSpPr>
        <p:spPr>
          <a:xfrm>
            <a:off x="650048" y="2438400"/>
            <a:ext cx="11704320" cy="6934200"/>
          </a:xfrm>
          <a:ln>
            <a:noFill/>
          </a:ln>
        </p:spPr>
        <p:txBody>
          <a:bodyPr/>
          <a:lstStyle/>
          <a:p>
            <a:r>
              <a:rPr lang="en-US" dirty="0"/>
              <a:t>Amend the Zoning Ordinance to Remove Barriers to Special Needs Housing</a:t>
            </a:r>
          </a:p>
          <a:p>
            <a:pPr lvl="1"/>
            <a:r>
              <a:rPr lang="en-US" sz="2200" dirty="0">
                <a:effectLst/>
                <a:ea typeface="Arial" panose="020B0604020202020204" pitchFamily="34" charset="0"/>
              </a:rPr>
              <a:t>Treat </a:t>
            </a:r>
            <a:r>
              <a:rPr lang="en-US" sz="2200" b="1" dirty="0">
                <a:effectLst/>
                <a:ea typeface="Arial" panose="020B0604020202020204" pitchFamily="34" charset="0"/>
              </a:rPr>
              <a:t>employee/farm worker housing </a:t>
            </a:r>
            <a:r>
              <a:rPr lang="en-US" sz="2200" dirty="0">
                <a:effectLst/>
                <a:ea typeface="Arial" panose="020B0604020202020204" pitchFamily="34" charset="0"/>
              </a:rPr>
              <a:t>that serves six or fewer persons as a single-family structure and permitted in the same manner as other single-family structures of the same type in the same zone in all zones allowing single-family residential uses.</a:t>
            </a:r>
          </a:p>
          <a:p>
            <a:pPr lvl="1"/>
            <a:r>
              <a:rPr lang="en-US" sz="2200" dirty="0">
                <a:cs typeface="Segoe UI Light" panose="020B0502040204020203" pitchFamily="34" charset="0"/>
              </a:rPr>
              <a:t>Allow </a:t>
            </a:r>
            <a:r>
              <a:rPr lang="en-US" sz="2200" b="1" dirty="0">
                <a:cs typeface="Segoe UI Light" panose="020B0502040204020203" pitchFamily="34" charset="0"/>
              </a:rPr>
              <a:t>single-room occupancy units (SROs</a:t>
            </a:r>
            <a:r>
              <a:rPr lang="en-US" sz="2200" dirty="0">
                <a:cs typeface="Segoe UI Light" panose="020B0502040204020203" pitchFamily="34" charset="0"/>
              </a:rPr>
              <a:t>) in the RH (High Density Residential), RM-3.5 (Medium Density Residential), RM-5 (Medium Density Residential), and CG (General Commercial) zoning districts with a conditional use permit.</a:t>
            </a:r>
          </a:p>
          <a:p>
            <a:pPr lvl="1"/>
            <a:r>
              <a:rPr lang="en-US" sz="2200" dirty="0">
                <a:effectLst/>
                <a:ea typeface="Arial" panose="020B0604020202020204" pitchFamily="34" charset="0"/>
              </a:rPr>
              <a:t>Add a </a:t>
            </a:r>
            <a:r>
              <a:rPr lang="en-US" sz="2200" b="1" dirty="0">
                <a:effectLst/>
                <a:ea typeface="Arial" panose="020B0604020202020204" pitchFamily="34" charset="0"/>
              </a:rPr>
              <a:t>definition of family</a:t>
            </a:r>
            <a:r>
              <a:rPr lang="en-US" sz="2200" dirty="0">
                <a:effectLst/>
                <a:ea typeface="Arial" panose="020B0604020202020204" pitchFamily="34" charset="0"/>
              </a:rPr>
              <a:t> to state “one or more persons living together in a dwelling unit.”</a:t>
            </a:r>
          </a:p>
          <a:p>
            <a:pPr lvl="1"/>
            <a:r>
              <a:rPr lang="en-US" sz="2200" dirty="0">
                <a:effectLst/>
                <a:ea typeface="Arial" panose="020B0604020202020204" pitchFamily="34" charset="0"/>
                <a:cs typeface="Segoe UI Light" panose="020B0502040204020203" pitchFamily="34" charset="0"/>
              </a:rPr>
              <a:t>Remove site planning requirements for </a:t>
            </a:r>
            <a:r>
              <a:rPr lang="en-US" sz="2200" b="1" dirty="0">
                <a:effectLst/>
                <a:ea typeface="Arial" panose="020B0604020202020204" pitchFamily="34" charset="0"/>
                <a:cs typeface="Segoe UI Light" panose="020B0502040204020203" pitchFamily="34" charset="0"/>
              </a:rPr>
              <a:t>residential care facilities </a:t>
            </a:r>
            <a:r>
              <a:rPr lang="en-US" sz="2200" dirty="0">
                <a:effectLst/>
                <a:ea typeface="Arial" panose="020B0604020202020204" pitchFamily="34" charset="0"/>
                <a:cs typeface="Segoe UI Light" panose="020B0502040204020203" pitchFamily="34" charset="0"/>
              </a:rPr>
              <a:t>for six or fewer persons and allow residential care facilities in all zones that permit residential uses.</a:t>
            </a:r>
          </a:p>
          <a:p>
            <a:pPr lvl="1"/>
            <a:r>
              <a:rPr lang="en-US" sz="2200" dirty="0">
                <a:effectLst/>
                <a:ea typeface="Arial" panose="020B0604020202020204" pitchFamily="34" charset="0"/>
              </a:rPr>
              <a:t>Allow </a:t>
            </a:r>
            <a:r>
              <a:rPr lang="en-US" sz="2200" b="1" dirty="0">
                <a:effectLst/>
                <a:ea typeface="Arial" panose="020B0604020202020204" pitchFamily="34" charset="0"/>
              </a:rPr>
              <a:t>low barrier navigation centers </a:t>
            </a:r>
            <a:r>
              <a:rPr lang="en-US" sz="2200" dirty="0">
                <a:effectLst/>
                <a:ea typeface="Arial" panose="020B0604020202020204" pitchFamily="34" charset="0"/>
              </a:rPr>
              <a:t>for the homeless by right in zones that allow for mixed-use and non-residential zones permitting multifamily uses.</a:t>
            </a:r>
          </a:p>
          <a:p>
            <a:pPr lvl="1"/>
            <a:r>
              <a:rPr lang="en-US" sz="2200" dirty="0">
                <a:effectLst/>
                <a:ea typeface="Arial" panose="020B0604020202020204" pitchFamily="34" charset="0"/>
              </a:rPr>
              <a:t>Allow </a:t>
            </a:r>
            <a:r>
              <a:rPr lang="en-US" sz="2200" b="1" dirty="0">
                <a:effectLst/>
                <a:ea typeface="Arial" panose="020B0604020202020204" pitchFamily="34" charset="0"/>
              </a:rPr>
              <a:t>supportive housing </a:t>
            </a:r>
            <a:r>
              <a:rPr lang="en-US" sz="2200" dirty="0">
                <a:effectLst/>
                <a:ea typeface="Arial" panose="020B0604020202020204" pitchFamily="34" charset="0"/>
              </a:rPr>
              <a:t>as a permitted use without discretionary review in zones where multifamily and mixed-uses are permitted, including nonresidential zones permitting multifamily uses. </a:t>
            </a:r>
            <a:endParaRPr lang="en-US" sz="2200" b="1" dirty="0">
              <a:cs typeface="Segoe UI Light" panose="020B0502040204020203" pitchFamily="34" charset="0"/>
            </a:endParaRPr>
          </a:p>
        </p:txBody>
      </p:sp>
    </p:spTree>
    <p:extLst>
      <p:ext uri="{BB962C8B-B14F-4D97-AF65-F5344CB8AC3E}">
        <p14:creationId xmlns:p14="http://schemas.microsoft.com/office/powerpoint/2010/main" val="31959046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2A211-AF02-4A67-979B-80B5EBF0617F}"/>
              </a:ext>
            </a:extLst>
          </p:cNvPr>
          <p:cNvSpPr>
            <a:spLocks noGrp="1"/>
          </p:cNvSpPr>
          <p:nvPr>
            <p:ph type="title"/>
          </p:nvPr>
        </p:nvSpPr>
        <p:spPr/>
        <p:txBody>
          <a:bodyPr/>
          <a:lstStyle/>
          <a:p>
            <a:r>
              <a:rPr lang="en-US" dirty="0"/>
              <a:t>New Programs to meet State Law</a:t>
            </a:r>
          </a:p>
        </p:txBody>
      </p:sp>
      <p:sp>
        <p:nvSpPr>
          <p:cNvPr id="3" name="Content Placeholder 2">
            <a:extLst>
              <a:ext uri="{FF2B5EF4-FFF2-40B4-BE49-F238E27FC236}">
                <a16:creationId xmlns:a16="http://schemas.microsoft.com/office/drawing/2014/main" id="{4E060AA7-F34B-4D9A-9CB2-5F5032BD8B09}"/>
              </a:ext>
            </a:extLst>
          </p:cNvPr>
          <p:cNvSpPr>
            <a:spLocks noGrp="1"/>
          </p:cNvSpPr>
          <p:nvPr>
            <p:ph idx="1"/>
          </p:nvPr>
        </p:nvSpPr>
        <p:spPr>
          <a:xfrm>
            <a:off x="482601" y="2438401"/>
            <a:ext cx="11628438" cy="6127212"/>
          </a:xfrm>
          <a:ln>
            <a:noFill/>
          </a:ln>
        </p:spPr>
        <p:txBody>
          <a:bodyPr/>
          <a:lstStyle/>
          <a:p>
            <a:r>
              <a:rPr lang="en-US" dirty="0"/>
              <a:t>Amend the Zoning Ordinance to Governmental Constraints on Development</a:t>
            </a:r>
          </a:p>
          <a:p>
            <a:pPr lvl="1"/>
            <a:r>
              <a:rPr lang="en-US" dirty="0">
                <a:effectLst/>
                <a:ea typeface="Arial" panose="020B0604020202020204" pitchFamily="34" charset="0"/>
              </a:rPr>
              <a:t>Allow </a:t>
            </a:r>
            <a:r>
              <a:rPr lang="en-US" b="1" dirty="0">
                <a:effectLst/>
                <a:ea typeface="Arial" panose="020B0604020202020204" pitchFamily="34" charset="0"/>
              </a:rPr>
              <a:t>ADUs</a:t>
            </a:r>
            <a:r>
              <a:rPr lang="en-US" dirty="0">
                <a:effectLst/>
                <a:ea typeface="Arial" panose="020B0604020202020204" pitchFamily="34" charset="0"/>
              </a:rPr>
              <a:t> in all residential zones in accordance with AB 2299 and SB 1069.</a:t>
            </a:r>
          </a:p>
          <a:p>
            <a:pPr lvl="1"/>
            <a:r>
              <a:rPr lang="en-US" dirty="0">
                <a:effectLst/>
                <a:ea typeface="Arial" panose="020B0604020202020204" pitchFamily="34" charset="0"/>
              </a:rPr>
              <a:t>Increase the </a:t>
            </a:r>
            <a:r>
              <a:rPr lang="en-US" b="1" dirty="0">
                <a:effectLst/>
                <a:ea typeface="Arial" panose="020B0604020202020204" pitchFamily="34" charset="0"/>
              </a:rPr>
              <a:t>RH height limit </a:t>
            </a:r>
            <a:r>
              <a:rPr lang="en-US" dirty="0">
                <a:effectLst/>
                <a:ea typeface="Arial" panose="020B0604020202020204" pitchFamily="34" charset="0"/>
              </a:rPr>
              <a:t>to allow for 3 stories, to ensure there are no constraints on development of multifamily units.</a:t>
            </a:r>
          </a:p>
          <a:p>
            <a:pPr lvl="1"/>
            <a:r>
              <a:rPr lang="en-US" dirty="0">
                <a:effectLst/>
                <a:ea typeface="Arial" panose="020B0604020202020204" pitchFamily="34" charset="0"/>
              </a:rPr>
              <a:t>Reduce </a:t>
            </a:r>
            <a:r>
              <a:rPr lang="en-US" b="1" dirty="0">
                <a:effectLst/>
                <a:ea typeface="Arial" panose="020B0604020202020204" pitchFamily="34" charset="0"/>
              </a:rPr>
              <a:t>parking requirements for multifamily</a:t>
            </a:r>
            <a:r>
              <a:rPr lang="en-US" dirty="0">
                <a:effectLst/>
                <a:ea typeface="Arial" panose="020B0604020202020204" pitchFamily="34" charset="0"/>
              </a:rPr>
              <a:t> housing by removing additional parking space requirements for each bedroom over 3 and reducing guest parking spaces to one for every 5 units.</a:t>
            </a:r>
          </a:p>
          <a:p>
            <a:pPr lvl="1"/>
            <a:r>
              <a:rPr lang="en-US" dirty="0">
                <a:effectLst/>
                <a:ea typeface="Arial" panose="020B0604020202020204" pitchFamily="34" charset="0"/>
                <a:cs typeface="Segoe UI Light" panose="020B0502040204020203" pitchFamily="34" charset="0"/>
              </a:rPr>
              <a:t>Allow sufficient parking to accommodate all staff working in the </a:t>
            </a:r>
            <a:r>
              <a:rPr lang="en-US" b="1" dirty="0">
                <a:effectLst/>
                <a:ea typeface="Arial" panose="020B0604020202020204" pitchFamily="34" charset="0"/>
                <a:cs typeface="Segoe UI Light" panose="020B0502040204020203" pitchFamily="34" charset="0"/>
              </a:rPr>
              <a:t>emergency shelter</a:t>
            </a:r>
            <a:r>
              <a:rPr lang="en-US" dirty="0">
                <a:effectLst/>
                <a:ea typeface="Arial" panose="020B0604020202020204" pitchFamily="34" charset="0"/>
                <a:cs typeface="Segoe UI Light" panose="020B0502040204020203" pitchFamily="34" charset="0"/>
              </a:rPr>
              <a:t>, provided that the standards do not require more parking for emergency shelters than other residential or commercial uses within the same zone.</a:t>
            </a:r>
          </a:p>
          <a:p>
            <a:pPr lvl="1"/>
            <a:r>
              <a:rPr lang="en-US" dirty="0">
                <a:effectLst/>
                <a:ea typeface="Arial" panose="020B0604020202020204" pitchFamily="34" charset="0"/>
              </a:rPr>
              <a:t>Comply with changes in the State </a:t>
            </a:r>
            <a:r>
              <a:rPr lang="en-US" b="1" dirty="0">
                <a:effectLst/>
                <a:ea typeface="Arial" panose="020B0604020202020204" pitchFamily="34" charset="0"/>
              </a:rPr>
              <a:t>Density Bonus </a:t>
            </a:r>
            <a:r>
              <a:rPr lang="en-US" dirty="0">
                <a:effectLst/>
                <a:ea typeface="Arial" panose="020B0604020202020204" pitchFamily="34" charset="0"/>
              </a:rPr>
              <a:t>law (Government Code Section 65915, as revised) and promote the density bonus through informational brochures which will be displayed at the Town’s Planning Department.</a:t>
            </a:r>
          </a:p>
        </p:txBody>
      </p:sp>
    </p:spTree>
    <p:extLst>
      <p:ext uri="{BB962C8B-B14F-4D97-AF65-F5344CB8AC3E}">
        <p14:creationId xmlns:p14="http://schemas.microsoft.com/office/powerpoint/2010/main" val="606916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4ECEE-A21E-4C52-85F7-62DDEAEDD981}"/>
              </a:ext>
            </a:extLst>
          </p:cNvPr>
          <p:cNvSpPr>
            <a:spLocks noGrp="1"/>
          </p:cNvSpPr>
          <p:nvPr>
            <p:ph type="title"/>
          </p:nvPr>
        </p:nvSpPr>
        <p:spPr/>
        <p:txBody>
          <a:bodyPr/>
          <a:lstStyle/>
          <a:p>
            <a:r>
              <a:rPr lang="en-US" dirty="0"/>
              <a:t>Sites Inventory</a:t>
            </a:r>
            <a:br>
              <a:rPr lang="en-US" dirty="0"/>
            </a:br>
            <a:br>
              <a:rPr lang="en-US" dirty="0"/>
            </a:br>
            <a:endParaRPr lang="en-US" dirty="0"/>
          </a:p>
        </p:txBody>
      </p:sp>
    </p:spTree>
    <p:extLst>
      <p:ext uri="{BB962C8B-B14F-4D97-AF65-F5344CB8AC3E}">
        <p14:creationId xmlns:p14="http://schemas.microsoft.com/office/powerpoint/2010/main" val="27082737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B713BB-40F8-4DAC-BFBD-61B81008EBEC}"/>
              </a:ext>
            </a:extLst>
          </p:cNvPr>
          <p:cNvSpPr>
            <a:spLocks noGrp="1"/>
          </p:cNvSpPr>
          <p:nvPr>
            <p:ph type="title"/>
          </p:nvPr>
        </p:nvSpPr>
        <p:spPr/>
        <p:txBody>
          <a:bodyPr/>
          <a:lstStyle/>
          <a:p>
            <a:r>
              <a:rPr lang="en-US" dirty="0"/>
              <a:t>RHNA Carryover</a:t>
            </a:r>
          </a:p>
        </p:txBody>
      </p:sp>
      <p:sp>
        <p:nvSpPr>
          <p:cNvPr id="5" name="Content Placeholder 4">
            <a:extLst>
              <a:ext uri="{FF2B5EF4-FFF2-40B4-BE49-F238E27FC236}">
                <a16:creationId xmlns:a16="http://schemas.microsoft.com/office/drawing/2014/main" id="{6FD88099-DF44-4882-A68B-1EFE2DFC0BA4}"/>
              </a:ext>
            </a:extLst>
          </p:cNvPr>
          <p:cNvSpPr>
            <a:spLocks noGrp="1"/>
          </p:cNvSpPr>
          <p:nvPr>
            <p:ph idx="1"/>
          </p:nvPr>
        </p:nvSpPr>
        <p:spPr>
          <a:ln>
            <a:noFill/>
          </a:ln>
        </p:spPr>
        <p:txBody>
          <a:bodyPr/>
          <a:lstStyle/>
          <a:p>
            <a:r>
              <a:rPr lang="en-US" dirty="0"/>
              <a:t>The Zoning Ordinance was amended to include the RH-20 Overlay (20-25 du/acre)</a:t>
            </a:r>
          </a:p>
          <a:p>
            <a:r>
              <a:rPr lang="en-US" dirty="0"/>
              <a:t>General Plan land use designations were NOT amended to allow 20-25 du/acre</a:t>
            </a:r>
          </a:p>
          <a:p>
            <a:r>
              <a:rPr lang="en-US" dirty="0"/>
              <a:t>As a result, “shovel ready” land was not available at 20 du/acre during the previous planning period</a:t>
            </a:r>
          </a:p>
        </p:txBody>
      </p:sp>
      <p:graphicFrame>
        <p:nvGraphicFramePr>
          <p:cNvPr id="6" name="Table 5">
            <a:extLst>
              <a:ext uri="{FF2B5EF4-FFF2-40B4-BE49-F238E27FC236}">
                <a16:creationId xmlns:a16="http://schemas.microsoft.com/office/drawing/2014/main" id="{165A3264-7698-4765-9CFA-CFD65B815BB0}"/>
              </a:ext>
            </a:extLst>
          </p:cNvPr>
          <p:cNvGraphicFramePr>
            <a:graphicFrameLocks/>
          </p:cNvGraphicFramePr>
          <p:nvPr>
            <p:extLst>
              <p:ext uri="{D42A27DB-BD31-4B8C-83A1-F6EECF244321}">
                <p14:modId xmlns:p14="http://schemas.microsoft.com/office/powerpoint/2010/main" val="2815963874"/>
              </p:ext>
            </p:extLst>
          </p:nvPr>
        </p:nvGraphicFramePr>
        <p:xfrm>
          <a:off x="1282507" y="5488583"/>
          <a:ext cx="10439401" cy="3058886"/>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4062609565"/>
                    </a:ext>
                  </a:extLst>
                </a:gridCol>
                <a:gridCol w="3048000">
                  <a:extLst>
                    <a:ext uri="{9D8B030D-6E8A-4147-A177-3AD203B41FA5}">
                      <a16:colId xmlns:a16="http://schemas.microsoft.com/office/drawing/2014/main" val="2122857830"/>
                    </a:ext>
                  </a:extLst>
                </a:gridCol>
                <a:gridCol w="3124201">
                  <a:extLst>
                    <a:ext uri="{9D8B030D-6E8A-4147-A177-3AD203B41FA5}">
                      <a16:colId xmlns:a16="http://schemas.microsoft.com/office/drawing/2014/main" val="4089923600"/>
                    </a:ext>
                  </a:extLst>
                </a:gridCol>
              </a:tblGrid>
              <a:tr h="457200">
                <a:tc>
                  <a:txBody>
                    <a:bodyPr/>
                    <a:lstStyle/>
                    <a:p>
                      <a:pPr algn="ctr"/>
                      <a:endParaRPr lang="en-US"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tc>
                  <a:txBody>
                    <a:bodyPr/>
                    <a:lstStyle/>
                    <a:p>
                      <a:pPr algn="ctr"/>
                      <a:r>
                        <a:rPr lang="en-US" sz="2000" b="1" dirty="0">
                          <a:solidFill>
                            <a:schemeClr val="bg1"/>
                          </a:solidFill>
                        </a:rPr>
                        <a:t>Very Low-Income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tc>
                  <a:txBody>
                    <a:bodyPr/>
                    <a:lstStyle/>
                    <a:p>
                      <a:pPr algn="ctr"/>
                      <a:r>
                        <a:rPr lang="en-US" sz="2000" b="1" dirty="0">
                          <a:solidFill>
                            <a:schemeClr val="bg1"/>
                          </a:solidFill>
                        </a:rPr>
                        <a:t>Low-Income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extLst>
                  <a:ext uri="{0D108BD9-81ED-4DB2-BD59-A6C34878D82A}">
                    <a16:rowId xmlns:a16="http://schemas.microsoft.com/office/drawing/2014/main" val="470705889"/>
                  </a:ext>
                </a:extLst>
              </a:tr>
              <a:tr h="7293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2013-2021 RHNA Carryover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ctr"/>
                      <a:r>
                        <a:rPr lang="en-US" sz="2000" dirty="0"/>
                        <a:t>39 units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ctr"/>
                      <a:r>
                        <a:rPr lang="en-US" sz="2000" dirty="0"/>
                        <a:t>27 units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2255719027"/>
                  </a:ext>
                </a:extLst>
              </a:tr>
              <a:tr h="413657">
                <a:tc>
                  <a:txBody>
                    <a:bodyPr/>
                    <a:lstStyle/>
                    <a:p>
                      <a:r>
                        <a:rPr lang="en-US" sz="2000" b="0" dirty="0"/>
                        <a:t>2021-2029 RHNA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ctr"/>
                      <a:r>
                        <a:rPr lang="en-US" sz="2000" dirty="0"/>
                        <a:t>117 units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ctr"/>
                      <a:r>
                        <a:rPr lang="en-US" sz="2000" dirty="0"/>
                        <a:t>71 units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4259705697"/>
                  </a:ext>
                </a:extLst>
              </a:tr>
              <a:tr h="729343">
                <a:tc>
                  <a:txBody>
                    <a:bodyPr/>
                    <a:lstStyle/>
                    <a:p>
                      <a:r>
                        <a:rPr lang="en-US" sz="2000" b="1" dirty="0"/>
                        <a:t>Housing Need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t>156 units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t>98 units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257653827"/>
                  </a:ext>
                </a:extLst>
              </a:tr>
              <a:tr h="729343">
                <a:tc>
                  <a:txBody>
                    <a:bodyPr/>
                    <a:lstStyle/>
                    <a:p>
                      <a:r>
                        <a:rPr lang="en-US" sz="2000" b="1" dirty="0"/>
                        <a:t>TOTAL LOWER-INCOME </a:t>
                      </a:r>
                      <a:r>
                        <a:rPr lang="en-US" sz="2000" b="1" dirty="0" err="1"/>
                        <a:t>RHNA</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t>254 units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214017766"/>
                  </a:ext>
                </a:extLst>
              </a:tr>
            </a:tbl>
          </a:graphicData>
        </a:graphic>
      </p:graphicFrame>
    </p:spTree>
    <p:extLst>
      <p:ext uri="{BB962C8B-B14F-4D97-AF65-F5344CB8AC3E}">
        <p14:creationId xmlns:p14="http://schemas.microsoft.com/office/powerpoint/2010/main" val="2218909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C3F0C-8BF8-4E86-8612-D2CA06E46F1E}"/>
              </a:ext>
            </a:extLst>
          </p:cNvPr>
          <p:cNvSpPr>
            <a:spLocks noGrp="1"/>
          </p:cNvSpPr>
          <p:nvPr>
            <p:ph type="title"/>
          </p:nvPr>
        </p:nvSpPr>
        <p:spPr/>
        <p:txBody>
          <a:bodyPr/>
          <a:lstStyle/>
          <a:p>
            <a:r>
              <a:rPr lang="en-US" dirty="0"/>
              <a:t>Strategies to Meet RHNA</a:t>
            </a:r>
          </a:p>
        </p:txBody>
      </p:sp>
      <p:sp>
        <p:nvSpPr>
          <p:cNvPr id="3" name="Content Placeholder 2">
            <a:extLst>
              <a:ext uri="{FF2B5EF4-FFF2-40B4-BE49-F238E27FC236}">
                <a16:creationId xmlns:a16="http://schemas.microsoft.com/office/drawing/2014/main" id="{26A41E0D-95D6-4457-81CD-68D8803C349F}"/>
              </a:ext>
            </a:extLst>
          </p:cNvPr>
          <p:cNvSpPr>
            <a:spLocks noGrp="1"/>
          </p:cNvSpPr>
          <p:nvPr>
            <p:ph idx="1"/>
          </p:nvPr>
        </p:nvSpPr>
        <p:spPr>
          <a:xfrm>
            <a:off x="893763" y="2514599"/>
            <a:ext cx="11217275" cy="1676401"/>
          </a:xfrm>
          <a:ln>
            <a:noFill/>
          </a:ln>
        </p:spPr>
        <p:txBody>
          <a:bodyPr/>
          <a:lstStyle/>
          <a:p>
            <a:r>
              <a:rPr lang="en-US" dirty="0"/>
              <a:t>5</a:t>
            </a:r>
            <a:r>
              <a:rPr lang="en-US" baseline="30000" dirty="0"/>
              <a:t>th</a:t>
            </a:r>
            <a:r>
              <a:rPr lang="en-US" dirty="0"/>
              <a:t> cycle sites will be used to meet Moderate- and Above Moderate-Income RHNA</a:t>
            </a:r>
          </a:p>
          <a:p>
            <a:r>
              <a:rPr lang="en-US" dirty="0"/>
              <a:t>Amend General Plan RH land use to allow 25 du/acre</a:t>
            </a:r>
          </a:p>
          <a:p>
            <a:r>
              <a:rPr lang="en-US" dirty="0"/>
              <a:t>Options to meet Lower-Income RHNA:</a:t>
            </a:r>
          </a:p>
          <a:p>
            <a:pPr lvl="1"/>
            <a:r>
              <a:rPr lang="en-US" dirty="0"/>
              <a:t>Identify a site or multiple sites, 5 acres of land to rezone to RH-20 Overlay + GP amendment to be RH designation</a:t>
            </a:r>
          </a:p>
          <a:p>
            <a:pPr lvl="1"/>
            <a:r>
              <a:rPr lang="en-US" dirty="0"/>
              <a:t>Consider increasing density in commercial districts + associated GP amendment</a:t>
            </a:r>
          </a:p>
          <a:p>
            <a:pPr lvl="1"/>
            <a:r>
              <a:rPr lang="en-US" dirty="0"/>
              <a:t>Other ideas?</a:t>
            </a:r>
          </a:p>
        </p:txBody>
      </p:sp>
    </p:spTree>
    <p:extLst>
      <p:ext uri="{BB962C8B-B14F-4D97-AF65-F5344CB8AC3E}">
        <p14:creationId xmlns:p14="http://schemas.microsoft.com/office/powerpoint/2010/main" val="2120014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2D49-BFB2-4AAC-862E-E301B87C82B0}"/>
              </a:ext>
            </a:extLst>
          </p:cNvPr>
          <p:cNvSpPr>
            <a:spLocks noGrp="1"/>
          </p:cNvSpPr>
          <p:nvPr>
            <p:ph type="title"/>
          </p:nvPr>
        </p:nvSpPr>
        <p:spPr/>
        <p:txBody>
          <a:bodyPr/>
          <a:lstStyle/>
          <a:p>
            <a:r>
              <a:rPr lang="en-US" dirty="0"/>
              <a:t>Schedule</a:t>
            </a:r>
            <a:br>
              <a:rPr lang="en-US" dirty="0"/>
            </a:br>
            <a:br>
              <a:rPr lang="en-US" dirty="0"/>
            </a:br>
            <a:endParaRPr lang="en-US" dirty="0"/>
          </a:p>
        </p:txBody>
      </p:sp>
    </p:spTree>
    <p:extLst>
      <p:ext uri="{BB962C8B-B14F-4D97-AF65-F5344CB8AC3E}">
        <p14:creationId xmlns:p14="http://schemas.microsoft.com/office/powerpoint/2010/main" val="3414842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2808" y="1095847"/>
            <a:ext cx="11899392" cy="689291"/>
          </a:xfrm>
          <a:prstGeom prst="rect">
            <a:avLst/>
          </a:prstGeom>
        </p:spPr>
        <p:txBody>
          <a:bodyPr vert="horz" wrap="square" lIns="0" tIns="12065" rIns="0" bIns="0" rtlCol="0">
            <a:spAutoFit/>
          </a:bodyPr>
          <a:lstStyle/>
          <a:p>
            <a:pPr marL="13335">
              <a:lnSpc>
                <a:spcPct val="100000"/>
              </a:lnSpc>
              <a:spcBef>
                <a:spcPts val="95"/>
              </a:spcBef>
            </a:pPr>
            <a:r>
              <a:rPr lang="en-US" dirty="0"/>
              <a:t>Project Schedule</a:t>
            </a:r>
            <a:endParaRPr spc="-165" dirty="0"/>
          </a:p>
        </p:txBody>
      </p:sp>
      <p:graphicFrame>
        <p:nvGraphicFramePr>
          <p:cNvPr id="5" name="Table 5">
            <a:extLst>
              <a:ext uri="{FF2B5EF4-FFF2-40B4-BE49-F238E27FC236}">
                <a16:creationId xmlns:a16="http://schemas.microsoft.com/office/drawing/2014/main" id="{F8E9420E-023D-4FBC-BFB4-0249AA99B909}"/>
              </a:ext>
            </a:extLst>
          </p:cNvPr>
          <p:cNvGraphicFramePr>
            <a:graphicFrameLocks/>
          </p:cNvGraphicFramePr>
          <p:nvPr>
            <p:extLst>
              <p:ext uri="{D42A27DB-BD31-4B8C-83A1-F6EECF244321}">
                <p14:modId xmlns:p14="http://schemas.microsoft.com/office/powerpoint/2010/main" val="4015814124"/>
              </p:ext>
            </p:extLst>
          </p:nvPr>
        </p:nvGraphicFramePr>
        <p:xfrm>
          <a:off x="3225800" y="2373793"/>
          <a:ext cx="8778874" cy="6309360"/>
        </p:xfrm>
        <a:graphic>
          <a:graphicData uri="http://schemas.openxmlformats.org/drawingml/2006/table">
            <a:tbl>
              <a:tblPr firstRow="1" bandRow="1">
                <a:tableStyleId>{5C22544A-7EE6-4342-B048-85BDC9FD1C3A}</a:tableStyleId>
              </a:tblPr>
              <a:tblGrid>
                <a:gridCol w="5608637">
                  <a:extLst>
                    <a:ext uri="{9D8B030D-6E8A-4147-A177-3AD203B41FA5}">
                      <a16:colId xmlns:a16="http://schemas.microsoft.com/office/drawing/2014/main" val="4062609565"/>
                    </a:ext>
                  </a:extLst>
                </a:gridCol>
                <a:gridCol w="3170237">
                  <a:extLst>
                    <a:ext uri="{9D8B030D-6E8A-4147-A177-3AD203B41FA5}">
                      <a16:colId xmlns:a16="http://schemas.microsoft.com/office/drawing/2014/main" val="1532468466"/>
                    </a:ext>
                  </a:extLst>
                </a:gridCol>
              </a:tblGrid>
              <a:tr h="304800">
                <a:tc>
                  <a:txBody>
                    <a:bodyPr/>
                    <a:lstStyle/>
                    <a:p>
                      <a:pPr algn="l"/>
                      <a:r>
                        <a:rPr lang="en-US" sz="2000" b="1" dirty="0"/>
                        <a:t>Task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tc>
                  <a:txBody>
                    <a:bodyPr/>
                    <a:lstStyle/>
                    <a:p>
                      <a:pPr algn="l"/>
                      <a:r>
                        <a:rPr lang="en-US" sz="2000" b="1" dirty="0"/>
                        <a:t>Estimate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extLst>
                  <a:ext uri="{0D108BD9-81ED-4DB2-BD59-A6C34878D82A}">
                    <a16:rowId xmlns:a16="http://schemas.microsoft.com/office/drawing/2014/main" val="470705889"/>
                  </a:ext>
                </a:extLst>
              </a:tr>
              <a:tr h="137160">
                <a:tc gridSpan="2">
                  <a:txBody>
                    <a:bodyPr/>
                    <a:lstStyle/>
                    <a:p>
                      <a:pPr algn="ctr"/>
                      <a:r>
                        <a:rPr lang="en-US" sz="2000" b="1" dirty="0">
                          <a:solidFill>
                            <a:schemeClr val="bg1"/>
                          </a:solidFill>
                        </a:rPr>
                        <a:t>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tc hMerge="1">
                  <a:txBody>
                    <a:bodyPr/>
                    <a:lstStyle/>
                    <a:p>
                      <a:pPr algn="l"/>
                      <a:endParaRPr lang="en-US"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extLst>
                  <a:ext uri="{0D108BD9-81ED-4DB2-BD59-A6C34878D82A}">
                    <a16:rowId xmlns:a16="http://schemas.microsoft.com/office/drawing/2014/main" val="2923481893"/>
                  </a:ext>
                </a:extLst>
              </a:tr>
              <a:tr h="277967">
                <a:tc>
                  <a:txBody>
                    <a:bodyPr/>
                    <a:lstStyle/>
                    <a:p>
                      <a:r>
                        <a:rPr lang="en-US" sz="1800" b="0" dirty="0"/>
                        <a:t>Project Kick-Off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1800" dirty="0"/>
                        <a:t>August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2255719027"/>
                  </a:ext>
                </a:extLst>
              </a:tr>
              <a:tr h="277967">
                <a:tc>
                  <a:txBody>
                    <a:bodyPr/>
                    <a:lstStyle/>
                    <a:p>
                      <a:r>
                        <a:rPr lang="en-US" sz="1800" b="0" dirty="0"/>
                        <a:t>Prepare Administrative Draft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1800" dirty="0"/>
                        <a:t>August – January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3720257839"/>
                  </a:ext>
                </a:extLst>
              </a:tr>
              <a:tr h="335280">
                <a:tc>
                  <a:txBody>
                    <a:bodyPr/>
                    <a:lstStyle/>
                    <a:p>
                      <a:r>
                        <a:rPr lang="en-US" sz="1800" b="0" dirty="0"/>
                        <a:t>Open House Public Meeting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1800" dirty="0"/>
                        <a:t>November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1702552743"/>
                  </a:ext>
                </a:extLst>
              </a:tr>
              <a:tr h="350520">
                <a:tc>
                  <a:txBody>
                    <a:bodyPr/>
                    <a:lstStyle/>
                    <a:p>
                      <a:r>
                        <a:rPr lang="en-US" sz="1800" b="0" dirty="0"/>
                        <a:t>Community Survey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1800" dirty="0"/>
                        <a:t>December – January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2169187996"/>
                  </a:ext>
                </a:extLst>
              </a:tr>
              <a:tr h="289560">
                <a:tc>
                  <a:txBody>
                    <a:bodyPr/>
                    <a:lstStyle/>
                    <a:p>
                      <a:r>
                        <a:rPr lang="en-US" sz="1800" b="0" dirty="0"/>
                        <a:t>Stakeholder Interviews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1800" dirty="0"/>
                        <a:t>November – December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993307510"/>
                  </a:ext>
                </a:extLst>
              </a:tr>
              <a:tr h="304800">
                <a:tc>
                  <a:txBody>
                    <a:bodyPr/>
                    <a:lstStyle/>
                    <a:p>
                      <a:r>
                        <a:rPr lang="en-US" sz="1800" b="0" dirty="0"/>
                        <a:t>Town Council Study Session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1800" dirty="0"/>
                        <a:t>TBD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262647340"/>
                  </a:ext>
                </a:extLst>
              </a:tr>
              <a:tr h="243840">
                <a:tc gridSpan="2">
                  <a:txBody>
                    <a:bodyPr/>
                    <a:lstStyle/>
                    <a:p>
                      <a:pPr algn="ctr"/>
                      <a:r>
                        <a:rPr lang="en-US" sz="2000" b="1" dirty="0">
                          <a:solidFill>
                            <a:schemeClr val="bg1"/>
                          </a:solidFill>
                        </a:rPr>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solidFill>
                  </a:tcPr>
                </a:tc>
                <a:tc hMerge="1">
                  <a:txBody>
                    <a:bodyPr/>
                    <a:lstStyle/>
                    <a:p>
                      <a:pPr algn="l"/>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2618354652"/>
                  </a:ext>
                </a:extLst>
              </a:tr>
              <a:tr h="243840">
                <a:tc>
                  <a:txBody>
                    <a:bodyPr/>
                    <a:lstStyle/>
                    <a:p>
                      <a:r>
                        <a:rPr lang="en-US" sz="1800" b="0" dirty="0"/>
                        <a:t>Submit Administrative Draft for Town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1800" dirty="0"/>
                        <a:t>January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1654978044"/>
                  </a:ext>
                </a:extLst>
              </a:tr>
              <a:tr h="320040">
                <a:tc>
                  <a:txBody>
                    <a:bodyPr/>
                    <a:lstStyle/>
                    <a:p>
                      <a:r>
                        <a:rPr lang="en-US" sz="1800" dirty="0"/>
                        <a:t>Prepare Public Review Draft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alpha val="40000"/>
                      </a:srgbClr>
                    </a:solidFill>
                  </a:tcPr>
                </a:tc>
                <a:tc>
                  <a:txBody>
                    <a:bodyPr/>
                    <a:lstStyle/>
                    <a:p>
                      <a:pPr algn="l"/>
                      <a:r>
                        <a:rPr lang="en-US" sz="1800" dirty="0"/>
                        <a:t>February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57166">
                        <a:alpha val="40000"/>
                      </a:srgbClr>
                    </a:solidFill>
                  </a:tcPr>
                </a:tc>
                <a:extLst>
                  <a:ext uri="{0D108BD9-81ED-4DB2-BD59-A6C34878D82A}">
                    <a16:rowId xmlns:a16="http://schemas.microsoft.com/office/drawing/2014/main" val="2543635028"/>
                  </a:ext>
                </a:extLst>
              </a:tr>
              <a:tr h="335280">
                <a:tc>
                  <a:txBody>
                    <a:bodyPr/>
                    <a:lstStyle/>
                    <a:p>
                      <a:r>
                        <a:rPr lang="en-US" sz="1800" b="0" dirty="0"/>
                        <a:t>Town Council Hearing Prior to Submitting to HCD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1800" dirty="0"/>
                        <a:t>March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25843447"/>
                  </a:ext>
                </a:extLst>
              </a:tr>
              <a:tr h="350520">
                <a:tc>
                  <a:txBody>
                    <a:bodyPr/>
                    <a:lstStyle/>
                    <a:p>
                      <a:r>
                        <a:rPr lang="en-US" sz="1800" b="0" dirty="0"/>
                        <a:t>HCD Review (60 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1800" dirty="0"/>
                        <a:t>April – May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1132400221"/>
                  </a:ext>
                </a:extLst>
              </a:tr>
              <a:tr h="350520">
                <a:tc>
                  <a:txBody>
                    <a:bodyPr/>
                    <a:lstStyle/>
                    <a:p>
                      <a:r>
                        <a:rPr lang="en-US" sz="1800" b="0" dirty="0"/>
                        <a:t>Conference Call with HCD to Address Comments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1800" dirty="0"/>
                        <a:t>Early Map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1016577270"/>
                  </a:ext>
                </a:extLst>
              </a:tr>
              <a:tr h="350520">
                <a:tc>
                  <a:txBody>
                    <a:bodyPr/>
                    <a:lstStyle/>
                    <a:p>
                      <a:r>
                        <a:rPr lang="en-US" sz="1800" b="0" dirty="0"/>
                        <a:t>Town Receives Conditional Compliance Letter from HCD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1800" dirty="0"/>
                        <a:t>May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503939710"/>
                  </a:ext>
                </a:extLst>
              </a:tr>
              <a:tr h="350520">
                <a:tc>
                  <a:txBody>
                    <a:bodyPr/>
                    <a:lstStyle/>
                    <a:p>
                      <a:r>
                        <a:rPr lang="en-US" sz="1800" b="0" dirty="0"/>
                        <a:t>Town Council Adoption Hearing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1800" dirty="0"/>
                        <a:t>June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301888141"/>
                  </a:ext>
                </a:extLst>
              </a:tr>
              <a:tr h="289560">
                <a:tc>
                  <a:txBody>
                    <a:bodyPr/>
                    <a:lstStyle/>
                    <a:p>
                      <a:r>
                        <a:rPr lang="en-US" sz="1800" b="0" dirty="0"/>
                        <a:t>HCD Final Review and Certification (90 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tc>
                  <a:txBody>
                    <a:bodyPr/>
                    <a:lstStyle/>
                    <a:p>
                      <a:pPr algn="l"/>
                      <a:r>
                        <a:rPr lang="en-US" sz="1800" dirty="0"/>
                        <a:t>July - September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DEDE"/>
                    </a:solidFill>
                  </a:tcPr>
                </a:tc>
                <a:extLst>
                  <a:ext uri="{0D108BD9-81ED-4DB2-BD59-A6C34878D82A}">
                    <a16:rowId xmlns:a16="http://schemas.microsoft.com/office/drawing/2014/main" val="2920351643"/>
                  </a:ext>
                </a:extLst>
              </a:tr>
            </a:tbl>
          </a:graphicData>
        </a:graphic>
      </p:graphicFrame>
      <p:sp>
        <p:nvSpPr>
          <p:cNvPr id="8" name="Text Placeholder 4">
            <a:extLst>
              <a:ext uri="{FF2B5EF4-FFF2-40B4-BE49-F238E27FC236}">
                <a16:creationId xmlns:a16="http://schemas.microsoft.com/office/drawing/2014/main" id="{3899C6A1-4A80-4CFA-B9B7-AF874EA7CEBD}"/>
              </a:ext>
            </a:extLst>
          </p:cNvPr>
          <p:cNvSpPr txBox="1">
            <a:spLocks/>
          </p:cNvSpPr>
          <p:nvPr/>
        </p:nvSpPr>
        <p:spPr>
          <a:xfrm>
            <a:off x="1168400" y="5638800"/>
            <a:ext cx="1828800" cy="1371601"/>
          </a:xfrm>
          <a:prstGeom prst="rightArrow">
            <a:avLst/>
          </a:prstGeom>
          <a:solidFill>
            <a:srgbClr val="157166">
              <a:alpha val="40000"/>
            </a:srgbClr>
          </a:solidFill>
          <a:effectLst/>
        </p:spPr>
        <p:style>
          <a:lnRef idx="0">
            <a:schemeClr val="accent1"/>
          </a:lnRef>
          <a:fillRef idx="3">
            <a:schemeClr val="accent1"/>
          </a:fillRef>
          <a:effectRef idx="3">
            <a:schemeClr val="accent1"/>
          </a:effectRef>
          <a:fontRef idx="minor">
            <a:schemeClr val="lt1"/>
          </a:fontRef>
        </p:style>
        <p:txBody>
          <a:bodyPr rtlCol="0" anchor="ctr">
            <a:normAutofit/>
          </a:bodyPr>
          <a:lstStyle>
            <a:defPPr>
              <a:defRPr lang="en-US"/>
            </a:defPPr>
            <a:lvl1pPr marL="0" algn="l" defTabSz="653110" rtl="0" eaLnBrk="1" fontAlgn="base" latinLnBrk="0" hangingPunct="1">
              <a:spcBef>
                <a:spcPct val="0"/>
              </a:spcBef>
              <a:spcAft>
                <a:spcPct val="0"/>
              </a:spcAft>
              <a:defRPr sz="1800" kern="1200">
                <a:solidFill>
                  <a:schemeClr val="tx1"/>
                </a:solidFill>
                <a:latin typeface="Arial" charset="0"/>
                <a:ea typeface="+mn-ea"/>
                <a:cs typeface="Arial" charset="0"/>
              </a:defRPr>
            </a:lvl1pPr>
            <a:lvl2pPr marL="653110" algn="l" defTabSz="653110" rtl="0" eaLnBrk="1" fontAlgn="base" latinLnBrk="0" hangingPunct="1">
              <a:spcBef>
                <a:spcPct val="0"/>
              </a:spcBef>
              <a:spcAft>
                <a:spcPct val="0"/>
              </a:spcAft>
              <a:defRPr sz="1800" kern="1200">
                <a:solidFill>
                  <a:schemeClr val="tx1"/>
                </a:solidFill>
                <a:latin typeface="Arial" charset="0"/>
                <a:ea typeface="+mn-ea"/>
                <a:cs typeface="Arial" charset="0"/>
              </a:defRPr>
            </a:lvl2pPr>
            <a:lvl3pPr marL="1306220" algn="l" defTabSz="653110" rtl="0" eaLnBrk="1" fontAlgn="base" latinLnBrk="0" hangingPunct="1">
              <a:spcBef>
                <a:spcPct val="0"/>
              </a:spcBef>
              <a:spcAft>
                <a:spcPct val="0"/>
              </a:spcAft>
              <a:defRPr sz="1800" kern="1200">
                <a:solidFill>
                  <a:schemeClr val="tx1"/>
                </a:solidFill>
                <a:latin typeface="Arial" charset="0"/>
                <a:ea typeface="+mn-ea"/>
                <a:cs typeface="Arial" charset="0"/>
              </a:defRPr>
            </a:lvl3pPr>
            <a:lvl4pPr marL="1959331" algn="l" defTabSz="653110" rtl="0" eaLnBrk="1" fontAlgn="base" latinLnBrk="0" hangingPunct="1">
              <a:spcBef>
                <a:spcPct val="0"/>
              </a:spcBef>
              <a:spcAft>
                <a:spcPct val="0"/>
              </a:spcAft>
              <a:defRPr sz="1800" kern="1200">
                <a:solidFill>
                  <a:schemeClr val="tx1"/>
                </a:solidFill>
                <a:latin typeface="Arial" charset="0"/>
                <a:ea typeface="+mn-ea"/>
                <a:cs typeface="Arial" charset="0"/>
              </a:defRPr>
            </a:lvl4pPr>
            <a:lvl5pPr marL="2612441" algn="l" defTabSz="653110" rtl="0" eaLnBrk="1" fontAlgn="base" latinLnBrk="0" hangingPunct="1">
              <a:spcBef>
                <a:spcPct val="0"/>
              </a:spcBef>
              <a:spcAft>
                <a:spcPct val="0"/>
              </a:spcAft>
              <a:defRPr sz="1800" kern="1200">
                <a:solidFill>
                  <a:schemeClr val="tx1"/>
                </a:solidFill>
                <a:latin typeface="Arial" charset="0"/>
                <a:ea typeface="+mn-ea"/>
                <a:cs typeface="Arial" charset="0"/>
              </a:defRPr>
            </a:lvl5pPr>
            <a:lvl6pPr marL="3265551" algn="l" defTabSz="1306220" rtl="0" eaLnBrk="1" latinLnBrk="0" hangingPunct="1">
              <a:defRPr sz="1800" kern="1200">
                <a:solidFill>
                  <a:schemeClr val="tx1"/>
                </a:solidFill>
                <a:latin typeface="Arial" charset="0"/>
                <a:ea typeface="+mn-ea"/>
                <a:cs typeface="Arial" charset="0"/>
              </a:defRPr>
            </a:lvl6pPr>
            <a:lvl7pPr marL="3918661" algn="l" defTabSz="1306220" rtl="0" eaLnBrk="1" latinLnBrk="0" hangingPunct="1">
              <a:defRPr sz="1800" kern="1200">
                <a:solidFill>
                  <a:schemeClr val="tx1"/>
                </a:solidFill>
                <a:latin typeface="Arial" charset="0"/>
                <a:ea typeface="+mn-ea"/>
                <a:cs typeface="Arial" charset="0"/>
              </a:defRPr>
            </a:lvl7pPr>
            <a:lvl8pPr marL="4571771" algn="l" defTabSz="1306220" rtl="0" eaLnBrk="1" latinLnBrk="0" hangingPunct="1">
              <a:defRPr sz="1800" kern="1200">
                <a:solidFill>
                  <a:schemeClr val="tx1"/>
                </a:solidFill>
                <a:latin typeface="Arial" charset="0"/>
                <a:ea typeface="+mn-ea"/>
                <a:cs typeface="Arial" charset="0"/>
              </a:defRPr>
            </a:lvl8pPr>
            <a:lvl9pPr marL="5224882" algn="l" defTabSz="1306220" rtl="0" eaLnBrk="1" latinLnBrk="0" hangingPunct="1">
              <a:defRPr sz="1800" kern="1200">
                <a:solidFill>
                  <a:schemeClr val="tx1"/>
                </a:solidFill>
                <a:latin typeface="Arial" charset="0"/>
                <a:ea typeface="+mn-ea"/>
                <a:cs typeface="Arial" charset="0"/>
              </a:defRPr>
            </a:lvl9pPr>
          </a:lstStyle>
          <a:p>
            <a:pPr algn="r">
              <a:spcBef>
                <a:spcPts val="0"/>
              </a:spcBef>
            </a:pPr>
            <a:r>
              <a:rPr lang="en-US" sz="2000" b="1" dirty="0">
                <a:latin typeface="Montserrat ExtraBold" panose="00000900000000000000" pitchFamily="50" charset="0"/>
                <a:cs typeface="Calibri" panose="020F0502020204030204" pitchFamily="34" charset="0"/>
              </a:rPr>
              <a:t>We are here</a:t>
            </a:r>
          </a:p>
        </p:txBody>
      </p:sp>
    </p:spTree>
    <p:extLst>
      <p:ext uri="{BB962C8B-B14F-4D97-AF65-F5344CB8AC3E}">
        <p14:creationId xmlns:p14="http://schemas.microsoft.com/office/powerpoint/2010/main" val="3671293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C37F6-E7E4-4424-8564-BFE014D2AAD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0FDD7E15-5991-4A49-8797-54F620FF756B}"/>
              </a:ext>
            </a:extLst>
          </p:cNvPr>
          <p:cNvSpPr>
            <a:spLocks noGrp="1"/>
          </p:cNvSpPr>
          <p:nvPr>
            <p:ph idx="1"/>
          </p:nvPr>
        </p:nvSpPr>
        <p:spPr>
          <a:ln>
            <a:noFill/>
          </a:ln>
        </p:spPr>
        <p:txBody>
          <a:bodyPr/>
          <a:lstStyle/>
          <a:p>
            <a:r>
              <a:rPr lang="en-US" dirty="0"/>
              <a:t>Goals, Policies, and Programs</a:t>
            </a:r>
          </a:p>
          <a:p>
            <a:pPr lvl="1"/>
            <a:r>
              <a:rPr lang="en-US" dirty="0"/>
              <a:t>Finalize programs based on committee and community feedback</a:t>
            </a:r>
          </a:p>
          <a:p>
            <a:r>
              <a:rPr lang="en-US" dirty="0"/>
              <a:t>Public Review Draft</a:t>
            </a:r>
          </a:p>
          <a:p>
            <a:r>
              <a:rPr lang="en-US" dirty="0"/>
              <a:t>HCD 60-Day Review</a:t>
            </a:r>
          </a:p>
          <a:p>
            <a:endParaRPr lang="en-US" dirty="0"/>
          </a:p>
          <a:p>
            <a:pPr marL="0" indent="0">
              <a:buNone/>
            </a:pPr>
            <a:endParaRPr lang="en-US" dirty="0"/>
          </a:p>
          <a:p>
            <a:endParaRPr lang="en-US" dirty="0"/>
          </a:p>
          <a:p>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526599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50110-3DC1-4ACE-B7F6-2E21B4AC66EC}"/>
              </a:ext>
            </a:extLst>
          </p:cNvPr>
          <p:cNvSpPr>
            <a:spLocks noGrp="1"/>
          </p:cNvSpPr>
          <p:nvPr>
            <p:ph type="title"/>
          </p:nvPr>
        </p:nvSpPr>
        <p:spPr/>
        <p:txBody>
          <a:bodyPr/>
          <a:lstStyle/>
          <a:p>
            <a:r>
              <a:rPr lang="en-US" dirty="0"/>
              <a:t>Available Documents</a:t>
            </a:r>
          </a:p>
        </p:txBody>
      </p:sp>
      <p:sp>
        <p:nvSpPr>
          <p:cNvPr id="3" name="Content Placeholder 2">
            <a:extLst>
              <a:ext uri="{FF2B5EF4-FFF2-40B4-BE49-F238E27FC236}">
                <a16:creationId xmlns:a16="http://schemas.microsoft.com/office/drawing/2014/main" id="{9F93D1C1-ED6B-4E23-91BB-8878970FF91C}"/>
              </a:ext>
            </a:extLst>
          </p:cNvPr>
          <p:cNvSpPr>
            <a:spLocks noGrp="1"/>
          </p:cNvSpPr>
          <p:nvPr>
            <p:ph idx="1"/>
          </p:nvPr>
        </p:nvSpPr>
        <p:spPr>
          <a:ln>
            <a:noFill/>
          </a:ln>
        </p:spPr>
        <p:txBody>
          <a:bodyPr/>
          <a:lstStyle/>
          <a:p>
            <a:r>
              <a:rPr lang="en-US" dirty="0"/>
              <a:t>Administrative Draft</a:t>
            </a:r>
          </a:p>
          <a:p>
            <a:pPr lvl="1"/>
            <a:r>
              <a:rPr lang="en-US" dirty="0"/>
              <a:t>Public Participation</a:t>
            </a:r>
          </a:p>
          <a:p>
            <a:pPr lvl="1"/>
            <a:r>
              <a:rPr lang="en-US" dirty="0"/>
              <a:t>Community Profile</a:t>
            </a:r>
          </a:p>
          <a:p>
            <a:pPr lvl="1"/>
            <a:r>
              <a:rPr lang="en-US" dirty="0"/>
              <a:t>Housing Constraints</a:t>
            </a:r>
          </a:p>
          <a:p>
            <a:pPr lvl="1"/>
            <a:r>
              <a:rPr lang="en-US" dirty="0"/>
              <a:t>Review of Previous Housing Element</a:t>
            </a:r>
          </a:p>
          <a:p>
            <a:pPr marL="461963" lvl="1" indent="0">
              <a:buNone/>
            </a:pPr>
            <a:endParaRPr lang="en-US" dirty="0"/>
          </a:p>
          <a:p>
            <a:r>
              <a:rPr lang="en-US" dirty="0"/>
              <a:t>General Plan Update</a:t>
            </a:r>
          </a:p>
          <a:p>
            <a:pPr marL="0" indent="0">
              <a:buNone/>
            </a:pPr>
            <a:r>
              <a:rPr lang="en-US" b="0" dirty="0">
                <a:hlinkClick r:id="rId2"/>
              </a:rPr>
              <a:t>https://loomis.ca.gov/2020-general-plan-update/</a:t>
            </a:r>
            <a:endParaRPr lang="en-US" b="0" dirty="0"/>
          </a:p>
          <a:p>
            <a:r>
              <a:rPr lang="en-US" dirty="0"/>
              <a:t>Housing Element Fact Sheet</a:t>
            </a:r>
          </a:p>
          <a:p>
            <a:pPr lvl="1"/>
            <a:r>
              <a:rPr lang="en-US" dirty="0"/>
              <a:t>Distributed prior to this meeting</a:t>
            </a:r>
          </a:p>
          <a:p>
            <a:pPr lvl="1"/>
            <a:r>
              <a:rPr lang="en-US" dirty="0"/>
              <a:t>Available online</a:t>
            </a:r>
          </a:p>
          <a:p>
            <a:pPr marL="461963" lvl="1" indent="0">
              <a:buNone/>
            </a:pPr>
            <a:endParaRPr lang="en-US" dirty="0"/>
          </a:p>
          <a:p>
            <a:endParaRPr lang="en-US" dirty="0"/>
          </a:p>
        </p:txBody>
      </p:sp>
    </p:spTree>
    <p:extLst>
      <p:ext uri="{BB962C8B-B14F-4D97-AF65-F5344CB8AC3E}">
        <p14:creationId xmlns:p14="http://schemas.microsoft.com/office/powerpoint/2010/main" val="38452696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DD8B4C-0C13-4875-8BF3-E3F0418CC9E8}"/>
              </a:ext>
            </a:extLst>
          </p:cNvPr>
          <p:cNvSpPr>
            <a:spLocks noGrp="1"/>
          </p:cNvSpPr>
          <p:nvPr>
            <p:ph type="title"/>
          </p:nvPr>
        </p:nvSpPr>
        <p:spPr/>
        <p:txBody>
          <a:bodyPr/>
          <a:lstStyle/>
          <a:p>
            <a:r>
              <a:rPr lang="en-US" dirty="0"/>
              <a:t>Questions?</a:t>
            </a:r>
            <a:br>
              <a:rPr lang="en-US" dirty="0"/>
            </a:br>
            <a:br>
              <a:rPr lang="en-US" dirty="0"/>
            </a:br>
            <a:endParaRPr lang="en-US" dirty="0"/>
          </a:p>
        </p:txBody>
      </p:sp>
      <p:sp>
        <p:nvSpPr>
          <p:cNvPr id="6" name="Content Placeholder 5">
            <a:extLst>
              <a:ext uri="{FF2B5EF4-FFF2-40B4-BE49-F238E27FC236}">
                <a16:creationId xmlns:a16="http://schemas.microsoft.com/office/drawing/2014/main" id="{8EA46B0C-A68C-4406-AA81-1D3F1D7C0BF6}"/>
              </a:ext>
            </a:extLst>
          </p:cNvPr>
          <p:cNvSpPr txBox="1">
            <a:spLocks/>
          </p:cNvSpPr>
          <p:nvPr/>
        </p:nvSpPr>
        <p:spPr>
          <a:xfrm>
            <a:off x="900112" y="5791200"/>
            <a:ext cx="11217275" cy="2590800"/>
          </a:xfrm>
          <a:prstGeom prst="rect">
            <a:avLst/>
          </a:prstGeom>
          <a:ln>
            <a:noFill/>
          </a:ln>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cap="all" baseline="0">
                <a:solidFill>
                  <a:schemeClr val="tx1">
                    <a:tint val="75000"/>
                  </a:schemeClr>
                </a:solidFill>
                <a:latin typeface="Georgia" panose="02040502050405020303" pitchFamily="18"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Georgia" panose="02040502050405020303" pitchFamily="18"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Georgia" panose="02040502050405020303" pitchFamily="18"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Georgia" panose="02040502050405020303" pitchFamily="18"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Georgia" panose="02040502050405020303" pitchFamily="18"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dirty="0"/>
              <a:t>Mary </a:t>
            </a:r>
            <a:r>
              <a:rPr lang="en-US" dirty="0" err="1"/>
              <a:t>beth</a:t>
            </a:r>
            <a:r>
              <a:rPr lang="en-US" dirty="0"/>
              <a:t> van Voorhis, town of </a:t>
            </a:r>
            <a:r>
              <a:rPr lang="en-US" dirty="0" err="1"/>
              <a:t>loomis</a:t>
            </a:r>
            <a:endParaRPr lang="en-US" dirty="0"/>
          </a:p>
          <a:p>
            <a:pPr lvl="1"/>
            <a:r>
              <a:rPr lang="en-US" dirty="0"/>
              <a:t>mvanvoorhis@loomis.ca.gov</a:t>
            </a:r>
            <a:endParaRPr lang="en-US" sz="2600" dirty="0"/>
          </a:p>
          <a:p>
            <a:r>
              <a:rPr lang="en-US" sz="2600" dirty="0"/>
              <a:t>Jenny Gastelum, </a:t>
            </a:r>
            <a:r>
              <a:rPr lang="en-US" sz="2600" dirty="0" err="1"/>
              <a:t>placeworks</a:t>
            </a:r>
            <a:endParaRPr lang="en-US" sz="2600" dirty="0"/>
          </a:p>
          <a:p>
            <a:pPr lvl="1"/>
            <a:r>
              <a:rPr lang="en-US" dirty="0"/>
              <a:t>jgastelum@placeworks.com</a:t>
            </a:r>
          </a:p>
          <a:p>
            <a:r>
              <a:rPr lang="en-US" sz="2600" dirty="0"/>
              <a:t>Cynthia Walsh, </a:t>
            </a:r>
            <a:r>
              <a:rPr lang="en-US" sz="2600" dirty="0" err="1"/>
              <a:t>PlaceWorks</a:t>
            </a:r>
            <a:endParaRPr lang="en-US" sz="2600" dirty="0"/>
          </a:p>
          <a:p>
            <a:pPr lvl="1"/>
            <a:r>
              <a:rPr lang="en-US" dirty="0"/>
              <a:t>cwalsh@placeworks.com</a:t>
            </a:r>
          </a:p>
          <a:p>
            <a:endParaRPr lang="en-US" dirty="0"/>
          </a:p>
        </p:txBody>
      </p:sp>
    </p:spTree>
    <p:extLst>
      <p:ext uri="{BB962C8B-B14F-4D97-AF65-F5344CB8AC3E}">
        <p14:creationId xmlns:p14="http://schemas.microsoft.com/office/powerpoint/2010/main" val="1962166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F444EC-113C-485C-A833-C38BFAB1617F}"/>
              </a:ext>
            </a:extLst>
          </p:cNvPr>
          <p:cNvSpPr>
            <a:spLocks noGrp="1"/>
          </p:cNvSpPr>
          <p:nvPr>
            <p:ph type="title"/>
          </p:nvPr>
        </p:nvSpPr>
        <p:spPr/>
        <p:txBody>
          <a:bodyPr>
            <a:normAutofit fontScale="90000"/>
          </a:bodyPr>
          <a:lstStyle/>
          <a:p>
            <a:br>
              <a:rPr lang="en-US" dirty="0"/>
            </a:br>
            <a:r>
              <a:rPr lang="en-US" dirty="0"/>
              <a:t>Review of </a:t>
            </a:r>
            <a:br>
              <a:rPr lang="en-US" dirty="0"/>
            </a:br>
            <a:r>
              <a:rPr lang="en-US" dirty="0"/>
              <a:t>Previous Meeting</a:t>
            </a:r>
            <a:br>
              <a:rPr lang="en-US" dirty="0"/>
            </a:br>
            <a:br>
              <a:rPr lang="en-US" dirty="0"/>
            </a:br>
            <a:endParaRPr lang="en-US" dirty="0"/>
          </a:p>
        </p:txBody>
      </p:sp>
    </p:spTree>
    <p:extLst>
      <p:ext uri="{BB962C8B-B14F-4D97-AF65-F5344CB8AC3E}">
        <p14:creationId xmlns:p14="http://schemas.microsoft.com/office/powerpoint/2010/main" val="2995558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10E375-6309-4625-BECC-7B57F61E7A00}"/>
              </a:ext>
            </a:extLst>
          </p:cNvPr>
          <p:cNvSpPr>
            <a:spLocks noGrp="1"/>
          </p:cNvSpPr>
          <p:nvPr>
            <p:ph type="title"/>
          </p:nvPr>
        </p:nvSpPr>
        <p:spPr/>
        <p:txBody>
          <a:bodyPr/>
          <a:lstStyle/>
          <a:p>
            <a:r>
              <a:rPr lang="en-US" dirty="0"/>
              <a:t>Presentation Content</a:t>
            </a:r>
          </a:p>
        </p:txBody>
      </p:sp>
      <p:sp>
        <p:nvSpPr>
          <p:cNvPr id="5" name="Content Placeholder 4">
            <a:extLst>
              <a:ext uri="{FF2B5EF4-FFF2-40B4-BE49-F238E27FC236}">
                <a16:creationId xmlns:a16="http://schemas.microsoft.com/office/drawing/2014/main" id="{B2004967-B589-4835-BDC8-667223FE1187}"/>
              </a:ext>
            </a:extLst>
          </p:cNvPr>
          <p:cNvSpPr>
            <a:spLocks noGrp="1"/>
          </p:cNvSpPr>
          <p:nvPr>
            <p:ph idx="1"/>
          </p:nvPr>
        </p:nvSpPr>
        <p:spPr>
          <a:ln>
            <a:noFill/>
          </a:ln>
        </p:spPr>
        <p:txBody>
          <a:bodyPr/>
          <a:lstStyle/>
          <a:p>
            <a:pPr marL="342900" indent="-342900" defTabSz="457200" eaLnBrk="0" fontAlgn="base" hangingPunct="0">
              <a:lnSpc>
                <a:spcPct val="120000"/>
              </a:lnSpc>
              <a:spcBef>
                <a:spcPct val="20000"/>
              </a:spcBef>
              <a:spcAft>
                <a:spcPct val="0"/>
              </a:spcAft>
              <a:buClr>
                <a:srgbClr val="157166"/>
              </a:buClr>
              <a:buFont typeface="Calibri Light" pitchFamily="34" charset="0"/>
              <a:buChar char="»"/>
            </a:pPr>
            <a:r>
              <a:rPr lang="en-US" b="1" dirty="0">
                <a:solidFill>
                  <a:srgbClr val="494949"/>
                </a:solidFill>
              </a:rPr>
              <a:t>Housing Element Adoption Deadline: May 15, 2021 (Per SB 375 there is a 120-day grace period to stay on the 8-year update cycle)</a:t>
            </a:r>
          </a:p>
          <a:p>
            <a:pPr marL="342900" indent="-342900" defTabSz="457200" eaLnBrk="0" fontAlgn="base" hangingPunct="0">
              <a:lnSpc>
                <a:spcPct val="120000"/>
              </a:lnSpc>
              <a:spcBef>
                <a:spcPct val="20000"/>
              </a:spcBef>
              <a:spcAft>
                <a:spcPct val="0"/>
              </a:spcAft>
              <a:buClr>
                <a:srgbClr val="157166"/>
              </a:buClr>
              <a:buFont typeface="Calibri Light" pitchFamily="34" charset="0"/>
              <a:buChar char="»"/>
            </a:pPr>
            <a:r>
              <a:rPr lang="en-US" dirty="0">
                <a:solidFill>
                  <a:srgbClr val="494949"/>
                </a:solidFill>
              </a:rPr>
              <a:t>RHNA: 352 total units</a:t>
            </a:r>
          </a:p>
          <a:p>
            <a:pPr marL="342900" indent="-342900">
              <a:lnSpc>
                <a:spcPct val="120000"/>
              </a:lnSpc>
              <a:buFont typeface="Calibri Light" pitchFamily="34" charset="0"/>
              <a:buChar char="»"/>
            </a:pPr>
            <a:r>
              <a:rPr lang="en-US" b="1" dirty="0">
                <a:solidFill>
                  <a:srgbClr val="494949"/>
                </a:solidFill>
              </a:rPr>
              <a:t>20 units/acre required for lower-income development</a:t>
            </a:r>
          </a:p>
          <a:p>
            <a:pPr marL="342900" indent="-342900">
              <a:lnSpc>
                <a:spcPct val="120000"/>
              </a:lnSpc>
              <a:buFont typeface="Calibri Light" pitchFamily="34" charset="0"/>
              <a:buChar char="»"/>
            </a:pPr>
            <a:r>
              <a:rPr lang="en-US" dirty="0"/>
              <a:t>2020 Placer County Median Income: $86,300</a:t>
            </a:r>
          </a:p>
          <a:p>
            <a:pPr marL="801688" lvl="1" indent="-342900">
              <a:lnSpc>
                <a:spcPct val="120000"/>
              </a:lnSpc>
              <a:buFont typeface="Calibri Light" pitchFamily="34" charset="0"/>
              <a:buChar char="»"/>
            </a:pPr>
            <a:r>
              <a:rPr lang="en-US" dirty="0"/>
              <a:t>Affordable rent for 4-person, low-income household: $1,726</a:t>
            </a:r>
          </a:p>
          <a:p>
            <a:pPr marL="801688" lvl="1" indent="-342900">
              <a:lnSpc>
                <a:spcPct val="120000"/>
              </a:lnSpc>
              <a:buFont typeface="Calibri Light" pitchFamily="34" charset="0"/>
              <a:buChar char="»"/>
            </a:pPr>
            <a:r>
              <a:rPr lang="en-US" dirty="0"/>
              <a:t>Affordable sales price for 4-person, low-income household: $338,493</a:t>
            </a:r>
          </a:p>
          <a:p>
            <a:pPr marL="342900" indent="-342900">
              <a:lnSpc>
                <a:spcPct val="120000"/>
              </a:lnSpc>
              <a:buFont typeface="Calibri Light" pitchFamily="34" charset="0"/>
              <a:buChar char="»"/>
            </a:pPr>
            <a:r>
              <a:rPr lang="en-US" dirty="0"/>
              <a:t>Assessment of Fair Housing</a:t>
            </a:r>
          </a:p>
          <a:p>
            <a:pPr marL="342900" indent="-342900">
              <a:lnSpc>
                <a:spcPct val="120000"/>
              </a:lnSpc>
              <a:buFont typeface="Calibri Light" pitchFamily="34" charset="0"/>
              <a:buChar char="»"/>
            </a:pPr>
            <a:endParaRPr lang="en-US" b="1" dirty="0">
              <a:solidFill>
                <a:srgbClr val="494949"/>
              </a:solidFill>
            </a:endParaRPr>
          </a:p>
          <a:p>
            <a:pPr marL="342900" indent="-342900">
              <a:lnSpc>
                <a:spcPct val="120000"/>
              </a:lnSpc>
              <a:buFont typeface="Calibri Light" pitchFamily="34" charset="0"/>
              <a:buChar char="»"/>
            </a:pPr>
            <a:endParaRPr lang="en-US" b="1" dirty="0">
              <a:solidFill>
                <a:srgbClr val="494949"/>
              </a:solidFill>
            </a:endParaRPr>
          </a:p>
        </p:txBody>
      </p:sp>
    </p:spTree>
    <p:extLst>
      <p:ext uri="{BB962C8B-B14F-4D97-AF65-F5344CB8AC3E}">
        <p14:creationId xmlns:p14="http://schemas.microsoft.com/office/powerpoint/2010/main" val="3133408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47A10-4C24-4EDD-A713-D546ABA18A21}"/>
              </a:ext>
            </a:extLst>
          </p:cNvPr>
          <p:cNvSpPr>
            <a:spLocks noGrp="1"/>
          </p:cNvSpPr>
          <p:nvPr>
            <p:ph type="title"/>
          </p:nvPr>
        </p:nvSpPr>
        <p:spPr/>
        <p:txBody>
          <a:bodyPr/>
          <a:lstStyle/>
          <a:p>
            <a:r>
              <a:rPr lang="en-US" dirty="0"/>
              <a:t>Comments Received</a:t>
            </a:r>
          </a:p>
        </p:txBody>
      </p:sp>
      <p:sp>
        <p:nvSpPr>
          <p:cNvPr id="3" name="Content Placeholder 2">
            <a:extLst>
              <a:ext uri="{FF2B5EF4-FFF2-40B4-BE49-F238E27FC236}">
                <a16:creationId xmlns:a16="http://schemas.microsoft.com/office/drawing/2014/main" id="{E59A9294-A2F1-4D5A-ACDF-3DC3DD009158}"/>
              </a:ext>
            </a:extLst>
          </p:cNvPr>
          <p:cNvSpPr>
            <a:spLocks noGrp="1"/>
          </p:cNvSpPr>
          <p:nvPr>
            <p:ph idx="1"/>
          </p:nvPr>
        </p:nvSpPr>
        <p:spPr>
          <a:ln>
            <a:noFill/>
          </a:ln>
        </p:spPr>
        <p:txBody>
          <a:bodyPr/>
          <a:lstStyle/>
          <a:p>
            <a:r>
              <a:rPr lang="en-US" dirty="0"/>
              <a:t>Limited infrastructure in southern portion of Town</a:t>
            </a:r>
          </a:p>
          <a:p>
            <a:r>
              <a:rPr lang="en-US" dirty="0"/>
              <a:t>Need incentives for downtown development</a:t>
            </a:r>
          </a:p>
          <a:p>
            <a:r>
              <a:rPr lang="en-US" dirty="0"/>
              <a:t>Marketing opportunities for ADUs</a:t>
            </a:r>
          </a:p>
          <a:p>
            <a:r>
              <a:rPr lang="en-US" dirty="0"/>
              <a:t>Difficulty of securing federal funding (e.g. CDBG)</a:t>
            </a:r>
          </a:p>
          <a:p>
            <a:r>
              <a:rPr lang="en-US" dirty="0"/>
              <a:t>Potential opportunities:</a:t>
            </a:r>
          </a:p>
          <a:p>
            <a:pPr lvl="1"/>
            <a:r>
              <a:rPr lang="en-US" dirty="0"/>
              <a:t>Former Homewood property</a:t>
            </a:r>
          </a:p>
          <a:p>
            <a:pPr lvl="1"/>
            <a:r>
              <a:rPr lang="en-US" dirty="0"/>
              <a:t>Mobile home park</a:t>
            </a:r>
          </a:p>
          <a:p>
            <a:endParaRPr lang="en-US" dirty="0"/>
          </a:p>
          <a:p>
            <a:endParaRPr lang="en-US" dirty="0"/>
          </a:p>
        </p:txBody>
      </p:sp>
    </p:spTree>
    <p:extLst>
      <p:ext uri="{BB962C8B-B14F-4D97-AF65-F5344CB8AC3E}">
        <p14:creationId xmlns:p14="http://schemas.microsoft.com/office/powerpoint/2010/main" val="1200911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ECF62B-CD5B-4CB1-89CB-12945902A06B}"/>
              </a:ext>
            </a:extLst>
          </p:cNvPr>
          <p:cNvSpPr>
            <a:spLocks noGrp="1"/>
          </p:cNvSpPr>
          <p:nvPr>
            <p:ph type="title"/>
          </p:nvPr>
        </p:nvSpPr>
        <p:spPr/>
        <p:txBody>
          <a:bodyPr/>
          <a:lstStyle/>
          <a:p>
            <a:r>
              <a:rPr lang="en-US" dirty="0"/>
              <a:t>Public Outreach</a:t>
            </a:r>
            <a:br>
              <a:rPr lang="en-US" dirty="0"/>
            </a:br>
            <a:br>
              <a:rPr lang="en-US" dirty="0"/>
            </a:br>
            <a:endParaRPr lang="en-US" dirty="0"/>
          </a:p>
        </p:txBody>
      </p:sp>
      <p:sp>
        <p:nvSpPr>
          <p:cNvPr id="5" name="Text Placeholder 4">
            <a:extLst>
              <a:ext uri="{FF2B5EF4-FFF2-40B4-BE49-F238E27FC236}">
                <a16:creationId xmlns:a16="http://schemas.microsoft.com/office/drawing/2014/main" id="{1246519E-9EDB-4F6D-9FD9-A5890D73CD4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90973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C9F90-AEEC-4594-9DC5-02C4477049A6}"/>
              </a:ext>
            </a:extLst>
          </p:cNvPr>
          <p:cNvSpPr>
            <a:spLocks noGrp="1"/>
          </p:cNvSpPr>
          <p:nvPr>
            <p:ph type="title"/>
          </p:nvPr>
        </p:nvSpPr>
        <p:spPr/>
        <p:txBody>
          <a:bodyPr/>
          <a:lstStyle/>
          <a:p>
            <a:r>
              <a:rPr lang="en-US" dirty="0"/>
              <a:t>Open House</a:t>
            </a:r>
          </a:p>
        </p:txBody>
      </p:sp>
      <p:sp>
        <p:nvSpPr>
          <p:cNvPr id="3" name="Content Placeholder 2">
            <a:extLst>
              <a:ext uri="{FF2B5EF4-FFF2-40B4-BE49-F238E27FC236}">
                <a16:creationId xmlns:a16="http://schemas.microsoft.com/office/drawing/2014/main" id="{8226CA44-98E7-4934-912F-3DDC6B12F7F0}"/>
              </a:ext>
            </a:extLst>
          </p:cNvPr>
          <p:cNvSpPr>
            <a:spLocks noGrp="1"/>
          </p:cNvSpPr>
          <p:nvPr>
            <p:ph idx="1"/>
          </p:nvPr>
        </p:nvSpPr>
        <p:spPr>
          <a:ln>
            <a:noFill/>
          </a:ln>
        </p:spPr>
        <p:txBody>
          <a:bodyPr/>
          <a:lstStyle/>
          <a:p>
            <a:r>
              <a:rPr lang="en-US" dirty="0"/>
              <a:t>Held outside at the Loomis Train Depot</a:t>
            </a:r>
          </a:p>
          <a:p>
            <a:pPr lvl="1"/>
            <a:r>
              <a:rPr lang="en-US" dirty="0"/>
              <a:t>Saturday, November 7</a:t>
            </a:r>
            <a:r>
              <a:rPr lang="en-US" baseline="30000" dirty="0"/>
              <a:t>th</a:t>
            </a:r>
            <a:r>
              <a:rPr lang="en-US" dirty="0"/>
              <a:t> at 11 am – 2 pm</a:t>
            </a:r>
          </a:p>
          <a:p>
            <a:pPr lvl="1"/>
            <a:r>
              <a:rPr lang="en-US" dirty="0"/>
              <a:t>Monday, November 9</a:t>
            </a:r>
            <a:r>
              <a:rPr lang="en-US" baseline="30000" dirty="0"/>
              <a:t>th</a:t>
            </a:r>
            <a:r>
              <a:rPr lang="en-US" dirty="0"/>
              <a:t> at 6 pm – 9 pm</a:t>
            </a:r>
          </a:p>
          <a:p>
            <a:r>
              <a:rPr lang="en-US" dirty="0"/>
              <a:t>40 participants across both events</a:t>
            </a:r>
          </a:p>
          <a:p>
            <a:r>
              <a:rPr lang="en-US" dirty="0"/>
              <a:t>Divided public opinion over high density housing</a:t>
            </a:r>
          </a:p>
        </p:txBody>
      </p:sp>
    </p:spTree>
    <p:extLst>
      <p:ext uri="{BB962C8B-B14F-4D97-AF65-F5344CB8AC3E}">
        <p14:creationId xmlns:p14="http://schemas.microsoft.com/office/powerpoint/2010/main" val="2668607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A8C86-DA7C-40B0-9E2D-A42FA8FCE824}"/>
              </a:ext>
            </a:extLst>
          </p:cNvPr>
          <p:cNvSpPr>
            <a:spLocks noGrp="1"/>
          </p:cNvSpPr>
          <p:nvPr>
            <p:ph type="title"/>
          </p:nvPr>
        </p:nvSpPr>
        <p:spPr/>
        <p:txBody>
          <a:bodyPr/>
          <a:lstStyle/>
          <a:p>
            <a:r>
              <a:rPr lang="en-US" dirty="0"/>
              <a:t>Stakeholder Consultations</a:t>
            </a:r>
          </a:p>
        </p:txBody>
      </p:sp>
      <p:sp>
        <p:nvSpPr>
          <p:cNvPr id="3" name="Content Placeholder 2">
            <a:extLst>
              <a:ext uri="{FF2B5EF4-FFF2-40B4-BE49-F238E27FC236}">
                <a16:creationId xmlns:a16="http://schemas.microsoft.com/office/drawing/2014/main" id="{44AF3406-ED72-4F3E-9DD5-945C30536972}"/>
              </a:ext>
            </a:extLst>
          </p:cNvPr>
          <p:cNvSpPr>
            <a:spLocks noGrp="1"/>
          </p:cNvSpPr>
          <p:nvPr>
            <p:ph idx="1"/>
          </p:nvPr>
        </p:nvSpPr>
        <p:spPr>
          <a:ln>
            <a:noFill/>
          </a:ln>
        </p:spPr>
        <p:txBody>
          <a:bodyPr/>
          <a:lstStyle/>
          <a:p>
            <a:r>
              <a:rPr lang="en-US" dirty="0"/>
              <a:t>Reached out to 10 organizations, 6 responded</a:t>
            </a:r>
          </a:p>
          <a:p>
            <a:r>
              <a:rPr lang="en-US" sz="3200" dirty="0"/>
              <a:t>Held consultation interviews with:</a:t>
            </a:r>
          </a:p>
          <a:p>
            <a:pPr lvl="1"/>
            <a:r>
              <a:rPr lang="en-US" sz="3200" dirty="0"/>
              <a:t>Placer Community Foundation – August 4, 2020</a:t>
            </a:r>
          </a:p>
          <a:p>
            <a:pPr lvl="1"/>
            <a:r>
              <a:rPr lang="en-US" sz="3200" dirty="0"/>
              <a:t>Legal Services of Northern California – August 11, 2020</a:t>
            </a:r>
          </a:p>
          <a:p>
            <a:pPr lvl="1"/>
            <a:r>
              <a:rPr lang="en-US" sz="3200" dirty="0"/>
              <a:t>Senior L.I.F.E. Center of Loomis – December 14, 2020</a:t>
            </a:r>
          </a:p>
          <a:p>
            <a:pPr lvl="1"/>
            <a:r>
              <a:rPr lang="en-US" sz="3200" dirty="0"/>
              <a:t>Alta California Regional Center – December 17, 2020</a:t>
            </a:r>
          </a:p>
          <a:p>
            <a:pPr lvl="1"/>
            <a:r>
              <a:rPr lang="en-US" sz="3200" dirty="0"/>
              <a:t>Placer County Housing Authority – December 28, 2020</a:t>
            </a:r>
          </a:p>
          <a:p>
            <a:pPr lvl="1"/>
            <a:r>
              <a:rPr lang="en-US" sz="3200" dirty="0"/>
              <a:t>Brilliant Corners – January 13, 2021</a:t>
            </a:r>
          </a:p>
          <a:p>
            <a:pPr marL="461963" lvl="1" indent="0">
              <a:buNone/>
            </a:pPr>
            <a:endParaRPr lang="en-US" dirty="0"/>
          </a:p>
        </p:txBody>
      </p:sp>
    </p:spTree>
    <p:extLst>
      <p:ext uri="{BB962C8B-B14F-4D97-AF65-F5344CB8AC3E}">
        <p14:creationId xmlns:p14="http://schemas.microsoft.com/office/powerpoint/2010/main" val="211349462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2041</TotalTime>
  <Words>2360</Words>
  <Application>Microsoft Office PowerPoint</Application>
  <PresentationFormat>Custom</PresentationFormat>
  <Paragraphs>249</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Georgia</vt:lpstr>
      <vt:lpstr>Montserrat ExtraBold</vt:lpstr>
      <vt:lpstr>Custom Design</vt:lpstr>
      <vt:lpstr>Town of Loomis General Plan Housing Element</vt:lpstr>
      <vt:lpstr>Agenda</vt:lpstr>
      <vt:lpstr>Available Documents</vt:lpstr>
      <vt:lpstr> Review of  Previous Meeting  </vt:lpstr>
      <vt:lpstr>Presentation Content</vt:lpstr>
      <vt:lpstr>Comments Received</vt:lpstr>
      <vt:lpstr>Public Outreach  </vt:lpstr>
      <vt:lpstr>Open House</vt:lpstr>
      <vt:lpstr>Stakeholder Consultations</vt:lpstr>
      <vt:lpstr>Stakeholder Consultations</vt:lpstr>
      <vt:lpstr>  Housing Survey  </vt:lpstr>
      <vt:lpstr>Housing Programs  </vt:lpstr>
      <vt:lpstr>Programs Completed </vt:lpstr>
      <vt:lpstr>Continuing Programs</vt:lpstr>
      <vt:lpstr>Continuing Programs</vt:lpstr>
      <vt:lpstr>Modified Programs</vt:lpstr>
      <vt:lpstr>Modified Programs</vt:lpstr>
      <vt:lpstr>Modified Programs</vt:lpstr>
      <vt:lpstr>Modified Programs</vt:lpstr>
      <vt:lpstr>Modified Programs</vt:lpstr>
      <vt:lpstr>New Programs to meet State Law</vt:lpstr>
      <vt:lpstr>New Programs to meet State Law</vt:lpstr>
      <vt:lpstr>New Programs to meet State Law</vt:lpstr>
      <vt:lpstr>Sites Inventory  </vt:lpstr>
      <vt:lpstr>RHNA Carryover</vt:lpstr>
      <vt:lpstr>Strategies to Meet RHNA</vt:lpstr>
      <vt:lpstr>Schedule  </vt:lpstr>
      <vt:lpstr>Project Schedule</vt:lpstr>
      <vt:lpstr>Next Steps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TOWN OF LOOMIS General Plan Update</dc:title>
  <dc:creator>Jennifer Gastelum</dc:creator>
  <cp:lastModifiedBy>Mary Beth Van Voorhis</cp:lastModifiedBy>
  <cp:revision>140</cp:revision>
  <dcterms:created xsi:type="dcterms:W3CDTF">2020-01-23T00:29:44Z</dcterms:created>
  <dcterms:modified xsi:type="dcterms:W3CDTF">2021-02-04T21:19:35Z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2019-10-16T00:00:00Z</vt:filetime>
  </property>
  <property fmtid="{D5CDD505-2E9C-101B-9397-08002B2CF9AE}" pid="3" name="Creator">
    <vt:lpwstr>Microsoft® PowerPoint® for Office 365</vt:lpwstr>
  </property>
  <property fmtid="{D5CDD505-2E9C-101B-9397-08002B2CF9AE}" pid="4" name="LastSaved">
    <vt:filetime>2020-01-23T00:00:00Z</vt:filetime>
  </property>
</Properties>
</file>