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7" r:id="rId1"/>
  </p:sldMasterIdLst>
  <p:notesMasterIdLst>
    <p:notesMasterId r:id="rId32"/>
  </p:notesMasterIdLst>
  <p:handoutMasterIdLst>
    <p:handoutMasterId r:id="rId33"/>
  </p:handoutMasterIdLst>
  <p:sldIdLst>
    <p:sldId id="746" r:id="rId2"/>
    <p:sldId id="709" r:id="rId3"/>
    <p:sldId id="772" r:id="rId4"/>
    <p:sldId id="748" r:id="rId5"/>
    <p:sldId id="749" r:id="rId6"/>
    <p:sldId id="754" r:id="rId7"/>
    <p:sldId id="771" r:id="rId8"/>
    <p:sldId id="784" r:id="rId9"/>
    <p:sldId id="770" r:id="rId10"/>
    <p:sldId id="788" r:id="rId11"/>
    <p:sldId id="768" r:id="rId12"/>
    <p:sldId id="734" r:id="rId13"/>
    <p:sldId id="773" r:id="rId14"/>
    <p:sldId id="774" r:id="rId15"/>
    <p:sldId id="780" r:id="rId16"/>
    <p:sldId id="775" r:id="rId17"/>
    <p:sldId id="779" r:id="rId18"/>
    <p:sldId id="781" r:id="rId19"/>
    <p:sldId id="782" r:id="rId20"/>
    <p:sldId id="787" r:id="rId21"/>
    <p:sldId id="776" r:id="rId22"/>
    <p:sldId id="777" r:id="rId23"/>
    <p:sldId id="783" r:id="rId24"/>
    <p:sldId id="729" r:id="rId25"/>
    <p:sldId id="785" r:id="rId26"/>
    <p:sldId id="786" r:id="rId27"/>
    <p:sldId id="739" r:id="rId28"/>
    <p:sldId id="721" r:id="rId29"/>
    <p:sldId id="752" r:id="rId30"/>
    <p:sldId id="740" r:id="rId31"/>
  </p:sldIdLst>
  <p:sldSz cx="13004800" cy="9753600"/>
  <p:notesSz cx="13004800" cy="9753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y Rollins" initials="LR" lastIdx="9" clrIdx="0">
    <p:extLst>
      <p:ext uri="{19B8F6BF-5375-455C-9EA6-DF929625EA0E}">
        <p15:presenceInfo xmlns:p15="http://schemas.microsoft.com/office/powerpoint/2012/main" userId="S::lrollins@placeworks.com::0fbf99d4-ecef-4814-a8d4-bf1fde73972a" providerId="AD"/>
      </p:ext>
    </p:extLst>
  </p:cmAuthor>
  <p:cmAuthor id="2" name="Jennifer Gastelum" initials="JG" lastIdx="1" clrIdx="1">
    <p:extLst>
      <p:ext uri="{19B8F6BF-5375-455C-9EA6-DF929625EA0E}">
        <p15:presenceInfo xmlns:p15="http://schemas.microsoft.com/office/powerpoint/2012/main" userId="Jennifer Gastelu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EDE"/>
    <a:srgbClr val="157166"/>
    <a:srgbClr val="A6A6A6"/>
    <a:srgbClr val="C56926"/>
    <a:srgbClr val="FFC442"/>
    <a:srgbClr val="D5D5D5"/>
    <a:srgbClr val="FDF5D4"/>
    <a:srgbClr val="3A465E"/>
    <a:srgbClr val="5E5E5E"/>
    <a:srgbClr val="E1D8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80" y="102"/>
      </p:cViewPr>
      <p:guideLst>
        <p:guide orient="horz" pos="2880"/>
        <p:guide pos="2160"/>
      </p:guideLst>
    </p:cSldViewPr>
  </p:slideViewPr>
  <p:notesTextViewPr>
    <p:cViewPr>
      <p:scale>
        <a:sx n="100" d="100"/>
        <a:sy n="100" d="100"/>
      </p:scale>
      <p:origin x="0" y="0"/>
    </p:cViewPr>
  </p:notesTextViewPr>
  <p:notesViewPr>
    <p:cSldViewPr>
      <p:cViewPr varScale="1">
        <p:scale>
          <a:sx n="81" d="100"/>
          <a:sy n="81" d="100"/>
        </p:scale>
        <p:origin x="2424"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9F88E8-F6E5-47E2-9312-FE9BC15A06EB}"/>
              </a:ext>
            </a:extLst>
          </p:cNvPr>
          <p:cNvSpPr>
            <a:spLocks noGrp="1"/>
          </p:cNvSpPr>
          <p:nvPr>
            <p:ph type="hdr" sz="quarter"/>
          </p:nvPr>
        </p:nvSpPr>
        <p:spPr>
          <a:xfrm>
            <a:off x="0" y="0"/>
            <a:ext cx="5635625" cy="4889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AFBFCA5-D92D-438F-89D4-9AEF5719F467}"/>
              </a:ext>
            </a:extLst>
          </p:cNvPr>
          <p:cNvSpPr>
            <a:spLocks noGrp="1"/>
          </p:cNvSpPr>
          <p:nvPr>
            <p:ph type="dt" sz="quarter" idx="1"/>
          </p:nvPr>
        </p:nvSpPr>
        <p:spPr>
          <a:xfrm>
            <a:off x="7366000" y="0"/>
            <a:ext cx="5635625" cy="488950"/>
          </a:xfrm>
          <a:prstGeom prst="rect">
            <a:avLst/>
          </a:prstGeom>
        </p:spPr>
        <p:txBody>
          <a:bodyPr vert="horz" lIns="91440" tIns="45720" rIns="91440" bIns="45720" rtlCol="0"/>
          <a:lstStyle>
            <a:lvl1pPr algn="r">
              <a:defRPr sz="1200"/>
            </a:lvl1pPr>
          </a:lstStyle>
          <a:p>
            <a:fld id="{2F28EB50-B6D9-470D-B009-B9DC6D40713F}" type="datetimeFigureOut">
              <a:rPr lang="en-US" smtClean="0"/>
              <a:t>2/4/2021</a:t>
            </a:fld>
            <a:endParaRPr lang="en-US"/>
          </a:p>
        </p:txBody>
      </p:sp>
      <p:sp>
        <p:nvSpPr>
          <p:cNvPr id="4" name="Footer Placeholder 3">
            <a:extLst>
              <a:ext uri="{FF2B5EF4-FFF2-40B4-BE49-F238E27FC236}">
                <a16:creationId xmlns:a16="http://schemas.microsoft.com/office/drawing/2014/main" id="{A0E77233-B429-46B4-8223-C491F5B1053F}"/>
              </a:ext>
            </a:extLst>
          </p:cNvPr>
          <p:cNvSpPr>
            <a:spLocks noGrp="1"/>
          </p:cNvSpPr>
          <p:nvPr>
            <p:ph type="ftr" sz="quarter" idx="2"/>
          </p:nvPr>
        </p:nvSpPr>
        <p:spPr>
          <a:xfrm>
            <a:off x="0" y="9264650"/>
            <a:ext cx="5635625" cy="4889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832BC5E-3616-46D7-97DE-3D480E837FDF}"/>
              </a:ext>
            </a:extLst>
          </p:cNvPr>
          <p:cNvSpPr>
            <a:spLocks noGrp="1"/>
          </p:cNvSpPr>
          <p:nvPr>
            <p:ph type="sldNum" sz="quarter" idx="3"/>
          </p:nvPr>
        </p:nvSpPr>
        <p:spPr>
          <a:xfrm>
            <a:off x="7366000" y="9264650"/>
            <a:ext cx="5635625" cy="488950"/>
          </a:xfrm>
          <a:prstGeom prst="rect">
            <a:avLst/>
          </a:prstGeom>
        </p:spPr>
        <p:txBody>
          <a:bodyPr vert="horz" lIns="91440" tIns="45720" rIns="91440" bIns="45720" rtlCol="0" anchor="b"/>
          <a:lstStyle>
            <a:lvl1pPr algn="r">
              <a:defRPr sz="1200"/>
            </a:lvl1pPr>
          </a:lstStyle>
          <a:p>
            <a:fld id="{D9C76F7C-F466-460D-801A-763602A564CA}" type="slidenum">
              <a:rPr lang="en-US" smtClean="0"/>
              <a:t>‹#›</a:t>
            </a:fld>
            <a:endParaRPr lang="en-US"/>
          </a:p>
        </p:txBody>
      </p:sp>
    </p:spTree>
    <p:extLst>
      <p:ext uri="{BB962C8B-B14F-4D97-AF65-F5344CB8AC3E}">
        <p14:creationId xmlns:p14="http://schemas.microsoft.com/office/powerpoint/2010/main" val="3346089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89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7366000" y="0"/>
            <a:ext cx="5635625" cy="488950"/>
          </a:xfrm>
          <a:prstGeom prst="rect">
            <a:avLst/>
          </a:prstGeom>
        </p:spPr>
        <p:txBody>
          <a:bodyPr vert="horz" lIns="91440" tIns="45720" rIns="91440" bIns="45720" rtlCol="0"/>
          <a:lstStyle>
            <a:lvl1pPr algn="r">
              <a:defRPr sz="1200"/>
            </a:lvl1pPr>
          </a:lstStyle>
          <a:p>
            <a:fld id="{93E030DD-5BFD-4BED-A235-14B45A886592}" type="datetimeFigureOut">
              <a:rPr lang="en-US" smtClean="0"/>
              <a:t>2/4/2021</a:t>
            </a:fld>
            <a:endParaRPr lang="en-US"/>
          </a:p>
        </p:txBody>
      </p:sp>
      <p:sp>
        <p:nvSpPr>
          <p:cNvPr id="4" name="Slide Image Placeholder 3"/>
          <p:cNvSpPr>
            <a:spLocks noGrp="1" noRot="1" noChangeAspect="1"/>
          </p:cNvSpPr>
          <p:nvPr>
            <p:ph type="sldImg" idx="2"/>
          </p:nvPr>
        </p:nvSpPr>
        <p:spPr>
          <a:xfrm>
            <a:off x="4306888" y="1219200"/>
            <a:ext cx="4391025" cy="32924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300163" y="4694238"/>
            <a:ext cx="10404475" cy="38401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264650"/>
            <a:ext cx="5635625" cy="4889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7366000" y="9264650"/>
            <a:ext cx="5635625" cy="488950"/>
          </a:xfrm>
          <a:prstGeom prst="rect">
            <a:avLst/>
          </a:prstGeom>
        </p:spPr>
        <p:txBody>
          <a:bodyPr vert="horz" lIns="91440" tIns="45720" rIns="91440" bIns="45720" rtlCol="0" anchor="b"/>
          <a:lstStyle>
            <a:lvl1pPr algn="r">
              <a:defRPr sz="1200"/>
            </a:lvl1pPr>
          </a:lstStyle>
          <a:p>
            <a:fld id="{7AACD4B8-0C39-4195-9A41-FB47CC04ED6F}" type="slidenum">
              <a:rPr lang="en-US" smtClean="0"/>
              <a:t>‹#›</a:t>
            </a:fld>
            <a:endParaRPr lang="en-US"/>
          </a:p>
        </p:txBody>
      </p:sp>
    </p:spTree>
    <p:extLst>
      <p:ext uri="{BB962C8B-B14F-4D97-AF65-F5344CB8AC3E}">
        <p14:creationId xmlns:p14="http://schemas.microsoft.com/office/powerpoint/2010/main" val="3844200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0F074-AB8F-4EF8-BA9C-7D415361E6A4}"/>
              </a:ext>
            </a:extLst>
          </p:cNvPr>
          <p:cNvSpPr>
            <a:spLocks noGrp="1"/>
          </p:cNvSpPr>
          <p:nvPr>
            <p:ph type="ctrTitle"/>
          </p:nvPr>
        </p:nvSpPr>
        <p:spPr>
          <a:xfrm>
            <a:off x="1625408" y="672186"/>
            <a:ext cx="9753600" cy="1524001"/>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04CAC286-E5CC-4DD0-8F81-57D4916CE20A}"/>
              </a:ext>
            </a:extLst>
          </p:cNvPr>
          <p:cNvSpPr>
            <a:spLocks noGrp="1"/>
          </p:cNvSpPr>
          <p:nvPr>
            <p:ph type="subTitle" idx="1"/>
          </p:nvPr>
        </p:nvSpPr>
        <p:spPr>
          <a:xfrm>
            <a:off x="1647853" y="3699669"/>
            <a:ext cx="9753600" cy="23542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bk object 17">
            <a:extLst>
              <a:ext uri="{FF2B5EF4-FFF2-40B4-BE49-F238E27FC236}">
                <a16:creationId xmlns:a16="http://schemas.microsoft.com/office/drawing/2014/main" id="{09C96C4D-D8A9-47A2-AAAC-BEC2A183BAC0}"/>
              </a:ext>
            </a:extLst>
          </p:cNvPr>
          <p:cNvSpPr/>
          <p:nvPr userDrawn="1"/>
        </p:nvSpPr>
        <p:spPr>
          <a:xfrm>
            <a:off x="529936" y="2286000"/>
            <a:ext cx="11989435" cy="0"/>
          </a:xfrm>
          <a:custGeom>
            <a:avLst/>
            <a:gdLst/>
            <a:ahLst/>
            <a:cxnLst/>
            <a:rect l="l" t="t" r="r" b="b"/>
            <a:pathLst>
              <a:path w="11989435">
                <a:moveTo>
                  <a:pt x="0" y="0"/>
                </a:moveTo>
                <a:lnTo>
                  <a:pt x="11989308" y="0"/>
                </a:lnTo>
              </a:path>
            </a:pathLst>
          </a:custGeom>
          <a:ln w="12192">
            <a:solidFill>
              <a:srgbClr val="444444"/>
            </a:solidFill>
          </a:ln>
        </p:spPr>
        <p:txBody>
          <a:bodyPr wrap="square" lIns="0" tIns="0" rIns="0" bIns="0" rtlCol="0"/>
          <a:lstStyle/>
          <a:p>
            <a:endParaRPr/>
          </a:p>
        </p:txBody>
      </p:sp>
      <p:sp>
        <p:nvSpPr>
          <p:cNvPr id="8" name="bk object 19">
            <a:extLst>
              <a:ext uri="{FF2B5EF4-FFF2-40B4-BE49-F238E27FC236}">
                <a16:creationId xmlns:a16="http://schemas.microsoft.com/office/drawing/2014/main" id="{B02B6E91-0F7B-4932-B141-84A5151585A9}"/>
              </a:ext>
            </a:extLst>
          </p:cNvPr>
          <p:cNvSpPr/>
          <p:nvPr userDrawn="1"/>
        </p:nvSpPr>
        <p:spPr>
          <a:xfrm>
            <a:off x="507491" y="507491"/>
            <a:ext cx="11989435" cy="1905"/>
          </a:xfrm>
          <a:custGeom>
            <a:avLst/>
            <a:gdLst/>
            <a:ahLst/>
            <a:cxnLst/>
            <a:rect l="l" t="t" r="r" b="b"/>
            <a:pathLst>
              <a:path w="11989435" h="1904">
                <a:moveTo>
                  <a:pt x="0" y="1524"/>
                </a:moveTo>
                <a:lnTo>
                  <a:pt x="11989308" y="0"/>
                </a:lnTo>
              </a:path>
            </a:pathLst>
          </a:custGeom>
          <a:ln w="12192">
            <a:solidFill>
              <a:srgbClr val="444444"/>
            </a:solidFill>
          </a:ln>
        </p:spPr>
        <p:txBody>
          <a:bodyPr wrap="square" lIns="0" tIns="0" rIns="0" bIns="0" rtlCol="0"/>
          <a:lstStyle/>
          <a:p>
            <a:endParaRPr/>
          </a:p>
        </p:txBody>
      </p:sp>
    </p:spTree>
    <p:extLst>
      <p:ext uri="{BB962C8B-B14F-4D97-AF65-F5344CB8AC3E}">
        <p14:creationId xmlns:p14="http://schemas.microsoft.com/office/powerpoint/2010/main" val="1138823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3FAF4-76D7-4D41-81AE-619779633114}"/>
              </a:ext>
            </a:extLst>
          </p:cNvPr>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16384D-EBD0-41C9-82AD-9F580E1854D1}"/>
              </a:ext>
            </a:extLst>
          </p:cNvPr>
          <p:cNvSpPr>
            <a:spLocks noGrp="1"/>
          </p:cNvSpPr>
          <p:nvPr>
            <p:ph type="pic" idx="1"/>
          </p:nvPr>
        </p:nvSpPr>
        <p:spPr>
          <a:xfrm>
            <a:off x="5529263" y="1404938"/>
            <a:ext cx="6583362" cy="69310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D3E355-12F6-4C3A-929B-35136D7894BB}"/>
              </a:ext>
            </a:extLst>
          </p:cNvPr>
          <p:cNvSpPr>
            <a:spLocks noGrp="1"/>
          </p:cNvSpPr>
          <p:nvPr>
            <p:ph type="body" sz="half" idx="2"/>
          </p:nvPr>
        </p:nvSpPr>
        <p:spPr>
          <a:xfrm>
            <a:off x="895350" y="2925763"/>
            <a:ext cx="4194175" cy="542131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343968-6EB3-4436-9BA7-40AD194D04E4}"/>
              </a:ext>
            </a:extLst>
          </p:cNvPr>
          <p:cNvSpPr>
            <a:spLocks noGrp="1"/>
          </p:cNvSpPr>
          <p:nvPr>
            <p:ph type="dt" sz="half" idx="10"/>
          </p:nvPr>
        </p:nvSpPr>
        <p:spPr>
          <a:xfrm>
            <a:off x="893763" y="9040813"/>
            <a:ext cx="2925762" cy="519112"/>
          </a:xfrm>
          <a:prstGeom prst="rect">
            <a:avLst/>
          </a:prstGeom>
        </p:spPr>
        <p:txBody>
          <a:bodyPr/>
          <a:lstStyle/>
          <a:p>
            <a:fld id="{ED91A41E-55F6-4E24-A162-92DB7796D206}" type="datetimeFigureOut">
              <a:rPr lang="en-US" smtClean="0"/>
              <a:t>2/4/2021</a:t>
            </a:fld>
            <a:endParaRPr lang="en-US"/>
          </a:p>
        </p:txBody>
      </p:sp>
      <p:sp>
        <p:nvSpPr>
          <p:cNvPr id="6" name="Footer Placeholder 5">
            <a:extLst>
              <a:ext uri="{FF2B5EF4-FFF2-40B4-BE49-F238E27FC236}">
                <a16:creationId xmlns:a16="http://schemas.microsoft.com/office/drawing/2014/main" id="{6F0FC8BD-EF2F-4F78-B6EB-C56B03D145CC}"/>
              </a:ext>
            </a:extLst>
          </p:cNvPr>
          <p:cNvSpPr>
            <a:spLocks noGrp="1"/>
          </p:cNvSpPr>
          <p:nvPr>
            <p:ph type="ftr" sz="quarter" idx="11"/>
          </p:nvPr>
        </p:nvSpPr>
        <p:spPr>
          <a:xfrm>
            <a:off x="4308475" y="9040813"/>
            <a:ext cx="4387850" cy="51911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7779BA0-8611-459A-94E1-2726D6B9FEC1}"/>
              </a:ext>
            </a:extLst>
          </p:cNvPr>
          <p:cNvSpPr>
            <a:spLocks noGrp="1"/>
          </p:cNvSpPr>
          <p:nvPr>
            <p:ph type="sldNum" sz="quarter" idx="12"/>
          </p:nvPr>
        </p:nvSpPr>
        <p:spPr>
          <a:xfrm>
            <a:off x="9185275" y="9040813"/>
            <a:ext cx="2925763" cy="519112"/>
          </a:xfrm>
          <a:prstGeom prst="rect">
            <a:avLst/>
          </a:prstGeom>
        </p:spPr>
        <p:txBody>
          <a:bodyPr/>
          <a:lstStyle/>
          <a:p>
            <a:fld id="{6CED0DAF-5A95-4EB6-ACD7-C85A5C5F1041}" type="slidenum">
              <a:rPr lang="en-US" smtClean="0"/>
              <a:t>‹#›</a:t>
            </a:fld>
            <a:endParaRPr lang="en-US"/>
          </a:p>
        </p:txBody>
      </p:sp>
    </p:spTree>
    <p:extLst>
      <p:ext uri="{BB962C8B-B14F-4D97-AF65-F5344CB8AC3E}">
        <p14:creationId xmlns:p14="http://schemas.microsoft.com/office/powerpoint/2010/main" val="1803963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1E457-BDE1-439E-9C6C-A36D0C6EE4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B6F4A9-7DA3-45E2-AD6C-CBFBA00E0225}"/>
              </a:ext>
            </a:extLst>
          </p:cNvPr>
          <p:cNvSpPr>
            <a:spLocks noGrp="1"/>
          </p:cNvSpPr>
          <p:nvPr>
            <p:ph type="body" orient="vert" idx="1"/>
          </p:nvPr>
        </p:nvSpPr>
        <p:spPr>
          <a:xfrm>
            <a:off x="893763" y="2068367"/>
            <a:ext cx="11217275" cy="649724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F8E957-A5B1-4110-82BD-DEB8DEEC5223}"/>
              </a:ext>
            </a:extLst>
          </p:cNvPr>
          <p:cNvSpPr>
            <a:spLocks noGrp="1"/>
          </p:cNvSpPr>
          <p:nvPr>
            <p:ph type="dt" sz="half" idx="10"/>
          </p:nvPr>
        </p:nvSpPr>
        <p:spPr>
          <a:xfrm>
            <a:off x="893763" y="9040813"/>
            <a:ext cx="2925762" cy="519112"/>
          </a:xfrm>
          <a:prstGeom prst="rect">
            <a:avLst/>
          </a:prstGeom>
        </p:spPr>
        <p:txBody>
          <a:bodyPr/>
          <a:lstStyle/>
          <a:p>
            <a:fld id="{ED91A41E-55F6-4E24-A162-92DB7796D206}" type="datetimeFigureOut">
              <a:rPr lang="en-US" smtClean="0"/>
              <a:t>2/4/2021</a:t>
            </a:fld>
            <a:endParaRPr lang="en-US"/>
          </a:p>
        </p:txBody>
      </p:sp>
      <p:sp>
        <p:nvSpPr>
          <p:cNvPr id="5" name="Footer Placeholder 4">
            <a:extLst>
              <a:ext uri="{FF2B5EF4-FFF2-40B4-BE49-F238E27FC236}">
                <a16:creationId xmlns:a16="http://schemas.microsoft.com/office/drawing/2014/main" id="{62D9CA57-84E7-4F37-AA90-54295EC5271D}"/>
              </a:ext>
            </a:extLst>
          </p:cNvPr>
          <p:cNvSpPr>
            <a:spLocks noGrp="1"/>
          </p:cNvSpPr>
          <p:nvPr>
            <p:ph type="ftr" sz="quarter" idx="11"/>
          </p:nvPr>
        </p:nvSpPr>
        <p:spPr>
          <a:xfrm>
            <a:off x="4308475" y="9040813"/>
            <a:ext cx="4387850" cy="51911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71F808D-B4F6-4286-BDAB-6B20553FDC2D}"/>
              </a:ext>
            </a:extLst>
          </p:cNvPr>
          <p:cNvSpPr>
            <a:spLocks noGrp="1"/>
          </p:cNvSpPr>
          <p:nvPr>
            <p:ph type="sldNum" sz="quarter" idx="12"/>
          </p:nvPr>
        </p:nvSpPr>
        <p:spPr>
          <a:xfrm>
            <a:off x="9185275" y="9040813"/>
            <a:ext cx="2925763" cy="519112"/>
          </a:xfrm>
          <a:prstGeom prst="rect">
            <a:avLst/>
          </a:prstGeom>
        </p:spPr>
        <p:txBody>
          <a:bodyPr/>
          <a:lstStyle/>
          <a:p>
            <a:fld id="{6CED0DAF-5A95-4EB6-ACD7-C85A5C5F1041}" type="slidenum">
              <a:rPr lang="en-US" smtClean="0"/>
              <a:t>‹#›</a:t>
            </a:fld>
            <a:endParaRPr lang="en-US"/>
          </a:p>
        </p:txBody>
      </p:sp>
    </p:spTree>
    <p:extLst>
      <p:ext uri="{BB962C8B-B14F-4D97-AF65-F5344CB8AC3E}">
        <p14:creationId xmlns:p14="http://schemas.microsoft.com/office/powerpoint/2010/main" val="2342128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546B13-170D-4D15-B13B-5BB1E788BF7B}"/>
              </a:ext>
            </a:extLst>
          </p:cNvPr>
          <p:cNvSpPr>
            <a:spLocks noGrp="1"/>
          </p:cNvSpPr>
          <p:nvPr>
            <p:ph type="title" orient="vert"/>
          </p:nvPr>
        </p:nvSpPr>
        <p:spPr>
          <a:xfrm>
            <a:off x="9307513" y="519113"/>
            <a:ext cx="2803525" cy="82661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530EF4-FD07-4022-9E75-04FD3EB3D981}"/>
              </a:ext>
            </a:extLst>
          </p:cNvPr>
          <p:cNvSpPr>
            <a:spLocks noGrp="1"/>
          </p:cNvSpPr>
          <p:nvPr>
            <p:ph type="body" orient="vert" idx="1"/>
          </p:nvPr>
        </p:nvSpPr>
        <p:spPr>
          <a:xfrm>
            <a:off x="893763" y="519113"/>
            <a:ext cx="8261350" cy="826611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4CD2D8-5A9C-4CB2-A565-42FC2456E59A}"/>
              </a:ext>
            </a:extLst>
          </p:cNvPr>
          <p:cNvSpPr>
            <a:spLocks noGrp="1"/>
          </p:cNvSpPr>
          <p:nvPr>
            <p:ph type="dt" sz="half" idx="10"/>
          </p:nvPr>
        </p:nvSpPr>
        <p:spPr>
          <a:xfrm>
            <a:off x="893763" y="9040813"/>
            <a:ext cx="2925762" cy="519112"/>
          </a:xfrm>
          <a:prstGeom prst="rect">
            <a:avLst/>
          </a:prstGeom>
        </p:spPr>
        <p:txBody>
          <a:bodyPr/>
          <a:lstStyle/>
          <a:p>
            <a:fld id="{ED91A41E-55F6-4E24-A162-92DB7796D206}" type="datetimeFigureOut">
              <a:rPr lang="en-US" smtClean="0"/>
              <a:t>2/4/2021</a:t>
            </a:fld>
            <a:endParaRPr lang="en-US"/>
          </a:p>
        </p:txBody>
      </p:sp>
      <p:sp>
        <p:nvSpPr>
          <p:cNvPr id="5" name="Footer Placeholder 4">
            <a:extLst>
              <a:ext uri="{FF2B5EF4-FFF2-40B4-BE49-F238E27FC236}">
                <a16:creationId xmlns:a16="http://schemas.microsoft.com/office/drawing/2014/main" id="{B33CA964-C049-4118-A9EB-BED42593744A}"/>
              </a:ext>
            </a:extLst>
          </p:cNvPr>
          <p:cNvSpPr>
            <a:spLocks noGrp="1"/>
          </p:cNvSpPr>
          <p:nvPr>
            <p:ph type="ftr" sz="quarter" idx="11"/>
          </p:nvPr>
        </p:nvSpPr>
        <p:spPr>
          <a:xfrm>
            <a:off x="4308475" y="9040813"/>
            <a:ext cx="4387850" cy="51911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6790AED-0C0D-49DF-A89F-6A54A804528D}"/>
              </a:ext>
            </a:extLst>
          </p:cNvPr>
          <p:cNvSpPr>
            <a:spLocks noGrp="1"/>
          </p:cNvSpPr>
          <p:nvPr>
            <p:ph type="sldNum" sz="quarter" idx="12"/>
          </p:nvPr>
        </p:nvSpPr>
        <p:spPr>
          <a:xfrm>
            <a:off x="9185275" y="9040813"/>
            <a:ext cx="2925763" cy="519112"/>
          </a:xfrm>
          <a:prstGeom prst="rect">
            <a:avLst/>
          </a:prstGeom>
        </p:spPr>
        <p:txBody>
          <a:bodyPr/>
          <a:lstStyle/>
          <a:p>
            <a:fld id="{6CED0DAF-5A95-4EB6-ACD7-C85A5C5F1041}" type="slidenum">
              <a:rPr lang="en-US" smtClean="0"/>
              <a:t>‹#›</a:t>
            </a:fld>
            <a:endParaRPr lang="en-US"/>
          </a:p>
        </p:txBody>
      </p:sp>
    </p:spTree>
    <p:extLst>
      <p:ext uri="{BB962C8B-B14F-4D97-AF65-F5344CB8AC3E}">
        <p14:creationId xmlns:p14="http://schemas.microsoft.com/office/powerpoint/2010/main" val="2507267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1AFA9-21C7-4B81-9EBB-40851AFF0D72}"/>
              </a:ext>
            </a:extLst>
          </p:cNvPr>
          <p:cNvSpPr>
            <a:spLocks noGrp="1"/>
          </p:cNvSpPr>
          <p:nvPr>
            <p:ph type="title"/>
          </p:nvPr>
        </p:nvSpPr>
        <p:spPr>
          <a:xfrm>
            <a:off x="732813" y="2293764"/>
            <a:ext cx="11704320" cy="1761171"/>
          </a:xfrm>
        </p:spPr>
        <p:txBody>
          <a:bodyPr/>
          <a:lstStyle/>
          <a:p>
            <a:r>
              <a:rPr lang="en-US" dirty="0"/>
              <a:t>Click to edit Master title style</a:t>
            </a:r>
          </a:p>
        </p:txBody>
      </p:sp>
      <p:sp>
        <p:nvSpPr>
          <p:cNvPr id="3" name="bk object 17">
            <a:extLst>
              <a:ext uri="{FF2B5EF4-FFF2-40B4-BE49-F238E27FC236}">
                <a16:creationId xmlns:a16="http://schemas.microsoft.com/office/drawing/2014/main" id="{8F707BEC-DEF8-4794-8A63-AE878C22874E}"/>
              </a:ext>
            </a:extLst>
          </p:cNvPr>
          <p:cNvSpPr/>
          <p:nvPr userDrawn="1"/>
        </p:nvSpPr>
        <p:spPr>
          <a:xfrm>
            <a:off x="590256" y="4517995"/>
            <a:ext cx="11989435" cy="808479"/>
          </a:xfrm>
          <a:custGeom>
            <a:avLst/>
            <a:gdLst/>
            <a:ahLst/>
            <a:cxnLst/>
            <a:rect l="l" t="t" r="r" b="b"/>
            <a:pathLst>
              <a:path w="11989435">
                <a:moveTo>
                  <a:pt x="0" y="0"/>
                </a:moveTo>
                <a:lnTo>
                  <a:pt x="11989308" y="0"/>
                </a:lnTo>
              </a:path>
            </a:pathLst>
          </a:custGeom>
          <a:ln w="12192">
            <a:solidFill>
              <a:srgbClr val="444444"/>
            </a:solidFill>
          </a:ln>
        </p:spPr>
        <p:txBody>
          <a:bodyPr wrap="square" lIns="0" tIns="0" rIns="0" bIns="0" rtlCol="0"/>
          <a:lstStyle/>
          <a:p>
            <a:endParaRPr/>
          </a:p>
        </p:txBody>
      </p:sp>
      <p:sp>
        <p:nvSpPr>
          <p:cNvPr id="4" name="bk object 19">
            <a:extLst>
              <a:ext uri="{FF2B5EF4-FFF2-40B4-BE49-F238E27FC236}">
                <a16:creationId xmlns:a16="http://schemas.microsoft.com/office/drawing/2014/main" id="{390A5C84-EFB7-4E60-A008-4590F63F64A0}"/>
              </a:ext>
            </a:extLst>
          </p:cNvPr>
          <p:cNvSpPr/>
          <p:nvPr userDrawn="1"/>
        </p:nvSpPr>
        <p:spPr>
          <a:xfrm>
            <a:off x="507682" y="1828800"/>
            <a:ext cx="11989435" cy="1905"/>
          </a:xfrm>
          <a:custGeom>
            <a:avLst/>
            <a:gdLst/>
            <a:ahLst/>
            <a:cxnLst/>
            <a:rect l="l" t="t" r="r" b="b"/>
            <a:pathLst>
              <a:path w="11989435" h="1904">
                <a:moveTo>
                  <a:pt x="0" y="1524"/>
                </a:moveTo>
                <a:lnTo>
                  <a:pt x="11989308" y="0"/>
                </a:lnTo>
              </a:path>
            </a:pathLst>
          </a:custGeom>
          <a:ln w="12192">
            <a:solidFill>
              <a:srgbClr val="444444"/>
            </a:solidFill>
          </a:ln>
        </p:spPr>
        <p:txBody>
          <a:bodyPr wrap="square" lIns="0" tIns="0" rIns="0" bIns="0" rtlCol="0"/>
          <a:lstStyle/>
          <a:p>
            <a:endParaRPr/>
          </a:p>
        </p:txBody>
      </p:sp>
      <p:sp>
        <p:nvSpPr>
          <p:cNvPr id="5" name="Text Placeholder 2">
            <a:extLst>
              <a:ext uri="{FF2B5EF4-FFF2-40B4-BE49-F238E27FC236}">
                <a16:creationId xmlns:a16="http://schemas.microsoft.com/office/drawing/2014/main" id="{866ED324-B495-4C09-AB26-BB7B337EAE20}"/>
              </a:ext>
            </a:extLst>
          </p:cNvPr>
          <p:cNvSpPr>
            <a:spLocks noGrp="1"/>
          </p:cNvSpPr>
          <p:nvPr>
            <p:ph type="body" idx="1"/>
          </p:nvPr>
        </p:nvSpPr>
        <p:spPr>
          <a:xfrm>
            <a:off x="3751261" y="5203746"/>
            <a:ext cx="5502275" cy="11715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4107691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B1D4D-C850-4727-83A2-C31F1A1BC91D}"/>
              </a:ext>
            </a:extLst>
          </p:cNvPr>
          <p:cNvSpPr>
            <a:spLocks noGrp="1"/>
          </p:cNvSpPr>
          <p:nvPr>
            <p:ph type="title"/>
          </p:nvPr>
        </p:nvSpPr>
        <p:spPr>
          <a:xfrm>
            <a:off x="650048" y="540374"/>
            <a:ext cx="11704320" cy="1761171"/>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44161B41-9D9C-495B-B82D-489F3EB2642A}"/>
              </a:ext>
            </a:extLst>
          </p:cNvPr>
          <p:cNvSpPr>
            <a:spLocks noGrp="1"/>
          </p:cNvSpPr>
          <p:nvPr>
            <p:ph idx="1"/>
          </p:nvPr>
        </p:nvSpPr>
        <p:spPr>
          <a:xfrm>
            <a:off x="893763" y="2514599"/>
            <a:ext cx="11217275" cy="6051013"/>
          </a:xfrm>
          <a:prstGeom prst="rect">
            <a:avLst/>
          </a:prstGeom>
          <a:ln>
            <a:solidFill>
              <a:srgbClr val="157166"/>
            </a:solidFill>
          </a:ln>
        </p:spPr>
        <p:txBody>
          <a:bodyPr/>
          <a:lstStyle>
            <a:lvl1pPr marL="228600" indent="-228600">
              <a:buClr>
                <a:srgbClr val="157166"/>
              </a:buClr>
              <a:buFont typeface="Georgia" panose="02040502050405020303" pitchFamily="18" charset="0"/>
              <a:buChar char="»"/>
              <a:defRPr b="1" cap="none" spc="0" baseline="0">
                <a:solidFill>
                  <a:schemeClr val="tx1">
                    <a:lumMod val="75000"/>
                    <a:lumOff val="25000"/>
                  </a:schemeClr>
                </a:solidFill>
              </a:defRPr>
            </a:lvl1pPr>
            <a:lvl2pPr marL="687388" indent="-225425" defTabSz="457200" eaLnBrk="0" fontAlgn="base" hangingPunct="0">
              <a:spcBef>
                <a:spcPct val="20000"/>
              </a:spcBef>
              <a:spcAft>
                <a:spcPct val="0"/>
              </a:spcAft>
              <a:buClr>
                <a:srgbClr val="157166"/>
              </a:buClr>
              <a:buFont typeface="Georgia" panose="02040502050405020303" pitchFamily="18" charset="0"/>
              <a:buChar char="•"/>
              <a:defRPr>
                <a:solidFill>
                  <a:schemeClr val="tx1">
                    <a:lumMod val="65000"/>
                    <a:lumOff val="35000"/>
                  </a:schemeClr>
                </a:solidFill>
              </a:defRPr>
            </a:lvl2pPr>
            <a:lvl3pPr marL="1143000" indent="-228600">
              <a:buClr>
                <a:srgbClr val="157166"/>
              </a:buClr>
              <a:buFont typeface="Georgia" panose="02040502050405020303" pitchFamily="18" charset="0"/>
              <a:buChar char="•"/>
              <a:defRPr>
                <a:solidFill>
                  <a:schemeClr val="tx1">
                    <a:lumMod val="65000"/>
                    <a:lumOff val="35000"/>
                  </a:schemeClr>
                </a:solidFill>
              </a:defRPr>
            </a:lvl3pPr>
            <a:lvl4pPr marL="1600200" indent="-228600">
              <a:buClr>
                <a:srgbClr val="157166"/>
              </a:buClr>
              <a:buFont typeface="Georgia" panose="02040502050405020303" pitchFamily="18" charset="0"/>
              <a:buChar char="•"/>
              <a:defRPr>
                <a:solidFill>
                  <a:schemeClr val="tx1">
                    <a:lumMod val="65000"/>
                    <a:lumOff val="35000"/>
                  </a:schemeClr>
                </a:solidFill>
              </a:defRPr>
            </a:lvl4pPr>
            <a:lvl5pPr marL="2057400" indent="-228600">
              <a:buClr>
                <a:srgbClr val="157166"/>
              </a:buClr>
              <a:buFont typeface="Georgia" panose="02040502050405020303" pitchFamily="18" charset="0"/>
              <a:buChar cha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7" name="bk object 17">
            <a:extLst>
              <a:ext uri="{FF2B5EF4-FFF2-40B4-BE49-F238E27FC236}">
                <a16:creationId xmlns:a16="http://schemas.microsoft.com/office/drawing/2014/main" id="{0CBD714F-12DC-4B54-A163-7215B7C11DDE}"/>
              </a:ext>
            </a:extLst>
          </p:cNvPr>
          <p:cNvSpPr/>
          <p:nvPr userDrawn="1"/>
        </p:nvSpPr>
        <p:spPr>
          <a:xfrm>
            <a:off x="529936" y="2286000"/>
            <a:ext cx="11989435" cy="0"/>
          </a:xfrm>
          <a:custGeom>
            <a:avLst/>
            <a:gdLst/>
            <a:ahLst/>
            <a:cxnLst/>
            <a:rect l="l" t="t" r="r" b="b"/>
            <a:pathLst>
              <a:path w="11989435">
                <a:moveTo>
                  <a:pt x="0" y="0"/>
                </a:moveTo>
                <a:lnTo>
                  <a:pt x="11989308" y="0"/>
                </a:lnTo>
              </a:path>
            </a:pathLst>
          </a:custGeom>
          <a:ln w="12192">
            <a:solidFill>
              <a:srgbClr val="444444"/>
            </a:solidFill>
          </a:ln>
        </p:spPr>
        <p:txBody>
          <a:bodyPr wrap="square" lIns="0" tIns="0" rIns="0" bIns="0" rtlCol="0"/>
          <a:lstStyle/>
          <a:p>
            <a:endParaRPr/>
          </a:p>
        </p:txBody>
      </p:sp>
      <p:sp>
        <p:nvSpPr>
          <p:cNvPr id="8" name="bk object 19">
            <a:extLst>
              <a:ext uri="{FF2B5EF4-FFF2-40B4-BE49-F238E27FC236}">
                <a16:creationId xmlns:a16="http://schemas.microsoft.com/office/drawing/2014/main" id="{2039F654-4C1C-464E-B256-B9DC868D8AFE}"/>
              </a:ext>
            </a:extLst>
          </p:cNvPr>
          <p:cNvSpPr/>
          <p:nvPr userDrawn="1"/>
        </p:nvSpPr>
        <p:spPr>
          <a:xfrm>
            <a:off x="507491" y="507491"/>
            <a:ext cx="11989435" cy="1905"/>
          </a:xfrm>
          <a:custGeom>
            <a:avLst/>
            <a:gdLst/>
            <a:ahLst/>
            <a:cxnLst/>
            <a:rect l="l" t="t" r="r" b="b"/>
            <a:pathLst>
              <a:path w="11989435" h="1904">
                <a:moveTo>
                  <a:pt x="0" y="1524"/>
                </a:moveTo>
                <a:lnTo>
                  <a:pt x="11989308" y="0"/>
                </a:lnTo>
              </a:path>
            </a:pathLst>
          </a:custGeom>
          <a:ln w="12192">
            <a:solidFill>
              <a:srgbClr val="444444"/>
            </a:solidFill>
          </a:ln>
        </p:spPr>
        <p:txBody>
          <a:bodyPr wrap="square" lIns="0" tIns="0" rIns="0" bIns="0" rtlCol="0"/>
          <a:lstStyle/>
          <a:p>
            <a:endParaRPr/>
          </a:p>
        </p:txBody>
      </p:sp>
    </p:spTree>
    <p:extLst>
      <p:ext uri="{BB962C8B-B14F-4D97-AF65-F5344CB8AC3E}">
        <p14:creationId xmlns:p14="http://schemas.microsoft.com/office/powerpoint/2010/main" val="810054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77181-22A1-4FFD-9BE2-D64E363AEFD9}"/>
              </a:ext>
            </a:extLst>
          </p:cNvPr>
          <p:cNvSpPr>
            <a:spLocks noGrp="1"/>
          </p:cNvSpPr>
          <p:nvPr>
            <p:ph type="title"/>
          </p:nvPr>
        </p:nvSpPr>
        <p:spPr>
          <a:xfrm>
            <a:off x="887413" y="2432050"/>
            <a:ext cx="11217275" cy="4056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63B56D-13C6-4EC9-B6D7-28A417CEB5B8}"/>
              </a:ext>
            </a:extLst>
          </p:cNvPr>
          <p:cNvSpPr>
            <a:spLocks noGrp="1"/>
          </p:cNvSpPr>
          <p:nvPr>
            <p:ph type="body" idx="1"/>
          </p:nvPr>
        </p:nvSpPr>
        <p:spPr>
          <a:xfrm>
            <a:off x="887413" y="6527800"/>
            <a:ext cx="11217275" cy="2133600"/>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1051E0-8A7F-476D-810E-29016AFF1F6C}"/>
              </a:ext>
            </a:extLst>
          </p:cNvPr>
          <p:cNvSpPr>
            <a:spLocks noGrp="1"/>
          </p:cNvSpPr>
          <p:nvPr>
            <p:ph type="dt" sz="half" idx="10"/>
          </p:nvPr>
        </p:nvSpPr>
        <p:spPr>
          <a:xfrm>
            <a:off x="893763" y="9040813"/>
            <a:ext cx="2925762" cy="519112"/>
          </a:xfrm>
          <a:prstGeom prst="rect">
            <a:avLst/>
          </a:prstGeom>
        </p:spPr>
        <p:txBody>
          <a:bodyPr/>
          <a:lstStyle/>
          <a:p>
            <a:fld id="{ED91A41E-55F6-4E24-A162-92DB7796D206}" type="datetimeFigureOut">
              <a:rPr lang="en-US" smtClean="0"/>
              <a:t>2/4/2021</a:t>
            </a:fld>
            <a:endParaRPr lang="en-US"/>
          </a:p>
        </p:txBody>
      </p:sp>
      <p:sp>
        <p:nvSpPr>
          <p:cNvPr id="5" name="Footer Placeholder 4">
            <a:extLst>
              <a:ext uri="{FF2B5EF4-FFF2-40B4-BE49-F238E27FC236}">
                <a16:creationId xmlns:a16="http://schemas.microsoft.com/office/drawing/2014/main" id="{4D9541D5-37D4-401E-9081-90864A4A9D45}"/>
              </a:ext>
            </a:extLst>
          </p:cNvPr>
          <p:cNvSpPr>
            <a:spLocks noGrp="1"/>
          </p:cNvSpPr>
          <p:nvPr>
            <p:ph type="ftr" sz="quarter" idx="11"/>
          </p:nvPr>
        </p:nvSpPr>
        <p:spPr>
          <a:xfrm>
            <a:off x="4308475" y="9040813"/>
            <a:ext cx="4387850" cy="51911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10B755C-29D7-41B0-A56B-8D059DE92F9A}"/>
              </a:ext>
            </a:extLst>
          </p:cNvPr>
          <p:cNvSpPr>
            <a:spLocks noGrp="1"/>
          </p:cNvSpPr>
          <p:nvPr>
            <p:ph type="sldNum" sz="quarter" idx="12"/>
          </p:nvPr>
        </p:nvSpPr>
        <p:spPr>
          <a:xfrm>
            <a:off x="9185275" y="9040813"/>
            <a:ext cx="2925763" cy="519112"/>
          </a:xfrm>
          <a:prstGeom prst="rect">
            <a:avLst/>
          </a:prstGeom>
        </p:spPr>
        <p:txBody>
          <a:bodyPr/>
          <a:lstStyle/>
          <a:p>
            <a:fld id="{6CED0DAF-5A95-4EB6-ACD7-C85A5C5F1041}" type="slidenum">
              <a:rPr lang="en-US" smtClean="0"/>
              <a:t>‹#›</a:t>
            </a:fld>
            <a:endParaRPr lang="en-US"/>
          </a:p>
        </p:txBody>
      </p:sp>
    </p:spTree>
    <p:extLst>
      <p:ext uri="{BB962C8B-B14F-4D97-AF65-F5344CB8AC3E}">
        <p14:creationId xmlns:p14="http://schemas.microsoft.com/office/powerpoint/2010/main" val="415237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7FD5D-9460-4DF4-B96E-9F5D47E950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047924-3781-4D05-91D3-B9304F1C90C7}"/>
              </a:ext>
            </a:extLst>
          </p:cNvPr>
          <p:cNvSpPr>
            <a:spLocks noGrp="1"/>
          </p:cNvSpPr>
          <p:nvPr>
            <p:ph sz="half" idx="1"/>
          </p:nvPr>
        </p:nvSpPr>
        <p:spPr>
          <a:xfrm>
            <a:off x="893763" y="2597150"/>
            <a:ext cx="5532437" cy="6188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A80E11-0E44-4622-8354-0D4AE4536C52}"/>
              </a:ext>
            </a:extLst>
          </p:cNvPr>
          <p:cNvSpPr>
            <a:spLocks noGrp="1"/>
          </p:cNvSpPr>
          <p:nvPr>
            <p:ph sz="half" idx="2"/>
          </p:nvPr>
        </p:nvSpPr>
        <p:spPr>
          <a:xfrm>
            <a:off x="6578600" y="2597150"/>
            <a:ext cx="5532438" cy="6188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A3CA87-9F99-4E92-B94F-70D142042919}"/>
              </a:ext>
            </a:extLst>
          </p:cNvPr>
          <p:cNvSpPr>
            <a:spLocks noGrp="1"/>
          </p:cNvSpPr>
          <p:nvPr>
            <p:ph type="dt" sz="half" idx="10"/>
          </p:nvPr>
        </p:nvSpPr>
        <p:spPr>
          <a:xfrm>
            <a:off x="893763" y="9040813"/>
            <a:ext cx="2925762" cy="519112"/>
          </a:xfrm>
          <a:prstGeom prst="rect">
            <a:avLst/>
          </a:prstGeom>
        </p:spPr>
        <p:txBody>
          <a:bodyPr/>
          <a:lstStyle/>
          <a:p>
            <a:fld id="{ED91A41E-55F6-4E24-A162-92DB7796D206}" type="datetimeFigureOut">
              <a:rPr lang="en-US" smtClean="0"/>
              <a:t>2/4/2021</a:t>
            </a:fld>
            <a:endParaRPr lang="en-US"/>
          </a:p>
        </p:txBody>
      </p:sp>
      <p:sp>
        <p:nvSpPr>
          <p:cNvPr id="6" name="Footer Placeholder 5">
            <a:extLst>
              <a:ext uri="{FF2B5EF4-FFF2-40B4-BE49-F238E27FC236}">
                <a16:creationId xmlns:a16="http://schemas.microsoft.com/office/drawing/2014/main" id="{93AE972D-2C9B-4B11-85B3-9C9A57708216}"/>
              </a:ext>
            </a:extLst>
          </p:cNvPr>
          <p:cNvSpPr>
            <a:spLocks noGrp="1"/>
          </p:cNvSpPr>
          <p:nvPr>
            <p:ph type="ftr" sz="quarter" idx="11"/>
          </p:nvPr>
        </p:nvSpPr>
        <p:spPr>
          <a:xfrm>
            <a:off x="4308475" y="9040813"/>
            <a:ext cx="4387850" cy="51911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46AC322B-CBF6-495C-8BBC-9FE9F7F3F1C8}"/>
              </a:ext>
            </a:extLst>
          </p:cNvPr>
          <p:cNvSpPr>
            <a:spLocks noGrp="1"/>
          </p:cNvSpPr>
          <p:nvPr>
            <p:ph type="sldNum" sz="quarter" idx="12"/>
          </p:nvPr>
        </p:nvSpPr>
        <p:spPr>
          <a:xfrm>
            <a:off x="9185275" y="9040813"/>
            <a:ext cx="2925763" cy="519112"/>
          </a:xfrm>
          <a:prstGeom prst="rect">
            <a:avLst/>
          </a:prstGeom>
        </p:spPr>
        <p:txBody>
          <a:bodyPr/>
          <a:lstStyle/>
          <a:p>
            <a:fld id="{6CED0DAF-5A95-4EB6-ACD7-C85A5C5F1041}" type="slidenum">
              <a:rPr lang="en-US" smtClean="0"/>
              <a:t>‹#›</a:t>
            </a:fld>
            <a:endParaRPr lang="en-US"/>
          </a:p>
        </p:txBody>
      </p:sp>
    </p:spTree>
    <p:extLst>
      <p:ext uri="{BB962C8B-B14F-4D97-AF65-F5344CB8AC3E}">
        <p14:creationId xmlns:p14="http://schemas.microsoft.com/office/powerpoint/2010/main" val="181795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0D9D4-77A8-4876-B482-7BB6BD8B7734}"/>
              </a:ext>
            </a:extLst>
          </p:cNvPr>
          <p:cNvSpPr>
            <a:spLocks noGrp="1"/>
          </p:cNvSpPr>
          <p:nvPr>
            <p:ph type="title"/>
          </p:nvPr>
        </p:nvSpPr>
        <p:spPr>
          <a:xfrm>
            <a:off x="895350" y="519113"/>
            <a:ext cx="11217275" cy="188595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15D704-484E-45E7-97C3-5C6DA3B25B1C}"/>
              </a:ext>
            </a:extLst>
          </p:cNvPr>
          <p:cNvSpPr>
            <a:spLocks noGrp="1"/>
          </p:cNvSpPr>
          <p:nvPr>
            <p:ph type="body" idx="1"/>
          </p:nvPr>
        </p:nvSpPr>
        <p:spPr>
          <a:xfrm>
            <a:off x="895350" y="2390775"/>
            <a:ext cx="5502275" cy="11715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028926-42E9-4257-B517-10BAF7AE4C98}"/>
              </a:ext>
            </a:extLst>
          </p:cNvPr>
          <p:cNvSpPr>
            <a:spLocks noGrp="1"/>
          </p:cNvSpPr>
          <p:nvPr>
            <p:ph sz="half" idx="2"/>
          </p:nvPr>
        </p:nvSpPr>
        <p:spPr>
          <a:xfrm>
            <a:off x="895350" y="3562350"/>
            <a:ext cx="5502275" cy="5240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D14EC0-68F4-42CE-992B-5F434EB3B136}"/>
              </a:ext>
            </a:extLst>
          </p:cNvPr>
          <p:cNvSpPr>
            <a:spLocks noGrp="1"/>
          </p:cNvSpPr>
          <p:nvPr>
            <p:ph type="body" sz="quarter" idx="3"/>
          </p:nvPr>
        </p:nvSpPr>
        <p:spPr>
          <a:xfrm>
            <a:off x="6583363" y="2390775"/>
            <a:ext cx="5529262" cy="11715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3EB1AD-C12E-4271-A3B9-5352CD124712}"/>
              </a:ext>
            </a:extLst>
          </p:cNvPr>
          <p:cNvSpPr>
            <a:spLocks noGrp="1"/>
          </p:cNvSpPr>
          <p:nvPr>
            <p:ph sz="quarter" idx="4"/>
          </p:nvPr>
        </p:nvSpPr>
        <p:spPr>
          <a:xfrm>
            <a:off x="6583363" y="3562350"/>
            <a:ext cx="5529262" cy="5240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8D9042-67A6-4EE5-B98B-F36453D85B32}"/>
              </a:ext>
            </a:extLst>
          </p:cNvPr>
          <p:cNvSpPr>
            <a:spLocks noGrp="1"/>
          </p:cNvSpPr>
          <p:nvPr>
            <p:ph type="dt" sz="half" idx="10"/>
          </p:nvPr>
        </p:nvSpPr>
        <p:spPr>
          <a:xfrm>
            <a:off x="893763" y="9040813"/>
            <a:ext cx="2925762" cy="519112"/>
          </a:xfrm>
          <a:prstGeom prst="rect">
            <a:avLst/>
          </a:prstGeom>
        </p:spPr>
        <p:txBody>
          <a:bodyPr/>
          <a:lstStyle/>
          <a:p>
            <a:fld id="{ED91A41E-55F6-4E24-A162-92DB7796D206}" type="datetimeFigureOut">
              <a:rPr lang="en-US" smtClean="0"/>
              <a:t>2/4/2021</a:t>
            </a:fld>
            <a:endParaRPr lang="en-US"/>
          </a:p>
        </p:txBody>
      </p:sp>
      <p:sp>
        <p:nvSpPr>
          <p:cNvPr id="8" name="Footer Placeholder 7">
            <a:extLst>
              <a:ext uri="{FF2B5EF4-FFF2-40B4-BE49-F238E27FC236}">
                <a16:creationId xmlns:a16="http://schemas.microsoft.com/office/drawing/2014/main" id="{B8CFC0C7-9FE4-48F2-8DDD-D708ED124946}"/>
              </a:ext>
            </a:extLst>
          </p:cNvPr>
          <p:cNvSpPr>
            <a:spLocks noGrp="1"/>
          </p:cNvSpPr>
          <p:nvPr>
            <p:ph type="ftr" sz="quarter" idx="11"/>
          </p:nvPr>
        </p:nvSpPr>
        <p:spPr>
          <a:xfrm>
            <a:off x="4308475" y="9040813"/>
            <a:ext cx="4387850" cy="51911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3CD2B805-C98C-484A-BC63-54AFBFF6DD0F}"/>
              </a:ext>
            </a:extLst>
          </p:cNvPr>
          <p:cNvSpPr>
            <a:spLocks noGrp="1"/>
          </p:cNvSpPr>
          <p:nvPr>
            <p:ph type="sldNum" sz="quarter" idx="12"/>
          </p:nvPr>
        </p:nvSpPr>
        <p:spPr>
          <a:xfrm>
            <a:off x="9185275" y="9040813"/>
            <a:ext cx="2925763" cy="519112"/>
          </a:xfrm>
          <a:prstGeom prst="rect">
            <a:avLst/>
          </a:prstGeom>
        </p:spPr>
        <p:txBody>
          <a:bodyPr/>
          <a:lstStyle/>
          <a:p>
            <a:fld id="{6CED0DAF-5A95-4EB6-ACD7-C85A5C5F1041}" type="slidenum">
              <a:rPr lang="en-US" smtClean="0"/>
              <a:t>‹#›</a:t>
            </a:fld>
            <a:endParaRPr lang="en-US"/>
          </a:p>
        </p:txBody>
      </p:sp>
    </p:spTree>
    <p:extLst>
      <p:ext uri="{BB962C8B-B14F-4D97-AF65-F5344CB8AC3E}">
        <p14:creationId xmlns:p14="http://schemas.microsoft.com/office/powerpoint/2010/main" val="4137073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1B901-311E-4926-B548-BD50DA7511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87C1AB-8292-4ED3-8C33-175D53A44EEC}"/>
              </a:ext>
            </a:extLst>
          </p:cNvPr>
          <p:cNvSpPr>
            <a:spLocks noGrp="1"/>
          </p:cNvSpPr>
          <p:nvPr>
            <p:ph type="dt" sz="half" idx="10"/>
          </p:nvPr>
        </p:nvSpPr>
        <p:spPr>
          <a:xfrm>
            <a:off x="893763" y="9040813"/>
            <a:ext cx="2925762" cy="519112"/>
          </a:xfrm>
          <a:prstGeom prst="rect">
            <a:avLst/>
          </a:prstGeom>
        </p:spPr>
        <p:txBody>
          <a:bodyPr/>
          <a:lstStyle/>
          <a:p>
            <a:fld id="{ED91A41E-55F6-4E24-A162-92DB7796D206}" type="datetimeFigureOut">
              <a:rPr lang="en-US" smtClean="0"/>
              <a:t>2/4/2021</a:t>
            </a:fld>
            <a:endParaRPr lang="en-US"/>
          </a:p>
        </p:txBody>
      </p:sp>
      <p:sp>
        <p:nvSpPr>
          <p:cNvPr id="4" name="Footer Placeholder 3">
            <a:extLst>
              <a:ext uri="{FF2B5EF4-FFF2-40B4-BE49-F238E27FC236}">
                <a16:creationId xmlns:a16="http://schemas.microsoft.com/office/drawing/2014/main" id="{7F36A713-4914-4BE4-BC9B-081AD6744812}"/>
              </a:ext>
            </a:extLst>
          </p:cNvPr>
          <p:cNvSpPr>
            <a:spLocks noGrp="1"/>
          </p:cNvSpPr>
          <p:nvPr>
            <p:ph type="ftr" sz="quarter" idx="11"/>
          </p:nvPr>
        </p:nvSpPr>
        <p:spPr>
          <a:xfrm>
            <a:off x="4308475" y="9040813"/>
            <a:ext cx="4387850" cy="51911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8EB39A1-4DE0-4506-8253-A486D1FFE8BB}"/>
              </a:ext>
            </a:extLst>
          </p:cNvPr>
          <p:cNvSpPr>
            <a:spLocks noGrp="1"/>
          </p:cNvSpPr>
          <p:nvPr>
            <p:ph type="sldNum" sz="quarter" idx="12"/>
          </p:nvPr>
        </p:nvSpPr>
        <p:spPr>
          <a:xfrm>
            <a:off x="9185275" y="9040813"/>
            <a:ext cx="2925763" cy="519112"/>
          </a:xfrm>
          <a:prstGeom prst="rect">
            <a:avLst/>
          </a:prstGeom>
        </p:spPr>
        <p:txBody>
          <a:bodyPr/>
          <a:lstStyle/>
          <a:p>
            <a:fld id="{6CED0DAF-5A95-4EB6-ACD7-C85A5C5F1041}" type="slidenum">
              <a:rPr lang="en-US" smtClean="0"/>
              <a:t>‹#›</a:t>
            </a:fld>
            <a:endParaRPr lang="en-US"/>
          </a:p>
        </p:txBody>
      </p:sp>
    </p:spTree>
    <p:extLst>
      <p:ext uri="{BB962C8B-B14F-4D97-AF65-F5344CB8AC3E}">
        <p14:creationId xmlns:p14="http://schemas.microsoft.com/office/powerpoint/2010/main" val="1011796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054CEE-2B9E-424F-9A32-BE0AEAA41390}"/>
              </a:ext>
            </a:extLst>
          </p:cNvPr>
          <p:cNvSpPr>
            <a:spLocks noGrp="1"/>
          </p:cNvSpPr>
          <p:nvPr>
            <p:ph type="dt" sz="half" idx="10"/>
          </p:nvPr>
        </p:nvSpPr>
        <p:spPr>
          <a:xfrm>
            <a:off x="893763" y="9040813"/>
            <a:ext cx="2925762" cy="519112"/>
          </a:xfrm>
          <a:prstGeom prst="rect">
            <a:avLst/>
          </a:prstGeom>
        </p:spPr>
        <p:txBody>
          <a:bodyPr/>
          <a:lstStyle/>
          <a:p>
            <a:fld id="{ED91A41E-55F6-4E24-A162-92DB7796D206}" type="datetimeFigureOut">
              <a:rPr lang="en-US" smtClean="0"/>
              <a:t>2/4/2021</a:t>
            </a:fld>
            <a:endParaRPr lang="en-US"/>
          </a:p>
        </p:txBody>
      </p:sp>
      <p:sp>
        <p:nvSpPr>
          <p:cNvPr id="3" name="Footer Placeholder 2">
            <a:extLst>
              <a:ext uri="{FF2B5EF4-FFF2-40B4-BE49-F238E27FC236}">
                <a16:creationId xmlns:a16="http://schemas.microsoft.com/office/drawing/2014/main" id="{1E918567-5D79-4A87-AF37-8EEB88388C50}"/>
              </a:ext>
            </a:extLst>
          </p:cNvPr>
          <p:cNvSpPr>
            <a:spLocks noGrp="1"/>
          </p:cNvSpPr>
          <p:nvPr>
            <p:ph type="ftr" sz="quarter" idx="11"/>
          </p:nvPr>
        </p:nvSpPr>
        <p:spPr>
          <a:xfrm>
            <a:off x="4308475" y="9040813"/>
            <a:ext cx="4387850" cy="51911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45D05A9-4EBB-4131-84D0-7A057E1D6787}"/>
              </a:ext>
            </a:extLst>
          </p:cNvPr>
          <p:cNvSpPr>
            <a:spLocks noGrp="1"/>
          </p:cNvSpPr>
          <p:nvPr>
            <p:ph type="sldNum" sz="quarter" idx="12"/>
          </p:nvPr>
        </p:nvSpPr>
        <p:spPr>
          <a:xfrm>
            <a:off x="9185275" y="9040813"/>
            <a:ext cx="2925763" cy="519112"/>
          </a:xfrm>
          <a:prstGeom prst="rect">
            <a:avLst/>
          </a:prstGeom>
        </p:spPr>
        <p:txBody>
          <a:bodyPr/>
          <a:lstStyle/>
          <a:p>
            <a:fld id="{6CED0DAF-5A95-4EB6-ACD7-C85A5C5F1041}" type="slidenum">
              <a:rPr lang="en-US" smtClean="0"/>
              <a:t>‹#›</a:t>
            </a:fld>
            <a:endParaRPr lang="en-US"/>
          </a:p>
        </p:txBody>
      </p:sp>
    </p:spTree>
    <p:extLst>
      <p:ext uri="{BB962C8B-B14F-4D97-AF65-F5344CB8AC3E}">
        <p14:creationId xmlns:p14="http://schemas.microsoft.com/office/powerpoint/2010/main" val="3377301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8D40E-EDB1-40D7-B1EE-2C6ABA2B2957}"/>
              </a:ext>
            </a:extLst>
          </p:cNvPr>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5FD924-495F-4034-8D69-704019289F20}"/>
              </a:ext>
            </a:extLst>
          </p:cNvPr>
          <p:cNvSpPr>
            <a:spLocks noGrp="1"/>
          </p:cNvSpPr>
          <p:nvPr>
            <p:ph idx="1"/>
          </p:nvPr>
        </p:nvSpPr>
        <p:spPr>
          <a:xfrm>
            <a:off x="5529263" y="1404938"/>
            <a:ext cx="6583362" cy="69310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82688F-8950-41D4-8902-FE8427DAE38B}"/>
              </a:ext>
            </a:extLst>
          </p:cNvPr>
          <p:cNvSpPr>
            <a:spLocks noGrp="1"/>
          </p:cNvSpPr>
          <p:nvPr>
            <p:ph type="body" sz="half" idx="2"/>
          </p:nvPr>
        </p:nvSpPr>
        <p:spPr>
          <a:xfrm>
            <a:off x="895350" y="2925763"/>
            <a:ext cx="4194175" cy="542131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E39207-AE92-4AB6-9E36-D5D84F376D36}"/>
              </a:ext>
            </a:extLst>
          </p:cNvPr>
          <p:cNvSpPr>
            <a:spLocks noGrp="1"/>
          </p:cNvSpPr>
          <p:nvPr>
            <p:ph type="dt" sz="half" idx="10"/>
          </p:nvPr>
        </p:nvSpPr>
        <p:spPr>
          <a:xfrm>
            <a:off x="893763" y="9040813"/>
            <a:ext cx="2925762" cy="519112"/>
          </a:xfrm>
          <a:prstGeom prst="rect">
            <a:avLst/>
          </a:prstGeom>
        </p:spPr>
        <p:txBody>
          <a:bodyPr/>
          <a:lstStyle/>
          <a:p>
            <a:fld id="{ED91A41E-55F6-4E24-A162-92DB7796D206}" type="datetimeFigureOut">
              <a:rPr lang="en-US" smtClean="0"/>
              <a:t>2/4/2021</a:t>
            </a:fld>
            <a:endParaRPr lang="en-US"/>
          </a:p>
        </p:txBody>
      </p:sp>
      <p:sp>
        <p:nvSpPr>
          <p:cNvPr id="6" name="Footer Placeholder 5">
            <a:extLst>
              <a:ext uri="{FF2B5EF4-FFF2-40B4-BE49-F238E27FC236}">
                <a16:creationId xmlns:a16="http://schemas.microsoft.com/office/drawing/2014/main" id="{C2F523BD-3E87-4E84-8DCB-2AD0C63FEF6B}"/>
              </a:ext>
            </a:extLst>
          </p:cNvPr>
          <p:cNvSpPr>
            <a:spLocks noGrp="1"/>
          </p:cNvSpPr>
          <p:nvPr>
            <p:ph type="ftr" sz="quarter" idx="11"/>
          </p:nvPr>
        </p:nvSpPr>
        <p:spPr>
          <a:xfrm>
            <a:off x="4308475" y="9040813"/>
            <a:ext cx="4387850" cy="51911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0ABD1FE-D569-4AEC-A2A4-C0E827F2883F}"/>
              </a:ext>
            </a:extLst>
          </p:cNvPr>
          <p:cNvSpPr>
            <a:spLocks noGrp="1"/>
          </p:cNvSpPr>
          <p:nvPr>
            <p:ph type="sldNum" sz="quarter" idx="12"/>
          </p:nvPr>
        </p:nvSpPr>
        <p:spPr>
          <a:xfrm>
            <a:off x="9185275" y="9040813"/>
            <a:ext cx="2925763" cy="519112"/>
          </a:xfrm>
          <a:prstGeom prst="rect">
            <a:avLst/>
          </a:prstGeom>
        </p:spPr>
        <p:txBody>
          <a:bodyPr/>
          <a:lstStyle/>
          <a:p>
            <a:fld id="{6CED0DAF-5A95-4EB6-ACD7-C85A5C5F1041}" type="slidenum">
              <a:rPr lang="en-US" smtClean="0"/>
              <a:t>‹#›</a:t>
            </a:fld>
            <a:endParaRPr lang="en-US"/>
          </a:p>
        </p:txBody>
      </p:sp>
    </p:spTree>
    <p:extLst>
      <p:ext uri="{BB962C8B-B14F-4D97-AF65-F5344CB8AC3E}">
        <p14:creationId xmlns:p14="http://schemas.microsoft.com/office/powerpoint/2010/main" val="125273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DF5D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42A898-95C7-41B8-AFC8-B4AE7C65AC37}"/>
              </a:ext>
            </a:extLst>
          </p:cNvPr>
          <p:cNvSpPr>
            <a:spLocks noGrp="1"/>
          </p:cNvSpPr>
          <p:nvPr>
            <p:ph type="title"/>
          </p:nvPr>
        </p:nvSpPr>
        <p:spPr>
          <a:xfrm>
            <a:off x="650240" y="1219200"/>
            <a:ext cx="11704320" cy="1761171"/>
          </a:xfrm>
          <a:prstGeom prst="rect">
            <a:avLst/>
          </a:prstGeom>
        </p:spPr>
        <p:txBody>
          <a:bodyPr vert="horz" lIns="91440" tIns="45720" rIns="91440" bIns="45720" rtlCol="0" anchor="ctr">
            <a:normAutofit/>
          </a:bodyPr>
          <a:lstStyle/>
          <a:p>
            <a:r>
              <a:rPr lang="en-US" dirty="0"/>
              <a:t>Click to edit Master title style</a:t>
            </a:r>
          </a:p>
        </p:txBody>
      </p:sp>
      <p:sp>
        <p:nvSpPr>
          <p:cNvPr id="7" name="Rectangle 6">
            <a:extLst>
              <a:ext uri="{FF2B5EF4-FFF2-40B4-BE49-F238E27FC236}">
                <a16:creationId xmlns:a16="http://schemas.microsoft.com/office/drawing/2014/main" id="{EBEC3F0E-66F1-40B7-9188-C64E81B4E4AC}"/>
              </a:ext>
            </a:extLst>
          </p:cNvPr>
          <p:cNvSpPr/>
          <p:nvPr userDrawn="1"/>
        </p:nvSpPr>
        <p:spPr>
          <a:xfrm>
            <a:off x="0" y="8886613"/>
            <a:ext cx="13004800" cy="866987"/>
          </a:xfrm>
          <a:prstGeom prst="rect">
            <a:avLst/>
          </a:prstGeom>
          <a:solidFill>
            <a:srgbClr val="1571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560" dirty="0"/>
          </a:p>
        </p:txBody>
      </p:sp>
      <p:sp>
        <p:nvSpPr>
          <p:cNvPr id="8" name="Rectangle 7">
            <a:extLst>
              <a:ext uri="{FF2B5EF4-FFF2-40B4-BE49-F238E27FC236}">
                <a16:creationId xmlns:a16="http://schemas.microsoft.com/office/drawing/2014/main" id="{442A734C-7468-4D1F-9752-D8EF43BB4B6C}"/>
              </a:ext>
            </a:extLst>
          </p:cNvPr>
          <p:cNvSpPr/>
          <p:nvPr userDrawn="1"/>
        </p:nvSpPr>
        <p:spPr>
          <a:xfrm>
            <a:off x="6285653" y="9142591"/>
            <a:ext cx="6337152" cy="355034"/>
          </a:xfrm>
          <a:prstGeom prst="rect">
            <a:avLst/>
          </a:prstGeom>
        </p:spPr>
        <p:txBody>
          <a:bodyPr wrap="square" anchor="ctr" anchorCtr="0">
            <a:spAutoFit/>
          </a:bodyPr>
          <a:lstStyle/>
          <a:p>
            <a:pPr algn="r"/>
            <a:r>
              <a:rPr lang="en-US" sz="1707" b="1" i="0" baseline="0" dirty="0">
                <a:solidFill>
                  <a:schemeClr val="bg1"/>
                </a:solidFill>
                <a:latin typeface="+mj-lt"/>
              </a:rPr>
              <a:t>Town of Loomis General Plan Housing Element</a:t>
            </a:r>
          </a:p>
        </p:txBody>
      </p:sp>
      <p:sp>
        <p:nvSpPr>
          <p:cNvPr id="10" name="Rectangle 9">
            <a:extLst>
              <a:ext uri="{FF2B5EF4-FFF2-40B4-BE49-F238E27FC236}">
                <a16:creationId xmlns:a16="http://schemas.microsoft.com/office/drawing/2014/main" id="{29EF4E04-A349-436E-AC28-6966AE86F561}"/>
              </a:ext>
            </a:extLst>
          </p:cNvPr>
          <p:cNvSpPr/>
          <p:nvPr userDrawn="1"/>
        </p:nvSpPr>
        <p:spPr>
          <a:xfrm flipV="1">
            <a:off x="0" y="8821591"/>
            <a:ext cx="13004800" cy="65023"/>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560"/>
          </a:p>
        </p:txBody>
      </p:sp>
      <p:pic>
        <p:nvPicPr>
          <p:cNvPr id="11" name="Picture 10" descr="A picture containing diagram&#10;&#10;Description automatically generated">
            <a:extLst>
              <a:ext uri="{FF2B5EF4-FFF2-40B4-BE49-F238E27FC236}">
                <a16:creationId xmlns:a16="http://schemas.microsoft.com/office/drawing/2014/main" id="{265AFC22-0C38-481E-9D97-ED751BAF6C2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69240" y="8937112"/>
            <a:ext cx="762000" cy="765990"/>
          </a:xfrm>
          <a:prstGeom prst="rect">
            <a:avLst/>
          </a:prstGeom>
        </p:spPr>
      </p:pic>
    </p:spTree>
    <p:extLst>
      <p:ext uri="{BB962C8B-B14F-4D97-AF65-F5344CB8AC3E}">
        <p14:creationId xmlns:p14="http://schemas.microsoft.com/office/powerpoint/2010/main" val="2890825770"/>
      </p:ext>
    </p:extLst>
  </p:cSld>
  <p:clrMap bg1="lt1" tx1="dk1" bg2="lt2" tx2="dk2" accent1="accent1" accent2="accent2" accent3="accent3" accent4="accent4" accent5="accent5" accent6="accent6" hlink="hlink" folHlink="folHlink"/>
  <p:sldLayoutIdLst>
    <p:sldLayoutId id="2147483668" r:id="rId1"/>
    <p:sldLayoutId id="2147483679"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914400" rtl="0" eaLnBrk="1" latinLnBrk="0" hangingPunct="1">
        <a:lnSpc>
          <a:spcPct val="90000"/>
        </a:lnSpc>
        <a:spcBef>
          <a:spcPct val="0"/>
        </a:spcBef>
        <a:buNone/>
        <a:defRPr sz="4400" kern="1200" cap="all" baseline="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cap="all" baseline="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loomis.ca.gov/2020-general-plan-update/"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2C4BF-409B-4887-8E91-FDEABCA86E2F}"/>
              </a:ext>
            </a:extLst>
          </p:cNvPr>
          <p:cNvSpPr>
            <a:spLocks noGrp="1"/>
          </p:cNvSpPr>
          <p:nvPr>
            <p:ph type="title"/>
          </p:nvPr>
        </p:nvSpPr>
        <p:spPr/>
        <p:txBody>
          <a:bodyPr/>
          <a:lstStyle/>
          <a:p>
            <a:pPr algn="ctr"/>
            <a:r>
              <a:rPr lang="en-US" sz="4800" dirty="0"/>
              <a:t>Town of Loomis</a:t>
            </a:r>
            <a:br>
              <a:rPr lang="en-US" dirty="0"/>
            </a:br>
            <a:r>
              <a:rPr lang="en-US" dirty="0"/>
              <a:t>General Plan Housing Element</a:t>
            </a:r>
          </a:p>
        </p:txBody>
      </p:sp>
      <p:sp>
        <p:nvSpPr>
          <p:cNvPr id="3" name="Text Placeholder 2">
            <a:extLst>
              <a:ext uri="{FF2B5EF4-FFF2-40B4-BE49-F238E27FC236}">
                <a16:creationId xmlns:a16="http://schemas.microsoft.com/office/drawing/2014/main" id="{8A5150C2-0208-41F3-933F-17738BD25B20}"/>
              </a:ext>
            </a:extLst>
          </p:cNvPr>
          <p:cNvSpPr>
            <a:spLocks noGrp="1"/>
          </p:cNvSpPr>
          <p:nvPr>
            <p:ph type="body" idx="1"/>
          </p:nvPr>
        </p:nvSpPr>
        <p:spPr>
          <a:xfrm>
            <a:off x="2397159" y="5334000"/>
            <a:ext cx="8829641" cy="1171575"/>
          </a:xfrm>
        </p:spPr>
        <p:txBody>
          <a:bodyPr/>
          <a:lstStyle/>
          <a:p>
            <a:pPr algn="ctr"/>
            <a:r>
              <a:rPr lang="en-US" sz="3600" dirty="0"/>
              <a:t>Housing Committee Meeting #2</a:t>
            </a:r>
          </a:p>
          <a:p>
            <a:pPr algn="ctr"/>
            <a:r>
              <a:rPr lang="en-US" sz="3000" dirty="0"/>
              <a:t>February 10, 2021</a:t>
            </a:r>
          </a:p>
        </p:txBody>
      </p:sp>
    </p:spTree>
    <p:extLst>
      <p:ext uri="{BB962C8B-B14F-4D97-AF65-F5344CB8AC3E}">
        <p14:creationId xmlns:p14="http://schemas.microsoft.com/office/powerpoint/2010/main" val="2436524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A8C86-DA7C-40B0-9E2D-A42FA8FCE824}"/>
              </a:ext>
            </a:extLst>
          </p:cNvPr>
          <p:cNvSpPr>
            <a:spLocks noGrp="1"/>
          </p:cNvSpPr>
          <p:nvPr>
            <p:ph type="title"/>
          </p:nvPr>
        </p:nvSpPr>
        <p:spPr/>
        <p:txBody>
          <a:bodyPr/>
          <a:lstStyle/>
          <a:p>
            <a:r>
              <a:rPr lang="en-US" dirty="0"/>
              <a:t>Stakeholder Consultations</a:t>
            </a:r>
          </a:p>
        </p:txBody>
      </p:sp>
      <p:sp>
        <p:nvSpPr>
          <p:cNvPr id="3" name="Content Placeholder 2">
            <a:extLst>
              <a:ext uri="{FF2B5EF4-FFF2-40B4-BE49-F238E27FC236}">
                <a16:creationId xmlns:a16="http://schemas.microsoft.com/office/drawing/2014/main" id="{44AF3406-ED72-4F3E-9DD5-945C30536972}"/>
              </a:ext>
            </a:extLst>
          </p:cNvPr>
          <p:cNvSpPr>
            <a:spLocks noGrp="1"/>
          </p:cNvSpPr>
          <p:nvPr>
            <p:ph idx="1"/>
          </p:nvPr>
        </p:nvSpPr>
        <p:spPr>
          <a:ln>
            <a:noFill/>
          </a:ln>
        </p:spPr>
        <p:txBody>
          <a:bodyPr/>
          <a:lstStyle/>
          <a:p>
            <a:r>
              <a:rPr lang="en-US" dirty="0"/>
              <a:t>High cost of housing</a:t>
            </a:r>
          </a:p>
          <a:p>
            <a:r>
              <a:rPr lang="en-US" dirty="0"/>
              <a:t>Dominance of single-family housing and limited high density land</a:t>
            </a:r>
          </a:p>
          <a:p>
            <a:pPr lvl="1"/>
            <a:r>
              <a:rPr lang="en-US" dirty="0"/>
              <a:t>Limited rental options make it difficult for voucher holders to find housing in Loomis</a:t>
            </a:r>
          </a:p>
          <a:p>
            <a:pPr lvl="1"/>
            <a:r>
              <a:rPr lang="en-US" dirty="0"/>
              <a:t>Affordable developers cite 30 du/acre as ideal</a:t>
            </a:r>
          </a:p>
          <a:p>
            <a:r>
              <a:rPr lang="en-US" dirty="0"/>
              <a:t>Lack of community support for housing development</a:t>
            </a:r>
          </a:p>
          <a:p>
            <a:r>
              <a:rPr lang="en-US" dirty="0"/>
              <a:t>Lack of housing developments for special needs groups (seniors, developmentally disabled, homeless)</a:t>
            </a:r>
          </a:p>
          <a:p>
            <a:r>
              <a:rPr lang="en-US" dirty="0"/>
              <a:t>Segregated land use patterns makes it difficult to walk between residential and commercial areas</a:t>
            </a:r>
          </a:p>
        </p:txBody>
      </p:sp>
    </p:spTree>
    <p:extLst>
      <p:ext uri="{BB962C8B-B14F-4D97-AF65-F5344CB8AC3E}">
        <p14:creationId xmlns:p14="http://schemas.microsoft.com/office/powerpoint/2010/main" val="4268707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5D0588-DEA1-4E39-AEAB-1C962B74070E}"/>
              </a:ext>
            </a:extLst>
          </p:cNvPr>
          <p:cNvSpPr>
            <a:spLocks noGrp="1"/>
          </p:cNvSpPr>
          <p:nvPr>
            <p:ph type="title"/>
          </p:nvPr>
        </p:nvSpPr>
        <p:spPr/>
        <p:txBody>
          <a:bodyPr>
            <a:normAutofit fontScale="90000"/>
          </a:bodyPr>
          <a:lstStyle/>
          <a:p>
            <a:br>
              <a:rPr lang="en-US" dirty="0"/>
            </a:br>
            <a:br>
              <a:rPr lang="en-US" dirty="0"/>
            </a:br>
            <a:r>
              <a:rPr lang="en-US" dirty="0"/>
              <a:t>Housing Survey</a:t>
            </a:r>
            <a:br>
              <a:rPr lang="en-US" dirty="0"/>
            </a:br>
            <a:br>
              <a:rPr lang="en-US" dirty="0"/>
            </a:br>
            <a:endParaRPr lang="en-US" dirty="0"/>
          </a:p>
        </p:txBody>
      </p:sp>
      <p:sp>
        <p:nvSpPr>
          <p:cNvPr id="6" name="Content Placeholder 5">
            <a:extLst>
              <a:ext uri="{FF2B5EF4-FFF2-40B4-BE49-F238E27FC236}">
                <a16:creationId xmlns:a16="http://schemas.microsoft.com/office/drawing/2014/main" id="{73E64EC3-E04E-47C1-A1E5-3871596062F0}"/>
              </a:ext>
            </a:extLst>
          </p:cNvPr>
          <p:cNvSpPr>
            <a:spLocks noGrp="1"/>
          </p:cNvSpPr>
          <p:nvPr>
            <p:ph idx="1"/>
          </p:nvPr>
        </p:nvSpPr>
        <p:spPr>
          <a:ln>
            <a:noFill/>
          </a:ln>
        </p:spPr>
        <p:txBody>
          <a:bodyPr/>
          <a:lstStyle/>
          <a:p>
            <a:r>
              <a:rPr lang="en-US" sz="2400" dirty="0"/>
              <a:t>Link to be added </a:t>
            </a:r>
          </a:p>
        </p:txBody>
      </p:sp>
    </p:spTree>
    <p:extLst>
      <p:ext uri="{BB962C8B-B14F-4D97-AF65-F5344CB8AC3E}">
        <p14:creationId xmlns:p14="http://schemas.microsoft.com/office/powerpoint/2010/main" val="790524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AD46F-EA56-4C59-B354-0C9AC66022F6}"/>
              </a:ext>
            </a:extLst>
          </p:cNvPr>
          <p:cNvSpPr>
            <a:spLocks noGrp="1"/>
          </p:cNvSpPr>
          <p:nvPr>
            <p:ph type="title"/>
          </p:nvPr>
        </p:nvSpPr>
        <p:spPr/>
        <p:txBody>
          <a:bodyPr/>
          <a:lstStyle/>
          <a:p>
            <a:r>
              <a:rPr lang="en-US" dirty="0"/>
              <a:t>Housing Programs</a:t>
            </a:r>
            <a:br>
              <a:rPr lang="en-US" dirty="0"/>
            </a:br>
            <a:br>
              <a:rPr lang="en-US" dirty="0"/>
            </a:br>
            <a:endParaRPr lang="en-US" dirty="0"/>
          </a:p>
        </p:txBody>
      </p:sp>
    </p:spTree>
    <p:extLst>
      <p:ext uri="{BB962C8B-B14F-4D97-AF65-F5344CB8AC3E}">
        <p14:creationId xmlns:p14="http://schemas.microsoft.com/office/powerpoint/2010/main" val="3615973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9A808E-6CCB-476B-A927-755BD474CECC}"/>
              </a:ext>
            </a:extLst>
          </p:cNvPr>
          <p:cNvSpPr>
            <a:spLocks noGrp="1"/>
          </p:cNvSpPr>
          <p:nvPr>
            <p:ph type="title"/>
          </p:nvPr>
        </p:nvSpPr>
        <p:spPr/>
        <p:txBody>
          <a:bodyPr/>
          <a:lstStyle/>
          <a:p>
            <a:r>
              <a:rPr lang="en-US" dirty="0"/>
              <a:t>Programs Completed </a:t>
            </a:r>
            <a:endParaRPr lang="en-US" dirty="0">
              <a:highlight>
                <a:srgbClr val="FFFF00"/>
              </a:highlight>
            </a:endParaRPr>
          </a:p>
        </p:txBody>
      </p:sp>
      <p:sp>
        <p:nvSpPr>
          <p:cNvPr id="5" name="Content Placeholder 4">
            <a:extLst>
              <a:ext uri="{FF2B5EF4-FFF2-40B4-BE49-F238E27FC236}">
                <a16:creationId xmlns:a16="http://schemas.microsoft.com/office/drawing/2014/main" id="{D50BBEB7-85A9-47D4-8B98-4C02BF1C7160}"/>
              </a:ext>
            </a:extLst>
          </p:cNvPr>
          <p:cNvSpPr>
            <a:spLocks noGrp="1"/>
          </p:cNvSpPr>
          <p:nvPr>
            <p:ph idx="1"/>
          </p:nvPr>
        </p:nvSpPr>
        <p:spPr>
          <a:ln>
            <a:noFill/>
          </a:ln>
        </p:spPr>
        <p:txBody>
          <a:bodyPr/>
          <a:lstStyle/>
          <a:p>
            <a:pPr marL="0" indent="0">
              <a:buNone/>
            </a:pPr>
            <a:endParaRPr lang="en-US" dirty="0"/>
          </a:p>
        </p:txBody>
      </p:sp>
      <p:graphicFrame>
        <p:nvGraphicFramePr>
          <p:cNvPr id="6" name="Table 5">
            <a:extLst>
              <a:ext uri="{FF2B5EF4-FFF2-40B4-BE49-F238E27FC236}">
                <a16:creationId xmlns:a16="http://schemas.microsoft.com/office/drawing/2014/main" id="{FBB95D59-A110-4697-A1D1-3281261472B9}"/>
              </a:ext>
            </a:extLst>
          </p:cNvPr>
          <p:cNvGraphicFramePr>
            <a:graphicFrameLocks/>
          </p:cNvGraphicFramePr>
          <p:nvPr>
            <p:extLst>
              <p:ext uri="{D42A27DB-BD31-4B8C-83A1-F6EECF244321}">
                <p14:modId xmlns:p14="http://schemas.microsoft.com/office/powerpoint/2010/main" val="2305670649"/>
              </p:ext>
            </p:extLst>
          </p:nvPr>
        </p:nvGraphicFramePr>
        <p:xfrm>
          <a:off x="893571" y="2590800"/>
          <a:ext cx="11217274" cy="3779520"/>
        </p:xfrm>
        <a:graphic>
          <a:graphicData uri="http://schemas.openxmlformats.org/drawingml/2006/table">
            <a:tbl>
              <a:tblPr firstRow="1" bandRow="1">
                <a:tableStyleId>{5C22544A-7EE6-4342-B048-85BDC9FD1C3A}</a:tableStyleId>
              </a:tblPr>
              <a:tblGrid>
                <a:gridCol w="5608637">
                  <a:extLst>
                    <a:ext uri="{9D8B030D-6E8A-4147-A177-3AD203B41FA5}">
                      <a16:colId xmlns:a16="http://schemas.microsoft.com/office/drawing/2014/main" val="4062609565"/>
                    </a:ext>
                  </a:extLst>
                </a:gridCol>
                <a:gridCol w="5608637">
                  <a:extLst>
                    <a:ext uri="{9D8B030D-6E8A-4147-A177-3AD203B41FA5}">
                      <a16:colId xmlns:a16="http://schemas.microsoft.com/office/drawing/2014/main" val="1532468466"/>
                    </a:ext>
                  </a:extLst>
                </a:gridCol>
              </a:tblGrid>
              <a:tr h="457200">
                <a:tc>
                  <a:txBody>
                    <a:bodyPr/>
                    <a:lstStyle/>
                    <a:p>
                      <a:pPr algn="ctr"/>
                      <a:r>
                        <a:rPr lang="en-US" sz="2400" b="1" dirty="0"/>
                        <a:t>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a:txBody>
                    <a:bodyPr/>
                    <a:lstStyle/>
                    <a:p>
                      <a:pPr algn="ctr"/>
                      <a:r>
                        <a:rPr lang="en-US" sz="2400" b="1" dirty="0"/>
                        <a:t>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413657">
                <a:tc>
                  <a:txBody>
                    <a:bodyPr/>
                    <a:lstStyle/>
                    <a:p>
                      <a:r>
                        <a:rPr lang="en-US" sz="2000" b="1" dirty="0"/>
                        <a:t>PROGRAM 11. </a:t>
                      </a:r>
                      <a:r>
                        <a:rPr lang="en-US" sz="2000" b="0" dirty="0"/>
                        <a:t>Alternative sites analysis of nonvacant sites made available through rehabilitation, conversion from market-rate to affordable, or preservation of affordability.</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Removed. Alternative sites not included in the sites inventory.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3526712718"/>
                  </a:ext>
                </a:extLst>
              </a:tr>
              <a:tr h="413657">
                <a:tc>
                  <a:txBody>
                    <a:bodyPr/>
                    <a:lstStyle/>
                    <a:p>
                      <a:r>
                        <a:rPr lang="en-US" sz="2000" b="1" dirty="0"/>
                        <a:t>PROGRAM 16. </a:t>
                      </a:r>
                      <a:r>
                        <a:rPr lang="en-US" sz="2000" b="0" dirty="0"/>
                        <a:t>Amend the Development Code to include the definition of “Extremely Low-Income.”</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Complete. Definition added to Chapter 13.80.020 of the Zoning Ordinance in 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259705697"/>
                  </a:ext>
                </a:extLst>
              </a:tr>
              <a:tr h="729343">
                <a:tc>
                  <a:txBody>
                    <a:bodyPr/>
                    <a:lstStyle/>
                    <a:p>
                      <a:r>
                        <a:rPr lang="en-US" sz="2000" b="1" dirty="0"/>
                        <a:t>PROGRAM 24. </a:t>
                      </a:r>
                      <a:r>
                        <a:rPr lang="en-US" sz="2000" b="0" dirty="0"/>
                        <a:t>Continue to allow small group housing projects (six or fewer residents) in all residential zones subject to the same rules that apply to single-family dwellings.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Complete. Permitted in Chapter 13.24.040 of the Zoning Ordinance.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57653827"/>
                  </a:ext>
                </a:extLst>
              </a:tr>
            </a:tbl>
          </a:graphicData>
        </a:graphic>
      </p:graphicFrame>
    </p:spTree>
    <p:extLst>
      <p:ext uri="{BB962C8B-B14F-4D97-AF65-F5344CB8AC3E}">
        <p14:creationId xmlns:p14="http://schemas.microsoft.com/office/powerpoint/2010/main" val="3785560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169B1-12FC-4591-95C2-B634F220CD2A}"/>
              </a:ext>
            </a:extLst>
          </p:cNvPr>
          <p:cNvSpPr>
            <a:spLocks noGrp="1"/>
          </p:cNvSpPr>
          <p:nvPr>
            <p:ph type="title"/>
          </p:nvPr>
        </p:nvSpPr>
        <p:spPr/>
        <p:txBody>
          <a:bodyPr/>
          <a:lstStyle/>
          <a:p>
            <a:r>
              <a:rPr lang="en-US" dirty="0"/>
              <a:t>Continuing Programs</a:t>
            </a:r>
          </a:p>
        </p:txBody>
      </p:sp>
      <p:sp>
        <p:nvSpPr>
          <p:cNvPr id="3" name="Content Placeholder 2">
            <a:extLst>
              <a:ext uri="{FF2B5EF4-FFF2-40B4-BE49-F238E27FC236}">
                <a16:creationId xmlns:a16="http://schemas.microsoft.com/office/drawing/2014/main" id="{A25F074B-E6E3-4EB4-8F64-B87CA5F614F7}"/>
              </a:ext>
            </a:extLst>
          </p:cNvPr>
          <p:cNvSpPr>
            <a:spLocks noGrp="1"/>
          </p:cNvSpPr>
          <p:nvPr>
            <p:ph idx="1"/>
          </p:nvPr>
        </p:nvSpPr>
        <p:spPr>
          <a:ln>
            <a:noFill/>
          </a:ln>
        </p:spPr>
        <p:txBody>
          <a:bodyPr/>
          <a:lstStyle/>
          <a:p>
            <a:endParaRPr lang="en-US" dirty="0"/>
          </a:p>
        </p:txBody>
      </p:sp>
      <p:graphicFrame>
        <p:nvGraphicFramePr>
          <p:cNvPr id="4" name="Table 3">
            <a:extLst>
              <a:ext uri="{FF2B5EF4-FFF2-40B4-BE49-F238E27FC236}">
                <a16:creationId xmlns:a16="http://schemas.microsoft.com/office/drawing/2014/main" id="{3B7E5086-755B-4DC5-A9A2-E59E48F02852}"/>
              </a:ext>
            </a:extLst>
          </p:cNvPr>
          <p:cNvGraphicFramePr>
            <a:graphicFrameLocks/>
          </p:cNvGraphicFramePr>
          <p:nvPr>
            <p:extLst>
              <p:ext uri="{D42A27DB-BD31-4B8C-83A1-F6EECF244321}">
                <p14:modId xmlns:p14="http://schemas.microsoft.com/office/powerpoint/2010/main" val="234790880"/>
              </p:ext>
            </p:extLst>
          </p:nvPr>
        </p:nvGraphicFramePr>
        <p:xfrm>
          <a:off x="893571" y="2438398"/>
          <a:ext cx="11217274" cy="6309360"/>
        </p:xfrm>
        <a:graphic>
          <a:graphicData uri="http://schemas.openxmlformats.org/drawingml/2006/table">
            <a:tbl>
              <a:tblPr firstRow="1" bandRow="1">
                <a:tableStyleId>{5C22544A-7EE6-4342-B048-85BDC9FD1C3A}</a:tableStyleId>
              </a:tblPr>
              <a:tblGrid>
                <a:gridCol w="5608637">
                  <a:extLst>
                    <a:ext uri="{9D8B030D-6E8A-4147-A177-3AD203B41FA5}">
                      <a16:colId xmlns:a16="http://schemas.microsoft.com/office/drawing/2014/main" val="4062609565"/>
                    </a:ext>
                  </a:extLst>
                </a:gridCol>
                <a:gridCol w="5608637">
                  <a:extLst>
                    <a:ext uri="{9D8B030D-6E8A-4147-A177-3AD203B41FA5}">
                      <a16:colId xmlns:a16="http://schemas.microsoft.com/office/drawing/2014/main" val="1532468466"/>
                    </a:ext>
                  </a:extLst>
                </a:gridCol>
              </a:tblGrid>
              <a:tr h="457200">
                <a:tc gridSpan="2">
                  <a:txBody>
                    <a:bodyPr/>
                    <a:lstStyle/>
                    <a:p>
                      <a:pPr algn="ctr"/>
                      <a:r>
                        <a:rPr lang="en-US" sz="2400" b="1" dirty="0"/>
                        <a:t>Programs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hMerge="1">
                  <a:txBody>
                    <a:bodyPr/>
                    <a:lstStyle/>
                    <a:p>
                      <a:pPr algn="ct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729343">
                <a:tc>
                  <a:txBody>
                    <a:bodyPr/>
                    <a:lstStyle/>
                    <a:p>
                      <a:r>
                        <a:rPr lang="en-US" sz="2000" b="1" dirty="0"/>
                        <a:t>PROGRAM 4. </a:t>
                      </a:r>
                      <a:r>
                        <a:rPr lang="en-US" sz="2000" b="0" dirty="0"/>
                        <a:t>Continue to work with the County to assist with the production of affordable housing, through regional land banking, financing pools, and other mechanisms, such as housing trust funds.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9. </a:t>
                      </a:r>
                      <a:r>
                        <a:rPr lang="en-US" sz="2000" b="0" dirty="0"/>
                        <a:t>Partner with the development community to facilitate residential development in the commercial and multi-family zones to diversify the housing stock.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255719027"/>
                  </a:ext>
                </a:extLst>
              </a:tr>
              <a:tr h="413657">
                <a:tc>
                  <a:txBody>
                    <a:bodyPr/>
                    <a:lstStyle/>
                    <a:p>
                      <a:r>
                        <a:rPr lang="en-US" sz="2000" b="1" dirty="0"/>
                        <a:t>PROGRAM 6. </a:t>
                      </a:r>
                      <a:r>
                        <a:rPr lang="en-US" sz="2000" b="0" dirty="0"/>
                        <a:t>Leverage financial resources and work with qualified sponsors to support affordable housing through applying for federal and state funding.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14. </a:t>
                      </a:r>
                      <a:r>
                        <a:rPr lang="en-US" sz="2000" b="0" dirty="0"/>
                        <a:t>Consider an affordable housing linkage fee on nonresidential development to support the development of affordable housing.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259705697"/>
                  </a:ext>
                </a:extLst>
              </a:tr>
              <a:tr h="729343">
                <a:tc>
                  <a:txBody>
                    <a:bodyPr/>
                    <a:lstStyle/>
                    <a:p>
                      <a:pPr algn="l"/>
                      <a:r>
                        <a:rPr lang="en-US" sz="2000" b="1" dirty="0"/>
                        <a:t>PROGRAM 7. </a:t>
                      </a:r>
                      <a:r>
                        <a:rPr lang="en-US" sz="2000" b="0" dirty="0"/>
                        <a:t>Identify financial institutions operating in the Town that fall under the requirements of the Community Reinvestment Act and request that these institutions develop specific programs for providing financing for low- and moderate-income housing.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15. </a:t>
                      </a:r>
                      <a:r>
                        <a:rPr lang="en-US" sz="2000" b="0" dirty="0"/>
                        <a:t>Examine alternatives to establish a local housing trust fund.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57653827"/>
                  </a:ext>
                </a:extLst>
              </a:tr>
              <a:tr h="729343">
                <a:tc>
                  <a:txBody>
                    <a:bodyPr/>
                    <a:lstStyle/>
                    <a:p>
                      <a:pPr algn="l"/>
                      <a:r>
                        <a:rPr lang="en-US" sz="2000" b="1" dirty="0"/>
                        <a:t>PROGRAM 8. </a:t>
                      </a:r>
                      <a:r>
                        <a:rPr lang="en-US" sz="2000" b="0" dirty="0"/>
                        <a:t>Research an inclusionary housing ordinance.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18. </a:t>
                      </a:r>
                      <a:r>
                        <a:rPr lang="en-US" sz="2000" b="0" dirty="0"/>
                        <a:t>Adopt a resolution waiving 100 percent of the application processing fees for developments in which 5 percent of units are affordable to extremely low-income households.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494681702"/>
                  </a:ext>
                </a:extLst>
              </a:tr>
            </a:tbl>
          </a:graphicData>
        </a:graphic>
      </p:graphicFrame>
    </p:spTree>
    <p:extLst>
      <p:ext uri="{BB962C8B-B14F-4D97-AF65-F5344CB8AC3E}">
        <p14:creationId xmlns:p14="http://schemas.microsoft.com/office/powerpoint/2010/main" val="517149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169B1-12FC-4591-95C2-B634F220CD2A}"/>
              </a:ext>
            </a:extLst>
          </p:cNvPr>
          <p:cNvSpPr>
            <a:spLocks noGrp="1"/>
          </p:cNvSpPr>
          <p:nvPr>
            <p:ph type="title"/>
          </p:nvPr>
        </p:nvSpPr>
        <p:spPr/>
        <p:txBody>
          <a:bodyPr/>
          <a:lstStyle/>
          <a:p>
            <a:r>
              <a:rPr lang="en-US" dirty="0"/>
              <a:t>Continuing Programs</a:t>
            </a:r>
          </a:p>
        </p:txBody>
      </p:sp>
      <p:sp>
        <p:nvSpPr>
          <p:cNvPr id="3" name="Content Placeholder 2">
            <a:extLst>
              <a:ext uri="{FF2B5EF4-FFF2-40B4-BE49-F238E27FC236}">
                <a16:creationId xmlns:a16="http://schemas.microsoft.com/office/drawing/2014/main" id="{A25F074B-E6E3-4EB4-8F64-B87CA5F614F7}"/>
              </a:ext>
            </a:extLst>
          </p:cNvPr>
          <p:cNvSpPr>
            <a:spLocks noGrp="1"/>
          </p:cNvSpPr>
          <p:nvPr>
            <p:ph idx="1"/>
          </p:nvPr>
        </p:nvSpPr>
        <p:spPr>
          <a:ln>
            <a:noFill/>
          </a:ln>
        </p:spPr>
        <p:txBody>
          <a:bodyPr/>
          <a:lstStyle/>
          <a:p>
            <a:endParaRPr lang="en-US" dirty="0"/>
          </a:p>
        </p:txBody>
      </p:sp>
      <p:graphicFrame>
        <p:nvGraphicFramePr>
          <p:cNvPr id="4" name="Table 3">
            <a:extLst>
              <a:ext uri="{FF2B5EF4-FFF2-40B4-BE49-F238E27FC236}">
                <a16:creationId xmlns:a16="http://schemas.microsoft.com/office/drawing/2014/main" id="{3B7E5086-755B-4DC5-A9A2-E59E48F02852}"/>
              </a:ext>
            </a:extLst>
          </p:cNvPr>
          <p:cNvGraphicFramePr>
            <a:graphicFrameLocks/>
          </p:cNvGraphicFramePr>
          <p:nvPr>
            <p:extLst>
              <p:ext uri="{D42A27DB-BD31-4B8C-83A1-F6EECF244321}">
                <p14:modId xmlns:p14="http://schemas.microsoft.com/office/powerpoint/2010/main" val="2127340451"/>
              </p:ext>
            </p:extLst>
          </p:nvPr>
        </p:nvGraphicFramePr>
        <p:xfrm>
          <a:off x="893571" y="2438398"/>
          <a:ext cx="11217274" cy="3383280"/>
        </p:xfrm>
        <a:graphic>
          <a:graphicData uri="http://schemas.openxmlformats.org/drawingml/2006/table">
            <a:tbl>
              <a:tblPr firstRow="1" bandRow="1">
                <a:tableStyleId>{5C22544A-7EE6-4342-B048-85BDC9FD1C3A}</a:tableStyleId>
              </a:tblPr>
              <a:tblGrid>
                <a:gridCol w="5608637">
                  <a:extLst>
                    <a:ext uri="{9D8B030D-6E8A-4147-A177-3AD203B41FA5}">
                      <a16:colId xmlns:a16="http://schemas.microsoft.com/office/drawing/2014/main" val="4062609565"/>
                    </a:ext>
                  </a:extLst>
                </a:gridCol>
                <a:gridCol w="5608637">
                  <a:extLst>
                    <a:ext uri="{9D8B030D-6E8A-4147-A177-3AD203B41FA5}">
                      <a16:colId xmlns:a16="http://schemas.microsoft.com/office/drawing/2014/main" val="1532468466"/>
                    </a:ext>
                  </a:extLst>
                </a:gridCol>
              </a:tblGrid>
              <a:tr h="457200">
                <a:tc gridSpan="2">
                  <a:txBody>
                    <a:bodyPr/>
                    <a:lstStyle/>
                    <a:p>
                      <a:pPr algn="ctr"/>
                      <a:r>
                        <a:rPr lang="en-US" sz="2400" b="1" dirty="0"/>
                        <a:t>Programs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hMerge="1">
                  <a:txBody>
                    <a:bodyPr/>
                    <a:lstStyle/>
                    <a:p>
                      <a:pPr algn="ct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729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20. </a:t>
                      </a:r>
                      <a:r>
                        <a:rPr lang="en-US" sz="2000" b="0" dirty="0"/>
                        <a:t>Consider adopting reasonable design guidelines that are responsive to changing markets and desired amenities and allow for a range of well-designed housing choices compatible with smart growth principles.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b="1" dirty="0"/>
                        <a:t>PROGRAM 22. </a:t>
                      </a:r>
                      <a:r>
                        <a:rPr lang="en-US" sz="2000" b="0" dirty="0"/>
                        <a:t>Establish a code compliance mechanism that effectively utilizes funding resources, efficiently ensures safe homes, and avoids displacement.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255719027"/>
                  </a:ext>
                </a:extLst>
              </a:tr>
              <a:tr h="413657">
                <a:tc>
                  <a:txBody>
                    <a:bodyPr/>
                    <a:lstStyle/>
                    <a:p>
                      <a:pPr algn="l"/>
                      <a:r>
                        <a:rPr lang="en-US" sz="2000" b="1" dirty="0"/>
                        <a:t>PROGRAM 21. </a:t>
                      </a:r>
                      <a:r>
                        <a:rPr lang="en-US" sz="2000" b="0" dirty="0"/>
                        <a:t>Seek funding to provide housing rehabilitation loans and weatherization services for extremely low, very low, and low-income households.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33. </a:t>
                      </a:r>
                      <a:r>
                        <a:rPr lang="en-US" sz="2000" b="0" dirty="0"/>
                        <a:t>Encourage water-efficient landscaping, xeriscaping, and/or energy efficient irrigation systems in residential developments.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259705697"/>
                  </a:ext>
                </a:extLst>
              </a:tr>
            </a:tbl>
          </a:graphicData>
        </a:graphic>
      </p:graphicFrame>
    </p:spTree>
    <p:extLst>
      <p:ext uri="{BB962C8B-B14F-4D97-AF65-F5344CB8AC3E}">
        <p14:creationId xmlns:p14="http://schemas.microsoft.com/office/powerpoint/2010/main" val="3454149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175C-D11A-4250-A7EE-3559D18CBF20}"/>
              </a:ext>
            </a:extLst>
          </p:cNvPr>
          <p:cNvSpPr>
            <a:spLocks noGrp="1"/>
          </p:cNvSpPr>
          <p:nvPr>
            <p:ph type="title"/>
          </p:nvPr>
        </p:nvSpPr>
        <p:spPr/>
        <p:txBody>
          <a:bodyPr/>
          <a:lstStyle/>
          <a:p>
            <a:r>
              <a:rPr lang="en-US" dirty="0"/>
              <a:t>Modified Programs</a:t>
            </a:r>
          </a:p>
        </p:txBody>
      </p:sp>
      <p:sp>
        <p:nvSpPr>
          <p:cNvPr id="3" name="Content Placeholder 2">
            <a:extLst>
              <a:ext uri="{FF2B5EF4-FFF2-40B4-BE49-F238E27FC236}">
                <a16:creationId xmlns:a16="http://schemas.microsoft.com/office/drawing/2014/main" id="{D33892CE-BE12-4A6E-8896-532F7BB2100F}"/>
              </a:ext>
            </a:extLst>
          </p:cNvPr>
          <p:cNvSpPr>
            <a:spLocks noGrp="1"/>
          </p:cNvSpPr>
          <p:nvPr>
            <p:ph idx="1"/>
          </p:nvPr>
        </p:nvSpPr>
        <p:spPr>
          <a:ln>
            <a:noFill/>
          </a:ln>
        </p:spPr>
        <p:txBody>
          <a:bodyPr/>
          <a:lstStyle/>
          <a:p>
            <a:endParaRPr lang="en-US" dirty="0"/>
          </a:p>
        </p:txBody>
      </p:sp>
      <p:graphicFrame>
        <p:nvGraphicFramePr>
          <p:cNvPr id="4" name="Table 3">
            <a:extLst>
              <a:ext uri="{FF2B5EF4-FFF2-40B4-BE49-F238E27FC236}">
                <a16:creationId xmlns:a16="http://schemas.microsoft.com/office/drawing/2014/main" id="{7518E777-28B4-40C1-A0FB-DCB3BA1CAB4C}"/>
              </a:ext>
            </a:extLst>
          </p:cNvPr>
          <p:cNvGraphicFramePr>
            <a:graphicFrameLocks/>
          </p:cNvGraphicFramePr>
          <p:nvPr>
            <p:extLst>
              <p:ext uri="{D42A27DB-BD31-4B8C-83A1-F6EECF244321}">
                <p14:modId xmlns:p14="http://schemas.microsoft.com/office/powerpoint/2010/main" val="3759225559"/>
              </p:ext>
            </p:extLst>
          </p:nvPr>
        </p:nvGraphicFramePr>
        <p:xfrm>
          <a:off x="893763" y="2514599"/>
          <a:ext cx="11217274" cy="5303520"/>
        </p:xfrm>
        <a:graphic>
          <a:graphicData uri="http://schemas.openxmlformats.org/drawingml/2006/table">
            <a:tbl>
              <a:tblPr firstRow="1" bandRow="1">
                <a:tableStyleId>{5C22544A-7EE6-4342-B048-85BDC9FD1C3A}</a:tableStyleId>
              </a:tblPr>
              <a:tblGrid>
                <a:gridCol w="5608637">
                  <a:extLst>
                    <a:ext uri="{9D8B030D-6E8A-4147-A177-3AD203B41FA5}">
                      <a16:colId xmlns:a16="http://schemas.microsoft.com/office/drawing/2014/main" val="4062609565"/>
                    </a:ext>
                  </a:extLst>
                </a:gridCol>
                <a:gridCol w="5608637">
                  <a:extLst>
                    <a:ext uri="{9D8B030D-6E8A-4147-A177-3AD203B41FA5}">
                      <a16:colId xmlns:a16="http://schemas.microsoft.com/office/drawing/2014/main" val="1532468466"/>
                    </a:ext>
                  </a:extLst>
                </a:gridCol>
              </a:tblGrid>
              <a:tr h="457200">
                <a:tc>
                  <a:txBody>
                    <a:bodyPr/>
                    <a:lstStyle/>
                    <a:p>
                      <a:pPr algn="ctr"/>
                      <a:r>
                        <a:rPr lang="en-US" sz="2400" b="1" dirty="0"/>
                        <a:t>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a:txBody>
                    <a:bodyPr/>
                    <a:lstStyle/>
                    <a:p>
                      <a:pPr algn="ctr"/>
                      <a:r>
                        <a:rPr lang="en-US" sz="2400" b="1" dirty="0"/>
                        <a:t>Modification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729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1. </a:t>
                      </a:r>
                      <a:r>
                        <a:rPr lang="en-US" sz="2000" b="0" dirty="0"/>
                        <a:t>Review land use patterns, existing densities, the location of job centers and the availability of services to identify areas where public services can support higher density residential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Amend General Plan RH land use to allow up to 25 dwelling units/acre.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221067770"/>
                  </a:ext>
                </a:extLst>
              </a:tr>
              <a:tr h="729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2. </a:t>
                      </a:r>
                      <a:r>
                        <a:rPr lang="en-US" sz="2000" b="0" dirty="0"/>
                        <a:t>Within the Town Center, continue to pursue strategies for providing adequate water, sewer services, and drainage facilities for the areas designated for residential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Combined with Program 19 (Coordination with Service Providers).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120739278"/>
                  </a:ext>
                </a:extLst>
              </a:tr>
              <a:tr h="729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3. </a:t>
                      </a:r>
                      <a:r>
                        <a:rPr lang="en-US" sz="2000" b="0" dirty="0"/>
                        <a:t>Continue to implement the expedited permit assistance program for residential projects including pre-application meetings, flexibility in lot size as allowed under the Zoning Ordinance and streamlining the approval process of affordable residential 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Include SB 35 permit streamlining 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255719027"/>
                  </a:ext>
                </a:extLst>
              </a:tr>
            </a:tbl>
          </a:graphicData>
        </a:graphic>
      </p:graphicFrame>
    </p:spTree>
    <p:extLst>
      <p:ext uri="{BB962C8B-B14F-4D97-AF65-F5344CB8AC3E}">
        <p14:creationId xmlns:p14="http://schemas.microsoft.com/office/powerpoint/2010/main" val="2595345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175C-D11A-4250-A7EE-3559D18CBF20}"/>
              </a:ext>
            </a:extLst>
          </p:cNvPr>
          <p:cNvSpPr>
            <a:spLocks noGrp="1"/>
          </p:cNvSpPr>
          <p:nvPr>
            <p:ph type="title"/>
          </p:nvPr>
        </p:nvSpPr>
        <p:spPr/>
        <p:txBody>
          <a:bodyPr/>
          <a:lstStyle/>
          <a:p>
            <a:r>
              <a:rPr lang="en-US" dirty="0"/>
              <a:t>Modified Programs</a:t>
            </a:r>
          </a:p>
        </p:txBody>
      </p:sp>
      <p:sp>
        <p:nvSpPr>
          <p:cNvPr id="3" name="Content Placeholder 2">
            <a:extLst>
              <a:ext uri="{FF2B5EF4-FFF2-40B4-BE49-F238E27FC236}">
                <a16:creationId xmlns:a16="http://schemas.microsoft.com/office/drawing/2014/main" id="{D33892CE-BE12-4A6E-8896-532F7BB2100F}"/>
              </a:ext>
            </a:extLst>
          </p:cNvPr>
          <p:cNvSpPr>
            <a:spLocks noGrp="1"/>
          </p:cNvSpPr>
          <p:nvPr>
            <p:ph idx="1"/>
          </p:nvPr>
        </p:nvSpPr>
        <p:spPr>
          <a:ln>
            <a:noFill/>
          </a:ln>
        </p:spPr>
        <p:txBody>
          <a:bodyPr/>
          <a:lstStyle/>
          <a:p>
            <a:endParaRPr lang="en-US" dirty="0"/>
          </a:p>
        </p:txBody>
      </p:sp>
      <p:graphicFrame>
        <p:nvGraphicFramePr>
          <p:cNvPr id="4" name="Table 3">
            <a:extLst>
              <a:ext uri="{FF2B5EF4-FFF2-40B4-BE49-F238E27FC236}">
                <a16:creationId xmlns:a16="http://schemas.microsoft.com/office/drawing/2014/main" id="{7518E777-28B4-40C1-A0FB-DCB3BA1CAB4C}"/>
              </a:ext>
            </a:extLst>
          </p:cNvPr>
          <p:cNvGraphicFramePr>
            <a:graphicFrameLocks/>
          </p:cNvGraphicFramePr>
          <p:nvPr>
            <p:extLst>
              <p:ext uri="{D42A27DB-BD31-4B8C-83A1-F6EECF244321}">
                <p14:modId xmlns:p14="http://schemas.microsoft.com/office/powerpoint/2010/main" val="3464173387"/>
              </p:ext>
            </p:extLst>
          </p:nvPr>
        </p:nvGraphicFramePr>
        <p:xfrm>
          <a:off x="893763" y="2514599"/>
          <a:ext cx="11217274" cy="5486400"/>
        </p:xfrm>
        <a:graphic>
          <a:graphicData uri="http://schemas.openxmlformats.org/drawingml/2006/table">
            <a:tbl>
              <a:tblPr firstRow="1" bandRow="1">
                <a:tableStyleId>{5C22544A-7EE6-4342-B048-85BDC9FD1C3A}</a:tableStyleId>
              </a:tblPr>
              <a:tblGrid>
                <a:gridCol w="5608637">
                  <a:extLst>
                    <a:ext uri="{9D8B030D-6E8A-4147-A177-3AD203B41FA5}">
                      <a16:colId xmlns:a16="http://schemas.microsoft.com/office/drawing/2014/main" val="4062609565"/>
                    </a:ext>
                  </a:extLst>
                </a:gridCol>
                <a:gridCol w="5608637">
                  <a:extLst>
                    <a:ext uri="{9D8B030D-6E8A-4147-A177-3AD203B41FA5}">
                      <a16:colId xmlns:a16="http://schemas.microsoft.com/office/drawing/2014/main" val="1532468466"/>
                    </a:ext>
                  </a:extLst>
                </a:gridCol>
              </a:tblGrid>
              <a:tr h="457200">
                <a:tc>
                  <a:txBody>
                    <a:bodyPr/>
                    <a:lstStyle/>
                    <a:p>
                      <a:pPr algn="ctr"/>
                      <a:r>
                        <a:rPr lang="en-US" sz="2400" b="1" dirty="0"/>
                        <a:t>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a:txBody>
                    <a:bodyPr/>
                    <a:lstStyle/>
                    <a:p>
                      <a:pPr algn="ctr"/>
                      <a:r>
                        <a:rPr lang="en-US" sz="2400" b="1" dirty="0"/>
                        <a:t>Modification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413657">
                <a:tc>
                  <a:txBody>
                    <a:bodyPr/>
                    <a:lstStyle/>
                    <a:p>
                      <a:r>
                        <a:rPr lang="en-US" sz="2000" b="1" dirty="0"/>
                        <a:t>PROGRAM 5. </a:t>
                      </a:r>
                      <a:r>
                        <a:rPr lang="en-US" sz="2000" b="0" dirty="0"/>
                        <a:t>Continue to implement the following incentive programs for the construction of affordable housing.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Updated list of incentives 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3192518385"/>
                  </a:ext>
                </a:extLst>
              </a:tr>
              <a:tr h="413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10. </a:t>
                      </a:r>
                      <a:r>
                        <a:rPr lang="en-US" sz="2000" dirty="0"/>
                        <a:t>Amend the General Plan and Zoning Ordinance to provide adequate sites for 129 very low- and low-income units at a minimum of 20 dwelling units per acre.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Rezone sites to the RH-20 Overlay and other strategies to meet the lower-income RHNA.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153803912"/>
                  </a:ext>
                </a:extLst>
              </a:tr>
              <a:tr h="413657">
                <a:tc>
                  <a:txBody>
                    <a:bodyPr/>
                    <a:lstStyle/>
                    <a:p>
                      <a:r>
                        <a:rPr lang="en-US" sz="2000" b="1" dirty="0"/>
                        <a:t>PROGRAM 12. </a:t>
                      </a:r>
                      <a:r>
                        <a:rPr lang="en-US" sz="2000" b="0" dirty="0"/>
                        <a:t>Amend Section 13.32.070 of the Zoning Ordinance to comply with changes in the State Density Bonus law.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Updated to include new state laws and consolidated with other Zoning Ordinance amendments, annual monitoring of sites for lower-income 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658142035"/>
                  </a:ext>
                </a:extLst>
              </a:tr>
              <a:tr h="413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13. </a:t>
                      </a:r>
                      <a:r>
                        <a:rPr lang="en-US" sz="2000" b="0" dirty="0"/>
                        <a:t>Provide incentives for smaller, more affordable secondary dwelling 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Updated incentives to go beyond State 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684715824"/>
                  </a:ext>
                </a:extLst>
              </a:tr>
              <a:tr h="413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17. </a:t>
                      </a:r>
                      <a:r>
                        <a:rPr lang="en-US" sz="2000" b="0" dirty="0"/>
                        <a:t>Allow single-room occupancy units (SROs) in the RH, RM-3.5, RM-5, and CG zoning districts with a conditional use permit.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Consolidated with other Zoning Ordinance amendments.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581669528"/>
                  </a:ext>
                </a:extLst>
              </a:tr>
            </a:tbl>
          </a:graphicData>
        </a:graphic>
      </p:graphicFrame>
    </p:spTree>
    <p:extLst>
      <p:ext uri="{BB962C8B-B14F-4D97-AF65-F5344CB8AC3E}">
        <p14:creationId xmlns:p14="http://schemas.microsoft.com/office/powerpoint/2010/main" val="3829476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175C-D11A-4250-A7EE-3559D18CBF20}"/>
              </a:ext>
            </a:extLst>
          </p:cNvPr>
          <p:cNvSpPr>
            <a:spLocks noGrp="1"/>
          </p:cNvSpPr>
          <p:nvPr>
            <p:ph type="title"/>
          </p:nvPr>
        </p:nvSpPr>
        <p:spPr/>
        <p:txBody>
          <a:bodyPr/>
          <a:lstStyle/>
          <a:p>
            <a:r>
              <a:rPr lang="en-US" dirty="0"/>
              <a:t>Modified Programs</a:t>
            </a:r>
          </a:p>
        </p:txBody>
      </p:sp>
      <p:sp>
        <p:nvSpPr>
          <p:cNvPr id="3" name="Content Placeholder 2">
            <a:extLst>
              <a:ext uri="{FF2B5EF4-FFF2-40B4-BE49-F238E27FC236}">
                <a16:creationId xmlns:a16="http://schemas.microsoft.com/office/drawing/2014/main" id="{D33892CE-BE12-4A6E-8896-532F7BB2100F}"/>
              </a:ext>
            </a:extLst>
          </p:cNvPr>
          <p:cNvSpPr>
            <a:spLocks noGrp="1"/>
          </p:cNvSpPr>
          <p:nvPr>
            <p:ph idx="1"/>
          </p:nvPr>
        </p:nvSpPr>
        <p:spPr>
          <a:ln>
            <a:noFill/>
          </a:ln>
        </p:spPr>
        <p:txBody>
          <a:bodyPr/>
          <a:lstStyle/>
          <a:p>
            <a:endParaRPr lang="en-US" dirty="0"/>
          </a:p>
        </p:txBody>
      </p:sp>
      <p:graphicFrame>
        <p:nvGraphicFramePr>
          <p:cNvPr id="4" name="Table 3">
            <a:extLst>
              <a:ext uri="{FF2B5EF4-FFF2-40B4-BE49-F238E27FC236}">
                <a16:creationId xmlns:a16="http://schemas.microsoft.com/office/drawing/2014/main" id="{7518E777-28B4-40C1-A0FB-DCB3BA1CAB4C}"/>
              </a:ext>
            </a:extLst>
          </p:cNvPr>
          <p:cNvGraphicFramePr>
            <a:graphicFrameLocks/>
          </p:cNvGraphicFramePr>
          <p:nvPr>
            <p:extLst>
              <p:ext uri="{D42A27DB-BD31-4B8C-83A1-F6EECF244321}">
                <p14:modId xmlns:p14="http://schemas.microsoft.com/office/powerpoint/2010/main" val="2519076071"/>
              </p:ext>
            </p:extLst>
          </p:nvPr>
        </p:nvGraphicFramePr>
        <p:xfrm>
          <a:off x="893763" y="2514599"/>
          <a:ext cx="11217274" cy="5394960"/>
        </p:xfrm>
        <a:graphic>
          <a:graphicData uri="http://schemas.openxmlformats.org/drawingml/2006/table">
            <a:tbl>
              <a:tblPr firstRow="1" bandRow="1">
                <a:tableStyleId>{5C22544A-7EE6-4342-B048-85BDC9FD1C3A}</a:tableStyleId>
              </a:tblPr>
              <a:tblGrid>
                <a:gridCol w="5608637">
                  <a:extLst>
                    <a:ext uri="{9D8B030D-6E8A-4147-A177-3AD203B41FA5}">
                      <a16:colId xmlns:a16="http://schemas.microsoft.com/office/drawing/2014/main" val="4062609565"/>
                    </a:ext>
                  </a:extLst>
                </a:gridCol>
                <a:gridCol w="5608637">
                  <a:extLst>
                    <a:ext uri="{9D8B030D-6E8A-4147-A177-3AD203B41FA5}">
                      <a16:colId xmlns:a16="http://schemas.microsoft.com/office/drawing/2014/main" val="1532468466"/>
                    </a:ext>
                  </a:extLst>
                </a:gridCol>
              </a:tblGrid>
              <a:tr h="457200">
                <a:tc>
                  <a:txBody>
                    <a:bodyPr/>
                    <a:lstStyle/>
                    <a:p>
                      <a:pPr algn="ctr"/>
                      <a:r>
                        <a:rPr lang="en-US" sz="2400" b="1" dirty="0"/>
                        <a:t>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a:txBody>
                    <a:bodyPr/>
                    <a:lstStyle/>
                    <a:p>
                      <a:pPr algn="ctr"/>
                      <a:r>
                        <a:rPr lang="en-US" sz="2400" b="1" dirty="0"/>
                        <a:t>Modification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729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19. </a:t>
                      </a:r>
                      <a:r>
                        <a:rPr lang="en-US" sz="2000" b="0" dirty="0"/>
                        <a:t>Coordinate with service providers, Placer County Water Agency and South Placer Municipal Utility District, in order to ensure availability and adequate capacity to accommodate the housing needs during the planning period.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Combined with Program 2 (Town Center Infrastructure).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911981898"/>
                  </a:ext>
                </a:extLst>
              </a:tr>
              <a:tr h="729343">
                <a:tc>
                  <a:txBody>
                    <a:bodyPr/>
                    <a:lstStyle/>
                    <a:p>
                      <a:r>
                        <a:rPr lang="en-US" sz="2000" b="1" dirty="0"/>
                        <a:t>PROGRAM 23. </a:t>
                      </a:r>
                      <a:r>
                        <a:rPr lang="en-US" sz="2000" b="0" dirty="0"/>
                        <a:t>Continue to implement incentive programs for senior housing, including the density bonus ordinance.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Updated to include all special needs groups.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1552297024"/>
                  </a:ext>
                </a:extLst>
              </a:tr>
              <a:tr h="729343">
                <a:tc>
                  <a:txBody>
                    <a:bodyPr/>
                    <a:lstStyle/>
                    <a:p>
                      <a:r>
                        <a:rPr lang="en-US" sz="2000" b="1" dirty="0"/>
                        <a:t>PROGRAM 25. </a:t>
                      </a:r>
                      <a:r>
                        <a:rPr lang="en-US" sz="2000" b="0" dirty="0"/>
                        <a:t>Encourage the incorporation of universal design features in new construction and remodels.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Combined with Program 36 (Reasonable Accommodation).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1977016151"/>
                  </a:ext>
                </a:extLst>
              </a:tr>
              <a:tr h="729343">
                <a:tc>
                  <a:txBody>
                    <a:bodyPr/>
                    <a:lstStyle/>
                    <a:p>
                      <a:r>
                        <a:rPr lang="en-US" sz="2000" b="1" dirty="0"/>
                        <a:t>PROGRAM 26. </a:t>
                      </a:r>
                      <a:r>
                        <a:rPr lang="en-US" sz="2000" b="0" dirty="0"/>
                        <a:t>Coordinate with Placer County and/or neighboring cities and continue to contribute funding when feasible toward emergency shelter programs for the area.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Combined with Program 27 (Zoning for Emergency Shelters).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749926908"/>
                  </a:ext>
                </a:extLst>
              </a:tr>
            </a:tbl>
          </a:graphicData>
        </a:graphic>
      </p:graphicFrame>
    </p:spTree>
    <p:extLst>
      <p:ext uri="{BB962C8B-B14F-4D97-AF65-F5344CB8AC3E}">
        <p14:creationId xmlns:p14="http://schemas.microsoft.com/office/powerpoint/2010/main" val="3849949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175C-D11A-4250-A7EE-3559D18CBF20}"/>
              </a:ext>
            </a:extLst>
          </p:cNvPr>
          <p:cNvSpPr>
            <a:spLocks noGrp="1"/>
          </p:cNvSpPr>
          <p:nvPr>
            <p:ph type="title"/>
          </p:nvPr>
        </p:nvSpPr>
        <p:spPr/>
        <p:txBody>
          <a:bodyPr/>
          <a:lstStyle/>
          <a:p>
            <a:r>
              <a:rPr lang="en-US" dirty="0"/>
              <a:t>Modified Programs</a:t>
            </a:r>
          </a:p>
        </p:txBody>
      </p:sp>
      <p:sp>
        <p:nvSpPr>
          <p:cNvPr id="3" name="Content Placeholder 2">
            <a:extLst>
              <a:ext uri="{FF2B5EF4-FFF2-40B4-BE49-F238E27FC236}">
                <a16:creationId xmlns:a16="http://schemas.microsoft.com/office/drawing/2014/main" id="{D33892CE-BE12-4A6E-8896-532F7BB2100F}"/>
              </a:ext>
            </a:extLst>
          </p:cNvPr>
          <p:cNvSpPr>
            <a:spLocks noGrp="1"/>
          </p:cNvSpPr>
          <p:nvPr>
            <p:ph idx="1"/>
          </p:nvPr>
        </p:nvSpPr>
        <p:spPr>
          <a:ln>
            <a:noFill/>
          </a:ln>
        </p:spPr>
        <p:txBody>
          <a:bodyPr/>
          <a:lstStyle/>
          <a:p>
            <a:endParaRPr lang="en-US" dirty="0"/>
          </a:p>
        </p:txBody>
      </p:sp>
      <p:graphicFrame>
        <p:nvGraphicFramePr>
          <p:cNvPr id="4" name="Table 3">
            <a:extLst>
              <a:ext uri="{FF2B5EF4-FFF2-40B4-BE49-F238E27FC236}">
                <a16:creationId xmlns:a16="http://schemas.microsoft.com/office/drawing/2014/main" id="{7518E777-28B4-40C1-A0FB-DCB3BA1CAB4C}"/>
              </a:ext>
            </a:extLst>
          </p:cNvPr>
          <p:cNvGraphicFramePr>
            <a:graphicFrameLocks/>
          </p:cNvGraphicFramePr>
          <p:nvPr>
            <p:extLst>
              <p:ext uri="{D42A27DB-BD31-4B8C-83A1-F6EECF244321}">
                <p14:modId xmlns:p14="http://schemas.microsoft.com/office/powerpoint/2010/main" val="2712528569"/>
              </p:ext>
            </p:extLst>
          </p:nvPr>
        </p:nvGraphicFramePr>
        <p:xfrm>
          <a:off x="893763" y="2514599"/>
          <a:ext cx="11217274" cy="6152606"/>
        </p:xfrm>
        <a:graphic>
          <a:graphicData uri="http://schemas.openxmlformats.org/drawingml/2006/table">
            <a:tbl>
              <a:tblPr firstRow="1" bandRow="1">
                <a:tableStyleId>{5C22544A-7EE6-4342-B048-85BDC9FD1C3A}</a:tableStyleId>
              </a:tblPr>
              <a:tblGrid>
                <a:gridCol w="5608637">
                  <a:extLst>
                    <a:ext uri="{9D8B030D-6E8A-4147-A177-3AD203B41FA5}">
                      <a16:colId xmlns:a16="http://schemas.microsoft.com/office/drawing/2014/main" val="4062609565"/>
                    </a:ext>
                  </a:extLst>
                </a:gridCol>
                <a:gridCol w="5608637">
                  <a:extLst>
                    <a:ext uri="{9D8B030D-6E8A-4147-A177-3AD203B41FA5}">
                      <a16:colId xmlns:a16="http://schemas.microsoft.com/office/drawing/2014/main" val="1532468466"/>
                    </a:ext>
                  </a:extLst>
                </a:gridCol>
              </a:tblGrid>
              <a:tr h="457200">
                <a:tc>
                  <a:txBody>
                    <a:bodyPr/>
                    <a:lstStyle/>
                    <a:p>
                      <a:pPr algn="ctr"/>
                      <a:r>
                        <a:rPr lang="en-US" sz="2400" b="1" dirty="0"/>
                        <a:t>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a:txBody>
                    <a:bodyPr/>
                    <a:lstStyle/>
                    <a:p>
                      <a:pPr algn="ctr"/>
                      <a:r>
                        <a:rPr lang="en-US" sz="2400" b="1" dirty="0"/>
                        <a:t>Modification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729343">
                <a:tc>
                  <a:txBody>
                    <a:bodyPr/>
                    <a:lstStyle/>
                    <a:p>
                      <a:r>
                        <a:rPr lang="en-US" sz="2000" b="1" dirty="0"/>
                        <a:t>PROGRAM 27. </a:t>
                      </a:r>
                      <a:r>
                        <a:rPr lang="en-US" sz="2000" b="0" dirty="0"/>
                        <a:t>Amend the Zoning Ordinance to permit emergency shelters without a CUP in the CC and CG districts and work with local service providers to ensure that there are no barriers to the development of emergency shelters.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Amendment completed, combined with Program 26 (Regional Coordination on Homelessness).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142386647"/>
                  </a:ext>
                </a:extLst>
              </a:tr>
              <a:tr h="729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28. </a:t>
                      </a:r>
                      <a:r>
                        <a:rPr lang="en-US" sz="2000" b="0" dirty="0"/>
                        <a:t>Amend the Zoning Ordinance to define transitional housing and supportive housing as a residential use, subject to the same standards that apply to other residential uses types in the same zoning district.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Consolidated additional requirements for supportive housing with other Zoning Ordinance amendments.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3653632218"/>
                  </a:ext>
                </a:extLst>
              </a:tr>
              <a:tr h="729343">
                <a:tc>
                  <a:txBody>
                    <a:bodyPr/>
                    <a:lstStyle/>
                    <a:p>
                      <a:r>
                        <a:rPr lang="en-US" sz="2000" b="1" dirty="0"/>
                        <a:t>PROGRAM 29. </a:t>
                      </a:r>
                      <a:r>
                        <a:rPr lang="en-US" sz="2000" b="0" dirty="0"/>
                        <a:t>Implement provisions of the Subdivision Map Act.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Combined with Programs 30, 31, and 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342357084"/>
                  </a:ext>
                </a:extLst>
              </a:tr>
              <a:tr h="729343">
                <a:tc>
                  <a:txBody>
                    <a:bodyPr/>
                    <a:lstStyle/>
                    <a:p>
                      <a:r>
                        <a:rPr lang="en-US" sz="2000" b="1" dirty="0"/>
                        <a:t>PROGRAM 30. </a:t>
                      </a:r>
                      <a:r>
                        <a:rPr lang="en-US" sz="2000" b="0" dirty="0"/>
                        <a:t>Encourage innovation in designing energy efficient homes and improve the energy efficiency of new construction.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Combined with Programs 29, 31, and 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1589374830"/>
                  </a:ext>
                </a:extLst>
              </a:tr>
              <a:tr h="729343">
                <a:tc>
                  <a:txBody>
                    <a:bodyPr/>
                    <a:lstStyle/>
                    <a:p>
                      <a:r>
                        <a:rPr lang="en-US" sz="2000" b="1" dirty="0"/>
                        <a:t>PROGRAM 31. </a:t>
                      </a:r>
                      <a:r>
                        <a:rPr lang="en-US" sz="2000" b="0" dirty="0"/>
                        <a:t>Provide information on their website on weatherization programs.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Combined with Programs 29, 30, and 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1917306049"/>
                  </a:ext>
                </a:extLst>
              </a:tr>
            </a:tbl>
          </a:graphicData>
        </a:graphic>
      </p:graphicFrame>
    </p:spTree>
    <p:extLst>
      <p:ext uri="{BB962C8B-B14F-4D97-AF65-F5344CB8AC3E}">
        <p14:creationId xmlns:p14="http://schemas.microsoft.com/office/powerpoint/2010/main" val="1743658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8A804-D3A9-49D8-BCE5-4DB601E943F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BD8CF03-E186-4ACA-85CE-B57A70B9B84C}"/>
              </a:ext>
            </a:extLst>
          </p:cNvPr>
          <p:cNvSpPr>
            <a:spLocks noGrp="1"/>
          </p:cNvSpPr>
          <p:nvPr>
            <p:ph idx="1"/>
          </p:nvPr>
        </p:nvSpPr>
        <p:spPr>
          <a:xfrm>
            <a:off x="650048" y="2514599"/>
            <a:ext cx="11704319" cy="6051013"/>
          </a:xfrm>
          <a:ln>
            <a:noFill/>
          </a:ln>
        </p:spPr>
        <p:txBody>
          <a:bodyPr/>
          <a:lstStyle/>
          <a:p>
            <a:pPr marL="342900" lvl="0" indent="-342900" defTabSz="457200" eaLnBrk="0" fontAlgn="base" hangingPunct="0">
              <a:lnSpc>
                <a:spcPct val="120000"/>
              </a:lnSpc>
              <a:spcBef>
                <a:spcPct val="20000"/>
              </a:spcBef>
              <a:spcAft>
                <a:spcPct val="0"/>
              </a:spcAft>
              <a:buClr>
                <a:srgbClr val="157166"/>
              </a:buClr>
              <a:buFont typeface="Calibri Light" pitchFamily="34" charset="0"/>
              <a:buChar char="»"/>
            </a:pPr>
            <a:r>
              <a:rPr lang="en-US" sz="2600" b="1" dirty="0">
                <a:solidFill>
                  <a:srgbClr val="494949"/>
                </a:solidFill>
              </a:rPr>
              <a:t>Available Documents</a:t>
            </a:r>
          </a:p>
          <a:p>
            <a:pPr marL="342900" lvl="0" indent="-342900" defTabSz="457200" eaLnBrk="0" fontAlgn="base" hangingPunct="0">
              <a:lnSpc>
                <a:spcPct val="120000"/>
              </a:lnSpc>
              <a:spcBef>
                <a:spcPct val="20000"/>
              </a:spcBef>
              <a:spcAft>
                <a:spcPct val="0"/>
              </a:spcAft>
              <a:buClr>
                <a:srgbClr val="157166"/>
              </a:buClr>
              <a:buFont typeface="Calibri Light" pitchFamily="34" charset="0"/>
              <a:buChar char="»"/>
            </a:pPr>
            <a:r>
              <a:rPr lang="en-US" sz="2600" b="1" dirty="0">
                <a:solidFill>
                  <a:srgbClr val="494949"/>
                </a:solidFill>
              </a:rPr>
              <a:t>Recap of December Committee Meeting</a:t>
            </a:r>
          </a:p>
          <a:p>
            <a:pPr marL="342900" lvl="0" indent="-342900" defTabSz="457200" eaLnBrk="0" fontAlgn="base" hangingPunct="0">
              <a:lnSpc>
                <a:spcPct val="120000"/>
              </a:lnSpc>
              <a:spcBef>
                <a:spcPct val="20000"/>
              </a:spcBef>
              <a:spcAft>
                <a:spcPct val="0"/>
              </a:spcAft>
              <a:buClr>
                <a:srgbClr val="157166"/>
              </a:buClr>
              <a:buFont typeface="Calibri Light" pitchFamily="34" charset="0"/>
              <a:buChar char="»"/>
            </a:pPr>
            <a:r>
              <a:rPr lang="en-US" sz="2600" dirty="0">
                <a:solidFill>
                  <a:srgbClr val="494949"/>
                </a:solidFill>
              </a:rPr>
              <a:t>Outreach</a:t>
            </a:r>
          </a:p>
          <a:p>
            <a:pPr marL="801688" lvl="1" indent="-342900">
              <a:lnSpc>
                <a:spcPct val="120000"/>
              </a:lnSpc>
              <a:buFont typeface="Calibri Light" pitchFamily="34" charset="0"/>
              <a:buChar char="»"/>
            </a:pPr>
            <a:r>
              <a:rPr lang="en-US" sz="2200" dirty="0">
                <a:solidFill>
                  <a:srgbClr val="494949"/>
                </a:solidFill>
              </a:rPr>
              <a:t>Open House</a:t>
            </a:r>
          </a:p>
          <a:p>
            <a:pPr marL="801688" lvl="1" indent="-342900">
              <a:lnSpc>
                <a:spcPct val="120000"/>
              </a:lnSpc>
              <a:buFont typeface="Calibri Light" pitchFamily="34" charset="0"/>
              <a:buChar char="»"/>
            </a:pPr>
            <a:r>
              <a:rPr lang="en-US" sz="2200" dirty="0">
                <a:solidFill>
                  <a:srgbClr val="494949"/>
                </a:solidFill>
              </a:rPr>
              <a:t>Stakeholder Consultations</a:t>
            </a:r>
          </a:p>
          <a:p>
            <a:pPr marL="801688" lvl="1" indent="-342900">
              <a:lnSpc>
                <a:spcPct val="120000"/>
              </a:lnSpc>
              <a:buFont typeface="Calibri Light" pitchFamily="34" charset="0"/>
              <a:buChar char="»"/>
            </a:pPr>
            <a:r>
              <a:rPr lang="en-US" sz="2200" dirty="0">
                <a:solidFill>
                  <a:srgbClr val="494949"/>
                </a:solidFill>
              </a:rPr>
              <a:t>Housing Survey</a:t>
            </a:r>
            <a:endParaRPr lang="en-US" sz="2200" b="1" dirty="0">
              <a:solidFill>
                <a:srgbClr val="494949"/>
              </a:solidFill>
            </a:endParaRPr>
          </a:p>
          <a:p>
            <a:pPr marL="342900" lvl="0" indent="-342900" defTabSz="457200" eaLnBrk="0" fontAlgn="base" hangingPunct="0">
              <a:lnSpc>
                <a:spcPct val="120000"/>
              </a:lnSpc>
              <a:spcBef>
                <a:spcPct val="20000"/>
              </a:spcBef>
              <a:spcAft>
                <a:spcPct val="0"/>
              </a:spcAft>
              <a:buClr>
                <a:srgbClr val="157166"/>
              </a:buClr>
              <a:buFont typeface="Calibri Light" pitchFamily="34" charset="0"/>
              <a:buChar char="»"/>
            </a:pPr>
            <a:r>
              <a:rPr lang="en-US" sz="2600" dirty="0">
                <a:solidFill>
                  <a:srgbClr val="494949"/>
                </a:solidFill>
              </a:rPr>
              <a:t>Housing Programs</a:t>
            </a:r>
          </a:p>
          <a:p>
            <a:pPr marL="342900" lvl="0" indent="-342900" defTabSz="457200" eaLnBrk="0" fontAlgn="base" hangingPunct="0">
              <a:lnSpc>
                <a:spcPct val="120000"/>
              </a:lnSpc>
              <a:spcBef>
                <a:spcPct val="20000"/>
              </a:spcBef>
              <a:spcAft>
                <a:spcPct val="0"/>
              </a:spcAft>
              <a:buClr>
                <a:srgbClr val="157166"/>
              </a:buClr>
              <a:buFont typeface="Calibri Light" pitchFamily="34" charset="0"/>
              <a:buChar char="»"/>
            </a:pPr>
            <a:r>
              <a:rPr lang="en-US" sz="2600" dirty="0">
                <a:solidFill>
                  <a:srgbClr val="494949"/>
                </a:solidFill>
              </a:rPr>
              <a:t>Sites Inventory</a:t>
            </a:r>
          </a:p>
          <a:p>
            <a:pPr marL="0" lvl="0" indent="0" defTabSz="457200" eaLnBrk="0" fontAlgn="base" hangingPunct="0">
              <a:lnSpc>
                <a:spcPct val="120000"/>
              </a:lnSpc>
              <a:spcBef>
                <a:spcPct val="20000"/>
              </a:spcBef>
              <a:spcAft>
                <a:spcPct val="0"/>
              </a:spcAft>
              <a:buClr>
                <a:srgbClr val="157166"/>
              </a:buClr>
              <a:buNone/>
            </a:pPr>
            <a:endParaRPr lang="en-US" sz="2600" b="1" dirty="0">
              <a:solidFill>
                <a:srgbClr val="494949"/>
              </a:solidFill>
            </a:endParaRPr>
          </a:p>
        </p:txBody>
      </p:sp>
    </p:spTree>
    <p:extLst>
      <p:ext uri="{BB962C8B-B14F-4D97-AF65-F5344CB8AC3E}">
        <p14:creationId xmlns:p14="http://schemas.microsoft.com/office/powerpoint/2010/main" val="280985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175C-D11A-4250-A7EE-3559D18CBF20}"/>
              </a:ext>
            </a:extLst>
          </p:cNvPr>
          <p:cNvSpPr>
            <a:spLocks noGrp="1"/>
          </p:cNvSpPr>
          <p:nvPr>
            <p:ph type="title"/>
          </p:nvPr>
        </p:nvSpPr>
        <p:spPr/>
        <p:txBody>
          <a:bodyPr/>
          <a:lstStyle/>
          <a:p>
            <a:r>
              <a:rPr lang="en-US" dirty="0"/>
              <a:t>Modified Programs</a:t>
            </a:r>
          </a:p>
        </p:txBody>
      </p:sp>
      <p:sp>
        <p:nvSpPr>
          <p:cNvPr id="3" name="Content Placeholder 2">
            <a:extLst>
              <a:ext uri="{FF2B5EF4-FFF2-40B4-BE49-F238E27FC236}">
                <a16:creationId xmlns:a16="http://schemas.microsoft.com/office/drawing/2014/main" id="{D33892CE-BE12-4A6E-8896-532F7BB2100F}"/>
              </a:ext>
            </a:extLst>
          </p:cNvPr>
          <p:cNvSpPr>
            <a:spLocks noGrp="1"/>
          </p:cNvSpPr>
          <p:nvPr>
            <p:ph idx="1"/>
          </p:nvPr>
        </p:nvSpPr>
        <p:spPr>
          <a:ln>
            <a:noFill/>
          </a:ln>
        </p:spPr>
        <p:txBody>
          <a:bodyPr/>
          <a:lstStyle/>
          <a:p>
            <a:endParaRPr lang="en-US" dirty="0"/>
          </a:p>
        </p:txBody>
      </p:sp>
      <p:graphicFrame>
        <p:nvGraphicFramePr>
          <p:cNvPr id="4" name="Table 3">
            <a:extLst>
              <a:ext uri="{FF2B5EF4-FFF2-40B4-BE49-F238E27FC236}">
                <a16:creationId xmlns:a16="http://schemas.microsoft.com/office/drawing/2014/main" id="{7518E777-28B4-40C1-A0FB-DCB3BA1CAB4C}"/>
              </a:ext>
            </a:extLst>
          </p:cNvPr>
          <p:cNvGraphicFramePr>
            <a:graphicFrameLocks/>
          </p:cNvGraphicFramePr>
          <p:nvPr>
            <p:extLst>
              <p:ext uri="{D42A27DB-BD31-4B8C-83A1-F6EECF244321}">
                <p14:modId xmlns:p14="http://schemas.microsoft.com/office/powerpoint/2010/main" val="1989099762"/>
              </p:ext>
            </p:extLst>
          </p:nvPr>
        </p:nvGraphicFramePr>
        <p:xfrm>
          <a:off x="893763" y="2514599"/>
          <a:ext cx="11217274" cy="5090160"/>
        </p:xfrm>
        <a:graphic>
          <a:graphicData uri="http://schemas.openxmlformats.org/drawingml/2006/table">
            <a:tbl>
              <a:tblPr firstRow="1" bandRow="1">
                <a:tableStyleId>{5C22544A-7EE6-4342-B048-85BDC9FD1C3A}</a:tableStyleId>
              </a:tblPr>
              <a:tblGrid>
                <a:gridCol w="5608637">
                  <a:extLst>
                    <a:ext uri="{9D8B030D-6E8A-4147-A177-3AD203B41FA5}">
                      <a16:colId xmlns:a16="http://schemas.microsoft.com/office/drawing/2014/main" val="4062609565"/>
                    </a:ext>
                  </a:extLst>
                </a:gridCol>
                <a:gridCol w="5608637">
                  <a:extLst>
                    <a:ext uri="{9D8B030D-6E8A-4147-A177-3AD203B41FA5}">
                      <a16:colId xmlns:a16="http://schemas.microsoft.com/office/drawing/2014/main" val="1532468466"/>
                    </a:ext>
                  </a:extLst>
                </a:gridCol>
              </a:tblGrid>
              <a:tr h="457200">
                <a:tc>
                  <a:txBody>
                    <a:bodyPr/>
                    <a:lstStyle/>
                    <a:p>
                      <a:pPr algn="ctr"/>
                      <a:r>
                        <a:rPr lang="en-US" sz="2400" b="1" dirty="0"/>
                        <a:t>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a:txBody>
                    <a:bodyPr/>
                    <a:lstStyle/>
                    <a:p>
                      <a:pPr algn="ctr"/>
                      <a:r>
                        <a:rPr lang="en-US" sz="2400" b="1" dirty="0"/>
                        <a:t>Modification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413657">
                <a:tc>
                  <a:txBody>
                    <a:bodyPr/>
                    <a:lstStyle/>
                    <a:p>
                      <a:r>
                        <a:rPr lang="en-US" sz="2000" b="1" dirty="0"/>
                        <a:t>PROGRAM 32. </a:t>
                      </a:r>
                      <a:r>
                        <a:rPr lang="en-US" sz="2000" b="0" dirty="0"/>
                        <a:t>Promote the installation and use of photovoltaic systems.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Combined with Programs 29, 30, and 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1026950014"/>
                  </a:ext>
                </a:extLst>
              </a:tr>
              <a:tr h="413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PROGRAM 34. </a:t>
                      </a:r>
                      <a:r>
                        <a:rPr lang="en-US" sz="2000" b="0" dirty="0"/>
                        <a:t>Post Equal Opportunity Bulletins and other Fair Housing materials and posters in a variety of locations throughout the community.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2000" dirty="0"/>
                        <a:t>Combined with Program 35, updated to reflect AB 686 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61851472"/>
                  </a:ext>
                </a:extLst>
              </a:tr>
              <a:tr h="413657">
                <a:tc>
                  <a:txBody>
                    <a:bodyPr/>
                    <a:lstStyle/>
                    <a:p>
                      <a:r>
                        <a:rPr lang="en-US" sz="2000" b="1" dirty="0"/>
                        <a:t>PROGRAM 35. </a:t>
                      </a:r>
                      <a:r>
                        <a:rPr lang="en-US" sz="2000" b="0" dirty="0"/>
                        <a:t>Refer people experiencing discrimination in housing to Department of Fair Employment and Housing or Legal Services of Northern California for help.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Combined with Program 34, updated to reflect AB 686 requirements.</a:t>
                      </a:r>
                    </a:p>
                    <a:p>
                      <a:pPr algn="l"/>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259705697"/>
                  </a:ext>
                </a:extLst>
              </a:tr>
              <a:tr h="729343">
                <a:tc>
                  <a:txBody>
                    <a:bodyPr/>
                    <a:lstStyle/>
                    <a:p>
                      <a:r>
                        <a:rPr lang="en-US" sz="2000" b="1" dirty="0"/>
                        <a:t>PROGRAM 36. </a:t>
                      </a:r>
                      <a:r>
                        <a:rPr lang="en-US" sz="2000" b="0" dirty="0"/>
                        <a:t>Continue to implement its reasonable accommodation ordinance to provide people with disabilities reasonable accommodation in rules, policies, practices and procedures that may be necessary to ensure equal access to housing.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Combined with Program 25 (Universal Design).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57653827"/>
                  </a:ext>
                </a:extLst>
              </a:tr>
            </a:tbl>
          </a:graphicData>
        </a:graphic>
      </p:graphicFrame>
    </p:spTree>
    <p:extLst>
      <p:ext uri="{BB962C8B-B14F-4D97-AF65-F5344CB8AC3E}">
        <p14:creationId xmlns:p14="http://schemas.microsoft.com/office/powerpoint/2010/main" val="3138624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2A211-AF02-4A67-979B-80B5EBF0617F}"/>
              </a:ext>
            </a:extLst>
          </p:cNvPr>
          <p:cNvSpPr>
            <a:spLocks noGrp="1"/>
          </p:cNvSpPr>
          <p:nvPr>
            <p:ph type="title"/>
          </p:nvPr>
        </p:nvSpPr>
        <p:spPr/>
        <p:txBody>
          <a:bodyPr/>
          <a:lstStyle/>
          <a:p>
            <a:r>
              <a:rPr lang="en-US" dirty="0"/>
              <a:t>New Programs to meet State Law</a:t>
            </a:r>
          </a:p>
        </p:txBody>
      </p:sp>
      <p:sp>
        <p:nvSpPr>
          <p:cNvPr id="3" name="Content Placeholder 2">
            <a:extLst>
              <a:ext uri="{FF2B5EF4-FFF2-40B4-BE49-F238E27FC236}">
                <a16:creationId xmlns:a16="http://schemas.microsoft.com/office/drawing/2014/main" id="{4E060AA7-F34B-4D9A-9CB2-5F5032BD8B09}"/>
              </a:ext>
            </a:extLst>
          </p:cNvPr>
          <p:cNvSpPr>
            <a:spLocks noGrp="1"/>
          </p:cNvSpPr>
          <p:nvPr>
            <p:ph idx="1"/>
          </p:nvPr>
        </p:nvSpPr>
        <p:spPr>
          <a:ln>
            <a:noFill/>
          </a:ln>
        </p:spPr>
        <p:txBody>
          <a:bodyPr/>
          <a:lstStyle/>
          <a:p>
            <a:r>
              <a:rPr lang="en-US" sz="2400" dirty="0"/>
              <a:t>Preserve Affordability of Assisted Housing Units</a:t>
            </a:r>
          </a:p>
          <a:p>
            <a:pPr lvl="1"/>
            <a:r>
              <a:rPr lang="en-US" dirty="0">
                <a:cs typeface="Segoe UI Light" panose="020B0502040204020203" pitchFamily="34" charset="0"/>
              </a:rPr>
              <a:t>If subsidized units become available in Loomis, as affordability covenants near expiration, the Town will contact property owners of units at risk of converting to market-rate housing.</a:t>
            </a:r>
          </a:p>
          <a:p>
            <a:r>
              <a:rPr lang="en-US" sz="2400" dirty="0"/>
              <a:t>Coordinate with Alta California Regional Center</a:t>
            </a:r>
          </a:p>
          <a:p>
            <a:pPr lvl="1"/>
            <a:r>
              <a:rPr lang="en-US" dirty="0">
                <a:cs typeface="Segoe UI Light" panose="020B0502040204020203" pitchFamily="34" charset="0"/>
              </a:rPr>
              <a:t>Implement an outreach program that informs families within the Town about housing and services available for persons with developmental disabilities.</a:t>
            </a:r>
          </a:p>
          <a:p>
            <a:r>
              <a:rPr lang="en-US" dirty="0"/>
              <a:t>Comprehensive Zoning Ordinance Review</a:t>
            </a:r>
          </a:p>
          <a:p>
            <a:pPr lvl="1"/>
            <a:r>
              <a:rPr lang="en-US" dirty="0">
                <a:ea typeface="Arial" panose="020B0604020202020204" pitchFamily="34" charset="0"/>
              </a:rPr>
              <a:t>E</a:t>
            </a:r>
            <a:r>
              <a:rPr lang="en-US" dirty="0">
                <a:effectLst/>
                <a:ea typeface="Arial" panose="020B0604020202020204" pitchFamily="34" charset="0"/>
              </a:rPr>
              <a:t>nsure compliance with state and federal fair housing laws and analyze the effectiveness of the goals, policies, programs, and codes in furthering the development of housing for all Loomis residents.</a:t>
            </a:r>
          </a:p>
          <a:p>
            <a:pPr lvl="1"/>
            <a:endParaRPr lang="en-US" dirty="0"/>
          </a:p>
          <a:p>
            <a:endParaRPr lang="en-US" dirty="0">
              <a:cs typeface="Segoe UI Light" panose="020B0502040204020203" pitchFamily="34" charset="0"/>
            </a:endParaRPr>
          </a:p>
        </p:txBody>
      </p:sp>
    </p:spTree>
    <p:extLst>
      <p:ext uri="{BB962C8B-B14F-4D97-AF65-F5344CB8AC3E}">
        <p14:creationId xmlns:p14="http://schemas.microsoft.com/office/powerpoint/2010/main" val="4199943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2A211-AF02-4A67-979B-80B5EBF0617F}"/>
              </a:ext>
            </a:extLst>
          </p:cNvPr>
          <p:cNvSpPr>
            <a:spLocks noGrp="1"/>
          </p:cNvSpPr>
          <p:nvPr>
            <p:ph type="title"/>
          </p:nvPr>
        </p:nvSpPr>
        <p:spPr/>
        <p:txBody>
          <a:bodyPr/>
          <a:lstStyle/>
          <a:p>
            <a:r>
              <a:rPr lang="en-US" dirty="0"/>
              <a:t>New Programs to meet State Law</a:t>
            </a:r>
          </a:p>
        </p:txBody>
      </p:sp>
      <p:sp>
        <p:nvSpPr>
          <p:cNvPr id="3" name="Content Placeholder 2">
            <a:extLst>
              <a:ext uri="{FF2B5EF4-FFF2-40B4-BE49-F238E27FC236}">
                <a16:creationId xmlns:a16="http://schemas.microsoft.com/office/drawing/2014/main" id="{4E060AA7-F34B-4D9A-9CB2-5F5032BD8B09}"/>
              </a:ext>
            </a:extLst>
          </p:cNvPr>
          <p:cNvSpPr>
            <a:spLocks noGrp="1"/>
          </p:cNvSpPr>
          <p:nvPr>
            <p:ph idx="1"/>
          </p:nvPr>
        </p:nvSpPr>
        <p:spPr>
          <a:xfrm>
            <a:off x="650048" y="2438400"/>
            <a:ext cx="11704320" cy="6934200"/>
          </a:xfrm>
          <a:ln>
            <a:noFill/>
          </a:ln>
        </p:spPr>
        <p:txBody>
          <a:bodyPr/>
          <a:lstStyle/>
          <a:p>
            <a:r>
              <a:rPr lang="en-US" dirty="0"/>
              <a:t>Amend the Zoning Ordinance to Remove Barriers to Special Needs Housing</a:t>
            </a:r>
          </a:p>
          <a:p>
            <a:pPr lvl="1"/>
            <a:r>
              <a:rPr lang="en-US" sz="2200" dirty="0">
                <a:effectLst/>
                <a:ea typeface="Arial" panose="020B0604020202020204" pitchFamily="34" charset="0"/>
              </a:rPr>
              <a:t>Treat </a:t>
            </a:r>
            <a:r>
              <a:rPr lang="en-US" sz="2200" b="1" dirty="0">
                <a:effectLst/>
                <a:ea typeface="Arial" panose="020B0604020202020204" pitchFamily="34" charset="0"/>
              </a:rPr>
              <a:t>employee/farm worker housing </a:t>
            </a:r>
            <a:r>
              <a:rPr lang="en-US" sz="2200" dirty="0">
                <a:effectLst/>
                <a:ea typeface="Arial" panose="020B0604020202020204" pitchFamily="34" charset="0"/>
              </a:rPr>
              <a:t>that serves six or fewer persons as a single-family structure and permitted in the same manner as other single-family structures of the same type in the same zone in all zones allowing single-family residential uses.</a:t>
            </a:r>
          </a:p>
          <a:p>
            <a:pPr lvl="1"/>
            <a:r>
              <a:rPr lang="en-US" sz="2200" dirty="0">
                <a:cs typeface="Segoe UI Light" panose="020B0502040204020203" pitchFamily="34" charset="0"/>
              </a:rPr>
              <a:t>Allow </a:t>
            </a:r>
            <a:r>
              <a:rPr lang="en-US" sz="2200" b="1" dirty="0">
                <a:cs typeface="Segoe UI Light" panose="020B0502040204020203" pitchFamily="34" charset="0"/>
              </a:rPr>
              <a:t>single-room occupancy units (SROs</a:t>
            </a:r>
            <a:r>
              <a:rPr lang="en-US" sz="2200" dirty="0">
                <a:cs typeface="Segoe UI Light" panose="020B0502040204020203" pitchFamily="34" charset="0"/>
              </a:rPr>
              <a:t>) in the RH (High Density Residential), RM-3.5 (Medium Density Residential), RM-5 (Medium Density Residential), and CG (General Commercial) zoning districts with a conditional use permit.</a:t>
            </a:r>
          </a:p>
          <a:p>
            <a:pPr lvl="1"/>
            <a:r>
              <a:rPr lang="en-US" sz="2200" dirty="0">
                <a:effectLst/>
                <a:ea typeface="Arial" panose="020B0604020202020204" pitchFamily="34" charset="0"/>
              </a:rPr>
              <a:t>Add a </a:t>
            </a:r>
            <a:r>
              <a:rPr lang="en-US" sz="2200" b="1" dirty="0">
                <a:effectLst/>
                <a:ea typeface="Arial" panose="020B0604020202020204" pitchFamily="34" charset="0"/>
              </a:rPr>
              <a:t>definition of family</a:t>
            </a:r>
            <a:r>
              <a:rPr lang="en-US" sz="2200" dirty="0">
                <a:effectLst/>
                <a:ea typeface="Arial" panose="020B0604020202020204" pitchFamily="34" charset="0"/>
              </a:rPr>
              <a:t> to state “one or more persons living together in a dwelling unit.”</a:t>
            </a:r>
          </a:p>
          <a:p>
            <a:pPr lvl="1"/>
            <a:r>
              <a:rPr lang="en-US" sz="2200" dirty="0">
                <a:effectLst/>
                <a:ea typeface="Arial" panose="020B0604020202020204" pitchFamily="34" charset="0"/>
                <a:cs typeface="Segoe UI Light" panose="020B0502040204020203" pitchFamily="34" charset="0"/>
              </a:rPr>
              <a:t>Remove site planning requirements for </a:t>
            </a:r>
            <a:r>
              <a:rPr lang="en-US" sz="2200" b="1" dirty="0">
                <a:effectLst/>
                <a:ea typeface="Arial" panose="020B0604020202020204" pitchFamily="34" charset="0"/>
                <a:cs typeface="Segoe UI Light" panose="020B0502040204020203" pitchFamily="34" charset="0"/>
              </a:rPr>
              <a:t>residential care facilities </a:t>
            </a:r>
            <a:r>
              <a:rPr lang="en-US" sz="2200" dirty="0">
                <a:effectLst/>
                <a:ea typeface="Arial" panose="020B0604020202020204" pitchFamily="34" charset="0"/>
                <a:cs typeface="Segoe UI Light" panose="020B0502040204020203" pitchFamily="34" charset="0"/>
              </a:rPr>
              <a:t>for six or fewer persons and allow residential care facilities in all zones that permit residential uses.</a:t>
            </a:r>
          </a:p>
          <a:p>
            <a:pPr lvl="1"/>
            <a:r>
              <a:rPr lang="en-US" sz="2200" dirty="0">
                <a:effectLst/>
                <a:ea typeface="Arial" panose="020B0604020202020204" pitchFamily="34" charset="0"/>
              </a:rPr>
              <a:t>Allow </a:t>
            </a:r>
            <a:r>
              <a:rPr lang="en-US" sz="2200" b="1" dirty="0">
                <a:effectLst/>
                <a:ea typeface="Arial" panose="020B0604020202020204" pitchFamily="34" charset="0"/>
              </a:rPr>
              <a:t>low barrier navigation centers </a:t>
            </a:r>
            <a:r>
              <a:rPr lang="en-US" sz="2200" dirty="0">
                <a:effectLst/>
                <a:ea typeface="Arial" panose="020B0604020202020204" pitchFamily="34" charset="0"/>
              </a:rPr>
              <a:t>for the homeless by right in zones that allow for mixed-use and non-residential zones permitting multifamily uses.</a:t>
            </a:r>
          </a:p>
          <a:p>
            <a:pPr lvl="1"/>
            <a:r>
              <a:rPr lang="en-US" sz="2200" dirty="0">
                <a:effectLst/>
                <a:ea typeface="Arial" panose="020B0604020202020204" pitchFamily="34" charset="0"/>
              </a:rPr>
              <a:t>Allow </a:t>
            </a:r>
            <a:r>
              <a:rPr lang="en-US" sz="2200" b="1" dirty="0">
                <a:effectLst/>
                <a:ea typeface="Arial" panose="020B0604020202020204" pitchFamily="34" charset="0"/>
              </a:rPr>
              <a:t>supportive housing </a:t>
            </a:r>
            <a:r>
              <a:rPr lang="en-US" sz="2200" dirty="0">
                <a:effectLst/>
                <a:ea typeface="Arial" panose="020B0604020202020204" pitchFamily="34" charset="0"/>
              </a:rPr>
              <a:t>as a permitted use without discretionary review in zones where multifamily and mixed-uses are permitted, including nonresidential zones permitting multifamily uses. </a:t>
            </a:r>
            <a:endParaRPr lang="en-US" sz="2200" b="1" dirty="0">
              <a:cs typeface="Segoe UI Light" panose="020B0502040204020203" pitchFamily="34" charset="0"/>
            </a:endParaRPr>
          </a:p>
        </p:txBody>
      </p:sp>
    </p:spTree>
    <p:extLst>
      <p:ext uri="{BB962C8B-B14F-4D97-AF65-F5344CB8AC3E}">
        <p14:creationId xmlns:p14="http://schemas.microsoft.com/office/powerpoint/2010/main" val="3195904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2A211-AF02-4A67-979B-80B5EBF0617F}"/>
              </a:ext>
            </a:extLst>
          </p:cNvPr>
          <p:cNvSpPr>
            <a:spLocks noGrp="1"/>
          </p:cNvSpPr>
          <p:nvPr>
            <p:ph type="title"/>
          </p:nvPr>
        </p:nvSpPr>
        <p:spPr/>
        <p:txBody>
          <a:bodyPr/>
          <a:lstStyle/>
          <a:p>
            <a:r>
              <a:rPr lang="en-US" dirty="0"/>
              <a:t>New Programs to meet State Law</a:t>
            </a:r>
          </a:p>
        </p:txBody>
      </p:sp>
      <p:sp>
        <p:nvSpPr>
          <p:cNvPr id="3" name="Content Placeholder 2">
            <a:extLst>
              <a:ext uri="{FF2B5EF4-FFF2-40B4-BE49-F238E27FC236}">
                <a16:creationId xmlns:a16="http://schemas.microsoft.com/office/drawing/2014/main" id="{4E060AA7-F34B-4D9A-9CB2-5F5032BD8B09}"/>
              </a:ext>
            </a:extLst>
          </p:cNvPr>
          <p:cNvSpPr>
            <a:spLocks noGrp="1"/>
          </p:cNvSpPr>
          <p:nvPr>
            <p:ph idx="1"/>
          </p:nvPr>
        </p:nvSpPr>
        <p:spPr>
          <a:xfrm>
            <a:off x="482601" y="2438401"/>
            <a:ext cx="11628438" cy="6127212"/>
          </a:xfrm>
          <a:ln>
            <a:noFill/>
          </a:ln>
        </p:spPr>
        <p:txBody>
          <a:bodyPr/>
          <a:lstStyle/>
          <a:p>
            <a:r>
              <a:rPr lang="en-US" dirty="0"/>
              <a:t>Amend the Zoning Ordinance to Governmental Constraints on Development</a:t>
            </a:r>
          </a:p>
          <a:p>
            <a:pPr lvl="1"/>
            <a:r>
              <a:rPr lang="en-US" dirty="0">
                <a:effectLst/>
                <a:ea typeface="Arial" panose="020B0604020202020204" pitchFamily="34" charset="0"/>
              </a:rPr>
              <a:t>Allow </a:t>
            </a:r>
            <a:r>
              <a:rPr lang="en-US" b="1" dirty="0">
                <a:effectLst/>
                <a:ea typeface="Arial" panose="020B0604020202020204" pitchFamily="34" charset="0"/>
              </a:rPr>
              <a:t>ADUs</a:t>
            </a:r>
            <a:r>
              <a:rPr lang="en-US" dirty="0">
                <a:effectLst/>
                <a:ea typeface="Arial" panose="020B0604020202020204" pitchFamily="34" charset="0"/>
              </a:rPr>
              <a:t> in all residential zones in accordance with AB 2299 and SB 1069.</a:t>
            </a:r>
          </a:p>
          <a:p>
            <a:pPr lvl="1"/>
            <a:r>
              <a:rPr lang="en-US" dirty="0">
                <a:effectLst/>
                <a:ea typeface="Arial" panose="020B0604020202020204" pitchFamily="34" charset="0"/>
              </a:rPr>
              <a:t>Increase the </a:t>
            </a:r>
            <a:r>
              <a:rPr lang="en-US" b="1" dirty="0">
                <a:effectLst/>
                <a:ea typeface="Arial" panose="020B0604020202020204" pitchFamily="34" charset="0"/>
              </a:rPr>
              <a:t>RH height limit </a:t>
            </a:r>
            <a:r>
              <a:rPr lang="en-US" dirty="0">
                <a:effectLst/>
                <a:ea typeface="Arial" panose="020B0604020202020204" pitchFamily="34" charset="0"/>
              </a:rPr>
              <a:t>to allow for 3 stories, to ensure there are no constraints on development of multifamily units.</a:t>
            </a:r>
          </a:p>
          <a:p>
            <a:pPr lvl="1"/>
            <a:r>
              <a:rPr lang="en-US" dirty="0">
                <a:effectLst/>
                <a:ea typeface="Arial" panose="020B0604020202020204" pitchFamily="34" charset="0"/>
              </a:rPr>
              <a:t>Reduce </a:t>
            </a:r>
            <a:r>
              <a:rPr lang="en-US" b="1" dirty="0">
                <a:effectLst/>
                <a:ea typeface="Arial" panose="020B0604020202020204" pitchFamily="34" charset="0"/>
              </a:rPr>
              <a:t>parking requirements for multifamily</a:t>
            </a:r>
            <a:r>
              <a:rPr lang="en-US" dirty="0">
                <a:effectLst/>
                <a:ea typeface="Arial" panose="020B0604020202020204" pitchFamily="34" charset="0"/>
              </a:rPr>
              <a:t> housing by removing additional parking space requirements for each bedroom over 3 and reducing guest parking spaces to one for every 5 units.</a:t>
            </a:r>
          </a:p>
          <a:p>
            <a:pPr lvl="1"/>
            <a:r>
              <a:rPr lang="en-US" dirty="0">
                <a:effectLst/>
                <a:ea typeface="Arial" panose="020B0604020202020204" pitchFamily="34" charset="0"/>
                <a:cs typeface="Segoe UI Light" panose="020B0502040204020203" pitchFamily="34" charset="0"/>
              </a:rPr>
              <a:t>Allow sufficient parking to accommodate all staff working in the </a:t>
            </a:r>
            <a:r>
              <a:rPr lang="en-US" b="1" dirty="0">
                <a:effectLst/>
                <a:ea typeface="Arial" panose="020B0604020202020204" pitchFamily="34" charset="0"/>
                <a:cs typeface="Segoe UI Light" panose="020B0502040204020203" pitchFamily="34" charset="0"/>
              </a:rPr>
              <a:t>emergency shelter</a:t>
            </a:r>
            <a:r>
              <a:rPr lang="en-US" dirty="0">
                <a:effectLst/>
                <a:ea typeface="Arial" panose="020B0604020202020204" pitchFamily="34" charset="0"/>
                <a:cs typeface="Segoe UI Light" panose="020B0502040204020203" pitchFamily="34" charset="0"/>
              </a:rPr>
              <a:t>, provided that the standards do not require more parking for emergency shelters than other residential or commercial uses within the same zone.</a:t>
            </a:r>
          </a:p>
          <a:p>
            <a:pPr lvl="1"/>
            <a:r>
              <a:rPr lang="en-US" dirty="0">
                <a:effectLst/>
                <a:ea typeface="Arial" panose="020B0604020202020204" pitchFamily="34" charset="0"/>
              </a:rPr>
              <a:t>Comply with changes in the State </a:t>
            </a:r>
            <a:r>
              <a:rPr lang="en-US" b="1" dirty="0">
                <a:effectLst/>
                <a:ea typeface="Arial" panose="020B0604020202020204" pitchFamily="34" charset="0"/>
              </a:rPr>
              <a:t>Density Bonus </a:t>
            </a:r>
            <a:r>
              <a:rPr lang="en-US" dirty="0">
                <a:effectLst/>
                <a:ea typeface="Arial" panose="020B0604020202020204" pitchFamily="34" charset="0"/>
              </a:rPr>
              <a:t>law (Government Code Section 65915, as revised) and promote the density bonus through informational brochures which will be displayed at the Town’s Planning Department.</a:t>
            </a:r>
          </a:p>
        </p:txBody>
      </p:sp>
    </p:spTree>
    <p:extLst>
      <p:ext uri="{BB962C8B-B14F-4D97-AF65-F5344CB8AC3E}">
        <p14:creationId xmlns:p14="http://schemas.microsoft.com/office/powerpoint/2010/main" val="606916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4ECEE-A21E-4C52-85F7-62DDEAEDD981}"/>
              </a:ext>
            </a:extLst>
          </p:cNvPr>
          <p:cNvSpPr>
            <a:spLocks noGrp="1"/>
          </p:cNvSpPr>
          <p:nvPr>
            <p:ph type="title"/>
          </p:nvPr>
        </p:nvSpPr>
        <p:spPr/>
        <p:txBody>
          <a:bodyPr/>
          <a:lstStyle/>
          <a:p>
            <a:r>
              <a:rPr lang="en-US" dirty="0"/>
              <a:t>Sites Inventory</a:t>
            </a:r>
            <a:br>
              <a:rPr lang="en-US" dirty="0"/>
            </a:br>
            <a:br>
              <a:rPr lang="en-US" dirty="0"/>
            </a:br>
            <a:endParaRPr lang="en-US" dirty="0"/>
          </a:p>
        </p:txBody>
      </p:sp>
    </p:spTree>
    <p:extLst>
      <p:ext uri="{BB962C8B-B14F-4D97-AF65-F5344CB8AC3E}">
        <p14:creationId xmlns:p14="http://schemas.microsoft.com/office/powerpoint/2010/main" val="2708273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B713BB-40F8-4DAC-BFBD-61B81008EBEC}"/>
              </a:ext>
            </a:extLst>
          </p:cNvPr>
          <p:cNvSpPr>
            <a:spLocks noGrp="1"/>
          </p:cNvSpPr>
          <p:nvPr>
            <p:ph type="title"/>
          </p:nvPr>
        </p:nvSpPr>
        <p:spPr/>
        <p:txBody>
          <a:bodyPr/>
          <a:lstStyle/>
          <a:p>
            <a:r>
              <a:rPr lang="en-US" dirty="0"/>
              <a:t>RHNA Carryover</a:t>
            </a:r>
          </a:p>
        </p:txBody>
      </p:sp>
      <p:sp>
        <p:nvSpPr>
          <p:cNvPr id="5" name="Content Placeholder 4">
            <a:extLst>
              <a:ext uri="{FF2B5EF4-FFF2-40B4-BE49-F238E27FC236}">
                <a16:creationId xmlns:a16="http://schemas.microsoft.com/office/drawing/2014/main" id="{6FD88099-DF44-4882-A68B-1EFE2DFC0BA4}"/>
              </a:ext>
            </a:extLst>
          </p:cNvPr>
          <p:cNvSpPr>
            <a:spLocks noGrp="1"/>
          </p:cNvSpPr>
          <p:nvPr>
            <p:ph idx="1"/>
          </p:nvPr>
        </p:nvSpPr>
        <p:spPr>
          <a:ln>
            <a:noFill/>
          </a:ln>
        </p:spPr>
        <p:txBody>
          <a:bodyPr/>
          <a:lstStyle/>
          <a:p>
            <a:r>
              <a:rPr lang="en-US" dirty="0"/>
              <a:t>The Zoning Ordinance was amended to include the RH-20 Overlay (20-25 du/acre)</a:t>
            </a:r>
          </a:p>
          <a:p>
            <a:r>
              <a:rPr lang="en-US" dirty="0"/>
              <a:t>General Plan land use designations were NOT amended to allow 20-25 du/acre</a:t>
            </a:r>
          </a:p>
          <a:p>
            <a:r>
              <a:rPr lang="en-US" dirty="0"/>
              <a:t>As a result, “shovel ready” land was not available at 20 du/acre during the previous planning period</a:t>
            </a:r>
          </a:p>
        </p:txBody>
      </p:sp>
      <p:graphicFrame>
        <p:nvGraphicFramePr>
          <p:cNvPr id="6" name="Table 5">
            <a:extLst>
              <a:ext uri="{FF2B5EF4-FFF2-40B4-BE49-F238E27FC236}">
                <a16:creationId xmlns:a16="http://schemas.microsoft.com/office/drawing/2014/main" id="{165A3264-7698-4765-9CFA-CFD65B815BB0}"/>
              </a:ext>
            </a:extLst>
          </p:cNvPr>
          <p:cNvGraphicFramePr>
            <a:graphicFrameLocks/>
          </p:cNvGraphicFramePr>
          <p:nvPr>
            <p:extLst>
              <p:ext uri="{D42A27DB-BD31-4B8C-83A1-F6EECF244321}">
                <p14:modId xmlns:p14="http://schemas.microsoft.com/office/powerpoint/2010/main" val="2815963874"/>
              </p:ext>
            </p:extLst>
          </p:nvPr>
        </p:nvGraphicFramePr>
        <p:xfrm>
          <a:off x="1282507" y="5488583"/>
          <a:ext cx="10439401" cy="3058886"/>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4062609565"/>
                    </a:ext>
                  </a:extLst>
                </a:gridCol>
                <a:gridCol w="3048000">
                  <a:extLst>
                    <a:ext uri="{9D8B030D-6E8A-4147-A177-3AD203B41FA5}">
                      <a16:colId xmlns:a16="http://schemas.microsoft.com/office/drawing/2014/main" val="2122857830"/>
                    </a:ext>
                  </a:extLst>
                </a:gridCol>
                <a:gridCol w="3124201">
                  <a:extLst>
                    <a:ext uri="{9D8B030D-6E8A-4147-A177-3AD203B41FA5}">
                      <a16:colId xmlns:a16="http://schemas.microsoft.com/office/drawing/2014/main" val="4089923600"/>
                    </a:ext>
                  </a:extLst>
                </a:gridCol>
              </a:tblGrid>
              <a:tr h="457200">
                <a:tc>
                  <a:txBody>
                    <a:bodyPr/>
                    <a:lstStyle/>
                    <a:p>
                      <a:pPr algn="ct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a:txBody>
                    <a:bodyPr/>
                    <a:lstStyle/>
                    <a:p>
                      <a:pPr algn="ctr"/>
                      <a:r>
                        <a:rPr lang="en-US" sz="2000" b="1" dirty="0">
                          <a:solidFill>
                            <a:schemeClr val="bg1"/>
                          </a:solidFill>
                        </a:rPr>
                        <a:t>Very Low-Income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a:txBody>
                    <a:bodyPr/>
                    <a:lstStyle/>
                    <a:p>
                      <a:pPr algn="ctr"/>
                      <a:r>
                        <a:rPr lang="en-US" sz="2000" b="1" dirty="0">
                          <a:solidFill>
                            <a:schemeClr val="bg1"/>
                          </a:solidFill>
                        </a:rPr>
                        <a:t>Low-Income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729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2013-2021 RHNA Carryover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ctr"/>
                      <a:r>
                        <a:rPr lang="en-US" sz="2000" dirty="0"/>
                        <a:t>39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ctr"/>
                      <a:r>
                        <a:rPr lang="en-US" sz="2000" dirty="0"/>
                        <a:t>27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255719027"/>
                  </a:ext>
                </a:extLst>
              </a:tr>
              <a:tr h="413657">
                <a:tc>
                  <a:txBody>
                    <a:bodyPr/>
                    <a:lstStyle/>
                    <a:p>
                      <a:r>
                        <a:rPr lang="en-US" sz="2000" b="0" dirty="0"/>
                        <a:t>2021-2029 RHNA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ctr"/>
                      <a:r>
                        <a:rPr lang="en-US" sz="2000" dirty="0"/>
                        <a:t>117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ctr"/>
                      <a:r>
                        <a:rPr lang="en-US" sz="2000" dirty="0"/>
                        <a:t>71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259705697"/>
                  </a:ext>
                </a:extLst>
              </a:tr>
              <a:tr h="729343">
                <a:tc>
                  <a:txBody>
                    <a:bodyPr/>
                    <a:lstStyle/>
                    <a:p>
                      <a:r>
                        <a:rPr lang="en-US" sz="2000" b="1" dirty="0"/>
                        <a:t>Housing Need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t>156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t>98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57653827"/>
                  </a:ext>
                </a:extLst>
              </a:tr>
              <a:tr h="729343">
                <a:tc>
                  <a:txBody>
                    <a:bodyPr/>
                    <a:lstStyle/>
                    <a:p>
                      <a:r>
                        <a:rPr lang="en-US" sz="2000" b="1" dirty="0"/>
                        <a:t>TOTAL LOWER-INCOME </a:t>
                      </a:r>
                      <a:r>
                        <a:rPr lang="en-US" sz="2000" b="1" dirty="0" err="1"/>
                        <a:t>RHNA</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t>254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14017766"/>
                  </a:ext>
                </a:extLst>
              </a:tr>
            </a:tbl>
          </a:graphicData>
        </a:graphic>
      </p:graphicFrame>
    </p:spTree>
    <p:extLst>
      <p:ext uri="{BB962C8B-B14F-4D97-AF65-F5344CB8AC3E}">
        <p14:creationId xmlns:p14="http://schemas.microsoft.com/office/powerpoint/2010/main" val="2218909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C3F0C-8BF8-4E86-8612-D2CA06E46F1E}"/>
              </a:ext>
            </a:extLst>
          </p:cNvPr>
          <p:cNvSpPr>
            <a:spLocks noGrp="1"/>
          </p:cNvSpPr>
          <p:nvPr>
            <p:ph type="title"/>
          </p:nvPr>
        </p:nvSpPr>
        <p:spPr/>
        <p:txBody>
          <a:bodyPr/>
          <a:lstStyle/>
          <a:p>
            <a:r>
              <a:rPr lang="en-US" dirty="0"/>
              <a:t>Strategies to Meet RHNA</a:t>
            </a:r>
          </a:p>
        </p:txBody>
      </p:sp>
      <p:sp>
        <p:nvSpPr>
          <p:cNvPr id="3" name="Content Placeholder 2">
            <a:extLst>
              <a:ext uri="{FF2B5EF4-FFF2-40B4-BE49-F238E27FC236}">
                <a16:creationId xmlns:a16="http://schemas.microsoft.com/office/drawing/2014/main" id="{26A41E0D-95D6-4457-81CD-68D8803C349F}"/>
              </a:ext>
            </a:extLst>
          </p:cNvPr>
          <p:cNvSpPr>
            <a:spLocks noGrp="1"/>
          </p:cNvSpPr>
          <p:nvPr>
            <p:ph idx="1"/>
          </p:nvPr>
        </p:nvSpPr>
        <p:spPr>
          <a:xfrm>
            <a:off x="893763" y="2514599"/>
            <a:ext cx="11217275" cy="1676401"/>
          </a:xfrm>
          <a:ln>
            <a:noFill/>
          </a:ln>
        </p:spPr>
        <p:txBody>
          <a:bodyPr/>
          <a:lstStyle/>
          <a:p>
            <a:r>
              <a:rPr lang="en-US" dirty="0"/>
              <a:t>5</a:t>
            </a:r>
            <a:r>
              <a:rPr lang="en-US" baseline="30000" dirty="0"/>
              <a:t>th</a:t>
            </a:r>
            <a:r>
              <a:rPr lang="en-US" dirty="0"/>
              <a:t> cycle sites will be used to meet Moderate- and Above Moderate-Income RHNA</a:t>
            </a:r>
          </a:p>
          <a:p>
            <a:r>
              <a:rPr lang="en-US" dirty="0"/>
              <a:t>Amend General Plan RH land use to allow 25 du/acre</a:t>
            </a:r>
          </a:p>
          <a:p>
            <a:r>
              <a:rPr lang="en-US" dirty="0"/>
              <a:t>Options to meet Lower-Income RHNA:</a:t>
            </a:r>
          </a:p>
          <a:p>
            <a:pPr lvl="1"/>
            <a:r>
              <a:rPr lang="en-US" dirty="0"/>
              <a:t>Identify a site or multiple sites, 5 acres of land to rezone to RH-20 Overlay + GP amendment to be RH designation</a:t>
            </a:r>
          </a:p>
          <a:p>
            <a:pPr lvl="1"/>
            <a:r>
              <a:rPr lang="en-US" dirty="0"/>
              <a:t>Consider increasing density in commercial districts + associated GP amendment</a:t>
            </a:r>
          </a:p>
          <a:p>
            <a:pPr lvl="1"/>
            <a:r>
              <a:rPr lang="en-US" dirty="0"/>
              <a:t>Other ideas?</a:t>
            </a:r>
          </a:p>
        </p:txBody>
      </p:sp>
    </p:spTree>
    <p:extLst>
      <p:ext uri="{BB962C8B-B14F-4D97-AF65-F5344CB8AC3E}">
        <p14:creationId xmlns:p14="http://schemas.microsoft.com/office/powerpoint/2010/main" val="2120014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2D49-BFB2-4AAC-862E-E301B87C82B0}"/>
              </a:ext>
            </a:extLst>
          </p:cNvPr>
          <p:cNvSpPr>
            <a:spLocks noGrp="1"/>
          </p:cNvSpPr>
          <p:nvPr>
            <p:ph type="title"/>
          </p:nvPr>
        </p:nvSpPr>
        <p:spPr/>
        <p:txBody>
          <a:bodyPr/>
          <a:lstStyle/>
          <a:p>
            <a:r>
              <a:rPr lang="en-US" dirty="0"/>
              <a:t>Schedule</a:t>
            </a:r>
            <a:br>
              <a:rPr lang="en-US" dirty="0"/>
            </a:br>
            <a:br>
              <a:rPr lang="en-US" dirty="0"/>
            </a:br>
            <a:endParaRPr lang="en-US" dirty="0"/>
          </a:p>
        </p:txBody>
      </p:sp>
    </p:spTree>
    <p:extLst>
      <p:ext uri="{BB962C8B-B14F-4D97-AF65-F5344CB8AC3E}">
        <p14:creationId xmlns:p14="http://schemas.microsoft.com/office/powerpoint/2010/main" val="3414842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2808" y="1095847"/>
            <a:ext cx="11899392" cy="689291"/>
          </a:xfrm>
          <a:prstGeom prst="rect">
            <a:avLst/>
          </a:prstGeom>
        </p:spPr>
        <p:txBody>
          <a:bodyPr vert="horz" wrap="square" lIns="0" tIns="12065" rIns="0" bIns="0" rtlCol="0">
            <a:spAutoFit/>
          </a:bodyPr>
          <a:lstStyle/>
          <a:p>
            <a:pPr marL="13335">
              <a:lnSpc>
                <a:spcPct val="100000"/>
              </a:lnSpc>
              <a:spcBef>
                <a:spcPts val="95"/>
              </a:spcBef>
            </a:pPr>
            <a:r>
              <a:rPr lang="en-US" dirty="0"/>
              <a:t>Project Schedule</a:t>
            </a:r>
            <a:endParaRPr spc="-165" dirty="0"/>
          </a:p>
        </p:txBody>
      </p:sp>
      <p:graphicFrame>
        <p:nvGraphicFramePr>
          <p:cNvPr id="5" name="Table 5">
            <a:extLst>
              <a:ext uri="{FF2B5EF4-FFF2-40B4-BE49-F238E27FC236}">
                <a16:creationId xmlns:a16="http://schemas.microsoft.com/office/drawing/2014/main" id="{F8E9420E-023D-4FBC-BFB4-0249AA99B909}"/>
              </a:ext>
            </a:extLst>
          </p:cNvPr>
          <p:cNvGraphicFramePr>
            <a:graphicFrameLocks/>
          </p:cNvGraphicFramePr>
          <p:nvPr>
            <p:extLst>
              <p:ext uri="{D42A27DB-BD31-4B8C-83A1-F6EECF244321}">
                <p14:modId xmlns:p14="http://schemas.microsoft.com/office/powerpoint/2010/main" val="4015814124"/>
              </p:ext>
            </p:extLst>
          </p:nvPr>
        </p:nvGraphicFramePr>
        <p:xfrm>
          <a:off x="3225800" y="2373793"/>
          <a:ext cx="8778874" cy="6309360"/>
        </p:xfrm>
        <a:graphic>
          <a:graphicData uri="http://schemas.openxmlformats.org/drawingml/2006/table">
            <a:tbl>
              <a:tblPr firstRow="1" bandRow="1">
                <a:tableStyleId>{5C22544A-7EE6-4342-B048-85BDC9FD1C3A}</a:tableStyleId>
              </a:tblPr>
              <a:tblGrid>
                <a:gridCol w="5608637">
                  <a:extLst>
                    <a:ext uri="{9D8B030D-6E8A-4147-A177-3AD203B41FA5}">
                      <a16:colId xmlns:a16="http://schemas.microsoft.com/office/drawing/2014/main" val="4062609565"/>
                    </a:ext>
                  </a:extLst>
                </a:gridCol>
                <a:gridCol w="3170237">
                  <a:extLst>
                    <a:ext uri="{9D8B030D-6E8A-4147-A177-3AD203B41FA5}">
                      <a16:colId xmlns:a16="http://schemas.microsoft.com/office/drawing/2014/main" val="1532468466"/>
                    </a:ext>
                  </a:extLst>
                </a:gridCol>
              </a:tblGrid>
              <a:tr h="304800">
                <a:tc>
                  <a:txBody>
                    <a:bodyPr/>
                    <a:lstStyle/>
                    <a:p>
                      <a:pPr algn="l"/>
                      <a:r>
                        <a:rPr lang="en-US" sz="2000" b="1" dirty="0"/>
                        <a:t>Task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a:txBody>
                    <a:bodyPr/>
                    <a:lstStyle/>
                    <a:p>
                      <a:pPr algn="l"/>
                      <a:r>
                        <a:rPr lang="en-US" sz="2000" b="1" dirty="0"/>
                        <a:t>Estimate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470705889"/>
                  </a:ext>
                </a:extLst>
              </a:tr>
              <a:tr h="137160">
                <a:tc gridSpan="2">
                  <a:txBody>
                    <a:bodyPr/>
                    <a:lstStyle/>
                    <a:p>
                      <a:pPr algn="ctr"/>
                      <a:r>
                        <a:rPr lang="en-US" sz="2000" b="1" dirty="0">
                          <a:solidFill>
                            <a:schemeClr val="bg1"/>
                          </a:solidFill>
                        </a:rPr>
                        <a:t>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hMerge="1">
                  <a:txBody>
                    <a:bodyPr/>
                    <a:lstStyle/>
                    <a:p>
                      <a:pPr algn="l"/>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extLst>
                  <a:ext uri="{0D108BD9-81ED-4DB2-BD59-A6C34878D82A}">
                    <a16:rowId xmlns:a16="http://schemas.microsoft.com/office/drawing/2014/main" val="2923481893"/>
                  </a:ext>
                </a:extLst>
              </a:tr>
              <a:tr h="277967">
                <a:tc>
                  <a:txBody>
                    <a:bodyPr/>
                    <a:lstStyle/>
                    <a:p>
                      <a:r>
                        <a:rPr lang="en-US" sz="1800" b="0" dirty="0"/>
                        <a:t>Project Kick-Off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August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255719027"/>
                  </a:ext>
                </a:extLst>
              </a:tr>
              <a:tr h="277967">
                <a:tc>
                  <a:txBody>
                    <a:bodyPr/>
                    <a:lstStyle/>
                    <a:p>
                      <a:r>
                        <a:rPr lang="en-US" sz="1800" b="0" dirty="0"/>
                        <a:t>Prepare Administrative Draft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August – January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3720257839"/>
                  </a:ext>
                </a:extLst>
              </a:tr>
              <a:tr h="335280">
                <a:tc>
                  <a:txBody>
                    <a:bodyPr/>
                    <a:lstStyle/>
                    <a:p>
                      <a:r>
                        <a:rPr lang="en-US" sz="1800" b="0" dirty="0"/>
                        <a:t>Open House Public Meeting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November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1702552743"/>
                  </a:ext>
                </a:extLst>
              </a:tr>
              <a:tr h="350520">
                <a:tc>
                  <a:txBody>
                    <a:bodyPr/>
                    <a:lstStyle/>
                    <a:p>
                      <a:r>
                        <a:rPr lang="en-US" sz="1800" b="0" dirty="0"/>
                        <a:t>Community Survey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December – January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169187996"/>
                  </a:ext>
                </a:extLst>
              </a:tr>
              <a:tr h="289560">
                <a:tc>
                  <a:txBody>
                    <a:bodyPr/>
                    <a:lstStyle/>
                    <a:p>
                      <a:r>
                        <a:rPr lang="en-US" sz="1800" b="0" dirty="0"/>
                        <a:t>Stakeholder Interviews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November – December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993307510"/>
                  </a:ext>
                </a:extLst>
              </a:tr>
              <a:tr h="304800">
                <a:tc>
                  <a:txBody>
                    <a:bodyPr/>
                    <a:lstStyle/>
                    <a:p>
                      <a:r>
                        <a:rPr lang="en-US" sz="1800" b="0" dirty="0"/>
                        <a:t>Town Council Study Session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TBD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62647340"/>
                  </a:ext>
                </a:extLst>
              </a:tr>
              <a:tr h="243840">
                <a:tc gridSpan="2">
                  <a:txBody>
                    <a:bodyPr/>
                    <a:lstStyle/>
                    <a:p>
                      <a:pPr algn="ctr"/>
                      <a:r>
                        <a:rPr lang="en-US" sz="2000" b="1" dirty="0">
                          <a:solidFill>
                            <a:schemeClr val="bg1"/>
                          </a:solidFill>
                        </a:rPr>
                        <a:t>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solidFill>
                  </a:tcPr>
                </a:tc>
                <a:tc hMerge="1">
                  <a:txBody>
                    <a:bodyPr/>
                    <a:lstStyle/>
                    <a:p>
                      <a:pPr algn="l"/>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618354652"/>
                  </a:ext>
                </a:extLst>
              </a:tr>
              <a:tr h="243840">
                <a:tc>
                  <a:txBody>
                    <a:bodyPr/>
                    <a:lstStyle/>
                    <a:p>
                      <a:r>
                        <a:rPr lang="en-US" sz="1800" b="0" dirty="0"/>
                        <a:t>Submit Administrative Draft for Town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January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1654978044"/>
                  </a:ext>
                </a:extLst>
              </a:tr>
              <a:tr h="320040">
                <a:tc>
                  <a:txBody>
                    <a:bodyPr/>
                    <a:lstStyle/>
                    <a:p>
                      <a:r>
                        <a:rPr lang="en-US" sz="1800" dirty="0"/>
                        <a:t>Prepare Public Review Draft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alpha val="40000"/>
                      </a:srgbClr>
                    </a:solidFill>
                  </a:tcPr>
                </a:tc>
                <a:tc>
                  <a:txBody>
                    <a:bodyPr/>
                    <a:lstStyle/>
                    <a:p>
                      <a:pPr algn="l"/>
                      <a:r>
                        <a:rPr lang="en-US" sz="1800" dirty="0"/>
                        <a:t>February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57166">
                        <a:alpha val="40000"/>
                      </a:srgbClr>
                    </a:solidFill>
                  </a:tcPr>
                </a:tc>
                <a:extLst>
                  <a:ext uri="{0D108BD9-81ED-4DB2-BD59-A6C34878D82A}">
                    <a16:rowId xmlns:a16="http://schemas.microsoft.com/office/drawing/2014/main" val="2543635028"/>
                  </a:ext>
                </a:extLst>
              </a:tr>
              <a:tr h="335280">
                <a:tc>
                  <a:txBody>
                    <a:bodyPr/>
                    <a:lstStyle/>
                    <a:p>
                      <a:r>
                        <a:rPr lang="en-US" sz="1800" b="0" dirty="0"/>
                        <a:t>Town Council Hearing Prior to Submitting to HCD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March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5843447"/>
                  </a:ext>
                </a:extLst>
              </a:tr>
              <a:tr h="350520">
                <a:tc>
                  <a:txBody>
                    <a:bodyPr/>
                    <a:lstStyle/>
                    <a:p>
                      <a:r>
                        <a:rPr lang="en-US" sz="1800" b="0" dirty="0"/>
                        <a:t>HCD Review (60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April – May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1132400221"/>
                  </a:ext>
                </a:extLst>
              </a:tr>
              <a:tr h="350520">
                <a:tc>
                  <a:txBody>
                    <a:bodyPr/>
                    <a:lstStyle/>
                    <a:p>
                      <a:r>
                        <a:rPr lang="en-US" sz="1800" b="0" dirty="0"/>
                        <a:t>Conference Call with HCD to Address Comments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Early Map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1016577270"/>
                  </a:ext>
                </a:extLst>
              </a:tr>
              <a:tr h="350520">
                <a:tc>
                  <a:txBody>
                    <a:bodyPr/>
                    <a:lstStyle/>
                    <a:p>
                      <a:r>
                        <a:rPr lang="en-US" sz="1800" b="0" dirty="0"/>
                        <a:t>Town Receives Conditional Compliance Letter from HCD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May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503939710"/>
                  </a:ext>
                </a:extLst>
              </a:tr>
              <a:tr h="350520">
                <a:tc>
                  <a:txBody>
                    <a:bodyPr/>
                    <a:lstStyle/>
                    <a:p>
                      <a:r>
                        <a:rPr lang="en-US" sz="1800" b="0" dirty="0"/>
                        <a:t>Town Council Adoption Hearing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June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301888141"/>
                  </a:ext>
                </a:extLst>
              </a:tr>
              <a:tr h="289560">
                <a:tc>
                  <a:txBody>
                    <a:bodyPr/>
                    <a:lstStyle/>
                    <a:p>
                      <a:r>
                        <a:rPr lang="en-US" sz="1800" b="0" dirty="0"/>
                        <a:t>HCD Final Review and Certification (90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tc>
                  <a:txBody>
                    <a:bodyPr/>
                    <a:lstStyle/>
                    <a:p>
                      <a:pPr algn="l"/>
                      <a:r>
                        <a:rPr lang="en-US" sz="1800" dirty="0"/>
                        <a:t>July - September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2920351643"/>
                  </a:ext>
                </a:extLst>
              </a:tr>
            </a:tbl>
          </a:graphicData>
        </a:graphic>
      </p:graphicFrame>
      <p:sp>
        <p:nvSpPr>
          <p:cNvPr id="8" name="Text Placeholder 4">
            <a:extLst>
              <a:ext uri="{FF2B5EF4-FFF2-40B4-BE49-F238E27FC236}">
                <a16:creationId xmlns:a16="http://schemas.microsoft.com/office/drawing/2014/main" id="{3899C6A1-4A80-4CFA-B9B7-AF874EA7CEBD}"/>
              </a:ext>
            </a:extLst>
          </p:cNvPr>
          <p:cNvSpPr txBox="1">
            <a:spLocks/>
          </p:cNvSpPr>
          <p:nvPr/>
        </p:nvSpPr>
        <p:spPr>
          <a:xfrm>
            <a:off x="1168400" y="5638800"/>
            <a:ext cx="1828800" cy="1371601"/>
          </a:xfrm>
          <a:prstGeom prst="rightArrow">
            <a:avLst/>
          </a:prstGeom>
          <a:solidFill>
            <a:srgbClr val="157166">
              <a:alpha val="40000"/>
            </a:srgbClr>
          </a:solidFill>
          <a:effectLst/>
        </p:spPr>
        <p:style>
          <a:lnRef idx="0">
            <a:schemeClr val="accent1"/>
          </a:lnRef>
          <a:fillRef idx="3">
            <a:schemeClr val="accent1"/>
          </a:fillRef>
          <a:effectRef idx="3">
            <a:schemeClr val="accent1"/>
          </a:effectRef>
          <a:fontRef idx="minor">
            <a:schemeClr val="lt1"/>
          </a:fontRef>
        </p:style>
        <p:txBody>
          <a:bodyPr rtlCol="0" anchor="ctr">
            <a:normAutofit/>
          </a:bodyPr>
          <a:lstStyle>
            <a:defPPr>
              <a:defRPr lang="en-US"/>
            </a:defPPr>
            <a:lvl1pPr marL="0" algn="l" defTabSz="653110" rtl="0" eaLnBrk="1" fontAlgn="base" latinLnBrk="0" hangingPunct="1">
              <a:spcBef>
                <a:spcPct val="0"/>
              </a:spcBef>
              <a:spcAft>
                <a:spcPct val="0"/>
              </a:spcAft>
              <a:defRPr sz="1800" kern="1200">
                <a:solidFill>
                  <a:schemeClr val="tx1"/>
                </a:solidFill>
                <a:latin typeface="Arial" charset="0"/>
                <a:ea typeface="+mn-ea"/>
                <a:cs typeface="Arial" charset="0"/>
              </a:defRPr>
            </a:lvl1pPr>
            <a:lvl2pPr marL="653110" algn="l" defTabSz="653110" rtl="0" eaLnBrk="1" fontAlgn="base" latinLnBrk="0" hangingPunct="1">
              <a:spcBef>
                <a:spcPct val="0"/>
              </a:spcBef>
              <a:spcAft>
                <a:spcPct val="0"/>
              </a:spcAft>
              <a:defRPr sz="1800" kern="1200">
                <a:solidFill>
                  <a:schemeClr val="tx1"/>
                </a:solidFill>
                <a:latin typeface="Arial" charset="0"/>
                <a:ea typeface="+mn-ea"/>
                <a:cs typeface="Arial" charset="0"/>
              </a:defRPr>
            </a:lvl2pPr>
            <a:lvl3pPr marL="1306220" algn="l" defTabSz="653110" rtl="0" eaLnBrk="1" fontAlgn="base" latinLnBrk="0" hangingPunct="1">
              <a:spcBef>
                <a:spcPct val="0"/>
              </a:spcBef>
              <a:spcAft>
                <a:spcPct val="0"/>
              </a:spcAft>
              <a:defRPr sz="1800" kern="1200">
                <a:solidFill>
                  <a:schemeClr val="tx1"/>
                </a:solidFill>
                <a:latin typeface="Arial" charset="0"/>
                <a:ea typeface="+mn-ea"/>
                <a:cs typeface="Arial" charset="0"/>
              </a:defRPr>
            </a:lvl3pPr>
            <a:lvl4pPr marL="1959331" algn="l" defTabSz="653110" rtl="0" eaLnBrk="1" fontAlgn="base" latinLnBrk="0" hangingPunct="1">
              <a:spcBef>
                <a:spcPct val="0"/>
              </a:spcBef>
              <a:spcAft>
                <a:spcPct val="0"/>
              </a:spcAft>
              <a:defRPr sz="1800" kern="1200">
                <a:solidFill>
                  <a:schemeClr val="tx1"/>
                </a:solidFill>
                <a:latin typeface="Arial" charset="0"/>
                <a:ea typeface="+mn-ea"/>
                <a:cs typeface="Arial" charset="0"/>
              </a:defRPr>
            </a:lvl4pPr>
            <a:lvl5pPr marL="2612441" algn="l" defTabSz="653110" rtl="0" eaLnBrk="1" fontAlgn="base" latinLnBrk="0" hangingPunct="1">
              <a:spcBef>
                <a:spcPct val="0"/>
              </a:spcBef>
              <a:spcAft>
                <a:spcPct val="0"/>
              </a:spcAft>
              <a:defRPr sz="1800" kern="1200">
                <a:solidFill>
                  <a:schemeClr val="tx1"/>
                </a:solidFill>
                <a:latin typeface="Arial" charset="0"/>
                <a:ea typeface="+mn-ea"/>
                <a:cs typeface="Arial" charset="0"/>
              </a:defRPr>
            </a:lvl5pPr>
            <a:lvl6pPr marL="3265551" algn="l" defTabSz="1306220" rtl="0" eaLnBrk="1" latinLnBrk="0" hangingPunct="1">
              <a:defRPr sz="1800" kern="1200">
                <a:solidFill>
                  <a:schemeClr val="tx1"/>
                </a:solidFill>
                <a:latin typeface="Arial" charset="0"/>
                <a:ea typeface="+mn-ea"/>
                <a:cs typeface="Arial" charset="0"/>
              </a:defRPr>
            </a:lvl6pPr>
            <a:lvl7pPr marL="3918661" algn="l" defTabSz="1306220" rtl="0" eaLnBrk="1" latinLnBrk="0" hangingPunct="1">
              <a:defRPr sz="1800" kern="1200">
                <a:solidFill>
                  <a:schemeClr val="tx1"/>
                </a:solidFill>
                <a:latin typeface="Arial" charset="0"/>
                <a:ea typeface="+mn-ea"/>
                <a:cs typeface="Arial" charset="0"/>
              </a:defRPr>
            </a:lvl7pPr>
            <a:lvl8pPr marL="4571771" algn="l" defTabSz="1306220" rtl="0" eaLnBrk="1" latinLnBrk="0" hangingPunct="1">
              <a:defRPr sz="1800" kern="1200">
                <a:solidFill>
                  <a:schemeClr val="tx1"/>
                </a:solidFill>
                <a:latin typeface="Arial" charset="0"/>
                <a:ea typeface="+mn-ea"/>
                <a:cs typeface="Arial" charset="0"/>
              </a:defRPr>
            </a:lvl8pPr>
            <a:lvl9pPr marL="5224882" algn="l" defTabSz="1306220" rtl="0" eaLnBrk="1" latinLnBrk="0" hangingPunct="1">
              <a:defRPr sz="1800" kern="1200">
                <a:solidFill>
                  <a:schemeClr val="tx1"/>
                </a:solidFill>
                <a:latin typeface="Arial" charset="0"/>
                <a:ea typeface="+mn-ea"/>
                <a:cs typeface="Arial" charset="0"/>
              </a:defRPr>
            </a:lvl9pPr>
          </a:lstStyle>
          <a:p>
            <a:pPr algn="r">
              <a:spcBef>
                <a:spcPts val="0"/>
              </a:spcBef>
            </a:pPr>
            <a:r>
              <a:rPr lang="en-US" sz="2000" b="1" dirty="0">
                <a:latin typeface="Montserrat ExtraBold" panose="00000900000000000000" pitchFamily="50" charset="0"/>
                <a:cs typeface="Calibri" panose="020F0502020204030204" pitchFamily="34" charset="0"/>
              </a:rPr>
              <a:t>We are here</a:t>
            </a:r>
          </a:p>
        </p:txBody>
      </p:sp>
    </p:spTree>
    <p:extLst>
      <p:ext uri="{BB962C8B-B14F-4D97-AF65-F5344CB8AC3E}">
        <p14:creationId xmlns:p14="http://schemas.microsoft.com/office/powerpoint/2010/main" val="3671293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C37F6-E7E4-4424-8564-BFE014D2AAD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0FDD7E15-5991-4A49-8797-54F620FF756B}"/>
              </a:ext>
            </a:extLst>
          </p:cNvPr>
          <p:cNvSpPr>
            <a:spLocks noGrp="1"/>
          </p:cNvSpPr>
          <p:nvPr>
            <p:ph idx="1"/>
          </p:nvPr>
        </p:nvSpPr>
        <p:spPr>
          <a:ln>
            <a:noFill/>
          </a:ln>
        </p:spPr>
        <p:txBody>
          <a:bodyPr/>
          <a:lstStyle/>
          <a:p>
            <a:r>
              <a:rPr lang="en-US" dirty="0"/>
              <a:t>Goals, Policies, and Programs</a:t>
            </a:r>
          </a:p>
          <a:p>
            <a:pPr lvl="1"/>
            <a:r>
              <a:rPr lang="en-US" dirty="0"/>
              <a:t>Finalize programs based on committee and community feedback</a:t>
            </a:r>
          </a:p>
          <a:p>
            <a:r>
              <a:rPr lang="en-US" dirty="0"/>
              <a:t>Public Review Draft</a:t>
            </a:r>
          </a:p>
          <a:p>
            <a:r>
              <a:rPr lang="en-US" dirty="0"/>
              <a:t>HCD 60-Day Review</a:t>
            </a:r>
          </a:p>
          <a:p>
            <a:endParaRPr lang="en-US" dirty="0"/>
          </a:p>
          <a:p>
            <a:pPr marL="0" indent="0">
              <a:buNone/>
            </a:pPr>
            <a:endParaRPr lang="en-US" dirty="0"/>
          </a:p>
          <a:p>
            <a:endParaRPr lang="en-US" dirty="0"/>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26599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50110-3DC1-4ACE-B7F6-2E21B4AC66EC}"/>
              </a:ext>
            </a:extLst>
          </p:cNvPr>
          <p:cNvSpPr>
            <a:spLocks noGrp="1"/>
          </p:cNvSpPr>
          <p:nvPr>
            <p:ph type="title"/>
          </p:nvPr>
        </p:nvSpPr>
        <p:spPr/>
        <p:txBody>
          <a:bodyPr/>
          <a:lstStyle/>
          <a:p>
            <a:r>
              <a:rPr lang="en-US" dirty="0"/>
              <a:t>Available Documents</a:t>
            </a:r>
          </a:p>
        </p:txBody>
      </p:sp>
      <p:sp>
        <p:nvSpPr>
          <p:cNvPr id="3" name="Content Placeholder 2">
            <a:extLst>
              <a:ext uri="{FF2B5EF4-FFF2-40B4-BE49-F238E27FC236}">
                <a16:creationId xmlns:a16="http://schemas.microsoft.com/office/drawing/2014/main" id="{9F93D1C1-ED6B-4E23-91BB-8878970FF91C}"/>
              </a:ext>
            </a:extLst>
          </p:cNvPr>
          <p:cNvSpPr>
            <a:spLocks noGrp="1"/>
          </p:cNvSpPr>
          <p:nvPr>
            <p:ph idx="1"/>
          </p:nvPr>
        </p:nvSpPr>
        <p:spPr>
          <a:ln>
            <a:noFill/>
          </a:ln>
        </p:spPr>
        <p:txBody>
          <a:bodyPr/>
          <a:lstStyle/>
          <a:p>
            <a:r>
              <a:rPr lang="en-US" dirty="0"/>
              <a:t>Administrative Draft</a:t>
            </a:r>
          </a:p>
          <a:p>
            <a:pPr lvl="1"/>
            <a:r>
              <a:rPr lang="en-US" dirty="0"/>
              <a:t>Public Participation</a:t>
            </a:r>
          </a:p>
          <a:p>
            <a:pPr lvl="1"/>
            <a:r>
              <a:rPr lang="en-US" dirty="0"/>
              <a:t>Community Profile</a:t>
            </a:r>
          </a:p>
          <a:p>
            <a:pPr lvl="1"/>
            <a:r>
              <a:rPr lang="en-US" dirty="0"/>
              <a:t>Housing Constraints</a:t>
            </a:r>
          </a:p>
          <a:p>
            <a:pPr lvl="1"/>
            <a:r>
              <a:rPr lang="en-US" dirty="0"/>
              <a:t>Review of Previous Housing Element</a:t>
            </a:r>
          </a:p>
          <a:p>
            <a:pPr marL="461963" lvl="1" indent="0">
              <a:buNone/>
            </a:pPr>
            <a:endParaRPr lang="en-US" dirty="0"/>
          </a:p>
          <a:p>
            <a:r>
              <a:rPr lang="en-US" dirty="0"/>
              <a:t>General Plan Update</a:t>
            </a:r>
          </a:p>
          <a:p>
            <a:pPr marL="0" indent="0">
              <a:buNone/>
            </a:pPr>
            <a:r>
              <a:rPr lang="en-US" b="0" dirty="0">
                <a:hlinkClick r:id="rId2"/>
              </a:rPr>
              <a:t>https://loomis.ca.gov/2020-general-plan-update/</a:t>
            </a:r>
            <a:endParaRPr lang="en-US" b="0" dirty="0"/>
          </a:p>
          <a:p>
            <a:r>
              <a:rPr lang="en-US" dirty="0"/>
              <a:t>Housing Element Fact Sheet</a:t>
            </a:r>
          </a:p>
          <a:p>
            <a:pPr lvl="1"/>
            <a:r>
              <a:rPr lang="en-US" dirty="0"/>
              <a:t>Distributed prior to this meeting</a:t>
            </a:r>
          </a:p>
          <a:p>
            <a:pPr lvl="1"/>
            <a:r>
              <a:rPr lang="en-US" dirty="0"/>
              <a:t>Available online</a:t>
            </a:r>
          </a:p>
          <a:p>
            <a:pPr marL="461963" lvl="1" indent="0">
              <a:buNone/>
            </a:pPr>
            <a:endParaRPr lang="en-US" dirty="0"/>
          </a:p>
          <a:p>
            <a:endParaRPr lang="en-US" dirty="0"/>
          </a:p>
        </p:txBody>
      </p:sp>
    </p:spTree>
    <p:extLst>
      <p:ext uri="{BB962C8B-B14F-4D97-AF65-F5344CB8AC3E}">
        <p14:creationId xmlns:p14="http://schemas.microsoft.com/office/powerpoint/2010/main" val="38452696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DD8B4C-0C13-4875-8BF3-E3F0418CC9E8}"/>
              </a:ext>
            </a:extLst>
          </p:cNvPr>
          <p:cNvSpPr>
            <a:spLocks noGrp="1"/>
          </p:cNvSpPr>
          <p:nvPr>
            <p:ph type="title"/>
          </p:nvPr>
        </p:nvSpPr>
        <p:spPr/>
        <p:txBody>
          <a:bodyPr/>
          <a:lstStyle/>
          <a:p>
            <a:r>
              <a:rPr lang="en-US" dirty="0"/>
              <a:t>Questions?</a:t>
            </a:r>
            <a:br>
              <a:rPr lang="en-US" dirty="0"/>
            </a:br>
            <a:br>
              <a:rPr lang="en-US" dirty="0"/>
            </a:br>
            <a:endParaRPr lang="en-US" dirty="0"/>
          </a:p>
        </p:txBody>
      </p:sp>
      <p:sp>
        <p:nvSpPr>
          <p:cNvPr id="6" name="Content Placeholder 5">
            <a:extLst>
              <a:ext uri="{FF2B5EF4-FFF2-40B4-BE49-F238E27FC236}">
                <a16:creationId xmlns:a16="http://schemas.microsoft.com/office/drawing/2014/main" id="{8EA46B0C-A68C-4406-AA81-1D3F1D7C0BF6}"/>
              </a:ext>
            </a:extLst>
          </p:cNvPr>
          <p:cNvSpPr txBox="1">
            <a:spLocks/>
          </p:cNvSpPr>
          <p:nvPr/>
        </p:nvSpPr>
        <p:spPr>
          <a:xfrm>
            <a:off x="900112" y="5791200"/>
            <a:ext cx="11217275" cy="2590800"/>
          </a:xfrm>
          <a:prstGeom prst="rect">
            <a:avLst/>
          </a:prstGeom>
          <a:ln>
            <a:noFill/>
          </a:ln>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cap="all" baseline="0">
                <a:solidFill>
                  <a:schemeClr val="tx1">
                    <a:tint val="75000"/>
                  </a:schemeClr>
                </a:solidFill>
                <a:latin typeface="Georgia" panose="02040502050405020303" pitchFamily="18"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Georgia" panose="02040502050405020303" pitchFamily="18"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Georgia" panose="02040502050405020303" pitchFamily="18"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Georgia" panose="02040502050405020303" pitchFamily="18"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dirty="0"/>
              <a:t>Mary </a:t>
            </a:r>
            <a:r>
              <a:rPr lang="en-US" dirty="0" err="1"/>
              <a:t>beth</a:t>
            </a:r>
            <a:r>
              <a:rPr lang="en-US" dirty="0"/>
              <a:t> van Voorhis, town of </a:t>
            </a:r>
            <a:r>
              <a:rPr lang="en-US" dirty="0" err="1"/>
              <a:t>loomis</a:t>
            </a:r>
            <a:endParaRPr lang="en-US" dirty="0"/>
          </a:p>
          <a:p>
            <a:pPr lvl="1"/>
            <a:r>
              <a:rPr lang="en-US" dirty="0"/>
              <a:t>mvanvoorhis@loomis.ca.gov</a:t>
            </a:r>
            <a:endParaRPr lang="en-US" sz="2600" dirty="0"/>
          </a:p>
          <a:p>
            <a:r>
              <a:rPr lang="en-US" sz="2600" dirty="0"/>
              <a:t>Jenny Gastelum, </a:t>
            </a:r>
            <a:r>
              <a:rPr lang="en-US" sz="2600" dirty="0" err="1"/>
              <a:t>placeworks</a:t>
            </a:r>
            <a:endParaRPr lang="en-US" sz="2600" dirty="0"/>
          </a:p>
          <a:p>
            <a:pPr lvl="1"/>
            <a:r>
              <a:rPr lang="en-US" dirty="0"/>
              <a:t>jgastelum@placeworks.com</a:t>
            </a:r>
          </a:p>
          <a:p>
            <a:r>
              <a:rPr lang="en-US" sz="2600" dirty="0"/>
              <a:t>Cynthia Walsh, </a:t>
            </a:r>
            <a:r>
              <a:rPr lang="en-US" sz="2600" dirty="0" err="1"/>
              <a:t>PlaceWorks</a:t>
            </a:r>
            <a:endParaRPr lang="en-US" sz="2600" dirty="0"/>
          </a:p>
          <a:p>
            <a:pPr lvl="1"/>
            <a:r>
              <a:rPr lang="en-US" dirty="0"/>
              <a:t>cwalsh@placeworks.com</a:t>
            </a:r>
          </a:p>
          <a:p>
            <a:endParaRPr lang="en-US" dirty="0"/>
          </a:p>
        </p:txBody>
      </p:sp>
    </p:spTree>
    <p:extLst>
      <p:ext uri="{BB962C8B-B14F-4D97-AF65-F5344CB8AC3E}">
        <p14:creationId xmlns:p14="http://schemas.microsoft.com/office/powerpoint/2010/main" val="196216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F444EC-113C-485C-A833-C38BFAB1617F}"/>
              </a:ext>
            </a:extLst>
          </p:cNvPr>
          <p:cNvSpPr>
            <a:spLocks noGrp="1"/>
          </p:cNvSpPr>
          <p:nvPr>
            <p:ph type="title"/>
          </p:nvPr>
        </p:nvSpPr>
        <p:spPr/>
        <p:txBody>
          <a:bodyPr>
            <a:normAutofit fontScale="90000"/>
          </a:bodyPr>
          <a:lstStyle/>
          <a:p>
            <a:br>
              <a:rPr lang="en-US" dirty="0"/>
            </a:br>
            <a:r>
              <a:rPr lang="en-US" dirty="0"/>
              <a:t>Review of </a:t>
            </a:r>
            <a:br>
              <a:rPr lang="en-US" dirty="0"/>
            </a:br>
            <a:r>
              <a:rPr lang="en-US" dirty="0"/>
              <a:t>Previous Meeting</a:t>
            </a:r>
            <a:br>
              <a:rPr lang="en-US" dirty="0"/>
            </a:br>
            <a:br>
              <a:rPr lang="en-US" dirty="0"/>
            </a:br>
            <a:endParaRPr lang="en-US" dirty="0"/>
          </a:p>
        </p:txBody>
      </p:sp>
    </p:spTree>
    <p:extLst>
      <p:ext uri="{BB962C8B-B14F-4D97-AF65-F5344CB8AC3E}">
        <p14:creationId xmlns:p14="http://schemas.microsoft.com/office/powerpoint/2010/main" val="2995558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10E375-6309-4625-BECC-7B57F61E7A00}"/>
              </a:ext>
            </a:extLst>
          </p:cNvPr>
          <p:cNvSpPr>
            <a:spLocks noGrp="1"/>
          </p:cNvSpPr>
          <p:nvPr>
            <p:ph type="title"/>
          </p:nvPr>
        </p:nvSpPr>
        <p:spPr/>
        <p:txBody>
          <a:bodyPr/>
          <a:lstStyle/>
          <a:p>
            <a:r>
              <a:rPr lang="en-US" dirty="0"/>
              <a:t>Presentation Content</a:t>
            </a:r>
          </a:p>
        </p:txBody>
      </p:sp>
      <p:sp>
        <p:nvSpPr>
          <p:cNvPr id="5" name="Content Placeholder 4">
            <a:extLst>
              <a:ext uri="{FF2B5EF4-FFF2-40B4-BE49-F238E27FC236}">
                <a16:creationId xmlns:a16="http://schemas.microsoft.com/office/drawing/2014/main" id="{B2004967-B589-4835-BDC8-667223FE1187}"/>
              </a:ext>
            </a:extLst>
          </p:cNvPr>
          <p:cNvSpPr>
            <a:spLocks noGrp="1"/>
          </p:cNvSpPr>
          <p:nvPr>
            <p:ph idx="1"/>
          </p:nvPr>
        </p:nvSpPr>
        <p:spPr>
          <a:ln>
            <a:noFill/>
          </a:ln>
        </p:spPr>
        <p:txBody>
          <a:bodyPr/>
          <a:lstStyle/>
          <a:p>
            <a:pPr marL="342900" indent="-342900" defTabSz="457200" eaLnBrk="0" fontAlgn="base" hangingPunct="0">
              <a:lnSpc>
                <a:spcPct val="120000"/>
              </a:lnSpc>
              <a:spcBef>
                <a:spcPct val="20000"/>
              </a:spcBef>
              <a:spcAft>
                <a:spcPct val="0"/>
              </a:spcAft>
              <a:buClr>
                <a:srgbClr val="157166"/>
              </a:buClr>
              <a:buFont typeface="Calibri Light" pitchFamily="34" charset="0"/>
              <a:buChar char="»"/>
            </a:pPr>
            <a:r>
              <a:rPr lang="en-US" b="1" dirty="0">
                <a:solidFill>
                  <a:srgbClr val="494949"/>
                </a:solidFill>
              </a:rPr>
              <a:t>Housing Element Adoption Deadline: May 15, 2021 (Per SB 375 there is a 120-day grace period to stay on the 8-year update cycle)</a:t>
            </a:r>
          </a:p>
          <a:p>
            <a:pPr marL="342900" indent="-342900" defTabSz="457200" eaLnBrk="0" fontAlgn="base" hangingPunct="0">
              <a:lnSpc>
                <a:spcPct val="120000"/>
              </a:lnSpc>
              <a:spcBef>
                <a:spcPct val="20000"/>
              </a:spcBef>
              <a:spcAft>
                <a:spcPct val="0"/>
              </a:spcAft>
              <a:buClr>
                <a:srgbClr val="157166"/>
              </a:buClr>
              <a:buFont typeface="Calibri Light" pitchFamily="34" charset="0"/>
              <a:buChar char="»"/>
            </a:pPr>
            <a:r>
              <a:rPr lang="en-US" dirty="0">
                <a:solidFill>
                  <a:srgbClr val="494949"/>
                </a:solidFill>
              </a:rPr>
              <a:t>RHNA: 352 total units</a:t>
            </a:r>
          </a:p>
          <a:p>
            <a:pPr marL="342900" indent="-342900">
              <a:lnSpc>
                <a:spcPct val="120000"/>
              </a:lnSpc>
              <a:buFont typeface="Calibri Light" pitchFamily="34" charset="0"/>
              <a:buChar char="»"/>
            </a:pPr>
            <a:r>
              <a:rPr lang="en-US" b="1" dirty="0">
                <a:solidFill>
                  <a:srgbClr val="494949"/>
                </a:solidFill>
              </a:rPr>
              <a:t>20 units/acre required for lower-income development</a:t>
            </a:r>
          </a:p>
          <a:p>
            <a:pPr marL="342900" indent="-342900">
              <a:lnSpc>
                <a:spcPct val="120000"/>
              </a:lnSpc>
              <a:buFont typeface="Calibri Light" pitchFamily="34" charset="0"/>
              <a:buChar char="»"/>
            </a:pPr>
            <a:r>
              <a:rPr lang="en-US" dirty="0"/>
              <a:t>2020 Placer County Median Income: $86,300</a:t>
            </a:r>
          </a:p>
          <a:p>
            <a:pPr marL="801688" lvl="1" indent="-342900">
              <a:lnSpc>
                <a:spcPct val="120000"/>
              </a:lnSpc>
              <a:buFont typeface="Calibri Light" pitchFamily="34" charset="0"/>
              <a:buChar char="»"/>
            </a:pPr>
            <a:r>
              <a:rPr lang="en-US" dirty="0"/>
              <a:t>Affordable rent for 4-person, low-income household: $1,726</a:t>
            </a:r>
          </a:p>
          <a:p>
            <a:pPr marL="801688" lvl="1" indent="-342900">
              <a:lnSpc>
                <a:spcPct val="120000"/>
              </a:lnSpc>
              <a:buFont typeface="Calibri Light" pitchFamily="34" charset="0"/>
              <a:buChar char="»"/>
            </a:pPr>
            <a:r>
              <a:rPr lang="en-US" dirty="0"/>
              <a:t>Affordable sales price for 4-person, low-income household: $338,493</a:t>
            </a:r>
          </a:p>
          <a:p>
            <a:pPr marL="342900" indent="-342900">
              <a:lnSpc>
                <a:spcPct val="120000"/>
              </a:lnSpc>
              <a:buFont typeface="Calibri Light" pitchFamily="34" charset="0"/>
              <a:buChar char="»"/>
            </a:pPr>
            <a:r>
              <a:rPr lang="en-US" dirty="0"/>
              <a:t>Assessment of Fair Housing</a:t>
            </a:r>
          </a:p>
          <a:p>
            <a:pPr marL="342900" indent="-342900">
              <a:lnSpc>
                <a:spcPct val="120000"/>
              </a:lnSpc>
              <a:buFont typeface="Calibri Light" pitchFamily="34" charset="0"/>
              <a:buChar char="»"/>
            </a:pPr>
            <a:endParaRPr lang="en-US" b="1" dirty="0">
              <a:solidFill>
                <a:srgbClr val="494949"/>
              </a:solidFill>
            </a:endParaRPr>
          </a:p>
          <a:p>
            <a:pPr marL="342900" indent="-342900">
              <a:lnSpc>
                <a:spcPct val="120000"/>
              </a:lnSpc>
              <a:buFont typeface="Calibri Light" pitchFamily="34" charset="0"/>
              <a:buChar char="»"/>
            </a:pPr>
            <a:endParaRPr lang="en-US" b="1" dirty="0">
              <a:solidFill>
                <a:srgbClr val="494949"/>
              </a:solidFill>
            </a:endParaRPr>
          </a:p>
        </p:txBody>
      </p:sp>
    </p:spTree>
    <p:extLst>
      <p:ext uri="{BB962C8B-B14F-4D97-AF65-F5344CB8AC3E}">
        <p14:creationId xmlns:p14="http://schemas.microsoft.com/office/powerpoint/2010/main" val="3133408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47A10-4C24-4EDD-A713-D546ABA18A21}"/>
              </a:ext>
            </a:extLst>
          </p:cNvPr>
          <p:cNvSpPr>
            <a:spLocks noGrp="1"/>
          </p:cNvSpPr>
          <p:nvPr>
            <p:ph type="title"/>
          </p:nvPr>
        </p:nvSpPr>
        <p:spPr/>
        <p:txBody>
          <a:bodyPr/>
          <a:lstStyle/>
          <a:p>
            <a:r>
              <a:rPr lang="en-US" dirty="0"/>
              <a:t>Comments Received</a:t>
            </a:r>
          </a:p>
        </p:txBody>
      </p:sp>
      <p:sp>
        <p:nvSpPr>
          <p:cNvPr id="3" name="Content Placeholder 2">
            <a:extLst>
              <a:ext uri="{FF2B5EF4-FFF2-40B4-BE49-F238E27FC236}">
                <a16:creationId xmlns:a16="http://schemas.microsoft.com/office/drawing/2014/main" id="{E59A9294-A2F1-4D5A-ACDF-3DC3DD009158}"/>
              </a:ext>
            </a:extLst>
          </p:cNvPr>
          <p:cNvSpPr>
            <a:spLocks noGrp="1"/>
          </p:cNvSpPr>
          <p:nvPr>
            <p:ph idx="1"/>
          </p:nvPr>
        </p:nvSpPr>
        <p:spPr>
          <a:ln>
            <a:noFill/>
          </a:ln>
        </p:spPr>
        <p:txBody>
          <a:bodyPr/>
          <a:lstStyle/>
          <a:p>
            <a:r>
              <a:rPr lang="en-US" dirty="0"/>
              <a:t>Limited infrastructure in southern portion of Town</a:t>
            </a:r>
          </a:p>
          <a:p>
            <a:r>
              <a:rPr lang="en-US" dirty="0"/>
              <a:t>Need incentives for downtown development</a:t>
            </a:r>
          </a:p>
          <a:p>
            <a:r>
              <a:rPr lang="en-US" dirty="0"/>
              <a:t>Marketing opportunities for ADUs</a:t>
            </a:r>
          </a:p>
          <a:p>
            <a:r>
              <a:rPr lang="en-US" dirty="0"/>
              <a:t>Difficulty of securing federal funding (e.g. CDBG)</a:t>
            </a:r>
          </a:p>
          <a:p>
            <a:r>
              <a:rPr lang="en-US" dirty="0"/>
              <a:t>Potential opportunities:</a:t>
            </a:r>
          </a:p>
          <a:p>
            <a:pPr lvl="1"/>
            <a:r>
              <a:rPr lang="en-US" dirty="0"/>
              <a:t>Former Homewood property</a:t>
            </a:r>
          </a:p>
          <a:p>
            <a:pPr lvl="1"/>
            <a:r>
              <a:rPr lang="en-US" dirty="0"/>
              <a:t>Mobile home park</a:t>
            </a:r>
          </a:p>
          <a:p>
            <a:endParaRPr lang="en-US" dirty="0"/>
          </a:p>
          <a:p>
            <a:endParaRPr lang="en-US" dirty="0"/>
          </a:p>
        </p:txBody>
      </p:sp>
    </p:spTree>
    <p:extLst>
      <p:ext uri="{BB962C8B-B14F-4D97-AF65-F5344CB8AC3E}">
        <p14:creationId xmlns:p14="http://schemas.microsoft.com/office/powerpoint/2010/main" val="1200911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ECF62B-CD5B-4CB1-89CB-12945902A06B}"/>
              </a:ext>
            </a:extLst>
          </p:cNvPr>
          <p:cNvSpPr>
            <a:spLocks noGrp="1"/>
          </p:cNvSpPr>
          <p:nvPr>
            <p:ph type="title"/>
          </p:nvPr>
        </p:nvSpPr>
        <p:spPr/>
        <p:txBody>
          <a:bodyPr/>
          <a:lstStyle/>
          <a:p>
            <a:r>
              <a:rPr lang="en-US" dirty="0"/>
              <a:t>Public Outreach</a:t>
            </a:r>
            <a:br>
              <a:rPr lang="en-US" dirty="0"/>
            </a:br>
            <a:br>
              <a:rPr lang="en-US" dirty="0"/>
            </a:br>
            <a:endParaRPr lang="en-US" dirty="0"/>
          </a:p>
        </p:txBody>
      </p:sp>
      <p:sp>
        <p:nvSpPr>
          <p:cNvPr id="5" name="Text Placeholder 4">
            <a:extLst>
              <a:ext uri="{FF2B5EF4-FFF2-40B4-BE49-F238E27FC236}">
                <a16:creationId xmlns:a16="http://schemas.microsoft.com/office/drawing/2014/main" id="{1246519E-9EDB-4F6D-9FD9-A5890D73CD4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90973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C9F90-AEEC-4594-9DC5-02C4477049A6}"/>
              </a:ext>
            </a:extLst>
          </p:cNvPr>
          <p:cNvSpPr>
            <a:spLocks noGrp="1"/>
          </p:cNvSpPr>
          <p:nvPr>
            <p:ph type="title"/>
          </p:nvPr>
        </p:nvSpPr>
        <p:spPr/>
        <p:txBody>
          <a:bodyPr/>
          <a:lstStyle/>
          <a:p>
            <a:r>
              <a:rPr lang="en-US" dirty="0"/>
              <a:t>Open House</a:t>
            </a:r>
          </a:p>
        </p:txBody>
      </p:sp>
      <p:sp>
        <p:nvSpPr>
          <p:cNvPr id="3" name="Content Placeholder 2">
            <a:extLst>
              <a:ext uri="{FF2B5EF4-FFF2-40B4-BE49-F238E27FC236}">
                <a16:creationId xmlns:a16="http://schemas.microsoft.com/office/drawing/2014/main" id="{8226CA44-98E7-4934-912F-3DDC6B12F7F0}"/>
              </a:ext>
            </a:extLst>
          </p:cNvPr>
          <p:cNvSpPr>
            <a:spLocks noGrp="1"/>
          </p:cNvSpPr>
          <p:nvPr>
            <p:ph idx="1"/>
          </p:nvPr>
        </p:nvSpPr>
        <p:spPr>
          <a:ln>
            <a:noFill/>
          </a:ln>
        </p:spPr>
        <p:txBody>
          <a:bodyPr/>
          <a:lstStyle/>
          <a:p>
            <a:r>
              <a:rPr lang="en-US" dirty="0"/>
              <a:t>Held outside at the Loomis Train Depot</a:t>
            </a:r>
          </a:p>
          <a:p>
            <a:pPr lvl="1"/>
            <a:r>
              <a:rPr lang="en-US" dirty="0"/>
              <a:t>Saturday, November 7</a:t>
            </a:r>
            <a:r>
              <a:rPr lang="en-US" baseline="30000" dirty="0"/>
              <a:t>th</a:t>
            </a:r>
            <a:r>
              <a:rPr lang="en-US" dirty="0"/>
              <a:t> at 11 am – 2 pm</a:t>
            </a:r>
          </a:p>
          <a:p>
            <a:pPr lvl="1"/>
            <a:r>
              <a:rPr lang="en-US" dirty="0"/>
              <a:t>Monday, November 9</a:t>
            </a:r>
            <a:r>
              <a:rPr lang="en-US" baseline="30000" dirty="0"/>
              <a:t>th</a:t>
            </a:r>
            <a:r>
              <a:rPr lang="en-US" dirty="0"/>
              <a:t> at 6 pm – 9 pm</a:t>
            </a:r>
          </a:p>
          <a:p>
            <a:r>
              <a:rPr lang="en-US" dirty="0"/>
              <a:t>40 participants across both events</a:t>
            </a:r>
          </a:p>
          <a:p>
            <a:r>
              <a:rPr lang="en-US" dirty="0"/>
              <a:t>Divided public opinion over high density housing</a:t>
            </a:r>
          </a:p>
        </p:txBody>
      </p:sp>
    </p:spTree>
    <p:extLst>
      <p:ext uri="{BB962C8B-B14F-4D97-AF65-F5344CB8AC3E}">
        <p14:creationId xmlns:p14="http://schemas.microsoft.com/office/powerpoint/2010/main" val="2668607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A8C86-DA7C-40B0-9E2D-A42FA8FCE824}"/>
              </a:ext>
            </a:extLst>
          </p:cNvPr>
          <p:cNvSpPr>
            <a:spLocks noGrp="1"/>
          </p:cNvSpPr>
          <p:nvPr>
            <p:ph type="title"/>
          </p:nvPr>
        </p:nvSpPr>
        <p:spPr/>
        <p:txBody>
          <a:bodyPr/>
          <a:lstStyle/>
          <a:p>
            <a:r>
              <a:rPr lang="en-US" dirty="0"/>
              <a:t>Stakeholder Consultations</a:t>
            </a:r>
          </a:p>
        </p:txBody>
      </p:sp>
      <p:sp>
        <p:nvSpPr>
          <p:cNvPr id="3" name="Content Placeholder 2">
            <a:extLst>
              <a:ext uri="{FF2B5EF4-FFF2-40B4-BE49-F238E27FC236}">
                <a16:creationId xmlns:a16="http://schemas.microsoft.com/office/drawing/2014/main" id="{44AF3406-ED72-4F3E-9DD5-945C30536972}"/>
              </a:ext>
            </a:extLst>
          </p:cNvPr>
          <p:cNvSpPr>
            <a:spLocks noGrp="1"/>
          </p:cNvSpPr>
          <p:nvPr>
            <p:ph idx="1"/>
          </p:nvPr>
        </p:nvSpPr>
        <p:spPr>
          <a:ln>
            <a:noFill/>
          </a:ln>
        </p:spPr>
        <p:txBody>
          <a:bodyPr/>
          <a:lstStyle/>
          <a:p>
            <a:r>
              <a:rPr lang="en-US" dirty="0"/>
              <a:t>Reached out to 10 organizations, 6 responded</a:t>
            </a:r>
          </a:p>
          <a:p>
            <a:r>
              <a:rPr lang="en-US" sz="3200" dirty="0"/>
              <a:t>Held consultation interviews with:</a:t>
            </a:r>
          </a:p>
          <a:p>
            <a:pPr lvl="1"/>
            <a:r>
              <a:rPr lang="en-US" sz="3200" dirty="0"/>
              <a:t>Placer Community Foundation – August 4, 2020</a:t>
            </a:r>
          </a:p>
          <a:p>
            <a:pPr lvl="1"/>
            <a:r>
              <a:rPr lang="en-US" sz="3200" dirty="0"/>
              <a:t>Legal Services of Northern California – August 11, 2020</a:t>
            </a:r>
          </a:p>
          <a:p>
            <a:pPr lvl="1"/>
            <a:r>
              <a:rPr lang="en-US" sz="3200" dirty="0"/>
              <a:t>Senior L.I.F.E. Center of Loomis – December 14, 2020</a:t>
            </a:r>
          </a:p>
          <a:p>
            <a:pPr lvl="1"/>
            <a:r>
              <a:rPr lang="en-US" sz="3200" dirty="0"/>
              <a:t>Alta California Regional Center – December 17, 2020</a:t>
            </a:r>
          </a:p>
          <a:p>
            <a:pPr lvl="1"/>
            <a:r>
              <a:rPr lang="en-US" sz="3200" dirty="0"/>
              <a:t>Placer County Housing Authority – December 28, 2020</a:t>
            </a:r>
          </a:p>
          <a:p>
            <a:pPr lvl="1"/>
            <a:r>
              <a:rPr lang="en-US" sz="3200" dirty="0"/>
              <a:t>Brilliant Corners – January 13, 2021</a:t>
            </a:r>
          </a:p>
          <a:p>
            <a:pPr marL="461963" lvl="1" indent="0">
              <a:buNone/>
            </a:pPr>
            <a:endParaRPr lang="en-US" dirty="0"/>
          </a:p>
        </p:txBody>
      </p:sp>
    </p:spTree>
    <p:extLst>
      <p:ext uri="{BB962C8B-B14F-4D97-AF65-F5344CB8AC3E}">
        <p14:creationId xmlns:p14="http://schemas.microsoft.com/office/powerpoint/2010/main" val="211349462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2041</TotalTime>
  <Words>2360</Words>
  <Application>Microsoft Office PowerPoint</Application>
  <PresentationFormat>Custom</PresentationFormat>
  <Paragraphs>249</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Georgia</vt:lpstr>
      <vt:lpstr>Montserrat ExtraBold</vt:lpstr>
      <vt:lpstr>Custom Design</vt:lpstr>
      <vt:lpstr>Town of Loomis General Plan Housing Element</vt:lpstr>
      <vt:lpstr>Agenda</vt:lpstr>
      <vt:lpstr>Available Documents</vt:lpstr>
      <vt:lpstr> Review of  Previous Meeting  </vt:lpstr>
      <vt:lpstr>Presentation Content</vt:lpstr>
      <vt:lpstr>Comments Received</vt:lpstr>
      <vt:lpstr>Public Outreach  </vt:lpstr>
      <vt:lpstr>Open House</vt:lpstr>
      <vt:lpstr>Stakeholder Consultations</vt:lpstr>
      <vt:lpstr>Stakeholder Consultations</vt:lpstr>
      <vt:lpstr>  Housing Survey  </vt:lpstr>
      <vt:lpstr>Housing Programs  </vt:lpstr>
      <vt:lpstr>Programs Completed </vt:lpstr>
      <vt:lpstr>Continuing Programs</vt:lpstr>
      <vt:lpstr>Continuing Programs</vt:lpstr>
      <vt:lpstr>Modified Programs</vt:lpstr>
      <vt:lpstr>Modified Programs</vt:lpstr>
      <vt:lpstr>Modified Programs</vt:lpstr>
      <vt:lpstr>Modified Programs</vt:lpstr>
      <vt:lpstr>Modified Programs</vt:lpstr>
      <vt:lpstr>New Programs to meet State Law</vt:lpstr>
      <vt:lpstr>New Programs to meet State Law</vt:lpstr>
      <vt:lpstr>New Programs to meet State Law</vt:lpstr>
      <vt:lpstr>Sites Inventory  </vt:lpstr>
      <vt:lpstr>RHNA Carryover</vt:lpstr>
      <vt:lpstr>Strategies to Meet RHNA</vt:lpstr>
      <vt:lpstr>Schedule  </vt:lpstr>
      <vt:lpstr>Project Schedule</vt:lpstr>
      <vt:lpstr>Next Steps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 OF LOOMIS General Plan Update</dc:title>
  <dc:creator>Jennifer Gastelum</dc:creator>
  <cp:lastModifiedBy>Mary Beth Van Voorhis</cp:lastModifiedBy>
  <cp:revision>140</cp:revision>
  <dcterms:created xsi:type="dcterms:W3CDTF">2020-01-23T00:29:44Z</dcterms:created>
  <dcterms:modified xsi:type="dcterms:W3CDTF">2021-02-04T21:19:35Z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2019-10-16T00:00:00Z</vt:filetime>
  </property>
  <property fmtid="{D5CDD505-2E9C-101B-9397-08002B2CF9AE}" pid="3" name="Creator">
    <vt:lpwstr>Microsoft® PowerPoint® for Office 365</vt:lpwstr>
  </property>
  <property fmtid="{D5CDD505-2E9C-101B-9397-08002B2CF9AE}" pid="4" name="LastSaved">
    <vt:filetime>2020-01-23T00:00:00Z</vt:filetime>
  </property>
</Properties>
</file>