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828800" cy="8229600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5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376092"/>
    <a:srgbClr val="717F56"/>
    <a:srgbClr val="3399FF"/>
    <a:srgbClr val="0000FF"/>
    <a:srgbClr val="FF9933"/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9862" autoAdjust="0"/>
    <p:restoredTop sz="94622" autoAdjust="0"/>
  </p:normalViewPr>
  <p:slideViewPr>
    <p:cSldViewPr>
      <p:cViewPr varScale="1">
        <p:scale>
          <a:sx n="95" d="100"/>
          <a:sy n="95" d="100"/>
        </p:scale>
        <p:origin x="4758" y="84"/>
      </p:cViewPr>
      <p:guideLst>
        <p:guide orient="horz" pos="2592"/>
        <p:guide pos="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43979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55" tIns="46977" rIns="93955" bIns="46977" numCol="1" anchor="t" anchorCtr="0" compatLnSpc="1">
            <a:prstTxWarp prst="textNoShape">
              <a:avLst/>
            </a:prstTxWarp>
          </a:bodyPr>
          <a:lstStyle>
            <a:lvl1pPr defTabSz="93962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121" y="0"/>
            <a:ext cx="3043979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55" tIns="46977" rIns="93955" bIns="46977" numCol="1" anchor="t" anchorCtr="0" compatLnSpc="1">
            <a:prstTxWarp prst="textNoShape">
              <a:avLst/>
            </a:prstTxWarp>
          </a:bodyPr>
          <a:lstStyle>
            <a:lvl1pPr algn="r" defTabSz="93962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43328"/>
            <a:ext cx="3043979" cy="46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55" tIns="46977" rIns="93955" bIns="46977" numCol="1" anchor="b" anchorCtr="0" compatLnSpc="1">
            <a:prstTxWarp prst="textNoShape">
              <a:avLst/>
            </a:prstTxWarp>
          </a:bodyPr>
          <a:lstStyle>
            <a:lvl1pPr defTabSz="93962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121" y="8843328"/>
            <a:ext cx="3043979" cy="46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55" tIns="46977" rIns="93955" bIns="46977" numCol="1" anchor="b" anchorCtr="0" compatLnSpc="1">
            <a:prstTxWarp prst="textNoShape">
              <a:avLst/>
            </a:prstTxWarp>
          </a:bodyPr>
          <a:lstStyle>
            <a:lvl1pPr algn="r" defTabSz="939620">
              <a:defRPr sz="1200"/>
            </a:lvl1pPr>
          </a:lstStyle>
          <a:p>
            <a:pPr>
              <a:defRPr/>
            </a:pPr>
            <a:fld id="{7C6CD150-3802-42A8-9871-D4CA393555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629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319" y="2555875"/>
            <a:ext cx="1554163" cy="17653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638" y="4664075"/>
            <a:ext cx="1279525" cy="21018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EED95-2015-4633-8851-0A02CEECD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089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3F84D-AD2A-4D3A-87D9-464D603C8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99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3338" y="731838"/>
            <a:ext cx="388937" cy="6583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6526" y="731838"/>
            <a:ext cx="1090613" cy="6583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AC285-6D34-445C-9682-DE29DEE3D4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21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7AF81-D94A-4D73-B2D6-C9EDEE991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980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3" y="5287965"/>
            <a:ext cx="1554163" cy="1635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463" y="3487740"/>
            <a:ext cx="1554163" cy="18002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1E155-26CF-4DF9-AF7C-06B83F88FD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851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6525" y="2382838"/>
            <a:ext cx="739775" cy="4932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52501" y="2382838"/>
            <a:ext cx="739775" cy="4932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F031F-5710-4D58-A996-AECBEA266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040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282" y="330200"/>
            <a:ext cx="1646237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282" y="1841500"/>
            <a:ext cx="808037" cy="768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282" y="2609852"/>
            <a:ext cx="808037" cy="4741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8689" y="1841500"/>
            <a:ext cx="808831" cy="768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8689" y="2609852"/>
            <a:ext cx="808831" cy="4741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89593-DB0C-4AC2-A2AF-7690CC81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60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DDD60-96C3-4811-AE88-72BB38746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539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FC1F8-E2E6-4872-8639-5D80B28F37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158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282" y="327027"/>
            <a:ext cx="601663" cy="13954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170" y="327025"/>
            <a:ext cx="1022350" cy="70246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282" y="1722440"/>
            <a:ext cx="601663" cy="5629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A503C-B917-49BA-B48D-65D26F499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238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5761038"/>
            <a:ext cx="1096963" cy="679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8775" y="735013"/>
            <a:ext cx="1096963" cy="49387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8775" y="6440490"/>
            <a:ext cx="1096963" cy="9667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39592-A5FD-4848-9504-150F025179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22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/>
            </a:gs>
            <a:gs pos="30000">
              <a:srgbClr val="FFBF59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6525" y="731838"/>
            <a:ext cx="155575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1272" tIns="40636" rIns="81272" bIns="406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6525" y="2382838"/>
            <a:ext cx="1555750" cy="4932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1272" tIns="40636" rIns="81272" bIns="406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6525" y="7497763"/>
            <a:ext cx="381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1272" tIns="40636" rIns="81272" bIns="40636" numCol="1" anchor="t" anchorCtr="0" compatLnSpc="1">
            <a:prstTxWarp prst="textNoShape">
              <a:avLst/>
            </a:prstTxWarp>
          </a:bodyPr>
          <a:lstStyle>
            <a:lvl1pPr defTabSz="8128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5475" y="7497763"/>
            <a:ext cx="5778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1272" tIns="40636" rIns="81272" bIns="40636" numCol="1" anchor="t" anchorCtr="0" compatLnSpc="1">
            <a:prstTxWarp prst="textNoShape">
              <a:avLst/>
            </a:prstTxWarp>
          </a:bodyPr>
          <a:lstStyle>
            <a:lvl1pPr algn="ctr" defTabSz="8128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311275" y="7497763"/>
            <a:ext cx="381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1272" tIns="40636" rIns="81272" bIns="40636" numCol="1" anchor="t" anchorCtr="0" compatLnSpc="1">
            <a:prstTxWarp prst="textNoShape">
              <a:avLst/>
            </a:prstTxWarp>
          </a:bodyPr>
          <a:lstStyle>
            <a:lvl1pPr algn="r" defTabSz="812800">
              <a:defRPr sz="1200"/>
            </a:lvl1pPr>
          </a:lstStyle>
          <a:p>
            <a:pPr>
              <a:defRPr/>
            </a:pPr>
            <a:fld id="{094E9CA0-D6AD-43CB-860E-71E4874954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12800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12800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18" charset="0"/>
        </a:defRPr>
      </a:lvl2pPr>
      <a:lvl3pPr algn="ctr" defTabSz="812800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18" charset="0"/>
        </a:defRPr>
      </a:lvl3pPr>
      <a:lvl4pPr algn="ctr" defTabSz="812800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18" charset="0"/>
        </a:defRPr>
      </a:lvl4pPr>
      <a:lvl5pPr algn="ctr" defTabSz="812800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18" charset="0"/>
        </a:defRPr>
      </a:lvl5pPr>
      <a:lvl6pPr marL="457200" algn="ctr" defTabSz="812800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18" charset="0"/>
        </a:defRPr>
      </a:lvl6pPr>
      <a:lvl7pPr marL="914400" algn="ctr" defTabSz="812800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18" charset="0"/>
        </a:defRPr>
      </a:lvl7pPr>
      <a:lvl8pPr marL="1371600" algn="ctr" defTabSz="812800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18" charset="0"/>
        </a:defRPr>
      </a:lvl8pPr>
      <a:lvl9pPr marL="1828800" algn="ctr" defTabSz="812800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18" charset="0"/>
        </a:defRPr>
      </a:lvl9pPr>
    </p:titleStyle>
    <p:bodyStyle>
      <a:lvl1pPr marL="304800" indent="-304800" algn="l" defTabSz="812800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60400" indent="-254000" algn="l" defTabSz="812800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1016000" indent="-203200" algn="l" defTabSz="812800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3pPr>
      <a:lvl4pPr marL="1422400" indent="-203200" algn="l" defTabSz="812800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828800" indent="-203200" algn="l" defTabSz="812800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286000" indent="-203200" algn="l" defTabSz="812800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743200" indent="-203200" algn="l" defTabSz="812800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200400" indent="-203200" algn="l" defTabSz="812800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657600" indent="-203200" algn="l" defTabSz="812800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648C61"/>
            </a:gs>
            <a:gs pos="35001">
              <a:srgbClr val="648C61"/>
            </a:gs>
            <a:gs pos="100000">
              <a:srgbClr val="BCD0BA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07950" y="6611938"/>
            <a:ext cx="1574800" cy="882650"/>
          </a:xfrm>
        </p:spPr>
        <p:txBody>
          <a:bodyPr/>
          <a:lstStyle/>
          <a:p>
            <a:pPr eaLnBrk="1" hangingPunct="1"/>
            <a:r>
              <a:rPr lang="en-US" altLang="en-US" sz="700" i="1" dirty="0">
                <a:solidFill>
                  <a:schemeClr val="bg1"/>
                </a:solidFill>
                <a:latin typeface="Gisha" pitchFamily="34" charset="-79"/>
                <a:cs typeface="Gisha" pitchFamily="34" charset="-79"/>
              </a:rPr>
              <a:t>FINANCED THROUGH THE  TEXAS DEPARTMENT OF AGRICULTURE.</a:t>
            </a:r>
            <a:br>
              <a:rPr lang="en-US" altLang="en-US" sz="700" i="1" dirty="0">
                <a:solidFill>
                  <a:schemeClr val="bg1"/>
                </a:solidFill>
                <a:latin typeface="Gisha" pitchFamily="34" charset="-79"/>
                <a:cs typeface="Gisha" pitchFamily="34" charset="-79"/>
              </a:rPr>
            </a:br>
            <a:r>
              <a:rPr lang="en-US" altLang="en-US" sz="700" i="1" dirty="0">
                <a:solidFill>
                  <a:schemeClr val="bg1"/>
                </a:solidFill>
                <a:latin typeface="Gisha" pitchFamily="34" charset="-79"/>
                <a:cs typeface="Gisha" pitchFamily="34" charset="-79"/>
              </a:rPr>
              <a:t>The preparation of this document was financed through provisions of</a:t>
            </a:r>
            <a:br>
              <a:rPr lang="en-US" altLang="en-US" sz="700" i="1" dirty="0">
                <a:solidFill>
                  <a:schemeClr val="bg1"/>
                </a:solidFill>
                <a:latin typeface="Gisha" pitchFamily="34" charset="-79"/>
                <a:cs typeface="Gisha" pitchFamily="34" charset="-79"/>
              </a:rPr>
            </a:br>
            <a:r>
              <a:rPr lang="en-US" altLang="en-US" sz="700" i="1" dirty="0">
                <a:solidFill>
                  <a:schemeClr val="bg1"/>
                </a:solidFill>
                <a:latin typeface="Gisha" pitchFamily="34" charset="-79"/>
                <a:cs typeface="Gisha" pitchFamily="34" charset="-79"/>
              </a:rPr>
              <a:t>a Texas Community Development Block Grant Program (</a:t>
            </a:r>
            <a:r>
              <a:rPr lang="en-US" altLang="en-US" sz="700" i="1" dirty="0" err="1">
                <a:solidFill>
                  <a:schemeClr val="bg1"/>
                </a:solidFill>
                <a:latin typeface="Gisha" pitchFamily="34" charset="-79"/>
                <a:cs typeface="Gisha" pitchFamily="34" charset="-79"/>
              </a:rPr>
              <a:t>TxCDBG</a:t>
            </a:r>
            <a:r>
              <a:rPr lang="en-US" altLang="en-US" sz="700" i="1" dirty="0">
                <a:solidFill>
                  <a:schemeClr val="bg1"/>
                </a:solidFill>
                <a:latin typeface="Gisha" pitchFamily="34" charset="-79"/>
                <a:cs typeface="Gisha" pitchFamily="34" charset="-79"/>
              </a:rPr>
              <a:t>) Grant from the U.S. Department of Housing and Urban Development.</a:t>
            </a:r>
          </a:p>
        </p:txBody>
      </p:sp>
      <p:graphicFrame>
        <p:nvGraphicFramePr>
          <p:cNvPr id="2051" name="Object 16"/>
          <p:cNvGraphicFramePr>
            <a:graphicFrameLocks noChangeAspect="1"/>
          </p:cNvGraphicFramePr>
          <p:nvPr/>
        </p:nvGraphicFramePr>
        <p:xfrm>
          <a:off x="568325" y="7570788"/>
          <a:ext cx="6921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5571429" imgH="4161905" progId="MS_ClipArt_Gallery.5">
                  <p:embed/>
                </p:oleObj>
              </mc:Choice>
              <mc:Fallback>
                <p:oleObj name="Clip" r:id="rId2" imgW="5571429" imgH="4161905" progId="MS_ClipArt_Gallery.5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25" y="7570788"/>
                        <a:ext cx="692150" cy="576262"/>
                      </a:xfrm>
                      <a:prstGeom prst="rect">
                        <a:avLst/>
                      </a:prstGeom>
                      <a:solidFill>
                        <a:srgbClr val="C4DAC6"/>
                      </a:solidFill>
                      <a:ln w="12700">
                        <a:solidFill>
                          <a:srgbClr val="546D7A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Rectangle 115"/>
          <p:cNvSpPr>
            <a:spLocks noChangeArrowheads="1"/>
          </p:cNvSpPr>
          <p:nvPr/>
        </p:nvSpPr>
        <p:spPr bwMode="auto">
          <a:xfrm>
            <a:off x="-239" y="5266950"/>
            <a:ext cx="1828800" cy="1075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1272" tIns="40636" rIns="81272" bIns="40636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defTabSz="812800">
              <a:defRPr/>
            </a:pPr>
            <a:br>
              <a:rPr lang="en-US" sz="2000" b="1" spc="150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Unicode MS" pitchFamily="34" charset="-128"/>
              </a:rPr>
            </a:br>
            <a:r>
              <a:rPr lang="en-US" sz="1100" b="1" spc="150" dirty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Gisha" panose="020B0502040204020203" pitchFamily="34" charset="-79"/>
                <a:cs typeface="Gisha" panose="020B0502040204020203" pitchFamily="34" charset="-79"/>
              </a:rPr>
              <a:t>Planning &amp; Capacity Study</a:t>
            </a:r>
            <a:br>
              <a:rPr lang="en-US" sz="1100" b="1" spc="150" dirty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Gisha" panose="020B0502040204020203" pitchFamily="34" charset="-79"/>
                <a:cs typeface="Gisha" panose="020B0502040204020203" pitchFamily="34" charset="-79"/>
              </a:rPr>
            </a:br>
            <a:r>
              <a:rPr lang="en-US" sz="1100" b="1" spc="150" dirty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Gisha" panose="020B0502040204020203" pitchFamily="34" charset="-79"/>
                <a:cs typeface="Gisha" panose="020B0502040204020203" pitchFamily="34" charset="-79"/>
              </a:rPr>
              <a:t>2022-2032</a:t>
            </a:r>
            <a:br>
              <a:rPr lang="en-US" sz="1100" b="1" spc="150" dirty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Gisha" panose="020B0502040204020203" pitchFamily="34" charset="-79"/>
                <a:cs typeface="Gisha" panose="020B0502040204020203" pitchFamily="34" charset="-79"/>
              </a:rPr>
            </a:br>
            <a:r>
              <a:rPr lang="en-US" sz="1100" b="1" spc="150" dirty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Gisha" panose="020B0502040204020203" pitchFamily="34" charset="-79"/>
                <a:cs typeface="Gisha" panose="020B0502040204020203" pitchFamily="34" charset="-79"/>
              </a:rPr>
              <a:t>Contract # 7220064</a:t>
            </a:r>
          </a:p>
          <a:p>
            <a:pPr algn="ctr" defTabSz="812800">
              <a:defRPr/>
            </a:pPr>
            <a:r>
              <a:rPr lang="en-US" sz="1100" b="1" spc="150" dirty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Gisha" panose="020B0502040204020203" pitchFamily="34" charset="-79"/>
                <a:cs typeface="Gisha" panose="020B0502040204020203" pitchFamily="34" charset="-79"/>
              </a:rPr>
              <a:t>Volume II-Maps</a:t>
            </a:r>
            <a:br>
              <a:rPr lang="en-US" sz="1200" b="1" spc="150" dirty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ritannic Bold" pitchFamily="34" charset="0"/>
              </a:rPr>
            </a:br>
            <a:endParaRPr lang="en-US" sz="1200" b="1" spc="150" dirty="0">
              <a:ln w="11430"/>
              <a:solidFill>
                <a:schemeClr val="bg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ritannic Bold" pitchFamily="34" charset="0"/>
            </a:endParaRPr>
          </a:p>
        </p:txBody>
      </p:sp>
      <p:sp>
        <p:nvSpPr>
          <p:cNvPr id="12" name="Rectangle 115"/>
          <p:cNvSpPr>
            <a:spLocks noChangeArrowheads="1"/>
          </p:cNvSpPr>
          <p:nvPr/>
        </p:nvSpPr>
        <p:spPr bwMode="auto">
          <a:xfrm rot="16200000">
            <a:off x="-1620331" y="2079334"/>
            <a:ext cx="5069462" cy="1305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1272" tIns="40636" rIns="81272" bIns="40636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defTabSz="812800">
              <a:defRPr/>
            </a:pPr>
            <a:br>
              <a:rPr lang="en-US" sz="375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Unicode MS" pitchFamily="34" charset="-128"/>
              </a:rPr>
            </a:br>
            <a:r>
              <a:rPr lang="en-US" sz="3750" b="1" spc="1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Gisha" panose="020B0502040204020203" pitchFamily="34" charset="-79"/>
                <a:cs typeface="Gisha" panose="020B0502040204020203" pitchFamily="34" charset="-79"/>
              </a:rPr>
              <a:t>City of Marlin</a:t>
            </a:r>
          </a:p>
          <a:p>
            <a:pPr algn="ctr" defTabSz="812800">
              <a:defRPr/>
            </a:pPr>
            <a:endParaRPr lang="en-US" sz="3750" b="1" spc="150" dirty="0">
              <a:ln w="11430"/>
              <a:solidFill>
                <a:schemeClr val="accent5">
                  <a:lumMod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ritannic Bold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128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128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3266</TotalTime>
  <Words>62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 Unicode MS</vt:lpstr>
      <vt:lpstr>Britannic Bold</vt:lpstr>
      <vt:lpstr>Gisha</vt:lpstr>
      <vt:lpstr>Times New Roman</vt:lpstr>
      <vt:lpstr>Default Design</vt:lpstr>
      <vt:lpstr>Clip</vt:lpstr>
      <vt:lpstr>FINANCED THROUGH THE  TEXAS DEPARTMENT OF AGRICULTURE. The preparation of this document was financed through provisions of a Texas Community Development Block Grant Program (TxCDBG) Grant from the U.S. Department of Housing and Urban Development.</vt:lpstr>
    </vt:vector>
  </TitlesOfParts>
  <Company>GrantWorks,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Atascosa County Comprehensive Colonia  Study and Plan</dc:title>
  <dc:creator>Eric Hartzell</dc:creator>
  <cp:lastModifiedBy>Grantworks</cp:lastModifiedBy>
  <cp:revision>167</cp:revision>
  <cp:lastPrinted>2020-05-04T17:01:29Z</cp:lastPrinted>
  <dcterms:created xsi:type="dcterms:W3CDTF">2001-03-11T14:51:38Z</dcterms:created>
  <dcterms:modified xsi:type="dcterms:W3CDTF">2022-06-28T15:30:26Z</dcterms:modified>
</cp:coreProperties>
</file>