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7.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8.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1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2.xml" ContentType="application/vnd.openxmlformats-officedocument.presentationml.notesSlide+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3.xml" ContentType="application/vnd.openxmlformats-officedocument.presentationml.notesSlide+xml"/>
  <Override PartName="/ppt/notesSlides/notesSlide1.xml" ContentType="application/vnd.openxmlformats-officedocument.presentationml.notesSlide+xml"/>
  <Override PartName="/ppt/notesSlides/notesSlide4.xml" ContentType="application/vnd.openxmlformats-officedocument.presentationml.notesSlide+xml"/>
  <Override PartName="/ppt/notesSlides/notesSlide11.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ppt/revisionInfo.xml" ContentType="application/vnd.ms-powerpoint.revisioninfo+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256" r:id="rId2"/>
    <p:sldId id="324" r:id="rId3"/>
    <p:sldId id="311" r:id="rId4"/>
    <p:sldId id="325" r:id="rId5"/>
    <p:sldId id="258" r:id="rId6"/>
    <p:sldId id="259" r:id="rId7"/>
    <p:sldId id="260" r:id="rId8"/>
    <p:sldId id="261" r:id="rId9"/>
    <p:sldId id="262" r:id="rId10"/>
    <p:sldId id="299" r:id="rId11"/>
    <p:sldId id="301" r:id="rId12"/>
    <p:sldId id="303" r:id="rId13"/>
    <p:sldId id="309" r:id="rId14"/>
    <p:sldId id="306" r:id="rId15"/>
    <p:sldId id="317" r:id="rId16"/>
    <p:sldId id="307" r:id="rId17"/>
    <p:sldId id="318" r:id="rId18"/>
    <p:sldId id="308" r:id="rId19"/>
    <p:sldId id="313" r:id="rId20"/>
    <p:sldId id="314" r:id="rId21"/>
    <p:sldId id="265" r:id="rId22"/>
    <p:sldId id="266" r:id="rId23"/>
    <p:sldId id="304" r:id="rId24"/>
    <p:sldId id="305" r:id="rId25"/>
    <p:sldId id="302" r:id="rId26"/>
    <p:sldId id="319" r:id="rId27"/>
    <p:sldId id="320" r:id="rId28"/>
    <p:sldId id="329" r:id="rId29"/>
    <p:sldId id="312" r:id="rId30"/>
    <p:sldId id="267" r:id="rId31"/>
    <p:sldId id="326" r:id="rId32"/>
    <p:sldId id="323" r:id="rId33"/>
    <p:sldId id="328" r:id="rId34"/>
    <p:sldId id="322" r:id="rId35"/>
    <p:sldId id="330" r:id="rId36"/>
    <p:sldId id="315" r:id="rId37"/>
    <p:sldId id="331" r:id="rId38"/>
    <p:sldId id="297" r:id="rId39"/>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578A"/>
    <a:srgbClr val="000099"/>
    <a:srgbClr val="422C16"/>
    <a:srgbClr val="0C788E"/>
    <a:srgbClr val="025198"/>
    <a:srgbClr val="1C1C1C"/>
    <a:srgbClr val="660066"/>
    <a:srgbClr val="000058"/>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544" autoAdjust="0"/>
    <p:restoredTop sz="94574" autoAdjust="0"/>
  </p:normalViewPr>
  <p:slideViewPr>
    <p:cSldViewPr>
      <p:cViewPr varScale="1">
        <p:scale>
          <a:sx n="82" d="100"/>
          <a:sy n="82" d="100"/>
        </p:scale>
        <p:origin x="1205" y="58"/>
      </p:cViewPr>
      <p:guideLst>
        <p:guide orient="horz" pos="2160"/>
        <p:guide pos="2880"/>
      </p:guideLst>
    </p:cSldViewPr>
  </p:slideViewPr>
  <p:outlineViewPr>
    <p:cViewPr>
      <p:scale>
        <a:sx n="33" d="100"/>
        <a:sy n="33" d="100"/>
      </p:scale>
      <p:origin x="53" y="12974"/>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47"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ustomXml" Target="../customXml/item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48" Type="http://schemas.openxmlformats.org/officeDocument/2006/relationships/customXml" Target="../customXml/item3.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ustomXml" Target="../customXml/item1.xml"/><Relationship Id="rId20" Type="http://schemas.openxmlformats.org/officeDocument/2006/relationships/slide" Target="slides/slide19.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9DE3FD-13A6-4D87-B5B0-B4708E332ED3}" type="datetimeFigureOut">
              <a:rPr lang="en-US" smtClean="0"/>
              <a:pPr/>
              <a:t>1/4/2018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0FAC76-BF8B-4F47-98D7-54232A291381}" type="slidenum">
              <a:rPr lang="en-US" smtClean="0"/>
              <a:pPr/>
              <a:t>‹#›</a:t>
            </a:fld>
            <a:endParaRPr lang="en-US" dirty="0"/>
          </a:p>
        </p:txBody>
      </p:sp>
    </p:spTree>
    <p:extLst>
      <p:ext uri="{BB962C8B-B14F-4D97-AF65-F5344CB8AC3E}">
        <p14:creationId xmlns:p14="http://schemas.microsoft.com/office/powerpoint/2010/main" val="2644974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60FAC76-BF8B-4F47-98D7-54232A291381}"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4025"/>
            <a:ext cx="5486400" cy="4114489"/>
          </a:xfrm>
          <a:prstGeom prst="rect">
            <a:avLst/>
          </a:prstGeom>
        </p:spPr>
        <p:txBody>
          <a:bodyPr lIns="90569" tIns="45285" rIns="90569" bIns="45285">
            <a:normAutofit/>
          </a:bodyPr>
          <a:lstStyle/>
          <a:p>
            <a:endParaRPr lang="en-US" dirty="0"/>
          </a:p>
        </p:txBody>
      </p:sp>
      <p:sp>
        <p:nvSpPr>
          <p:cNvPr id="4" name="Slide Number Placeholder 3"/>
          <p:cNvSpPr>
            <a:spLocks noGrp="1"/>
          </p:cNvSpPr>
          <p:nvPr>
            <p:ph type="sldNum" sz="quarter" idx="10"/>
          </p:nvPr>
        </p:nvSpPr>
        <p:spPr/>
        <p:txBody>
          <a:bodyPr/>
          <a:lstStyle/>
          <a:p>
            <a:fld id="{795F12FF-F1B6-4D42-82F4-A2539ABE6391}" type="slidenum">
              <a:rPr lang="en-US" smtClean="0"/>
              <a:pPr/>
              <a:t>30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F0E2040-8843-48F6-B593-3F8C050DE6A2}" type="slidenum">
              <a:rPr lang="en-US" smtClean="0"/>
              <a:pPr/>
              <a:t>38</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4025"/>
            <a:ext cx="5486400" cy="4114489"/>
          </a:xfrm>
          <a:prstGeom prst="rect">
            <a:avLst/>
          </a:prstGeom>
        </p:spPr>
        <p:txBody>
          <a:bodyPr lIns="90569" tIns="45285" rIns="90569" bIns="45285">
            <a:normAutofit/>
          </a:bodyPr>
          <a:lstStyle/>
          <a:p>
            <a:endParaRPr lang="en-US" dirty="0"/>
          </a:p>
        </p:txBody>
      </p:sp>
      <p:sp>
        <p:nvSpPr>
          <p:cNvPr id="4" name="Slide Number Placeholder 3"/>
          <p:cNvSpPr>
            <a:spLocks noGrp="1"/>
          </p:cNvSpPr>
          <p:nvPr>
            <p:ph type="sldNum" sz="quarter" idx="10"/>
          </p:nvPr>
        </p:nvSpPr>
        <p:spPr/>
        <p:txBody>
          <a:bodyPr/>
          <a:lstStyle/>
          <a:p>
            <a:fld id="{795F12FF-F1B6-4D42-82F4-A2539ABE6391}" type="slidenum">
              <a:rPr lang="en-US" smtClean="0"/>
              <a:pPr/>
              <a:t>5</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4025"/>
            <a:ext cx="5486400" cy="4114489"/>
          </a:xfrm>
          <a:prstGeom prst="rect">
            <a:avLst/>
          </a:prstGeom>
        </p:spPr>
        <p:txBody>
          <a:bodyPr lIns="90569" tIns="45285" rIns="90569" bIns="45285">
            <a:normAutofit/>
          </a:bodyPr>
          <a:lstStyle/>
          <a:p>
            <a:endParaRPr lang="en-US" dirty="0"/>
          </a:p>
        </p:txBody>
      </p:sp>
      <p:sp>
        <p:nvSpPr>
          <p:cNvPr id="4" name="Slide Number Placeholder 3"/>
          <p:cNvSpPr>
            <a:spLocks noGrp="1"/>
          </p:cNvSpPr>
          <p:nvPr>
            <p:ph type="sldNum" sz="quarter" idx="10"/>
          </p:nvPr>
        </p:nvSpPr>
        <p:spPr/>
        <p:txBody>
          <a:bodyPr/>
          <a:lstStyle/>
          <a:p>
            <a:fld id="{795F12FF-F1B6-4D42-82F4-A2539ABE6391}" type="slidenum">
              <a:rPr lang="en-US" smtClean="0"/>
              <a:pPr/>
              <a:t>6</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4025"/>
            <a:ext cx="5486400" cy="4114489"/>
          </a:xfrm>
          <a:prstGeom prst="rect">
            <a:avLst/>
          </a:prstGeom>
        </p:spPr>
        <p:txBody>
          <a:bodyPr lIns="90569" tIns="45285" rIns="90569" bIns="45285">
            <a:normAutofit/>
          </a:bodyPr>
          <a:lstStyle/>
          <a:p>
            <a:endParaRPr lang="en-US" dirty="0"/>
          </a:p>
        </p:txBody>
      </p:sp>
      <p:sp>
        <p:nvSpPr>
          <p:cNvPr id="4" name="Slide Number Placeholder 3"/>
          <p:cNvSpPr>
            <a:spLocks noGrp="1"/>
          </p:cNvSpPr>
          <p:nvPr>
            <p:ph type="sldNum" sz="quarter" idx="10"/>
          </p:nvPr>
        </p:nvSpPr>
        <p:spPr/>
        <p:txBody>
          <a:bodyPr/>
          <a:lstStyle/>
          <a:p>
            <a:fld id="{795F12FF-F1B6-4D42-82F4-A2539ABE6391}" type="slidenum">
              <a:rPr lang="en-US" smtClean="0"/>
              <a:pPr/>
              <a:t>7</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4025"/>
            <a:ext cx="5486400" cy="4114489"/>
          </a:xfrm>
          <a:prstGeom prst="rect">
            <a:avLst/>
          </a:prstGeom>
        </p:spPr>
        <p:txBody>
          <a:bodyPr lIns="90569" tIns="45285" rIns="90569" bIns="45285">
            <a:normAutofit/>
          </a:bodyPr>
          <a:lstStyle/>
          <a:p>
            <a:endParaRPr lang="en-US" dirty="0"/>
          </a:p>
        </p:txBody>
      </p:sp>
      <p:sp>
        <p:nvSpPr>
          <p:cNvPr id="4" name="Slide Number Placeholder 3"/>
          <p:cNvSpPr>
            <a:spLocks noGrp="1"/>
          </p:cNvSpPr>
          <p:nvPr>
            <p:ph type="sldNum" sz="quarter" idx="10"/>
          </p:nvPr>
        </p:nvSpPr>
        <p:spPr/>
        <p:txBody>
          <a:bodyPr/>
          <a:lstStyle/>
          <a:p>
            <a:fld id="{795F12FF-F1B6-4D42-82F4-A2539ABE6391}" type="slidenum">
              <a:rPr lang="en-US" smtClean="0"/>
              <a:pPr/>
              <a:t>8</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4025"/>
            <a:ext cx="5486400" cy="4114489"/>
          </a:xfrm>
          <a:prstGeom prst="rect">
            <a:avLst/>
          </a:prstGeom>
        </p:spPr>
        <p:txBody>
          <a:bodyPr lIns="90569" tIns="45285" rIns="90569" bIns="45285">
            <a:normAutofit/>
          </a:bodyPr>
          <a:lstStyle/>
          <a:p>
            <a:endParaRPr lang="en-US" dirty="0"/>
          </a:p>
        </p:txBody>
      </p:sp>
      <p:sp>
        <p:nvSpPr>
          <p:cNvPr id="4" name="Slide Number Placeholder 3"/>
          <p:cNvSpPr>
            <a:spLocks noGrp="1"/>
          </p:cNvSpPr>
          <p:nvPr>
            <p:ph type="sldNum" sz="quarter" idx="10"/>
          </p:nvPr>
        </p:nvSpPr>
        <p:spPr/>
        <p:txBody>
          <a:bodyPr/>
          <a:lstStyle/>
          <a:p>
            <a:fld id="{795F12FF-F1B6-4D42-82F4-A2539ABE6391}" type="slidenum">
              <a:rPr lang="en-US" smtClean="0"/>
              <a:pPr/>
              <a:t>9</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4025"/>
            <a:ext cx="5486400" cy="4114489"/>
          </a:xfrm>
          <a:prstGeom prst="rect">
            <a:avLst/>
          </a:prstGeom>
        </p:spPr>
        <p:txBody>
          <a:bodyPr lIns="90569" tIns="45285" rIns="90569" bIns="45285">
            <a:normAutofit/>
          </a:bodyPr>
          <a:lstStyle/>
          <a:p>
            <a:endParaRPr lang="en-US" dirty="0"/>
          </a:p>
        </p:txBody>
      </p:sp>
      <p:sp>
        <p:nvSpPr>
          <p:cNvPr id="4" name="Slide Number Placeholder 3"/>
          <p:cNvSpPr>
            <a:spLocks noGrp="1"/>
          </p:cNvSpPr>
          <p:nvPr>
            <p:ph type="sldNum" sz="quarter" idx="10"/>
          </p:nvPr>
        </p:nvSpPr>
        <p:spPr/>
        <p:txBody>
          <a:bodyPr/>
          <a:lstStyle/>
          <a:p>
            <a:fld id="{795F12FF-F1B6-4D42-82F4-A2539ABE6391}" type="slidenum">
              <a:rPr lang="en-US" smtClean="0">
                <a:solidFill>
                  <a:prstClr val="black"/>
                </a:solidFill>
              </a:rPr>
              <a:pPr/>
              <a:t>10</a:t>
            </a:fld>
            <a:endParaRPr lang="en-US"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4025"/>
            <a:ext cx="5486400" cy="4114489"/>
          </a:xfrm>
          <a:prstGeom prst="rect">
            <a:avLst/>
          </a:prstGeom>
        </p:spPr>
        <p:txBody>
          <a:bodyPr lIns="90569" tIns="45285" rIns="90569" bIns="45285">
            <a:normAutofit/>
          </a:bodyPr>
          <a:lstStyle/>
          <a:p>
            <a:endParaRPr lang="en-US" dirty="0"/>
          </a:p>
        </p:txBody>
      </p:sp>
      <p:sp>
        <p:nvSpPr>
          <p:cNvPr id="4" name="Slide Number Placeholder 3"/>
          <p:cNvSpPr>
            <a:spLocks noGrp="1"/>
          </p:cNvSpPr>
          <p:nvPr>
            <p:ph type="sldNum" sz="quarter" idx="10"/>
          </p:nvPr>
        </p:nvSpPr>
        <p:spPr/>
        <p:txBody>
          <a:bodyPr/>
          <a:lstStyle/>
          <a:p>
            <a:fld id="{795F12FF-F1B6-4D42-82F4-A2539ABE6391}" type="slidenum">
              <a:rPr lang="en-US" smtClean="0"/>
              <a:pPr/>
              <a:t>21</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4025"/>
            <a:ext cx="5486400" cy="4114489"/>
          </a:xfrm>
          <a:prstGeom prst="rect">
            <a:avLst/>
          </a:prstGeom>
        </p:spPr>
        <p:txBody>
          <a:bodyPr lIns="90569" tIns="45285" rIns="90569" bIns="45285">
            <a:normAutofit/>
          </a:bodyPr>
          <a:lstStyle/>
          <a:p>
            <a:endParaRPr lang="en-US" dirty="0"/>
          </a:p>
        </p:txBody>
      </p:sp>
      <p:sp>
        <p:nvSpPr>
          <p:cNvPr id="4" name="Slide Number Placeholder 3"/>
          <p:cNvSpPr>
            <a:spLocks noGrp="1"/>
          </p:cNvSpPr>
          <p:nvPr>
            <p:ph type="sldNum" sz="quarter" idx="10"/>
          </p:nvPr>
        </p:nvSpPr>
        <p:spPr/>
        <p:txBody>
          <a:bodyPr/>
          <a:lstStyle/>
          <a:p>
            <a:fld id="{795F12FF-F1B6-4D42-82F4-A2539ABE6391}" type="slidenum">
              <a:rPr lang="en-US" smtClean="0"/>
              <a:pPr/>
              <a:t>22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PPT Cover (01-31-14) (HMT)-01.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3A1D785-D41B-4ED3-B178-836AA6C8AAD8}" type="datetimeFigureOut">
              <a:rPr lang="en-US" smtClean="0"/>
              <a:pPr/>
              <a:t>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397273-1CDD-48A2-8BF2-B4C79447A9D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A1D785-D41B-4ED3-B178-836AA6C8AAD8}" type="datetimeFigureOut">
              <a:rPr lang="en-US" smtClean="0"/>
              <a:pPr/>
              <a:t>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397273-1CDD-48A2-8BF2-B4C79447A9D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A1D785-D41B-4ED3-B178-836AA6C8AAD8}" type="datetimeFigureOut">
              <a:rPr lang="en-US" smtClean="0"/>
              <a:pPr/>
              <a:t>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397273-1CDD-48A2-8BF2-B4C79447A9D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PPT Body (01-31-14) (HMT)-01.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A1D785-D41B-4ED3-B178-836AA6C8AAD8}" type="datetimeFigureOut">
              <a:rPr lang="en-US" smtClean="0"/>
              <a:pPr/>
              <a:t>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397273-1CDD-48A2-8BF2-B4C79447A9D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PPT End Slide (01-31-14) (HMT)-01.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A1D785-D41B-4ED3-B178-836AA6C8AAD8}" type="datetimeFigureOut">
              <a:rPr lang="en-US" smtClean="0"/>
              <a:pPr/>
              <a:t>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397273-1CDD-48A2-8BF2-B4C79447A9D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A1D785-D41B-4ED3-B178-836AA6C8AAD8}" type="datetimeFigureOut">
              <a:rPr lang="en-US" smtClean="0"/>
              <a:pPr/>
              <a:t>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3397273-1CDD-48A2-8BF2-B4C79447A9D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3A1D785-D41B-4ED3-B178-836AA6C8AAD8}" type="datetimeFigureOut">
              <a:rPr lang="en-US" smtClean="0"/>
              <a:pPr/>
              <a:t>1/4/2018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3397273-1CDD-48A2-8BF2-B4C79447A9D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A1D785-D41B-4ED3-B178-836AA6C8AAD8}" type="datetimeFigureOut">
              <a:rPr lang="en-US" smtClean="0"/>
              <a:pPr/>
              <a:t>1/4/2018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3397273-1CDD-48A2-8BF2-B4C79447A9D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A1D785-D41B-4ED3-B178-836AA6C8AAD8}" type="datetimeFigureOut">
              <a:rPr lang="en-US" smtClean="0"/>
              <a:pPr/>
              <a:t>1/4/2018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3397273-1CDD-48A2-8BF2-B4C79447A9D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A1D785-D41B-4ED3-B178-836AA6C8AAD8}" type="datetimeFigureOut">
              <a:rPr lang="en-US" smtClean="0"/>
              <a:pPr/>
              <a:t>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3397273-1CDD-48A2-8BF2-B4C79447A9D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A1D785-D41B-4ED3-B178-836AA6C8AAD8}" type="datetimeFigureOut">
              <a:rPr lang="en-US" smtClean="0"/>
              <a:pPr/>
              <a:t>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3397273-1CDD-48A2-8BF2-B4C79447A9D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A1D785-D41B-4ED3-B178-836AA6C8AAD8}" type="datetimeFigureOut">
              <a:rPr lang="en-US" smtClean="0"/>
              <a:pPr/>
              <a:t>1/4/2018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397273-1CDD-48A2-8BF2-B4C79447A9D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7" name="Rectangle 4"/>
          <p:cNvSpPr txBox="1">
            <a:spLocks/>
          </p:cNvSpPr>
          <p:nvPr/>
        </p:nvSpPr>
        <p:spPr>
          <a:xfrm>
            <a:off x="1043608" y="5661248"/>
            <a:ext cx="3240360" cy="1152128"/>
          </a:xfrm>
          <a:prstGeom prst="rect">
            <a:avLst/>
          </a:prstGeom>
        </p:spPr>
        <p:txBody>
          <a:bodyPr vert="horz">
            <a:noAutofit/>
          </a:bodyPr>
          <a:lstStyle/>
          <a:p>
            <a:pPr>
              <a:spcAft>
                <a:spcPts val="600"/>
              </a:spcAft>
            </a:pPr>
            <a:r>
              <a:rPr lang="en-US" sz="1400" b="1" dirty="0">
                <a:solidFill>
                  <a:schemeClr val="tx1">
                    <a:lumMod val="75000"/>
                    <a:lumOff val="25000"/>
                  </a:schemeClr>
                </a:solidFill>
                <a:latin typeface="Arial" pitchFamily="34" charset="0"/>
                <a:cs typeface="Arial" pitchFamily="34" charset="0"/>
              </a:rPr>
              <a:t>PRESENTED BY: </a:t>
            </a:r>
          </a:p>
          <a:p>
            <a:pPr lvl="0">
              <a:spcAft>
                <a:spcPts val="600"/>
              </a:spcAft>
              <a:defRPr/>
            </a:pPr>
            <a:r>
              <a:rPr lang="en-US" sz="1200" b="1" kern="0" dirty="0">
                <a:solidFill>
                  <a:schemeClr val="tx1">
                    <a:lumMod val="75000"/>
                    <a:lumOff val="25000"/>
                  </a:schemeClr>
                </a:solidFill>
                <a:latin typeface="Arial" pitchFamily="34" charset="0"/>
                <a:cs typeface="Arial" pitchFamily="34" charset="0"/>
              </a:rPr>
              <a:t>Rick Steddom  - Vice President </a:t>
            </a:r>
          </a:p>
          <a:p>
            <a:pPr lvl="0">
              <a:spcAft>
                <a:spcPts val="600"/>
              </a:spcAft>
              <a:defRPr/>
            </a:pPr>
            <a:r>
              <a:rPr lang="en-US" sz="1200" b="1" kern="0" dirty="0">
                <a:solidFill>
                  <a:schemeClr val="tx1">
                    <a:lumMod val="75000"/>
                    <a:lumOff val="25000"/>
                  </a:schemeClr>
                </a:solidFill>
                <a:latin typeface="Arial" pitchFamily="34" charset="0"/>
                <a:cs typeface="Arial" pitchFamily="34" charset="0"/>
              </a:rPr>
              <a:t>Justin  Swarbrick – Vice President </a:t>
            </a:r>
          </a:p>
          <a:p>
            <a:pPr lvl="0">
              <a:spcAft>
                <a:spcPts val="600"/>
              </a:spcAft>
              <a:defRPr/>
            </a:pPr>
            <a:r>
              <a:rPr lang="en-US" sz="1200" b="1" kern="0" dirty="0">
                <a:solidFill>
                  <a:schemeClr val="tx1">
                    <a:lumMod val="75000"/>
                    <a:lumOff val="25000"/>
                  </a:schemeClr>
                </a:solidFill>
                <a:latin typeface="Arial" pitchFamily="34" charset="0"/>
                <a:cs typeface="Arial" pitchFamily="34" charset="0"/>
              </a:rPr>
              <a:t>Alliant  Insurance Services, Inc. </a:t>
            </a:r>
          </a:p>
        </p:txBody>
      </p:sp>
      <p:sp>
        <p:nvSpPr>
          <p:cNvPr id="9" name="Title 8"/>
          <p:cNvSpPr>
            <a:spLocks noGrp="1"/>
          </p:cNvSpPr>
          <p:nvPr>
            <p:ph type="ctrTitle"/>
          </p:nvPr>
        </p:nvSpPr>
        <p:spPr>
          <a:xfrm>
            <a:off x="323528" y="2276872"/>
            <a:ext cx="5472608" cy="3312368"/>
          </a:xfrm>
        </p:spPr>
        <p:txBody>
          <a:bodyPr anchor="t">
            <a:normAutofit fontScale="90000"/>
          </a:bodyPr>
          <a:lstStyle/>
          <a:p>
            <a:pPr algn="l"/>
            <a:br>
              <a:rPr lang="en-US" sz="1400" dirty="0">
                <a:solidFill>
                  <a:schemeClr val="bg1"/>
                </a:solidFill>
                <a:latin typeface="Arial" pitchFamily="34" charset="0"/>
                <a:cs typeface="Arial" pitchFamily="34" charset="0"/>
              </a:rPr>
            </a:br>
            <a:r>
              <a:rPr lang="en-US" sz="3600" dirty="0">
                <a:solidFill>
                  <a:schemeClr val="bg1"/>
                </a:solidFill>
                <a:latin typeface="Arial" pitchFamily="34" charset="0"/>
                <a:cs typeface="Arial" pitchFamily="34" charset="0"/>
              </a:rPr>
              <a:t>Miami Valley Risk Management Association   MVRMA </a:t>
            </a:r>
            <a:br>
              <a:rPr lang="en-US" sz="3600" dirty="0">
                <a:solidFill>
                  <a:schemeClr val="bg1"/>
                </a:solidFill>
                <a:latin typeface="Arial" pitchFamily="34" charset="0"/>
                <a:cs typeface="Arial" pitchFamily="34" charset="0"/>
              </a:rPr>
            </a:br>
            <a:r>
              <a:rPr lang="en-US" sz="3600" dirty="0">
                <a:solidFill>
                  <a:schemeClr val="bg1"/>
                </a:solidFill>
                <a:latin typeface="Arial" pitchFamily="34" charset="0"/>
                <a:cs typeface="Arial" pitchFamily="34" charset="0"/>
              </a:rPr>
              <a:t>Insurance Requirements </a:t>
            </a:r>
            <a:br>
              <a:rPr lang="en-US" sz="3600" dirty="0">
                <a:solidFill>
                  <a:schemeClr val="bg1"/>
                </a:solidFill>
                <a:latin typeface="Arial" pitchFamily="34" charset="0"/>
                <a:cs typeface="Arial" pitchFamily="34" charset="0"/>
              </a:rPr>
            </a:br>
            <a:r>
              <a:rPr lang="en-US" sz="3600" dirty="0">
                <a:solidFill>
                  <a:schemeClr val="bg1"/>
                </a:solidFill>
                <a:latin typeface="Arial" pitchFamily="34" charset="0"/>
                <a:cs typeface="Arial" pitchFamily="34" charset="0"/>
              </a:rPr>
              <a:t>   In Contract Training </a:t>
            </a:r>
            <a:br>
              <a:rPr lang="en-US" sz="3600" dirty="0">
                <a:solidFill>
                  <a:schemeClr val="bg1"/>
                </a:solidFill>
                <a:latin typeface="Arial" pitchFamily="34" charset="0"/>
                <a:cs typeface="Arial" pitchFamily="34" charset="0"/>
              </a:rPr>
            </a:br>
            <a:r>
              <a:rPr lang="en-US" sz="3600" dirty="0">
                <a:solidFill>
                  <a:schemeClr val="bg1"/>
                </a:solidFill>
                <a:latin typeface="Arial" pitchFamily="34" charset="0"/>
                <a:cs typeface="Arial" pitchFamily="34" charset="0"/>
              </a:rPr>
              <a:t> 6-  June 16, 2014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40768"/>
            <a:ext cx="8229600" cy="4525963"/>
          </a:xfrm>
        </p:spPr>
        <p:txBody>
          <a:bodyPr>
            <a:normAutofit/>
          </a:bodyPr>
          <a:lstStyle/>
          <a:p>
            <a:r>
              <a:rPr lang="en-US" b="1" dirty="0"/>
              <a:t>Workers’ Compensation: </a:t>
            </a:r>
            <a:r>
              <a:rPr lang="en-US" dirty="0"/>
              <a:t>as required by the State of Ohio with Statutory Limits</a:t>
            </a:r>
          </a:p>
          <a:p>
            <a:pPr lvl="1"/>
            <a:r>
              <a:rPr lang="en-US" dirty="0"/>
              <a:t>City, its officers, officials, employees and volunteers as </a:t>
            </a:r>
            <a:r>
              <a:rPr lang="en-US" u="sng" dirty="0"/>
              <a:t>Additional Insureds </a:t>
            </a:r>
            <a:r>
              <a:rPr lang="en-US" dirty="0"/>
              <a:t>–  </a:t>
            </a:r>
            <a:r>
              <a:rPr lang="en-US" u="sng" dirty="0"/>
              <a:t>Not Permitted </a:t>
            </a:r>
          </a:p>
          <a:p>
            <a:pPr lvl="1"/>
            <a:r>
              <a:rPr lang="en-US" u="sng" dirty="0"/>
              <a:t>Primary Insurance </a:t>
            </a:r>
            <a:r>
              <a:rPr lang="en-US" dirty="0"/>
              <a:t>for City, its officers, officials, employees and volunteers as Additional Insureds  - </a:t>
            </a:r>
            <a:r>
              <a:rPr lang="en-US" u="sng" dirty="0"/>
              <a:t>Not Applicable</a:t>
            </a:r>
          </a:p>
          <a:p>
            <a:pPr lvl="1"/>
            <a:r>
              <a:rPr lang="en-US" dirty="0"/>
              <a:t>Waiver of Subrogation – </a:t>
            </a:r>
            <a:r>
              <a:rPr lang="en-US" u="sng" dirty="0"/>
              <a:t>Not Permitted </a:t>
            </a:r>
            <a:endParaRPr lang="en-US" dirty="0"/>
          </a:p>
          <a:p>
            <a:endParaRPr lang="en-US" dirty="0">
              <a:latin typeface="Arial" pitchFamily="34" charset="0"/>
              <a:cs typeface="Arial" pitchFamily="34" charset="0"/>
            </a:endParaRPr>
          </a:p>
        </p:txBody>
      </p:sp>
      <p:sp>
        <p:nvSpPr>
          <p:cNvPr id="5" name="Slide Number Placeholder 3"/>
          <p:cNvSpPr>
            <a:spLocks noGrp="1"/>
          </p:cNvSpPr>
          <p:nvPr>
            <p:ph type="sldNum" sz="quarter" idx="12"/>
          </p:nvPr>
        </p:nvSpPr>
        <p:spPr>
          <a:xfrm>
            <a:off x="8534400" y="6492875"/>
            <a:ext cx="609600" cy="365125"/>
          </a:xfrm>
          <a:prstGeom prst="rect">
            <a:avLst/>
          </a:prstGeom>
        </p:spPr>
        <p:txBody>
          <a:bodyPr/>
          <a:lstStyle/>
          <a:p>
            <a:pPr algn="ctr"/>
            <a:fld id="{D98EB9DB-A96A-49F4-BB90-98B633AE5EEF}" type="slidenum">
              <a:rPr lang="en-US" sz="1400" smtClean="0">
                <a:solidFill>
                  <a:prstClr val="black"/>
                </a:solidFill>
              </a:rPr>
              <a:pPr algn="ctr"/>
              <a:t>10</a:t>
            </a:fld>
            <a:endParaRPr lang="en-US" sz="1400" dirty="0">
              <a:solidFill>
                <a:prstClr val="black"/>
              </a:solidFill>
            </a:endParaRPr>
          </a:p>
        </p:txBody>
      </p:sp>
      <p:sp>
        <p:nvSpPr>
          <p:cNvPr id="7" name="Title 1"/>
          <p:cNvSpPr>
            <a:spLocks noGrp="1"/>
          </p:cNvSpPr>
          <p:nvPr>
            <p:ph type="title"/>
          </p:nvPr>
        </p:nvSpPr>
        <p:spPr>
          <a:xfrm>
            <a:off x="611560" y="332656"/>
            <a:ext cx="8532440" cy="1008112"/>
          </a:xfrm>
        </p:spPr>
        <p:txBody>
          <a:bodyPr>
            <a:noAutofit/>
          </a:bodyPr>
          <a:lstStyle/>
          <a:p>
            <a:r>
              <a:rPr lang="en-US" sz="3600" dirty="0">
                <a:solidFill>
                  <a:schemeClr val="bg1"/>
                </a:solidFill>
                <a:cs typeface="Arial" pitchFamily="34" charset="0"/>
              </a:rPr>
              <a:t>WORKERS’ COMPENSATION </a:t>
            </a:r>
          </a:p>
        </p:txBody>
      </p:sp>
    </p:spTree>
    <p:extLst>
      <p:ext uri="{BB962C8B-B14F-4D97-AF65-F5344CB8AC3E}">
        <p14:creationId xmlns:p14="http://schemas.microsoft.com/office/powerpoint/2010/main" val="21199375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5416"/>
            <a:ext cx="8229600" cy="1584176"/>
          </a:xfrm>
        </p:spPr>
        <p:txBody>
          <a:bodyPr>
            <a:noAutofit/>
          </a:bodyPr>
          <a:lstStyle/>
          <a:p>
            <a:pPr algn="l"/>
            <a:r>
              <a:rPr lang="en-US" sz="3600" dirty="0">
                <a:solidFill>
                  <a:schemeClr val="bg1"/>
                </a:solidFill>
              </a:rPr>
              <a:t>PROFESSIONAL LIABILITY/ ERRORS &amp; OMISSIONS LIABLITY – WHAT IS IT?</a:t>
            </a:r>
          </a:p>
        </p:txBody>
      </p:sp>
      <p:sp>
        <p:nvSpPr>
          <p:cNvPr id="3" name="Content Placeholder 2"/>
          <p:cNvSpPr>
            <a:spLocks noGrp="1"/>
          </p:cNvSpPr>
          <p:nvPr>
            <p:ph idx="1"/>
          </p:nvPr>
        </p:nvSpPr>
        <p:spPr/>
        <p:txBody>
          <a:bodyPr>
            <a:normAutofit fontScale="77500" lnSpcReduction="20000"/>
          </a:bodyPr>
          <a:lstStyle/>
          <a:p>
            <a:r>
              <a:rPr lang="en-US" sz="3500" dirty="0"/>
              <a:t>Terms are used interchangeably</a:t>
            </a:r>
          </a:p>
          <a:p>
            <a:pPr lvl="1"/>
            <a:r>
              <a:rPr lang="en-US" sz="3500" dirty="0"/>
              <a:t>Medical Mal Practice &amp; Design Errors that are excluded under the General Liability coverage </a:t>
            </a:r>
          </a:p>
          <a:p>
            <a:pPr lvl="1"/>
            <a:r>
              <a:rPr lang="en-US" sz="3500" dirty="0"/>
              <a:t>Financial Damages that are not included in the General Liability coverage </a:t>
            </a:r>
          </a:p>
          <a:p>
            <a:r>
              <a:rPr lang="en-US" sz="3500" dirty="0"/>
              <a:t>Doctors, Nurses, Other Medical Professionals</a:t>
            </a:r>
          </a:p>
          <a:p>
            <a:r>
              <a:rPr lang="en-US" sz="3500" dirty="0"/>
              <a:t>Accountants, Insurance Brokers, Actuaries, Investment Brokers, Investment Advisors</a:t>
            </a:r>
          </a:p>
          <a:p>
            <a:r>
              <a:rPr lang="en-US" sz="3500" dirty="0"/>
              <a:t>Attorneys </a:t>
            </a:r>
          </a:p>
          <a:p>
            <a:r>
              <a:rPr lang="en-US" sz="3500" dirty="0"/>
              <a:t>Architects, Engineers, Surveyors </a:t>
            </a:r>
          </a:p>
          <a:p>
            <a:r>
              <a:rPr lang="en-US" sz="3500" dirty="0"/>
              <a:t>Computer Professionals</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408"/>
            <a:ext cx="8229600" cy="1661046"/>
          </a:xfrm>
        </p:spPr>
        <p:txBody>
          <a:bodyPr>
            <a:normAutofit/>
          </a:bodyPr>
          <a:lstStyle/>
          <a:p>
            <a:r>
              <a:rPr lang="en-US" sz="3600" dirty="0">
                <a:solidFill>
                  <a:schemeClr val="bg1"/>
                </a:solidFill>
              </a:rPr>
              <a:t>PROFESSIONAL LIABILITY /E &amp; O POLICY CHARACTERISTICS</a:t>
            </a:r>
          </a:p>
        </p:txBody>
      </p:sp>
      <p:sp>
        <p:nvSpPr>
          <p:cNvPr id="3" name="Content Placeholder 2"/>
          <p:cNvSpPr>
            <a:spLocks noGrp="1"/>
          </p:cNvSpPr>
          <p:nvPr>
            <p:ph idx="1"/>
          </p:nvPr>
        </p:nvSpPr>
        <p:spPr/>
        <p:txBody>
          <a:bodyPr/>
          <a:lstStyle/>
          <a:p>
            <a:pPr>
              <a:buNone/>
            </a:pPr>
            <a:r>
              <a:rPr lang="en-US" dirty="0"/>
              <a:t> </a:t>
            </a:r>
          </a:p>
          <a:p>
            <a:r>
              <a:rPr lang="en-US" dirty="0"/>
              <a:t>Aggregate Limits</a:t>
            </a:r>
          </a:p>
          <a:p>
            <a:r>
              <a:rPr lang="en-US" dirty="0"/>
              <a:t>Claims Made Coverage with Retro Dates</a:t>
            </a:r>
          </a:p>
          <a:p>
            <a:r>
              <a:rPr lang="en-US" dirty="0"/>
              <a:t>Additional Insured coverage generally not available</a:t>
            </a:r>
          </a:p>
          <a:p>
            <a:pPr>
              <a:buNone/>
            </a:pP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408"/>
            <a:ext cx="8229600" cy="1661046"/>
          </a:xfrm>
        </p:spPr>
        <p:txBody>
          <a:bodyPr>
            <a:noAutofit/>
          </a:bodyPr>
          <a:lstStyle/>
          <a:p>
            <a:r>
              <a:rPr lang="en-US" sz="3600" dirty="0">
                <a:solidFill>
                  <a:schemeClr val="bg1"/>
                </a:solidFill>
              </a:rPr>
              <a:t>PROFESSIONAL LIABILITY /ERRORS &amp; OMISSIONS LIABILITY REQUIREMENTS </a:t>
            </a:r>
          </a:p>
        </p:txBody>
      </p:sp>
      <p:sp>
        <p:nvSpPr>
          <p:cNvPr id="3" name="Content Placeholder 2"/>
          <p:cNvSpPr>
            <a:spLocks noGrp="1"/>
          </p:cNvSpPr>
          <p:nvPr>
            <p:ph idx="1"/>
          </p:nvPr>
        </p:nvSpPr>
        <p:spPr/>
        <p:txBody>
          <a:bodyPr/>
          <a:lstStyle/>
          <a:p>
            <a:r>
              <a:rPr lang="en-US" b="1" dirty="0"/>
              <a:t>Professional Liability (Errors and Omissions): Insurance appropriate to the</a:t>
            </a:r>
          </a:p>
          <a:p>
            <a:r>
              <a:rPr lang="en-US" dirty="0"/>
              <a:t>Contractor’s profession, with limit no less than $1,000,000 per occurrence or claim</a:t>
            </a:r>
          </a:p>
          <a:p>
            <a:r>
              <a:rPr lang="en-US" dirty="0"/>
              <a:t>$2,000,000 aggregate</a:t>
            </a:r>
          </a:p>
          <a:p>
            <a:r>
              <a:rPr lang="en-US" dirty="0"/>
              <a:t>Claims Made permissible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96752"/>
          </a:xfrm>
        </p:spPr>
        <p:txBody>
          <a:bodyPr>
            <a:noAutofit/>
          </a:bodyPr>
          <a:lstStyle/>
          <a:p>
            <a:r>
              <a:rPr lang="en-US" sz="3600" dirty="0">
                <a:solidFill>
                  <a:schemeClr val="bg1"/>
                </a:solidFill>
              </a:rPr>
              <a:t>GL, AL,WC &amp; PL INSURANCE REQUIRMENTS SUMMARY</a:t>
            </a:r>
          </a:p>
        </p:txBody>
      </p:sp>
      <p:sp>
        <p:nvSpPr>
          <p:cNvPr id="4" name="Content Placeholder 3"/>
          <p:cNvSpPr>
            <a:spLocks noGrp="1"/>
          </p:cNvSpPr>
          <p:nvPr>
            <p:ph idx="1"/>
          </p:nvPr>
        </p:nvSpPr>
        <p:spPr/>
        <p:txBody>
          <a:bodyPr/>
          <a:lstStyle/>
          <a:p>
            <a:pPr>
              <a:buNone/>
            </a:pPr>
            <a:endParaRPr lang="en-US" dirty="0"/>
          </a:p>
          <a:p>
            <a:pPr>
              <a:buNone/>
            </a:pPr>
            <a:endParaRPr lang="en-US" dirty="0"/>
          </a:p>
          <a:p>
            <a:pPr algn="ctr">
              <a:buNone/>
            </a:pPr>
            <a:r>
              <a:rPr lang="en-US" sz="4000" dirty="0"/>
              <a:t>See Handout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7424"/>
            <a:ext cx="8229600" cy="1872208"/>
          </a:xfrm>
        </p:spPr>
        <p:txBody>
          <a:bodyPr>
            <a:normAutofit/>
          </a:bodyPr>
          <a:lstStyle/>
          <a:p>
            <a:r>
              <a:rPr lang="en-US" sz="3600" dirty="0">
                <a:solidFill>
                  <a:schemeClr val="bg1"/>
                </a:solidFill>
              </a:rPr>
              <a:t>INSURANCE REQUIREMENTS FOR MOST CONTRACTS </a:t>
            </a:r>
          </a:p>
        </p:txBody>
      </p:sp>
      <p:sp>
        <p:nvSpPr>
          <p:cNvPr id="3" name="Content Placeholder 2"/>
          <p:cNvSpPr>
            <a:spLocks noGrp="1"/>
          </p:cNvSpPr>
          <p:nvPr>
            <p:ph idx="1"/>
          </p:nvPr>
        </p:nvSpPr>
        <p:spPr/>
        <p:txBody>
          <a:bodyPr/>
          <a:lstStyle/>
          <a:p>
            <a:endParaRPr lang="en-US" dirty="0"/>
          </a:p>
          <a:p>
            <a:endParaRPr lang="en-US" dirty="0"/>
          </a:p>
          <a:p>
            <a:pPr algn="ctr">
              <a:buNone/>
            </a:pPr>
            <a:r>
              <a:rPr lang="en-US" sz="4000" dirty="0"/>
              <a:t>See Handout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err="1">
                <a:solidFill>
                  <a:schemeClr val="bg1"/>
                </a:solidFill>
              </a:rPr>
              <a:t>Acord</a:t>
            </a:r>
            <a:r>
              <a:rPr lang="en-US" sz="3600" dirty="0">
                <a:solidFill>
                  <a:schemeClr val="bg1"/>
                </a:solidFill>
              </a:rPr>
              <a:t> Forms</a:t>
            </a:r>
          </a:p>
        </p:txBody>
      </p:sp>
      <p:sp>
        <p:nvSpPr>
          <p:cNvPr id="3" name="Content Placeholder 2"/>
          <p:cNvSpPr>
            <a:spLocks noGrp="1"/>
          </p:cNvSpPr>
          <p:nvPr>
            <p:ph idx="1"/>
          </p:nvPr>
        </p:nvSpPr>
        <p:spPr/>
        <p:txBody>
          <a:bodyPr>
            <a:normAutofit fontScale="92500" lnSpcReduction="10000"/>
          </a:bodyPr>
          <a:lstStyle/>
          <a:p>
            <a:r>
              <a:rPr lang="en-US" dirty="0"/>
              <a:t>Certificate of Insurance – Liability - </a:t>
            </a:r>
            <a:r>
              <a:rPr lang="en-US" b="1" dirty="0"/>
              <a:t>HANDOUT</a:t>
            </a:r>
            <a:endParaRPr lang="en-US" dirty="0"/>
          </a:p>
          <a:p>
            <a:r>
              <a:rPr lang="en-US" dirty="0"/>
              <a:t>Evidence of Coverage – Property </a:t>
            </a:r>
          </a:p>
          <a:p>
            <a:r>
              <a:rPr lang="en-US" dirty="0"/>
              <a:t>Forms are copyright protected </a:t>
            </a:r>
          </a:p>
          <a:p>
            <a:r>
              <a:rPr lang="en-US" dirty="0"/>
              <a:t>They may not be revised or modified</a:t>
            </a:r>
          </a:p>
          <a:p>
            <a:r>
              <a:rPr lang="en-US" dirty="0"/>
              <a:t>The appropriate state authority establishes the edition that must be used</a:t>
            </a:r>
          </a:p>
          <a:p>
            <a:r>
              <a:rPr lang="en-US" dirty="0"/>
              <a:t>ACORD Forms do not change, revise or  modify policy terms.  Only Endorsements change policy terms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chemeClr val="bg1"/>
                </a:solidFill>
              </a:rPr>
              <a:t>What is ISO?</a:t>
            </a:r>
          </a:p>
        </p:txBody>
      </p:sp>
      <p:sp>
        <p:nvSpPr>
          <p:cNvPr id="3" name="Content Placeholder 2"/>
          <p:cNvSpPr>
            <a:spLocks noGrp="1"/>
          </p:cNvSpPr>
          <p:nvPr>
            <p:ph idx="1"/>
          </p:nvPr>
        </p:nvSpPr>
        <p:spPr/>
        <p:txBody>
          <a:bodyPr>
            <a:normAutofit lnSpcReduction="10000"/>
          </a:bodyPr>
          <a:lstStyle/>
          <a:p>
            <a:r>
              <a:rPr lang="en-US" dirty="0"/>
              <a:t>Insurance Carriers not subject to anti trust provisions under the McCarran-Ferguson Act</a:t>
            </a:r>
          </a:p>
          <a:p>
            <a:r>
              <a:rPr lang="en-US" dirty="0"/>
              <a:t>Insurance Services Office (ISO) collaborates on the behalf of their insurance company members to set rates and standard forms</a:t>
            </a:r>
          </a:p>
          <a:p>
            <a:r>
              <a:rPr lang="en-US" dirty="0"/>
              <a:t>It is the insurance industry’s most common rate &amp; form making organization</a:t>
            </a:r>
          </a:p>
          <a:p>
            <a:r>
              <a:rPr lang="en-US" dirty="0"/>
              <a:t>We use ISO forms as “the standard” in many of our requirements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chemeClr val="bg1"/>
                </a:solidFill>
              </a:rPr>
              <a:t>CANCELLATION REQUIREMENTS</a:t>
            </a:r>
          </a:p>
        </p:txBody>
      </p:sp>
      <p:sp>
        <p:nvSpPr>
          <p:cNvPr id="3" name="Content Placeholder 2"/>
          <p:cNvSpPr>
            <a:spLocks noGrp="1"/>
          </p:cNvSpPr>
          <p:nvPr>
            <p:ph idx="1"/>
          </p:nvPr>
        </p:nvSpPr>
        <p:spPr/>
        <p:txBody>
          <a:bodyPr>
            <a:normAutofit fontScale="92500" lnSpcReduction="20000"/>
          </a:bodyPr>
          <a:lstStyle/>
          <a:p>
            <a:pPr algn="ctr">
              <a:buFont typeface="Wingdings" pitchFamily="2" charset="2"/>
              <a:buNone/>
            </a:pPr>
            <a:r>
              <a:rPr lang="en-US" dirty="0"/>
              <a:t>REQUIREMENT </a:t>
            </a:r>
          </a:p>
          <a:p>
            <a:pPr>
              <a:buFont typeface="Wingdings" pitchFamily="2" charset="2"/>
              <a:buNone/>
            </a:pPr>
            <a:r>
              <a:rPr lang="en-US" dirty="0"/>
              <a:t>	Each insurance policy required above shall provide that coverage shall not be cancelled, except with notice to the City.</a:t>
            </a:r>
          </a:p>
          <a:p>
            <a:pPr>
              <a:buFont typeface="Wingdings" pitchFamily="2" charset="2"/>
              <a:buNone/>
            </a:pPr>
            <a:endParaRPr lang="en-US" dirty="0"/>
          </a:p>
          <a:p>
            <a:pPr algn="ctr">
              <a:buFont typeface="Wingdings" pitchFamily="2" charset="2"/>
              <a:buNone/>
            </a:pPr>
            <a:r>
              <a:rPr lang="en-US" dirty="0"/>
              <a:t>	ACORD LANGUAGE</a:t>
            </a:r>
          </a:p>
          <a:p>
            <a:pPr>
              <a:buFont typeface="Wingdings" pitchFamily="2" charset="2"/>
              <a:buNone/>
            </a:pPr>
            <a:r>
              <a:rPr lang="en-US" dirty="0"/>
              <a:t>	Should any of the above described policies be cancelled before the expiration date thereof, notice will be delivered in accordance with the policy provisions</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chemeClr val="bg1"/>
                </a:solidFill>
              </a:rPr>
              <a:t>ACCEPTABILITY OF INSURERS</a:t>
            </a:r>
          </a:p>
        </p:txBody>
      </p:sp>
      <p:sp>
        <p:nvSpPr>
          <p:cNvPr id="3" name="Content Placeholder 2"/>
          <p:cNvSpPr>
            <a:spLocks noGrp="1"/>
          </p:cNvSpPr>
          <p:nvPr>
            <p:ph idx="1"/>
          </p:nvPr>
        </p:nvSpPr>
        <p:spPr/>
        <p:txBody>
          <a:bodyPr/>
          <a:lstStyle/>
          <a:p>
            <a:endParaRPr lang="en-US" dirty="0"/>
          </a:p>
          <a:p>
            <a:pPr>
              <a:buNone/>
            </a:pPr>
            <a:r>
              <a:rPr lang="en-US" dirty="0"/>
              <a:t>	Insurance is to be placed with insurers with a current A.M. Best’s rating of no less than A:VII, unless otherwise acceptable to the Entity</a:t>
            </a:r>
          </a:p>
        </p:txBody>
      </p:sp>
      <p:sp>
        <p:nvSpPr>
          <p:cNvPr id="4" name="Rectangle 3"/>
          <p:cNvSpPr/>
          <p:nvPr/>
        </p:nvSpPr>
        <p:spPr>
          <a:xfrm>
            <a:off x="2286000" y="2828836"/>
            <a:ext cx="4572000" cy="369332"/>
          </a:xfrm>
          <a:prstGeom prst="rect">
            <a:avLst/>
          </a:prstGeom>
        </p:spPr>
        <p:txBody>
          <a:bodyPr>
            <a:spAutoFit/>
          </a:bodyPr>
          <a:lstStyle/>
          <a:p>
            <a:r>
              <a:rPr lang="en-US" dirty="0"/>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772816"/>
          </a:xfrm>
        </p:spPr>
        <p:txBody>
          <a:bodyPr>
            <a:normAutofit/>
          </a:bodyPr>
          <a:lstStyle/>
          <a:p>
            <a:r>
              <a:rPr lang="en-US" sz="3200" dirty="0">
                <a:solidFill>
                  <a:schemeClr val="bg1"/>
                </a:solidFill>
              </a:rPr>
              <a:t>Insurance Requirements in Contracts – Why?</a:t>
            </a:r>
          </a:p>
        </p:txBody>
      </p:sp>
      <p:sp>
        <p:nvSpPr>
          <p:cNvPr id="3" name="Content Placeholder 2"/>
          <p:cNvSpPr>
            <a:spLocks noGrp="1"/>
          </p:cNvSpPr>
          <p:nvPr>
            <p:ph idx="1"/>
          </p:nvPr>
        </p:nvSpPr>
        <p:spPr/>
        <p:txBody>
          <a:bodyPr/>
          <a:lstStyle/>
          <a:p>
            <a:endParaRPr lang="en-US" dirty="0"/>
          </a:p>
          <a:p>
            <a:r>
              <a:rPr lang="en-US" dirty="0"/>
              <a:t>Create effective loss control without too much effort by;</a:t>
            </a:r>
          </a:p>
          <a:p>
            <a:pPr lvl="1"/>
            <a:r>
              <a:rPr lang="en-US" dirty="0"/>
              <a:t>Coordinating with existing MVRMA coverage</a:t>
            </a:r>
          </a:p>
          <a:p>
            <a:pPr lvl="1"/>
            <a:r>
              <a:rPr lang="en-US" dirty="0"/>
              <a:t>Creating a buffer beneath MVRMA coverage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chemeClr val="bg1"/>
                </a:solidFill>
              </a:rPr>
              <a:t>ENDORSEMENTS</a:t>
            </a:r>
          </a:p>
        </p:txBody>
      </p:sp>
      <p:sp>
        <p:nvSpPr>
          <p:cNvPr id="3" name="Content Placeholder 2"/>
          <p:cNvSpPr>
            <a:spLocks noGrp="1"/>
          </p:cNvSpPr>
          <p:nvPr>
            <p:ph idx="1"/>
          </p:nvPr>
        </p:nvSpPr>
        <p:spPr/>
        <p:txBody>
          <a:bodyPr/>
          <a:lstStyle/>
          <a:p>
            <a:pPr>
              <a:buNone/>
            </a:pPr>
            <a:r>
              <a:rPr lang="en-US" dirty="0"/>
              <a:t> </a:t>
            </a:r>
          </a:p>
          <a:p>
            <a:pPr>
              <a:buNone/>
            </a:pPr>
            <a:r>
              <a:rPr lang="en-US" dirty="0"/>
              <a:t>	If  Additional Insured, Primary Non-Contributing, Waiver of Subrogation and Employer’s Liability/Stop Gap coverage are endorsed to the policy form, you should attempt to secure a copy of the endorsement in addition to the Certificate of Insurance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40768"/>
            <a:ext cx="8229600" cy="4525963"/>
          </a:xfrm>
        </p:spPr>
        <p:txBody>
          <a:bodyPr>
            <a:normAutofit fontScale="92500"/>
          </a:bodyPr>
          <a:lstStyle/>
          <a:p>
            <a:r>
              <a:rPr lang="en-US" sz="2800" dirty="0"/>
              <a:t>Use Language “If the contractor maintains higher limits than the minimums shown above, the City shall be entitled to coverage for the higher limits maintained by the contractor”</a:t>
            </a:r>
          </a:p>
          <a:p>
            <a:r>
              <a:rPr lang="en-US" sz="2800" dirty="0"/>
              <a:t>What is the size of the contractor?</a:t>
            </a:r>
          </a:p>
          <a:p>
            <a:r>
              <a:rPr lang="en-US" sz="2800" dirty="0"/>
              <a:t>What type of contract – new construction, road work, blasting/demolition, etc</a:t>
            </a:r>
          </a:p>
          <a:p>
            <a:r>
              <a:rPr lang="en-US" sz="2800" dirty="0"/>
              <a:t>How much exposure does the contractor/vendor create, who can get hurt, damage to property of others?</a:t>
            </a:r>
          </a:p>
          <a:p>
            <a:r>
              <a:rPr lang="en-US" sz="2800" dirty="0"/>
              <a:t>Use common sense</a:t>
            </a:r>
            <a:endParaRPr lang="en-US" sz="2800" dirty="0">
              <a:latin typeface="Arial" pitchFamily="34" charset="0"/>
              <a:cs typeface="Arial" pitchFamily="34" charset="0"/>
            </a:endParaRPr>
          </a:p>
        </p:txBody>
      </p:sp>
      <p:sp>
        <p:nvSpPr>
          <p:cNvPr id="5" name="Slide Number Placeholder 3"/>
          <p:cNvSpPr>
            <a:spLocks noGrp="1"/>
          </p:cNvSpPr>
          <p:nvPr>
            <p:ph type="sldNum" sz="quarter" idx="12"/>
          </p:nvPr>
        </p:nvSpPr>
        <p:spPr>
          <a:xfrm>
            <a:off x="8534400" y="6492875"/>
            <a:ext cx="609600" cy="365125"/>
          </a:xfrm>
          <a:prstGeom prst="rect">
            <a:avLst/>
          </a:prstGeom>
        </p:spPr>
        <p:txBody>
          <a:bodyPr/>
          <a:lstStyle/>
          <a:p>
            <a:pPr algn="ctr"/>
            <a:fld id="{D98EB9DB-A96A-49F4-BB90-98B633AE5EEF}" type="slidenum">
              <a:rPr lang="en-US" sz="1400" smtClean="0">
                <a:solidFill>
                  <a:schemeClr val="tx1"/>
                </a:solidFill>
              </a:rPr>
              <a:pPr algn="ctr"/>
              <a:t>21</a:t>
            </a:fld>
            <a:endParaRPr lang="en-US" sz="1400" dirty="0">
              <a:solidFill>
                <a:schemeClr val="tx1"/>
              </a:solidFill>
            </a:endParaRPr>
          </a:p>
        </p:txBody>
      </p:sp>
      <p:sp>
        <p:nvSpPr>
          <p:cNvPr id="8" name="Title 1"/>
          <p:cNvSpPr>
            <a:spLocks noGrp="1"/>
          </p:cNvSpPr>
          <p:nvPr>
            <p:ph type="title"/>
          </p:nvPr>
        </p:nvSpPr>
        <p:spPr>
          <a:xfrm>
            <a:off x="611560" y="332656"/>
            <a:ext cx="8532440" cy="1080120"/>
          </a:xfrm>
        </p:spPr>
        <p:txBody>
          <a:bodyPr>
            <a:noAutofit/>
          </a:bodyPr>
          <a:lstStyle/>
          <a:p>
            <a:pPr algn="l"/>
            <a:r>
              <a:rPr lang="en-US" sz="3600" dirty="0">
                <a:solidFill>
                  <a:schemeClr val="bg1"/>
                </a:solidFill>
                <a:cs typeface="Arial" pitchFamily="34" charset="0"/>
              </a:rPr>
              <a:t>HOW MUCH INSURANCE IS ENOUGH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40768"/>
            <a:ext cx="8229600" cy="4525963"/>
          </a:xfrm>
        </p:spPr>
        <p:txBody>
          <a:bodyPr>
            <a:normAutofit fontScale="70000" lnSpcReduction="20000"/>
          </a:bodyPr>
          <a:lstStyle/>
          <a:p>
            <a:r>
              <a:rPr lang="en-US" sz="4000" dirty="0"/>
              <a:t>How do Umbrella Policies &amp; Excess Policies affect required limits?</a:t>
            </a:r>
          </a:p>
          <a:p>
            <a:r>
              <a:rPr lang="en-US" sz="4000" dirty="0"/>
              <a:t>Umbrella Policies typically cover over General Liability, Automobile Liability and  Employers Liability. The Umbrella limit is added to the underlying limit to meet limit requirements</a:t>
            </a:r>
          </a:p>
          <a:p>
            <a:r>
              <a:rPr lang="en-US" sz="4000" dirty="0"/>
              <a:t>Excess Policies typically only cover over a single underlying policy.   The excess policy limit is added to the underlying limit to meet limit requirements  </a:t>
            </a:r>
          </a:p>
          <a:p>
            <a:r>
              <a:rPr lang="en-US" sz="4000" dirty="0"/>
              <a:t>It should not be necessary to address the use of umbrella or excess policies in contract insurance requirements</a:t>
            </a:r>
          </a:p>
          <a:p>
            <a:pPr algn="l">
              <a:lnSpc>
                <a:spcPct val="120000"/>
              </a:lnSpc>
              <a:spcBef>
                <a:spcPts val="0"/>
              </a:spcBef>
              <a:spcAft>
                <a:spcPts val="600"/>
              </a:spcAft>
            </a:pPr>
            <a:endParaRPr lang="en-US" sz="4000" dirty="0">
              <a:latin typeface="Arial" pitchFamily="34" charset="0"/>
              <a:cs typeface="Arial" pitchFamily="34" charset="0"/>
            </a:endParaRPr>
          </a:p>
        </p:txBody>
      </p:sp>
      <p:sp>
        <p:nvSpPr>
          <p:cNvPr id="8" name="Title 1"/>
          <p:cNvSpPr>
            <a:spLocks noGrp="1"/>
          </p:cNvSpPr>
          <p:nvPr>
            <p:ph type="title"/>
          </p:nvPr>
        </p:nvSpPr>
        <p:spPr>
          <a:xfrm>
            <a:off x="611560" y="404664"/>
            <a:ext cx="8532440" cy="936104"/>
          </a:xfrm>
        </p:spPr>
        <p:txBody>
          <a:bodyPr>
            <a:noAutofit/>
          </a:bodyPr>
          <a:lstStyle/>
          <a:p>
            <a:r>
              <a:rPr lang="en-US" sz="3600" dirty="0">
                <a:solidFill>
                  <a:schemeClr val="bg1"/>
                </a:solidFill>
                <a:cs typeface="Arial" pitchFamily="34" charset="0"/>
              </a:rPr>
              <a:t>UMBRELLA &amp; EXCESS POLICIES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chemeClr val="bg1"/>
                </a:solidFill>
              </a:rPr>
              <a:t>CLAIMS MADE COVERAGE</a:t>
            </a:r>
          </a:p>
        </p:txBody>
      </p:sp>
      <p:sp>
        <p:nvSpPr>
          <p:cNvPr id="3" name="Content Placeholder 2"/>
          <p:cNvSpPr>
            <a:spLocks noGrp="1"/>
          </p:cNvSpPr>
          <p:nvPr>
            <p:ph idx="1"/>
          </p:nvPr>
        </p:nvSpPr>
        <p:spPr/>
        <p:txBody>
          <a:bodyPr/>
          <a:lstStyle/>
          <a:p>
            <a:r>
              <a:rPr lang="en-US" dirty="0"/>
              <a:t>Two Requirements to Trigger Coverage</a:t>
            </a:r>
          </a:p>
          <a:p>
            <a:pPr lvl="1"/>
            <a:r>
              <a:rPr lang="en-US" dirty="0"/>
              <a:t>An Occurrence/Wrongful Act must take place after the retro date</a:t>
            </a:r>
          </a:p>
          <a:p>
            <a:pPr lvl="1"/>
            <a:r>
              <a:rPr lang="en-US" dirty="0"/>
              <a:t>The claim must be reported during the coverage period</a:t>
            </a:r>
          </a:p>
          <a:p>
            <a:r>
              <a:rPr lang="en-US" dirty="0"/>
              <a:t>Extended Reporting Coverage must be offered by the carrier</a:t>
            </a:r>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5416"/>
            <a:ext cx="8229600" cy="1733054"/>
          </a:xfrm>
        </p:spPr>
        <p:txBody>
          <a:bodyPr>
            <a:noAutofit/>
          </a:bodyPr>
          <a:lstStyle/>
          <a:p>
            <a:r>
              <a:rPr lang="en-US" sz="3600" dirty="0">
                <a:solidFill>
                  <a:schemeClr val="bg1"/>
                </a:solidFill>
              </a:rPr>
              <a:t>CLAIMS MADE INSURANCE REQUIREMENTS LANGUAGE </a:t>
            </a:r>
          </a:p>
        </p:txBody>
      </p:sp>
      <p:sp>
        <p:nvSpPr>
          <p:cNvPr id="3" name="Content Placeholder 2"/>
          <p:cNvSpPr>
            <a:spLocks noGrp="1"/>
          </p:cNvSpPr>
          <p:nvPr>
            <p:ph idx="1"/>
          </p:nvPr>
        </p:nvSpPr>
        <p:spPr/>
        <p:txBody>
          <a:bodyPr>
            <a:noAutofit/>
          </a:bodyPr>
          <a:lstStyle/>
          <a:p>
            <a:r>
              <a:rPr lang="en-US" sz="2400" dirty="0"/>
              <a:t>If any of the required policies provide claims-made coverage: </a:t>
            </a:r>
          </a:p>
          <a:p>
            <a:r>
              <a:rPr lang="en-US" sz="2400" dirty="0"/>
              <a:t>The Retroactive Date must be shown, and must be before the date of the contract or the beginning of contract work.</a:t>
            </a:r>
          </a:p>
          <a:p>
            <a:r>
              <a:rPr lang="en-US" sz="2400" dirty="0"/>
              <a:t>Insurance must be maintained and evidence of insurance must be provided </a:t>
            </a:r>
            <a:r>
              <a:rPr lang="en-US" sz="2400" b="1" i="1" dirty="0"/>
              <a:t>for at least five (5) years after completion of the contract work.</a:t>
            </a:r>
            <a:endParaRPr lang="en-US" sz="2400" dirty="0"/>
          </a:p>
          <a:p>
            <a:r>
              <a:rPr lang="en-US" sz="2400" dirty="0"/>
              <a:t>If coverage is canceled or non-renewed, and not replaced </a:t>
            </a:r>
            <a:r>
              <a:rPr lang="en-US" sz="2400" b="1" i="1" dirty="0"/>
              <a:t>with another claims-made policy form with a Retroactive Date prior to </a:t>
            </a:r>
            <a:r>
              <a:rPr lang="en-US" sz="2400" dirty="0"/>
              <a:t>the contract effective date, the Contractor must purchase “extended reporting” coverage for a minimum of </a:t>
            </a:r>
            <a:r>
              <a:rPr lang="en-US" sz="2400" b="1" dirty="0"/>
              <a:t>five </a:t>
            </a:r>
            <a:r>
              <a:rPr lang="en-US" sz="2400" b="1" i="1" dirty="0"/>
              <a:t>(5)</a:t>
            </a:r>
            <a:r>
              <a:rPr lang="en-US" sz="2400" dirty="0"/>
              <a:t> years after completion of work.</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chemeClr val="bg1"/>
                </a:solidFill>
              </a:rPr>
              <a:t>HOMEOWNERS’ COVERAGE</a:t>
            </a:r>
          </a:p>
        </p:txBody>
      </p:sp>
      <p:sp>
        <p:nvSpPr>
          <p:cNvPr id="3" name="Content Placeholder 2"/>
          <p:cNvSpPr>
            <a:spLocks noGrp="1"/>
          </p:cNvSpPr>
          <p:nvPr>
            <p:ph idx="1"/>
          </p:nvPr>
        </p:nvSpPr>
        <p:spPr/>
        <p:txBody>
          <a:bodyPr>
            <a:normAutofit fontScale="62500" lnSpcReduction="20000"/>
          </a:bodyPr>
          <a:lstStyle/>
          <a:p>
            <a:r>
              <a:rPr lang="en-US" sz="3800" dirty="0"/>
              <a:t>Personal Liability Coverage is part of the Homeowners’ Package </a:t>
            </a:r>
          </a:p>
          <a:p>
            <a:r>
              <a:rPr lang="en-US" sz="3800" dirty="0"/>
              <a:t>$1 Million Limits often times are not available without an Umbrella Policy</a:t>
            </a:r>
          </a:p>
          <a:p>
            <a:r>
              <a:rPr lang="en-US" sz="3800" dirty="0"/>
              <a:t>Generally excludes business/commercial coverage </a:t>
            </a:r>
          </a:p>
          <a:p>
            <a:r>
              <a:rPr lang="en-US" sz="3800" dirty="0"/>
              <a:t>Liquor Coverage is “Host” only</a:t>
            </a:r>
          </a:p>
          <a:p>
            <a:r>
              <a:rPr lang="en-US" sz="3800" dirty="0"/>
              <a:t>Carriers  may not offer Additional Insured coverage</a:t>
            </a:r>
          </a:p>
          <a:p>
            <a:r>
              <a:rPr lang="en-US" sz="3800" dirty="0"/>
              <a:t>Beware of multiple sponsors using a single  Homeowners’ policy</a:t>
            </a:r>
          </a:p>
          <a:p>
            <a:r>
              <a:rPr lang="en-US" sz="3800" dirty="0"/>
              <a:t>Special Events Coverage is available to meet City’s  requirements </a:t>
            </a:r>
            <a:br>
              <a:rPr lang="en-US" sz="3800" dirty="0"/>
            </a:br>
            <a:endParaRPr lang="en-US" sz="3800" dirty="0"/>
          </a:p>
          <a:p>
            <a:endParaRPr lang="en-US" dirty="0"/>
          </a:p>
          <a:p>
            <a:pPr>
              <a:buNone/>
            </a:pP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chemeClr val="bg1"/>
                </a:solidFill>
              </a:rPr>
              <a:t>LIQUOR INSURANCE </a:t>
            </a:r>
          </a:p>
        </p:txBody>
      </p:sp>
      <p:sp>
        <p:nvSpPr>
          <p:cNvPr id="3" name="Content Placeholder 2"/>
          <p:cNvSpPr>
            <a:spLocks noGrp="1"/>
          </p:cNvSpPr>
          <p:nvPr>
            <p:ph idx="1"/>
          </p:nvPr>
        </p:nvSpPr>
        <p:spPr/>
        <p:txBody>
          <a:bodyPr>
            <a:normAutofit/>
          </a:bodyPr>
          <a:lstStyle/>
          <a:p>
            <a:r>
              <a:rPr lang="en-US" sz="2400" dirty="0"/>
              <a:t>“Host” Liquor coverage is usually contained in Homeowners’ or Comprehensive Personal Liability coverage – Policy Form is silent </a:t>
            </a:r>
          </a:p>
          <a:p>
            <a:r>
              <a:rPr lang="en-US" sz="2400" dirty="0"/>
              <a:t>“Host” Liquor is also available under CGL Form - ISO form CG 00 01.  The form excludes coverage if you are you are in the business of manufacturing, distributing, selling, serving or furnishing alcoholic beverages.</a:t>
            </a:r>
          </a:p>
          <a:p>
            <a:r>
              <a:rPr lang="en-US" sz="2400" dirty="0"/>
              <a:t>Because of many variables involved with liquor coverage, it is not a good idea to rely upon “host” liquor coverage.   </a:t>
            </a:r>
          </a:p>
          <a:p>
            <a:r>
              <a:rPr lang="en-US" sz="2400" dirty="0"/>
              <a:t>Consider Special Events coverage with liquor liability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chemeClr val="bg1"/>
                </a:solidFill>
              </a:rPr>
              <a:t>SPECIAL EVENTS INSURANCE</a:t>
            </a:r>
            <a:r>
              <a:rPr lang="en-US" dirty="0"/>
              <a:t>	</a:t>
            </a:r>
          </a:p>
        </p:txBody>
      </p:sp>
      <p:sp>
        <p:nvSpPr>
          <p:cNvPr id="3" name="Content Placeholder 2"/>
          <p:cNvSpPr>
            <a:spLocks noGrp="1"/>
          </p:cNvSpPr>
          <p:nvPr>
            <p:ph idx="1"/>
          </p:nvPr>
        </p:nvSpPr>
        <p:spPr/>
        <p:txBody>
          <a:bodyPr>
            <a:normAutofit lnSpcReduction="10000"/>
          </a:bodyPr>
          <a:lstStyle/>
          <a:p>
            <a:r>
              <a:rPr lang="en-US" dirty="0"/>
              <a:t>Generally includes a minimum limit of $1,000,000 per occurrence</a:t>
            </a:r>
          </a:p>
          <a:p>
            <a:r>
              <a:rPr lang="en-US" dirty="0"/>
              <a:t>Includes the City as an insured or additional insured </a:t>
            </a:r>
          </a:p>
          <a:p>
            <a:r>
              <a:rPr lang="en-US" dirty="0"/>
              <a:t>Liquor Liability without regard to “host” limitations included as optional coverage</a:t>
            </a:r>
          </a:p>
          <a:p>
            <a:r>
              <a:rPr lang="en-US" dirty="0"/>
              <a:t> Generally applies to single events for no more than 24 hours</a:t>
            </a:r>
          </a:p>
          <a:p>
            <a:r>
              <a:rPr lang="en-US" dirty="0"/>
              <a:t>Instructor coverage is available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chemeClr val="bg1"/>
                </a:solidFill>
              </a:rPr>
              <a:t>ATHLETIC PARTICIPANT EXCLUSION </a:t>
            </a:r>
            <a:r>
              <a:rPr lang="en-US" dirty="0"/>
              <a:t>	</a:t>
            </a:r>
          </a:p>
        </p:txBody>
      </p:sp>
      <p:sp>
        <p:nvSpPr>
          <p:cNvPr id="3" name="Content Placeholder 2"/>
          <p:cNvSpPr>
            <a:spLocks noGrp="1"/>
          </p:cNvSpPr>
          <p:nvPr>
            <p:ph idx="1"/>
          </p:nvPr>
        </p:nvSpPr>
        <p:spPr/>
        <p:txBody>
          <a:bodyPr>
            <a:normAutofit fontScale="92500" lnSpcReduction="20000"/>
          </a:bodyPr>
          <a:lstStyle/>
          <a:p>
            <a:r>
              <a:rPr lang="en-US" dirty="0"/>
              <a:t>CGL Form CG 00 01 does not exclude liability coverage for participants. </a:t>
            </a:r>
          </a:p>
          <a:p>
            <a:r>
              <a:rPr lang="en-US" dirty="0"/>
              <a:t>However, the coverage can be excluded by a separate endorsement</a:t>
            </a:r>
          </a:p>
          <a:p>
            <a:r>
              <a:rPr lang="en-US" dirty="0"/>
              <a:t>And, CG 00 01 does exclude Medical Payments coverage for participants, which can be confusing</a:t>
            </a:r>
          </a:p>
          <a:p>
            <a:r>
              <a:rPr lang="en-US" dirty="0"/>
              <a:t>If a contract involves Athletic Activities, even though the “as broad as CG 00 01” language already includes the requirement, it may be a good idea to request a statement on the certificate verifying inclusion.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8229600" cy="1143000"/>
          </a:xfrm>
        </p:spPr>
        <p:txBody>
          <a:bodyPr>
            <a:normAutofit/>
          </a:bodyPr>
          <a:lstStyle/>
          <a:p>
            <a:r>
              <a:rPr lang="en-US" sz="3600" dirty="0">
                <a:solidFill>
                  <a:schemeClr val="bg1"/>
                </a:solidFill>
              </a:rPr>
              <a:t>CYBER COVERAGE </a:t>
            </a:r>
          </a:p>
        </p:txBody>
      </p:sp>
      <p:sp>
        <p:nvSpPr>
          <p:cNvPr id="3" name="Content Placeholder 2"/>
          <p:cNvSpPr>
            <a:spLocks noGrp="1"/>
          </p:cNvSpPr>
          <p:nvPr>
            <p:ph idx="1"/>
          </p:nvPr>
        </p:nvSpPr>
        <p:spPr/>
        <p:txBody>
          <a:bodyPr>
            <a:normAutofit fontScale="92500" lnSpcReduction="10000"/>
          </a:bodyPr>
          <a:lstStyle/>
          <a:p>
            <a:r>
              <a:rPr lang="en-US" sz="2400" dirty="0"/>
              <a:t>Covers Statutory and Regulatory obligations for Loss or Breach of Private Information.  Private Information includes Health Information/Records</a:t>
            </a:r>
          </a:p>
          <a:p>
            <a:r>
              <a:rPr lang="en-US" sz="2400" dirty="0"/>
              <a:t>Claims Made Coverage</a:t>
            </a:r>
          </a:p>
          <a:p>
            <a:r>
              <a:rPr lang="en-US" sz="2400" dirty="0"/>
              <a:t>No Additional Insured or Primary requirements necessary</a:t>
            </a:r>
          </a:p>
          <a:p>
            <a:r>
              <a:rPr lang="en-US" sz="2400" dirty="0"/>
              <a:t>Should be required when a vendor has access to the City’s Private Information</a:t>
            </a:r>
          </a:p>
          <a:p>
            <a:r>
              <a:rPr lang="en-US" sz="2400" dirty="0"/>
              <a:t>Examples</a:t>
            </a:r>
          </a:p>
          <a:p>
            <a:pPr lvl="1"/>
            <a:r>
              <a:rPr lang="en-US" sz="2400" dirty="0"/>
              <a:t>Computer Vendors</a:t>
            </a:r>
          </a:p>
          <a:p>
            <a:pPr lvl="1"/>
            <a:r>
              <a:rPr lang="en-US" sz="2400" dirty="0"/>
              <a:t>Health Care/Clinic Providers</a:t>
            </a:r>
          </a:p>
          <a:p>
            <a:pPr lvl="1"/>
            <a:r>
              <a:rPr lang="en-US" sz="2400" dirty="0"/>
              <a:t>Contractors issuing citations/tickets on the behalf of the City</a:t>
            </a:r>
          </a:p>
          <a:p>
            <a:pPr lvl="1"/>
            <a:r>
              <a:rPr lang="en-US" sz="2400" dirty="0"/>
              <a:t>Jail Contractors  </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chemeClr val="bg1"/>
                </a:solidFill>
              </a:rPr>
              <a:t>Requirements Should Apply ?</a:t>
            </a:r>
          </a:p>
        </p:txBody>
      </p:sp>
      <p:sp>
        <p:nvSpPr>
          <p:cNvPr id="3" name="Content Placeholder 2"/>
          <p:cNvSpPr>
            <a:spLocks noGrp="1"/>
          </p:cNvSpPr>
          <p:nvPr>
            <p:ph idx="1"/>
          </p:nvPr>
        </p:nvSpPr>
        <p:spPr/>
        <p:txBody>
          <a:bodyPr>
            <a:normAutofit fontScale="92500"/>
          </a:bodyPr>
          <a:lstStyle/>
          <a:p>
            <a:r>
              <a:rPr lang="en-US" dirty="0"/>
              <a:t>To contractors/vendors working on your behalf</a:t>
            </a:r>
          </a:p>
          <a:p>
            <a:r>
              <a:rPr lang="en-US" dirty="0"/>
              <a:t>To contractors/vendors directing or controlling the work of any of your employees in a situation where injury might result</a:t>
            </a:r>
          </a:p>
          <a:p>
            <a:r>
              <a:rPr lang="en-US" dirty="0"/>
              <a:t>Anyone leasing space in a building or on property you own.</a:t>
            </a:r>
          </a:p>
          <a:p>
            <a:r>
              <a:rPr lang="en-US" dirty="0"/>
              <a:t>Anyone conducting a special event, i.e. wedding, parade, bounce house, block party, etc., and utilizing your City’s facilities.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40768"/>
            <a:ext cx="8229600" cy="4525963"/>
          </a:xfrm>
        </p:spPr>
        <p:txBody>
          <a:bodyPr>
            <a:normAutofit fontScale="92500"/>
          </a:bodyPr>
          <a:lstStyle/>
          <a:p>
            <a:pPr algn="l"/>
            <a:r>
              <a:rPr lang="en-US" dirty="0">
                <a:latin typeface="Arial" pitchFamily="34" charset="0"/>
                <a:cs typeface="Arial" pitchFamily="34" charset="0"/>
              </a:rPr>
              <a:t>Only applies to General Liability Additional Insured Coverage </a:t>
            </a:r>
          </a:p>
          <a:p>
            <a:pPr algn="l"/>
            <a:r>
              <a:rPr lang="en-US" dirty="0">
                <a:latin typeface="Arial" pitchFamily="34" charset="0"/>
                <a:cs typeface="Arial" pitchFamily="34" charset="0"/>
              </a:rPr>
              <a:t>Important for Larger, High Exposure Projects </a:t>
            </a:r>
          </a:p>
          <a:p>
            <a:pPr lvl="1"/>
            <a:r>
              <a:rPr lang="en-US" dirty="0"/>
              <a:t>Larger Construction Projects</a:t>
            </a:r>
          </a:p>
          <a:p>
            <a:pPr lvl="1"/>
            <a:r>
              <a:rPr lang="en-US" dirty="0"/>
              <a:t>Road Work, Road Repair &amp; Design</a:t>
            </a:r>
          </a:p>
          <a:p>
            <a:pPr lvl="1"/>
            <a:r>
              <a:rPr lang="en-US" dirty="0"/>
              <a:t>Traffic Signs, Traffic Signals, Road Painting/Striping, Any Other Road Work</a:t>
            </a:r>
          </a:p>
          <a:p>
            <a:pPr lvl="1"/>
            <a:r>
              <a:rPr lang="en-US" dirty="0"/>
              <a:t>Automobile Repair</a:t>
            </a:r>
          </a:p>
          <a:p>
            <a:pPr lvl="1"/>
            <a:r>
              <a:rPr lang="en-US" dirty="0"/>
              <a:t>Water Filtration, Utility Distribution </a:t>
            </a:r>
          </a:p>
          <a:p>
            <a:endParaRPr lang="en-US" dirty="0"/>
          </a:p>
          <a:p>
            <a:pPr algn="l"/>
            <a:endParaRPr lang="en-US" dirty="0">
              <a:latin typeface="Arial" pitchFamily="34" charset="0"/>
              <a:cs typeface="Arial" pitchFamily="34" charset="0"/>
            </a:endParaRPr>
          </a:p>
        </p:txBody>
      </p:sp>
      <p:sp>
        <p:nvSpPr>
          <p:cNvPr id="7" name="Title 1"/>
          <p:cNvSpPr>
            <a:spLocks noGrp="1"/>
          </p:cNvSpPr>
          <p:nvPr>
            <p:ph type="title"/>
          </p:nvPr>
        </p:nvSpPr>
        <p:spPr>
          <a:xfrm>
            <a:off x="611560" y="332656"/>
            <a:ext cx="8532440" cy="1008112"/>
          </a:xfrm>
        </p:spPr>
        <p:txBody>
          <a:bodyPr>
            <a:noAutofit/>
          </a:bodyPr>
          <a:lstStyle/>
          <a:p>
            <a:pPr algn="l"/>
            <a:r>
              <a:rPr lang="en-US" sz="3600" dirty="0">
                <a:solidFill>
                  <a:schemeClr val="bg1"/>
                </a:solidFill>
                <a:cs typeface="Arial" pitchFamily="34" charset="0"/>
              </a:rPr>
              <a:t>Part II – ADDITIONAL INSURED ISSUES</a:t>
            </a:r>
            <a:r>
              <a:rPr lang="en-US" sz="3200" dirty="0">
                <a:solidFill>
                  <a:schemeClr val="bg1"/>
                </a:solidFill>
                <a:latin typeface="Arial" pitchFamily="34" charset="0"/>
                <a:cs typeface="Arial" pitchFamily="34" charset="0"/>
              </a:rPr>
              <a:t>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chemeClr val="bg1"/>
                </a:solidFill>
              </a:rPr>
              <a:t>PART II – ADDITIONAL INSURED ISSUES </a:t>
            </a:r>
          </a:p>
        </p:txBody>
      </p:sp>
      <p:sp>
        <p:nvSpPr>
          <p:cNvPr id="3" name="Content Placeholder 2"/>
          <p:cNvSpPr>
            <a:spLocks noGrp="1"/>
          </p:cNvSpPr>
          <p:nvPr>
            <p:ph idx="1"/>
          </p:nvPr>
        </p:nvSpPr>
        <p:spPr/>
        <p:txBody>
          <a:bodyPr/>
          <a:lstStyle/>
          <a:p>
            <a:r>
              <a:rPr lang="en-US" dirty="0"/>
              <a:t>ISO Form CG 20 10 </a:t>
            </a:r>
            <a:r>
              <a:rPr lang="en-US" dirty="0">
                <a:solidFill>
                  <a:srgbClr val="FF0000"/>
                </a:solidFill>
              </a:rPr>
              <a:t>11 85</a:t>
            </a:r>
          </a:p>
          <a:p>
            <a:r>
              <a:rPr lang="en-US" dirty="0"/>
              <a:t>Best Additional Insured Form</a:t>
            </a:r>
          </a:p>
          <a:p>
            <a:r>
              <a:rPr lang="en-US" dirty="0"/>
              <a:t>Carriers will generally not issue this form</a:t>
            </a:r>
          </a:p>
          <a:p>
            <a:r>
              <a:rPr lang="en-US" dirty="0"/>
              <a:t>See Handout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2696"/>
            <a:ext cx="8229600" cy="864096"/>
          </a:xfrm>
        </p:spPr>
        <p:txBody>
          <a:bodyPr>
            <a:normAutofit fontScale="90000"/>
          </a:bodyPr>
          <a:lstStyle/>
          <a:p>
            <a:r>
              <a:rPr lang="en-US" dirty="0">
                <a:solidFill>
                  <a:schemeClr val="bg1"/>
                </a:solidFill>
              </a:rPr>
              <a:t>PART II – ADDITIONAL INSURED ISSUES </a:t>
            </a:r>
            <a:r>
              <a:rPr lang="en-US" dirty="0"/>
              <a:t>	</a:t>
            </a:r>
          </a:p>
        </p:txBody>
      </p:sp>
      <p:sp>
        <p:nvSpPr>
          <p:cNvPr id="3" name="Content Placeholder 2"/>
          <p:cNvSpPr>
            <a:spLocks noGrp="1"/>
          </p:cNvSpPr>
          <p:nvPr>
            <p:ph idx="1"/>
          </p:nvPr>
        </p:nvSpPr>
        <p:spPr/>
        <p:txBody>
          <a:bodyPr>
            <a:normAutofit lnSpcReduction="10000"/>
          </a:bodyPr>
          <a:lstStyle/>
          <a:p>
            <a:r>
              <a:rPr lang="en-US" dirty="0"/>
              <a:t>ISO Form CG 20 10 </a:t>
            </a:r>
            <a:r>
              <a:rPr lang="en-US" dirty="0">
                <a:solidFill>
                  <a:srgbClr val="FF0000"/>
                </a:solidFill>
              </a:rPr>
              <a:t>10 01</a:t>
            </a:r>
          </a:p>
          <a:p>
            <a:r>
              <a:rPr lang="en-US" dirty="0"/>
              <a:t>OK Additional Insured Form</a:t>
            </a:r>
          </a:p>
          <a:p>
            <a:r>
              <a:rPr lang="en-US" dirty="0"/>
              <a:t>Products/ Completed Operations Ceases	</a:t>
            </a:r>
          </a:p>
          <a:p>
            <a:pPr lvl="1"/>
            <a:r>
              <a:rPr lang="en-US" dirty="0"/>
              <a:t> After “All Work” has been completed</a:t>
            </a:r>
          </a:p>
          <a:p>
            <a:pPr lvl="1"/>
            <a:r>
              <a:rPr lang="en-US" dirty="0"/>
              <a:t>“Your Work” has been put to its intended use</a:t>
            </a:r>
          </a:p>
          <a:p>
            <a:r>
              <a:rPr lang="en-US" dirty="0"/>
              <a:t>Add Form CG 20 37 10 01 to Products/ Completed Operations after completion of work</a:t>
            </a:r>
          </a:p>
          <a:p>
            <a:r>
              <a:rPr lang="en-US" dirty="0"/>
              <a:t>See Handout for both forms </a:t>
            </a:r>
          </a:p>
          <a:p>
            <a:pPr lvl="1">
              <a:buNone/>
            </a:pP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1080120"/>
          </a:xfrm>
        </p:spPr>
        <p:txBody>
          <a:bodyPr>
            <a:normAutofit fontScale="90000"/>
          </a:bodyPr>
          <a:lstStyle/>
          <a:p>
            <a:r>
              <a:rPr lang="en-US" dirty="0">
                <a:solidFill>
                  <a:schemeClr val="bg1"/>
                </a:solidFill>
              </a:rPr>
              <a:t>PART II – ADDITIONAL INSURED ISSUES </a:t>
            </a:r>
            <a:r>
              <a:rPr lang="en-US" dirty="0"/>
              <a:t>	</a:t>
            </a:r>
          </a:p>
        </p:txBody>
      </p:sp>
      <p:sp>
        <p:nvSpPr>
          <p:cNvPr id="3" name="Content Placeholder 2"/>
          <p:cNvSpPr>
            <a:spLocks noGrp="1"/>
          </p:cNvSpPr>
          <p:nvPr>
            <p:ph idx="1"/>
          </p:nvPr>
        </p:nvSpPr>
        <p:spPr/>
        <p:txBody>
          <a:bodyPr>
            <a:normAutofit lnSpcReduction="10000"/>
          </a:bodyPr>
          <a:lstStyle/>
          <a:p>
            <a:r>
              <a:rPr lang="en-US" dirty="0"/>
              <a:t>ISO Form CG 20 10 </a:t>
            </a:r>
            <a:r>
              <a:rPr lang="en-US" dirty="0">
                <a:solidFill>
                  <a:srgbClr val="FF0000"/>
                </a:solidFill>
              </a:rPr>
              <a:t>07 04</a:t>
            </a:r>
          </a:p>
          <a:p>
            <a:r>
              <a:rPr lang="en-US" dirty="0"/>
              <a:t>Least Advisable as an Additional Insured Form</a:t>
            </a:r>
          </a:p>
          <a:p>
            <a:r>
              <a:rPr lang="en-US" dirty="0"/>
              <a:t>Products/ Completed Operations Ceases	</a:t>
            </a:r>
          </a:p>
          <a:p>
            <a:pPr lvl="1"/>
            <a:r>
              <a:rPr lang="en-US" dirty="0"/>
              <a:t> After “All Work” has been completed</a:t>
            </a:r>
          </a:p>
          <a:p>
            <a:pPr lvl="1"/>
            <a:r>
              <a:rPr lang="en-US" dirty="0"/>
              <a:t>“Your Work” has been put to its intended use</a:t>
            </a:r>
          </a:p>
          <a:p>
            <a:r>
              <a:rPr lang="en-US" dirty="0"/>
              <a:t>Add Form CG 20 37 07 04 to Products/ Completed Operations after completion of work</a:t>
            </a:r>
          </a:p>
          <a:p>
            <a:r>
              <a:rPr lang="en-US" dirty="0"/>
              <a:t>See Handout for both forms </a:t>
            </a:r>
          </a:p>
          <a:p>
            <a:pPr lvl="1">
              <a:buNone/>
            </a:pP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1080120"/>
          </a:xfrm>
        </p:spPr>
        <p:txBody>
          <a:bodyPr>
            <a:normAutofit fontScale="90000"/>
          </a:bodyPr>
          <a:lstStyle/>
          <a:p>
            <a:r>
              <a:rPr lang="en-US" dirty="0">
                <a:solidFill>
                  <a:schemeClr val="bg1"/>
                </a:solidFill>
              </a:rPr>
              <a:t>PART II – ADDITIONAL INSURED ISSUES WRAP  </a:t>
            </a:r>
            <a:r>
              <a:rPr lang="en-US" dirty="0"/>
              <a:t>	</a:t>
            </a:r>
          </a:p>
        </p:txBody>
      </p:sp>
      <p:sp>
        <p:nvSpPr>
          <p:cNvPr id="3" name="Content Placeholder 2"/>
          <p:cNvSpPr>
            <a:spLocks noGrp="1"/>
          </p:cNvSpPr>
          <p:nvPr>
            <p:ph idx="1"/>
          </p:nvPr>
        </p:nvSpPr>
        <p:spPr/>
        <p:txBody>
          <a:bodyPr>
            <a:normAutofit fontScale="55000" lnSpcReduction="20000"/>
          </a:bodyPr>
          <a:lstStyle/>
          <a:p>
            <a:r>
              <a:rPr lang="en-US" sz="3800" dirty="0"/>
              <a:t>ISO Form CG 2010 </a:t>
            </a:r>
            <a:r>
              <a:rPr lang="en-US" sz="3800" dirty="0">
                <a:solidFill>
                  <a:srgbClr val="FF0000"/>
                </a:solidFill>
              </a:rPr>
              <a:t>04 13</a:t>
            </a:r>
          </a:p>
          <a:p>
            <a:r>
              <a:rPr lang="en-US" sz="3800" dirty="0"/>
              <a:t>Least Advisable as an Additional Insured form </a:t>
            </a:r>
          </a:p>
          <a:p>
            <a:r>
              <a:rPr lang="en-US" sz="3800" dirty="0"/>
              <a:t>Products/ Completed Operations Ceases</a:t>
            </a:r>
          </a:p>
          <a:p>
            <a:pPr lvl="1">
              <a:buNone/>
            </a:pPr>
            <a:r>
              <a:rPr lang="en-US" sz="3800" dirty="0">
                <a:solidFill>
                  <a:srgbClr val="FF0000"/>
                </a:solidFill>
              </a:rPr>
              <a:t>	 </a:t>
            </a:r>
            <a:r>
              <a:rPr lang="en-US" sz="3800" dirty="0"/>
              <a:t>After “All Work” has been completed</a:t>
            </a:r>
          </a:p>
          <a:p>
            <a:pPr lvl="1">
              <a:buNone/>
            </a:pPr>
            <a:r>
              <a:rPr lang="en-US" sz="3800" dirty="0"/>
              <a:t>	“Your Work” has been put to its intended use</a:t>
            </a:r>
          </a:p>
          <a:p>
            <a:r>
              <a:rPr lang="en-US" sz="3800" dirty="0"/>
              <a:t>Add Form CG 20 37 04 13 to Products/ Completed Operations after completion of work</a:t>
            </a:r>
          </a:p>
          <a:p>
            <a:r>
              <a:rPr lang="en-US" sz="3800" dirty="0"/>
              <a:t>Does not extend to sub-contractors where you do not have a written agreement. </a:t>
            </a:r>
          </a:p>
          <a:p>
            <a:r>
              <a:rPr lang="en-US" sz="3800" dirty="0"/>
              <a:t>Applies to the extent permitted by law</a:t>
            </a:r>
          </a:p>
          <a:p>
            <a:r>
              <a:rPr lang="en-US" sz="3800" dirty="0"/>
              <a:t>Will </a:t>
            </a:r>
            <a:r>
              <a:rPr lang="en-US" sz="4400" dirty="0"/>
              <a:t>not</a:t>
            </a:r>
            <a:r>
              <a:rPr lang="en-US" sz="3800" dirty="0"/>
              <a:t> be broader than required by the contract or agreement </a:t>
            </a:r>
          </a:p>
          <a:p>
            <a:r>
              <a:rPr lang="en-US" sz="3800" dirty="0"/>
              <a:t>See Handout for both forms</a:t>
            </a:r>
          </a:p>
          <a:p>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1080120"/>
          </a:xfrm>
        </p:spPr>
        <p:txBody>
          <a:bodyPr>
            <a:normAutofit fontScale="90000"/>
          </a:bodyPr>
          <a:lstStyle/>
          <a:p>
            <a:r>
              <a:rPr lang="en-US" dirty="0">
                <a:solidFill>
                  <a:schemeClr val="bg1"/>
                </a:solidFill>
              </a:rPr>
              <a:t>PART II – ADDITIONAL INSURED ISSUES WRAP  </a:t>
            </a:r>
            <a:r>
              <a:rPr lang="en-US" dirty="0"/>
              <a:t>	</a:t>
            </a:r>
          </a:p>
        </p:txBody>
      </p:sp>
      <p:sp>
        <p:nvSpPr>
          <p:cNvPr id="3" name="Content Placeholder 2"/>
          <p:cNvSpPr>
            <a:spLocks noGrp="1"/>
          </p:cNvSpPr>
          <p:nvPr>
            <p:ph idx="1"/>
          </p:nvPr>
        </p:nvSpPr>
        <p:spPr/>
        <p:txBody>
          <a:bodyPr>
            <a:normAutofit fontScale="47500" lnSpcReduction="20000"/>
          </a:bodyPr>
          <a:lstStyle/>
          <a:p>
            <a:r>
              <a:rPr lang="en-US" sz="4400" dirty="0"/>
              <a:t>ISO Form CG </a:t>
            </a:r>
            <a:r>
              <a:rPr lang="en-US" sz="4400" dirty="0">
                <a:solidFill>
                  <a:srgbClr val="FF0000"/>
                </a:solidFill>
              </a:rPr>
              <a:t>2038 04 13 </a:t>
            </a:r>
            <a:r>
              <a:rPr lang="en-US" sz="4400" b="1" dirty="0"/>
              <a:t>– Automatic Additional Insured Endorsement </a:t>
            </a:r>
          </a:p>
          <a:p>
            <a:r>
              <a:rPr lang="en-US" sz="4400" dirty="0"/>
              <a:t>Similar to CG 2010 04 13 but provides blanket coverage</a:t>
            </a:r>
          </a:p>
          <a:p>
            <a:r>
              <a:rPr lang="en-US" sz="4400" dirty="0"/>
              <a:t>Least Advisable as an Additional Insured form </a:t>
            </a:r>
          </a:p>
          <a:p>
            <a:r>
              <a:rPr lang="en-US" sz="4400" dirty="0"/>
              <a:t>Products/ Completed Operations Ceases</a:t>
            </a:r>
          </a:p>
          <a:p>
            <a:pPr lvl="1">
              <a:buNone/>
            </a:pPr>
            <a:r>
              <a:rPr lang="en-US" sz="4400" dirty="0">
                <a:solidFill>
                  <a:srgbClr val="FF0000"/>
                </a:solidFill>
              </a:rPr>
              <a:t>	 </a:t>
            </a:r>
            <a:r>
              <a:rPr lang="en-US" sz="4400" dirty="0"/>
              <a:t>After “All Work” has been completed</a:t>
            </a:r>
          </a:p>
          <a:p>
            <a:pPr lvl="1">
              <a:buNone/>
            </a:pPr>
            <a:r>
              <a:rPr lang="en-US" sz="4400" dirty="0"/>
              <a:t>	“Your Work” has been put to its intended use</a:t>
            </a:r>
          </a:p>
          <a:p>
            <a:r>
              <a:rPr lang="en-US" sz="4400" dirty="0"/>
              <a:t>Add Form CG 20 </a:t>
            </a:r>
            <a:r>
              <a:rPr lang="en-US" sz="4400"/>
              <a:t>37 04 13 </a:t>
            </a:r>
            <a:r>
              <a:rPr lang="en-US" sz="4400" dirty="0"/>
              <a:t>to Products/ Completed Operations after completion of work</a:t>
            </a:r>
          </a:p>
          <a:p>
            <a:r>
              <a:rPr lang="en-US" sz="4400" dirty="0"/>
              <a:t>Will also provide Additional Insured status for the City for sub-contractors where no written contract of agreement exists </a:t>
            </a:r>
          </a:p>
          <a:p>
            <a:r>
              <a:rPr lang="en-US" sz="4400" dirty="0"/>
              <a:t>Only applies to the extent permitted by law</a:t>
            </a:r>
          </a:p>
          <a:p>
            <a:r>
              <a:rPr lang="en-US" sz="4400" dirty="0"/>
              <a:t>Will not be broader than required by the contract or agreement </a:t>
            </a:r>
          </a:p>
          <a:p>
            <a:r>
              <a:rPr lang="en-US" sz="4400" dirty="0"/>
              <a:t>See Handout for forms</a:t>
            </a:r>
          </a:p>
          <a:p>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1224136"/>
          </a:xfrm>
        </p:spPr>
        <p:txBody>
          <a:bodyPr>
            <a:normAutofit fontScale="90000"/>
          </a:bodyPr>
          <a:lstStyle/>
          <a:p>
            <a:r>
              <a:rPr lang="en-US" sz="4000" dirty="0">
                <a:solidFill>
                  <a:schemeClr val="bg1"/>
                </a:solidFill>
              </a:rPr>
              <a:t>PART II – ADDITIONAL INSURED ISSUES</a:t>
            </a:r>
            <a:br>
              <a:rPr lang="en-US" sz="4000" dirty="0">
                <a:solidFill>
                  <a:schemeClr val="bg1"/>
                </a:solidFill>
              </a:rPr>
            </a:br>
            <a:r>
              <a:rPr lang="en-US" dirty="0">
                <a:solidFill>
                  <a:schemeClr val="bg1"/>
                </a:solidFill>
              </a:rPr>
              <a:t>s</a:t>
            </a:r>
            <a:r>
              <a:rPr lang="en-US" dirty="0"/>
              <a:t>	</a:t>
            </a:r>
          </a:p>
        </p:txBody>
      </p:sp>
      <p:sp>
        <p:nvSpPr>
          <p:cNvPr id="3" name="Content Placeholder 2"/>
          <p:cNvSpPr>
            <a:spLocks noGrp="1"/>
          </p:cNvSpPr>
          <p:nvPr>
            <p:ph idx="1"/>
          </p:nvPr>
        </p:nvSpPr>
        <p:spPr/>
        <p:txBody>
          <a:bodyPr>
            <a:normAutofit fontScale="92500" lnSpcReduction="10000"/>
          </a:bodyPr>
          <a:lstStyle/>
          <a:p>
            <a:pPr algn="ctr">
              <a:buNone/>
            </a:pPr>
            <a:r>
              <a:rPr lang="en-US" dirty="0"/>
              <a:t>Summary </a:t>
            </a:r>
          </a:p>
          <a:p>
            <a:r>
              <a:rPr lang="en-US" dirty="0"/>
              <a:t>Need to continue Products /Completed Operations Coverage beyond the completion of work or end of policy period</a:t>
            </a:r>
          </a:p>
          <a:p>
            <a:r>
              <a:rPr lang="en-US" dirty="0"/>
              <a:t>Additional Insured Coverage now triggered by written contracts and their requirements </a:t>
            </a:r>
          </a:p>
          <a:p>
            <a:r>
              <a:rPr lang="en-US" dirty="0"/>
              <a:t>Will not cover the City as an Additional Insured for Sub Contractors without a written contract. </a:t>
            </a:r>
          </a:p>
          <a:p>
            <a:r>
              <a:rPr lang="en-US" dirty="0"/>
              <a:t>Only applicable to the extent permitted by law </a:t>
            </a:r>
          </a:p>
          <a:p>
            <a:endParaRPr lang="en-US" dirty="0"/>
          </a:p>
          <a:p>
            <a:endParaRPr lang="en-US" dirty="0"/>
          </a:p>
        </p:txBody>
      </p:sp>
      <p:sp>
        <p:nvSpPr>
          <p:cNvPr id="4" name="Rectangle 3"/>
          <p:cNvSpPr/>
          <p:nvPr/>
        </p:nvSpPr>
        <p:spPr>
          <a:xfrm>
            <a:off x="2239631" y="3244334"/>
            <a:ext cx="4664739" cy="369332"/>
          </a:xfrm>
          <a:prstGeom prst="rect">
            <a:avLst/>
          </a:prstGeom>
        </p:spPr>
        <p:txBody>
          <a:bodyPr wrap="none">
            <a:spAutoFit/>
          </a:bodyPr>
          <a:lstStyle/>
          <a:p>
            <a:r>
              <a:rPr lang="en-US" dirty="0">
                <a:solidFill>
                  <a:schemeClr val="bg1"/>
                </a:solidFill>
              </a:rPr>
              <a:t>PART II – ADDITIONAL INSURED ISSUES </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bg1"/>
                </a:solidFill>
              </a:rPr>
              <a:t>PART II – OTHER ISSUES</a:t>
            </a:r>
            <a:endParaRPr lang="en-US" dirty="0"/>
          </a:p>
        </p:txBody>
      </p:sp>
      <p:sp>
        <p:nvSpPr>
          <p:cNvPr id="3" name="Content Placeholder 2"/>
          <p:cNvSpPr>
            <a:spLocks noGrp="1"/>
          </p:cNvSpPr>
          <p:nvPr>
            <p:ph idx="1"/>
          </p:nvPr>
        </p:nvSpPr>
        <p:spPr/>
        <p:txBody>
          <a:bodyPr>
            <a:normAutofit lnSpcReduction="10000"/>
          </a:bodyPr>
          <a:lstStyle/>
          <a:p>
            <a:endParaRPr lang="en-US" dirty="0"/>
          </a:p>
          <a:p>
            <a:r>
              <a:rPr lang="en-US" dirty="0"/>
              <a:t>Check, if you think you are dealing with an exposure that is excluded by the MVRMA MOC such as, but not limited, to aviation activities, skydiving, hot air ballooning, hang gliding, medical malpractice and watercraft</a:t>
            </a:r>
          </a:p>
          <a:p>
            <a:r>
              <a:rPr lang="en-US" dirty="0"/>
              <a:t>Check, if you are unsure of any issues, especially, if you think there is a large exposure</a:t>
            </a:r>
          </a:p>
          <a:p>
            <a:endParaRPr lang="en-US" dirty="0"/>
          </a:p>
          <a:p>
            <a:pPr lvl="1"/>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0" y="2787005"/>
            <a:ext cx="9144000" cy="1362075"/>
          </a:xfrm>
        </p:spPr>
        <p:txBody>
          <a:bodyPr anchor="ctr">
            <a:normAutofit/>
          </a:bodyPr>
          <a:lstStyle/>
          <a:p>
            <a:pPr algn="ctr"/>
            <a:r>
              <a:rPr lang="en-US" sz="4800" dirty="0">
                <a:solidFill>
                  <a:schemeClr val="bg1"/>
                </a:solidFill>
                <a:latin typeface="Arial" pitchFamily="34" charset="0"/>
                <a:cs typeface="Arial" pitchFamily="34" charset="0"/>
              </a:rPr>
              <a:t>QUESTIONS?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chemeClr val="bg1"/>
                </a:solidFill>
              </a:rPr>
              <a:t>Part One</a:t>
            </a:r>
          </a:p>
        </p:txBody>
      </p:sp>
      <p:sp>
        <p:nvSpPr>
          <p:cNvPr id="3" name="Content Placeholder 2"/>
          <p:cNvSpPr>
            <a:spLocks noGrp="1"/>
          </p:cNvSpPr>
          <p:nvPr>
            <p:ph idx="1"/>
          </p:nvPr>
        </p:nvSpPr>
        <p:spPr/>
        <p:txBody>
          <a:bodyPr/>
          <a:lstStyle/>
          <a:p>
            <a:endParaRPr lang="en-US" dirty="0"/>
          </a:p>
          <a:p>
            <a:endParaRPr lang="en-US" dirty="0"/>
          </a:p>
          <a:p>
            <a:pPr algn="ctr">
              <a:buNone/>
            </a:pPr>
            <a:r>
              <a:rPr lang="en-US" sz="4400" dirty="0"/>
              <a:t>Most Contracts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340768"/>
            <a:ext cx="8229600" cy="4525963"/>
          </a:xfrm>
        </p:spPr>
        <p:txBody>
          <a:bodyPr>
            <a:normAutofit/>
          </a:bodyPr>
          <a:lstStyle/>
          <a:p>
            <a:r>
              <a:rPr lang="en-US" dirty="0"/>
              <a:t>Contractor shall procure and maintain for the duration of the contract, insurance against claims for injuries to persons or damages to property which may arise from or in connection with the performance of the work hereunder and the results of that work by the Contractor, his agents, representatives, employees or subcontractors.</a:t>
            </a:r>
          </a:p>
          <a:p>
            <a:endParaRPr lang="en-US" dirty="0">
              <a:latin typeface="Arial" pitchFamily="34" charset="0"/>
              <a:cs typeface="Arial" pitchFamily="34" charset="0"/>
            </a:endParaRPr>
          </a:p>
        </p:txBody>
      </p:sp>
      <p:sp>
        <p:nvSpPr>
          <p:cNvPr id="10" name="Title 1"/>
          <p:cNvSpPr>
            <a:spLocks noGrp="1"/>
          </p:cNvSpPr>
          <p:nvPr>
            <p:ph type="title"/>
          </p:nvPr>
        </p:nvSpPr>
        <p:spPr>
          <a:xfrm>
            <a:off x="611560" y="404664"/>
            <a:ext cx="8532440" cy="864096"/>
          </a:xfrm>
        </p:spPr>
        <p:txBody>
          <a:bodyPr>
            <a:noAutofit/>
          </a:bodyPr>
          <a:lstStyle/>
          <a:p>
            <a:r>
              <a:rPr lang="en-US" sz="3600" dirty="0">
                <a:solidFill>
                  <a:schemeClr val="bg1"/>
                </a:solidFill>
                <a:cs typeface="Arial" pitchFamily="34" charset="0"/>
              </a:rPr>
              <a:t>Introductory Language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340768"/>
            <a:ext cx="7931224" cy="4525963"/>
          </a:xfrm>
        </p:spPr>
        <p:txBody>
          <a:bodyPr>
            <a:normAutofit fontScale="85000" lnSpcReduction="10000"/>
          </a:bodyPr>
          <a:lstStyle/>
          <a:p>
            <a:pPr>
              <a:buFont typeface="Wingdings" pitchFamily="2" charset="2"/>
              <a:buNone/>
            </a:pPr>
            <a:r>
              <a:rPr lang="en-US" sz="3600" dirty="0"/>
              <a:t>Coverage shall be at least as broad as:</a:t>
            </a:r>
          </a:p>
          <a:p>
            <a:pPr>
              <a:buFont typeface="Wingdings" pitchFamily="2" charset="2"/>
              <a:buNone/>
            </a:pPr>
            <a:r>
              <a:rPr lang="en-US" sz="3600" b="1" dirty="0"/>
              <a:t>	</a:t>
            </a:r>
            <a:r>
              <a:rPr lang="en-US" b="1" dirty="0"/>
              <a:t>Commercial General Liability</a:t>
            </a:r>
            <a:r>
              <a:rPr lang="en-US" dirty="0"/>
              <a:t> </a:t>
            </a:r>
            <a:r>
              <a:rPr lang="en-US" b="1" dirty="0"/>
              <a:t>(CGL)</a:t>
            </a:r>
            <a:r>
              <a:rPr lang="en-US" dirty="0"/>
              <a:t>:  Insurance Services Office (ISO) Form CG 00 01 covering CGL on an “occurrence” basis, including products-completed operations, property damage, bodily injury and personal &amp; advertising injury, with limits no less than </a:t>
            </a:r>
            <a:r>
              <a:rPr lang="en-US" b="1" dirty="0"/>
              <a:t>$2,000,000 </a:t>
            </a:r>
            <a:r>
              <a:rPr lang="en-US" dirty="0"/>
              <a:t>per occurrence. If a general aggregate limit applies, either the general aggregate limit shall apply separately to this project/location or the general aggregate limit shall be twice the required occurrence limit. </a:t>
            </a:r>
            <a:endParaRPr lang="en-US" b="1" dirty="0"/>
          </a:p>
          <a:p>
            <a:endParaRPr lang="en-US" dirty="0">
              <a:latin typeface="Arial" pitchFamily="34" charset="0"/>
              <a:cs typeface="Arial" pitchFamily="34" charset="0"/>
            </a:endParaRPr>
          </a:p>
        </p:txBody>
      </p:sp>
      <p:sp>
        <p:nvSpPr>
          <p:cNvPr id="13" name="Title 1"/>
          <p:cNvSpPr>
            <a:spLocks noGrp="1"/>
          </p:cNvSpPr>
          <p:nvPr>
            <p:ph type="title"/>
          </p:nvPr>
        </p:nvSpPr>
        <p:spPr>
          <a:xfrm>
            <a:off x="611560" y="260648"/>
            <a:ext cx="8532440" cy="1080120"/>
          </a:xfrm>
        </p:spPr>
        <p:txBody>
          <a:bodyPr>
            <a:noAutofit/>
          </a:bodyPr>
          <a:lstStyle/>
          <a:p>
            <a:r>
              <a:rPr lang="en-US" sz="3600" dirty="0">
                <a:solidFill>
                  <a:schemeClr val="bg1"/>
                </a:solidFill>
                <a:cs typeface="Arial" pitchFamily="34" charset="0"/>
              </a:rPr>
              <a:t>COMMERCIAL GENERAL LIABILITY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40768"/>
            <a:ext cx="8229600" cy="4525963"/>
          </a:xfrm>
        </p:spPr>
        <p:txBody>
          <a:bodyPr>
            <a:normAutofit lnSpcReduction="10000"/>
          </a:bodyPr>
          <a:lstStyle/>
          <a:p>
            <a:r>
              <a:rPr lang="en-US" dirty="0"/>
              <a:t>City, its officers, officials, employees and volunteers as </a:t>
            </a:r>
            <a:r>
              <a:rPr lang="en-US" u="sng" dirty="0"/>
              <a:t>Additional Insureds  </a:t>
            </a:r>
            <a:r>
              <a:rPr lang="en-US" dirty="0"/>
              <a:t>YES</a:t>
            </a:r>
          </a:p>
          <a:p>
            <a:r>
              <a:rPr lang="en-US" u="sng" dirty="0"/>
              <a:t>Primary Insurance</a:t>
            </a:r>
            <a:r>
              <a:rPr lang="en-US" dirty="0"/>
              <a:t> for City, its officers, officials, employees and volunteers as Additional Insureds   YES</a:t>
            </a:r>
          </a:p>
          <a:p>
            <a:r>
              <a:rPr lang="en-US" u="sng" dirty="0"/>
              <a:t>Waiver of Subrogation </a:t>
            </a:r>
            <a:r>
              <a:rPr lang="en-US" dirty="0"/>
              <a:t> NOT NECESSARY</a:t>
            </a:r>
          </a:p>
          <a:p>
            <a:r>
              <a:rPr lang="en-US" u="sng" dirty="0"/>
              <a:t>Employer’s Liability/Stop Gap Insurance </a:t>
            </a:r>
            <a:r>
              <a:rPr lang="en-US" dirty="0"/>
              <a:t>with limit of no less than $2,000,000 per accident for bodily injury or disease  YES </a:t>
            </a:r>
          </a:p>
          <a:p>
            <a:endParaRPr lang="en-US" dirty="0"/>
          </a:p>
          <a:p>
            <a:pPr marL="344488" indent="-344488"/>
            <a:endParaRPr lang="en-US" dirty="0">
              <a:latin typeface="Arial" pitchFamily="34" charset="0"/>
              <a:cs typeface="Arial" pitchFamily="34" charset="0"/>
            </a:endParaRPr>
          </a:p>
        </p:txBody>
      </p:sp>
      <p:sp>
        <p:nvSpPr>
          <p:cNvPr id="7" name="Slide Number Placeholder 3"/>
          <p:cNvSpPr>
            <a:spLocks noGrp="1"/>
          </p:cNvSpPr>
          <p:nvPr>
            <p:ph type="sldNum" sz="quarter" idx="12"/>
          </p:nvPr>
        </p:nvSpPr>
        <p:spPr>
          <a:xfrm>
            <a:off x="8534400" y="6492875"/>
            <a:ext cx="609600" cy="365125"/>
          </a:xfrm>
          <a:prstGeom prst="rect">
            <a:avLst/>
          </a:prstGeom>
        </p:spPr>
        <p:txBody>
          <a:bodyPr/>
          <a:lstStyle/>
          <a:p>
            <a:pPr algn="ctr"/>
            <a:fld id="{D98EB9DB-A96A-49F4-BB90-98B633AE5EEF}" type="slidenum">
              <a:rPr lang="en-US" sz="1400" smtClean="0">
                <a:solidFill>
                  <a:schemeClr val="tx1"/>
                </a:solidFill>
              </a:rPr>
              <a:pPr algn="ctr"/>
              <a:t>7</a:t>
            </a:fld>
            <a:endParaRPr lang="en-US" sz="1400" dirty="0">
              <a:solidFill>
                <a:schemeClr val="tx1"/>
              </a:solidFill>
            </a:endParaRPr>
          </a:p>
        </p:txBody>
      </p:sp>
      <p:sp>
        <p:nvSpPr>
          <p:cNvPr id="8" name="Title 1"/>
          <p:cNvSpPr>
            <a:spLocks noGrp="1"/>
          </p:cNvSpPr>
          <p:nvPr>
            <p:ph type="title"/>
          </p:nvPr>
        </p:nvSpPr>
        <p:spPr>
          <a:xfrm>
            <a:off x="539552" y="0"/>
            <a:ext cx="8604448" cy="1052736"/>
          </a:xfrm>
        </p:spPr>
        <p:txBody>
          <a:bodyPr>
            <a:noAutofit/>
          </a:bodyPr>
          <a:lstStyle/>
          <a:p>
            <a:r>
              <a:rPr lang="en-US" sz="3600" dirty="0">
                <a:solidFill>
                  <a:schemeClr val="bg1"/>
                </a:solidFill>
                <a:cs typeface="Arial" pitchFamily="34" charset="0"/>
              </a:rPr>
              <a:t>COMMERCIAL GENERAL LIABILITY (Continued)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340768"/>
            <a:ext cx="8579296" cy="5069160"/>
          </a:xfrm>
        </p:spPr>
        <p:txBody>
          <a:bodyPr>
            <a:normAutofit/>
          </a:bodyPr>
          <a:lstStyle/>
          <a:p>
            <a:pPr>
              <a:buFont typeface="Wingdings" pitchFamily="2" charset="2"/>
              <a:buNone/>
            </a:pPr>
            <a:r>
              <a:rPr lang="en-US" dirty="0"/>
              <a:t>Coverage shall be at least as broad as</a:t>
            </a:r>
            <a:r>
              <a:rPr lang="en-US" sz="3600" dirty="0"/>
              <a:t>:</a:t>
            </a:r>
          </a:p>
          <a:p>
            <a:pPr>
              <a:buFont typeface="Wingdings" pitchFamily="2" charset="2"/>
              <a:buNone/>
            </a:pPr>
            <a:r>
              <a:rPr lang="en-US" b="1" dirty="0"/>
              <a:t>	Automobile Liability:  </a:t>
            </a:r>
            <a:r>
              <a:rPr lang="en-US" dirty="0"/>
              <a:t>ISO Form Number CA 00 01 covering any auto (Code 1), or if Contractor has no owned autos, hired, (Code 8) and non-owned autos (Code 9), with limit no less than </a:t>
            </a:r>
            <a:r>
              <a:rPr lang="en-US" b="1" dirty="0"/>
              <a:t>$1,000,000 </a:t>
            </a:r>
            <a:r>
              <a:rPr lang="en-US" dirty="0"/>
              <a:t>per accident for bodily injury and property damage.</a:t>
            </a:r>
          </a:p>
          <a:p>
            <a:pPr marL="346075" indent="-346075" algn="l">
              <a:buNone/>
            </a:pPr>
            <a:endParaRPr lang="en-US" dirty="0">
              <a:solidFill>
                <a:srgbClr val="F5431F"/>
              </a:solidFill>
              <a:latin typeface="Arial" pitchFamily="34" charset="0"/>
              <a:cs typeface="Arial" pitchFamily="34" charset="0"/>
            </a:endParaRPr>
          </a:p>
        </p:txBody>
      </p:sp>
      <p:sp>
        <p:nvSpPr>
          <p:cNvPr id="9" name="Title 1"/>
          <p:cNvSpPr>
            <a:spLocks noGrp="1"/>
          </p:cNvSpPr>
          <p:nvPr>
            <p:ph type="title"/>
          </p:nvPr>
        </p:nvSpPr>
        <p:spPr>
          <a:xfrm>
            <a:off x="611560" y="0"/>
            <a:ext cx="8532440" cy="1052736"/>
          </a:xfrm>
        </p:spPr>
        <p:txBody>
          <a:bodyPr>
            <a:noAutofit/>
          </a:bodyPr>
          <a:lstStyle/>
          <a:p>
            <a:r>
              <a:rPr lang="en-US" sz="3600" dirty="0">
                <a:solidFill>
                  <a:schemeClr val="bg1"/>
                </a:solidFill>
                <a:cs typeface="Arial" pitchFamily="34" charset="0"/>
              </a:rPr>
              <a:t>AUTOMOBILE LIABILITY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40768"/>
            <a:ext cx="8229600" cy="4525963"/>
          </a:xfrm>
        </p:spPr>
        <p:txBody>
          <a:bodyPr>
            <a:normAutofit/>
          </a:bodyPr>
          <a:lstStyle/>
          <a:p>
            <a:pPr algn="l"/>
            <a:endParaRPr lang="en-US" dirty="0">
              <a:latin typeface="Arial" pitchFamily="34" charset="0"/>
              <a:cs typeface="Arial" pitchFamily="34" charset="0"/>
            </a:endParaRPr>
          </a:p>
          <a:p>
            <a:r>
              <a:rPr lang="en-US" dirty="0"/>
              <a:t>City, its officers, officials, employees and volunteers as </a:t>
            </a:r>
            <a:r>
              <a:rPr lang="en-US" u="sng" dirty="0"/>
              <a:t>Additional Insureds </a:t>
            </a:r>
            <a:r>
              <a:rPr lang="en-US" dirty="0"/>
              <a:t>– Generally included in policy form </a:t>
            </a:r>
          </a:p>
          <a:p>
            <a:r>
              <a:rPr lang="en-US" u="sng" dirty="0"/>
              <a:t>Primary Insurance </a:t>
            </a:r>
            <a:r>
              <a:rPr lang="en-US" dirty="0"/>
              <a:t>for City, its officers, officials, employees and volunteers as Additional Insureds  - Generally included in policy form </a:t>
            </a:r>
          </a:p>
          <a:p>
            <a:r>
              <a:rPr lang="en-US" u="sng" dirty="0"/>
              <a:t>Waiver of Subrogation </a:t>
            </a:r>
            <a:r>
              <a:rPr lang="en-US" dirty="0"/>
              <a:t>– NOT NECESSARY </a:t>
            </a:r>
          </a:p>
          <a:p>
            <a:pPr marL="0" indent="0" algn="l">
              <a:buNone/>
            </a:pPr>
            <a:endParaRPr lang="en-US" sz="2000" dirty="0">
              <a:latin typeface="Arial" pitchFamily="34" charset="0"/>
              <a:cs typeface="Arial" pitchFamily="34" charset="0"/>
            </a:endParaRPr>
          </a:p>
        </p:txBody>
      </p:sp>
      <p:sp>
        <p:nvSpPr>
          <p:cNvPr id="7" name="Title 1"/>
          <p:cNvSpPr>
            <a:spLocks noGrp="1"/>
          </p:cNvSpPr>
          <p:nvPr>
            <p:ph type="title"/>
          </p:nvPr>
        </p:nvSpPr>
        <p:spPr>
          <a:xfrm>
            <a:off x="611560" y="260648"/>
            <a:ext cx="8532440" cy="1152128"/>
          </a:xfrm>
        </p:spPr>
        <p:txBody>
          <a:bodyPr>
            <a:noAutofit/>
          </a:bodyPr>
          <a:lstStyle/>
          <a:p>
            <a:r>
              <a:rPr lang="en-US" sz="3600" dirty="0">
                <a:solidFill>
                  <a:schemeClr val="bg1"/>
                </a:solidFill>
                <a:cs typeface="Arial" pitchFamily="34" charset="0"/>
              </a:rPr>
              <a:t>AUTOMOBILE LIABILITY (Continued) </a:t>
            </a:r>
          </a:p>
        </p:txBody>
      </p:sp>
    </p:spTree>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10AE6253B2695408C72F0CFEB859B75" ma:contentTypeVersion="10" ma:contentTypeDescription="Create a new document." ma:contentTypeScope="" ma:versionID="39691000e951946923072c207571f3e3">
  <xsd:schema xmlns:xsd="http://www.w3.org/2001/XMLSchema" xmlns:xs="http://www.w3.org/2001/XMLSchema" xmlns:p="http://schemas.microsoft.com/office/2006/metadata/properties" xmlns:ns2="b17cdad1-9158-4e87-aa0c-256afdbf926e" xmlns:ns3="9820c0f3-a431-4301-bb44-6f1cd991103b" targetNamespace="http://schemas.microsoft.com/office/2006/metadata/properties" ma:root="true" ma:fieldsID="197fdaff4e58f3d5f07017bcc1a2d374" ns2:_="" ns3:_="">
    <xsd:import namespace="b17cdad1-9158-4e87-aa0c-256afdbf926e"/>
    <xsd:import namespace="9820c0f3-a431-4301-bb44-6f1cd991103b"/>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2:TaxCatchAll"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7cdad1-9158-4e87-aa0c-256afdbf926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7" nillable="true" ma:displayName="Taxonomy Catch All Column" ma:hidden="true" ma:list="{7ef0e9fe-af5e-4189-a3cc-21136daa9fe4}" ma:internalName="TaxCatchAll" ma:showField="CatchAllData" ma:web="b17cdad1-9158-4e87-aa0c-256afdbf926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820c0f3-a431-4301-bb44-6f1cd991103b"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6cb2eee7-9470-4779-85bf-47f3a057140d"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b17cdad1-9158-4e87-aa0c-256afdbf926e">H4HS3Y6576JV-1413331286-4538</_dlc_DocId>
    <_dlc_DocIdUrl xmlns="b17cdad1-9158-4e87-aa0c-256afdbf926e">
      <Url>https://mvrma.sharepoint.com/sites/Documents/_layouts/15/DocIdRedir.aspx?ID=H4HS3Y6576JV-1413331286-4538</Url>
      <Description>H4HS3Y6576JV-1413331286-4538</Description>
    </_dlc_DocIdUrl>
    <TaxCatchAll xmlns="b17cdad1-9158-4e87-aa0c-256afdbf926e" xsi:nil="true"/>
    <lcf76f155ced4ddcb4097134ff3c332f xmlns="9820c0f3-a431-4301-bb44-6f1cd991103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2E7F691-9C39-4D35-BBFB-C0081FC5CF1B}"/>
</file>

<file path=customXml/itemProps2.xml><?xml version="1.0" encoding="utf-8"?>
<ds:datastoreItem xmlns:ds="http://schemas.openxmlformats.org/officeDocument/2006/customXml" ds:itemID="{DFA63C74-29E1-49F7-9C2D-2A26382221E1}"/>
</file>

<file path=customXml/itemProps3.xml><?xml version="1.0" encoding="utf-8"?>
<ds:datastoreItem xmlns:ds="http://schemas.openxmlformats.org/officeDocument/2006/customXml" ds:itemID="{0890CCB2-191B-4756-8306-225A710A133C}"/>
</file>

<file path=customXml/itemProps4.xml><?xml version="1.0" encoding="utf-8"?>
<ds:datastoreItem xmlns:ds="http://schemas.openxmlformats.org/officeDocument/2006/customXml" ds:itemID="{0A55C70E-ADA6-4985-9DDB-83BACB59CC2E}"/>
</file>

<file path=docProps/app.xml><?xml version="1.0" encoding="utf-8"?>
<Properties xmlns="http://schemas.openxmlformats.org/officeDocument/2006/extended-properties" xmlns:vt="http://schemas.openxmlformats.org/officeDocument/2006/docPropsVTypes">
  <Template/>
  <TotalTime>26132</TotalTime>
  <Words>1677</Words>
  <Application>Microsoft Office PowerPoint</Application>
  <PresentationFormat>On-screen Show (4:3)</PresentationFormat>
  <Paragraphs>227</Paragraphs>
  <Slides>38</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Calibri</vt:lpstr>
      <vt:lpstr>Wingdings</vt:lpstr>
      <vt:lpstr>Custom Design</vt:lpstr>
      <vt:lpstr> Miami Valley Risk Management Association   MVRMA  Insurance Requirements     In Contract Training   6-  June 16, 2014</vt:lpstr>
      <vt:lpstr>Insurance Requirements in Contracts – Why?</vt:lpstr>
      <vt:lpstr>Requirements Should Apply ?</vt:lpstr>
      <vt:lpstr>Part One</vt:lpstr>
      <vt:lpstr>Introductory Language</vt:lpstr>
      <vt:lpstr>COMMERCIAL GENERAL LIABILITY </vt:lpstr>
      <vt:lpstr>COMMERCIAL GENERAL LIABILITY (Continued)</vt:lpstr>
      <vt:lpstr>AUTOMOBILE LIABILITY </vt:lpstr>
      <vt:lpstr>AUTOMOBILE LIABILITY (Continued) </vt:lpstr>
      <vt:lpstr>WORKERS’ COMPENSATION </vt:lpstr>
      <vt:lpstr>PROFESSIONAL LIABILITY/ ERRORS &amp; OMISSIONS LIABLITY – WHAT IS IT?</vt:lpstr>
      <vt:lpstr>PROFESSIONAL LIABILITY /E &amp; O POLICY CHARACTERISTICS</vt:lpstr>
      <vt:lpstr>PROFESSIONAL LIABILITY /ERRORS &amp; OMISSIONS LIABILITY REQUIREMENTS </vt:lpstr>
      <vt:lpstr>GL, AL,WC &amp; PL INSURANCE REQUIRMENTS SUMMARY</vt:lpstr>
      <vt:lpstr>INSURANCE REQUIREMENTS FOR MOST CONTRACTS </vt:lpstr>
      <vt:lpstr>Acord Forms</vt:lpstr>
      <vt:lpstr>What is ISO?</vt:lpstr>
      <vt:lpstr>CANCELLATION REQUIREMENTS</vt:lpstr>
      <vt:lpstr>ACCEPTABILITY OF INSURERS</vt:lpstr>
      <vt:lpstr>ENDORSEMENTS</vt:lpstr>
      <vt:lpstr>HOW MUCH INSURANCE IS ENOUGH ?</vt:lpstr>
      <vt:lpstr>UMBRELLA &amp; EXCESS POLICIES</vt:lpstr>
      <vt:lpstr>CLAIMS MADE COVERAGE</vt:lpstr>
      <vt:lpstr>CLAIMS MADE INSURANCE REQUIREMENTS LANGUAGE </vt:lpstr>
      <vt:lpstr>HOMEOWNERS’ COVERAGE</vt:lpstr>
      <vt:lpstr>LIQUOR INSURANCE </vt:lpstr>
      <vt:lpstr>SPECIAL EVENTS INSURANCE </vt:lpstr>
      <vt:lpstr>ATHLETIC PARTICIPANT EXCLUSION  </vt:lpstr>
      <vt:lpstr>CYBER COVERAGE </vt:lpstr>
      <vt:lpstr>Part II – ADDITIONAL INSURED ISSUES </vt:lpstr>
      <vt:lpstr>PART II – ADDITIONAL INSURED ISSUES </vt:lpstr>
      <vt:lpstr>PART II – ADDITIONAL INSURED ISSUES  </vt:lpstr>
      <vt:lpstr>PART II – ADDITIONAL INSURED ISSUES  </vt:lpstr>
      <vt:lpstr>PART II – ADDITIONAL INSURED ISSUES WRAP   </vt:lpstr>
      <vt:lpstr>PART II – ADDITIONAL INSURED ISSUES WRAP   </vt:lpstr>
      <vt:lpstr>PART II – ADDITIONAL INSURED ISSUES s </vt:lpstr>
      <vt:lpstr>PART II – OTHER ISSUES</vt:lpstr>
      <vt:lpstr>QUESTIONS?</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Tom Judy</cp:lastModifiedBy>
  <cp:revision>997</cp:revision>
  <dcterms:created xsi:type="dcterms:W3CDTF">2010-05-23T14:28:12Z</dcterms:created>
  <dcterms:modified xsi:type="dcterms:W3CDTF">2018-01-04T15:43:51Z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0x010100F10AE6253B2695408C72F0CFEB859B75</vt:lpwstr>
  </property>
  <property fmtid="{D5CDD505-2E9C-101B-9397-08002B2CF9AE}" pid="3" name="Order">
    <vt:r8>453800</vt:r8>
  </property>
  <property fmtid="{D5CDD505-2E9C-101B-9397-08002B2CF9AE}" pid="4" name="_dlc_DocIdItemGuid">
    <vt:lpwstr>a2d0c069-e760-51ac-a2de-8fd9ea26a08a</vt:lpwstr>
  </property>
</Properties>
</file>