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8" r:id="rId2"/>
    <p:sldId id="266" r:id="rId3"/>
    <p:sldId id="289" r:id="rId4"/>
    <p:sldId id="322" r:id="rId5"/>
    <p:sldId id="265" r:id="rId6"/>
    <p:sldId id="294" r:id="rId7"/>
    <p:sldId id="295" r:id="rId8"/>
    <p:sldId id="291" r:id="rId9"/>
    <p:sldId id="297" r:id="rId10"/>
    <p:sldId id="296" r:id="rId11"/>
    <p:sldId id="298" r:id="rId12"/>
    <p:sldId id="302" r:id="rId13"/>
    <p:sldId id="299" r:id="rId14"/>
    <p:sldId id="292" r:id="rId15"/>
    <p:sldId id="300" r:id="rId16"/>
    <p:sldId id="301" r:id="rId17"/>
    <p:sldId id="283" r:id="rId18"/>
    <p:sldId id="303" r:id="rId19"/>
    <p:sldId id="304" r:id="rId20"/>
    <p:sldId id="305" r:id="rId21"/>
    <p:sldId id="306" r:id="rId22"/>
    <p:sldId id="318" r:id="rId23"/>
    <p:sldId id="308" r:id="rId24"/>
    <p:sldId id="309" r:id="rId25"/>
    <p:sldId id="323" r:id="rId26"/>
    <p:sldId id="310" r:id="rId27"/>
    <p:sldId id="311" r:id="rId28"/>
    <p:sldId id="312" r:id="rId29"/>
    <p:sldId id="313" r:id="rId30"/>
    <p:sldId id="314" r:id="rId31"/>
    <p:sldId id="315" r:id="rId32"/>
    <p:sldId id="316" r:id="rId33"/>
    <p:sldId id="317" r:id="rId34"/>
    <p:sldId id="319" r:id="rId35"/>
    <p:sldId id="320" r:id="rId36"/>
    <p:sldId id="32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80" d="100"/>
          <a:sy n="80" d="100"/>
        </p:scale>
        <p:origin x="-14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18C47F47-0BC8-4F43-9E01-65A236D32656}" type="datetimeFigureOut">
              <a:rPr lang="en-US" smtClean="0"/>
              <a:t>7/16/2020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05699B9-2BAA-4DB3-AAD5-1DE5F2D0B067}" type="slidenum">
              <a:rPr lang="en-US" smtClean="0"/>
              <a:t>‹#›</a:t>
            </a:fld>
            <a:endParaRPr lang="en-US"/>
          </a:p>
        </p:txBody>
      </p:sp>
    </p:spTree>
    <p:extLst>
      <p:ext uri="{BB962C8B-B14F-4D97-AF65-F5344CB8AC3E}">
        <p14:creationId xmlns:p14="http://schemas.microsoft.com/office/powerpoint/2010/main" val="3395420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B2ABFEB-D826-4FD7-BAEF-D5FBABBB101D}" type="datetimeFigureOut">
              <a:rPr lang="en-US" smtClean="0"/>
              <a:t>7/16/2020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64CD6F8D-26C3-4E62-9648-B176E7DC98C6}" type="slidenum">
              <a:rPr lang="en-US" smtClean="0"/>
              <a:t>‹#›</a:t>
            </a:fld>
            <a:endParaRPr lang="en-US"/>
          </a:p>
        </p:txBody>
      </p:sp>
    </p:spTree>
    <p:extLst>
      <p:ext uri="{BB962C8B-B14F-4D97-AF65-F5344CB8AC3E}">
        <p14:creationId xmlns:p14="http://schemas.microsoft.com/office/powerpoint/2010/main" val="69606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3842B-A5F6-4978-910C-860BFDF23110}" type="slidenum">
              <a:rPr lang="en-US" smtClean="0"/>
              <a:t>35</a:t>
            </a:fld>
            <a:endParaRPr lang="en-US"/>
          </a:p>
        </p:txBody>
      </p:sp>
    </p:spTree>
    <p:extLst>
      <p:ext uri="{BB962C8B-B14F-4D97-AF65-F5344CB8AC3E}">
        <p14:creationId xmlns:p14="http://schemas.microsoft.com/office/powerpoint/2010/main" val="421507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78B9B40-E22B-4C26-952B-8EE6A845E04D}" type="datetimeFigureOut">
              <a:rPr lang="en-US" smtClean="0"/>
              <a:t>7/16/2020</a:t>
            </a:fld>
            <a:endParaRPr lang="en-US"/>
          </a:p>
        </p:txBody>
      </p:sp>
      <p:sp>
        <p:nvSpPr>
          <p:cNvPr id="16" name="Slide Number Placeholder 15"/>
          <p:cNvSpPr>
            <a:spLocks noGrp="1"/>
          </p:cNvSpPr>
          <p:nvPr>
            <p:ph type="sldNum" sz="quarter" idx="11"/>
          </p:nvPr>
        </p:nvSpPr>
        <p:spPr/>
        <p:txBody>
          <a:bodyPr/>
          <a:lstStyle/>
          <a:p>
            <a:fld id="{C594B137-DD25-4D84-BDD8-67D6BC9603F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B9B40-E22B-4C26-952B-8EE6A845E04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B137-DD25-4D84-BDD8-67D6BC960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B9B40-E22B-4C26-952B-8EE6A845E04D}"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B137-DD25-4D84-BDD8-67D6BC960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478B9B40-E22B-4C26-952B-8EE6A845E04D}" type="datetimeFigureOut">
              <a:rPr lang="en-US" smtClean="0"/>
              <a:t>7/16/2020</a:t>
            </a:fld>
            <a:endParaRPr lang="en-US"/>
          </a:p>
        </p:txBody>
      </p:sp>
      <p:sp>
        <p:nvSpPr>
          <p:cNvPr id="15" name="Slide Number Placeholder 14"/>
          <p:cNvSpPr>
            <a:spLocks noGrp="1"/>
          </p:cNvSpPr>
          <p:nvPr>
            <p:ph type="sldNum" sz="quarter" idx="11"/>
          </p:nvPr>
        </p:nvSpPr>
        <p:spPr/>
        <p:txBody>
          <a:bodyPr/>
          <a:lstStyle/>
          <a:p>
            <a:fld id="{C594B137-DD25-4D84-BDD8-67D6BC9603F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78B9B40-E22B-4C26-952B-8EE6A845E04D}" type="datetimeFigureOut">
              <a:rPr lang="en-US" smtClean="0"/>
              <a:t>7/16/2020</a:t>
            </a:fld>
            <a:endParaRPr lang="en-US"/>
          </a:p>
        </p:txBody>
      </p:sp>
      <p:sp>
        <p:nvSpPr>
          <p:cNvPr id="13" name="Slide Number Placeholder 12"/>
          <p:cNvSpPr>
            <a:spLocks noGrp="1"/>
          </p:cNvSpPr>
          <p:nvPr>
            <p:ph type="sldNum" sz="quarter" idx="11"/>
          </p:nvPr>
        </p:nvSpPr>
        <p:spPr/>
        <p:txBody>
          <a:bodyPr/>
          <a:lstStyle/>
          <a:p>
            <a:fld id="{C594B137-DD25-4D84-BDD8-67D6BC9603F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78B9B40-E22B-4C26-952B-8EE6A845E04D}" type="datetimeFigureOut">
              <a:rPr lang="en-US" smtClean="0"/>
              <a:t>7/16/2020</a:t>
            </a:fld>
            <a:endParaRPr lang="en-US"/>
          </a:p>
        </p:txBody>
      </p:sp>
      <p:sp>
        <p:nvSpPr>
          <p:cNvPr id="9" name="Slide Number Placeholder 8"/>
          <p:cNvSpPr>
            <a:spLocks noGrp="1"/>
          </p:cNvSpPr>
          <p:nvPr>
            <p:ph type="sldNum" sz="quarter" idx="11"/>
          </p:nvPr>
        </p:nvSpPr>
        <p:spPr/>
        <p:txBody>
          <a:bodyPr/>
          <a:lstStyle/>
          <a:p>
            <a:fld id="{C594B137-DD25-4D84-BDD8-67D6BC9603F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78B9B40-E22B-4C26-952B-8EE6A845E04D}" type="datetimeFigureOut">
              <a:rPr lang="en-US" smtClean="0"/>
              <a:t>7/16/2020</a:t>
            </a:fld>
            <a:endParaRPr lang="en-US"/>
          </a:p>
        </p:txBody>
      </p:sp>
      <p:sp>
        <p:nvSpPr>
          <p:cNvPr id="15" name="Slide Number Placeholder 14"/>
          <p:cNvSpPr>
            <a:spLocks noGrp="1"/>
          </p:cNvSpPr>
          <p:nvPr>
            <p:ph type="sldNum" sz="quarter" idx="11"/>
          </p:nvPr>
        </p:nvSpPr>
        <p:spPr/>
        <p:txBody>
          <a:bodyPr/>
          <a:lstStyle/>
          <a:p>
            <a:fld id="{C594B137-DD25-4D84-BDD8-67D6BC9603F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78B9B40-E22B-4C26-952B-8EE6A845E04D}" type="datetimeFigureOut">
              <a:rPr lang="en-US" smtClean="0"/>
              <a:t>7/16/2020</a:t>
            </a:fld>
            <a:endParaRPr lang="en-US"/>
          </a:p>
        </p:txBody>
      </p:sp>
      <p:sp>
        <p:nvSpPr>
          <p:cNvPr id="8" name="Slide Number Placeholder 7"/>
          <p:cNvSpPr>
            <a:spLocks noGrp="1"/>
          </p:cNvSpPr>
          <p:nvPr>
            <p:ph type="sldNum" sz="quarter" idx="11"/>
          </p:nvPr>
        </p:nvSpPr>
        <p:spPr/>
        <p:txBody>
          <a:bodyPr/>
          <a:lstStyle/>
          <a:p>
            <a:fld id="{C594B137-DD25-4D84-BDD8-67D6BC9603F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8B9B40-E22B-4C26-952B-8EE6A845E04D}" type="datetimeFigureOut">
              <a:rPr lang="en-US" smtClean="0"/>
              <a:t>7/16/2020</a:t>
            </a:fld>
            <a:endParaRPr lang="en-US"/>
          </a:p>
        </p:txBody>
      </p:sp>
      <p:sp>
        <p:nvSpPr>
          <p:cNvPr id="6" name="Slide Number Placeholder 5"/>
          <p:cNvSpPr>
            <a:spLocks noGrp="1"/>
          </p:cNvSpPr>
          <p:nvPr>
            <p:ph type="sldNum" sz="quarter" idx="11"/>
          </p:nvPr>
        </p:nvSpPr>
        <p:spPr/>
        <p:txBody>
          <a:bodyPr/>
          <a:lstStyle/>
          <a:p>
            <a:fld id="{C594B137-DD25-4D84-BDD8-67D6BC9603F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78B9B40-E22B-4C26-952B-8EE6A845E04D}" type="datetimeFigureOut">
              <a:rPr lang="en-US" smtClean="0"/>
              <a:t>7/16/2020</a:t>
            </a:fld>
            <a:endParaRPr lang="en-US"/>
          </a:p>
        </p:txBody>
      </p:sp>
      <p:sp>
        <p:nvSpPr>
          <p:cNvPr id="16" name="Slide Number Placeholder 15"/>
          <p:cNvSpPr>
            <a:spLocks noGrp="1"/>
          </p:cNvSpPr>
          <p:nvPr>
            <p:ph type="sldNum" sz="quarter" idx="11"/>
          </p:nvPr>
        </p:nvSpPr>
        <p:spPr/>
        <p:txBody>
          <a:bodyPr/>
          <a:lstStyle/>
          <a:p>
            <a:fld id="{C594B137-DD25-4D84-BDD8-67D6BC9603F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78B9B40-E22B-4C26-952B-8EE6A845E04D}" type="datetimeFigureOut">
              <a:rPr lang="en-US" smtClean="0"/>
              <a:t>7/16/2020</a:t>
            </a:fld>
            <a:endParaRPr lang="en-US"/>
          </a:p>
        </p:txBody>
      </p:sp>
      <p:sp>
        <p:nvSpPr>
          <p:cNvPr id="14" name="Slide Number Placeholder 13"/>
          <p:cNvSpPr>
            <a:spLocks noGrp="1"/>
          </p:cNvSpPr>
          <p:nvPr>
            <p:ph type="sldNum" sz="quarter" idx="11"/>
          </p:nvPr>
        </p:nvSpPr>
        <p:spPr/>
        <p:txBody>
          <a:bodyPr/>
          <a:lstStyle/>
          <a:p>
            <a:fld id="{C594B137-DD25-4D84-BDD8-67D6BC9603F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78B9B40-E22B-4C26-952B-8EE6A845E04D}" type="datetimeFigureOut">
              <a:rPr lang="en-US" smtClean="0"/>
              <a:t>7/16/2020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594B137-DD25-4D84-BDD8-67D6BC9603F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justiceweb.org/JailBooking.aspx?JAILBOOKING_ID=26445150&amp;CJIS_OR_PARTY_ID=C1178384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torage.googleapis.com/proudcity/oakwoodoh/uploads/2019/05/CPA.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923330"/>
          </a:xfrm>
          <a:prstGeom prst="rect">
            <a:avLst/>
          </a:prstGeom>
          <a:noFill/>
        </p:spPr>
        <p:txBody>
          <a:bodyPr wrap="square" rtlCol="0">
            <a:spAutoFit/>
          </a:bodyPr>
          <a:lstStyle/>
          <a:p>
            <a:pPr algn="ctr"/>
            <a:r>
              <a:rPr lang="en-US" sz="5400" dirty="0" smtClean="0"/>
              <a:t>Public Safety Update</a:t>
            </a:r>
            <a:endParaRPr lang="en-US" sz="5400" dirty="0"/>
          </a:p>
        </p:txBody>
      </p:sp>
      <p:sp>
        <p:nvSpPr>
          <p:cNvPr id="5" name="TextBox 4"/>
          <p:cNvSpPr txBox="1"/>
          <p:nvPr/>
        </p:nvSpPr>
        <p:spPr>
          <a:xfrm>
            <a:off x="9525" y="3276600"/>
            <a:ext cx="9144000" cy="584775"/>
          </a:xfrm>
          <a:prstGeom prst="rect">
            <a:avLst/>
          </a:prstGeom>
          <a:noFill/>
        </p:spPr>
        <p:txBody>
          <a:bodyPr wrap="square" rtlCol="0">
            <a:spAutoFit/>
          </a:bodyPr>
          <a:lstStyle/>
          <a:p>
            <a:pPr algn="ctr"/>
            <a:r>
              <a:rPr lang="en-US" sz="3200" dirty="0" smtClean="0"/>
              <a:t>July 20, 2020</a:t>
            </a:r>
            <a:endParaRPr lang="en-US" sz="3200" dirty="0"/>
          </a:p>
        </p:txBody>
      </p:sp>
      <p:sp>
        <p:nvSpPr>
          <p:cNvPr id="6" name="TextBox 5"/>
          <p:cNvSpPr txBox="1"/>
          <p:nvPr/>
        </p:nvSpPr>
        <p:spPr>
          <a:xfrm>
            <a:off x="533398" y="3998342"/>
            <a:ext cx="5226957" cy="2246769"/>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Capital Equipment</a:t>
            </a:r>
          </a:p>
          <a:p>
            <a:pPr marL="457200" indent="-457200">
              <a:buFont typeface="Arial" panose="020B0604020202020204" pitchFamily="34" charset="0"/>
              <a:buChar char="•"/>
            </a:pPr>
            <a:r>
              <a:rPr lang="en-US" sz="2000" dirty="0" smtClean="0"/>
              <a:t>Personnel Changes</a:t>
            </a:r>
          </a:p>
          <a:p>
            <a:pPr marL="457200" indent="-457200">
              <a:buFont typeface="Arial" panose="020B0604020202020204" pitchFamily="34" charset="0"/>
              <a:buChar char="•"/>
            </a:pPr>
            <a:r>
              <a:rPr lang="en-US" sz="2000" dirty="0" smtClean="0"/>
              <a:t>Department Operations Statement</a:t>
            </a:r>
            <a:endParaRPr lang="en-US" sz="2000" dirty="0"/>
          </a:p>
          <a:p>
            <a:pPr marL="457200" indent="-457200">
              <a:buFont typeface="Arial" panose="020B0604020202020204" pitchFamily="34" charset="0"/>
              <a:buChar char="•"/>
            </a:pPr>
            <a:r>
              <a:rPr lang="en-US" sz="2000" dirty="0" smtClean="0"/>
              <a:t>Officer Recruitment</a:t>
            </a:r>
          </a:p>
          <a:p>
            <a:pPr marL="457200" indent="-457200">
              <a:buFont typeface="Arial" panose="020B0604020202020204" pitchFamily="34" charset="0"/>
              <a:buChar char="•"/>
            </a:pPr>
            <a:r>
              <a:rPr lang="en-US" sz="2000" dirty="0" smtClean="0"/>
              <a:t>Use of Force</a:t>
            </a:r>
            <a:endParaRPr lang="en-US" sz="2000" dirty="0"/>
          </a:p>
          <a:p>
            <a:pPr marL="457200" indent="-457200">
              <a:buFont typeface="Arial" panose="020B0604020202020204" pitchFamily="34" charset="0"/>
              <a:buChar char="•"/>
            </a:pPr>
            <a:r>
              <a:rPr lang="en-US" sz="2000" dirty="0" smtClean="0"/>
              <a:t>Ohio Collaborative </a:t>
            </a:r>
          </a:p>
          <a:p>
            <a:pPr marL="457200" indent="-457200">
              <a:buFont typeface="Arial" panose="020B0604020202020204" pitchFamily="34" charset="0"/>
              <a:buChar char="•"/>
            </a:pPr>
            <a:r>
              <a:rPr lang="en-US" sz="2000" dirty="0" smtClean="0"/>
              <a:t>Citizen Police Academy</a:t>
            </a:r>
          </a:p>
        </p:txBody>
      </p:sp>
      <p:pic>
        <p:nvPicPr>
          <p:cNvPr id="8" name="Picture 2" descr="P:\Safety\FORMS\newsletter pics and stories , press releases etc\pa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5076" y="1266653"/>
            <a:ext cx="2013847" cy="2000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P:\Safety\FORMS\newsletter pics and stories , press releases etc\Apparatus  b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848099"/>
            <a:ext cx="3396342" cy="2547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0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1598950"/>
            <a:ext cx="6096000" cy="5016758"/>
          </a:xfrm>
          <a:prstGeom prst="rect">
            <a:avLst/>
          </a:prstGeom>
          <a:noFill/>
        </p:spPr>
        <p:txBody>
          <a:bodyPr wrap="square" rtlCol="0">
            <a:spAutoFit/>
          </a:bodyPr>
          <a:lstStyle/>
          <a:p>
            <a:pPr marL="361188" indent="-342900">
              <a:buFont typeface="Arial" panose="020B0604020202020204" pitchFamily="34" charset="0"/>
              <a:buChar char="•"/>
              <a:defRPr/>
            </a:pPr>
            <a:r>
              <a:rPr lang="en-US" sz="2000" dirty="0" err="1" smtClean="0"/>
              <a:t>Amberly</a:t>
            </a:r>
            <a:r>
              <a:rPr lang="en-US" sz="2000" dirty="0" smtClean="0"/>
              <a:t> </a:t>
            </a:r>
            <a:r>
              <a:rPr lang="en-US" sz="2000" dirty="0"/>
              <a:t>Village Public Safety Department</a:t>
            </a:r>
          </a:p>
          <a:p>
            <a:pPr marL="361188" indent="-342900">
              <a:buFont typeface="Arial" panose="020B0604020202020204" pitchFamily="34" charset="0"/>
              <a:buChar char="•"/>
              <a:defRPr/>
            </a:pPr>
            <a:r>
              <a:rPr lang="en-US" sz="2000" dirty="0"/>
              <a:t>Beavercreek Fire </a:t>
            </a:r>
            <a:r>
              <a:rPr lang="en-US" sz="2000" dirty="0" smtClean="0"/>
              <a:t>Department</a:t>
            </a:r>
          </a:p>
          <a:p>
            <a:pPr marL="361188" indent="-342900">
              <a:buFont typeface="Arial" panose="020B0604020202020204" pitchFamily="34" charset="0"/>
              <a:buChar char="•"/>
              <a:defRPr/>
            </a:pPr>
            <a:r>
              <a:rPr lang="en-US" sz="2000" dirty="0" smtClean="0"/>
              <a:t>Bellbrook Fire Department</a:t>
            </a:r>
            <a:endParaRPr lang="en-US" sz="2000" dirty="0"/>
          </a:p>
          <a:p>
            <a:pPr marL="361188" indent="-342900">
              <a:buFont typeface="Arial" panose="020B0604020202020204" pitchFamily="34" charset="0"/>
              <a:buChar char="•"/>
              <a:defRPr/>
            </a:pPr>
            <a:r>
              <a:rPr lang="en-US" sz="2000" dirty="0"/>
              <a:t>Dayton Fire Department</a:t>
            </a:r>
          </a:p>
          <a:p>
            <a:pPr marL="361188" indent="-342900">
              <a:buFont typeface="Arial" panose="020B0604020202020204" pitchFamily="34" charset="0"/>
              <a:buChar char="•"/>
              <a:defRPr/>
            </a:pPr>
            <a:r>
              <a:rPr lang="en-US" sz="2000" dirty="0"/>
              <a:t>Dayton Police Department</a:t>
            </a:r>
          </a:p>
          <a:p>
            <a:pPr marL="361188" indent="-342900">
              <a:buFont typeface="Arial" panose="020B0604020202020204" pitchFamily="34" charset="0"/>
              <a:buChar char="•"/>
              <a:defRPr/>
            </a:pPr>
            <a:r>
              <a:rPr lang="en-US" sz="2000" dirty="0"/>
              <a:t>Fairborn Fire </a:t>
            </a:r>
            <a:r>
              <a:rPr lang="en-US" sz="2000" dirty="0" smtClean="0"/>
              <a:t>Department</a:t>
            </a:r>
          </a:p>
          <a:p>
            <a:pPr marL="361188" indent="-342900">
              <a:buFont typeface="Arial" panose="020B0604020202020204" pitchFamily="34" charset="0"/>
              <a:buChar char="•"/>
              <a:defRPr/>
            </a:pPr>
            <a:r>
              <a:rPr lang="en-US" sz="2000" dirty="0"/>
              <a:t>Kettering Fire Department</a:t>
            </a:r>
          </a:p>
          <a:p>
            <a:pPr marL="361188" indent="-342900">
              <a:buFont typeface="Arial" panose="020B0604020202020204" pitchFamily="34" charset="0"/>
              <a:buChar char="•"/>
              <a:defRPr/>
            </a:pPr>
            <a:r>
              <a:rPr lang="en-US" sz="2000" dirty="0" smtClean="0"/>
              <a:t>Kettering </a:t>
            </a:r>
            <a:r>
              <a:rPr lang="en-US" sz="2000" dirty="0"/>
              <a:t>Police </a:t>
            </a:r>
            <a:r>
              <a:rPr lang="en-US" sz="2000" dirty="0" smtClean="0"/>
              <a:t>Department</a:t>
            </a:r>
          </a:p>
          <a:p>
            <a:pPr marL="361188" indent="-342900">
              <a:buFont typeface="Arial" panose="020B0604020202020204" pitchFamily="34" charset="0"/>
              <a:buChar char="•"/>
              <a:defRPr/>
            </a:pPr>
            <a:r>
              <a:rPr lang="en-US" sz="2000" dirty="0"/>
              <a:t>Mason Police </a:t>
            </a:r>
            <a:r>
              <a:rPr lang="en-US" sz="2000" dirty="0" smtClean="0"/>
              <a:t>Department</a:t>
            </a:r>
          </a:p>
          <a:p>
            <a:pPr marL="361188" indent="-342900">
              <a:buFont typeface="Arial" panose="020B0604020202020204" pitchFamily="34" charset="0"/>
              <a:buChar char="•"/>
              <a:defRPr/>
            </a:pPr>
            <a:r>
              <a:rPr lang="en-US" sz="2000" dirty="0"/>
              <a:t>Miami Valley Fire District</a:t>
            </a:r>
          </a:p>
          <a:p>
            <a:pPr marL="361188" indent="-342900">
              <a:buFont typeface="Arial" panose="020B0604020202020204" pitchFamily="34" charset="0"/>
              <a:buChar char="•"/>
              <a:defRPr/>
            </a:pPr>
            <a:r>
              <a:rPr lang="en-US" sz="2000" dirty="0"/>
              <a:t>Miamisburg Police </a:t>
            </a:r>
            <a:r>
              <a:rPr lang="en-US" sz="2000" dirty="0" smtClean="0"/>
              <a:t>Department</a:t>
            </a:r>
          </a:p>
          <a:p>
            <a:pPr marL="361188" indent="-342900">
              <a:buFont typeface="Arial" panose="020B0604020202020204" pitchFamily="34" charset="0"/>
              <a:buChar char="•"/>
              <a:defRPr/>
            </a:pPr>
            <a:r>
              <a:rPr lang="en-US" sz="2000" dirty="0"/>
              <a:t>Middletown Fire Department</a:t>
            </a:r>
          </a:p>
          <a:p>
            <a:pPr marL="361188" indent="-342900">
              <a:buFont typeface="Arial" panose="020B0604020202020204" pitchFamily="34" charset="0"/>
              <a:buChar char="•"/>
              <a:defRPr/>
            </a:pPr>
            <a:r>
              <a:rPr lang="en-US" sz="2000" dirty="0" smtClean="0"/>
              <a:t>Montgomery </a:t>
            </a:r>
            <a:r>
              <a:rPr lang="en-US" sz="2000" dirty="0"/>
              <a:t>County Sheriff’s Office</a:t>
            </a:r>
          </a:p>
          <a:p>
            <a:pPr marL="361188" indent="-342900">
              <a:buFont typeface="Arial" panose="020B0604020202020204" pitchFamily="34" charset="0"/>
              <a:buChar char="•"/>
              <a:defRPr/>
            </a:pPr>
            <a:r>
              <a:rPr lang="en-US" sz="2000" dirty="0" smtClean="0"/>
              <a:t>Moraine </a:t>
            </a:r>
            <a:r>
              <a:rPr lang="en-US" sz="2000" dirty="0"/>
              <a:t>Police Department</a:t>
            </a:r>
          </a:p>
          <a:p>
            <a:pPr marL="361188" indent="-342900">
              <a:buFont typeface="Arial" panose="020B0604020202020204" pitchFamily="34" charset="0"/>
              <a:buChar char="•"/>
              <a:defRPr/>
            </a:pPr>
            <a:r>
              <a:rPr lang="en-US" sz="2000" dirty="0" smtClean="0"/>
              <a:t>Ohio </a:t>
            </a:r>
            <a:r>
              <a:rPr lang="en-US" sz="2000" dirty="0"/>
              <a:t>State Highway Patrol</a:t>
            </a:r>
          </a:p>
          <a:p>
            <a:pPr marL="361188" indent="-342900">
              <a:buFont typeface="Arial" panose="020B0604020202020204" pitchFamily="34" charset="0"/>
              <a:buChar char="•"/>
              <a:defRPr/>
            </a:pPr>
            <a:r>
              <a:rPr lang="en-US" sz="2000" dirty="0"/>
              <a:t>Riverside Police Department</a:t>
            </a:r>
          </a:p>
        </p:txBody>
      </p:sp>
      <p:sp>
        <p:nvSpPr>
          <p:cNvPr id="9" name="TextBox 8"/>
          <p:cNvSpPr txBox="1"/>
          <p:nvPr/>
        </p:nvSpPr>
        <p:spPr>
          <a:xfrm>
            <a:off x="-381000" y="77450"/>
            <a:ext cx="9677400" cy="1446550"/>
          </a:xfrm>
          <a:prstGeom prst="rect">
            <a:avLst/>
          </a:prstGeom>
          <a:noFill/>
        </p:spPr>
        <p:txBody>
          <a:bodyPr wrap="square" rtlCol="0">
            <a:spAutoFit/>
          </a:bodyPr>
          <a:lstStyle/>
          <a:p>
            <a:pPr algn="ctr"/>
            <a:r>
              <a:rPr lang="en-US" sz="4400" dirty="0" smtClean="0"/>
              <a:t>Where </a:t>
            </a:r>
            <a:r>
              <a:rPr lang="en-US" sz="4400" dirty="0"/>
              <a:t>do we attract </a:t>
            </a:r>
          </a:p>
          <a:p>
            <a:pPr algn="ctr"/>
            <a:r>
              <a:rPr lang="en-US" sz="4400" dirty="0" smtClean="0"/>
              <a:t>candidates </a:t>
            </a:r>
            <a:r>
              <a:rPr lang="en-US" sz="4400" dirty="0"/>
              <a:t>from?</a:t>
            </a:r>
          </a:p>
        </p:txBody>
      </p:sp>
    </p:spTree>
    <p:extLst>
      <p:ext uri="{BB962C8B-B14F-4D97-AF65-F5344CB8AC3E}">
        <p14:creationId xmlns:p14="http://schemas.microsoft.com/office/powerpoint/2010/main" val="222201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1600200"/>
            <a:ext cx="8382000" cy="4031873"/>
          </a:xfrm>
          <a:prstGeom prst="rect">
            <a:avLst/>
          </a:prstGeom>
          <a:noFill/>
        </p:spPr>
        <p:txBody>
          <a:bodyPr wrap="square" rtlCol="0">
            <a:spAutoFit/>
          </a:bodyPr>
          <a:lstStyle/>
          <a:p>
            <a:pPr marL="18288">
              <a:defRPr/>
            </a:pPr>
            <a:endParaRPr lang="en-US" dirty="0"/>
          </a:p>
          <a:p>
            <a:pPr marL="18288">
              <a:defRPr/>
            </a:pPr>
            <a:endParaRPr lang="en-US" sz="2800" dirty="0" smtClean="0"/>
          </a:p>
          <a:p>
            <a:pPr marL="18288">
              <a:defRPr/>
            </a:pPr>
            <a:r>
              <a:rPr lang="en-US" sz="3200" dirty="0" smtClean="0"/>
              <a:t>The Oakwood Public Safety Department has a comprehensive use of force policy covering all facets of the application of force, documentation of use of force incidents, and the administrative review of </a:t>
            </a:r>
            <a:r>
              <a:rPr lang="en-US" sz="3200" dirty="0"/>
              <a:t>U</a:t>
            </a:r>
            <a:r>
              <a:rPr lang="en-US" sz="3200" dirty="0" smtClean="0"/>
              <a:t>se of Force incidents.</a:t>
            </a:r>
            <a:endParaRPr lang="en-US" sz="3200" dirty="0"/>
          </a:p>
          <a:p>
            <a:endParaRPr lang="en-US" dirty="0"/>
          </a:p>
        </p:txBody>
      </p:sp>
      <p:sp>
        <p:nvSpPr>
          <p:cNvPr id="9" name="TextBox 8"/>
          <p:cNvSpPr txBox="1"/>
          <p:nvPr/>
        </p:nvSpPr>
        <p:spPr>
          <a:xfrm>
            <a:off x="0" y="152400"/>
            <a:ext cx="9220200" cy="1554272"/>
          </a:xfrm>
          <a:prstGeom prst="rect">
            <a:avLst/>
          </a:prstGeom>
          <a:noFill/>
        </p:spPr>
        <p:txBody>
          <a:bodyPr wrap="square" rtlCol="0">
            <a:spAutoFit/>
          </a:bodyPr>
          <a:lstStyle/>
          <a:p>
            <a:pPr algn="ctr"/>
            <a:r>
              <a:rPr lang="en-US" sz="4400" dirty="0" smtClean="0"/>
              <a:t>Use of Force</a:t>
            </a:r>
          </a:p>
          <a:p>
            <a:pPr algn="ctr"/>
            <a:endParaRPr lang="en-US" sz="1500" dirty="0" smtClean="0"/>
          </a:p>
          <a:p>
            <a:pPr algn="ctr"/>
            <a:r>
              <a:rPr lang="en-US" sz="3600" dirty="0" smtClean="0"/>
              <a:t>A Culture of Accountability </a:t>
            </a:r>
          </a:p>
        </p:txBody>
      </p:sp>
    </p:spTree>
    <p:extLst>
      <p:ext uri="{BB962C8B-B14F-4D97-AF65-F5344CB8AC3E}">
        <p14:creationId xmlns:p14="http://schemas.microsoft.com/office/powerpoint/2010/main" val="151424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1295400"/>
            <a:ext cx="7924800" cy="4524315"/>
          </a:xfrm>
          <a:prstGeom prst="rect">
            <a:avLst/>
          </a:prstGeom>
          <a:noFill/>
        </p:spPr>
        <p:txBody>
          <a:bodyPr wrap="square" rtlCol="0">
            <a:spAutoFit/>
          </a:bodyPr>
          <a:lstStyle/>
          <a:p>
            <a:pPr marL="17463" indent="2268538">
              <a:defRPr/>
            </a:pPr>
            <a:r>
              <a:rPr lang="en-US" sz="3600" dirty="0" smtClean="0"/>
              <a:t>2016 – 6</a:t>
            </a:r>
          </a:p>
          <a:p>
            <a:pPr marL="17463" indent="2268538">
              <a:defRPr/>
            </a:pPr>
            <a:r>
              <a:rPr lang="en-US" sz="3600" dirty="0" smtClean="0"/>
              <a:t>2017- 6</a:t>
            </a:r>
          </a:p>
          <a:p>
            <a:pPr marL="17463" indent="2268538">
              <a:defRPr/>
            </a:pPr>
            <a:r>
              <a:rPr lang="en-US" sz="3600" dirty="0" smtClean="0"/>
              <a:t>2018 – 3</a:t>
            </a:r>
          </a:p>
          <a:p>
            <a:pPr marL="17463" indent="2268538">
              <a:defRPr/>
            </a:pPr>
            <a:r>
              <a:rPr lang="en-US" sz="3600" dirty="0" smtClean="0"/>
              <a:t>2019 – 3</a:t>
            </a:r>
          </a:p>
          <a:p>
            <a:pPr marL="17463" indent="2268538">
              <a:defRPr/>
            </a:pPr>
            <a:r>
              <a:rPr lang="en-US" sz="3600" dirty="0" smtClean="0"/>
              <a:t>2020 (YTD) – 0</a:t>
            </a:r>
          </a:p>
          <a:p>
            <a:pPr marL="18288">
              <a:defRPr/>
            </a:pPr>
            <a:endParaRPr lang="en-US" sz="3600" dirty="0"/>
          </a:p>
          <a:p>
            <a:pPr marL="18288">
              <a:defRPr/>
            </a:pPr>
            <a:r>
              <a:rPr lang="en-US" sz="2400" dirty="0" smtClean="0"/>
              <a:t>Note - During same time period, the Safety Department has made </a:t>
            </a:r>
            <a:r>
              <a:rPr lang="en-US" sz="2400" dirty="0"/>
              <a:t>over 1,000 arrests and conducted in excess of 15,000 traffic stops.  </a:t>
            </a:r>
          </a:p>
        </p:txBody>
      </p:sp>
      <p:sp>
        <p:nvSpPr>
          <p:cNvPr id="9" name="TextBox 8"/>
          <p:cNvSpPr txBox="1"/>
          <p:nvPr/>
        </p:nvSpPr>
        <p:spPr>
          <a:xfrm>
            <a:off x="28575" y="224879"/>
            <a:ext cx="9144000" cy="769441"/>
          </a:xfrm>
          <a:prstGeom prst="rect">
            <a:avLst/>
          </a:prstGeom>
          <a:noFill/>
        </p:spPr>
        <p:txBody>
          <a:bodyPr wrap="square" rtlCol="0">
            <a:spAutoFit/>
          </a:bodyPr>
          <a:lstStyle/>
          <a:p>
            <a:pPr algn="ctr"/>
            <a:r>
              <a:rPr lang="en-US" sz="3600" dirty="0" smtClean="0">
                <a:solidFill>
                  <a:srgbClr val="FFFF00"/>
                </a:solidFill>
              </a:rPr>
              <a:t>      </a:t>
            </a:r>
            <a:r>
              <a:rPr lang="en-US" sz="4400" dirty="0" smtClean="0"/>
              <a:t>Use of Force Incidents</a:t>
            </a:r>
            <a:endParaRPr lang="en-US" sz="4400" dirty="0"/>
          </a:p>
        </p:txBody>
      </p:sp>
    </p:spTree>
    <p:extLst>
      <p:ext uri="{BB962C8B-B14F-4D97-AF65-F5344CB8AC3E}">
        <p14:creationId xmlns:p14="http://schemas.microsoft.com/office/powerpoint/2010/main" val="391740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1524000"/>
            <a:ext cx="8077200" cy="2339102"/>
          </a:xfrm>
          <a:prstGeom prst="rect">
            <a:avLst/>
          </a:prstGeom>
          <a:noFill/>
        </p:spPr>
        <p:txBody>
          <a:bodyPr wrap="square" rtlCol="0">
            <a:spAutoFit/>
          </a:bodyPr>
          <a:lstStyle/>
          <a:p>
            <a:pPr marL="18288">
              <a:defRPr/>
            </a:pPr>
            <a:r>
              <a:rPr lang="en-US" sz="3200" dirty="0" smtClean="0"/>
              <a:t>Following the tragic death of George Floyd, much discussion has occurred locally, statewide, and nationally with regards to Use of Force polices. </a:t>
            </a:r>
            <a:endParaRPr lang="en-US" sz="3200" dirty="0"/>
          </a:p>
          <a:p>
            <a:endParaRPr lang="en-US" dirty="0"/>
          </a:p>
        </p:txBody>
      </p:sp>
      <p:sp>
        <p:nvSpPr>
          <p:cNvPr id="9" name="TextBox 8"/>
          <p:cNvSpPr txBox="1"/>
          <p:nvPr/>
        </p:nvSpPr>
        <p:spPr>
          <a:xfrm>
            <a:off x="0" y="262979"/>
            <a:ext cx="9144000" cy="769441"/>
          </a:xfrm>
          <a:prstGeom prst="rect">
            <a:avLst/>
          </a:prstGeom>
          <a:noFill/>
        </p:spPr>
        <p:txBody>
          <a:bodyPr wrap="square" rtlCol="0">
            <a:spAutoFit/>
          </a:bodyPr>
          <a:lstStyle/>
          <a:p>
            <a:pPr algn="ctr"/>
            <a:r>
              <a:rPr lang="en-US" sz="4400" dirty="0" smtClean="0">
                <a:solidFill>
                  <a:srgbClr val="FFFF00"/>
                </a:solidFill>
              </a:rPr>
              <a:t>      </a:t>
            </a:r>
            <a:r>
              <a:rPr lang="en-US" sz="4400" dirty="0" smtClean="0"/>
              <a:t>Use of Force</a:t>
            </a:r>
            <a:endParaRPr lang="en-US" sz="4400" dirty="0"/>
          </a:p>
        </p:txBody>
      </p:sp>
    </p:spTree>
    <p:extLst>
      <p:ext uri="{BB962C8B-B14F-4D97-AF65-F5344CB8AC3E}">
        <p14:creationId xmlns:p14="http://schemas.microsoft.com/office/powerpoint/2010/main" val="3939631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 y="152400"/>
            <a:ext cx="9144000" cy="769441"/>
          </a:xfrm>
          <a:prstGeom prst="rect">
            <a:avLst/>
          </a:prstGeom>
          <a:noFill/>
        </p:spPr>
        <p:txBody>
          <a:bodyPr wrap="square" rtlCol="0">
            <a:spAutoFit/>
          </a:bodyPr>
          <a:lstStyle/>
          <a:p>
            <a:pPr algn="ctr"/>
            <a:r>
              <a:rPr lang="en-US" sz="4400" dirty="0" smtClean="0"/>
              <a:t>Use of Force</a:t>
            </a:r>
            <a:endParaRPr lang="en-US" sz="4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56" y="1219200"/>
            <a:ext cx="8080744" cy="5029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5933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769441"/>
          </a:xfrm>
          <a:prstGeom prst="rect">
            <a:avLst/>
          </a:prstGeom>
          <a:noFill/>
        </p:spPr>
        <p:txBody>
          <a:bodyPr wrap="square" rtlCol="0">
            <a:spAutoFit/>
          </a:bodyPr>
          <a:lstStyle/>
          <a:p>
            <a:pPr algn="ctr"/>
            <a:r>
              <a:rPr lang="en-US" sz="4400" dirty="0" smtClean="0"/>
              <a:t>Chokeholds</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2552"/>
            <a:ext cx="8371078" cy="5308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737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19200"/>
            <a:ext cx="8534400" cy="5109091"/>
          </a:xfrm>
          <a:prstGeom prst="rect">
            <a:avLst/>
          </a:prstGeom>
          <a:noFill/>
        </p:spPr>
        <p:txBody>
          <a:bodyPr wrap="square" rtlCol="0">
            <a:spAutoFit/>
          </a:bodyPr>
          <a:lstStyle/>
          <a:p>
            <a:pPr marL="18288">
              <a:defRPr/>
            </a:pPr>
            <a:r>
              <a:rPr lang="en-US" sz="3200" dirty="0" smtClean="0"/>
              <a:t>De-escalation and de-escalation training is nothing new to the Oakwood Pubic Safety Department.  Over the past several years, the Safety Department has provided periodic de-escalation trainings through various in-service trainings.</a:t>
            </a:r>
          </a:p>
          <a:p>
            <a:pPr marL="18288">
              <a:defRPr/>
            </a:pPr>
            <a:endParaRPr lang="en-US" sz="2000" dirty="0"/>
          </a:p>
          <a:p>
            <a:pPr marL="18288">
              <a:defRPr/>
            </a:pPr>
            <a:r>
              <a:rPr lang="en-US" sz="3200" dirty="0" smtClean="0"/>
              <a:t>Most recently, Public Safety Officers completed law enforcement de-escalation trainings in June and July of 2020.  </a:t>
            </a:r>
            <a:endParaRPr lang="en-US" sz="3200" dirty="0"/>
          </a:p>
          <a:p>
            <a:endParaRPr lang="en-US" dirty="0"/>
          </a:p>
        </p:txBody>
      </p:sp>
      <p:sp>
        <p:nvSpPr>
          <p:cNvPr id="9" name="TextBox 8"/>
          <p:cNvSpPr txBox="1"/>
          <p:nvPr/>
        </p:nvSpPr>
        <p:spPr>
          <a:xfrm>
            <a:off x="0" y="304800"/>
            <a:ext cx="9144000" cy="769441"/>
          </a:xfrm>
          <a:prstGeom prst="rect">
            <a:avLst/>
          </a:prstGeom>
          <a:noFill/>
        </p:spPr>
        <p:txBody>
          <a:bodyPr wrap="square" rtlCol="0">
            <a:spAutoFit/>
          </a:bodyPr>
          <a:lstStyle/>
          <a:p>
            <a:pPr algn="ctr"/>
            <a:r>
              <a:rPr lang="en-US" sz="3600" dirty="0" smtClean="0">
                <a:solidFill>
                  <a:srgbClr val="FFFF00"/>
                </a:solidFill>
              </a:rPr>
              <a:t>      </a:t>
            </a:r>
            <a:r>
              <a:rPr lang="en-US" sz="4400" dirty="0" smtClean="0"/>
              <a:t>De-escalation</a:t>
            </a:r>
            <a:r>
              <a:rPr lang="en-US" sz="3600" dirty="0" smtClean="0"/>
              <a:t> </a:t>
            </a:r>
            <a:endParaRPr lang="en-US" sz="3600" dirty="0"/>
          </a:p>
        </p:txBody>
      </p:sp>
    </p:spTree>
    <p:extLst>
      <p:ext uri="{BB962C8B-B14F-4D97-AF65-F5344CB8AC3E}">
        <p14:creationId xmlns:p14="http://schemas.microsoft.com/office/powerpoint/2010/main" val="2451518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 y="1905000"/>
            <a:ext cx="7696200" cy="3323987"/>
          </a:xfrm>
          <a:prstGeom prst="rect">
            <a:avLst/>
          </a:prstGeom>
          <a:noFill/>
        </p:spPr>
        <p:txBody>
          <a:bodyPr wrap="square" rtlCol="0">
            <a:spAutoFit/>
          </a:bodyPr>
          <a:lstStyle/>
          <a:p>
            <a:r>
              <a:rPr lang="en-US" sz="3200" dirty="0" smtClean="0"/>
              <a:t>There is no legal requirement to do so. The courts have recognized that law enforcement encounters are fast-evolving and rapidly changing dynamic situations and a warning may not always be feasible.  </a:t>
            </a:r>
          </a:p>
          <a:p>
            <a:endParaRPr lang="en-US" dirty="0"/>
          </a:p>
        </p:txBody>
      </p:sp>
      <p:sp>
        <p:nvSpPr>
          <p:cNvPr id="9" name="TextBox 8"/>
          <p:cNvSpPr txBox="1"/>
          <p:nvPr/>
        </p:nvSpPr>
        <p:spPr>
          <a:xfrm>
            <a:off x="0" y="685799"/>
            <a:ext cx="9144000" cy="769441"/>
          </a:xfrm>
          <a:prstGeom prst="rect">
            <a:avLst/>
          </a:prstGeom>
          <a:noFill/>
        </p:spPr>
        <p:txBody>
          <a:bodyPr wrap="square" rtlCol="0">
            <a:spAutoFit/>
          </a:bodyPr>
          <a:lstStyle/>
          <a:p>
            <a:pPr algn="ctr"/>
            <a:r>
              <a:rPr lang="en-US" sz="4400" dirty="0" smtClean="0"/>
              <a:t>Require Warning Before Shooting</a:t>
            </a:r>
            <a:endParaRPr lang="en-US" sz="4400" dirty="0"/>
          </a:p>
        </p:txBody>
      </p:sp>
    </p:spTree>
    <p:extLst>
      <p:ext uri="{BB962C8B-B14F-4D97-AF65-F5344CB8AC3E}">
        <p14:creationId xmlns:p14="http://schemas.microsoft.com/office/powerpoint/2010/main" val="148087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 y="152400"/>
            <a:ext cx="9144000" cy="1446550"/>
          </a:xfrm>
          <a:prstGeom prst="rect">
            <a:avLst/>
          </a:prstGeom>
          <a:noFill/>
        </p:spPr>
        <p:txBody>
          <a:bodyPr wrap="square" rtlCol="0">
            <a:spAutoFit/>
          </a:bodyPr>
          <a:lstStyle/>
          <a:p>
            <a:pPr algn="ctr"/>
            <a:r>
              <a:rPr lang="en-US" sz="4400" dirty="0" smtClean="0"/>
              <a:t>Exhaust All Alternatives </a:t>
            </a:r>
          </a:p>
          <a:p>
            <a:pPr algn="ctr"/>
            <a:r>
              <a:rPr lang="en-US" sz="4400" dirty="0" smtClean="0"/>
              <a:t>Before Shooting</a:t>
            </a:r>
            <a:endParaRPr lang="en-US" sz="4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29344"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5635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769441"/>
          </a:xfrm>
          <a:prstGeom prst="rect">
            <a:avLst/>
          </a:prstGeom>
          <a:noFill/>
        </p:spPr>
        <p:txBody>
          <a:bodyPr wrap="square" rtlCol="0">
            <a:spAutoFit/>
          </a:bodyPr>
          <a:lstStyle/>
          <a:p>
            <a:pPr algn="ctr"/>
            <a:r>
              <a:rPr lang="en-US" sz="4400" dirty="0" smtClean="0"/>
              <a:t>Duty to Intervene </a:t>
            </a:r>
            <a:endParaRPr lang="en-US"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5" y="1905000"/>
            <a:ext cx="8716649"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149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 y="381000"/>
            <a:ext cx="9144000" cy="769441"/>
          </a:xfrm>
          <a:prstGeom prst="rect">
            <a:avLst/>
          </a:prstGeom>
          <a:noFill/>
        </p:spPr>
        <p:txBody>
          <a:bodyPr wrap="square" rtlCol="0">
            <a:spAutoFit/>
          </a:bodyPr>
          <a:lstStyle/>
          <a:p>
            <a:pPr algn="ctr"/>
            <a:r>
              <a:rPr lang="en-US" sz="4400" dirty="0" smtClean="0"/>
              <a:t>2020 Capital Equipment</a:t>
            </a:r>
            <a:endParaRPr lang="en-US" sz="4400" dirty="0"/>
          </a:p>
        </p:txBody>
      </p:sp>
      <p:pic>
        <p:nvPicPr>
          <p:cNvPr id="1026" name="Picture 1" descr="cid:image001.png@01D5F92E.F86C8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26" y="1371600"/>
            <a:ext cx="6060397" cy="42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525" y="5715000"/>
            <a:ext cx="9134475" cy="830997"/>
          </a:xfrm>
          <a:prstGeom prst="rect">
            <a:avLst/>
          </a:prstGeom>
          <a:noFill/>
        </p:spPr>
        <p:txBody>
          <a:bodyPr wrap="square" rtlCol="0">
            <a:spAutoFit/>
          </a:bodyPr>
          <a:lstStyle/>
          <a:p>
            <a:pPr algn="ctr"/>
            <a:r>
              <a:rPr lang="en-US" sz="2400" dirty="0" smtClean="0"/>
              <a:t>Complete Replacement of Extrication Tools / </a:t>
            </a:r>
          </a:p>
          <a:p>
            <a:pPr algn="ctr"/>
            <a:r>
              <a:rPr lang="en-US" sz="2400" dirty="0" smtClean="0"/>
              <a:t>Vehicle Stabilization Equipment</a:t>
            </a:r>
            <a:endParaRPr lang="en-US" sz="2400" dirty="0"/>
          </a:p>
        </p:txBody>
      </p:sp>
    </p:spTree>
    <p:extLst>
      <p:ext uri="{BB962C8B-B14F-4D97-AF65-F5344CB8AC3E}">
        <p14:creationId xmlns:p14="http://schemas.microsoft.com/office/powerpoint/2010/main" val="199584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 y="381000"/>
            <a:ext cx="9067800" cy="769441"/>
          </a:xfrm>
          <a:prstGeom prst="rect">
            <a:avLst/>
          </a:prstGeom>
          <a:noFill/>
        </p:spPr>
        <p:txBody>
          <a:bodyPr wrap="square" rtlCol="0">
            <a:spAutoFit/>
          </a:bodyPr>
          <a:lstStyle/>
          <a:p>
            <a:pPr algn="ctr"/>
            <a:r>
              <a:rPr lang="en-US" sz="4400" dirty="0" smtClean="0"/>
              <a:t>Ban Shooting at Moving Vehicles</a:t>
            </a:r>
            <a:endParaRPr lang="en-US" sz="4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40" y="1828800"/>
            <a:ext cx="8125669"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8608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769441"/>
          </a:xfrm>
          <a:prstGeom prst="rect">
            <a:avLst/>
          </a:prstGeom>
          <a:noFill/>
        </p:spPr>
        <p:txBody>
          <a:bodyPr wrap="square" rtlCol="0">
            <a:spAutoFit/>
          </a:bodyPr>
          <a:lstStyle/>
          <a:p>
            <a:pPr algn="ctr"/>
            <a:r>
              <a:rPr lang="en-US" sz="4400" dirty="0" smtClean="0"/>
              <a:t>Use of Force Continuum</a:t>
            </a:r>
            <a:endParaRPr lang="en-US" sz="4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62125"/>
            <a:ext cx="7207812" cy="144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6642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799"/>
            <a:ext cx="8457714" cy="565048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2345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
            <a:ext cx="9144000" cy="646331"/>
          </a:xfrm>
          <a:prstGeom prst="rect">
            <a:avLst/>
          </a:prstGeom>
          <a:noFill/>
        </p:spPr>
        <p:txBody>
          <a:bodyPr wrap="square" rtlCol="0">
            <a:spAutoFit/>
          </a:bodyPr>
          <a:lstStyle/>
          <a:p>
            <a:pPr algn="ctr"/>
            <a:r>
              <a:rPr lang="en-US" sz="3600" dirty="0" smtClean="0"/>
              <a:t>Require Comprehensive Reporting</a:t>
            </a:r>
            <a:endParaRPr lang="en-US"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6" y="2133600"/>
            <a:ext cx="8362948"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1417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769441"/>
          </a:xfrm>
          <a:prstGeom prst="rect">
            <a:avLst/>
          </a:prstGeom>
          <a:noFill/>
        </p:spPr>
        <p:txBody>
          <a:bodyPr wrap="square" rtlCol="0">
            <a:spAutoFit/>
          </a:bodyPr>
          <a:lstStyle/>
          <a:p>
            <a:pPr algn="ctr"/>
            <a:r>
              <a:rPr lang="en-US" sz="4400" dirty="0" smtClean="0"/>
              <a:t>Require Comprehensive Reporting</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33" y="1600199"/>
            <a:ext cx="7973133" cy="4538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295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8064"/>
            <a:ext cx="9144000" cy="769441"/>
          </a:xfrm>
          <a:prstGeom prst="rect">
            <a:avLst/>
          </a:prstGeom>
          <a:noFill/>
        </p:spPr>
        <p:txBody>
          <a:bodyPr wrap="square" rtlCol="0">
            <a:spAutoFit/>
          </a:bodyPr>
          <a:lstStyle/>
          <a:p>
            <a:pPr algn="ctr"/>
            <a:r>
              <a:rPr lang="en-US" sz="4400" dirty="0" smtClean="0"/>
              <a:t>Require Comprehensive Rep</a:t>
            </a:r>
            <a:r>
              <a:rPr lang="en-US" sz="3600" dirty="0" smtClean="0"/>
              <a:t>orting</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71" y="1600200"/>
            <a:ext cx="8682857" cy="3801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821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769441"/>
          </a:xfrm>
          <a:prstGeom prst="rect">
            <a:avLst/>
          </a:prstGeom>
          <a:noFill/>
        </p:spPr>
        <p:txBody>
          <a:bodyPr wrap="square" rtlCol="0">
            <a:spAutoFit/>
          </a:bodyPr>
          <a:lstStyle/>
          <a:p>
            <a:pPr algn="ctr"/>
            <a:r>
              <a:rPr lang="en-US" sz="4400" dirty="0" smtClean="0"/>
              <a:t>Require Comprehensive Reporting</a:t>
            </a:r>
            <a:endParaRPr lang="en-US"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55570" cy="4295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9308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769441"/>
          </a:xfrm>
          <a:prstGeom prst="rect">
            <a:avLst/>
          </a:prstGeom>
          <a:noFill/>
        </p:spPr>
        <p:txBody>
          <a:bodyPr wrap="square" rtlCol="0">
            <a:spAutoFit/>
          </a:bodyPr>
          <a:lstStyle/>
          <a:p>
            <a:pPr algn="ctr"/>
            <a:r>
              <a:rPr lang="en-US" sz="4400" dirty="0" smtClean="0"/>
              <a:t>Require Comprehensive Reporting</a:t>
            </a:r>
            <a:endParaRPr lang="en-US" sz="4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24" y="1981200"/>
            <a:ext cx="8622551" cy="2865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442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447800"/>
            <a:ext cx="8610600" cy="3970318"/>
          </a:xfrm>
          <a:prstGeom prst="rect">
            <a:avLst/>
          </a:prstGeom>
          <a:noFill/>
        </p:spPr>
        <p:txBody>
          <a:bodyPr wrap="square" rtlCol="0">
            <a:spAutoFit/>
          </a:bodyPr>
          <a:lstStyle/>
          <a:p>
            <a:r>
              <a:rPr lang="en-US" sz="3200" dirty="0" smtClean="0"/>
              <a:t>Established in December 2014, the Ohio Collaborative Community – Police Advisory Board (Ohio Collaborative) was created to oversee implementation of recommendations for statewide policing standards in a variety of areas.   </a:t>
            </a:r>
          </a:p>
          <a:p>
            <a:pPr algn="ctr"/>
            <a:endParaRPr lang="en-US" sz="1000" dirty="0" smtClean="0"/>
          </a:p>
          <a:p>
            <a:pPr algn="ctr"/>
            <a:r>
              <a:rPr lang="en-US" sz="3200" dirty="0"/>
              <a:t> </a:t>
            </a:r>
            <a:r>
              <a:rPr lang="en-US" sz="3200" dirty="0" smtClean="0"/>
              <a:t> www.ocjs.ohio.gov/ohiocollaborative/</a:t>
            </a:r>
          </a:p>
          <a:p>
            <a:endParaRPr lang="en-US" dirty="0"/>
          </a:p>
        </p:txBody>
      </p:sp>
      <p:sp>
        <p:nvSpPr>
          <p:cNvPr id="9" name="TextBox 8"/>
          <p:cNvSpPr txBox="1"/>
          <p:nvPr/>
        </p:nvSpPr>
        <p:spPr>
          <a:xfrm>
            <a:off x="0" y="353107"/>
            <a:ext cx="8915400" cy="769441"/>
          </a:xfrm>
          <a:prstGeom prst="rect">
            <a:avLst/>
          </a:prstGeom>
          <a:noFill/>
        </p:spPr>
        <p:txBody>
          <a:bodyPr wrap="square" rtlCol="0">
            <a:spAutoFit/>
          </a:bodyPr>
          <a:lstStyle/>
          <a:p>
            <a:pPr algn="ctr"/>
            <a:r>
              <a:rPr lang="en-US" sz="4400" dirty="0" smtClean="0"/>
              <a:t>Ohio Collaborative </a:t>
            </a:r>
            <a:endParaRPr lang="en-US" sz="4400" dirty="0"/>
          </a:p>
        </p:txBody>
      </p:sp>
      <p:pic>
        <p:nvPicPr>
          <p:cNvPr id="4098" name="Picture 2" descr="https://www.ocjs.ohio.gov/ohiocollaborative/img/logo-t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638800"/>
            <a:ext cx="4572000"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18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525" y="1524000"/>
            <a:ext cx="8305800" cy="3323987"/>
          </a:xfrm>
          <a:prstGeom prst="rect">
            <a:avLst/>
          </a:prstGeom>
          <a:noFill/>
        </p:spPr>
        <p:txBody>
          <a:bodyPr wrap="square" rtlCol="0">
            <a:spAutoFit/>
          </a:bodyPr>
          <a:lstStyle/>
          <a:p>
            <a:r>
              <a:rPr lang="en-US" sz="3200" dirty="0" smtClean="0"/>
              <a:t>Although voluntary,  the Ohio Collaborative certification process provides for a independent review of a police agency to demonstrate transparency, modern methods and standards, and open critique and feedback from accessors.  </a:t>
            </a:r>
          </a:p>
          <a:p>
            <a:endParaRPr lang="en-US" dirty="0"/>
          </a:p>
        </p:txBody>
      </p:sp>
      <p:sp>
        <p:nvSpPr>
          <p:cNvPr id="9" name="TextBox 8"/>
          <p:cNvSpPr txBox="1"/>
          <p:nvPr/>
        </p:nvSpPr>
        <p:spPr>
          <a:xfrm>
            <a:off x="0" y="381000"/>
            <a:ext cx="9067800" cy="769441"/>
          </a:xfrm>
          <a:prstGeom prst="rect">
            <a:avLst/>
          </a:prstGeom>
          <a:noFill/>
        </p:spPr>
        <p:txBody>
          <a:bodyPr wrap="square" rtlCol="0">
            <a:spAutoFit/>
          </a:bodyPr>
          <a:lstStyle/>
          <a:p>
            <a:pPr algn="ctr"/>
            <a:r>
              <a:rPr lang="en-US" sz="4400" dirty="0" smtClean="0"/>
              <a:t>Ohio Collaborative </a:t>
            </a:r>
            <a:endParaRPr lang="en-US" sz="4400" dirty="0"/>
          </a:p>
        </p:txBody>
      </p:sp>
      <p:pic>
        <p:nvPicPr>
          <p:cNvPr id="6146" name="Picture 2" descr="https://www.ocjs.ohio.gov/ohiocollaborative/img/logo-t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5514974"/>
            <a:ext cx="4572000"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27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25" y="224879"/>
            <a:ext cx="9144000" cy="769441"/>
          </a:xfrm>
          <a:prstGeom prst="rect">
            <a:avLst/>
          </a:prstGeom>
          <a:noFill/>
        </p:spPr>
        <p:txBody>
          <a:bodyPr wrap="square" rtlCol="0">
            <a:spAutoFit/>
          </a:bodyPr>
          <a:lstStyle/>
          <a:p>
            <a:pPr algn="ctr"/>
            <a:r>
              <a:rPr lang="en-US" sz="4400" dirty="0" smtClean="0"/>
              <a:t>Personnel Changes</a:t>
            </a:r>
          </a:p>
        </p:txBody>
      </p:sp>
      <p:sp>
        <p:nvSpPr>
          <p:cNvPr id="4" name="TextBox 3"/>
          <p:cNvSpPr txBox="1"/>
          <p:nvPr/>
        </p:nvSpPr>
        <p:spPr>
          <a:xfrm>
            <a:off x="155575" y="1371601"/>
            <a:ext cx="5102225" cy="4801314"/>
          </a:xfrm>
          <a:prstGeom prst="rect">
            <a:avLst/>
          </a:prstGeom>
          <a:noFill/>
        </p:spPr>
        <p:txBody>
          <a:bodyPr wrap="square" rtlCol="0">
            <a:spAutoFit/>
          </a:bodyPr>
          <a:lstStyle/>
          <a:p>
            <a:pPr algn="ctr"/>
            <a:r>
              <a:rPr lang="en-US" sz="2800" dirty="0" smtClean="0"/>
              <a:t>Departures</a:t>
            </a:r>
          </a:p>
          <a:p>
            <a:endParaRPr lang="en-US" sz="800" dirty="0"/>
          </a:p>
          <a:p>
            <a:r>
              <a:rPr lang="en-US" sz="2000" dirty="0" smtClean="0"/>
              <a:t>Lt. Jeff Yount –  On April 2, Lt. Yount retired with over 30 years of service.  At the time of his retirement, Lt. Yount was the longest tenured public safety officer working for five different chiefs (note there have only been seven chiefs since the 1950’s), and saw two generations of public safety officers retire.  </a:t>
            </a:r>
          </a:p>
          <a:p>
            <a:endParaRPr lang="en-US" sz="1200" dirty="0"/>
          </a:p>
          <a:p>
            <a:r>
              <a:rPr lang="en-US" sz="2000" dirty="0" smtClean="0"/>
              <a:t>Lt. Yount had a long, successful and rewarding career.</a:t>
            </a:r>
          </a:p>
          <a:p>
            <a:endParaRPr lang="en-US" sz="1200" dirty="0"/>
          </a:p>
          <a:p>
            <a:r>
              <a:rPr lang="en-US" sz="2000" dirty="0" smtClean="0"/>
              <a:t>We all wish Jeff well in retirement.</a:t>
            </a:r>
            <a:endParaRPr lang="en-US" sz="2000" dirty="0"/>
          </a:p>
          <a:p>
            <a:endParaRPr lang="en-US" dirty="0">
              <a:latin typeface="Arial"/>
            </a:endParaRPr>
          </a:p>
        </p:txBody>
      </p:sp>
      <p:sp>
        <p:nvSpPr>
          <p:cNvPr id="2" name="AutoShape 2" descr="https://www.justiceweb.org/Image_view.aspx?Image_Category=MUGSHOTS&amp;Record_Number=34485206">
            <a:hlinkClick r:id="rId2" tooltip="Most Recent Mugsho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41530" y="1459468"/>
            <a:ext cx="1752600" cy="246221"/>
          </a:xfrm>
          <a:prstGeom prst="rect">
            <a:avLst/>
          </a:prstGeom>
          <a:noFill/>
        </p:spPr>
        <p:txBody>
          <a:bodyPr wrap="square" rtlCol="0">
            <a:spAutoFit/>
          </a:bodyPr>
          <a:lstStyle/>
          <a:p>
            <a:r>
              <a:rPr lang="en-US" sz="1000" dirty="0" smtClean="0"/>
              <a:t>            Lt. Jeff Yount</a:t>
            </a:r>
            <a:endParaRPr lang="en-US" sz="1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939" y="1705689"/>
            <a:ext cx="3415261" cy="42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341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3350" y="1064125"/>
            <a:ext cx="9067800" cy="1754326"/>
          </a:xfrm>
          <a:prstGeom prst="rect">
            <a:avLst/>
          </a:prstGeom>
          <a:noFill/>
        </p:spPr>
        <p:txBody>
          <a:bodyPr wrap="square" rtlCol="0">
            <a:spAutoFit/>
          </a:bodyPr>
          <a:lstStyle/>
          <a:p>
            <a:r>
              <a:rPr lang="en-US" sz="3000" dirty="0" smtClean="0"/>
              <a:t>In 2016, the Oakwood Public Safety Department received it’s initial certification for the Use of Force/ Recruitment and Hiring Group 1 standards.</a:t>
            </a:r>
          </a:p>
          <a:p>
            <a:endParaRPr lang="en-US" dirty="0"/>
          </a:p>
        </p:txBody>
      </p:sp>
      <p:sp>
        <p:nvSpPr>
          <p:cNvPr id="9" name="TextBox 8"/>
          <p:cNvSpPr txBox="1"/>
          <p:nvPr/>
        </p:nvSpPr>
        <p:spPr>
          <a:xfrm>
            <a:off x="57150" y="228600"/>
            <a:ext cx="9144000" cy="769441"/>
          </a:xfrm>
          <a:prstGeom prst="rect">
            <a:avLst/>
          </a:prstGeom>
          <a:noFill/>
        </p:spPr>
        <p:txBody>
          <a:bodyPr wrap="square" rtlCol="0">
            <a:spAutoFit/>
          </a:bodyPr>
          <a:lstStyle/>
          <a:p>
            <a:pPr algn="ctr"/>
            <a:r>
              <a:rPr lang="en-US" sz="4400" dirty="0" smtClean="0"/>
              <a:t>Ohio Collaborative </a:t>
            </a:r>
            <a:endParaRPr lang="en-US" sz="4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743200"/>
            <a:ext cx="5597870" cy="37442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5211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50" y="343582"/>
            <a:ext cx="9144000" cy="769441"/>
          </a:xfrm>
          <a:prstGeom prst="rect">
            <a:avLst/>
          </a:prstGeom>
          <a:noFill/>
        </p:spPr>
        <p:txBody>
          <a:bodyPr wrap="square" rtlCol="0">
            <a:spAutoFit/>
          </a:bodyPr>
          <a:lstStyle/>
          <a:p>
            <a:pPr algn="ctr"/>
            <a:r>
              <a:rPr lang="en-US" sz="4400" dirty="0" smtClean="0"/>
              <a:t>Ohio Collaborative Recertification </a:t>
            </a:r>
            <a:endParaRPr lang="en-US" sz="4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85875"/>
            <a:ext cx="7010400" cy="52199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0844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52400"/>
            <a:ext cx="9144000" cy="1446550"/>
          </a:xfrm>
          <a:prstGeom prst="rect">
            <a:avLst/>
          </a:prstGeom>
          <a:noFill/>
        </p:spPr>
        <p:txBody>
          <a:bodyPr wrap="square" rtlCol="0">
            <a:spAutoFit/>
          </a:bodyPr>
          <a:lstStyle/>
          <a:p>
            <a:pPr algn="ctr"/>
            <a:r>
              <a:rPr lang="en-US" sz="4400" dirty="0" smtClean="0"/>
              <a:t>Ohio Collaborative </a:t>
            </a:r>
          </a:p>
          <a:p>
            <a:pPr algn="ctr"/>
            <a:r>
              <a:rPr lang="en-US" sz="4400" dirty="0" smtClean="0"/>
              <a:t>Group 2 Standards </a:t>
            </a:r>
            <a:endParaRPr lang="en-US" sz="4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33" y="1647873"/>
            <a:ext cx="6538667" cy="498152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1152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04800"/>
            <a:ext cx="9144000" cy="1446550"/>
          </a:xfrm>
          <a:prstGeom prst="rect">
            <a:avLst/>
          </a:prstGeom>
          <a:noFill/>
        </p:spPr>
        <p:txBody>
          <a:bodyPr wrap="square" rtlCol="0">
            <a:spAutoFit/>
          </a:bodyPr>
          <a:lstStyle/>
          <a:p>
            <a:pPr algn="ctr"/>
            <a:r>
              <a:rPr lang="en-US" sz="4400" dirty="0" smtClean="0"/>
              <a:t>Ohio Collaborative Group 3 Standards </a:t>
            </a:r>
            <a:endParaRPr lang="en-US"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751350"/>
            <a:ext cx="7143750" cy="49272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5231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14400"/>
            <a:ext cx="8534400" cy="2590800"/>
          </a:xfrm>
        </p:spPr>
        <p:txBody>
          <a:bodyPr>
            <a:normAutofit/>
          </a:bodyPr>
          <a:lstStyle/>
          <a:p>
            <a:pPr marL="18288" indent="0">
              <a:buNone/>
            </a:pPr>
            <a:r>
              <a:rPr lang="en-US" sz="3200" dirty="0" smtClean="0"/>
              <a:t>In September 2020, the Oakwood Public Safety Department will host its third </a:t>
            </a:r>
            <a:r>
              <a:rPr lang="en-US" sz="3200" dirty="0"/>
              <a:t>C</a:t>
            </a:r>
            <a:r>
              <a:rPr lang="en-US" sz="3200" dirty="0" smtClean="0"/>
              <a:t>itizen Police Academy (CPA).  </a:t>
            </a:r>
          </a:p>
          <a:p>
            <a:pPr marL="18288" indent="0">
              <a:buNone/>
            </a:pPr>
            <a:endParaRPr lang="en-US" dirty="0"/>
          </a:p>
        </p:txBody>
      </p:sp>
      <p:sp>
        <p:nvSpPr>
          <p:cNvPr id="3" name="Title 2"/>
          <p:cNvSpPr>
            <a:spLocks noGrp="1"/>
          </p:cNvSpPr>
          <p:nvPr>
            <p:ph type="title"/>
          </p:nvPr>
        </p:nvSpPr>
        <p:spPr>
          <a:xfrm>
            <a:off x="57150" y="28575"/>
            <a:ext cx="9086850" cy="1066800"/>
          </a:xfrm>
        </p:spPr>
        <p:txBody>
          <a:bodyPr/>
          <a:lstStyle/>
          <a:p>
            <a:pPr algn="ctr"/>
            <a:r>
              <a:rPr lang="en-US" sz="4400" dirty="0" smtClean="0"/>
              <a:t>Oakwood Citizen Police Academy</a:t>
            </a:r>
            <a:endParaRPr lang="en-US" sz="4400" dirty="0"/>
          </a:p>
        </p:txBody>
      </p:sp>
      <p:pic>
        <p:nvPicPr>
          <p:cNvPr id="2053" name="Picture 5" descr="CP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0"/>
            <a:ext cx="6654543" cy="3162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08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50" y="1533524"/>
            <a:ext cx="6572250" cy="5324535"/>
          </a:xfrm>
          <a:prstGeom prst="rect">
            <a:avLst/>
          </a:prstGeom>
          <a:noFill/>
        </p:spPr>
        <p:txBody>
          <a:bodyPr wrap="square" rtlCol="0">
            <a:spAutoFit/>
          </a:bodyPr>
          <a:lstStyle/>
          <a:p>
            <a:r>
              <a:rPr lang="en-US" sz="2400" dirty="0" smtClean="0"/>
              <a:t>The CPA will run from September 9 through November 11. The academy will last 10 weeks and will meet one night per week for two hours. Topics to be covered during the academy include:</a:t>
            </a:r>
          </a:p>
          <a:p>
            <a:endParaRPr lang="en-US" sz="1000" dirty="0"/>
          </a:p>
          <a:p>
            <a:pPr marL="571500" indent="-285750">
              <a:buFont typeface="Wingdings" panose="05000000000000000000" pitchFamily="2" charset="2"/>
              <a:buChar char="§"/>
            </a:pPr>
            <a:r>
              <a:rPr lang="en-US" sz="2400" dirty="0" smtClean="0"/>
              <a:t>Safety Department Introduction/ Orientation</a:t>
            </a:r>
          </a:p>
          <a:p>
            <a:pPr marL="571500" indent="-285750">
              <a:buFont typeface="Wingdings" panose="05000000000000000000" pitchFamily="2" charset="2"/>
              <a:buChar char="§"/>
            </a:pPr>
            <a:r>
              <a:rPr lang="en-US" sz="2400" dirty="0" smtClean="0"/>
              <a:t>Patrol Operations</a:t>
            </a:r>
          </a:p>
          <a:p>
            <a:pPr marL="571500" indent="-285750">
              <a:buFont typeface="Wingdings" panose="05000000000000000000" pitchFamily="2" charset="2"/>
              <a:buChar char="§"/>
            </a:pPr>
            <a:r>
              <a:rPr lang="en-US" sz="2400" dirty="0" smtClean="0"/>
              <a:t>Traffic Enforcement</a:t>
            </a:r>
          </a:p>
          <a:p>
            <a:pPr marL="571500" indent="-285750">
              <a:buFont typeface="Wingdings" panose="05000000000000000000" pitchFamily="2" charset="2"/>
              <a:buChar char="§"/>
            </a:pPr>
            <a:r>
              <a:rPr lang="en-US" sz="2400" dirty="0" smtClean="0"/>
              <a:t>Use of Force</a:t>
            </a:r>
          </a:p>
          <a:p>
            <a:pPr marL="571500" indent="-285750">
              <a:buFont typeface="Wingdings" panose="05000000000000000000" pitchFamily="2" charset="2"/>
              <a:buChar char="§"/>
            </a:pPr>
            <a:r>
              <a:rPr lang="en-US" sz="2400" dirty="0" smtClean="0"/>
              <a:t>Active Shooter Trainin</a:t>
            </a:r>
            <a:r>
              <a:rPr lang="en-US" sz="2400" dirty="0"/>
              <a:t>g</a:t>
            </a:r>
            <a:endParaRPr lang="en-US" sz="2400" dirty="0" smtClean="0"/>
          </a:p>
          <a:p>
            <a:pPr marL="571500" indent="-285750">
              <a:buFont typeface="Wingdings" panose="05000000000000000000" pitchFamily="2" charset="2"/>
              <a:buChar char="§"/>
            </a:pPr>
            <a:r>
              <a:rPr lang="en-US" sz="2400" dirty="0" smtClean="0"/>
              <a:t>Evidence Collection and Processing</a:t>
            </a:r>
          </a:p>
          <a:p>
            <a:pPr marL="571500" indent="-285750">
              <a:buFont typeface="Wingdings" panose="05000000000000000000" pitchFamily="2" charset="2"/>
              <a:buChar char="§"/>
            </a:pPr>
            <a:r>
              <a:rPr lang="en-US" sz="2400" dirty="0" smtClean="0"/>
              <a:t>Fire Prevention/Education</a:t>
            </a:r>
          </a:p>
          <a:p>
            <a:pPr marL="285750" indent="-285750">
              <a:buFont typeface="Wingdings" panose="05000000000000000000" pitchFamily="2" charset="2"/>
              <a:buChar char="§"/>
            </a:pPr>
            <a:endParaRPr lang="en-US" dirty="0" smtClean="0"/>
          </a:p>
        </p:txBody>
      </p:sp>
      <p:sp>
        <p:nvSpPr>
          <p:cNvPr id="9" name="TextBox 8"/>
          <p:cNvSpPr txBox="1"/>
          <p:nvPr/>
        </p:nvSpPr>
        <p:spPr>
          <a:xfrm>
            <a:off x="76200" y="86974"/>
            <a:ext cx="9067800" cy="1446550"/>
          </a:xfrm>
          <a:prstGeom prst="rect">
            <a:avLst/>
          </a:prstGeom>
          <a:noFill/>
        </p:spPr>
        <p:txBody>
          <a:bodyPr wrap="square" rtlCol="0">
            <a:spAutoFit/>
          </a:bodyPr>
          <a:lstStyle/>
          <a:p>
            <a:pPr algn="ctr"/>
            <a:r>
              <a:rPr lang="en-US" sz="4400" dirty="0"/>
              <a:t>Oakwood </a:t>
            </a:r>
            <a:r>
              <a:rPr lang="en-US" sz="4400" dirty="0" smtClean="0"/>
              <a:t>Citizen</a:t>
            </a:r>
            <a:r>
              <a:rPr lang="en-US" sz="4400" dirty="0"/>
              <a:t> </a:t>
            </a:r>
            <a:r>
              <a:rPr lang="en-US" sz="4400" dirty="0" smtClean="0"/>
              <a:t>Police Academy (cont.)</a:t>
            </a:r>
            <a:endParaRPr lang="en-US" sz="4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67952" cy="3989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40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3799" y="1905000"/>
            <a:ext cx="5324475" cy="4770537"/>
          </a:xfrm>
          <a:prstGeom prst="rect">
            <a:avLst/>
          </a:prstGeom>
          <a:noFill/>
        </p:spPr>
        <p:txBody>
          <a:bodyPr wrap="square" rtlCol="0">
            <a:spAutoFit/>
          </a:bodyPr>
          <a:lstStyle/>
          <a:p>
            <a:r>
              <a:rPr lang="en-US" sz="2400" dirty="0" smtClean="0"/>
              <a:t>The CPA is free of charge and is open to any Oakwood resident or individual working within the city of Oakwood. </a:t>
            </a:r>
          </a:p>
          <a:p>
            <a:endParaRPr lang="en-US" sz="2400" dirty="0"/>
          </a:p>
          <a:p>
            <a:r>
              <a:rPr lang="en-US" sz="2400" dirty="0" smtClean="0"/>
              <a:t>Due to COVID-19, class size will be limited to eight participants for social distancing purposes, and we will begin accepting applications for the CPA on Thursday, July 23.</a:t>
            </a:r>
          </a:p>
          <a:p>
            <a:endParaRPr lang="en-US" sz="2800" dirty="0"/>
          </a:p>
          <a:p>
            <a:endParaRPr lang="en-US" dirty="0"/>
          </a:p>
          <a:p>
            <a:pPr marL="285750" indent="-285750">
              <a:buFont typeface="Wingdings" panose="05000000000000000000" pitchFamily="2" charset="2"/>
              <a:buChar char="§"/>
            </a:pPr>
            <a:endParaRPr lang="en-US" dirty="0" smtClean="0"/>
          </a:p>
        </p:txBody>
      </p:sp>
      <p:sp>
        <p:nvSpPr>
          <p:cNvPr id="9" name="TextBox 8"/>
          <p:cNvSpPr txBox="1"/>
          <p:nvPr/>
        </p:nvSpPr>
        <p:spPr>
          <a:xfrm>
            <a:off x="-9525" y="152400"/>
            <a:ext cx="9067800" cy="1446550"/>
          </a:xfrm>
          <a:prstGeom prst="rect">
            <a:avLst/>
          </a:prstGeom>
          <a:noFill/>
        </p:spPr>
        <p:txBody>
          <a:bodyPr wrap="square" rtlCol="0">
            <a:spAutoFit/>
          </a:bodyPr>
          <a:lstStyle/>
          <a:p>
            <a:pPr algn="ctr"/>
            <a:r>
              <a:rPr lang="en-US" sz="4400" dirty="0"/>
              <a:t>Oakwood </a:t>
            </a:r>
            <a:r>
              <a:rPr lang="en-US" sz="4400" dirty="0" smtClean="0"/>
              <a:t>Citizen Police Academy (cont.)</a:t>
            </a:r>
            <a:endParaRPr lang="en-US" sz="4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950" y="2368550"/>
            <a:ext cx="4318000" cy="3238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953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220200" cy="769441"/>
          </a:xfrm>
          <a:prstGeom prst="rect">
            <a:avLst/>
          </a:prstGeom>
          <a:noFill/>
        </p:spPr>
        <p:txBody>
          <a:bodyPr wrap="square" rtlCol="0">
            <a:spAutoFit/>
          </a:bodyPr>
          <a:lstStyle/>
          <a:p>
            <a:pPr algn="ctr"/>
            <a:r>
              <a:rPr lang="en-US" sz="4400" dirty="0" smtClean="0"/>
              <a:t>Recent Hit and Run Accident</a:t>
            </a:r>
            <a:endParaRPr lang="en-US" sz="4400" dirty="0"/>
          </a:p>
        </p:txBody>
      </p:sp>
      <p:pic>
        <p:nvPicPr>
          <p:cNvPr id="1027" name="Picture 3" descr="P:\Safety\Evidence Photos\2020\20-1929\IMG_01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875" y="2066925"/>
            <a:ext cx="4953000"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P:\Safety\Evidence Photos\2020\20-1929\IMG_0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81475" y="2066925"/>
            <a:ext cx="4952999"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41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2621"/>
            <a:ext cx="9144000" cy="769441"/>
          </a:xfrm>
          <a:prstGeom prst="rect">
            <a:avLst/>
          </a:prstGeom>
          <a:noFill/>
        </p:spPr>
        <p:txBody>
          <a:bodyPr wrap="square" rtlCol="0">
            <a:spAutoFit/>
          </a:bodyPr>
          <a:lstStyle/>
          <a:p>
            <a:pPr algn="ctr"/>
            <a:r>
              <a:rPr lang="en-US" sz="4400" dirty="0"/>
              <a:t>Mission Statement</a:t>
            </a:r>
            <a:endParaRPr lang="en-US" sz="4400" dirty="0" smtClean="0"/>
          </a:p>
        </p:txBody>
      </p:sp>
      <p:sp>
        <p:nvSpPr>
          <p:cNvPr id="2" name="Rectangle 1"/>
          <p:cNvSpPr/>
          <p:nvPr/>
        </p:nvSpPr>
        <p:spPr>
          <a:xfrm>
            <a:off x="4552950" y="1676400"/>
            <a:ext cx="4267200" cy="3539430"/>
          </a:xfrm>
          <a:prstGeom prst="rect">
            <a:avLst/>
          </a:prstGeom>
        </p:spPr>
        <p:txBody>
          <a:bodyPr wrap="square">
            <a:spAutoFit/>
          </a:bodyPr>
          <a:lstStyle/>
          <a:p>
            <a:pPr marL="18288">
              <a:defRPr/>
            </a:pPr>
            <a:r>
              <a:rPr lang="en-US" sz="2800" dirty="0" smtClean="0"/>
              <a:t>Our </a:t>
            </a:r>
            <a:r>
              <a:rPr lang="en-US" sz="2800" dirty="0"/>
              <a:t>mission is to work in a partnership with all citizens and to enhance the quality of life by providing superior </a:t>
            </a:r>
            <a:r>
              <a:rPr lang="en-US" sz="2800" dirty="0" smtClean="0"/>
              <a:t>police</a:t>
            </a:r>
            <a:r>
              <a:rPr lang="en-US" sz="2800" dirty="0"/>
              <a:t>, </a:t>
            </a:r>
            <a:r>
              <a:rPr lang="en-US" sz="2800" dirty="0" smtClean="0"/>
              <a:t>fire</a:t>
            </a:r>
            <a:r>
              <a:rPr lang="en-US" sz="2800" dirty="0"/>
              <a:t>, and </a:t>
            </a:r>
            <a:r>
              <a:rPr lang="en-US" sz="2800" dirty="0" smtClean="0"/>
              <a:t>emergency </a:t>
            </a:r>
            <a:r>
              <a:rPr lang="en-US" sz="2800" dirty="0"/>
              <a:t>m</a:t>
            </a:r>
            <a:r>
              <a:rPr lang="en-US" sz="2800" dirty="0" smtClean="0"/>
              <a:t>edical </a:t>
            </a:r>
            <a:r>
              <a:rPr lang="en-US" sz="2800" dirty="0"/>
              <a:t>s</a:t>
            </a:r>
            <a:r>
              <a:rPr lang="en-US" sz="2800" dirty="0" smtClean="0"/>
              <a:t>ervices</a:t>
            </a:r>
            <a:r>
              <a:rPr lang="en-US" sz="2800" dirty="0"/>
              <a:t>.</a:t>
            </a:r>
          </a:p>
        </p:txBody>
      </p:sp>
      <p:pic>
        <p:nvPicPr>
          <p:cNvPr id="4" name="Picture 2" descr="https://storage.googleapis.com/proudcity/oakwoodoh/uploads/2019/05/Safety-Dept-802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60" y="1371600"/>
            <a:ext cx="3754040" cy="4793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85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 y="381000"/>
            <a:ext cx="9144000" cy="769441"/>
          </a:xfrm>
          <a:prstGeom prst="rect">
            <a:avLst/>
          </a:prstGeom>
          <a:noFill/>
        </p:spPr>
        <p:txBody>
          <a:bodyPr wrap="square" rtlCol="0">
            <a:spAutoFit/>
          </a:bodyPr>
          <a:lstStyle/>
          <a:p>
            <a:pPr algn="ctr"/>
            <a:r>
              <a:rPr lang="en-US" sz="4400" dirty="0" smtClean="0"/>
              <a:t>Core Values</a:t>
            </a:r>
          </a:p>
        </p:txBody>
      </p:sp>
      <p:sp>
        <p:nvSpPr>
          <p:cNvPr id="4" name="Rectangle 3"/>
          <p:cNvSpPr/>
          <p:nvPr/>
        </p:nvSpPr>
        <p:spPr>
          <a:xfrm>
            <a:off x="609600" y="1447800"/>
            <a:ext cx="8229600" cy="4031873"/>
          </a:xfrm>
          <a:prstGeom prst="rect">
            <a:avLst/>
          </a:prstGeom>
        </p:spPr>
        <p:txBody>
          <a:bodyPr wrap="square">
            <a:spAutoFit/>
          </a:bodyPr>
          <a:lstStyle/>
          <a:p>
            <a:pPr marL="475488" indent="-457200">
              <a:buFont typeface="Arial" panose="020B0604020202020204" pitchFamily="34" charset="0"/>
              <a:buChar char="•"/>
              <a:defRPr/>
            </a:pPr>
            <a:r>
              <a:rPr lang="en-US" sz="3200" b="1" dirty="0" smtClean="0"/>
              <a:t>Integrity </a:t>
            </a:r>
            <a:r>
              <a:rPr lang="en-US" sz="3200" dirty="0"/>
              <a:t>– committed to integrity by upholding community trust</a:t>
            </a:r>
            <a:r>
              <a:rPr lang="en-US" sz="3200" dirty="0" smtClean="0"/>
              <a:t>.</a:t>
            </a:r>
          </a:p>
          <a:p>
            <a:pPr marL="18288">
              <a:defRPr/>
            </a:pPr>
            <a:endParaRPr lang="en-US" sz="3200" dirty="0"/>
          </a:p>
          <a:p>
            <a:pPr marL="475488" indent="-457200">
              <a:buFont typeface="Arial" panose="020B0604020202020204" pitchFamily="34" charset="0"/>
              <a:buChar char="•"/>
              <a:defRPr/>
            </a:pPr>
            <a:r>
              <a:rPr lang="en-US" sz="3200" b="1" dirty="0"/>
              <a:t>Dedication – </a:t>
            </a:r>
            <a:r>
              <a:rPr lang="en-US" sz="3200" dirty="0" smtClean="0"/>
              <a:t>through </a:t>
            </a:r>
            <a:r>
              <a:rPr lang="en-US" sz="3200" dirty="0"/>
              <a:t>loyalty to the community</a:t>
            </a:r>
            <a:r>
              <a:rPr lang="en-US" sz="3200" dirty="0" smtClean="0"/>
              <a:t>.</a:t>
            </a:r>
          </a:p>
          <a:p>
            <a:pPr marL="18288">
              <a:defRPr/>
            </a:pPr>
            <a:endParaRPr lang="en-US" sz="3200" dirty="0"/>
          </a:p>
          <a:p>
            <a:pPr marL="475488" indent="-457200">
              <a:buFont typeface="Arial" panose="020B0604020202020204" pitchFamily="34" charset="0"/>
              <a:buChar char="•"/>
              <a:defRPr/>
            </a:pPr>
            <a:r>
              <a:rPr lang="en-US" sz="3200" b="1" dirty="0"/>
              <a:t>Respect </a:t>
            </a:r>
            <a:r>
              <a:rPr lang="en-US" sz="3200" dirty="0"/>
              <a:t> - treating all people with dignity and in an unbiased manner.</a:t>
            </a:r>
            <a:endParaRPr lang="en-US" sz="3200" b="1" dirty="0"/>
          </a:p>
        </p:txBody>
      </p:sp>
    </p:spTree>
    <p:extLst>
      <p:ext uri="{BB962C8B-B14F-4D97-AF65-F5344CB8AC3E}">
        <p14:creationId xmlns:p14="http://schemas.microsoft.com/office/powerpoint/2010/main" val="141423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769441"/>
          </a:xfrm>
          <a:prstGeom prst="rect">
            <a:avLst/>
          </a:prstGeom>
          <a:noFill/>
        </p:spPr>
        <p:txBody>
          <a:bodyPr wrap="square" rtlCol="0">
            <a:spAutoFit/>
          </a:bodyPr>
          <a:lstStyle/>
          <a:p>
            <a:pPr algn="ctr"/>
            <a:r>
              <a:rPr lang="en-US" sz="4400" dirty="0"/>
              <a:t>Principles of Operation</a:t>
            </a:r>
            <a:endParaRPr lang="en-US" sz="4400" dirty="0" smtClean="0"/>
          </a:p>
        </p:txBody>
      </p:sp>
      <p:sp>
        <p:nvSpPr>
          <p:cNvPr id="2" name="Rectangle 1"/>
          <p:cNvSpPr/>
          <p:nvPr/>
        </p:nvSpPr>
        <p:spPr>
          <a:xfrm>
            <a:off x="781050" y="1676400"/>
            <a:ext cx="8115300" cy="3539430"/>
          </a:xfrm>
          <a:prstGeom prst="rect">
            <a:avLst/>
          </a:prstGeom>
        </p:spPr>
        <p:txBody>
          <a:bodyPr wrap="square">
            <a:spAutoFit/>
          </a:bodyPr>
          <a:lstStyle/>
          <a:p>
            <a:pPr marL="361188" indent="-342900">
              <a:buFont typeface="Arial" panose="020B0604020202020204" pitchFamily="34" charset="0"/>
              <a:buChar char="•"/>
              <a:defRPr/>
            </a:pPr>
            <a:r>
              <a:rPr lang="en-US" sz="3200" dirty="0" smtClean="0"/>
              <a:t>Protection </a:t>
            </a:r>
            <a:r>
              <a:rPr lang="en-US" sz="3200" dirty="0"/>
              <a:t>of life and </a:t>
            </a:r>
            <a:r>
              <a:rPr lang="en-US" sz="3200" dirty="0" smtClean="0"/>
              <a:t>property.</a:t>
            </a:r>
          </a:p>
          <a:p>
            <a:pPr marL="18288">
              <a:defRPr/>
            </a:pPr>
            <a:endParaRPr lang="en-US" sz="3200" dirty="0"/>
          </a:p>
          <a:p>
            <a:pPr marL="361188" indent="-342900">
              <a:buFont typeface="Arial" panose="020B0604020202020204" pitchFamily="34" charset="0"/>
              <a:buChar char="•"/>
              <a:defRPr/>
            </a:pPr>
            <a:r>
              <a:rPr lang="en-US" sz="3200" dirty="0"/>
              <a:t>Promotion of a safe and secure </a:t>
            </a:r>
            <a:r>
              <a:rPr lang="en-US" sz="3200" dirty="0" smtClean="0"/>
              <a:t>environment.</a:t>
            </a:r>
          </a:p>
          <a:p>
            <a:pPr marL="18288">
              <a:defRPr/>
            </a:pPr>
            <a:endParaRPr lang="en-US" sz="3200" dirty="0"/>
          </a:p>
          <a:p>
            <a:pPr marL="361188" indent="-342900">
              <a:buFont typeface="Arial" panose="020B0604020202020204" pitchFamily="34" charset="0"/>
              <a:buChar char="•"/>
              <a:defRPr/>
            </a:pPr>
            <a:r>
              <a:rPr lang="en-US" sz="3200" dirty="0" smtClean="0"/>
              <a:t>Provide superior police, fire, and emergency medical services.</a:t>
            </a:r>
            <a:endParaRPr lang="en-US" sz="3200" dirty="0"/>
          </a:p>
        </p:txBody>
      </p:sp>
    </p:spTree>
    <p:extLst>
      <p:ext uri="{BB962C8B-B14F-4D97-AF65-F5344CB8AC3E}">
        <p14:creationId xmlns:p14="http://schemas.microsoft.com/office/powerpoint/2010/main" val="275930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425" y="1447800"/>
            <a:ext cx="8458200" cy="4773614"/>
          </a:xfrm>
          <a:prstGeom prst="rect">
            <a:avLst/>
          </a:prstGeom>
          <a:noFill/>
        </p:spPr>
        <p:txBody>
          <a:bodyPr wrap="square" rtlCol="0">
            <a:spAutoFit/>
          </a:bodyPr>
          <a:lstStyle/>
          <a:p>
            <a:pPr marL="475488" indent="-457200">
              <a:lnSpc>
                <a:spcPct val="90000"/>
              </a:lnSpc>
              <a:buFont typeface="Arial" panose="020B0604020202020204" pitchFamily="34" charset="0"/>
              <a:buChar char="•"/>
              <a:defRPr/>
            </a:pPr>
            <a:r>
              <a:rPr lang="en-US" sz="3200" dirty="0"/>
              <a:t>U.S. </a:t>
            </a:r>
            <a:r>
              <a:rPr lang="en-US" sz="3200" dirty="0" smtClean="0"/>
              <a:t>citizen;</a:t>
            </a:r>
          </a:p>
          <a:p>
            <a:pPr marL="18288">
              <a:lnSpc>
                <a:spcPct val="90000"/>
              </a:lnSpc>
              <a:defRPr/>
            </a:pPr>
            <a:endParaRPr lang="en-US" sz="1000" dirty="0"/>
          </a:p>
          <a:p>
            <a:pPr marL="475488" indent="-457200">
              <a:lnSpc>
                <a:spcPct val="90000"/>
              </a:lnSpc>
              <a:buFont typeface="Arial" panose="020B0604020202020204" pitchFamily="34" charset="0"/>
              <a:buChar char="•"/>
              <a:defRPr/>
            </a:pPr>
            <a:r>
              <a:rPr lang="en-US" sz="3200" dirty="0"/>
              <a:t>21 years of </a:t>
            </a:r>
            <a:r>
              <a:rPr lang="en-US" sz="3200" dirty="0" smtClean="0"/>
              <a:t>age;</a:t>
            </a:r>
          </a:p>
          <a:p>
            <a:pPr marL="18288">
              <a:lnSpc>
                <a:spcPct val="90000"/>
              </a:lnSpc>
              <a:defRPr/>
            </a:pPr>
            <a:endParaRPr lang="en-US" sz="1000" dirty="0"/>
          </a:p>
          <a:p>
            <a:pPr marL="475488" indent="-457200">
              <a:lnSpc>
                <a:spcPct val="90000"/>
              </a:lnSpc>
              <a:buFont typeface="Arial" panose="020B0604020202020204" pitchFamily="34" charset="0"/>
              <a:buChar char="•"/>
              <a:defRPr/>
            </a:pPr>
            <a:r>
              <a:rPr lang="en-US" sz="3200" dirty="0"/>
              <a:t>Valid driver’s </a:t>
            </a:r>
            <a:r>
              <a:rPr lang="en-US" sz="3200" dirty="0" smtClean="0"/>
              <a:t>license;</a:t>
            </a:r>
          </a:p>
          <a:p>
            <a:pPr marL="18288">
              <a:lnSpc>
                <a:spcPct val="90000"/>
              </a:lnSpc>
              <a:defRPr/>
            </a:pPr>
            <a:endParaRPr lang="en-US" sz="1000" dirty="0"/>
          </a:p>
          <a:p>
            <a:pPr marL="475488" indent="-457200">
              <a:lnSpc>
                <a:spcPct val="90000"/>
              </a:lnSpc>
              <a:buFont typeface="Arial" panose="020B0604020202020204" pitchFamily="34" charset="0"/>
              <a:buChar char="•"/>
              <a:defRPr/>
            </a:pPr>
            <a:r>
              <a:rPr lang="en-US" sz="3200" dirty="0"/>
              <a:t>Lateral Entry Hiring </a:t>
            </a:r>
            <a:r>
              <a:rPr lang="en-US" sz="3200" dirty="0" smtClean="0"/>
              <a:t>Process;</a:t>
            </a:r>
          </a:p>
          <a:p>
            <a:pPr marL="18288">
              <a:lnSpc>
                <a:spcPct val="90000"/>
              </a:lnSpc>
              <a:defRPr/>
            </a:pPr>
            <a:endParaRPr lang="en-US" sz="1000" dirty="0"/>
          </a:p>
          <a:p>
            <a:pPr marL="475488" indent="-457200">
              <a:lnSpc>
                <a:spcPct val="90000"/>
              </a:lnSpc>
              <a:buFont typeface="Arial" panose="020B0604020202020204" pitchFamily="34" charset="0"/>
              <a:buChar char="•"/>
              <a:defRPr/>
            </a:pPr>
            <a:r>
              <a:rPr lang="en-US" sz="3200" dirty="0"/>
              <a:t>Certified in one of the three </a:t>
            </a:r>
            <a:r>
              <a:rPr lang="en-US" sz="3200" dirty="0" smtClean="0"/>
              <a:t>disciplines;</a:t>
            </a:r>
          </a:p>
          <a:p>
            <a:pPr marL="18288">
              <a:lnSpc>
                <a:spcPct val="90000"/>
              </a:lnSpc>
              <a:defRPr/>
            </a:pPr>
            <a:endParaRPr lang="en-US" sz="1000" dirty="0"/>
          </a:p>
          <a:p>
            <a:pPr marL="475488" indent="-457200">
              <a:lnSpc>
                <a:spcPct val="90000"/>
              </a:lnSpc>
              <a:buFont typeface="Arial" panose="020B0604020202020204" pitchFamily="34" charset="0"/>
              <a:buChar char="•"/>
              <a:defRPr/>
            </a:pPr>
            <a:r>
              <a:rPr lang="en-US" sz="3200" dirty="0"/>
              <a:t>Successfully completed 12 months of full-time service and currently </a:t>
            </a:r>
            <a:r>
              <a:rPr lang="en-US" sz="3200" dirty="0" smtClean="0"/>
              <a:t>employed </a:t>
            </a:r>
            <a:r>
              <a:rPr lang="en-US" sz="3200" dirty="0"/>
              <a:t>as a full-time police officer, career firefighter or paramedic.</a:t>
            </a:r>
          </a:p>
        </p:txBody>
      </p:sp>
      <p:sp>
        <p:nvSpPr>
          <p:cNvPr id="9" name="TextBox 8"/>
          <p:cNvSpPr txBox="1"/>
          <p:nvPr/>
        </p:nvSpPr>
        <p:spPr>
          <a:xfrm>
            <a:off x="0" y="304800"/>
            <a:ext cx="9144000" cy="769441"/>
          </a:xfrm>
          <a:prstGeom prst="rect">
            <a:avLst/>
          </a:prstGeom>
          <a:noFill/>
        </p:spPr>
        <p:txBody>
          <a:bodyPr wrap="square" rtlCol="0">
            <a:spAutoFit/>
          </a:bodyPr>
          <a:lstStyle/>
          <a:p>
            <a:pPr algn="ctr"/>
            <a:r>
              <a:rPr lang="en-US" sz="4400" dirty="0" smtClean="0"/>
              <a:t>Officer Recruitment</a:t>
            </a:r>
            <a:endParaRPr lang="en-US" sz="4400" dirty="0"/>
          </a:p>
        </p:txBody>
      </p:sp>
    </p:spTree>
    <p:extLst>
      <p:ext uri="{BB962C8B-B14F-4D97-AF65-F5344CB8AC3E}">
        <p14:creationId xmlns:p14="http://schemas.microsoft.com/office/powerpoint/2010/main" val="97935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150" y="1295400"/>
            <a:ext cx="8477250" cy="4585871"/>
          </a:xfrm>
          <a:prstGeom prst="rect">
            <a:avLst/>
          </a:prstGeom>
          <a:noFill/>
        </p:spPr>
        <p:txBody>
          <a:bodyPr wrap="square" rtlCol="0">
            <a:spAutoFit/>
          </a:bodyPr>
          <a:lstStyle/>
          <a:p>
            <a:pPr marL="361188" indent="-342900">
              <a:buFont typeface="Arial" panose="020B0604020202020204" pitchFamily="34" charset="0"/>
              <a:buChar char="•"/>
              <a:defRPr/>
            </a:pPr>
            <a:r>
              <a:rPr lang="en-US" sz="3200" dirty="0" smtClean="0"/>
              <a:t>Completion </a:t>
            </a:r>
            <a:r>
              <a:rPr lang="en-US" sz="3200" dirty="0"/>
              <a:t>of 50+ page application </a:t>
            </a:r>
            <a:r>
              <a:rPr lang="en-US" sz="3200" dirty="0" smtClean="0"/>
              <a:t>packet;</a:t>
            </a:r>
          </a:p>
          <a:p>
            <a:pPr marL="18288">
              <a:defRPr/>
            </a:pPr>
            <a:endParaRPr lang="en-US" sz="1000" dirty="0"/>
          </a:p>
          <a:p>
            <a:pPr marL="361188" indent="-342900">
              <a:buFont typeface="Arial" panose="020B0604020202020204" pitchFamily="34" charset="0"/>
              <a:buChar char="•"/>
              <a:defRPr/>
            </a:pPr>
            <a:r>
              <a:rPr lang="en-US" sz="3200" dirty="0"/>
              <a:t>Two oral interview </a:t>
            </a:r>
            <a:r>
              <a:rPr lang="en-US" sz="3200" dirty="0" smtClean="0"/>
              <a:t>boards;</a:t>
            </a:r>
          </a:p>
          <a:p>
            <a:pPr marL="18288">
              <a:defRPr/>
            </a:pPr>
            <a:endParaRPr lang="en-US" sz="1000" dirty="0"/>
          </a:p>
          <a:p>
            <a:pPr marL="361188" indent="-342900">
              <a:buFont typeface="Arial" panose="020B0604020202020204" pitchFamily="34" charset="0"/>
              <a:buChar char="•"/>
              <a:defRPr/>
            </a:pPr>
            <a:r>
              <a:rPr lang="en-US" sz="3200" dirty="0" smtClean="0"/>
              <a:t>Comprehensive character </a:t>
            </a:r>
            <a:r>
              <a:rPr lang="en-US" sz="3200" dirty="0"/>
              <a:t>b</a:t>
            </a:r>
            <a:r>
              <a:rPr lang="en-US" sz="3200" dirty="0" smtClean="0"/>
              <a:t>ackground investigation;</a:t>
            </a:r>
          </a:p>
          <a:p>
            <a:pPr marL="18288">
              <a:defRPr/>
            </a:pPr>
            <a:endParaRPr lang="en-US" sz="1000" dirty="0"/>
          </a:p>
          <a:p>
            <a:pPr marL="361188" indent="-342900">
              <a:buFont typeface="Arial" panose="020B0604020202020204" pitchFamily="34" charset="0"/>
              <a:buChar char="•"/>
              <a:defRPr/>
            </a:pPr>
            <a:r>
              <a:rPr lang="en-US" sz="3200" dirty="0"/>
              <a:t>Two t</a:t>
            </a:r>
            <a:r>
              <a:rPr lang="en-US" sz="3200" dirty="0" smtClean="0"/>
              <a:t>ruth </a:t>
            </a:r>
            <a:r>
              <a:rPr lang="en-US" sz="3200" dirty="0"/>
              <a:t>verification </a:t>
            </a:r>
            <a:r>
              <a:rPr lang="en-US" sz="3200" dirty="0" smtClean="0"/>
              <a:t>tests;</a:t>
            </a:r>
          </a:p>
          <a:p>
            <a:pPr marL="18288">
              <a:defRPr/>
            </a:pPr>
            <a:endParaRPr lang="en-US" sz="1000" dirty="0"/>
          </a:p>
          <a:p>
            <a:pPr marL="361188" indent="-342900">
              <a:buFont typeface="Arial" panose="020B0604020202020204" pitchFamily="34" charset="0"/>
              <a:buChar char="•"/>
              <a:defRPr/>
            </a:pPr>
            <a:r>
              <a:rPr lang="en-US" sz="3200" dirty="0"/>
              <a:t>Psychological </a:t>
            </a:r>
            <a:r>
              <a:rPr lang="en-US" sz="3200" dirty="0" smtClean="0"/>
              <a:t>exam;</a:t>
            </a:r>
          </a:p>
          <a:p>
            <a:pPr marL="18288">
              <a:defRPr/>
            </a:pPr>
            <a:endParaRPr lang="en-US" sz="1000" dirty="0"/>
          </a:p>
          <a:p>
            <a:pPr marL="361188" indent="-342900">
              <a:buFont typeface="Arial" panose="020B0604020202020204" pitchFamily="34" charset="0"/>
              <a:buChar char="•"/>
              <a:defRPr/>
            </a:pPr>
            <a:r>
              <a:rPr lang="en-US" sz="3200" dirty="0"/>
              <a:t>Medical </a:t>
            </a:r>
            <a:r>
              <a:rPr lang="en-US" sz="3200" dirty="0" smtClean="0"/>
              <a:t>exam.</a:t>
            </a:r>
            <a:endParaRPr lang="en-US" sz="3200" dirty="0"/>
          </a:p>
          <a:p>
            <a:endParaRPr lang="en-US" dirty="0"/>
          </a:p>
        </p:txBody>
      </p:sp>
      <p:sp>
        <p:nvSpPr>
          <p:cNvPr id="9" name="TextBox 8"/>
          <p:cNvSpPr txBox="1"/>
          <p:nvPr/>
        </p:nvSpPr>
        <p:spPr>
          <a:xfrm>
            <a:off x="-19050" y="315009"/>
            <a:ext cx="9144000" cy="646331"/>
          </a:xfrm>
          <a:prstGeom prst="rect">
            <a:avLst/>
          </a:prstGeom>
          <a:noFill/>
        </p:spPr>
        <p:txBody>
          <a:bodyPr wrap="square" rtlCol="0">
            <a:spAutoFit/>
          </a:bodyPr>
          <a:lstStyle/>
          <a:p>
            <a:pPr algn="ctr"/>
            <a:r>
              <a:rPr lang="en-US" sz="3600" dirty="0" smtClean="0"/>
              <a:t>Officer Selection Process</a:t>
            </a:r>
            <a:endParaRPr lang="en-US" sz="3600" dirty="0"/>
          </a:p>
        </p:txBody>
      </p:sp>
    </p:spTree>
    <p:extLst>
      <p:ext uri="{BB962C8B-B14F-4D97-AF65-F5344CB8AC3E}">
        <p14:creationId xmlns:p14="http://schemas.microsoft.com/office/powerpoint/2010/main" val="621046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898</TotalTime>
  <Words>879</Words>
  <Application>Microsoft Office PowerPoint</Application>
  <PresentationFormat>On-screen Show (4:3)</PresentationFormat>
  <Paragraphs>142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Oakwood Citizen Police Academy</vt:lpstr>
      <vt:lpstr>PowerPoint Presentation</vt:lpstr>
      <vt:lpstr>PowerPoint Presentation</vt:lpstr>
    </vt:vector>
  </TitlesOfParts>
  <Company>City of Oakwood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Bebris, Alex</dc:creator>
  <cp:lastModifiedBy>Stacel, Lori</cp:lastModifiedBy>
  <cp:revision>109</cp:revision>
  <cp:lastPrinted>2020-07-16T20:14:25Z</cp:lastPrinted>
  <dcterms:created xsi:type="dcterms:W3CDTF">2015-03-02T17:03:06Z</dcterms:created>
  <dcterms:modified xsi:type="dcterms:W3CDTF">2020-07-16T20:14:25Z</dcterms:modified>
</cp:coreProperties>
</file>