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1"/>
  </p:notesMasterIdLst>
  <p:sldIdLst>
    <p:sldId id="602" r:id="rId5"/>
    <p:sldId id="603" r:id="rId6"/>
    <p:sldId id="604" r:id="rId7"/>
    <p:sldId id="605" r:id="rId8"/>
    <p:sldId id="607" r:id="rId9"/>
    <p:sldId id="608" r:id="rId1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B8ED54-0684-4722-B5EA-6D59C17CE658}">
          <p14:sldIdLst>
            <p14:sldId id="602"/>
            <p14:sldId id="603"/>
            <p14:sldId id="604"/>
            <p14:sldId id="605"/>
            <p14:sldId id="607"/>
            <p14:sldId id="6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C89"/>
    <a:srgbClr val="C96C34"/>
    <a:srgbClr val="C61B2B"/>
    <a:srgbClr val="37A59E"/>
    <a:srgbClr val="0E6896"/>
    <a:srgbClr val="D4B038"/>
    <a:srgbClr val="534E45"/>
    <a:srgbClr val="BB4B38"/>
    <a:srgbClr val="0A3376"/>
    <a:srgbClr val="437A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156" autoAdjust="0"/>
    <p:restoredTop sz="77791" autoAdjust="0"/>
  </p:normalViewPr>
  <p:slideViewPr>
    <p:cSldViewPr snapToGrid="0" snapToObjects="1">
      <p:cViewPr varScale="1">
        <p:scale>
          <a:sx n="58" d="100"/>
          <a:sy n="58" d="100"/>
        </p:scale>
        <p:origin x="84" y="660"/>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39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0DC4-49A6-AC0A-0DC9A19CFBF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DC4-49A6-AC0A-0DC9A19CFBF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DC4-49A6-AC0A-0DC9A19CFBF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0DC4-49A6-AC0A-0DC9A19CFBFF}"/>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DC4-49A6-AC0A-0DC9A19CFBFF}"/>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0DC4-49A6-AC0A-0DC9A19CFBFF}"/>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0DC4-49A6-AC0A-0DC9A19CFBFF}"/>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DC4-49A6-AC0A-0DC9A19CFBFF}"/>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0DC4-49A6-AC0A-0DC9A19CFBFF}"/>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DC4-49A6-AC0A-0DC9A19CFBFF}"/>
              </c:ext>
            </c:extLst>
          </c:dPt>
          <c:dLbls>
            <c:dLbl>
              <c:idx val="0"/>
              <c:layout>
                <c:manualLayout>
                  <c:x val="6.1728395061727828E-3"/>
                  <c:y val="1.3605442176870748E-2"/>
                </c:manualLayout>
              </c:layout>
              <c:spPr>
                <a:solidFill>
                  <a:prstClr val="white"/>
                </a:solidFill>
                <a:ln>
                  <a:solidFill>
                    <a:srgbClr val="DDBD4E"/>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4-0DC4-49A6-AC0A-0DC9A19CFBFF}"/>
                </c:ext>
              </c:extLst>
            </c:dLbl>
            <c:dLbl>
              <c:idx val="1"/>
              <c:layout>
                <c:manualLayout>
                  <c:x val="8.0246913580246909E-2"/>
                  <c:y val="1.7006802721088437E-2"/>
                </c:manualLayout>
              </c:layout>
              <c:spPr>
                <a:solidFill>
                  <a:prstClr val="white"/>
                </a:solidFill>
                <a:ln>
                  <a:solidFill>
                    <a:srgbClr val="DDBD4E"/>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0DC4-49A6-AC0A-0DC9A19CFBFF}"/>
                </c:ext>
              </c:extLst>
            </c:dLbl>
            <c:dLbl>
              <c:idx val="2"/>
              <c:spPr>
                <a:solidFill>
                  <a:prstClr val="white"/>
                </a:solidFill>
                <a:ln>
                  <a:solidFill>
                    <a:srgbClr val="DDBD4E"/>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0DC4-49A6-AC0A-0DC9A19CFBFF}"/>
                </c:ext>
              </c:extLst>
            </c:dLbl>
            <c:dLbl>
              <c:idx val="3"/>
              <c:layout>
                <c:manualLayout>
                  <c:x val="4.7839506172839504E-2"/>
                  <c:y val="-8.1632653061224483E-2"/>
                </c:manualLayout>
              </c:layout>
              <c:spPr>
                <a:solidFill>
                  <a:prstClr val="white"/>
                </a:solidFill>
                <a:ln>
                  <a:solidFill>
                    <a:srgbClr val="DDBD4E"/>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0DC4-49A6-AC0A-0DC9A19CFBFF}"/>
                </c:ext>
              </c:extLst>
            </c:dLbl>
            <c:dLbl>
              <c:idx val="4"/>
              <c:layout>
                <c:manualLayout>
                  <c:x val="2.0061728395061616E-2"/>
                  <c:y val="-1.7006802721088437E-2"/>
                </c:manualLayout>
              </c:layout>
              <c:spPr>
                <a:solidFill>
                  <a:prstClr val="white"/>
                </a:solidFill>
                <a:ln>
                  <a:solidFill>
                    <a:srgbClr val="DDBD4E"/>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0DC4-49A6-AC0A-0DC9A19CFBFF}"/>
                </c:ext>
              </c:extLst>
            </c:dLbl>
            <c:dLbl>
              <c:idx val="5"/>
              <c:layout>
                <c:manualLayout>
                  <c:x val="-1.2345679012345678E-2"/>
                  <c:y val="-2.0408163265306121E-2"/>
                </c:manualLayout>
              </c:layout>
              <c:spPr>
                <a:solidFill>
                  <a:prstClr val="white"/>
                </a:solidFill>
                <a:ln>
                  <a:solidFill>
                    <a:srgbClr val="DDBD4E"/>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6-0DC4-49A6-AC0A-0DC9A19CFBFF}"/>
                </c:ext>
              </c:extLst>
            </c:dLbl>
            <c:dLbl>
              <c:idx val="6"/>
              <c:spPr>
                <a:solidFill>
                  <a:prstClr val="white"/>
                </a:solidFill>
                <a:ln>
                  <a:solidFill>
                    <a:srgbClr val="DDBD4E"/>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8-0DC4-49A6-AC0A-0DC9A19CFBFF}"/>
                </c:ext>
              </c:extLst>
            </c:dLbl>
            <c:dLbl>
              <c:idx val="7"/>
              <c:spPr>
                <a:solidFill>
                  <a:prstClr val="white"/>
                </a:solidFill>
                <a:ln>
                  <a:solidFill>
                    <a:srgbClr val="DDBD4E"/>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0DC4-49A6-AC0A-0DC9A19CFBFF}"/>
                </c:ext>
              </c:extLst>
            </c:dLbl>
            <c:dLbl>
              <c:idx val="8"/>
              <c:layout>
                <c:manualLayout>
                  <c:x val="-4.4574629922352414E-2"/>
                  <c:y val="3.4013605442176557E-3"/>
                </c:manualLayout>
              </c:layout>
              <c:spPr>
                <a:solidFill>
                  <a:prstClr val="white"/>
                </a:solidFill>
                <a:ln>
                  <a:solidFill>
                    <a:srgbClr val="DDBD4E"/>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A-0DC4-49A6-AC0A-0DC9A19CFBFF}"/>
                </c:ext>
              </c:extLst>
            </c:dLbl>
            <c:dLbl>
              <c:idx val="9"/>
              <c:layout>
                <c:manualLayout>
                  <c:x val="-8.6808916283112311E-2"/>
                  <c:y val="4.0816326530612242E-2"/>
                </c:manualLayout>
              </c:layout>
              <c:spPr>
                <a:solidFill>
                  <a:prstClr val="white"/>
                </a:solidFill>
                <a:ln>
                  <a:solidFill>
                    <a:srgbClr val="DDBD4E"/>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0DC4-49A6-AC0A-0DC9A19CFBFF}"/>
                </c:ext>
              </c:extLst>
            </c:dLbl>
            <c:spPr>
              <a:solidFill>
                <a:prstClr val="white"/>
              </a:solidFill>
              <a:ln>
                <a:solidFill>
                  <a:srgbClr val="DDBD4E"/>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Sheet1!$A$2:$A$11</c:f>
              <c:strCache>
                <c:ptCount val="10"/>
                <c:pt idx="0">
                  <c:v>Athletic Fields</c:v>
                </c:pt>
                <c:pt idx="1">
                  <c:v>Trails / Bike paths</c:v>
                </c:pt>
                <c:pt idx="2">
                  <c:v>Walking Paths</c:v>
                </c:pt>
                <c:pt idx="3">
                  <c:v>Playgrounds</c:v>
                </c:pt>
                <c:pt idx="4">
                  <c:v>Dog runs</c:v>
                </c:pt>
                <c:pt idx="5">
                  <c:v>The River</c:v>
                </c:pt>
                <c:pt idx="6">
                  <c:v>Benches, Sitting Areas</c:v>
                </c:pt>
                <c:pt idx="7">
                  <c:v>Sport Courts</c:v>
                </c:pt>
                <c:pt idx="8">
                  <c:v>Group Picnic Areas</c:v>
                </c:pt>
                <c:pt idx="9">
                  <c:v>Natural Areas / Open Space</c:v>
                </c:pt>
              </c:strCache>
            </c:strRef>
          </c:cat>
          <c:val>
            <c:numRef>
              <c:f>Sheet1!$B$2:$B$11</c:f>
              <c:numCache>
                <c:formatCode>General</c:formatCode>
                <c:ptCount val="10"/>
                <c:pt idx="0">
                  <c:v>9</c:v>
                </c:pt>
                <c:pt idx="1">
                  <c:v>15</c:v>
                </c:pt>
                <c:pt idx="2">
                  <c:v>33</c:v>
                </c:pt>
                <c:pt idx="3">
                  <c:v>18</c:v>
                </c:pt>
                <c:pt idx="4">
                  <c:v>7</c:v>
                </c:pt>
                <c:pt idx="5">
                  <c:v>20</c:v>
                </c:pt>
                <c:pt idx="6">
                  <c:v>25</c:v>
                </c:pt>
                <c:pt idx="7">
                  <c:v>10</c:v>
                </c:pt>
                <c:pt idx="8">
                  <c:v>16</c:v>
                </c:pt>
                <c:pt idx="9">
                  <c:v>25</c:v>
                </c:pt>
              </c:numCache>
            </c:numRef>
          </c:val>
          <c:extLst>
            <c:ext xmlns:c16="http://schemas.microsoft.com/office/drawing/2014/chart" uri="{C3380CC4-5D6E-409C-BE32-E72D297353CC}">
              <c16:uniqueId val="{00000000-0DC4-49A6-AC0A-0DC9A19CFBFF}"/>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6AD-4D7B-A970-84A7A52ABCD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16AD-4D7B-A970-84A7A52ABCD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6AD-4D7B-A970-84A7A52ABCD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16AD-4D7B-A970-84A7A52ABCD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6AD-4D7B-A970-84A7A52ABCD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16AD-4D7B-A970-84A7A52ABCD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6AD-4D7B-A970-84A7A52ABCDE}"/>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16AD-4D7B-A970-84A7A52ABCDE}"/>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6AD-4D7B-A970-84A7A52ABCDE}"/>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16AD-4D7B-A970-84A7A52ABCDE}"/>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16AD-4D7B-A970-84A7A52ABCDE}"/>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16AD-4D7B-A970-84A7A52ABCDE}"/>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16AD-4D7B-A970-84A7A52ABCDE}"/>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16AD-4D7B-A970-84A7A52ABCDE}"/>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16AD-4D7B-A970-84A7A52ABCDE}"/>
                </c:ext>
              </c:extLst>
            </c:dLbl>
            <c:dLbl>
              <c:idx val="4"/>
              <c:layout>
                <c:manualLayout>
                  <c:x val="6.6358024691358139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6AD-4D7B-A970-84A7A52ABCDE}"/>
                </c:ext>
              </c:extLst>
            </c:dLbl>
            <c:dLbl>
              <c:idx val="5"/>
              <c:layout>
                <c:manualLayout>
                  <c:x val="-6.7901234567901286E-2"/>
                  <c:y val="-6.462585034013618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16AD-4D7B-A970-84A7A52ABCDE}"/>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16AD-4D7B-A970-84A7A52ABCDE}"/>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8-16AD-4D7B-A970-84A7A52ABCDE}"/>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16AD-4D7B-A970-84A7A52ABCDE}"/>
                </c:ext>
              </c:extLst>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A-16AD-4D7B-A970-84A7A52ABCDE}"/>
                </c:ext>
              </c:extLst>
            </c:dLbl>
            <c:dLbl>
              <c:idx val="1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16AD-4D7B-A970-84A7A52ABCDE}"/>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Sports Fields</c:v>
                </c:pt>
                <c:pt idx="1">
                  <c:v>Trails</c:v>
                </c:pt>
                <c:pt idx="2">
                  <c:v>Park Access</c:v>
                </c:pt>
                <c:pt idx="3">
                  <c:v>Improved Maintenance</c:v>
                </c:pt>
                <c:pt idx="4">
                  <c:v>Benches, trash recepticles, drinking fountains</c:v>
                </c:pt>
                <c:pt idx="5">
                  <c:v>Bathrooms</c:v>
                </c:pt>
                <c:pt idx="6">
                  <c:v>Park Pathways</c:v>
                </c:pt>
                <c:pt idx="7">
                  <c:v>Lawn </c:v>
                </c:pt>
                <c:pt idx="8">
                  <c:v>Water Conservation</c:v>
                </c:pt>
                <c:pt idx="9">
                  <c:v>Trees</c:v>
                </c:pt>
                <c:pt idx="10">
                  <c:v>Playgrounds</c:v>
                </c:pt>
              </c:strCache>
            </c:strRef>
          </c:cat>
          <c:val>
            <c:numRef>
              <c:f>Sheet1!$B$2:$B$12</c:f>
              <c:numCache>
                <c:formatCode>General</c:formatCode>
                <c:ptCount val="11"/>
                <c:pt idx="0">
                  <c:v>12</c:v>
                </c:pt>
                <c:pt idx="1">
                  <c:v>10</c:v>
                </c:pt>
                <c:pt idx="2">
                  <c:v>10</c:v>
                </c:pt>
                <c:pt idx="3">
                  <c:v>18</c:v>
                </c:pt>
                <c:pt idx="4">
                  <c:v>20</c:v>
                </c:pt>
                <c:pt idx="5">
                  <c:v>25</c:v>
                </c:pt>
                <c:pt idx="6">
                  <c:v>10</c:v>
                </c:pt>
                <c:pt idx="7">
                  <c:v>3</c:v>
                </c:pt>
                <c:pt idx="8">
                  <c:v>15</c:v>
                </c:pt>
                <c:pt idx="9">
                  <c:v>15</c:v>
                </c:pt>
                <c:pt idx="10">
                  <c:v>10</c:v>
                </c:pt>
              </c:numCache>
            </c:numRef>
          </c:val>
          <c:extLst>
            <c:ext xmlns:c16="http://schemas.microsoft.com/office/drawing/2014/chart" uri="{C3380CC4-5D6E-409C-BE32-E72D297353CC}">
              <c16:uniqueId val="{00000000-16AD-4D7B-A970-84A7A52ABCDE}"/>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6AD-4D7B-A970-84A7A52ABCD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16AD-4D7B-A970-84A7A52ABCD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6AD-4D7B-A970-84A7A52ABCD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16AD-4D7B-A970-84A7A52ABCD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6AD-4D7B-A970-84A7A52ABCD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16AD-4D7B-A970-84A7A52ABCD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6AD-4D7B-A970-84A7A52ABCDE}"/>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16AD-4D7B-A970-84A7A52ABCDE}"/>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6AD-4D7B-A970-84A7A52ABCDE}"/>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16AD-4D7B-A970-84A7A52ABCDE}"/>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16AD-4D7B-A970-84A7A52ABCDE}"/>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16AD-4D7B-A970-84A7A52ABCDE}"/>
                </c:ext>
              </c:extLst>
            </c:dLbl>
            <c:dLbl>
              <c:idx val="2"/>
              <c:layout>
                <c:manualLayout>
                  <c:x val="5.5555555555555552E-2"/>
                  <c:y val="-9.863945578231292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6AD-4D7B-A970-84A7A52ABCDE}"/>
                </c:ext>
              </c:extLst>
            </c:dLbl>
            <c:dLbl>
              <c:idx val="3"/>
              <c:layout>
                <c:manualLayout>
                  <c:x val="0.24845679012345678"/>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16AD-4D7B-A970-84A7A52ABCDE}"/>
                </c:ext>
              </c:extLst>
            </c:dLbl>
            <c:dLbl>
              <c:idx val="4"/>
              <c:layout>
                <c:manualLayout>
                  <c:x val="-0.27777777777777779"/>
                  <c:y val="-3.061224489795918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6AD-4D7B-A970-84A7A52ABCDE}"/>
                </c:ext>
              </c:extLst>
            </c:dLbl>
            <c:dLbl>
              <c:idx val="5"/>
              <c:layout>
                <c:manualLayout>
                  <c:x val="-6.3271604938271594E-2"/>
                  <c:y val="-5.102040816326530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16AD-4D7B-A970-84A7A52ABCDE}"/>
                </c:ext>
              </c:extLst>
            </c:dLbl>
            <c:dLbl>
              <c:idx val="6"/>
              <c:layout>
                <c:manualLayout>
                  <c:x val="-7.5617283950617301E-2"/>
                  <c:y val="-6.8027210884353739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6AD-4D7B-A970-84A7A52ABCDE}"/>
                </c:ext>
              </c:extLst>
            </c:dLbl>
            <c:dLbl>
              <c:idx val="7"/>
              <c:layout>
                <c:manualLayout>
                  <c:x val="-1.2345679012345708E-2"/>
                  <c:y val="-9.523809523809527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16AD-4D7B-A970-84A7A52ABCDE}"/>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16AD-4D7B-A970-84A7A52ABCDE}"/>
                </c:ext>
              </c:extLst>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A-16AD-4D7B-A970-84A7A52ABCDE}"/>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9"/>
                <c:pt idx="0">
                  <c:v>Lynch Creek</c:v>
                </c:pt>
                <c:pt idx="1">
                  <c:v>Wiseman Trail</c:v>
                </c:pt>
                <c:pt idx="2">
                  <c:v>Washington</c:v>
                </c:pt>
                <c:pt idx="3">
                  <c:v>East Washington Creek</c:v>
                </c:pt>
                <c:pt idx="4">
                  <c:v>Capri Creek</c:v>
                </c:pt>
                <c:pt idx="5">
                  <c:v>Adobe Creek</c:v>
                </c:pt>
                <c:pt idx="6">
                  <c:v>Thompson Creek / Westridge Trail</c:v>
                </c:pt>
                <c:pt idx="7">
                  <c:v>Denman Reach Trail</c:v>
                </c:pt>
                <c:pt idx="8">
                  <c:v>Shollenberger Park and Trails</c:v>
                </c:pt>
              </c:strCache>
            </c:strRef>
          </c:cat>
          <c:val>
            <c:numRef>
              <c:f>Sheet1!$B$2:$B$11</c:f>
              <c:numCache>
                <c:formatCode>General</c:formatCode>
                <c:ptCount val="10"/>
                <c:pt idx="0">
                  <c:v>22</c:v>
                </c:pt>
                <c:pt idx="1">
                  <c:v>9</c:v>
                </c:pt>
                <c:pt idx="2">
                  <c:v>13</c:v>
                </c:pt>
                <c:pt idx="3">
                  <c:v>14</c:v>
                </c:pt>
                <c:pt idx="4">
                  <c:v>1</c:v>
                </c:pt>
                <c:pt idx="5">
                  <c:v>13</c:v>
                </c:pt>
                <c:pt idx="6">
                  <c:v>3</c:v>
                </c:pt>
                <c:pt idx="7">
                  <c:v>4</c:v>
                </c:pt>
                <c:pt idx="8">
                  <c:v>19</c:v>
                </c:pt>
              </c:numCache>
            </c:numRef>
          </c:val>
          <c:extLst>
            <c:ext xmlns:c16="http://schemas.microsoft.com/office/drawing/2014/chart" uri="{C3380CC4-5D6E-409C-BE32-E72D297353CC}">
              <c16:uniqueId val="{00000000-16AD-4D7B-A970-84A7A52ABCDE}"/>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6AD-4D7B-A970-84A7A52ABCD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16AD-4D7B-A970-84A7A52ABCD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6AD-4D7B-A970-84A7A52ABCD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16AD-4D7B-A970-84A7A52ABCD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6AD-4D7B-A970-84A7A52ABCD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16AD-4D7B-A970-84A7A52ABCD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6AD-4D7B-A970-84A7A52ABCDE}"/>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16AD-4D7B-A970-84A7A52ABCDE}"/>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6AD-4D7B-A970-84A7A52ABCDE}"/>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16AD-4D7B-A970-84A7A52ABCDE}"/>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16AD-4D7B-A970-84A7A52ABCDE}"/>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16AD-4D7B-A970-84A7A52ABCDE}"/>
                </c:ext>
              </c:extLst>
            </c:dLbl>
            <c:dLbl>
              <c:idx val="2"/>
              <c:layout>
                <c:manualLayout>
                  <c:x val="0.18672839506172839"/>
                  <c:y val="-3.8649116914455141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6AD-4D7B-A970-84A7A52ABCDE}"/>
                </c:ext>
              </c:extLst>
            </c:dLbl>
            <c:dLbl>
              <c:idx val="3"/>
              <c:layout>
                <c:manualLayout>
                  <c:x val="-5.2469135802469161E-2"/>
                  <c:y val="-0.10735106158962608"/>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16AD-4D7B-A970-84A7A52ABCDE}"/>
                </c:ext>
              </c:extLst>
            </c:dLbl>
            <c:dLbl>
              <c:idx val="4"/>
              <c:layout>
                <c:manualLayout>
                  <c:x val="-0.27777777777777779"/>
                  <c:y val="-3.061224489795918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6AD-4D7B-A970-84A7A52ABCDE}"/>
                </c:ext>
              </c:extLst>
            </c:dLbl>
            <c:dLbl>
              <c:idx val="5"/>
              <c:layout>
                <c:manualLayout>
                  <c:x val="-6.3271604938271594E-2"/>
                  <c:y val="-5.102040816326530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16AD-4D7B-A970-84A7A52ABCDE}"/>
                </c:ext>
              </c:extLst>
            </c:dLbl>
            <c:dLbl>
              <c:idx val="6"/>
              <c:layout>
                <c:manualLayout>
                  <c:x val="-7.5617283950617301E-2"/>
                  <c:y val="-6.8027210884353739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6AD-4D7B-A970-84A7A52ABCDE}"/>
                </c:ext>
              </c:extLst>
            </c:dLbl>
            <c:dLbl>
              <c:idx val="7"/>
              <c:layout>
                <c:manualLayout>
                  <c:x val="-1.2345679012345708E-2"/>
                  <c:y val="-9.523809523809527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16AD-4D7B-A970-84A7A52ABCDE}"/>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16AD-4D7B-A970-84A7A52ABCDE}"/>
                </c:ext>
              </c:extLst>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A-16AD-4D7B-A970-84A7A52ABCDE}"/>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6"/>
                <c:pt idx="0">
                  <c:v>Access</c:v>
                </c:pt>
                <c:pt idx="1">
                  <c:v>Walkways</c:v>
                </c:pt>
                <c:pt idx="2">
                  <c:v>Aesthetics</c:v>
                </c:pt>
                <c:pt idx="3">
                  <c:v>Activiites / Rec Opportunities</c:v>
                </c:pt>
                <c:pt idx="4">
                  <c:v>Public Viewing Areas</c:v>
                </c:pt>
                <c:pt idx="5">
                  <c:v>Other</c:v>
                </c:pt>
              </c:strCache>
            </c:strRef>
          </c:cat>
          <c:val>
            <c:numRef>
              <c:f>Sheet1!$B$2:$B$11</c:f>
              <c:numCache>
                <c:formatCode>General</c:formatCode>
                <c:ptCount val="10"/>
                <c:pt idx="0">
                  <c:v>18</c:v>
                </c:pt>
                <c:pt idx="1">
                  <c:v>31</c:v>
                </c:pt>
                <c:pt idx="2">
                  <c:v>9</c:v>
                </c:pt>
                <c:pt idx="3">
                  <c:v>15</c:v>
                </c:pt>
                <c:pt idx="4">
                  <c:v>20</c:v>
                </c:pt>
                <c:pt idx="5">
                  <c:v>13</c:v>
                </c:pt>
              </c:numCache>
            </c:numRef>
          </c:val>
          <c:extLst>
            <c:ext xmlns:c16="http://schemas.microsoft.com/office/drawing/2014/chart" uri="{C3380CC4-5D6E-409C-BE32-E72D297353CC}">
              <c16:uniqueId val="{00000000-16AD-4D7B-A970-84A7A52ABCDE}"/>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6AD-4D7B-A970-84A7A52ABCD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16AD-4D7B-A970-84A7A52ABCD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6AD-4D7B-A970-84A7A52ABCD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16AD-4D7B-A970-84A7A52ABCD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6AD-4D7B-A970-84A7A52ABCD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16AD-4D7B-A970-84A7A52ABCD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6AD-4D7B-A970-84A7A52ABCDE}"/>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16AD-4D7B-A970-84A7A52ABCDE}"/>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6AD-4D7B-A970-84A7A52ABCDE}"/>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16AD-4D7B-A970-84A7A52ABCDE}"/>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16AD-4D7B-A970-84A7A52ABCDE}"/>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16AD-4D7B-A970-84A7A52ABCDE}"/>
                </c:ext>
              </c:extLst>
            </c:dLbl>
            <c:dLbl>
              <c:idx val="2"/>
              <c:layout>
                <c:manualLayout>
                  <c:x val="-3.7037037037037035E-2"/>
                  <c:y val="-3.233434858565355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6AD-4D7B-A970-84A7A52ABCDE}"/>
                </c:ext>
              </c:extLst>
            </c:dLbl>
            <c:dLbl>
              <c:idx val="3"/>
              <c:layout>
                <c:manualLayout>
                  <c:x val="-5.2469135802469161E-2"/>
                  <c:y val="-0.10735106158962608"/>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16AD-4D7B-A970-84A7A52ABCDE}"/>
                </c:ext>
              </c:extLst>
            </c:dLbl>
            <c:dLbl>
              <c:idx val="4"/>
              <c:layout>
                <c:manualLayout>
                  <c:x val="-0.27777777777777779"/>
                  <c:y val="-3.061224489795918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6AD-4D7B-A970-84A7A52ABCDE}"/>
                </c:ext>
              </c:extLst>
            </c:dLbl>
            <c:dLbl>
              <c:idx val="5"/>
              <c:layout>
                <c:manualLayout>
                  <c:x val="-6.3271604938271594E-2"/>
                  <c:y val="-5.102040816326530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16AD-4D7B-A970-84A7A52ABCDE}"/>
                </c:ext>
              </c:extLst>
            </c:dLbl>
            <c:dLbl>
              <c:idx val="6"/>
              <c:layout>
                <c:manualLayout>
                  <c:x val="-7.5617283950617301E-2"/>
                  <c:y val="-6.8027210884353739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6AD-4D7B-A970-84A7A52ABCDE}"/>
                </c:ext>
              </c:extLst>
            </c:dLbl>
            <c:dLbl>
              <c:idx val="7"/>
              <c:layout>
                <c:manualLayout>
                  <c:x val="-1.2345679012345708E-2"/>
                  <c:y val="-9.523809523809527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16AD-4D7B-A970-84A7A52ABCDE}"/>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16AD-4D7B-A970-84A7A52ABCDE}"/>
                </c:ext>
              </c:extLst>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A-16AD-4D7B-A970-84A7A52ABCDE}"/>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4"/>
                <c:pt idx="0">
                  <c:v>Incredibly well</c:v>
                </c:pt>
                <c:pt idx="1">
                  <c:v>Fairly well</c:v>
                </c:pt>
                <c:pt idx="2">
                  <c:v>Adequately</c:v>
                </c:pt>
                <c:pt idx="3">
                  <c:v>Hardly Maintained</c:v>
                </c:pt>
              </c:strCache>
            </c:strRef>
          </c:cat>
          <c:val>
            <c:numRef>
              <c:f>Sheet1!$B$2:$B$11</c:f>
              <c:numCache>
                <c:formatCode>General</c:formatCode>
                <c:ptCount val="10"/>
                <c:pt idx="0">
                  <c:v>18</c:v>
                </c:pt>
                <c:pt idx="1">
                  <c:v>13</c:v>
                </c:pt>
                <c:pt idx="2">
                  <c:v>28</c:v>
                </c:pt>
                <c:pt idx="3">
                  <c:v>2</c:v>
                </c:pt>
              </c:numCache>
            </c:numRef>
          </c:val>
          <c:extLst>
            <c:ext xmlns:c16="http://schemas.microsoft.com/office/drawing/2014/chart" uri="{C3380CC4-5D6E-409C-BE32-E72D297353CC}">
              <c16:uniqueId val="{00000000-16AD-4D7B-A970-84A7A52ABCDE}"/>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3A86082-3BE4-DB43-BDE8-6F32A05A430B}" type="datetimeFigureOut">
              <a:rPr lang="en-US" smtClean="0"/>
              <a:t>5/11/2020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351DC2-391A-C548-9856-C202058F5640}" type="slidenum">
              <a:rPr lang="en-US" smtClean="0"/>
              <a:t>‹#›</a:t>
            </a:fld>
            <a:endParaRPr lang="en-US"/>
          </a:p>
        </p:txBody>
      </p:sp>
    </p:spTree>
    <p:extLst>
      <p:ext uri="{BB962C8B-B14F-4D97-AF65-F5344CB8AC3E}">
        <p14:creationId xmlns:p14="http://schemas.microsoft.com/office/powerpoint/2010/main" val="13593083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Benches were more important to this group, and the river was slightly more important and both groups favored walking paths and playgrounds.  The hand written responses favored the trails and bike paths less than the online group.</a:t>
            </a:r>
          </a:p>
        </p:txBody>
      </p:sp>
      <p:sp>
        <p:nvSpPr>
          <p:cNvPr id="4" name="Slide Number Placeholder 3"/>
          <p:cNvSpPr>
            <a:spLocks noGrp="1"/>
          </p:cNvSpPr>
          <p:nvPr>
            <p:ph type="sldNum" sz="quarter" idx="5"/>
          </p:nvPr>
        </p:nvSpPr>
        <p:spPr/>
        <p:txBody>
          <a:bodyPr/>
          <a:lstStyle/>
          <a:p>
            <a:fld id="{DC351DC2-391A-C548-9856-C202058F5640}" type="slidenum">
              <a:rPr lang="en-US" smtClean="0"/>
              <a:t>2</a:t>
            </a:fld>
            <a:endParaRPr lang="en-US"/>
          </a:p>
        </p:txBody>
      </p:sp>
    </p:spTree>
    <p:extLst>
      <p:ext uri="{BB962C8B-B14F-4D97-AF65-F5344CB8AC3E}">
        <p14:creationId xmlns:p14="http://schemas.microsoft.com/office/powerpoint/2010/main" val="356063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Bathrooms, Benches and water conservation were highly favored by the write in group, whereas the online group favored trails and sports fields</a:t>
            </a:r>
          </a:p>
        </p:txBody>
      </p:sp>
      <p:sp>
        <p:nvSpPr>
          <p:cNvPr id="4" name="Slide Number Placeholder 3"/>
          <p:cNvSpPr>
            <a:spLocks noGrp="1"/>
          </p:cNvSpPr>
          <p:nvPr>
            <p:ph type="sldNum" sz="quarter" idx="5"/>
          </p:nvPr>
        </p:nvSpPr>
        <p:spPr/>
        <p:txBody>
          <a:bodyPr/>
          <a:lstStyle/>
          <a:p>
            <a:fld id="{DC351DC2-391A-C548-9856-C202058F5640}" type="slidenum">
              <a:rPr lang="en-US" smtClean="0"/>
              <a:t>3</a:t>
            </a:fld>
            <a:endParaRPr lang="en-US"/>
          </a:p>
        </p:txBody>
      </p:sp>
    </p:spTree>
    <p:extLst>
      <p:ext uri="{BB962C8B-B14F-4D97-AF65-F5344CB8AC3E}">
        <p14:creationId xmlns:p14="http://schemas.microsoft.com/office/powerpoint/2010/main" val="706824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Schellenberger </a:t>
            </a:r>
            <a:r>
              <a:rPr lang="en-US" dirty="0"/>
              <a:t>and Lynch creek were favored by both groups.  This group seemed to favor east Washington creek and adobe creek slightly more than the write in group</a:t>
            </a:r>
          </a:p>
        </p:txBody>
      </p:sp>
      <p:sp>
        <p:nvSpPr>
          <p:cNvPr id="4" name="Slide Number Placeholder 3"/>
          <p:cNvSpPr>
            <a:spLocks noGrp="1"/>
          </p:cNvSpPr>
          <p:nvPr>
            <p:ph type="sldNum" sz="quarter" idx="5"/>
          </p:nvPr>
        </p:nvSpPr>
        <p:spPr/>
        <p:txBody>
          <a:bodyPr/>
          <a:lstStyle/>
          <a:p>
            <a:fld id="{DC351DC2-391A-C548-9856-C202058F5640}" type="slidenum">
              <a:rPr lang="en-US" smtClean="0"/>
              <a:t>4</a:t>
            </a:fld>
            <a:endParaRPr lang="en-US"/>
          </a:p>
        </p:txBody>
      </p:sp>
    </p:spTree>
    <p:extLst>
      <p:ext uri="{BB962C8B-B14F-4D97-AF65-F5344CB8AC3E}">
        <p14:creationId xmlns:p14="http://schemas.microsoft.com/office/powerpoint/2010/main" val="3847891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chor="b">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685800" y="3886200"/>
            <a:ext cx="7772400"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a:off x="685800" y="3707027"/>
            <a:ext cx="7772400" cy="6447"/>
          </a:xfrm>
          <a:prstGeom prst="line">
            <a:avLst/>
          </a:prstGeom>
          <a:ln>
            <a:solidFill>
              <a:srgbClr val="538C8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1894"/>
            <a:ext cx="2057400" cy="47142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411894"/>
            <a:ext cx="6019800" cy="47142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aseline="0">
                <a:latin typeface="Avenir Light" panose="020B0402020203020204" pitchFamily="34" charset="77"/>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venir Light" panose="020B0402020203020204" pitchFamily="34" charset="77"/>
              </a:defRPr>
            </a:lvl1pPr>
            <a:lvl2pPr>
              <a:defRPr baseline="0">
                <a:latin typeface="Avenir Light" panose="020B0402020203020204" pitchFamily="34" charset="77"/>
              </a:defRPr>
            </a:lvl2pPr>
            <a:lvl3pPr>
              <a:defRPr baseline="0">
                <a:latin typeface="Avenir Light" panose="020B0402020203020204" pitchFamily="34" charset="77"/>
              </a:defRPr>
            </a:lvl3pPr>
            <a:lvl4pPr>
              <a:defRPr baseline="0">
                <a:latin typeface="Avenir Light" panose="020B0402020203020204" pitchFamily="34" charset="77"/>
              </a:defRPr>
            </a:lvl4pPr>
            <a:lvl5pPr>
              <a:defRPr baseline="0">
                <a:latin typeface="Avenir Light" panose="020B0402020203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82953"/>
            <a:ext cx="8229600" cy="1037265"/>
          </a:xfrm>
        </p:spPr>
        <p:txBody>
          <a:bodyPr/>
          <a:lstStyle/>
          <a:p>
            <a:r>
              <a:rPr lang="en-US" dirty="0"/>
              <a:t>Click to edit Master title style</a:t>
            </a:r>
          </a:p>
        </p:txBody>
      </p:sp>
      <p:sp>
        <p:nvSpPr>
          <p:cNvPr id="3" name="Content Placeholder 2"/>
          <p:cNvSpPr>
            <a:spLocks noGrp="1"/>
          </p:cNvSpPr>
          <p:nvPr>
            <p:ph sz="half" idx="1"/>
          </p:nvPr>
        </p:nvSpPr>
        <p:spPr>
          <a:xfrm>
            <a:off x="457200" y="2430520"/>
            <a:ext cx="4038600" cy="36956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0520"/>
            <a:ext cx="4038600" cy="36956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C2560D-EC28-3B41-86E8-18F1CE0113B4}" type="datetimeFigureOut">
              <a:rPr lang="en-US" smtClean="0"/>
              <a:t>5/11/2020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436"/>
            <a:ext cx="8229600" cy="991281"/>
          </a:xfrm>
        </p:spPr>
        <p:txBody>
          <a:bodyPr/>
          <a:lstStyle>
            <a:lvl1pPr>
              <a:defRPr baseline="0">
                <a:latin typeface="Avenir Light" panose="020B0402020203020204" pitchFamily="34" charset="77"/>
              </a:defRPr>
            </a:lvl1pPr>
          </a:lstStyle>
          <a:p>
            <a:r>
              <a:rPr lang="en-US" dirty="0"/>
              <a:t>Click to edit Master title style</a:t>
            </a:r>
          </a:p>
        </p:txBody>
      </p:sp>
      <p:sp>
        <p:nvSpPr>
          <p:cNvPr id="4" name="Content Placeholder 3"/>
          <p:cNvSpPr>
            <a:spLocks noGrp="1"/>
          </p:cNvSpPr>
          <p:nvPr>
            <p:ph sz="half" idx="2"/>
          </p:nvPr>
        </p:nvSpPr>
        <p:spPr>
          <a:xfrm>
            <a:off x="457200" y="2176670"/>
            <a:ext cx="4040188" cy="3949493"/>
          </a:xfrm>
        </p:spPr>
        <p:txBody>
          <a:bodyPr/>
          <a:lstStyle>
            <a:lvl1pPr>
              <a:defRPr sz="2000" baseline="0">
                <a:latin typeface="Avenir Light" panose="020B0402020203020204" pitchFamily="34" charset="77"/>
              </a:defRPr>
            </a:lvl1pPr>
            <a:lvl2pPr>
              <a:defRPr sz="1600" baseline="0">
                <a:latin typeface="Avenir Light" panose="020B0402020203020204" pitchFamily="34" charset="77"/>
              </a:defRPr>
            </a:lvl2pPr>
            <a:lvl3pPr>
              <a:defRPr sz="1600" baseline="0">
                <a:latin typeface="Avenir Light" panose="020B0402020203020204" pitchFamily="34" charset="77"/>
              </a:defRPr>
            </a:lvl3pPr>
            <a:lvl4pPr>
              <a:defRPr sz="1600" baseline="0">
                <a:latin typeface="Avenir Light" panose="020B0402020203020204" pitchFamily="34" charset="77"/>
              </a:defRPr>
            </a:lvl4pPr>
            <a:lvl5pPr>
              <a:defRPr sz="1600" baseline="0">
                <a:latin typeface="Avenir Light" panose="020B0402020203020204" pitchFamily="34" charset="77"/>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2176670"/>
            <a:ext cx="4041775" cy="3949493"/>
          </a:xfrm>
        </p:spPr>
        <p:txBody>
          <a:bodyPr/>
          <a:lstStyle>
            <a:lvl1pPr marL="0" indent="0">
              <a:buNone/>
              <a:defRPr sz="2400" baseline="0">
                <a:latin typeface="Avenir Light" panose="020B0402020203020204" pitchFamily="34" charset="77"/>
              </a:defRPr>
            </a:lvl1pPr>
            <a:lvl2pPr>
              <a:defRPr sz="2000" baseline="0">
                <a:latin typeface="Avenir Light" panose="020B0402020203020204" pitchFamily="34" charset="77"/>
              </a:defRPr>
            </a:lvl2pPr>
            <a:lvl3pPr>
              <a:defRPr sz="1800" baseline="0">
                <a:latin typeface="Avenir Light" panose="020B0402020203020204" pitchFamily="34" charset="77"/>
              </a:defRPr>
            </a:lvl3pPr>
            <a:lvl4pPr>
              <a:defRPr sz="1600" baseline="0">
                <a:latin typeface="Avenir Light" panose="020B0402020203020204" pitchFamily="34" charset="77"/>
              </a:defRPr>
            </a:lvl4pPr>
            <a:lvl5pPr>
              <a:defRPr sz="1600" baseline="0">
                <a:latin typeface="Avenir Light" panose="020B0402020203020204" pitchFamily="34" charset="77"/>
              </a:defRPr>
            </a:lvl5pPr>
            <a:lvl6pPr>
              <a:defRPr sz="1600"/>
            </a:lvl6pPr>
            <a:lvl7pPr>
              <a:defRPr sz="1600"/>
            </a:lvl7pPr>
            <a:lvl8pPr>
              <a:defRPr sz="1600"/>
            </a:lvl8pPr>
            <a:lvl9pPr>
              <a:defRPr sz="1600"/>
            </a:lvl9pPr>
          </a:lstStyle>
          <a:p>
            <a:pPr lvl="0"/>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a:lvl1pPr>
          </a:lstStyle>
          <a:p>
            <a:r>
              <a:rPr lang="en-US" dirty="0"/>
              <a:t>CLICK TO EDIT MASTER TITLE STYLE</a:t>
            </a:r>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normAutofit/>
          </a:bodyPr>
          <a:lstStyle>
            <a:lvl1pPr algn="l">
              <a:defRPr sz="1800" b="1"/>
            </a:lvl1pPr>
          </a:lstStyle>
          <a:p>
            <a:r>
              <a:rPr lang="en-US" dirty="0"/>
              <a:t>CLICK TO EDIT MASTER TITLE STYLE</a:t>
            </a:r>
          </a:p>
        </p:txBody>
      </p:sp>
      <p:sp>
        <p:nvSpPr>
          <p:cNvPr id="3" name="Content Placeholder 2"/>
          <p:cNvSpPr>
            <a:spLocks noGrp="1"/>
          </p:cNvSpPr>
          <p:nvPr>
            <p:ph idx="1"/>
          </p:nvPr>
        </p:nvSpPr>
        <p:spPr>
          <a:xfrm>
            <a:off x="3575050" y="1830949"/>
            <a:ext cx="5111750" cy="42952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solidFill>
            <a:srgbClr val="538C89"/>
          </a:solidFill>
        </p:spPr>
        <p:txBody>
          <a:bodyPr>
            <a:normAutofit/>
          </a:bodyPr>
          <a:lstStyle>
            <a:lvl1pPr marL="0" indent="0">
              <a:buNone/>
              <a:defRPr sz="16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302295"/>
            <a:ext cx="5486400" cy="34252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77219"/>
            <a:ext cx="8229600"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2391838"/>
            <a:ext cx="8229600" cy="37343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ity of Petaluma - final-logo - WhiteBackground.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319366" y="6227410"/>
            <a:ext cx="501650" cy="501650"/>
          </a:xfrm>
          <a:prstGeom prst="rect">
            <a:avLst/>
          </a:prstGeom>
        </p:spPr>
      </p:pic>
      <p:pic>
        <p:nvPicPr>
          <p:cNvPr id="8" name="Picture 7" descr="Petaluma_Star_Logo_M1 crop-01.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629558" y="346303"/>
            <a:ext cx="1901810" cy="762973"/>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l" defTabSz="457200" rtl="0" eaLnBrk="1" latinLnBrk="0" hangingPunct="1">
        <a:spcBef>
          <a:spcPct val="0"/>
        </a:spcBef>
        <a:buNone/>
        <a:defRPr sz="3600" kern="1200">
          <a:solidFill>
            <a:schemeClr val="tx1"/>
          </a:solidFill>
          <a:latin typeface="Avenir Next Condensed Medium"/>
          <a:ea typeface="+mj-ea"/>
          <a:cs typeface="Avenir Next Condensed Medium"/>
        </a:defRPr>
      </a:lvl1pPr>
    </p:titleStyle>
    <p:bodyStyle>
      <a:lvl1pPr marL="342900" indent="-342900" algn="l" defTabSz="457200" rtl="0" eaLnBrk="1" latinLnBrk="0" hangingPunct="1">
        <a:spcBef>
          <a:spcPct val="20000"/>
        </a:spcBef>
        <a:buFont typeface="Arial"/>
        <a:buChar char="•"/>
        <a:defRPr sz="3200" b="1" kern="1200">
          <a:solidFill>
            <a:srgbClr val="538C89"/>
          </a:solidFill>
          <a:latin typeface="Avenir Next Condensed Medium"/>
          <a:ea typeface="+mn-ea"/>
          <a:cs typeface="Avenir Next Condensed Medium"/>
        </a:defRPr>
      </a:lvl1pPr>
      <a:lvl2pPr marL="742950" indent="-285750" algn="l" defTabSz="457200" rtl="0" eaLnBrk="1" latinLnBrk="0" hangingPunct="1">
        <a:spcBef>
          <a:spcPct val="20000"/>
        </a:spcBef>
        <a:buFont typeface="Arial"/>
        <a:buChar char="–"/>
        <a:defRPr sz="2800" kern="1200">
          <a:solidFill>
            <a:schemeClr val="tx1"/>
          </a:solidFill>
          <a:latin typeface="Avenir Next Condensed Medium"/>
          <a:ea typeface="+mn-ea"/>
          <a:cs typeface="Avenir Next Condensed Medium"/>
        </a:defRPr>
      </a:lvl2pPr>
      <a:lvl3pPr marL="1143000" indent="-228600" algn="l" defTabSz="457200" rtl="0" eaLnBrk="1" latinLnBrk="0" hangingPunct="1">
        <a:spcBef>
          <a:spcPct val="20000"/>
        </a:spcBef>
        <a:buFont typeface="Arial"/>
        <a:buChar char="•"/>
        <a:defRPr sz="2400" kern="1200">
          <a:solidFill>
            <a:schemeClr val="tx1"/>
          </a:solidFill>
          <a:latin typeface="Avenir Next Condensed Medium"/>
          <a:ea typeface="+mn-ea"/>
          <a:cs typeface="Avenir Next Condensed Medium"/>
        </a:defRPr>
      </a:lvl3pPr>
      <a:lvl4pPr marL="1600200" indent="-228600" algn="l" defTabSz="457200" rtl="0" eaLnBrk="1" latinLnBrk="0" hangingPunct="1">
        <a:spcBef>
          <a:spcPct val="20000"/>
        </a:spcBef>
        <a:buFont typeface="Arial"/>
        <a:buChar char="–"/>
        <a:defRPr sz="2000" kern="1200">
          <a:solidFill>
            <a:schemeClr val="tx1"/>
          </a:solidFill>
          <a:latin typeface="Avenir Next Condensed Medium"/>
          <a:ea typeface="+mn-ea"/>
          <a:cs typeface="Avenir Next Condensed Medium"/>
        </a:defRPr>
      </a:lvl4pPr>
      <a:lvl5pPr marL="2057400" indent="-228600" algn="l" defTabSz="457200" rtl="0" eaLnBrk="1" latinLnBrk="0" hangingPunct="1">
        <a:spcBef>
          <a:spcPct val="20000"/>
        </a:spcBef>
        <a:buFont typeface="Arial"/>
        <a:buChar char="»"/>
        <a:defRPr sz="2000" kern="1200">
          <a:solidFill>
            <a:schemeClr val="tx1"/>
          </a:solidFill>
          <a:latin typeface="Avenir Next Condensed Medium"/>
          <a:ea typeface="+mn-ea"/>
          <a:cs typeface="Avenir Next Condensed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5FC69-8829-41FE-B583-B371E21CD75C}"/>
              </a:ext>
            </a:extLst>
          </p:cNvPr>
          <p:cNvSpPr>
            <a:spLocks noGrp="1"/>
          </p:cNvSpPr>
          <p:nvPr>
            <p:ph type="title"/>
          </p:nvPr>
        </p:nvSpPr>
        <p:spPr/>
        <p:txBody>
          <a:bodyPr>
            <a:normAutofit/>
          </a:bodyPr>
          <a:lstStyle/>
          <a:p>
            <a:r>
              <a:rPr lang="en-US" sz="1800" dirty="0">
                <a:latin typeface="+mj-lt"/>
              </a:rPr>
              <a:t>Survey Update</a:t>
            </a:r>
          </a:p>
        </p:txBody>
      </p:sp>
      <p:sp>
        <p:nvSpPr>
          <p:cNvPr id="3" name="Content Placeholder 2">
            <a:extLst>
              <a:ext uri="{FF2B5EF4-FFF2-40B4-BE49-F238E27FC236}">
                <a16:creationId xmlns:a16="http://schemas.microsoft.com/office/drawing/2014/main" id="{C13B9AF1-48D3-4664-96E7-BBA005BD31B0}"/>
              </a:ext>
            </a:extLst>
          </p:cNvPr>
          <p:cNvSpPr>
            <a:spLocks noGrp="1"/>
          </p:cNvSpPr>
          <p:nvPr>
            <p:ph idx="1"/>
          </p:nvPr>
        </p:nvSpPr>
        <p:spPr/>
        <p:txBody>
          <a:bodyPr/>
          <a:lstStyle/>
          <a:p>
            <a:r>
              <a:rPr lang="en-US" sz="2000" dirty="0">
                <a:latin typeface="+mj-lt"/>
              </a:rPr>
              <a:t>Opened Survey</a:t>
            </a:r>
          </a:p>
          <a:p>
            <a:r>
              <a:rPr lang="en-US" sz="2000" dirty="0">
                <a:latin typeface="+mj-lt"/>
              </a:rPr>
              <a:t>Sent Out to Committees &amp; Commissions</a:t>
            </a:r>
          </a:p>
          <a:p>
            <a:r>
              <a:rPr lang="en-US" sz="2000" dirty="0">
                <a:latin typeface="+mj-lt"/>
              </a:rPr>
              <a:t>Increase survey responses from 669 to 841</a:t>
            </a:r>
          </a:p>
          <a:p>
            <a:r>
              <a:rPr lang="en-US" sz="2000" dirty="0">
                <a:latin typeface="+mj-lt"/>
              </a:rPr>
              <a:t>Changes in results were nominal </a:t>
            </a:r>
          </a:p>
          <a:p>
            <a:r>
              <a:rPr lang="en-US" sz="2000" dirty="0">
                <a:latin typeface="+mj-lt"/>
              </a:rPr>
              <a:t>Hand written survey results - 61</a:t>
            </a:r>
          </a:p>
          <a:p>
            <a:endParaRPr lang="en-US" dirty="0"/>
          </a:p>
        </p:txBody>
      </p:sp>
    </p:spTree>
    <p:extLst>
      <p:ext uri="{BB962C8B-B14F-4D97-AF65-F5344CB8AC3E}">
        <p14:creationId xmlns:p14="http://schemas.microsoft.com/office/powerpoint/2010/main" val="242096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83DE-96EA-4D6A-B9B5-31B7320274EC}"/>
              </a:ext>
            </a:extLst>
          </p:cNvPr>
          <p:cNvSpPr>
            <a:spLocks noGrp="1"/>
          </p:cNvSpPr>
          <p:nvPr>
            <p:ph type="title"/>
          </p:nvPr>
        </p:nvSpPr>
        <p:spPr/>
        <p:txBody>
          <a:bodyPr>
            <a:normAutofit/>
          </a:bodyPr>
          <a:lstStyle/>
          <a:p>
            <a:r>
              <a:rPr lang="en-US" sz="1800" dirty="0">
                <a:latin typeface="+mj-lt"/>
              </a:rPr>
              <a:t>What park features to you use most often?</a:t>
            </a:r>
          </a:p>
        </p:txBody>
      </p:sp>
      <p:graphicFrame>
        <p:nvGraphicFramePr>
          <p:cNvPr id="6" name="Content Placeholder 5">
            <a:extLst>
              <a:ext uri="{FF2B5EF4-FFF2-40B4-BE49-F238E27FC236}">
                <a16:creationId xmlns:a16="http://schemas.microsoft.com/office/drawing/2014/main" id="{9587A644-51F3-4C46-A082-C7BB390C055D}"/>
              </a:ext>
            </a:extLst>
          </p:cNvPr>
          <p:cNvGraphicFramePr>
            <a:graphicFrameLocks noGrp="1"/>
          </p:cNvGraphicFramePr>
          <p:nvPr>
            <p:ph idx="1"/>
            <p:extLst>
              <p:ext uri="{D42A27DB-BD31-4B8C-83A1-F6EECF244321}">
                <p14:modId xmlns:p14="http://schemas.microsoft.com/office/powerpoint/2010/main" val="1607283112"/>
              </p:ext>
            </p:extLst>
          </p:nvPr>
        </p:nvGraphicFramePr>
        <p:xfrm>
          <a:off x="-478972" y="2670882"/>
          <a:ext cx="8547463" cy="37338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66A05D97-593D-4900-BF4B-90B1C28BDBFF}"/>
              </a:ext>
            </a:extLst>
          </p:cNvPr>
          <p:cNvPicPr>
            <a:picLocks noChangeAspect="1"/>
          </p:cNvPicPr>
          <p:nvPr/>
        </p:nvPicPr>
        <p:blipFill>
          <a:blip r:embed="rId4"/>
          <a:stretch>
            <a:fillRect/>
          </a:stretch>
        </p:blipFill>
        <p:spPr>
          <a:xfrm>
            <a:off x="5431971" y="516331"/>
            <a:ext cx="3562596" cy="1979220"/>
          </a:xfrm>
          <a:prstGeom prst="rect">
            <a:avLst/>
          </a:prstGeom>
        </p:spPr>
      </p:pic>
    </p:spTree>
    <p:extLst>
      <p:ext uri="{BB962C8B-B14F-4D97-AF65-F5344CB8AC3E}">
        <p14:creationId xmlns:p14="http://schemas.microsoft.com/office/powerpoint/2010/main" val="393441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D548-EF87-4A97-A237-252976E8A479}"/>
              </a:ext>
            </a:extLst>
          </p:cNvPr>
          <p:cNvSpPr>
            <a:spLocks noGrp="1"/>
          </p:cNvSpPr>
          <p:nvPr>
            <p:ph type="title"/>
          </p:nvPr>
        </p:nvSpPr>
        <p:spPr>
          <a:xfrm>
            <a:off x="457200" y="1917448"/>
            <a:ext cx="8229600" cy="1143000"/>
          </a:xfrm>
        </p:spPr>
        <p:txBody>
          <a:bodyPr>
            <a:normAutofit/>
          </a:bodyPr>
          <a:lstStyle/>
          <a:p>
            <a:r>
              <a:rPr lang="en-US" sz="1800" dirty="0">
                <a:latin typeface="+mj-lt"/>
              </a:rPr>
              <a:t>What park amenities or recreation features would you like to see most improved in Petaluma?</a:t>
            </a:r>
          </a:p>
        </p:txBody>
      </p:sp>
      <p:graphicFrame>
        <p:nvGraphicFramePr>
          <p:cNvPr id="6" name="Content Placeholder 5">
            <a:extLst>
              <a:ext uri="{FF2B5EF4-FFF2-40B4-BE49-F238E27FC236}">
                <a16:creationId xmlns:a16="http://schemas.microsoft.com/office/drawing/2014/main" id="{045F38A2-B9BD-4E5D-9C2F-1FCCB8D62993}"/>
              </a:ext>
            </a:extLst>
          </p:cNvPr>
          <p:cNvGraphicFramePr>
            <a:graphicFrameLocks noGrp="1"/>
          </p:cNvGraphicFramePr>
          <p:nvPr>
            <p:ph idx="1"/>
            <p:extLst>
              <p:ext uri="{D42A27DB-BD31-4B8C-83A1-F6EECF244321}">
                <p14:modId xmlns:p14="http://schemas.microsoft.com/office/powerpoint/2010/main" val="733788876"/>
              </p:ext>
            </p:extLst>
          </p:nvPr>
        </p:nvGraphicFramePr>
        <p:xfrm>
          <a:off x="576944" y="2853917"/>
          <a:ext cx="8229600" cy="37338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8924F1F6-86A2-41EC-AAF8-0F8180D049E3}"/>
              </a:ext>
            </a:extLst>
          </p:cNvPr>
          <p:cNvPicPr>
            <a:picLocks noChangeAspect="1"/>
          </p:cNvPicPr>
          <p:nvPr/>
        </p:nvPicPr>
        <p:blipFill>
          <a:blip r:embed="rId4"/>
          <a:stretch>
            <a:fillRect/>
          </a:stretch>
        </p:blipFill>
        <p:spPr>
          <a:xfrm>
            <a:off x="5499107" y="416230"/>
            <a:ext cx="3427180" cy="1903989"/>
          </a:xfrm>
          <a:prstGeom prst="rect">
            <a:avLst/>
          </a:prstGeom>
        </p:spPr>
      </p:pic>
    </p:spTree>
    <p:extLst>
      <p:ext uri="{BB962C8B-B14F-4D97-AF65-F5344CB8AC3E}">
        <p14:creationId xmlns:p14="http://schemas.microsoft.com/office/powerpoint/2010/main" val="4138903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D548-EF87-4A97-A237-252976E8A479}"/>
              </a:ext>
            </a:extLst>
          </p:cNvPr>
          <p:cNvSpPr>
            <a:spLocks noGrp="1"/>
          </p:cNvSpPr>
          <p:nvPr>
            <p:ph type="title"/>
          </p:nvPr>
        </p:nvSpPr>
        <p:spPr>
          <a:xfrm>
            <a:off x="217713" y="1199652"/>
            <a:ext cx="8229600" cy="1143000"/>
          </a:xfrm>
        </p:spPr>
        <p:txBody>
          <a:bodyPr>
            <a:normAutofit/>
          </a:bodyPr>
          <a:lstStyle/>
          <a:p>
            <a:r>
              <a:rPr lang="en-US" sz="1800" dirty="0">
                <a:latin typeface="+mj-lt"/>
              </a:rPr>
              <a:t>What pathways do you currently use or would use if improved?</a:t>
            </a:r>
          </a:p>
        </p:txBody>
      </p:sp>
      <p:graphicFrame>
        <p:nvGraphicFramePr>
          <p:cNvPr id="6" name="Content Placeholder 5">
            <a:extLst>
              <a:ext uri="{FF2B5EF4-FFF2-40B4-BE49-F238E27FC236}">
                <a16:creationId xmlns:a16="http://schemas.microsoft.com/office/drawing/2014/main" id="{045F38A2-B9BD-4E5D-9C2F-1FCCB8D62993}"/>
              </a:ext>
            </a:extLst>
          </p:cNvPr>
          <p:cNvGraphicFramePr>
            <a:graphicFrameLocks noGrp="1"/>
          </p:cNvGraphicFramePr>
          <p:nvPr>
            <p:ph idx="1"/>
            <p:extLst>
              <p:ext uri="{D42A27DB-BD31-4B8C-83A1-F6EECF244321}">
                <p14:modId xmlns:p14="http://schemas.microsoft.com/office/powerpoint/2010/main" val="2371794238"/>
              </p:ext>
            </p:extLst>
          </p:nvPr>
        </p:nvGraphicFramePr>
        <p:xfrm>
          <a:off x="576944" y="2648448"/>
          <a:ext cx="8229600" cy="402231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4862446D-0AF5-4133-8EE2-CA97DEA33027}"/>
              </a:ext>
            </a:extLst>
          </p:cNvPr>
          <p:cNvPicPr>
            <a:picLocks noChangeAspect="1"/>
          </p:cNvPicPr>
          <p:nvPr/>
        </p:nvPicPr>
        <p:blipFill>
          <a:blip r:embed="rId4"/>
          <a:stretch>
            <a:fillRect/>
          </a:stretch>
        </p:blipFill>
        <p:spPr>
          <a:xfrm>
            <a:off x="5433767" y="330225"/>
            <a:ext cx="3372777" cy="1738854"/>
          </a:xfrm>
          <a:prstGeom prst="rect">
            <a:avLst/>
          </a:prstGeom>
        </p:spPr>
      </p:pic>
    </p:spTree>
    <p:extLst>
      <p:ext uri="{BB962C8B-B14F-4D97-AF65-F5344CB8AC3E}">
        <p14:creationId xmlns:p14="http://schemas.microsoft.com/office/powerpoint/2010/main" val="191357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D548-EF87-4A97-A237-252976E8A479}"/>
              </a:ext>
            </a:extLst>
          </p:cNvPr>
          <p:cNvSpPr>
            <a:spLocks noGrp="1"/>
          </p:cNvSpPr>
          <p:nvPr>
            <p:ph type="title"/>
          </p:nvPr>
        </p:nvSpPr>
        <p:spPr>
          <a:xfrm>
            <a:off x="184544" y="1295447"/>
            <a:ext cx="8229600" cy="1143000"/>
          </a:xfrm>
        </p:spPr>
        <p:txBody>
          <a:bodyPr>
            <a:normAutofit/>
          </a:bodyPr>
          <a:lstStyle/>
          <a:p>
            <a:r>
              <a:rPr lang="en-US" sz="1800" dirty="0">
                <a:latin typeface="+mj-lt"/>
              </a:rPr>
              <a:t>What about the River would you most like to see improved?</a:t>
            </a:r>
          </a:p>
        </p:txBody>
      </p:sp>
      <p:graphicFrame>
        <p:nvGraphicFramePr>
          <p:cNvPr id="6" name="Content Placeholder 5">
            <a:extLst>
              <a:ext uri="{FF2B5EF4-FFF2-40B4-BE49-F238E27FC236}">
                <a16:creationId xmlns:a16="http://schemas.microsoft.com/office/drawing/2014/main" id="{045F38A2-B9BD-4E5D-9C2F-1FCCB8D62993}"/>
              </a:ext>
            </a:extLst>
          </p:cNvPr>
          <p:cNvGraphicFramePr>
            <a:graphicFrameLocks noGrp="1"/>
          </p:cNvGraphicFramePr>
          <p:nvPr>
            <p:ph idx="1"/>
            <p:extLst>
              <p:ext uri="{D42A27DB-BD31-4B8C-83A1-F6EECF244321}">
                <p14:modId xmlns:p14="http://schemas.microsoft.com/office/powerpoint/2010/main" val="1349520694"/>
              </p:ext>
            </p:extLst>
          </p:nvPr>
        </p:nvGraphicFramePr>
        <p:xfrm>
          <a:off x="576944" y="2648448"/>
          <a:ext cx="8229600" cy="4022317"/>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7E5308CE-602F-472F-86A3-41630664DF6E}"/>
              </a:ext>
            </a:extLst>
          </p:cNvPr>
          <p:cNvPicPr>
            <a:picLocks noChangeAspect="1"/>
          </p:cNvPicPr>
          <p:nvPr/>
        </p:nvPicPr>
        <p:blipFill>
          <a:blip r:embed="rId3"/>
          <a:stretch>
            <a:fillRect/>
          </a:stretch>
        </p:blipFill>
        <p:spPr>
          <a:xfrm>
            <a:off x="5193079" y="144231"/>
            <a:ext cx="3766377" cy="2092432"/>
          </a:xfrm>
          <a:prstGeom prst="rect">
            <a:avLst/>
          </a:prstGeom>
        </p:spPr>
      </p:pic>
    </p:spTree>
    <p:extLst>
      <p:ext uri="{BB962C8B-B14F-4D97-AF65-F5344CB8AC3E}">
        <p14:creationId xmlns:p14="http://schemas.microsoft.com/office/powerpoint/2010/main" val="3177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D548-EF87-4A97-A237-252976E8A479}"/>
              </a:ext>
            </a:extLst>
          </p:cNvPr>
          <p:cNvSpPr>
            <a:spLocks noGrp="1"/>
          </p:cNvSpPr>
          <p:nvPr>
            <p:ph type="title"/>
          </p:nvPr>
        </p:nvSpPr>
        <p:spPr>
          <a:xfrm>
            <a:off x="297755" y="1295447"/>
            <a:ext cx="8229600" cy="1143000"/>
          </a:xfrm>
        </p:spPr>
        <p:txBody>
          <a:bodyPr>
            <a:normAutofit/>
          </a:bodyPr>
          <a:lstStyle/>
          <a:p>
            <a:r>
              <a:rPr lang="en-US" sz="1800" dirty="0">
                <a:latin typeface="+mj-lt"/>
              </a:rPr>
              <a:t>How well are the parks you visit maintained?</a:t>
            </a:r>
          </a:p>
        </p:txBody>
      </p:sp>
      <p:graphicFrame>
        <p:nvGraphicFramePr>
          <p:cNvPr id="6" name="Content Placeholder 5">
            <a:extLst>
              <a:ext uri="{FF2B5EF4-FFF2-40B4-BE49-F238E27FC236}">
                <a16:creationId xmlns:a16="http://schemas.microsoft.com/office/drawing/2014/main" id="{045F38A2-B9BD-4E5D-9C2F-1FCCB8D62993}"/>
              </a:ext>
            </a:extLst>
          </p:cNvPr>
          <p:cNvGraphicFramePr>
            <a:graphicFrameLocks noGrp="1"/>
          </p:cNvGraphicFramePr>
          <p:nvPr>
            <p:ph idx="1"/>
            <p:extLst>
              <p:ext uri="{D42A27DB-BD31-4B8C-83A1-F6EECF244321}">
                <p14:modId xmlns:p14="http://schemas.microsoft.com/office/powerpoint/2010/main" val="799904275"/>
              </p:ext>
            </p:extLst>
          </p:nvPr>
        </p:nvGraphicFramePr>
        <p:xfrm>
          <a:off x="576944" y="2500402"/>
          <a:ext cx="8229600" cy="4022317"/>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E06944E5-F21E-4C5D-936E-B5A51550E935}"/>
              </a:ext>
            </a:extLst>
          </p:cNvPr>
          <p:cNvPicPr>
            <a:picLocks noChangeAspect="1"/>
          </p:cNvPicPr>
          <p:nvPr/>
        </p:nvPicPr>
        <p:blipFill>
          <a:blip r:embed="rId3"/>
          <a:stretch>
            <a:fillRect/>
          </a:stretch>
        </p:blipFill>
        <p:spPr>
          <a:xfrm>
            <a:off x="5593950" y="538149"/>
            <a:ext cx="3252295" cy="1806831"/>
          </a:xfrm>
          <a:prstGeom prst="rect">
            <a:avLst/>
          </a:prstGeom>
        </p:spPr>
      </p:pic>
    </p:spTree>
    <p:extLst>
      <p:ext uri="{BB962C8B-B14F-4D97-AF65-F5344CB8AC3E}">
        <p14:creationId xmlns:p14="http://schemas.microsoft.com/office/powerpoint/2010/main" val="2387812221"/>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38C89"/>
      </a:dk2>
      <a:lt2>
        <a:srgbClr val="FFFFFF"/>
      </a:lt2>
      <a:accent1>
        <a:srgbClr val="DDBD4E"/>
      </a:accent1>
      <a:accent2>
        <a:srgbClr val="676222"/>
      </a:accent2>
      <a:accent3>
        <a:srgbClr val="C86000"/>
      </a:accent3>
      <a:accent4>
        <a:srgbClr val="D38125"/>
      </a:accent4>
      <a:accent5>
        <a:srgbClr val="A5D848"/>
      </a:accent5>
      <a:accent6>
        <a:srgbClr val="20768C"/>
      </a:accent6>
      <a:hlink>
        <a:srgbClr val="7AB6E8"/>
      </a:hlink>
      <a:folHlink>
        <a:srgbClr val="83B0D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http://purl.org/dc/terms/"/>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sharepoint/v3/fields"/>
    <ds:schemaRef ds:uri="http://schemas.microsoft.com/office/2006/metadata/propertie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164</TotalTime>
  <Words>181</Words>
  <Application>Microsoft Office PowerPoint</Application>
  <PresentationFormat>On-screen Show (4:3)</PresentationFormat>
  <Paragraphs>17</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Avenir Light</vt:lpstr>
      <vt:lpstr>Avenir Next Condensed Medium</vt:lpstr>
      <vt:lpstr>Calibri</vt:lpstr>
      <vt:lpstr>Century Gothic</vt:lpstr>
      <vt:lpstr>Office Theme</vt:lpstr>
      <vt:lpstr>Survey Update</vt:lpstr>
      <vt:lpstr>What park features to you use most often?</vt:lpstr>
      <vt:lpstr>What park amenities or recreation features would you like to see most improved in Petaluma?</vt:lpstr>
      <vt:lpstr>What pathways do you currently use or would use if improved?</vt:lpstr>
      <vt:lpstr>What about the River would you most like to see improved?</vt:lpstr>
      <vt:lpstr>How well are the parks you visit maintained?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PARKS; YOUR RECREATION; YOUR VOICE</dc:title>
  <dc:creator>Alverde, Ingrid</dc:creator>
  <cp:lastModifiedBy>Alverde, Ingrid</cp:lastModifiedBy>
  <cp:revision>10</cp:revision>
  <dcterms:created xsi:type="dcterms:W3CDTF">2019-12-19T00:11:34Z</dcterms:created>
  <dcterms:modified xsi:type="dcterms:W3CDTF">2020-05-11T23:10:40Z</dcterms:modified>
</cp:coreProperties>
</file>