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omments/modernComment_1013_3976E64C.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4132" r:id="rId5"/>
    <p:sldId id="4168" r:id="rId6"/>
    <p:sldId id="4134" r:id="rId7"/>
    <p:sldId id="4115" r:id="rId8"/>
    <p:sldId id="4169" r:id="rId9"/>
    <p:sldId id="4130" r:id="rId10"/>
    <p:sldId id="4164" r:id="rId11"/>
    <p:sldId id="4159" r:id="rId12"/>
    <p:sldId id="4160" r:id="rId13"/>
    <p:sldId id="4161" r:id="rId14"/>
    <p:sldId id="4165" r:id="rId15"/>
    <p:sldId id="4162" r:id="rId16"/>
    <p:sldId id="4166" r:id="rId17"/>
    <p:sldId id="4167" r:id="rId18"/>
    <p:sldId id="4136" r:id="rId19"/>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5587803-F6DF-88FE-3A70-A5675014579B}" name="Carter, Patrick" initials="CP" userId="S::pcarter@cityofpetaluma.org::3e0ccb91-ce02-49bc-9cbc-6bfc9ed0e512" providerId="AD"/>
  <p188:author id="{DB1BE816-4FD8-2E90-8B1B-2015BC7CF119}" name="Bolt, Christopher J." initials="CJB" userId="Bolt, Christopher J." providerId="None"/>
  <p188:author id="{D4D07630-86CF-8511-5499-DE632D4441D6}" name="Schach, Jeff" initials="SJ" userId="S::jschach@cityofpetaluma.org::e15f86cf-cc93-44d9-91a2-c8f6fc10d8a9" providerId="AD"/>
  <p188:author id="{A7E5FF58-0461-23AB-FE3F-ECFDB3476C15}" name="Alverde, Ingrid" initials="AI" userId="S::ialverde@cityofpetaluma.org::5ca52de7-44b0-43c6-82f0-c2978c3e9ef9" providerId="AD"/>
  <p188:author id="{B237455E-F227-4B6F-437B-D22635A85CDA}" name="Flynn, Peggy" initials="FP" userId="S::pflynn@cityofpetaluma.org::64e83dc1-fa8d-4fe6-a2c0-b1b4051354e7" providerId="AD"/>
  <p188:author id="{23EE47E1-10E0-F6C5-D151-EE1D8501EA5E}" name="Hines, Heather" initials="HH" userId="S::hhines@cityofpetaluma.org::a583ec7d-3974-4f25-b7ce-05f9b1fb8f0f" providerId="AD"/>
  <p188:author id="{F2111DE7-D663-01D0-2E8E-F56A56DF5C9B}" name="Halter, Drew" initials="HD" userId="S::dhalter@cityofpetaluma.org::53ba05c9-3953-4836-a8a0-069407329bff" providerId="AD"/>
  <p188:author id="{62F634E7-8F60-B1EA-2D63-255600032CE0}" name="Alverde, Ingrid" initials="AI" userId="S::IAlverde@cityofpetaluma.org::5ca52de7-44b0-43c6-82f0-c2978c3e9ef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2" d="100"/>
          <a:sy n="122" d="100"/>
        </p:scale>
        <p:origin x="1746" y="7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omments/modernComment_1013_3976E64C.xml><?xml version="1.0" encoding="utf-8"?>
<p188:cmLst xmlns:a="http://schemas.openxmlformats.org/drawingml/2006/main" xmlns:r="http://schemas.openxmlformats.org/officeDocument/2006/relationships" xmlns:p188="http://schemas.microsoft.com/office/powerpoint/2018/8/main">
  <p188:cm id="{A7AB416B-E78A-47DC-B2C6-96637D17941A}" authorId="{DB1BE816-4FD8-2E90-8B1B-2015BC7CF119}" status="resolved" created="2023-03-13T05:39:19.668" complete="100000">
    <pc:sldMkLst xmlns:pc="http://schemas.microsoft.com/office/powerpoint/2013/main/command">
      <pc:docMk/>
      <pc:sldMk cId="964093516" sldId="4115"/>
    </pc:sldMkLst>
    <p188:txBody>
      <a:bodyPr/>
      <a:lstStyle/>
      <a:p>
        <a:r>
          <a:rPr lang="en-US"/>
          <a:t>Added a symbol for "An Economy That Prospers" for Safe Mobility &amp; Connectivity.  
My thought is that excellent and safe transportation, transit (and microtransit), walkability, bikeability, ADA/accessibility, and calm, safe streetscapes are all components of economic vitality and quality of life.  </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2DCB3A-5A61-4CED-B3F4-61F7B9D976F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387F9692-2976-4EE7-A308-61063AA4ABB0}">
      <dgm:prSet phldrT="[Text]"/>
      <dgm:spPr/>
      <dgm:t>
        <a:bodyPr/>
        <a:lstStyle/>
        <a:p>
          <a:r>
            <a:rPr lang="en-US"/>
            <a:t>2019 Goals &amp; Priorities</a:t>
          </a:r>
        </a:p>
      </dgm:t>
    </dgm:pt>
    <dgm:pt modelId="{D635A7B2-CCE5-434F-8A91-0E15AD92CA2E}" type="parTrans" cxnId="{B16FE617-4CC1-43B4-90B9-CDB6827E5FBE}">
      <dgm:prSet/>
      <dgm:spPr/>
      <dgm:t>
        <a:bodyPr/>
        <a:lstStyle/>
        <a:p>
          <a:endParaRPr lang="en-US"/>
        </a:p>
      </dgm:t>
    </dgm:pt>
    <dgm:pt modelId="{3403908B-3EDF-49E7-9402-9882AC0442D8}" type="sibTrans" cxnId="{B16FE617-4CC1-43B4-90B9-CDB6827E5FBE}">
      <dgm:prSet/>
      <dgm:spPr/>
      <dgm:t>
        <a:bodyPr/>
        <a:lstStyle/>
        <a:p>
          <a:endParaRPr lang="en-US"/>
        </a:p>
      </dgm:t>
    </dgm:pt>
    <dgm:pt modelId="{482E8C21-F1A3-4840-A1E6-5EE9BCEBF58F}">
      <dgm:prSet phldrT="[Text]"/>
      <dgm:spPr/>
      <dgm:t>
        <a:bodyPr/>
        <a:lstStyle/>
        <a:p>
          <a:r>
            <a:rPr lang="en-US"/>
            <a:t>2021 Review / </a:t>
          </a:r>
          <a:r>
            <a:rPr lang="en-US" b="1">
              <a:latin typeface="Calibri Light" panose="020F0302020204030204"/>
            </a:rPr>
            <a:t>Refine</a:t>
          </a:r>
          <a:endParaRPr lang="en-US" b="1"/>
        </a:p>
      </dgm:t>
    </dgm:pt>
    <dgm:pt modelId="{3F5A7C35-7653-467D-A17A-5BCD69D61848}" type="parTrans" cxnId="{BE73D16E-66C6-449C-8C99-F36DAA8474B1}">
      <dgm:prSet/>
      <dgm:spPr/>
      <dgm:t>
        <a:bodyPr/>
        <a:lstStyle/>
        <a:p>
          <a:endParaRPr lang="en-US"/>
        </a:p>
      </dgm:t>
    </dgm:pt>
    <dgm:pt modelId="{E645160B-AC56-41CE-B41F-03ADAC2D61EC}" type="sibTrans" cxnId="{BE73D16E-66C6-449C-8C99-F36DAA8474B1}">
      <dgm:prSet/>
      <dgm:spPr/>
      <dgm:t>
        <a:bodyPr/>
        <a:lstStyle/>
        <a:p>
          <a:endParaRPr lang="en-US"/>
        </a:p>
      </dgm:t>
    </dgm:pt>
    <dgm:pt modelId="{917CE732-0404-4156-AAFC-9CF884AB21B1}">
      <dgm:prSet phldrT="[Text]"/>
      <dgm:spPr/>
      <dgm:t>
        <a:bodyPr/>
        <a:lstStyle/>
        <a:p>
          <a:r>
            <a:rPr lang="en-US"/>
            <a:t>2022 Top 10 Initiatives</a:t>
          </a:r>
        </a:p>
      </dgm:t>
    </dgm:pt>
    <dgm:pt modelId="{27CCDDB3-9C3E-438F-9055-7B26A259CCFB}" type="parTrans" cxnId="{84315AF7-3140-4914-ADAB-EA508916BB5E}">
      <dgm:prSet/>
      <dgm:spPr/>
      <dgm:t>
        <a:bodyPr/>
        <a:lstStyle/>
        <a:p>
          <a:endParaRPr lang="en-US"/>
        </a:p>
      </dgm:t>
    </dgm:pt>
    <dgm:pt modelId="{502CEDB8-06F4-405A-8878-815BC045A2AD}" type="sibTrans" cxnId="{84315AF7-3140-4914-ADAB-EA508916BB5E}">
      <dgm:prSet/>
      <dgm:spPr/>
      <dgm:t>
        <a:bodyPr/>
        <a:lstStyle/>
        <a:p>
          <a:endParaRPr lang="en-US"/>
        </a:p>
      </dgm:t>
    </dgm:pt>
    <dgm:pt modelId="{4B708D21-341B-4D26-A782-9F3EA059AE58}">
      <dgm:prSet phldrT="[Text]" phldr="0"/>
      <dgm:spPr/>
      <dgm:t>
        <a:bodyPr/>
        <a:lstStyle/>
        <a:p>
          <a:pPr rtl="0"/>
          <a:r>
            <a:rPr lang="en-US" b="1">
              <a:latin typeface="Calibri Light" panose="020F0302020204030204"/>
            </a:rPr>
            <a:t>2023 Priority Workplans Identified</a:t>
          </a:r>
          <a:endParaRPr lang="en-US" b="1"/>
        </a:p>
      </dgm:t>
    </dgm:pt>
    <dgm:pt modelId="{C01CAF10-3CF1-4679-8B10-347DEA86787C}" type="parTrans" cxnId="{215C16F0-CB63-47E9-97D5-C3D9DF08B2E0}">
      <dgm:prSet/>
      <dgm:spPr/>
      <dgm:t>
        <a:bodyPr/>
        <a:lstStyle/>
        <a:p>
          <a:endParaRPr lang="en-US"/>
        </a:p>
      </dgm:t>
    </dgm:pt>
    <dgm:pt modelId="{6D247D31-5E8F-413C-A118-C3130A394264}" type="sibTrans" cxnId="{215C16F0-CB63-47E9-97D5-C3D9DF08B2E0}">
      <dgm:prSet/>
      <dgm:spPr/>
      <dgm:t>
        <a:bodyPr/>
        <a:lstStyle/>
        <a:p>
          <a:endParaRPr lang="en-US"/>
        </a:p>
      </dgm:t>
    </dgm:pt>
    <dgm:pt modelId="{931F6F1D-30B0-462F-AFA9-A90F0A10D63A}">
      <dgm:prSet phldr="0"/>
      <dgm:spPr/>
      <dgm:t>
        <a:bodyPr/>
        <a:lstStyle/>
        <a:p>
          <a:pPr rtl="0"/>
          <a:r>
            <a:rPr lang="en-US" b="1">
              <a:latin typeface="Calibri Light" panose="020F0302020204030204"/>
            </a:rPr>
            <a:t>2024 Categorization and Prioritization – with Updated Workplans</a:t>
          </a:r>
        </a:p>
      </dgm:t>
    </dgm:pt>
    <dgm:pt modelId="{18427E8D-8F00-4A5E-AA99-DD1920ACA2F9}" type="parTrans" cxnId="{79711E21-CBFC-464C-B1B1-4B6CC1BF3F15}">
      <dgm:prSet/>
      <dgm:spPr/>
      <dgm:t>
        <a:bodyPr/>
        <a:lstStyle/>
        <a:p>
          <a:endParaRPr lang="en-US"/>
        </a:p>
      </dgm:t>
    </dgm:pt>
    <dgm:pt modelId="{4430BA85-B33C-453F-9CEE-678C5F003D56}" type="sibTrans" cxnId="{79711E21-CBFC-464C-B1B1-4B6CC1BF3F15}">
      <dgm:prSet/>
      <dgm:spPr/>
      <dgm:t>
        <a:bodyPr/>
        <a:lstStyle/>
        <a:p>
          <a:endParaRPr lang="en-US"/>
        </a:p>
      </dgm:t>
    </dgm:pt>
    <dgm:pt modelId="{65441075-A6B5-4B8D-8DA7-314C203EDA14}">
      <dgm:prSet phldr="0"/>
      <dgm:spPr/>
      <dgm:t>
        <a:bodyPr/>
        <a:lstStyle/>
        <a:p>
          <a:pPr rtl="0"/>
          <a:endParaRPr lang="en-US">
            <a:latin typeface="Calibri Light" panose="020F0302020204030204"/>
          </a:endParaRPr>
        </a:p>
      </dgm:t>
    </dgm:pt>
    <dgm:pt modelId="{360DB864-BE7E-4CBB-AC40-BC2D2F36E32A}" type="parTrans" cxnId="{4F71C934-F7D7-4FCD-942F-ED88A06EC245}">
      <dgm:prSet/>
      <dgm:spPr/>
      <dgm:t>
        <a:bodyPr/>
        <a:lstStyle/>
        <a:p>
          <a:endParaRPr lang="en-US"/>
        </a:p>
      </dgm:t>
    </dgm:pt>
    <dgm:pt modelId="{C8BCB52D-DA3E-4276-BBBF-D446639AE56F}" type="sibTrans" cxnId="{4F71C934-F7D7-4FCD-942F-ED88A06EC245}">
      <dgm:prSet/>
      <dgm:spPr/>
      <dgm:t>
        <a:bodyPr/>
        <a:lstStyle/>
        <a:p>
          <a:endParaRPr lang="en-US"/>
        </a:p>
      </dgm:t>
    </dgm:pt>
    <dgm:pt modelId="{CFF2CC12-3E74-4B6C-9D4D-ED75A1C79FC8}" type="pres">
      <dgm:prSet presAssocID="{632DCB3A-5A61-4CED-B3F4-61F7B9D976F0}" presName="vert0" presStyleCnt="0">
        <dgm:presLayoutVars>
          <dgm:dir/>
          <dgm:animOne val="branch"/>
          <dgm:animLvl val="lvl"/>
        </dgm:presLayoutVars>
      </dgm:prSet>
      <dgm:spPr/>
    </dgm:pt>
    <dgm:pt modelId="{B2ABB643-A3B9-4ED0-8576-53FFB9612C0D}" type="pres">
      <dgm:prSet presAssocID="{387F9692-2976-4EE7-A308-61063AA4ABB0}" presName="thickLine" presStyleLbl="alignNode1" presStyleIdx="0" presStyleCnt="6"/>
      <dgm:spPr/>
    </dgm:pt>
    <dgm:pt modelId="{15D84F55-8026-4641-8A97-B734EB410D23}" type="pres">
      <dgm:prSet presAssocID="{387F9692-2976-4EE7-A308-61063AA4ABB0}" presName="horz1" presStyleCnt="0"/>
      <dgm:spPr/>
    </dgm:pt>
    <dgm:pt modelId="{DD951B4F-C4BE-430A-B1CE-644D4B094F31}" type="pres">
      <dgm:prSet presAssocID="{387F9692-2976-4EE7-A308-61063AA4ABB0}" presName="tx1" presStyleLbl="revTx" presStyleIdx="0" presStyleCnt="6"/>
      <dgm:spPr/>
    </dgm:pt>
    <dgm:pt modelId="{7936623B-5BBA-4EB2-8DA1-A5FA856C8598}" type="pres">
      <dgm:prSet presAssocID="{387F9692-2976-4EE7-A308-61063AA4ABB0}" presName="vert1" presStyleCnt="0"/>
      <dgm:spPr/>
    </dgm:pt>
    <dgm:pt modelId="{A6A8511F-F352-4CAA-A547-0A6D93D6091D}" type="pres">
      <dgm:prSet presAssocID="{482E8C21-F1A3-4840-A1E6-5EE9BCEBF58F}" presName="thickLine" presStyleLbl="alignNode1" presStyleIdx="1" presStyleCnt="6"/>
      <dgm:spPr/>
    </dgm:pt>
    <dgm:pt modelId="{EA5F6431-11FA-4616-8133-DA729CE8E8E9}" type="pres">
      <dgm:prSet presAssocID="{482E8C21-F1A3-4840-A1E6-5EE9BCEBF58F}" presName="horz1" presStyleCnt="0"/>
      <dgm:spPr/>
    </dgm:pt>
    <dgm:pt modelId="{B426BA92-0929-4565-BE53-F7DCD4A1DAD3}" type="pres">
      <dgm:prSet presAssocID="{482E8C21-F1A3-4840-A1E6-5EE9BCEBF58F}" presName="tx1" presStyleLbl="revTx" presStyleIdx="1" presStyleCnt="6"/>
      <dgm:spPr/>
    </dgm:pt>
    <dgm:pt modelId="{E78B7C21-26F7-4792-8281-5FEA3B87E17B}" type="pres">
      <dgm:prSet presAssocID="{482E8C21-F1A3-4840-A1E6-5EE9BCEBF58F}" presName="vert1" presStyleCnt="0"/>
      <dgm:spPr/>
    </dgm:pt>
    <dgm:pt modelId="{B8473210-6B11-41CC-B12F-EFF403DE8FEA}" type="pres">
      <dgm:prSet presAssocID="{917CE732-0404-4156-AAFC-9CF884AB21B1}" presName="thickLine" presStyleLbl="alignNode1" presStyleIdx="2" presStyleCnt="6"/>
      <dgm:spPr/>
    </dgm:pt>
    <dgm:pt modelId="{018BC173-EF7D-419D-A1E5-3CBCF9FEAA98}" type="pres">
      <dgm:prSet presAssocID="{917CE732-0404-4156-AAFC-9CF884AB21B1}" presName="horz1" presStyleCnt="0"/>
      <dgm:spPr/>
    </dgm:pt>
    <dgm:pt modelId="{316587CC-4D73-4E84-BADB-46A5B6BC9472}" type="pres">
      <dgm:prSet presAssocID="{917CE732-0404-4156-AAFC-9CF884AB21B1}" presName="tx1" presStyleLbl="revTx" presStyleIdx="2" presStyleCnt="6"/>
      <dgm:spPr/>
    </dgm:pt>
    <dgm:pt modelId="{E00B815F-B149-4412-8711-2A872C88BC60}" type="pres">
      <dgm:prSet presAssocID="{917CE732-0404-4156-AAFC-9CF884AB21B1}" presName="vert1" presStyleCnt="0"/>
      <dgm:spPr/>
    </dgm:pt>
    <dgm:pt modelId="{7A4B44A5-ED76-456C-A40C-2FDF8B11D646}" type="pres">
      <dgm:prSet presAssocID="{4B708D21-341B-4D26-A782-9F3EA059AE58}" presName="thickLine" presStyleLbl="alignNode1" presStyleIdx="3" presStyleCnt="6"/>
      <dgm:spPr/>
    </dgm:pt>
    <dgm:pt modelId="{4C8749B4-A7CE-40EE-B38D-EA0B0C2EC952}" type="pres">
      <dgm:prSet presAssocID="{4B708D21-341B-4D26-A782-9F3EA059AE58}" presName="horz1" presStyleCnt="0"/>
      <dgm:spPr/>
    </dgm:pt>
    <dgm:pt modelId="{45CB05DE-4023-47C4-A2DA-B8AEDF5EC32F}" type="pres">
      <dgm:prSet presAssocID="{4B708D21-341B-4D26-A782-9F3EA059AE58}" presName="tx1" presStyleLbl="revTx" presStyleIdx="3" presStyleCnt="6"/>
      <dgm:spPr/>
    </dgm:pt>
    <dgm:pt modelId="{8ABB368A-CC36-4631-AA3F-3E3FC660CD78}" type="pres">
      <dgm:prSet presAssocID="{4B708D21-341B-4D26-A782-9F3EA059AE58}" presName="vert1" presStyleCnt="0"/>
      <dgm:spPr/>
    </dgm:pt>
    <dgm:pt modelId="{44A686E4-8548-4542-9870-5756D7A33DA4}" type="pres">
      <dgm:prSet presAssocID="{931F6F1D-30B0-462F-AFA9-A90F0A10D63A}" presName="thickLine" presStyleLbl="alignNode1" presStyleIdx="4" presStyleCnt="6"/>
      <dgm:spPr/>
    </dgm:pt>
    <dgm:pt modelId="{D1490326-F403-4602-AA9B-8D45F65B2E71}" type="pres">
      <dgm:prSet presAssocID="{931F6F1D-30B0-462F-AFA9-A90F0A10D63A}" presName="horz1" presStyleCnt="0"/>
      <dgm:spPr/>
    </dgm:pt>
    <dgm:pt modelId="{CA0C738C-1D12-4753-B11D-1B1E6B69D7C7}" type="pres">
      <dgm:prSet presAssocID="{931F6F1D-30B0-462F-AFA9-A90F0A10D63A}" presName="tx1" presStyleLbl="revTx" presStyleIdx="4" presStyleCnt="6"/>
      <dgm:spPr/>
    </dgm:pt>
    <dgm:pt modelId="{7BCFAFBB-799D-44F9-8C52-E144FB74A1D6}" type="pres">
      <dgm:prSet presAssocID="{931F6F1D-30B0-462F-AFA9-A90F0A10D63A}" presName="vert1" presStyleCnt="0"/>
      <dgm:spPr/>
    </dgm:pt>
    <dgm:pt modelId="{3C212381-3831-44FE-9D76-369BDA7EE5BF}" type="pres">
      <dgm:prSet presAssocID="{65441075-A6B5-4B8D-8DA7-314C203EDA14}" presName="thickLine" presStyleLbl="alignNode1" presStyleIdx="5" presStyleCnt="6"/>
      <dgm:spPr/>
    </dgm:pt>
    <dgm:pt modelId="{212458B8-A474-415D-AED6-9CCB48D2AB81}" type="pres">
      <dgm:prSet presAssocID="{65441075-A6B5-4B8D-8DA7-314C203EDA14}" presName="horz1" presStyleCnt="0"/>
      <dgm:spPr/>
    </dgm:pt>
    <dgm:pt modelId="{491005C8-BE12-499C-BA36-7113C59AEDBE}" type="pres">
      <dgm:prSet presAssocID="{65441075-A6B5-4B8D-8DA7-314C203EDA14}" presName="tx1" presStyleLbl="revTx" presStyleIdx="5" presStyleCnt="6"/>
      <dgm:spPr/>
    </dgm:pt>
    <dgm:pt modelId="{8A3C040D-893B-47D4-A104-95650A649C2E}" type="pres">
      <dgm:prSet presAssocID="{65441075-A6B5-4B8D-8DA7-314C203EDA14}" presName="vert1" presStyleCnt="0"/>
      <dgm:spPr/>
    </dgm:pt>
  </dgm:ptLst>
  <dgm:cxnLst>
    <dgm:cxn modelId="{B16FE617-4CC1-43B4-90B9-CDB6827E5FBE}" srcId="{632DCB3A-5A61-4CED-B3F4-61F7B9D976F0}" destId="{387F9692-2976-4EE7-A308-61063AA4ABB0}" srcOrd="0" destOrd="0" parTransId="{D635A7B2-CCE5-434F-8A91-0E15AD92CA2E}" sibTransId="{3403908B-3EDF-49E7-9402-9882AC0442D8}"/>
    <dgm:cxn modelId="{79711E21-CBFC-464C-B1B1-4B6CC1BF3F15}" srcId="{632DCB3A-5A61-4CED-B3F4-61F7B9D976F0}" destId="{931F6F1D-30B0-462F-AFA9-A90F0A10D63A}" srcOrd="4" destOrd="0" parTransId="{18427E8D-8F00-4A5E-AA99-DD1920ACA2F9}" sibTransId="{4430BA85-B33C-453F-9CEE-678C5F003D56}"/>
    <dgm:cxn modelId="{6E5F142A-BB08-4BEF-A981-BB88655FD2D3}" type="presOf" srcId="{65441075-A6B5-4B8D-8DA7-314C203EDA14}" destId="{491005C8-BE12-499C-BA36-7113C59AEDBE}" srcOrd="0" destOrd="0" presId="urn:microsoft.com/office/officeart/2008/layout/LinedList"/>
    <dgm:cxn modelId="{4F71C934-F7D7-4FCD-942F-ED88A06EC245}" srcId="{632DCB3A-5A61-4CED-B3F4-61F7B9D976F0}" destId="{65441075-A6B5-4B8D-8DA7-314C203EDA14}" srcOrd="5" destOrd="0" parTransId="{360DB864-BE7E-4CBB-AC40-BC2D2F36E32A}" sibTransId="{C8BCB52D-DA3E-4276-BBBF-D446639AE56F}"/>
    <dgm:cxn modelId="{4439243C-0E65-4576-8BA3-0798B61CB8A7}" type="presOf" srcId="{482E8C21-F1A3-4840-A1E6-5EE9BCEBF58F}" destId="{B426BA92-0929-4565-BE53-F7DCD4A1DAD3}" srcOrd="0" destOrd="0" presId="urn:microsoft.com/office/officeart/2008/layout/LinedList"/>
    <dgm:cxn modelId="{D2129E5D-31D4-4263-A0CF-7C143DEEE582}" type="presOf" srcId="{387F9692-2976-4EE7-A308-61063AA4ABB0}" destId="{DD951B4F-C4BE-430A-B1CE-644D4B094F31}" srcOrd="0" destOrd="0" presId="urn:microsoft.com/office/officeart/2008/layout/LinedList"/>
    <dgm:cxn modelId="{C0ACDF46-E1AF-45F1-8A4C-D6DD021D4075}" type="presOf" srcId="{632DCB3A-5A61-4CED-B3F4-61F7B9D976F0}" destId="{CFF2CC12-3E74-4B6C-9D4D-ED75A1C79FC8}" srcOrd="0" destOrd="0" presId="urn:microsoft.com/office/officeart/2008/layout/LinedList"/>
    <dgm:cxn modelId="{BE73D16E-66C6-449C-8C99-F36DAA8474B1}" srcId="{632DCB3A-5A61-4CED-B3F4-61F7B9D976F0}" destId="{482E8C21-F1A3-4840-A1E6-5EE9BCEBF58F}" srcOrd="1" destOrd="0" parTransId="{3F5A7C35-7653-467D-A17A-5BCD69D61848}" sibTransId="{E645160B-AC56-41CE-B41F-03ADAC2D61EC}"/>
    <dgm:cxn modelId="{6A50647B-C246-4D44-A73B-117C8BE19217}" type="presOf" srcId="{917CE732-0404-4156-AAFC-9CF884AB21B1}" destId="{316587CC-4D73-4E84-BADB-46A5B6BC9472}" srcOrd="0" destOrd="0" presId="urn:microsoft.com/office/officeart/2008/layout/LinedList"/>
    <dgm:cxn modelId="{51A4B5BD-526E-4DC1-9460-DF6540C58A16}" type="presOf" srcId="{4B708D21-341B-4D26-A782-9F3EA059AE58}" destId="{45CB05DE-4023-47C4-A2DA-B8AEDF5EC32F}" srcOrd="0" destOrd="0" presId="urn:microsoft.com/office/officeart/2008/layout/LinedList"/>
    <dgm:cxn modelId="{B0E5B5DF-2C2D-4120-BAC2-219111B07900}" type="presOf" srcId="{931F6F1D-30B0-462F-AFA9-A90F0A10D63A}" destId="{CA0C738C-1D12-4753-B11D-1B1E6B69D7C7}" srcOrd="0" destOrd="0" presId="urn:microsoft.com/office/officeart/2008/layout/LinedList"/>
    <dgm:cxn modelId="{215C16F0-CB63-47E9-97D5-C3D9DF08B2E0}" srcId="{632DCB3A-5A61-4CED-B3F4-61F7B9D976F0}" destId="{4B708D21-341B-4D26-A782-9F3EA059AE58}" srcOrd="3" destOrd="0" parTransId="{C01CAF10-3CF1-4679-8B10-347DEA86787C}" sibTransId="{6D247D31-5E8F-413C-A118-C3130A394264}"/>
    <dgm:cxn modelId="{84315AF7-3140-4914-ADAB-EA508916BB5E}" srcId="{632DCB3A-5A61-4CED-B3F4-61F7B9D976F0}" destId="{917CE732-0404-4156-AAFC-9CF884AB21B1}" srcOrd="2" destOrd="0" parTransId="{27CCDDB3-9C3E-438F-9055-7B26A259CCFB}" sibTransId="{502CEDB8-06F4-405A-8878-815BC045A2AD}"/>
    <dgm:cxn modelId="{CB434829-D9F5-400B-847F-9EEDDB656175}" type="presParOf" srcId="{CFF2CC12-3E74-4B6C-9D4D-ED75A1C79FC8}" destId="{B2ABB643-A3B9-4ED0-8576-53FFB9612C0D}" srcOrd="0" destOrd="0" presId="urn:microsoft.com/office/officeart/2008/layout/LinedList"/>
    <dgm:cxn modelId="{A4EB46CB-07C2-436C-A148-C8A70F40F43C}" type="presParOf" srcId="{CFF2CC12-3E74-4B6C-9D4D-ED75A1C79FC8}" destId="{15D84F55-8026-4641-8A97-B734EB410D23}" srcOrd="1" destOrd="0" presId="urn:microsoft.com/office/officeart/2008/layout/LinedList"/>
    <dgm:cxn modelId="{A5697A4D-B89C-477F-8DFD-AFA6DAE9926A}" type="presParOf" srcId="{15D84F55-8026-4641-8A97-B734EB410D23}" destId="{DD951B4F-C4BE-430A-B1CE-644D4B094F31}" srcOrd="0" destOrd="0" presId="urn:microsoft.com/office/officeart/2008/layout/LinedList"/>
    <dgm:cxn modelId="{21570F5A-5337-457A-9595-1CFCB26F5A05}" type="presParOf" srcId="{15D84F55-8026-4641-8A97-B734EB410D23}" destId="{7936623B-5BBA-4EB2-8DA1-A5FA856C8598}" srcOrd="1" destOrd="0" presId="urn:microsoft.com/office/officeart/2008/layout/LinedList"/>
    <dgm:cxn modelId="{CDBF2B61-A0E3-4381-BC4F-75091451BA5A}" type="presParOf" srcId="{CFF2CC12-3E74-4B6C-9D4D-ED75A1C79FC8}" destId="{A6A8511F-F352-4CAA-A547-0A6D93D6091D}" srcOrd="2" destOrd="0" presId="urn:microsoft.com/office/officeart/2008/layout/LinedList"/>
    <dgm:cxn modelId="{D68EEA13-6AD9-4021-B2D0-CFFF342DD0DC}" type="presParOf" srcId="{CFF2CC12-3E74-4B6C-9D4D-ED75A1C79FC8}" destId="{EA5F6431-11FA-4616-8133-DA729CE8E8E9}" srcOrd="3" destOrd="0" presId="urn:microsoft.com/office/officeart/2008/layout/LinedList"/>
    <dgm:cxn modelId="{598AF475-AB3D-4164-B070-9695D38A4733}" type="presParOf" srcId="{EA5F6431-11FA-4616-8133-DA729CE8E8E9}" destId="{B426BA92-0929-4565-BE53-F7DCD4A1DAD3}" srcOrd="0" destOrd="0" presId="urn:microsoft.com/office/officeart/2008/layout/LinedList"/>
    <dgm:cxn modelId="{E57D6984-B04D-4E28-9219-F58CBAE5EFCC}" type="presParOf" srcId="{EA5F6431-11FA-4616-8133-DA729CE8E8E9}" destId="{E78B7C21-26F7-4792-8281-5FEA3B87E17B}" srcOrd="1" destOrd="0" presId="urn:microsoft.com/office/officeart/2008/layout/LinedList"/>
    <dgm:cxn modelId="{46C6BE46-1B65-4150-81E0-FBCEF9823A74}" type="presParOf" srcId="{CFF2CC12-3E74-4B6C-9D4D-ED75A1C79FC8}" destId="{B8473210-6B11-41CC-B12F-EFF403DE8FEA}" srcOrd="4" destOrd="0" presId="urn:microsoft.com/office/officeart/2008/layout/LinedList"/>
    <dgm:cxn modelId="{62B9C6B7-BB34-410F-8525-D127B8FC3CFD}" type="presParOf" srcId="{CFF2CC12-3E74-4B6C-9D4D-ED75A1C79FC8}" destId="{018BC173-EF7D-419D-A1E5-3CBCF9FEAA98}" srcOrd="5" destOrd="0" presId="urn:microsoft.com/office/officeart/2008/layout/LinedList"/>
    <dgm:cxn modelId="{8D78B941-8405-41A7-AAFF-5329ADC2BA59}" type="presParOf" srcId="{018BC173-EF7D-419D-A1E5-3CBCF9FEAA98}" destId="{316587CC-4D73-4E84-BADB-46A5B6BC9472}" srcOrd="0" destOrd="0" presId="urn:microsoft.com/office/officeart/2008/layout/LinedList"/>
    <dgm:cxn modelId="{A8D9CE79-DA4F-42BE-9949-A5436B64D95E}" type="presParOf" srcId="{018BC173-EF7D-419D-A1E5-3CBCF9FEAA98}" destId="{E00B815F-B149-4412-8711-2A872C88BC60}" srcOrd="1" destOrd="0" presId="urn:microsoft.com/office/officeart/2008/layout/LinedList"/>
    <dgm:cxn modelId="{E9B527A9-D8CA-482A-B9B4-A660D137003C}" type="presParOf" srcId="{CFF2CC12-3E74-4B6C-9D4D-ED75A1C79FC8}" destId="{7A4B44A5-ED76-456C-A40C-2FDF8B11D646}" srcOrd="6" destOrd="0" presId="urn:microsoft.com/office/officeart/2008/layout/LinedList"/>
    <dgm:cxn modelId="{BC623611-8A33-4A24-87DD-BAC48C822F92}" type="presParOf" srcId="{CFF2CC12-3E74-4B6C-9D4D-ED75A1C79FC8}" destId="{4C8749B4-A7CE-40EE-B38D-EA0B0C2EC952}" srcOrd="7" destOrd="0" presId="urn:microsoft.com/office/officeart/2008/layout/LinedList"/>
    <dgm:cxn modelId="{998162CE-DE11-4ED4-8677-29280861B042}" type="presParOf" srcId="{4C8749B4-A7CE-40EE-B38D-EA0B0C2EC952}" destId="{45CB05DE-4023-47C4-A2DA-B8AEDF5EC32F}" srcOrd="0" destOrd="0" presId="urn:microsoft.com/office/officeart/2008/layout/LinedList"/>
    <dgm:cxn modelId="{DEE38F43-216E-42A8-9D98-F906FA65777A}" type="presParOf" srcId="{4C8749B4-A7CE-40EE-B38D-EA0B0C2EC952}" destId="{8ABB368A-CC36-4631-AA3F-3E3FC660CD78}" srcOrd="1" destOrd="0" presId="urn:microsoft.com/office/officeart/2008/layout/LinedList"/>
    <dgm:cxn modelId="{EC865B48-4193-4D10-AD7A-811F2B4EC114}" type="presParOf" srcId="{CFF2CC12-3E74-4B6C-9D4D-ED75A1C79FC8}" destId="{44A686E4-8548-4542-9870-5756D7A33DA4}" srcOrd="8" destOrd="0" presId="urn:microsoft.com/office/officeart/2008/layout/LinedList"/>
    <dgm:cxn modelId="{72400BB0-63BF-461D-BA79-BCF1A6908B05}" type="presParOf" srcId="{CFF2CC12-3E74-4B6C-9D4D-ED75A1C79FC8}" destId="{D1490326-F403-4602-AA9B-8D45F65B2E71}" srcOrd="9" destOrd="0" presId="urn:microsoft.com/office/officeart/2008/layout/LinedList"/>
    <dgm:cxn modelId="{9C308FE0-EEBA-43FB-B11C-B6F49BBB0C4C}" type="presParOf" srcId="{D1490326-F403-4602-AA9B-8D45F65B2E71}" destId="{CA0C738C-1D12-4753-B11D-1B1E6B69D7C7}" srcOrd="0" destOrd="0" presId="urn:microsoft.com/office/officeart/2008/layout/LinedList"/>
    <dgm:cxn modelId="{5BB66994-CBAF-458A-800C-2D3D37D97AE6}" type="presParOf" srcId="{D1490326-F403-4602-AA9B-8D45F65B2E71}" destId="{7BCFAFBB-799D-44F9-8C52-E144FB74A1D6}" srcOrd="1" destOrd="0" presId="urn:microsoft.com/office/officeart/2008/layout/LinedList"/>
    <dgm:cxn modelId="{64594597-81D6-41A9-B9EA-71E0F08B22D2}" type="presParOf" srcId="{CFF2CC12-3E74-4B6C-9D4D-ED75A1C79FC8}" destId="{3C212381-3831-44FE-9D76-369BDA7EE5BF}" srcOrd="10" destOrd="0" presId="urn:microsoft.com/office/officeart/2008/layout/LinedList"/>
    <dgm:cxn modelId="{ECCEC5DD-35BA-4507-85AB-6D4C20288D7D}" type="presParOf" srcId="{CFF2CC12-3E74-4B6C-9D4D-ED75A1C79FC8}" destId="{212458B8-A474-415D-AED6-9CCB48D2AB81}" srcOrd="11" destOrd="0" presId="urn:microsoft.com/office/officeart/2008/layout/LinedList"/>
    <dgm:cxn modelId="{A08E2F28-D651-4000-9DE8-4A45836F6A87}" type="presParOf" srcId="{212458B8-A474-415D-AED6-9CCB48D2AB81}" destId="{491005C8-BE12-499C-BA36-7113C59AEDBE}" srcOrd="0" destOrd="0" presId="urn:microsoft.com/office/officeart/2008/layout/LinedList"/>
    <dgm:cxn modelId="{FB3C6AF0-9454-44A8-BAA4-81699308ABC7}" type="presParOf" srcId="{212458B8-A474-415D-AED6-9CCB48D2AB81}" destId="{8A3C040D-893B-47D4-A104-95650A649C2E}"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75F1AC-62C9-4F70-B698-BE6A6B233B1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DECFA9ED-D07F-4AD8-99FC-D3F600FE245B}">
      <dgm:prSet phldrT="[Text]"/>
      <dgm:spPr/>
      <dgm:t>
        <a:bodyPr/>
        <a:lstStyle/>
        <a:p>
          <a:r>
            <a:rPr lang="en-US"/>
            <a:t>CAPITAL PROJECTS</a:t>
          </a:r>
        </a:p>
      </dgm:t>
    </dgm:pt>
    <dgm:pt modelId="{8D02473C-CA69-43B6-9D89-42032BFF2CFE}" type="parTrans" cxnId="{AAC2F9F4-A8A8-4907-87EA-20EAEA4F0591}">
      <dgm:prSet/>
      <dgm:spPr/>
      <dgm:t>
        <a:bodyPr/>
        <a:lstStyle/>
        <a:p>
          <a:endParaRPr lang="en-US"/>
        </a:p>
      </dgm:t>
    </dgm:pt>
    <dgm:pt modelId="{4D5566C1-E747-4137-BE4F-2E5409F7738A}" type="sibTrans" cxnId="{AAC2F9F4-A8A8-4907-87EA-20EAEA4F0591}">
      <dgm:prSet/>
      <dgm:spPr/>
      <dgm:t>
        <a:bodyPr/>
        <a:lstStyle/>
        <a:p>
          <a:endParaRPr lang="en-US"/>
        </a:p>
      </dgm:t>
    </dgm:pt>
    <dgm:pt modelId="{D3AFF405-F270-4A1C-9FE1-AA497467F62A}">
      <dgm:prSet phldrT="[Text]"/>
      <dgm:spPr/>
      <dgm:t>
        <a:bodyPr/>
        <a:lstStyle/>
        <a:p>
          <a:r>
            <a:rPr lang="en-US">
              <a:latin typeface="Calibri Light" panose="020F0302020204030204"/>
            </a:rPr>
            <a:t>LEGISLATIVE</a:t>
          </a:r>
          <a:endParaRPr lang="en-US"/>
        </a:p>
      </dgm:t>
    </dgm:pt>
    <dgm:pt modelId="{900CBDA3-4A88-4825-B440-C93415AEB5AA}" type="parTrans" cxnId="{88D32F1F-89FE-4377-AA5A-A6798E39BA06}">
      <dgm:prSet/>
      <dgm:spPr/>
      <dgm:t>
        <a:bodyPr/>
        <a:lstStyle/>
        <a:p>
          <a:endParaRPr lang="en-US"/>
        </a:p>
      </dgm:t>
    </dgm:pt>
    <dgm:pt modelId="{425C0E56-D906-444E-B925-7A116D4F02A3}" type="sibTrans" cxnId="{88D32F1F-89FE-4377-AA5A-A6798E39BA06}">
      <dgm:prSet/>
      <dgm:spPr/>
      <dgm:t>
        <a:bodyPr/>
        <a:lstStyle/>
        <a:p>
          <a:endParaRPr lang="en-US"/>
        </a:p>
      </dgm:t>
    </dgm:pt>
    <dgm:pt modelId="{8F3D1F59-178C-4364-8A7A-17CAB148BF00}">
      <dgm:prSet phldrT="[Text]"/>
      <dgm:spPr/>
      <dgm:t>
        <a:bodyPr/>
        <a:lstStyle/>
        <a:p>
          <a:r>
            <a:rPr lang="en-US"/>
            <a:t>PROGRAMS, POLICIES, PLANS</a:t>
          </a:r>
        </a:p>
      </dgm:t>
    </dgm:pt>
    <dgm:pt modelId="{E7F14232-48BD-48CF-A3A7-8B70B2658680}" type="parTrans" cxnId="{1BF59020-4F8C-4594-960B-6C06F0315367}">
      <dgm:prSet/>
      <dgm:spPr/>
      <dgm:t>
        <a:bodyPr/>
        <a:lstStyle/>
        <a:p>
          <a:endParaRPr lang="en-US"/>
        </a:p>
      </dgm:t>
    </dgm:pt>
    <dgm:pt modelId="{5F184182-CB20-4A3D-8071-F657DB30C800}" type="sibTrans" cxnId="{1BF59020-4F8C-4594-960B-6C06F0315367}">
      <dgm:prSet/>
      <dgm:spPr/>
      <dgm:t>
        <a:bodyPr/>
        <a:lstStyle/>
        <a:p>
          <a:endParaRPr lang="en-US"/>
        </a:p>
      </dgm:t>
    </dgm:pt>
    <dgm:pt modelId="{DA7B133D-94A6-449A-AECF-DA02E2402E17}">
      <dgm:prSet phldrT="[Text]"/>
      <dgm:spPr/>
      <dgm:t>
        <a:bodyPr/>
        <a:lstStyle/>
        <a:p>
          <a:r>
            <a:rPr lang="en-US"/>
            <a:t>ORGANIZATIONAL HEALTH</a:t>
          </a:r>
        </a:p>
      </dgm:t>
    </dgm:pt>
    <dgm:pt modelId="{7C1DAB41-7B8A-4798-9639-193E26230B78}" type="parTrans" cxnId="{C23113E0-9CFE-4F6A-8010-FF4856FA27BC}">
      <dgm:prSet/>
      <dgm:spPr/>
      <dgm:t>
        <a:bodyPr/>
        <a:lstStyle/>
        <a:p>
          <a:endParaRPr lang="en-US"/>
        </a:p>
      </dgm:t>
    </dgm:pt>
    <dgm:pt modelId="{5907761F-D9FE-4E11-9CE8-48E672414F1B}" type="sibTrans" cxnId="{C23113E0-9CFE-4F6A-8010-FF4856FA27BC}">
      <dgm:prSet/>
      <dgm:spPr/>
      <dgm:t>
        <a:bodyPr/>
        <a:lstStyle/>
        <a:p>
          <a:endParaRPr lang="en-US"/>
        </a:p>
      </dgm:t>
    </dgm:pt>
    <dgm:pt modelId="{186EBF47-21AA-4D93-943F-3A702BDEA2EE}" type="pres">
      <dgm:prSet presAssocID="{3875F1AC-62C9-4F70-B698-BE6A6B233B19}" presName="diagram" presStyleCnt="0">
        <dgm:presLayoutVars>
          <dgm:dir/>
          <dgm:resizeHandles val="exact"/>
        </dgm:presLayoutVars>
      </dgm:prSet>
      <dgm:spPr/>
    </dgm:pt>
    <dgm:pt modelId="{4F2F673A-8BBC-4DE0-BABE-2B5C324CA901}" type="pres">
      <dgm:prSet presAssocID="{DECFA9ED-D07F-4AD8-99FC-D3F600FE245B}" presName="node" presStyleLbl="node1" presStyleIdx="0" presStyleCnt="4">
        <dgm:presLayoutVars>
          <dgm:bulletEnabled val="1"/>
        </dgm:presLayoutVars>
      </dgm:prSet>
      <dgm:spPr/>
    </dgm:pt>
    <dgm:pt modelId="{DFDEE4CD-F769-4362-B31F-01D0BBEE7D19}" type="pres">
      <dgm:prSet presAssocID="{4D5566C1-E747-4137-BE4F-2E5409F7738A}" presName="sibTrans" presStyleCnt="0"/>
      <dgm:spPr/>
    </dgm:pt>
    <dgm:pt modelId="{E16DBB28-28F7-4CBB-A4FA-6119F83D1321}" type="pres">
      <dgm:prSet presAssocID="{D3AFF405-F270-4A1C-9FE1-AA497467F62A}" presName="node" presStyleLbl="node1" presStyleIdx="1" presStyleCnt="4">
        <dgm:presLayoutVars>
          <dgm:bulletEnabled val="1"/>
        </dgm:presLayoutVars>
      </dgm:prSet>
      <dgm:spPr/>
    </dgm:pt>
    <dgm:pt modelId="{92072E69-153E-43FC-91B7-1C28E63BEC6B}" type="pres">
      <dgm:prSet presAssocID="{425C0E56-D906-444E-B925-7A116D4F02A3}" presName="sibTrans" presStyleCnt="0"/>
      <dgm:spPr/>
    </dgm:pt>
    <dgm:pt modelId="{A8589F90-C09D-4BB0-B581-234009AEC741}" type="pres">
      <dgm:prSet presAssocID="{8F3D1F59-178C-4364-8A7A-17CAB148BF00}" presName="node" presStyleLbl="node1" presStyleIdx="2" presStyleCnt="4">
        <dgm:presLayoutVars>
          <dgm:bulletEnabled val="1"/>
        </dgm:presLayoutVars>
      </dgm:prSet>
      <dgm:spPr/>
    </dgm:pt>
    <dgm:pt modelId="{DB8BC114-39DA-4B21-A64A-185CF00E5172}" type="pres">
      <dgm:prSet presAssocID="{5F184182-CB20-4A3D-8071-F657DB30C800}" presName="sibTrans" presStyleCnt="0"/>
      <dgm:spPr/>
    </dgm:pt>
    <dgm:pt modelId="{AED5FC37-89D4-4252-9C90-13CE1B95A6C5}" type="pres">
      <dgm:prSet presAssocID="{DA7B133D-94A6-449A-AECF-DA02E2402E17}" presName="node" presStyleLbl="node1" presStyleIdx="3" presStyleCnt="4">
        <dgm:presLayoutVars>
          <dgm:bulletEnabled val="1"/>
        </dgm:presLayoutVars>
      </dgm:prSet>
      <dgm:spPr/>
    </dgm:pt>
  </dgm:ptLst>
  <dgm:cxnLst>
    <dgm:cxn modelId="{88D32F1F-89FE-4377-AA5A-A6798E39BA06}" srcId="{3875F1AC-62C9-4F70-B698-BE6A6B233B19}" destId="{D3AFF405-F270-4A1C-9FE1-AA497467F62A}" srcOrd="1" destOrd="0" parTransId="{900CBDA3-4A88-4825-B440-C93415AEB5AA}" sibTransId="{425C0E56-D906-444E-B925-7A116D4F02A3}"/>
    <dgm:cxn modelId="{1BF59020-4F8C-4594-960B-6C06F0315367}" srcId="{3875F1AC-62C9-4F70-B698-BE6A6B233B19}" destId="{8F3D1F59-178C-4364-8A7A-17CAB148BF00}" srcOrd="2" destOrd="0" parTransId="{E7F14232-48BD-48CF-A3A7-8B70B2658680}" sibTransId="{5F184182-CB20-4A3D-8071-F657DB30C800}"/>
    <dgm:cxn modelId="{15381543-FEED-4FB8-997E-E78B2EAA25CE}" type="presOf" srcId="{8F3D1F59-178C-4364-8A7A-17CAB148BF00}" destId="{A8589F90-C09D-4BB0-B581-234009AEC741}" srcOrd="0" destOrd="0" presId="urn:microsoft.com/office/officeart/2005/8/layout/default"/>
    <dgm:cxn modelId="{27938486-A5AF-469A-AEC4-4BD33A74B737}" type="presOf" srcId="{DECFA9ED-D07F-4AD8-99FC-D3F600FE245B}" destId="{4F2F673A-8BBC-4DE0-BABE-2B5C324CA901}" srcOrd="0" destOrd="0" presId="urn:microsoft.com/office/officeart/2005/8/layout/default"/>
    <dgm:cxn modelId="{03B217DC-9F8B-445B-A6CE-1779CF5AF765}" type="presOf" srcId="{3875F1AC-62C9-4F70-B698-BE6A6B233B19}" destId="{186EBF47-21AA-4D93-943F-3A702BDEA2EE}" srcOrd="0" destOrd="0" presId="urn:microsoft.com/office/officeart/2005/8/layout/default"/>
    <dgm:cxn modelId="{C23113E0-9CFE-4F6A-8010-FF4856FA27BC}" srcId="{3875F1AC-62C9-4F70-B698-BE6A6B233B19}" destId="{DA7B133D-94A6-449A-AECF-DA02E2402E17}" srcOrd="3" destOrd="0" parTransId="{7C1DAB41-7B8A-4798-9639-193E26230B78}" sibTransId="{5907761F-D9FE-4E11-9CE8-48E672414F1B}"/>
    <dgm:cxn modelId="{AAC2F9F4-A8A8-4907-87EA-20EAEA4F0591}" srcId="{3875F1AC-62C9-4F70-B698-BE6A6B233B19}" destId="{DECFA9ED-D07F-4AD8-99FC-D3F600FE245B}" srcOrd="0" destOrd="0" parTransId="{8D02473C-CA69-43B6-9D89-42032BFF2CFE}" sibTransId="{4D5566C1-E747-4137-BE4F-2E5409F7738A}"/>
    <dgm:cxn modelId="{C41E10F5-D77B-4183-AFF8-EFBF19E565FA}" type="presOf" srcId="{D3AFF405-F270-4A1C-9FE1-AA497467F62A}" destId="{E16DBB28-28F7-4CBB-A4FA-6119F83D1321}" srcOrd="0" destOrd="0" presId="urn:microsoft.com/office/officeart/2005/8/layout/default"/>
    <dgm:cxn modelId="{AD9576FC-C7AA-4647-BEA7-23828B94EE87}" type="presOf" srcId="{DA7B133D-94A6-449A-AECF-DA02E2402E17}" destId="{AED5FC37-89D4-4252-9C90-13CE1B95A6C5}" srcOrd="0" destOrd="0" presId="urn:microsoft.com/office/officeart/2005/8/layout/default"/>
    <dgm:cxn modelId="{263879DD-0E2F-422B-8015-730047BEC70C}" type="presParOf" srcId="{186EBF47-21AA-4D93-943F-3A702BDEA2EE}" destId="{4F2F673A-8BBC-4DE0-BABE-2B5C324CA901}" srcOrd="0" destOrd="0" presId="urn:microsoft.com/office/officeart/2005/8/layout/default"/>
    <dgm:cxn modelId="{CD002530-2C48-419C-BC01-EA3A31A43141}" type="presParOf" srcId="{186EBF47-21AA-4D93-943F-3A702BDEA2EE}" destId="{DFDEE4CD-F769-4362-B31F-01D0BBEE7D19}" srcOrd="1" destOrd="0" presId="urn:microsoft.com/office/officeart/2005/8/layout/default"/>
    <dgm:cxn modelId="{52F462B0-5351-43A3-AB27-6900AD66D817}" type="presParOf" srcId="{186EBF47-21AA-4D93-943F-3A702BDEA2EE}" destId="{E16DBB28-28F7-4CBB-A4FA-6119F83D1321}" srcOrd="2" destOrd="0" presId="urn:microsoft.com/office/officeart/2005/8/layout/default"/>
    <dgm:cxn modelId="{D5695B53-B4C9-4E5E-8BB1-71CE71AA1E0E}" type="presParOf" srcId="{186EBF47-21AA-4D93-943F-3A702BDEA2EE}" destId="{92072E69-153E-43FC-91B7-1C28E63BEC6B}" srcOrd="3" destOrd="0" presId="urn:microsoft.com/office/officeart/2005/8/layout/default"/>
    <dgm:cxn modelId="{C1407917-7371-4D72-9DD9-74B43A28D8DA}" type="presParOf" srcId="{186EBF47-21AA-4D93-943F-3A702BDEA2EE}" destId="{A8589F90-C09D-4BB0-B581-234009AEC741}" srcOrd="4" destOrd="0" presId="urn:microsoft.com/office/officeart/2005/8/layout/default"/>
    <dgm:cxn modelId="{2426DA9E-82BD-46F1-819C-6890CC109521}" type="presParOf" srcId="{186EBF47-21AA-4D93-943F-3A702BDEA2EE}" destId="{DB8BC114-39DA-4B21-A64A-185CF00E5172}" srcOrd="5" destOrd="0" presId="urn:microsoft.com/office/officeart/2005/8/layout/default"/>
    <dgm:cxn modelId="{5B02E14E-28C1-4B53-974A-813F2E54FB87}" type="presParOf" srcId="{186EBF47-21AA-4D93-943F-3A702BDEA2EE}" destId="{AED5FC37-89D4-4252-9C90-13CE1B95A6C5}"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6DCB24-8732-4C12-A5EF-2793219340E0}"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ADC57409-BBDB-4437-9522-97EF8940DE29}">
      <dgm:prSet phldrT="[Text]"/>
      <dgm:spPr/>
      <dgm:t>
        <a:bodyPr/>
        <a:lstStyle/>
        <a:p>
          <a:r>
            <a:rPr lang="en-US"/>
            <a:t>Original Top 10</a:t>
          </a:r>
        </a:p>
      </dgm:t>
    </dgm:pt>
    <dgm:pt modelId="{F143BF34-BBCC-4906-A413-CD25D3D57692}" type="parTrans" cxnId="{3DAACD44-8240-4780-9A6E-A8DC7D3D0239}">
      <dgm:prSet/>
      <dgm:spPr/>
      <dgm:t>
        <a:bodyPr/>
        <a:lstStyle/>
        <a:p>
          <a:endParaRPr lang="en-US"/>
        </a:p>
      </dgm:t>
    </dgm:pt>
    <dgm:pt modelId="{8959CB6D-1325-4CC1-A246-580FC74BB820}" type="sibTrans" cxnId="{3DAACD44-8240-4780-9A6E-A8DC7D3D0239}">
      <dgm:prSet/>
      <dgm:spPr/>
      <dgm:t>
        <a:bodyPr/>
        <a:lstStyle/>
        <a:p>
          <a:endParaRPr lang="en-US"/>
        </a:p>
      </dgm:t>
    </dgm:pt>
    <dgm:pt modelId="{B3B23CAB-2080-4581-A681-B89C52B890A8}">
      <dgm:prSet phldrT="[Text]"/>
      <dgm:spPr/>
      <dgm:t>
        <a:bodyPr/>
        <a:lstStyle/>
        <a:p>
          <a:r>
            <a:rPr lang="en-US"/>
            <a:t>Smart-owned Trestle</a:t>
          </a:r>
        </a:p>
      </dgm:t>
    </dgm:pt>
    <dgm:pt modelId="{9096D9AF-B341-4CC3-9271-243E11505232}" type="parTrans" cxnId="{BACFEAD2-E616-46F1-B7D1-48306BEFE606}">
      <dgm:prSet/>
      <dgm:spPr/>
      <dgm:t>
        <a:bodyPr/>
        <a:lstStyle/>
        <a:p>
          <a:endParaRPr lang="en-US"/>
        </a:p>
      </dgm:t>
    </dgm:pt>
    <dgm:pt modelId="{AD7180D3-4547-46C3-8229-D5C53EE9B4D7}" type="sibTrans" cxnId="{BACFEAD2-E616-46F1-B7D1-48306BEFE606}">
      <dgm:prSet/>
      <dgm:spPr/>
      <dgm:t>
        <a:bodyPr/>
        <a:lstStyle/>
        <a:p>
          <a:endParaRPr lang="en-US"/>
        </a:p>
      </dgm:t>
    </dgm:pt>
    <dgm:pt modelId="{4155EDC5-0899-4988-922E-631ADE3E8DF6}">
      <dgm:prSet phldrT="[Text]"/>
      <dgm:spPr/>
      <dgm:t>
        <a:bodyPr/>
        <a:lstStyle/>
        <a:p>
          <a:r>
            <a:rPr lang="en-US"/>
            <a:t>Public Safety Facilities Plan</a:t>
          </a:r>
        </a:p>
      </dgm:t>
    </dgm:pt>
    <dgm:pt modelId="{188110D6-5C49-464E-9500-A1E03C6B43B7}" type="parTrans" cxnId="{FA643B76-547F-4382-BB61-5A5BABD9C28F}">
      <dgm:prSet/>
      <dgm:spPr/>
      <dgm:t>
        <a:bodyPr/>
        <a:lstStyle/>
        <a:p>
          <a:endParaRPr lang="en-US"/>
        </a:p>
      </dgm:t>
    </dgm:pt>
    <dgm:pt modelId="{CAC92755-2CB0-45D0-A259-D6985B55B929}" type="sibTrans" cxnId="{FA643B76-547F-4382-BB61-5A5BABD9C28F}">
      <dgm:prSet/>
      <dgm:spPr/>
      <dgm:t>
        <a:bodyPr/>
        <a:lstStyle/>
        <a:p>
          <a:endParaRPr lang="en-US"/>
        </a:p>
      </dgm:t>
    </dgm:pt>
    <dgm:pt modelId="{804AE94D-4A32-4D6C-97BB-CE2134E34700}">
      <dgm:prSet phldrT="[Text]"/>
      <dgm:spPr/>
      <dgm:t>
        <a:bodyPr/>
        <a:lstStyle/>
        <a:p>
          <a:r>
            <a:rPr lang="en-US"/>
            <a:t>Additional </a:t>
          </a:r>
        </a:p>
      </dgm:t>
    </dgm:pt>
    <dgm:pt modelId="{0E66EC0F-C23C-4CF7-BCC5-306B4C9C785C}" type="parTrans" cxnId="{3A6B9CAA-989B-40AB-9C0C-6B7041A95490}">
      <dgm:prSet/>
      <dgm:spPr/>
      <dgm:t>
        <a:bodyPr/>
        <a:lstStyle/>
        <a:p>
          <a:endParaRPr lang="en-US"/>
        </a:p>
      </dgm:t>
    </dgm:pt>
    <dgm:pt modelId="{6355825C-5C43-41F8-80AB-C58454D57FA1}" type="sibTrans" cxnId="{3A6B9CAA-989B-40AB-9C0C-6B7041A95490}">
      <dgm:prSet/>
      <dgm:spPr/>
      <dgm:t>
        <a:bodyPr/>
        <a:lstStyle/>
        <a:p>
          <a:endParaRPr lang="en-US"/>
        </a:p>
      </dgm:t>
    </dgm:pt>
    <dgm:pt modelId="{3861D823-71D6-419E-9D7F-C67A7620A875}">
      <dgm:prSet phldrT="[Text]"/>
      <dgm:spPr/>
      <dgm:t>
        <a:bodyPr/>
        <a:lstStyle/>
        <a:p>
          <a:r>
            <a:rPr lang="en-US"/>
            <a:t>Caulfield Crosstown Connector</a:t>
          </a:r>
        </a:p>
      </dgm:t>
    </dgm:pt>
    <dgm:pt modelId="{E2C30994-D092-4B6C-AA97-DA0EAC8C2C8E}" type="parTrans" cxnId="{D4CCEECA-8160-40CB-AFB4-8A6B564DCA6B}">
      <dgm:prSet/>
      <dgm:spPr/>
      <dgm:t>
        <a:bodyPr/>
        <a:lstStyle/>
        <a:p>
          <a:endParaRPr lang="en-US"/>
        </a:p>
      </dgm:t>
    </dgm:pt>
    <dgm:pt modelId="{B0CB325A-F041-4E44-80E5-49EA0E2FF287}" type="sibTrans" cxnId="{D4CCEECA-8160-40CB-AFB4-8A6B564DCA6B}">
      <dgm:prSet/>
      <dgm:spPr/>
      <dgm:t>
        <a:bodyPr/>
        <a:lstStyle/>
        <a:p>
          <a:endParaRPr lang="en-US"/>
        </a:p>
      </dgm:t>
    </dgm:pt>
    <dgm:pt modelId="{D8C6533D-F077-4AA8-ACD0-07B8844D86F8}">
      <dgm:prSet phldrT="[Text]"/>
      <dgm:spPr/>
      <dgm:t>
        <a:bodyPr/>
        <a:lstStyle/>
        <a:p>
          <a:r>
            <a:rPr lang="en-US"/>
            <a:t>Primary Influent Pump Station</a:t>
          </a:r>
        </a:p>
      </dgm:t>
    </dgm:pt>
    <dgm:pt modelId="{C7A36F5D-C6D0-4B51-AE94-D3E21DDE72D7}" type="parTrans" cxnId="{78BA5E97-79A6-496E-9166-12D1F4AFB6D1}">
      <dgm:prSet/>
      <dgm:spPr/>
      <dgm:t>
        <a:bodyPr/>
        <a:lstStyle/>
        <a:p>
          <a:endParaRPr lang="en-US"/>
        </a:p>
      </dgm:t>
    </dgm:pt>
    <dgm:pt modelId="{3A192ED0-D628-4C2C-B0E2-68F8346E6B53}" type="sibTrans" cxnId="{78BA5E97-79A6-496E-9166-12D1F4AFB6D1}">
      <dgm:prSet/>
      <dgm:spPr/>
      <dgm:t>
        <a:bodyPr/>
        <a:lstStyle/>
        <a:p>
          <a:endParaRPr lang="en-US"/>
        </a:p>
      </dgm:t>
    </dgm:pt>
    <dgm:pt modelId="{DF85794E-ED0A-401A-A1E3-0E019182B105}">
      <dgm:prSet phldrT="[Text]"/>
      <dgm:spPr/>
      <dgm:t>
        <a:bodyPr/>
        <a:lstStyle/>
        <a:p>
          <a:r>
            <a:rPr lang="en-US"/>
            <a:t>Safe Streets / Pavement</a:t>
          </a:r>
        </a:p>
      </dgm:t>
    </dgm:pt>
    <dgm:pt modelId="{F48C987B-B9D5-499F-AD0D-664C378C7979}" type="parTrans" cxnId="{5D991723-CA03-4845-A680-D2900CE8C934}">
      <dgm:prSet/>
      <dgm:spPr/>
      <dgm:t>
        <a:bodyPr/>
        <a:lstStyle/>
        <a:p>
          <a:endParaRPr lang="en-US"/>
        </a:p>
      </dgm:t>
    </dgm:pt>
    <dgm:pt modelId="{0DEC8494-CF07-4D08-9294-4441A3DFA61D}" type="sibTrans" cxnId="{5D991723-CA03-4845-A680-D2900CE8C934}">
      <dgm:prSet/>
      <dgm:spPr/>
      <dgm:t>
        <a:bodyPr/>
        <a:lstStyle/>
        <a:p>
          <a:endParaRPr lang="en-US"/>
        </a:p>
      </dgm:t>
    </dgm:pt>
    <dgm:pt modelId="{832E7D63-FDA0-414A-B2F7-41C56ADF7831}" type="pres">
      <dgm:prSet presAssocID="{6E6DCB24-8732-4C12-A5EF-2793219340E0}" presName="Name0" presStyleCnt="0">
        <dgm:presLayoutVars>
          <dgm:dir/>
          <dgm:animLvl val="lvl"/>
          <dgm:resizeHandles val="exact"/>
        </dgm:presLayoutVars>
      </dgm:prSet>
      <dgm:spPr/>
    </dgm:pt>
    <dgm:pt modelId="{56DD9D87-2E76-4AB6-89D0-2677F1A9E66E}" type="pres">
      <dgm:prSet presAssocID="{ADC57409-BBDB-4437-9522-97EF8940DE29}" presName="composite" presStyleCnt="0"/>
      <dgm:spPr/>
    </dgm:pt>
    <dgm:pt modelId="{42E8D2B4-392F-4B67-905B-15E290AC141B}" type="pres">
      <dgm:prSet presAssocID="{ADC57409-BBDB-4437-9522-97EF8940DE29}" presName="parTx" presStyleLbl="alignNode1" presStyleIdx="0" presStyleCnt="2">
        <dgm:presLayoutVars>
          <dgm:chMax val="0"/>
          <dgm:chPref val="0"/>
          <dgm:bulletEnabled val="1"/>
        </dgm:presLayoutVars>
      </dgm:prSet>
      <dgm:spPr/>
    </dgm:pt>
    <dgm:pt modelId="{7F38BA90-368F-4B42-871B-0CCDAC5D0576}" type="pres">
      <dgm:prSet presAssocID="{ADC57409-BBDB-4437-9522-97EF8940DE29}" presName="desTx" presStyleLbl="alignAccFollowNode1" presStyleIdx="0" presStyleCnt="2">
        <dgm:presLayoutVars>
          <dgm:bulletEnabled val="1"/>
        </dgm:presLayoutVars>
      </dgm:prSet>
      <dgm:spPr/>
    </dgm:pt>
    <dgm:pt modelId="{5516C46C-6CE7-44EE-9C24-EEB0FF579995}" type="pres">
      <dgm:prSet presAssocID="{8959CB6D-1325-4CC1-A246-580FC74BB820}" presName="space" presStyleCnt="0"/>
      <dgm:spPr/>
    </dgm:pt>
    <dgm:pt modelId="{B45A0D46-290F-43FA-8D42-7D1ECB1EA338}" type="pres">
      <dgm:prSet presAssocID="{804AE94D-4A32-4D6C-97BB-CE2134E34700}" presName="composite" presStyleCnt="0"/>
      <dgm:spPr/>
    </dgm:pt>
    <dgm:pt modelId="{758D08C5-8DE2-4782-9E34-C8656E07C997}" type="pres">
      <dgm:prSet presAssocID="{804AE94D-4A32-4D6C-97BB-CE2134E34700}" presName="parTx" presStyleLbl="alignNode1" presStyleIdx="1" presStyleCnt="2">
        <dgm:presLayoutVars>
          <dgm:chMax val="0"/>
          <dgm:chPref val="0"/>
          <dgm:bulletEnabled val="1"/>
        </dgm:presLayoutVars>
      </dgm:prSet>
      <dgm:spPr/>
    </dgm:pt>
    <dgm:pt modelId="{EF47170F-E93D-42CA-BCA1-267B13802CEB}" type="pres">
      <dgm:prSet presAssocID="{804AE94D-4A32-4D6C-97BB-CE2134E34700}" presName="desTx" presStyleLbl="alignAccFollowNode1" presStyleIdx="1" presStyleCnt="2">
        <dgm:presLayoutVars>
          <dgm:bulletEnabled val="1"/>
        </dgm:presLayoutVars>
      </dgm:prSet>
      <dgm:spPr/>
    </dgm:pt>
  </dgm:ptLst>
  <dgm:cxnLst>
    <dgm:cxn modelId="{A767BD01-CB1A-4F93-A5F5-9BD7AD99518E}" type="presOf" srcId="{6E6DCB24-8732-4C12-A5EF-2793219340E0}" destId="{832E7D63-FDA0-414A-B2F7-41C56ADF7831}" srcOrd="0" destOrd="0" presId="urn:microsoft.com/office/officeart/2005/8/layout/hList1"/>
    <dgm:cxn modelId="{5D991723-CA03-4845-A680-D2900CE8C934}" srcId="{ADC57409-BBDB-4437-9522-97EF8940DE29}" destId="{DF85794E-ED0A-401A-A1E3-0E019182B105}" srcOrd="2" destOrd="0" parTransId="{F48C987B-B9D5-499F-AD0D-664C378C7979}" sibTransId="{0DEC8494-CF07-4D08-9294-4441A3DFA61D}"/>
    <dgm:cxn modelId="{DB1B0C3D-83EE-4472-A2AB-4B9CBC730D0C}" type="presOf" srcId="{DF85794E-ED0A-401A-A1E3-0E019182B105}" destId="{7F38BA90-368F-4B42-871B-0CCDAC5D0576}" srcOrd="0" destOrd="2" presId="urn:microsoft.com/office/officeart/2005/8/layout/hList1"/>
    <dgm:cxn modelId="{3DAACD44-8240-4780-9A6E-A8DC7D3D0239}" srcId="{6E6DCB24-8732-4C12-A5EF-2793219340E0}" destId="{ADC57409-BBDB-4437-9522-97EF8940DE29}" srcOrd="0" destOrd="0" parTransId="{F143BF34-BBCC-4906-A413-CD25D3D57692}" sibTransId="{8959CB6D-1325-4CC1-A246-580FC74BB820}"/>
    <dgm:cxn modelId="{13B1B46D-F2A4-4A74-AA03-3D4E464E4BCE}" type="presOf" srcId="{D8C6533D-F077-4AA8-ACD0-07B8844D86F8}" destId="{EF47170F-E93D-42CA-BCA1-267B13802CEB}" srcOrd="0" destOrd="1" presId="urn:microsoft.com/office/officeart/2005/8/layout/hList1"/>
    <dgm:cxn modelId="{FA643B76-547F-4382-BB61-5A5BABD9C28F}" srcId="{ADC57409-BBDB-4437-9522-97EF8940DE29}" destId="{4155EDC5-0899-4988-922E-631ADE3E8DF6}" srcOrd="1" destOrd="0" parTransId="{188110D6-5C49-464E-9500-A1E03C6B43B7}" sibTransId="{CAC92755-2CB0-45D0-A259-D6985B55B929}"/>
    <dgm:cxn modelId="{3158C97A-23BA-48C2-8286-9F599C4ED36E}" type="presOf" srcId="{ADC57409-BBDB-4437-9522-97EF8940DE29}" destId="{42E8D2B4-392F-4B67-905B-15E290AC141B}" srcOrd="0" destOrd="0" presId="urn:microsoft.com/office/officeart/2005/8/layout/hList1"/>
    <dgm:cxn modelId="{84CCC88A-8858-42A8-9789-FB025EA1DE60}" type="presOf" srcId="{3861D823-71D6-419E-9D7F-C67A7620A875}" destId="{EF47170F-E93D-42CA-BCA1-267B13802CEB}" srcOrd="0" destOrd="0" presId="urn:microsoft.com/office/officeart/2005/8/layout/hList1"/>
    <dgm:cxn modelId="{78BA5E97-79A6-496E-9166-12D1F4AFB6D1}" srcId="{804AE94D-4A32-4D6C-97BB-CE2134E34700}" destId="{D8C6533D-F077-4AA8-ACD0-07B8844D86F8}" srcOrd="1" destOrd="0" parTransId="{C7A36F5D-C6D0-4B51-AE94-D3E21DDE72D7}" sibTransId="{3A192ED0-D628-4C2C-B0E2-68F8346E6B53}"/>
    <dgm:cxn modelId="{6BFE6E9F-66E3-4276-A45E-D3F6E132EAB3}" type="presOf" srcId="{804AE94D-4A32-4D6C-97BB-CE2134E34700}" destId="{758D08C5-8DE2-4782-9E34-C8656E07C997}" srcOrd="0" destOrd="0" presId="urn:microsoft.com/office/officeart/2005/8/layout/hList1"/>
    <dgm:cxn modelId="{AA95C6A7-A702-4F8F-A946-9C502325F6B3}" type="presOf" srcId="{4155EDC5-0899-4988-922E-631ADE3E8DF6}" destId="{7F38BA90-368F-4B42-871B-0CCDAC5D0576}" srcOrd="0" destOrd="1" presId="urn:microsoft.com/office/officeart/2005/8/layout/hList1"/>
    <dgm:cxn modelId="{3A6B9CAA-989B-40AB-9C0C-6B7041A95490}" srcId="{6E6DCB24-8732-4C12-A5EF-2793219340E0}" destId="{804AE94D-4A32-4D6C-97BB-CE2134E34700}" srcOrd="1" destOrd="0" parTransId="{0E66EC0F-C23C-4CF7-BCC5-306B4C9C785C}" sibTransId="{6355825C-5C43-41F8-80AB-C58454D57FA1}"/>
    <dgm:cxn modelId="{B9A566B0-8067-4ACB-8940-286C2DECC329}" type="presOf" srcId="{B3B23CAB-2080-4581-A681-B89C52B890A8}" destId="{7F38BA90-368F-4B42-871B-0CCDAC5D0576}" srcOrd="0" destOrd="0" presId="urn:microsoft.com/office/officeart/2005/8/layout/hList1"/>
    <dgm:cxn modelId="{D4CCEECA-8160-40CB-AFB4-8A6B564DCA6B}" srcId="{804AE94D-4A32-4D6C-97BB-CE2134E34700}" destId="{3861D823-71D6-419E-9D7F-C67A7620A875}" srcOrd="0" destOrd="0" parTransId="{E2C30994-D092-4B6C-AA97-DA0EAC8C2C8E}" sibTransId="{B0CB325A-F041-4E44-80E5-49EA0E2FF287}"/>
    <dgm:cxn modelId="{BACFEAD2-E616-46F1-B7D1-48306BEFE606}" srcId="{ADC57409-BBDB-4437-9522-97EF8940DE29}" destId="{B3B23CAB-2080-4581-A681-B89C52B890A8}" srcOrd="0" destOrd="0" parTransId="{9096D9AF-B341-4CC3-9271-243E11505232}" sibTransId="{AD7180D3-4547-46C3-8229-D5C53EE9B4D7}"/>
    <dgm:cxn modelId="{1908659F-3D7D-4ABB-9832-86B16E965DD7}" type="presParOf" srcId="{832E7D63-FDA0-414A-B2F7-41C56ADF7831}" destId="{56DD9D87-2E76-4AB6-89D0-2677F1A9E66E}" srcOrd="0" destOrd="0" presId="urn:microsoft.com/office/officeart/2005/8/layout/hList1"/>
    <dgm:cxn modelId="{5F1646AB-336C-44B9-AA8C-03D9F6DBAB4D}" type="presParOf" srcId="{56DD9D87-2E76-4AB6-89D0-2677F1A9E66E}" destId="{42E8D2B4-392F-4B67-905B-15E290AC141B}" srcOrd="0" destOrd="0" presId="urn:microsoft.com/office/officeart/2005/8/layout/hList1"/>
    <dgm:cxn modelId="{5C355593-2CCE-4D0F-B42B-B24D71475087}" type="presParOf" srcId="{56DD9D87-2E76-4AB6-89D0-2677F1A9E66E}" destId="{7F38BA90-368F-4B42-871B-0CCDAC5D0576}" srcOrd="1" destOrd="0" presId="urn:microsoft.com/office/officeart/2005/8/layout/hList1"/>
    <dgm:cxn modelId="{D0086629-92DC-4540-ACF5-5C8957DBFCCD}" type="presParOf" srcId="{832E7D63-FDA0-414A-B2F7-41C56ADF7831}" destId="{5516C46C-6CE7-44EE-9C24-EEB0FF579995}" srcOrd="1" destOrd="0" presId="urn:microsoft.com/office/officeart/2005/8/layout/hList1"/>
    <dgm:cxn modelId="{1E709F87-AAF4-4A8A-B7F8-A8AEE81FAE4A}" type="presParOf" srcId="{832E7D63-FDA0-414A-B2F7-41C56ADF7831}" destId="{B45A0D46-290F-43FA-8D42-7D1ECB1EA338}" srcOrd="2" destOrd="0" presId="urn:microsoft.com/office/officeart/2005/8/layout/hList1"/>
    <dgm:cxn modelId="{75D56EDF-9A3F-4461-8630-875EC1EC12CF}" type="presParOf" srcId="{B45A0D46-290F-43FA-8D42-7D1ECB1EA338}" destId="{758D08C5-8DE2-4782-9E34-C8656E07C997}" srcOrd="0" destOrd="0" presId="urn:microsoft.com/office/officeart/2005/8/layout/hList1"/>
    <dgm:cxn modelId="{60943FE4-C55E-4D95-94B3-2AD934B6B058}" type="presParOf" srcId="{B45A0D46-290F-43FA-8D42-7D1ECB1EA338}" destId="{EF47170F-E93D-42CA-BCA1-267B13802CE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E6DCB24-8732-4C12-A5EF-2793219340E0}"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ADC57409-BBDB-4437-9522-97EF8940DE29}">
      <dgm:prSet phldrT="[Text]"/>
      <dgm:spPr/>
      <dgm:t>
        <a:bodyPr/>
        <a:lstStyle/>
        <a:p>
          <a:r>
            <a:rPr lang="en-US"/>
            <a:t>Original Top 10</a:t>
          </a:r>
        </a:p>
      </dgm:t>
    </dgm:pt>
    <dgm:pt modelId="{F143BF34-BBCC-4906-A413-CD25D3D57692}" type="parTrans" cxnId="{3DAACD44-8240-4780-9A6E-A8DC7D3D0239}">
      <dgm:prSet/>
      <dgm:spPr/>
      <dgm:t>
        <a:bodyPr/>
        <a:lstStyle/>
        <a:p>
          <a:endParaRPr lang="en-US"/>
        </a:p>
      </dgm:t>
    </dgm:pt>
    <dgm:pt modelId="{8959CB6D-1325-4CC1-A246-580FC74BB820}" type="sibTrans" cxnId="{3DAACD44-8240-4780-9A6E-A8DC7D3D0239}">
      <dgm:prSet/>
      <dgm:spPr/>
      <dgm:t>
        <a:bodyPr/>
        <a:lstStyle/>
        <a:p>
          <a:endParaRPr lang="en-US"/>
        </a:p>
      </dgm:t>
    </dgm:pt>
    <dgm:pt modelId="{B3B23CAB-2080-4581-A681-B89C52B890A8}">
      <dgm:prSet phldrT="[Text]"/>
      <dgm:spPr/>
      <dgm:t>
        <a:bodyPr/>
        <a:lstStyle/>
        <a:p>
          <a:r>
            <a:rPr lang="en-US" b="0" i="0" u="none"/>
            <a:t>Retail Cannabis Regulations</a:t>
          </a:r>
          <a:endParaRPr lang="en-US" b="0"/>
        </a:p>
      </dgm:t>
    </dgm:pt>
    <dgm:pt modelId="{9096D9AF-B341-4CC3-9271-243E11505232}" type="parTrans" cxnId="{BACFEAD2-E616-46F1-B7D1-48306BEFE606}">
      <dgm:prSet/>
      <dgm:spPr/>
      <dgm:t>
        <a:bodyPr/>
        <a:lstStyle/>
        <a:p>
          <a:endParaRPr lang="en-US"/>
        </a:p>
      </dgm:t>
    </dgm:pt>
    <dgm:pt modelId="{AD7180D3-4547-46C3-8229-D5C53EE9B4D7}" type="sibTrans" cxnId="{BACFEAD2-E616-46F1-B7D1-48306BEFE606}">
      <dgm:prSet/>
      <dgm:spPr/>
      <dgm:t>
        <a:bodyPr/>
        <a:lstStyle/>
        <a:p>
          <a:endParaRPr lang="en-US"/>
        </a:p>
      </dgm:t>
    </dgm:pt>
    <dgm:pt modelId="{804AE94D-4A32-4D6C-97BB-CE2134E34700}">
      <dgm:prSet phldrT="[Text]"/>
      <dgm:spPr/>
      <dgm:t>
        <a:bodyPr/>
        <a:lstStyle/>
        <a:p>
          <a:r>
            <a:rPr lang="en-US"/>
            <a:t>Additional </a:t>
          </a:r>
        </a:p>
      </dgm:t>
    </dgm:pt>
    <dgm:pt modelId="{0E66EC0F-C23C-4CF7-BCC5-306B4C9C785C}" type="parTrans" cxnId="{3A6B9CAA-989B-40AB-9C0C-6B7041A95490}">
      <dgm:prSet/>
      <dgm:spPr/>
      <dgm:t>
        <a:bodyPr/>
        <a:lstStyle/>
        <a:p>
          <a:endParaRPr lang="en-US"/>
        </a:p>
      </dgm:t>
    </dgm:pt>
    <dgm:pt modelId="{6355825C-5C43-41F8-80AB-C58454D57FA1}" type="sibTrans" cxnId="{3A6B9CAA-989B-40AB-9C0C-6B7041A95490}">
      <dgm:prSet/>
      <dgm:spPr/>
      <dgm:t>
        <a:bodyPr/>
        <a:lstStyle/>
        <a:p>
          <a:endParaRPr lang="en-US"/>
        </a:p>
      </dgm:t>
    </dgm:pt>
    <dgm:pt modelId="{3861D823-71D6-419E-9D7F-C67A7620A875}">
      <dgm:prSet phldrT="[Text]"/>
      <dgm:spPr/>
      <dgm:t>
        <a:bodyPr/>
        <a:lstStyle/>
        <a:p>
          <a:r>
            <a:rPr lang="en-US" b="0" i="0" u="none"/>
            <a:t>Zoning Ordinance Update</a:t>
          </a:r>
          <a:endParaRPr lang="en-US" b="0"/>
        </a:p>
      </dgm:t>
    </dgm:pt>
    <dgm:pt modelId="{E2C30994-D092-4B6C-AA97-DA0EAC8C2C8E}" type="parTrans" cxnId="{D4CCEECA-8160-40CB-AFB4-8A6B564DCA6B}">
      <dgm:prSet/>
      <dgm:spPr/>
      <dgm:t>
        <a:bodyPr/>
        <a:lstStyle/>
        <a:p>
          <a:endParaRPr lang="en-US"/>
        </a:p>
      </dgm:t>
    </dgm:pt>
    <dgm:pt modelId="{B0CB325A-F041-4E44-80E5-49EA0E2FF287}" type="sibTrans" cxnId="{D4CCEECA-8160-40CB-AFB4-8A6B564DCA6B}">
      <dgm:prSet/>
      <dgm:spPr/>
      <dgm:t>
        <a:bodyPr/>
        <a:lstStyle/>
        <a:p>
          <a:endParaRPr lang="en-US"/>
        </a:p>
      </dgm:t>
    </dgm:pt>
    <dgm:pt modelId="{18857DE5-CF35-422F-89A7-735B599E01FE}">
      <dgm:prSet/>
      <dgm:spPr/>
      <dgm:t>
        <a:bodyPr/>
        <a:lstStyle/>
        <a:p>
          <a:r>
            <a:rPr lang="en-US" b="0" i="0" u="none"/>
            <a:t>Tree Preservation Regulations</a:t>
          </a:r>
        </a:p>
      </dgm:t>
    </dgm:pt>
    <dgm:pt modelId="{C850A63D-4187-4852-BA00-7DBB65DECF65}" type="parTrans" cxnId="{F228C819-F14E-4928-9A87-F85213BEAD25}">
      <dgm:prSet/>
      <dgm:spPr/>
      <dgm:t>
        <a:bodyPr/>
        <a:lstStyle/>
        <a:p>
          <a:endParaRPr lang="en-US"/>
        </a:p>
      </dgm:t>
    </dgm:pt>
    <dgm:pt modelId="{44B0A627-AA79-4B42-8E90-D2B1B1B5E572}" type="sibTrans" cxnId="{F228C819-F14E-4928-9A87-F85213BEAD25}">
      <dgm:prSet/>
      <dgm:spPr/>
      <dgm:t>
        <a:bodyPr/>
        <a:lstStyle/>
        <a:p>
          <a:endParaRPr lang="en-US"/>
        </a:p>
      </dgm:t>
    </dgm:pt>
    <dgm:pt modelId="{EE02E9D2-FB60-4431-B438-B28691624F51}">
      <dgm:prSet/>
      <dgm:spPr/>
      <dgm:t>
        <a:bodyPr/>
        <a:lstStyle/>
        <a:p>
          <a:r>
            <a:rPr lang="en-US" b="0" i="0" u="none"/>
            <a:t>Tenant Protection Regulations</a:t>
          </a:r>
        </a:p>
      </dgm:t>
    </dgm:pt>
    <dgm:pt modelId="{C8577781-D134-4373-A0F1-028F9AC3F6E2}" type="parTrans" cxnId="{BD82DBA5-F637-4DA4-8E79-D8097B913C83}">
      <dgm:prSet/>
      <dgm:spPr/>
      <dgm:t>
        <a:bodyPr/>
        <a:lstStyle/>
        <a:p>
          <a:endParaRPr lang="en-US"/>
        </a:p>
      </dgm:t>
    </dgm:pt>
    <dgm:pt modelId="{E85FA4D7-86C9-4A1D-A822-EF56C8ABFD81}" type="sibTrans" cxnId="{BD82DBA5-F637-4DA4-8E79-D8097B913C83}">
      <dgm:prSet/>
      <dgm:spPr/>
      <dgm:t>
        <a:bodyPr/>
        <a:lstStyle/>
        <a:p>
          <a:endParaRPr lang="en-US"/>
        </a:p>
      </dgm:t>
    </dgm:pt>
    <dgm:pt modelId="{82479EC9-BBDE-412E-BB0B-3B3D5D6D36E6}">
      <dgm:prSet/>
      <dgm:spPr/>
      <dgm:t>
        <a:bodyPr/>
        <a:lstStyle/>
        <a:p>
          <a:r>
            <a:rPr lang="en-US" b="0" i="0" u="none"/>
            <a:t>Parking Ordinance Update</a:t>
          </a:r>
        </a:p>
      </dgm:t>
    </dgm:pt>
    <dgm:pt modelId="{BB88FBAC-8430-487E-BC04-84C60A560693}" type="parTrans" cxnId="{2C720338-419E-4CC0-9D23-A5E46632E41D}">
      <dgm:prSet/>
      <dgm:spPr/>
      <dgm:t>
        <a:bodyPr/>
        <a:lstStyle/>
        <a:p>
          <a:endParaRPr lang="en-US"/>
        </a:p>
      </dgm:t>
    </dgm:pt>
    <dgm:pt modelId="{B40A5D46-1AED-43F6-907E-D7DA2CB15CD9}" type="sibTrans" cxnId="{2C720338-419E-4CC0-9D23-A5E46632E41D}">
      <dgm:prSet/>
      <dgm:spPr/>
      <dgm:t>
        <a:bodyPr/>
        <a:lstStyle/>
        <a:p>
          <a:endParaRPr lang="en-US"/>
        </a:p>
      </dgm:t>
    </dgm:pt>
    <dgm:pt modelId="{0322EAC3-E6B8-4659-8C04-2E984444DA07}">
      <dgm:prSet/>
      <dgm:spPr/>
      <dgm:t>
        <a:bodyPr/>
        <a:lstStyle/>
        <a:p>
          <a:r>
            <a:rPr lang="en-US" b="0" i="0" u="none"/>
            <a:t>Housing Element Implementation</a:t>
          </a:r>
        </a:p>
      </dgm:t>
    </dgm:pt>
    <dgm:pt modelId="{05BBB283-18DD-4BCF-B2C7-80EEA6FD47EC}" type="parTrans" cxnId="{7A3CE5CB-C356-4D2E-AB18-5CF28225EDCE}">
      <dgm:prSet/>
      <dgm:spPr/>
      <dgm:t>
        <a:bodyPr/>
        <a:lstStyle/>
        <a:p>
          <a:endParaRPr lang="en-US"/>
        </a:p>
      </dgm:t>
    </dgm:pt>
    <dgm:pt modelId="{964AAEEA-7179-4193-B4C5-F54F2F08A001}" type="sibTrans" cxnId="{7A3CE5CB-C356-4D2E-AB18-5CF28225EDCE}">
      <dgm:prSet/>
      <dgm:spPr/>
      <dgm:t>
        <a:bodyPr/>
        <a:lstStyle/>
        <a:p>
          <a:endParaRPr lang="en-US"/>
        </a:p>
      </dgm:t>
    </dgm:pt>
    <dgm:pt modelId="{856E4F34-8FAB-4435-930C-B84946E86DC5}">
      <dgm:prSet/>
      <dgm:spPr/>
      <dgm:t>
        <a:bodyPr/>
        <a:lstStyle/>
        <a:p>
          <a:r>
            <a:rPr lang="en-US" b="0" i="0" u="none"/>
            <a:t>Parking Management </a:t>
          </a:r>
        </a:p>
      </dgm:t>
    </dgm:pt>
    <dgm:pt modelId="{0484F550-6768-4E70-951F-184CF1DD7D6D}" type="parTrans" cxnId="{766A21D0-8AC5-4DE1-8E8C-AA582F685F3F}">
      <dgm:prSet/>
      <dgm:spPr/>
      <dgm:t>
        <a:bodyPr/>
        <a:lstStyle/>
        <a:p>
          <a:endParaRPr lang="en-US"/>
        </a:p>
      </dgm:t>
    </dgm:pt>
    <dgm:pt modelId="{6B67B926-6CE5-40E0-9170-E4700D80CC59}" type="sibTrans" cxnId="{766A21D0-8AC5-4DE1-8E8C-AA582F685F3F}">
      <dgm:prSet/>
      <dgm:spPr/>
      <dgm:t>
        <a:bodyPr/>
        <a:lstStyle/>
        <a:p>
          <a:endParaRPr lang="en-US"/>
        </a:p>
      </dgm:t>
    </dgm:pt>
    <dgm:pt modelId="{D5F5F043-94FB-4130-A5E3-30CB6BA98E28}">
      <dgm:prSet/>
      <dgm:spPr/>
      <dgm:t>
        <a:bodyPr/>
        <a:lstStyle/>
        <a:p>
          <a:r>
            <a:rPr lang="en-US" b="0" i="0" u="none"/>
            <a:t>Charter Amendments</a:t>
          </a:r>
        </a:p>
      </dgm:t>
    </dgm:pt>
    <dgm:pt modelId="{5DAA0237-7017-49D6-9FA9-98F3A9F74E8C}" type="parTrans" cxnId="{77052534-C57D-4CC1-91D5-D868AA2D7636}">
      <dgm:prSet/>
      <dgm:spPr/>
      <dgm:t>
        <a:bodyPr/>
        <a:lstStyle/>
        <a:p>
          <a:endParaRPr lang="en-US"/>
        </a:p>
      </dgm:t>
    </dgm:pt>
    <dgm:pt modelId="{42B2C700-CDF2-426F-A9B4-EC2031F25AAD}" type="sibTrans" cxnId="{77052534-C57D-4CC1-91D5-D868AA2D7636}">
      <dgm:prSet/>
      <dgm:spPr/>
      <dgm:t>
        <a:bodyPr/>
        <a:lstStyle/>
        <a:p>
          <a:endParaRPr lang="en-US"/>
        </a:p>
      </dgm:t>
    </dgm:pt>
    <dgm:pt modelId="{453CE5DC-ED1E-458B-8677-B345AF965131}">
      <dgm:prSet/>
      <dgm:spPr/>
      <dgm:t>
        <a:bodyPr/>
        <a:lstStyle/>
        <a:p>
          <a:r>
            <a:rPr lang="en-US" b="0" i="0" u="none"/>
            <a:t>Urban Growth Boundary</a:t>
          </a:r>
        </a:p>
      </dgm:t>
    </dgm:pt>
    <dgm:pt modelId="{DBAC0024-93BD-4046-B00C-634CBAD6E15A}" type="parTrans" cxnId="{DF4B5998-B853-451A-B1C0-867041CA58E9}">
      <dgm:prSet/>
      <dgm:spPr/>
      <dgm:t>
        <a:bodyPr/>
        <a:lstStyle/>
        <a:p>
          <a:endParaRPr lang="en-US"/>
        </a:p>
      </dgm:t>
    </dgm:pt>
    <dgm:pt modelId="{4038C3FD-70E7-4659-B9A3-F484BC16F2F2}" type="sibTrans" cxnId="{DF4B5998-B853-451A-B1C0-867041CA58E9}">
      <dgm:prSet/>
      <dgm:spPr/>
      <dgm:t>
        <a:bodyPr/>
        <a:lstStyle/>
        <a:p>
          <a:endParaRPr lang="en-US"/>
        </a:p>
      </dgm:t>
    </dgm:pt>
    <dgm:pt modelId="{832E7D63-FDA0-414A-B2F7-41C56ADF7831}" type="pres">
      <dgm:prSet presAssocID="{6E6DCB24-8732-4C12-A5EF-2793219340E0}" presName="Name0" presStyleCnt="0">
        <dgm:presLayoutVars>
          <dgm:dir/>
          <dgm:animLvl val="lvl"/>
          <dgm:resizeHandles val="exact"/>
        </dgm:presLayoutVars>
      </dgm:prSet>
      <dgm:spPr/>
    </dgm:pt>
    <dgm:pt modelId="{56DD9D87-2E76-4AB6-89D0-2677F1A9E66E}" type="pres">
      <dgm:prSet presAssocID="{ADC57409-BBDB-4437-9522-97EF8940DE29}" presName="composite" presStyleCnt="0"/>
      <dgm:spPr/>
    </dgm:pt>
    <dgm:pt modelId="{42E8D2B4-392F-4B67-905B-15E290AC141B}" type="pres">
      <dgm:prSet presAssocID="{ADC57409-BBDB-4437-9522-97EF8940DE29}" presName="parTx" presStyleLbl="alignNode1" presStyleIdx="0" presStyleCnt="2">
        <dgm:presLayoutVars>
          <dgm:chMax val="0"/>
          <dgm:chPref val="0"/>
          <dgm:bulletEnabled val="1"/>
        </dgm:presLayoutVars>
      </dgm:prSet>
      <dgm:spPr/>
    </dgm:pt>
    <dgm:pt modelId="{7F38BA90-368F-4B42-871B-0CCDAC5D0576}" type="pres">
      <dgm:prSet presAssocID="{ADC57409-BBDB-4437-9522-97EF8940DE29}" presName="desTx" presStyleLbl="alignAccFollowNode1" presStyleIdx="0" presStyleCnt="2">
        <dgm:presLayoutVars>
          <dgm:bulletEnabled val="1"/>
        </dgm:presLayoutVars>
      </dgm:prSet>
      <dgm:spPr/>
    </dgm:pt>
    <dgm:pt modelId="{5516C46C-6CE7-44EE-9C24-EEB0FF579995}" type="pres">
      <dgm:prSet presAssocID="{8959CB6D-1325-4CC1-A246-580FC74BB820}" presName="space" presStyleCnt="0"/>
      <dgm:spPr/>
    </dgm:pt>
    <dgm:pt modelId="{B45A0D46-290F-43FA-8D42-7D1ECB1EA338}" type="pres">
      <dgm:prSet presAssocID="{804AE94D-4A32-4D6C-97BB-CE2134E34700}" presName="composite" presStyleCnt="0"/>
      <dgm:spPr/>
    </dgm:pt>
    <dgm:pt modelId="{758D08C5-8DE2-4782-9E34-C8656E07C997}" type="pres">
      <dgm:prSet presAssocID="{804AE94D-4A32-4D6C-97BB-CE2134E34700}" presName="parTx" presStyleLbl="alignNode1" presStyleIdx="1" presStyleCnt="2">
        <dgm:presLayoutVars>
          <dgm:chMax val="0"/>
          <dgm:chPref val="0"/>
          <dgm:bulletEnabled val="1"/>
        </dgm:presLayoutVars>
      </dgm:prSet>
      <dgm:spPr/>
    </dgm:pt>
    <dgm:pt modelId="{EF47170F-E93D-42CA-BCA1-267B13802CEB}" type="pres">
      <dgm:prSet presAssocID="{804AE94D-4A32-4D6C-97BB-CE2134E34700}" presName="desTx" presStyleLbl="alignAccFollowNode1" presStyleIdx="1" presStyleCnt="2">
        <dgm:presLayoutVars>
          <dgm:bulletEnabled val="1"/>
        </dgm:presLayoutVars>
      </dgm:prSet>
      <dgm:spPr/>
    </dgm:pt>
  </dgm:ptLst>
  <dgm:cxnLst>
    <dgm:cxn modelId="{A767BD01-CB1A-4F93-A5F5-9BD7AD99518E}" type="presOf" srcId="{6E6DCB24-8732-4C12-A5EF-2793219340E0}" destId="{832E7D63-FDA0-414A-B2F7-41C56ADF7831}" srcOrd="0" destOrd="0" presId="urn:microsoft.com/office/officeart/2005/8/layout/hList1"/>
    <dgm:cxn modelId="{8C35CC09-F8BD-4894-BE50-3155B003281A}" type="presOf" srcId="{18857DE5-CF35-422F-89A7-735B599E01FE}" destId="{7F38BA90-368F-4B42-871B-0CCDAC5D0576}" srcOrd="0" destOrd="1" presId="urn:microsoft.com/office/officeart/2005/8/layout/hList1"/>
    <dgm:cxn modelId="{F228C819-F14E-4928-9A87-F85213BEAD25}" srcId="{ADC57409-BBDB-4437-9522-97EF8940DE29}" destId="{18857DE5-CF35-422F-89A7-735B599E01FE}" srcOrd="1" destOrd="0" parTransId="{C850A63D-4187-4852-BA00-7DBB65DECF65}" sibTransId="{44B0A627-AA79-4B42-8E90-D2B1B1B5E572}"/>
    <dgm:cxn modelId="{77052534-C57D-4CC1-91D5-D868AA2D7636}" srcId="{804AE94D-4A32-4D6C-97BB-CE2134E34700}" destId="{D5F5F043-94FB-4130-A5E3-30CB6BA98E28}" srcOrd="4" destOrd="0" parTransId="{5DAA0237-7017-49D6-9FA9-98F3A9F74E8C}" sibTransId="{42B2C700-CDF2-426F-A9B4-EC2031F25AAD}"/>
    <dgm:cxn modelId="{2C720338-419E-4CC0-9D23-A5E46632E41D}" srcId="{804AE94D-4A32-4D6C-97BB-CE2134E34700}" destId="{82479EC9-BBDE-412E-BB0B-3B3D5D6D36E6}" srcOrd="1" destOrd="0" parTransId="{BB88FBAC-8430-487E-BC04-84C60A560693}" sibTransId="{B40A5D46-1AED-43F6-907E-D7DA2CB15CD9}"/>
    <dgm:cxn modelId="{3DAACD44-8240-4780-9A6E-A8DC7D3D0239}" srcId="{6E6DCB24-8732-4C12-A5EF-2793219340E0}" destId="{ADC57409-BBDB-4437-9522-97EF8940DE29}" srcOrd="0" destOrd="0" parTransId="{F143BF34-BBCC-4906-A413-CD25D3D57692}" sibTransId="{8959CB6D-1325-4CC1-A246-580FC74BB820}"/>
    <dgm:cxn modelId="{E2B52066-2F17-46F1-9D45-8022EEDEA994}" type="presOf" srcId="{82479EC9-BBDE-412E-BB0B-3B3D5D6D36E6}" destId="{EF47170F-E93D-42CA-BCA1-267B13802CEB}" srcOrd="0" destOrd="1" presId="urn:microsoft.com/office/officeart/2005/8/layout/hList1"/>
    <dgm:cxn modelId="{6332D06F-E310-4FA6-AE56-A4A9CCA2163B}" type="presOf" srcId="{856E4F34-8FAB-4435-930C-B84946E86DC5}" destId="{EF47170F-E93D-42CA-BCA1-267B13802CEB}" srcOrd="0" destOrd="3" presId="urn:microsoft.com/office/officeart/2005/8/layout/hList1"/>
    <dgm:cxn modelId="{872F6B79-B921-4E12-82CA-6C226A9B5640}" type="presOf" srcId="{EE02E9D2-FB60-4431-B438-B28691624F51}" destId="{7F38BA90-368F-4B42-871B-0CCDAC5D0576}" srcOrd="0" destOrd="2" presId="urn:microsoft.com/office/officeart/2005/8/layout/hList1"/>
    <dgm:cxn modelId="{3158C97A-23BA-48C2-8286-9F599C4ED36E}" type="presOf" srcId="{ADC57409-BBDB-4437-9522-97EF8940DE29}" destId="{42E8D2B4-392F-4B67-905B-15E290AC141B}" srcOrd="0" destOrd="0" presId="urn:microsoft.com/office/officeart/2005/8/layout/hList1"/>
    <dgm:cxn modelId="{C8636482-2D77-44D2-90EB-1E9D32A122B0}" type="presOf" srcId="{0322EAC3-E6B8-4659-8C04-2E984444DA07}" destId="{EF47170F-E93D-42CA-BCA1-267B13802CEB}" srcOrd="0" destOrd="2" presId="urn:microsoft.com/office/officeart/2005/8/layout/hList1"/>
    <dgm:cxn modelId="{84CCC88A-8858-42A8-9789-FB025EA1DE60}" type="presOf" srcId="{3861D823-71D6-419E-9D7F-C67A7620A875}" destId="{EF47170F-E93D-42CA-BCA1-267B13802CEB}" srcOrd="0" destOrd="0" presId="urn:microsoft.com/office/officeart/2005/8/layout/hList1"/>
    <dgm:cxn modelId="{DF4B5998-B853-451A-B1C0-867041CA58E9}" srcId="{804AE94D-4A32-4D6C-97BB-CE2134E34700}" destId="{453CE5DC-ED1E-458B-8677-B345AF965131}" srcOrd="5" destOrd="0" parTransId="{DBAC0024-93BD-4046-B00C-634CBAD6E15A}" sibTransId="{4038C3FD-70E7-4659-B9A3-F484BC16F2F2}"/>
    <dgm:cxn modelId="{6BFE6E9F-66E3-4276-A45E-D3F6E132EAB3}" type="presOf" srcId="{804AE94D-4A32-4D6C-97BB-CE2134E34700}" destId="{758D08C5-8DE2-4782-9E34-C8656E07C997}" srcOrd="0" destOrd="0" presId="urn:microsoft.com/office/officeart/2005/8/layout/hList1"/>
    <dgm:cxn modelId="{BD82DBA5-F637-4DA4-8E79-D8097B913C83}" srcId="{ADC57409-BBDB-4437-9522-97EF8940DE29}" destId="{EE02E9D2-FB60-4431-B438-B28691624F51}" srcOrd="2" destOrd="0" parTransId="{C8577781-D134-4373-A0F1-028F9AC3F6E2}" sibTransId="{E85FA4D7-86C9-4A1D-A822-EF56C8ABFD81}"/>
    <dgm:cxn modelId="{3A6B9CAA-989B-40AB-9C0C-6B7041A95490}" srcId="{6E6DCB24-8732-4C12-A5EF-2793219340E0}" destId="{804AE94D-4A32-4D6C-97BB-CE2134E34700}" srcOrd="1" destOrd="0" parTransId="{0E66EC0F-C23C-4CF7-BCC5-306B4C9C785C}" sibTransId="{6355825C-5C43-41F8-80AB-C58454D57FA1}"/>
    <dgm:cxn modelId="{B9A566B0-8067-4ACB-8940-286C2DECC329}" type="presOf" srcId="{B3B23CAB-2080-4581-A681-B89C52B890A8}" destId="{7F38BA90-368F-4B42-871B-0CCDAC5D0576}" srcOrd="0" destOrd="0" presId="urn:microsoft.com/office/officeart/2005/8/layout/hList1"/>
    <dgm:cxn modelId="{D4CCEECA-8160-40CB-AFB4-8A6B564DCA6B}" srcId="{804AE94D-4A32-4D6C-97BB-CE2134E34700}" destId="{3861D823-71D6-419E-9D7F-C67A7620A875}" srcOrd="0" destOrd="0" parTransId="{E2C30994-D092-4B6C-AA97-DA0EAC8C2C8E}" sibTransId="{B0CB325A-F041-4E44-80E5-49EA0E2FF287}"/>
    <dgm:cxn modelId="{7A3CE5CB-C356-4D2E-AB18-5CF28225EDCE}" srcId="{804AE94D-4A32-4D6C-97BB-CE2134E34700}" destId="{0322EAC3-E6B8-4659-8C04-2E984444DA07}" srcOrd="2" destOrd="0" parTransId="{05BBB283-18DD-4BCF-B2C7-80EEA6FD47EC}" sibTransId="{964AAEEA-7179-4193-B4C5-F54F2F08A001}"/>
    <dgm:cxn modelId="{766A21D0-8AC5-4DE1-8E8C-AA582F685F3F}" srcId="{804AE94D-4A32-4D6C-97BB-CE2134E34700}" destId="{856E4F34-8FAB-4435-930C-B84946E86DC5}" srcOrd="3" destOrd="0" parTransId="{0484F550-6768-4E70-951F-184CF1DD7D6D}" sibTransId="{6B67B926-6CE5-40E0-9170-E4700D80CC59}"/>
    <dgm:cxn modelId="{BACFEAD2-E616-46F1-B7D1-48306BEFE606}" srcId="{ADC57409-BBDB-4437-9522-97EF8940DE29}" destId="{B3B23CAB-2080-4581-A681-B89C52B890A8}" srcOrd="0" destOrd="0" parTransId="{9096D9AF-B341-4CC3-9271-243E11505232}" sibTransId="{AD7180D3-4547-46C3-8229-D5C53EE9B4D7}"/>
    <dgm:cxn modelId="{B3BF44F0-1014-464A-882F-70CADAC811FD}" type="presOf" srcId="{453CE5DC-ED1E-458B-8677-B345AF965131}" destId="{EF47170F-E93D-42CA-BCA1-267B13802CEB}" srcOrd="0" destOrd="5" presId="urn:microsoft.com/office/officeart/2005/8/layout/hList1"/>
    <dgm:cxn modelId="{D6B2DEF6-DE6E-4FBB-A453-B8EEC760DB1F}" type="presOf" srcId="{D5F5F043-94FB-4130-A5E3-30CB6BA98E28}" destId="{EF47170F-E93D-42CA-BCA1-267B13802CEB}" srcOrd="0" destOrd="4" presId="urn:microsoft.com/office/officeart/2005/8/layout/hList1"/>
    <dgm:cxn modelId="{1908659F-3D7D-4ABB-9832-86B16E965DD7}" type="presParOf" srcId="{832E7D63-FDA0-414A-B2F7-41C56ADF7831}" destId="{56DD9D87-2E76-4AB6-89D0-2677F1A9E66E}" srcOrd="0" destOrd="0" presId="urn:microsoft.com/office/officeart/2005/8/layout/hList1"/>
    <dgm:cxn modelId="{5F1646AB-336C-44B9-AA8C-03D9F6DBAB4D}" type="presParOf" srcId="{56DD9D87-2E76-4AB6-89D0-2677F1A9E66E}" destId="{42E8D2B4-392F-4B67-905B-15E290AC141B}" srcOrd="0" destOrd="0" presId="urn:microsoft.com/office/officeart/2005/8/layout/hList1"/>
    <dgm:cxn modelId="{5C355593-2CCE-4D0F-B42B-B24D71475087}" type="presParOf" srcId="{56DD9D87-2E76-4AB6-89D0-2677F1A9E66E}" destId="{7F38BA90-368F-4B42-871B-0CCDAC5D0576}" srcOrd="1" destOrd="0" presId="urn:microsoft.com/office/officeart/2005/8/layout/hList1"/>
    <dgm:cxn modelId="{D0086629-92DC-4540-ACF5-5C8957DBFCCD}" type="presParOf" srcId="{832E7D63-FDA0-414A-B2F7-41C56ADF7831}" destId="{5516C46C-6CE7-44EE-9C24-EEB0FF579995}" srcOrd="1" destOrd="0" presId="urn:microsoft.com/office/officeart/2005/8/layout/hList1"/>
    <dgm:cxn modelId="{1E709F87-AAF4-4A8A-B7F8-A8AEE81FAE4A}" type="presParOf" srcId="{832E7D63-FDA0-414A-B2F7-41C56ADF7831}" destId="{B45A0D46-290F-43FA-8D42-7D1ECB1EA338}" srcOrd="2" destOrd="0" presId="urn:microsoft.com/office/officeart/2005/8/layout/hList1"/>
    <dgm:cxn modelId="{75D56EDF-9A3F-4461-8630-875EC1EC12CF}" type="presParOf" srcId="{B45A0D46-290F-43FA-8D42-7D1ECB1EA338}" destId="{758D08C5-8DE2-4782-9E34-C8656E07C997}" srcOrd="0" destOrd="0" presId="urn:microsoft.com/office/officeart/2005/8/layout/hList1"/>
    <dgm:cxn modelId="{60943FE4-C55E-4D95-94B3-2AD934B6B058}" type="presParOf" srcId="{B45A0D46-290F-43FA-8D42-7D1ECB1EA338}" destId="{EF47170F-E93D-42CA-BCA1-267B13802CE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E6DCB24-8732-4C12-A5EF-2793219340E0}"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ADC57409-BBDB-4437-9522-97EF8940DE29}">
      <dgm:prSet phldrT="[Text]"/>
      <dgm:spPr/>
      <dgm:t>
        <a:bodyPr/>
        <a:lstStyle/>
        <a:p>
          <a:r>
            <a:rPr lang="en-US"/>
            <a:t>Original Top 10</a:t>
          </a:r>
        </a:p>
      </dgm:t>
    </dgm:pt>
    <dgm:pt modelId="{F143BF34-BBCC-4906-A413-CD25D3D57692}" type="parTrans" cxnId="{3DAACD44-8240-4780-9A6E-A8DC7D3D0239}">
      <dgm:prSet/>
      <dgm:spPr/>
      <dgm:t>
        <a:bodyPr/>
        <a:lstStyle/>
        <a:p>
          <a:endParaRPr lang="en-US"/>
        </a:p>
      </dgm:t>
    </dgm:pt>
    <dgm:pt modelId="{8959CB6D-1325-4CC1-A246-580FC74BB820}" type="sibTrans" cxnId="{3DAACD44-8240-4780-9A6E-A8DC7D3D0239}">
      <dgm:prSet/>
      <dgm:spPr/>
      <dgm:t>
        <a:bodyPr/>
        <a:lstStyle/>
        <a:p>
          <a:endParaRPr lang="en-US"/>
        </a:p>
      </dgm:t>
    </dgm:pt>
    <dgm:pt modelId="{B3B23CAB-2080-4581-A681-B89C52B890A8}">
      <dgm:prSet phldrT="[Text]"/>
      <dgm:spPr/>
      <dgm:t>
        <a:bodyPr/>
        <a:lstStyle/>
        <a:p>
          <a:r>
            <a:rPr lang="en-US" b="0" i="0" u="none"/>
            <a:t>Fairgrounds </a:t>
          </a:r>
          <a:endParaRPr lang="en-US" b="0"/>
        </a:p>
      </dgm:t>
    </dgm:pt>
    <dgm:pt modelId="{9096D9AF-B341-4CC3-9271-243E11505232}" type="parTrans" cxnId="{BACFEAD2-E616-46F1-B7D1-48306BEFE606}">
      <dgm:prSet/>
      <dgm:spPr/>
      <dgm:t>
        <a:bodyPr/>
        <a:lstStyle/>
        <a:p>
          <a:endParaRPr lang="en-US"/>
        </a:p>
      </dgm:t>
    </dgm:pt>
    <dgm:pt modelId="{AD7180D3-4547-46C3-8229-D5C53EE9B4D7}" type="sibTrans" cxnId="{BACFEAD2-E616-46F1-B7D1-48306BEFE606}">
      <dgm:prSet/>
      <dgm:spPr/>
      <dgm:t>
        <a:bodyPr/>
        <a:lstStyle/>
        <a:p>
          <a:endParaRPr lang="en-US"/>
        </a:p>
      </dgm:t>
    </dgm:pt>
    <dgm:pt modelId="{804AE94D-4A32-4D6C-97BB-CE2134E34700}">
      <dgm:prSet phldrT="[Text]"/>
      <dgm:spPr/>
      <dgm:t>
        <a:bodyPr/>
        <a:lstStyle/>
        <a:p>
          <a:r>
            <a:rPr lang="en-US"/>
            <a:t>Additional </a:t>
          </a:r>
        </a:p>
      </dgm:t>
    </dgm:pt>
    <dgm:pt modelId="{0E66EC0F-C23C-4CF7-BCC5-306B4C9C785C}" type="parTrans" cxnId="{3A6B9CAA-989B-40AB-9C0C-6B7041A95490}">
      <dgm:prSet/>
      <dgm:spPr/>
      <dgm:t>
        <a:bodyPr/>
        <a:lstStyle/>
        <a:p>
          <a:endParaRPr lang="en-US"/>
        </a:p>
      </dgm:t>
    </dgm:pt>
    <dgm:pt modelId="{6355825C-5C43-41F8-80AB-C58454D57FA1}" type="sibTrans" cxnId="{3A6B9CAA-989B-40AB-9C0C-6B7041A95490}">
      <dgm:prSet/>
      <dgm:spPr/>
      <dgm:t>
        <a:bodyPr/>
        <a:lstStyle/>
        <a:p>
          <a:endParaRPr lang="en-US"/>
        </a:p>
      </dgm:t>
    </dgm:pt>
    <dgm:pt modelId="{3861D823-71D6-419E-9D7F-C67A7620A875}">
      <dgm:prSet phldrT="[Text]"/>
      <dgm:spPr/>
      <dgm:t>
        <a:bodyPr/>
        <a:lstStyle/>
        <a:p>
          <a:r>
            <a:rPr lang="en-US" b="0" i="0" u="none"/>
            <a:t>General Plan</a:t>
          </a:r>
          <a:endParaRPr lang="en-US" b="0"/>
        </a:p>
      </dgm:t>
    </dgm:pt>
    <dgm:pt modelId="{E2C30994-D092-4B6C-AA97-DA0EAC8C2C8E}" type="parTrans" cxnId="{D4CCEECA-8160-40CB-AFB4-8A6B564DCA6B}">
      <dgm:prSet/>
      <dgm:spPr/>
      <dgm:t>
        <a:bodyPr/>
        <a:lstStyle/>
        <a:p>
          <a:endParaRPr lang="en-US"/>
        </a:p>
      </dgm:t>
    </dgm:pt>
    <dgm:pt modelId="{B0CB325A-F041-4E44-80E5-49EA0E2FF287}" type="sibTrans" cxnId="{D4CCEECA-8160-40CB-AFB4-8A6B564DCA6B}">
      <dgm:prSet/>
      <dgm:spPr/>
      <dgm:t>
        <a:bodyPr/>
        <a:lstStyle/>
        <a:p>
          <a:endParaRPr lang="en-US"/>
        </a:p>
      </dgm:t>
    </dgm:pt>
    <dgm:pt modelId="{F2E497DE-01F1-46F7-9746-8C7A9A8712B3}">
      <dgm:prSet/>
      <dgm:spPr/>
      <dgm:t>
        <a:bodyPr/>
        <a:lstStyle/>
        <a:p>
          <a:r>
            <a:rPr lang="en-US" b="0" i="0" u="none"/>
            <a:t>Integrated Pest Management Plan</a:t>
          </a:r>
        </a:p>
      </dgm:t>
    </dgm:pt>
    <dgm:pt modelId="{1A329E58-5BC6-4AC9-AFE6-20A72F477AC1}" type="parTrans" cxnId="{334874A1-7DC8-4765-9A57-0EDEBC5888A7}">
      <dgm:prSet/>
      <dgm:spPr/>
      <dgm:t>
        <a:bodyPr/>
        <a:lstStyle/>
        <a:p>
          <a:endParaRPr lang="en-US"/>
        </a:p>
      </dgm:t>
    </dgm:pt>
    <dgm:pt modelId="{D20B9B58-3B98-4244-AB5B-BE64DFEAD672}" type="sibTrans" cxnId="{334874A1-7DC8-4765-9A57-0EDEBC5888A7}">
      <dgm:prSet/>
      <dgm:spPr/>
      <dgm:t>
        <a:bodyPr/>
        <a:lstStyle/>
        <a:p>
          <a:endParaRPr lang="en-US"/>
        </a:p>
      </dgm:t>
    </dgm:pt>
    <dgm:pt modelId="{0D52E74D-41A4-46AD-B992-4C36223CFEA6}">
      <dgm:prSet/>
      <dgm:spPr/>
      <dgm:t>
        <a:bodyPr/>
        <a:lstStyle/>
        <a:p>
          <a:r>
            <a:rPr lang="en-US" b="0" i="0" u="none"/>
            <a:t>Downtown Investments / Beautification*</a:t>
          </a:r>
        </a:p>
      </dgm:t>
    </dgm:pt>
    <dgm:pt modelId="{D3C74DA8-2E39-4938-8CB6-03BE3BCC2900}" type="parTrans" cxnId="{3B956CDA-65AC-4A9D-9A82-68B51EA12DEF}">
      <dgm:prSet/>
      <dgm:spPr/>
      <dgm:t>
        <a:bodyPr/>
        <a:lstStyle/>
        <a:p>
          <a:endParaRPr lang="en-US"/>
        </a:p>
      </dgm:t>
    </dgm:pt>
    <dgm:pt modelId="{B9830D1B-70AD-4872-B93C-CF2AEC9E8C1A}" type="sibTrans" cxnId="{3B956CDA-65AC-4A9D-9A82-68B51EA12DEF}">
      <dgm:prSet/>
      <dgm:spPr/>
      <dgm:t>
        <a:bodyPr/>
        <a:lstStyle/>
        <a:p>
          <a:endParaRPr lang="en-US"/>
        </a:p>
      </dgm:t>
    </dgm:pt>
    <dgm:pt modelId="{1DB2D9E4-CFF3-43F9-91A6-27451B8CB6E3}">
      <dgm:prSet phldrT="[Text]"/>
      <dgm:spPr/>
      <dgm:t>
        <a:bodyPr/>
        <a:lstStyle/>
        <a:p>
          <a:r>
            <a:rPr lang="en-US" b="0" i="0" u="none"/>
            <a:t>Open Space Acquisition</a:t>
          </a:r>
          <a:endParaRPr lang="en-US" b="0"/>
        </a:p>
      </dgm:t>
    </dgm:pt>
    <dgm:pt modelId="{408531C6-CBE7-43D8-9131-D488059B4318}" type="parTrans" cxnId="{3D300376-821A-43E6-856C-DDAFC28E4D46}">
      <dgm:prSet/>
      <dgm:spPr/>
      <dgm:t>
        <a:bodyPr/>
        <a:lstStyle/>
        <a:p>
          <a:endParaRPr lang="en-US"/>
        </a:p>
      </dgm:t>
    </dgm:pt>
    <dgm:pt modelId="{67689DE0-FDB3-4602-A9EF-EB02D7DE4DC6}" type="sibTrans" cxnId="{3D300376-821A-43E6-856C-DDAFC28E4D46}">
      <dgm:prSet/>
      <dgm:spPr/>
      <dgm:t>
        <a:bodyPr/>
        <a:lstStyle/>
        <a:p>
          <a:endParaRPr lang="en-US"/>
        </a:p>
      </dgm:t>
    </dgm:pt>
    <dgm:pt modelId="{17773538-3EAF-46AF-8330-877F435F6A9C}">
      <dgm:prSet phldrT="[Text]"/>
      <dgm:spPr/>
      <dgm:t>
        <a:bodyPr/>
        <a:lstStyle/>
        <a:p>
          <a:r>
            <a:rPr lang="en-US" b="0"/>
            <a:t>Active Transportation Plan</a:t>
          </a:r>
        </a:p>
      </dgm:t>
    </dgm:pt>
    <dgm:pt modelId="{E5F2E197-1D93-4EDA-821B-CD72EB97D693}" type="parTrans" cxnId="{FED0A9B2-A6BA-4198-B865-DC80AA6F371E}">
      <dgm:prSet/>
      <dgm:spPr/>
      <dgm:t>
        <a:bodyPr/>
        <a:lstStyle/>
        <a:p>
          <a:endParaRPr lang="en-US"/>
        </a:p>
      </dgm:t>
    </dgm:pt>
    <dgm:pt modelId="{DB54406B-09E4-4E40-97B9-D50E314A8406}" type="sibTrans" cxnId="{FED0A9B2-A6BA-4198-B865-DC80AA6F371E}">
      <dgm:prSet/>
      <dgm:spPr/>
      <dgm:t>
        <a:bodyPr/>
        <a:lstStyle/>
        <a:p>
          <a:endParaRPr lang="en-US"/>
        </a:p>
      </dgm:t>
    </dgm:pt>
    <dgm:pt modelId="{D19F246F-3594-44EC-BE86-43144B1C560D}">
      <dgm:prSet/>
      <dgm:spPr/>
      <dgm:t>
        <a:bodyPr/>
        <a:lstStyle/>
        <a:p>
          <a:r>
            <a:rPr lang="en-US" b="0" i="0" u="none"/>
            <a:t>Electrification Plan (Now Blueprint for Carbon Neutrality)</a:t>
          </a:r>
        </a:p>
      </dgm:t>
    </dgm:pt>
    <dgm:pt modelId="{A229B2A5-7D60-46C7-846C-C8AC5E9B9E4D}" type="parTrans" cxnId="{BD461C97-55D4-4D2E-AFDE-5E4ACADB306B}">
      <dgm:prSet/>
      <dgm:spPr/>
      <dgm:t>
        <a:bodyPr/>
        <a:lstStyle/>
        <a:p>
          <a:endParaRPr lang="en-US"/>
        </a:p>
      </dgm:t>
    </dgm:pt>
    <dgm:pt modelId="{71BA0C04-11AD-425C-AAD7-6DC30A4A4BEC}" type="sibTrans" cxnId="{BD461C97-55D4-4D2E-AFDE-5E4ACADB306B}">
      <dgm:prSet/>
      <dgm:spPr/>
      <dgm:t>
        <a:bodyPr/>
        <a:lstStyle/>
        <a:p>
          <a:endParaRPr lang="en-US"/>
        </a:p>
      </dgm:t>
    </dgm:pt>
    <dgm:pt modelId="{832E7D63-FDA0-414A-B2F7-41C56ADF7831}" type="pres">
      <dgm:prSet presAssocID="{6E6DCB24-8732-4C12-A5EF-2793219340E0}" presName="Name0" presStyleCnt="0">
        <dgm:presLayoutVars>
          <dgm:dir/>
          <dgm:animLvl val="lvl"/>
          <dgm:resizeHandles val="exact"/>
        </dgm:presLayoutVars>
      </dgm:prSet>
      <dgm:spPr/>
    </dgm:pt>
    <dgm:pt modelId="{56DD9D87-2E76-4AB6-89D0-2677F1A9E66E}" type="pres">
      <dgm:prSet presAssocID="{ADC57409-BBDB-4437-9522-97EF8940DE29}" presName="composite" presStyleCnt="0"/>
      <dgm:spPr/>
    </dgm:pt>
    <dgm:pt modelId="{42E8D2B4-392F-4B67-905B-15E290AC141B}" type="pres">
      <dgm:prSet presAssocID="{ADC57409-BBDB-4437-9522-97EF8940DE29}" presName="parTx" presStyleLbl="alignNode1" presStyleIdx="0" presStyleCnt="2">
        <dgm:presLayoutVars>
          <dgm:chMax val="0"/>
          <dgm:chPref val="0"/>
          <dgm:bulletEnabled val="1"/>
        </dgm:presLayoutVars>
      </dgm:prSet>
      <dgm:spPr/>
    </dgm:pt>
    <dgm:pt modelId="{7F38BA90-368F-4B42-871B-0CCDAC5D0576}" type="pres">
      <dgm:prSet presAssocID="{ADC57409-BBDB-4437-9522-97EF8940DE29}" presName="desTx" presStyleLbl="alignAccFollowNode1" presStyleIdx="0" presStyleCnt="2">
        <dgm:presLayoutVars>
          <dgm:bulletEnabled val="1"/>
        </dgm:presLayoutVars>
      </dgm:prSet>
      <dgm:spPr/>
    </dgm:pt>
    <dgm:pt modelId="{5516C46C-6CE7-44EE-9C24-EEB0FF579995}" type="pres">
      <dgm:prSet presAssocID="{8959CB6D-1325-4CC1-A246-580FC74BB820}" presName="space" presStyleCnt="0"/>
      <dgm:spPr/>
    </dgm:pt>
    <dgm:pt modelId="{B45A0D46-290F-43FA-8D42-7D1ECB1EA338}" type="pres">
      <dgm:prSet presAssocID="{804AE94D-4A32-4D6C-97BB-CE2134E34700}" presName="composite" presStyleCnt="0"/>
      <dgm:spPr/>
    </dgm:pt>
    <dgm:pt modelId="{758D08C5-8DE2-4782-9E34-C8656E07C997}" type="pres">
      <dgm:prSet presAssocID="{804AE94D-4A32-4D6C-97BB-CE2134E34700}" presName="parTx" presStyleLbl="alignNode1" presStyleIdx="1" presStyleCnt="2">
        <dgm:presLayoutVars>
          <dgm:chMax val="0"/>
          <dgm:chPref val="0"/>
          <dgm:bulletEnabled val="1"/>
        </dgm:presLayoutVars>
      </dgm:prSet>
      <dgm:spPr/>
    </dgm:pt>
    <dgm:pt modelId="{EF47170F-E93D-42CA-BCA1-267B13802CEB}" type="pres">
      <dgm:prSet presAssocID="{804AE94D-4A32-4D6C-97BB-CE2134E34700}" presName="desTx" presStyleLbl="alignAccFollowNode1" presStyleIdx="1" presStyleCnt="2">
        <dgm:presLayoutVars>
          <dgm:bulletEnabled val="1"/>
        </dgm:presLayoutVars>
      </dgm:prSet>
      <dgm:spPr/>
    </dgm:pt>
  </dgm:ptLst>
  <dgm:cxnLst>
    <dgm:cxn modelId="{A767BD01-CB1A-4F93-A5F5-9BD7AD99518E}" type="presOf" srcId="{6E6DCB24-8732-4C12-A5EF-2793219340E0}" destId="{832E7D63-FDA0-414A-B2F7-41C56ADF7831}" srcOrd="0" destOrd="0" presId="urn:microsoft.com/office/officeart/2005/8/layout/hList1"/>
    <dgm:cxn modelId="{43501424-F5C8-4A1A-8D71-6DF0AACA4DD1}" type="presOf" srcId="{0D52E74D-41A4-46AD-B992-4C36223CFEA6}" destId="{EF47170F-E93D-42CA-BCA1-267B13802CEB}" srcOrd="0" destOrd="3" presId="urn:microsoft.com/office/officeart/2005/8/layout/hList1"/>
    <dgm:cxn modelId="{C9425029-E3F3-444C-B375-ED474484CAB7}" type="presOf" srcId="{17773538-3EAF-46AF-8330-877F435F6A9C}" destId="{EF47170F-E93D-42CA-BCA1-267B13802CEB}" srcOrd="0" destOrd="2" presId="urn:microsoft.com/office/officeart/2005/8/layout/hList1"/>
    <dgm:cxn modelId="{7E61AD2F-5B60-4B6A-82BB-AD0966742F09}" type="presOf" srcId="{1DB2D9E4-CFF3-43F9-91A6-27451B8CB6E3}" destId="{EF47170F-E93D-42CA-BCA1-267B13802CEB}" srcOrd="0" destOrd="1" presId="urn:microsoft.com/office/officeart/2005/8/layout/hList1"/>
    <dgm:cxn modelId="{3DAACD44-8240-4780-9A6E-A8DC7D3D0239}" srcId="{6E6DCB24-8732-4C12-A5EF-2793219340E0}" destId="{ADC57409-BBDB-4437-9522-97EF8940DE29}" srcOrd="0" destOrd="0" parTransId="{F143BF34-BBCC-4906-A413-CD25D3D57692}" sibTransId="{8959CB6D-1325-4CC1-A246-580FC74BB820}"/>
    <dgm:cxn modelId="{3D300376-821A-43E6-856C-DDAFC28E4D46}" srcId="{804AE94D-4A32-4D6C-97BB-CE2134E34700}" destId="{1DB2D9E4-CFF3-43F9-91A6-27451B8CB6E3}" srcOrd="1" destOrd="0" parTransId="{408531C6-CBE7-43D8-9131-D488059B4318}" sibTransId="{67689DE0-FDB3-4602-A9EF-EB02D7DE4DC6}"/>
    <dgm:cxn modelId="{3158C97A-23BA-48C2-8286-9F599C4ED36E}" type="presOf" srcId="{ADC57409-BBDB-4437-9522-97EF8940DE29}" destId="{42E8D2B4-392F-4B67-905B-15E290AC141B}" srcOrd="0" destOrd="0" presId="urn:microsoft.com/office/officeart/2005/8/layout/hList1"/>
    <dgm:cxn modelId="{84CCC88A-8858-42A8-9789-FB025EA1DE60}" type="presOf" srcId="{3861D823-71D6-419E-9D7F-C67A7620A875}" destId="{EF47170F-E93D-42CA-BCA1-267B13802CEB}" srcOrd="0" destOrd="0" presId="urn:microsoft.com/office/officeart/2005/8/layout/hList1"/>
    <dgm:cxn modelId="{666DF58D-BC30-4FBA-88FE-38207B90ADA1}" type="presOf" srcId="{F2E497DE-01F1-46F7-9746-8C7A9A8712B3}" destId="{7F38BA90-368F-4B42-871B-0CCDAC5D0576}" srcOrd="0" destOrd="1" presId="urn:microsoft.com/office/officeart/2005/8/layout/hList1"/>
    <dgm:cxn modelId="{BD461C97-55D4-4D2E-AFDE-5E4ACADB306B}" srcId="{ADC57409-BBDB-4437-9522-97EF8940DE29}" destId="{D19F246F-3594-44EC-BE86-43144B1C560D}" srcOrd="2" destOrd="0" parTransId="{A229B2A5-7D60-46C7-846C-C8AC5E9B9E4D}" sibTransId="{71BA0C04-11AD-425C-AAD7-6DC30A4A4BEC}"/>
    <dgm:cxn modelId="{80B7D19D-2161-4670-B3B3-E9EE9A7C654E}" type="presOf" srcId="{D19F246F-3594-44EC-BE86-43144B1C560D}" destId="{7F38BA90-368F-4B42-871B-0CCDAC5D0576}" srcOrd="0" destOrd="2" presId="urn:microsoft.com/office/officeart/2005/8/layout/hList1"/>
    <dgm:cxn modelId="{6BFE6E9F-66E3-4276-A45E-D3F6E132EAB3}" type="presOf" srcId="{804AE94D-4A32-4D6C-97BB-CE2134E34700}" destId="{758D08C5-8DE2-4782-9E34-C8656E07C997}" srcOrd="0" destOrd="0" presId="urn:microsoft.com/office/officeart/2005/8/layout/hList1"/>
    <dgm:cxn modelId="{334874A1-7DC8-4765-9A57-0EDEBC5888A7}" srcId="{ADC57409-BBDB-4437-9522-97EF8940DE29}" destId="{F2E497DE-01F1-46F7-9746-8C7A9A8712B3}" srcOrd="1" destOrd="0" parTransId="{1A329E58-5BC6-4AC9-AFE6-20A72F477AC1}" sibTransId="{D20B9B58-3B98-4244-AB5B-BE64DFEAD672}"/>
    <dgm:cxn modelId="{3A6B9CAA-989B-40AB-9C0C-6B7041A95490}" srcId="{6E6DCB24-8732-4C12-A5EF-2793219340E0}" destId="{804AE94D-4A32-4D6C-97BB-CE2134E34700}" srcOrd="1" destOrd="0" parTransId="{0E66EC0F-C23C-4CF7-BCC5-306B4C9C785C}" sibTransId="{6355825C-5C43-41F8-80AB-C58454D57FA1}"/>
    <dgm:cxn modelId="{B9A566B0-8067-4ACB-8940-286C2DECC329}" type="presOf" srcId="{B3B23CAB-2080-4581-A681-B89C52B890A8}" destId="{7F38BA90-368F-4B42-871B-0CCDAC5D0576}" srcOrd="0" destOrd="0" presId="urn:microsoft.com/office/officeart/2005/8/layout/hList1"/>
    <dgm:cxn modelId="{FED0A9B2-A6BA-4198-B865-DC80AA6F371E}" srcId="{804AE94D-4A32-4D6C-97BB-CE2134E34700}" destId="{17773538-3EAF-46AF-8330-877F435F6A9C}" srcOrd="2" destOrd="0" parTransId="{E5F2E197-1D93-4EDA-821B-CD72EB97D693}" sibTransId="{DB54406B-09E4-4E40-97B9-D50E314A8406}"/>
    <dgm:cxn modelId="{D4CCEECA-8160-40CB-AFB4-8A6B564DCA6B}" srcId="{804AE94D-4A32-4D6C-97BB-CE2134E34700}" destId="{3861D823-71D6-419E-9D7F-C67A7620A875}" srcOrd="0" destOrd="0" parTransId="{E2C30994-D092-4B6C-AA97-DA0EAC8C2C8E}" sibTransId="{B0CB325A-F041-4E44-80E5-49EA0E2FF287}"/>
    <dgm:cxn modelId="{BACFEAD2-E616-46F1-B7D1-48306BEFE606}" srcId="{ADC57409-BBDB-4437-9522-97EF8940DE29}" destId="{B3B23CAB-2080-4581-A681-B89C52B890A8}" srcOrd="0" destOrd="0" parTransId="{9096D9AF-B341-4CC3-9271-243E11505232}" sibTransId="{AD7180D3-4547-46C3-8229-D5C53EE9B4D7}"/>
    <dgm:cxn modelId="{3B956CDA-65AC-4A9D-9A82-68B51EA12DEF}" srcId="{804AE94D-4A32-4D6C-97BB-CE2134E34700}" destId="{0D52E74D-41A4-46AD-B992-4C36223CFEA6}" srcOrd="3" destOrd="0" parTransId="{D3C74DA8-2E39-4938-8CB6-03BE3BCC2900}" sibTransId="{B9830D1B-70AD-4872-B93C-CF2AEC9E8C1A}"/>
    <dgm:cxn modelId="{1908659F-3D7D-4ABB-9832-86B16E965DD7}" type="presParOf" srcId="{832E7D63-FDA0-414A-B2F7-41C56ADF7831}" destId="{56DD9D87-2E76-4AB6-89D0-2677F1A9E66E}" srcOrd="0" destOrd="0" presId="urn:microsoft.com/office/officeart/2005/8/layout/hList1"/>
    <dgm:cxn modelId="{5F1646AB-336C-44B9-AA8C-03D9F6DBAB4D}" type="presParOf" srcId="{56DD9D87-2E76-4AB6-89D0-2677F1A9E66E}" destId="{42E8D2B4-392F-4B67-905B-15E290AC141B}" srcOrd="0" destOrd="0" presId="urn:microsoft.com/office/officeart/2005/8/layout/hList1"/>
    <dgm:cxn modelId="{5C355593-2CCE-4D0F-B42B-B24D71475087}" type="presParOf" srcId="{56DD9D87-2E76-4AB6-89D0-2677F1A9E66E}" destId="{7F38BA90-368F-4B42-871B-0CCDAC5D0576}" srcOrd="1" destOrd="0" presId="urn:microsoft.com/office/officeart/2005/8/layout/hList1"/>
    <dgm:cxn modelId="{D0086629-92DC-4540-ACF5-5C8957DBFCCD}" type="presParOf" srcId="{832E7D63-FDA0-414A-B2F7-41C56ADF7831}" destId="{5516C46C-6CE7-44EE-9C24-EEB0FF579995}" srcOrd="1" destOrd="0" presId="urn:microsoft.com/office/officeart/2005/8/layout/hList1"/>
    <dgm:cxn modelId="{1E709F87-AAF4-4A8A-B7F8-A8AEE81FAE4A}" type="presParOf" srcId="{832E7D63-FDA0-414A-B2F7-41C56ADF7831}" destId="{B45A0D46-290F-43FA-8D42-7D1ECB1EA338}" srcOrd="2" destOrd="0" presId="urn:microsoft.com/office/officeart/2005/8/layout/hList1"/>
    <dgm:cxn modelId="{75D56EDF-9A3F-4461-8630-875EC1EC12CF}" type="presParOf" srcId="{B45A0D46-290F-43FA-8D42-7D1ECB1EA338}" destId="{758D08C5-8DE2-4782-9E34-C8656E07C997}" srcOrd="0" destOrd="0" presId="urn:microsoft.com/office/officeart/2005/8/layout/hList1"/>
    <dgm:cxn modelId="{60943FE4-C55E-4D95-94B3-2AD934B6B058}" type="presParOf" srcId="{B45A0D46-290F-43FA-8D42-7D1ECB1EA338}" destId="{EF47170F-E93D-42CA-BCA1-267B13802CE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E6DCB24-8732-4C12-A5EF-2793219340E0}"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ADC57409-BBDB-4437-9522-97EF8940DE29}">
      <dgm:prSet phldrT="[Text]"/>
      <dgm:spPr/>
      <dgm:t>
        <a:bodyPr/>
        <a:lstStyle/>
        <a:p>
          <a:r>
            <a:rPr lang="en-US"/>
            <a:t>Original Top 10</a:t>
          </a:r>
        </a:p>
      </dgm:t>
    </dgm:pt>
    <dgm:pt modelId="{F143BF34-BBCC-4906-A413-CD25D3D57692}" type="parTrans" cxnId="{3DAACD44-8240-4780-9A6E-A8DC7D3D0239}">
      <dgm:prSet/>
      <dgm:spPr/>
      <dgm:t>
        <a:bodyPr/>
        <a:lstStyle/>
        <a:p>
          <a:endParaRPr lang="en-US"/>
        </a:p>
      </dgm:t>
    </dgm:pt>
    <dgm:pt modelId="{8959CB6D-1325-4CC1-A246-580FC74BB820}" type="sibTrans" cxnId="{3DAACD44-8240-4780-9A6E-A8DC7D3D0239}">
      <dgm:prSet/>
      <dgm:spPr/>
      <dgm:t>
        <a:bodyPr/>
        <a:lstStyle/>
        <a:p>
          <a:endParaRPr lang="en-US"/>
        </a:p>
      </dgm:t>
    </dgm:pt>
    <dgm:pt modelId="{B3B23CAB-2080-4581-A681-B89C52B890A8}">
      <dgm:prSet phldrT="[Text]"/>
      <dgm:spPr/>
      <dgm:t>
        <a:bodyPr/>
        <a:lstStyle/>
        <a:p>
          <a:endParaRPr lang="en-US" b="0"/>
        </a:p>
      </dgm:t>
    </dgm:pt>
    <dgm:pt modelId="{9096D9AF-B341-4CC3-9271-243E11505232}" type="parTrans" cxnId="{BACFEAD2-E616-46F1-B7D1-48306BEFE606}">
      <dgm:prSet/>
      <dgm:spPr/>
      <dgm:t>
        <a:bodyPr/>
        <a:lstStyle/>
        <a:p>
          <a:endParaRPr lang="en-US"/>
        </a:p>
      </dgm:t>
    </dgm:pt>
    <dgm:pt modelId="{AD7180D3-4547-46C3-8229-D5C53EE9B4D7}" type="sibTrans" cxnId="{BACFEAD2-E616-46F1-B7D1-48306BEFE606}">
      <dgm:prSet/>
      <dgm:spPr/>
      <dgm:t>
        <a:bodyPr/>
        <a:lstStyle/>
        <a:p>
          <a:endParaRPr lang="en-US"/>
        </a:p>
      </dgm:t>
    </dgm:pt>
    <dgm:pt modelId="{804AE94D-4A32-4D6C-97BB-CE2134E34700}">
      <dgm:prSet phldrT="[Text]"/>
      <dgm:spPr/>
      <dgm:t>
        <a:bodyPr/>
        <a:lstStyle/>
        <a:p>
          <a:r>
            <a:rPr lang="en-US"/>
            <a:t>Additional </a:t>
          </a:r>
        </a:p>
      </dgm:t>
    </dgm:pt>
    <dgm:pt modelId="{0E66EC0F-C23C-4CF7-BCC5-306B4C9C785C}" type="parTrans" cxnId="{3A6B9CAA-989B-40AB-9C0C-6B7041A95490}">
      <dgm:prSet/>
      <dgm:spPr/>
      <dgm:t>
        <a:bodyPr/>
        <a:lstStyle/>
        <a:p>
          <a:endParaRPr lang="en-US"/>
        </a:p>
      </dgm:t>
    </dgm:pt>
    <dgm:pt modelId="{6355825C-5C43-41F8-80AB-C58454D57FA1}" type="sibTrans" cxnId="{3A6B9CAA-989B-40AB-9C0C-6B7041A95490}">
      <dgm:prSet/>
      <dgm:spPr/>
      <dgm:t>
        <a:bodyPr/>
        <a:lstStyle/>
        <a:p>
          <a:endParaRPr lang="en-US"/>
        </a:p>
      </dgm:t>
    </dgm:pt>
    <dgm:pt modelId="{3861D823-71D6-419E-9D7F-C67A7620A875}">
      <dgm:prSet phldrT="[Text]"/>
      <dgm:spPr/>
      <dgm:t>
        <a:bodyPr/>
        <a:lstStyle/>
        <a:p>
          <a:r>
            <a:rPr lang="en-US" b="0" i="0" u="none"/>
            <a:t>Plan to End Homelessness</a:t>
          </a:r>
          <a:endParaRPr lang="en-US" b="0"/>
        </a:p>
      </dgm:t>
    </dgm:pt>
    <dgm:pt modelId="{E2C30994-D092-4B6C-AA97-DA0EAC8C2C8E}" type="parTrans" cxnId="{D4CCEECA-8160-40CB-AFB4-8A6B564DCA6B}">
      <dgm:prSet/>
      <dgm:spPr/>
      <dgm:t>
        <a:bodyPr/>
        <a:lstStyle/>
        <a:p>
          <a:endParaRPr lang="en-US"/>
        </a:p>
      </dgm:t>
    </dgm:pt>
    <dgm:pt modelId="{B0CB325A-F041-4E44-80E5-49EA0E2FF287}" type="sibTrans" cxnId="{D4CCEECA-8160-40CB-AFB4-8A6B564DCA6B}">
      <dgm:prSet/>
      <dgm:spPr/>
      <dgm:t>
        <a:bodyPr/>
        <a:lstStyle/>
        <a:p>
          <a:endParaRPr lang="en-US"/>
        </a:p>
      </dgm:t>
    </dgm:pt>
    <dgm:pt modelId="{7D81CDF8-36B5-4C4B-A021-6416448C0BD2}">
      <dgm:prSet/>
      <dgm:spPr/>
      <dgm:t>
        <a:bodyPr/>
        <a:lstStyle/>
        <a:p>
          <a:r>
            <a:rPr lang="en-US" b="0" i="0" u="none"/>
            <a:t>Sea Level Rise</a:t>
          </a:r>
        </a:p>
      </dgm:t>
    </dgm:pt>
    <dgm:pt modelId="{BA5838D1-2706-4E91-BD10-610366FCB17F}" type="parTrans" cxnId="{3CDD8B63-6A53-45BD-BFC3-D5D84446D2CB}">
      <dgm:prSet/>
      <dgm:spPr/>
      <dgm:t>
        <a:bodyPr/>
        <a:lstStyle/>
        <a:p>
          <a:endParaRPr lang="en-US"/>
        </a:p>
      </dgm:t>
    </dgm:pt>
    <dgm:pt modelId="{4161F36E-6E9E-4613-BCE6-E6DC5769B9F9}" type="sibTrans" cxnId="{3CDD8B63-6A53-45BD-BFC3-D5D84446D2CB}">
      <dgm:prSet/>
      <dgm:spPr/>
      <dgm:t>
        <a:bodyPr/>
        <a:lstStyle/>
        <a:p>
          <a:endParaRPr lang="en-US"/>
        </a:p>
      </dgm:t>
    </dgm:pt>
    <dgm:pt modelId="{C244893F-BB13-4EBF-A4D9-A3E23FDF0A20}">
      <dgm:prSet/>
      <dgm:spPr/>
      <dgm:t>
        <a:bodyPr/>
        <a:lstStyle/>
        <a:p>
          <a:r>
            <a:rPr lang="en-US" b="0" i="0" u="none"/>
            <a:t>Petaluma North Specific Plan</a:t>
          </a:r>
        </a:p>
      </dgm:t>
    </dgm:pt>
    <dgm:pt modelId="{3A869FEE-2B6C-4127-B5AE-26628FCC7BC9}" type="parTrans" cxnId="{A6C0ECFD-4E84-4A3B-9377-79EBAA933FC5}">
      <dgm:prSet/>
      <dgm:spPr/>
      <dgm:t>
        <a:bodyPr/>
        <a:lstStyle/>
        <a:p>
          <a:endParaRPr lang="en-US"/>
        </a:p>
      </dgm:t>
    </dgm:pt>
    <dgm:pt modelId="{ABA2F910-C6E7-41F0-ABD0-45507635634A}" type="sibTrans" cxnId="{A6C0ECFD-4E84-4A3B-9377-79EBAA933FC5}">
      <dgm:prSet/>
      <dgm:spPr/>
      <dgm:t>
        <a:bodyPr/>
        <a:lstStyle/>
        <a:p>
          <a:endParaRPr lang="en-US"/>
        </a:p>
      </dgm:t>
    </dgm:pt>
    <dgm:pt modelId="{E3A44313-0A58-48F9-81D6-AA9B12B6F6CE}">
      <dgm:prSet/>
      <dgm:spPr/>
      <dgm:t>
        <a:bodyPr/>
        <a:lstStyle/>
        <a:p>
          <a:r>
            <a:rPr lang="en-US" b="0" i="0" u="none"/>
            <a:t>City Hall – West Wing Utilization</a:t>
          </a:r>
        </a:p>
      </dgm:t>
    </dgm:pt>
    <dgm:pt modelId="{D10B763F-0307-43A5-8C01-7D1979CCC1AF}" type="parTrans" cxnId="{A4010F2C-8A37-4C6E-8B72-954919B8595A}">
      <dgm:prSet/>
      <dgm:spPr/>
      <dgm:t>
        <a:bodyPr/>
        <a:lstStyle/>
        <a:p>
          <a:endParaRPr lang="en-US"/>
        </a:p>
      </dgm:t>
    </dgm:pt>
    <dgm:pt modelId="{9B1BD6B5-0FC4-48EF-9001-77A133E2507E}" type="sibTrans" cxnId="{A4010F2C-8A37-4C6E-8B72-954919B8595A}">
      <dgm:prSet/>
      <dgm:spPr/>
      <dgm:t>
        <a:bodyPr/>
        <a:lstStyle/>
        <a:p>
          <a:endParaRPr lang="en-US"/>
        </a:p>
      </dgm:t>
    </dgm:pt>
    <dgm:pt modelId="{832E7D63-FDA0-414A-B2F7-41C56ADF7831}" type="pres">
      <dgm:prSet presAssocID="{6E6DCB24-8732-4C12-A5EF-2793219340E0}" presName="Name0" presStyleCnt="0">
        <dgm:presLayoutVars>
          <dgm:dir/>
          <dgm:animLvl val="lvl"/>
          <dgm:resizeHandles val="exact"/>
        </dgm:presLayoutVars>
      </dgm:prSet>
      <dgm:spPr/>
    </dgm:pt>
    <dgm:pt modelId="{56DD9D87-2E76-4AB6-89D0-2677F1A9E66E}" type="pres">
      <dgm:prSet presAssocID="{ADC57409-BBDB-4437-9522-97EF8940DE29}" presName="composite" presStyleCnt="0"/>
      <dgm:spPr/>
    </dgm:pt>
    <dgm:pt modelId="{42E8D2B4-392F-4B67-905B-15E290AC141B}" type="pres">
      <dgm:prSet presAssocID="{ADC57409-BBDB-4437-9522-97EF8940DE29}" presName="parTx" presStyleLbl="alignNode1" presStyleIdx="0" presStyleCnt="2">
        <dgm:presLayoutVars>
          <dgm:chMax val="0"/>
          <dgm:chPref val="0"/>
          <dgm:bulletEnabled val="1"/>
        </dgm:presLayoutVars>
      </dgm:prSet>
      <dgm:spPr/>
    </dgm:pt>
    <dgm:pt modelId="{7F38BA90-368F-4B42-871B-0CCDAC5D0576}" type="pres">
      <dgm:prSet presAssocID="{ADC57409-BBDB-4437-9522-97EF8940DE29}" presName="desTx" presStyleLbl="alignAccFollowNode1" presStyleIdx="0" presStyleCnt="2">
        <dgm:presLayoutVars>
          <dgm:bulletEnabled val="1"/>
        </dgm:presLayoutVars>
      </dgm:prSet>
      <dgm:spPr/>
    </dgm:pt>
    <dgm:pt modelId="{5516C46C-6CE7-44EE-9C24-EEB0FF579995}" type="pres">
      <dgm:prSet presAssocID="{8959CB6D-1325-4CC1-A246-580FC74BB820}" presName="space" presStyleCnt="0"/>
      <dgm:spPr/>
    </dgm:pt>
    <dgm:pt modelId="{B45A0D46-290F-43FA-8D42-7D1ECB1EA338}" type="pres">
      <dgm:prSet presAssocID="{804AE94D-4A32-4D6C-97BB-CE2134E34700}" presName="composite" presStyleCnt="0"/>
      <dgm:spPr/>
    </dgm:pt>
    <dgm:pt modelId="{758D08C5-8DE2-4782-9E34-C8656E07C997}" type="pres">
      <dgm:prSet presAssocID="{804AE94D-4A32-4D6C-97BB-CE2134E34700}" presName="parTx" presStyleLbl="alignNode1" presStyleIdx="1" presStyleCnt="2">
        <dgm:presLayoutVars>
          <dgm:chMax val="0"/>
          <dgm:chPref val="0"/>
          <dgm:bulletEnabled val="1"/>
        </dgm:presLayoutVars>
      </dgm:prSet>
      <dgm:spPr/>
    </dgm:pt>
    <dgm:pt modelId="{EF47170F-E93D-42CA-BCA1-267B13802CEB}" type="pres">
      <dgm:prSet presAssocID="{804AE94D-4A32-4D6C-97BB-CE2134E34700}" presName="desTx" presStyleLbl="alignAccFollowNode1" presStyleIdx="1" presStyleCnt="2">
        <dgm:presLayoutVars>
          <dgm:bulletEnabled val="1"/>
        </dgm:presLayoutVars>
      </dgm:prSet>
      <dgm:spPr/>
    </dgm:pt>
  </dgm:ptLst>
  <dgm:cxnLst>
    <dgm:cxn modelId="{A767BD01-CB1A-4F93-A5F5-9BD7AD99518E}" type="presOf" srcId="{6E6DCB24-8732-4C12-A5EF-2793219340E0}" destId="{832E7D63-FDA0-414A-B2F7-41C56ADF7831}" srcOrd="0" destOrd="0" presId="urn:microsoft.com/office/officeart/2005/8/layout/hList1"/>
    <dgm:cxn modelId="{CFF39303-08CE-4FC5-83B9-8D11D917EE9E}" type="presOf" srcId="{7D81CDF8-36B5-4C4B-A021-6416448C0BD2}" destId="{EF47170F-E93D-42CA-BCA1-267B13802CEB}" srcOrd="0" destOrd="1" presId="urn:microsoft.com/office/officeart/2005/8/layout/hList1"/>
    <dgm:cxn modelId="{2898A229-FE71-4C72-B22A-9A70CC351553}" type="presOf" srcId="{C244893F-BB13-4EBF-A4D9-A3E23FDF0A20}" destId="{EF47170F-E93D-42CA-BCA1-267B13802CEB}" srcOrd="0" destOrd="2" presId="urn:microsoft.com/office/officeart/2005/8/layout/hList1"/>
    <dgm:cxn modelId="{A4010F2C-8A37-4C6E-8B72-954919B8595A}" srcId="{804AE94D-4A32-4D6C-97BB-CE2134E34700}" destId="{E3A44313-0A58-48F9-81D6-AA9B12B6F6CE}" srcOrd="3" destOrd="0" parTransId="{D10B763F-0307-43A5-8C01-7D1979CCC1AF}" sibTransId="{9B1BD6B5-0FC4-48EF-9001-77A133E2507E}"/>
    <dgm:cxn modelId="{7ADE492F-F0BD-4BCF-81A2-B2FD3C9663E4}" type="presOf" srcId="{E3A44313-0A58-48F9-81D6-AA9B12B6F6CE}" destId="{EF47170F-E93D-42CA-BCA1-267B13802CEB}" srcOrd="0" destOrd="3" presId="urn:microsoft.com/office/officeart/2005/8/layout/hList1"/>
    <dgm:cxn modelId="{3CDD8B63-6A53-45BD-BFC3-D5D84446D2CB}" srcId="{804AE94D-4A32-4D6C-97BB-CE2134E34700}" destId="{7D81CDF8-36B5-4C4B-A021-6416448C0BD2}" srcOrd="1" destOrd="0" parTransId="{BA5838D1-2706-4E91-BD10-610366FCB17F}" sibTransId="{4161F36E-6E9E-4613-BCE6-E6DC5769B9F9}"/>
    <dgm:cxn modelId="{3DAACD44-8240-4780-9A6E-A8DC7D3D0239}" srcId="{6E6DCB24-8732-4C12-A5EF-2793219340E0}" destId="{ADC57409-BBDB-4437-9522-97EF8940DE29}" srcOrd="0" destOrd="0" parTransId="{F143BF34-BBCC-4906-A413-CD25D3D57692}" sibTransId="{8959CB6D-1325-4CC1-A246-580FC74BB820}"/>
    <dgm:cxn modelId="{3158C97A-23BA-48C2-8286-9F599C4ED36E}" type="presOf" srcId="{ADC57409-BBDB-4437-9522-97EF8940DE29}" destId="{42E8D2B4-392F-4B67-905B-15E290AC141B}" srcOrd="0" destOrd="0" presId="urn:microsoft.com/office/officeart/2005/8/layout/hList1"/>
    <dgm:cxn modelId="{84CCC88A-8858-42A8-9789-FB025EA1DE60}" type="presOf" srcId="{3861D823-71D6-419E-9D7F-C67A7620A875}" destId="{EF47170F-E93D-42CA-BCA1-267B13802CEB}" srcOrd="0" destOrd="0" presId="urn:microsoft.com/office/officeart/2005/8/layout/hList1"/>
    <dgm:cxn modelId="{6BFE6E9F-66E3-4276-A45E-D3F6E132EAB3}" type="presOf" srcId="{804AE94D-4A32-4D6C-97BB-CE2134E34700}" destId="{758D08C5-8DE2-4782-9E34-C8656E07C997}" srcOrd="0" destOrd="0" presId="urn:microsoft.com/office/officeart/2005/8/layout/hList1"/>
    <dgm:cxn modelId="{3A6B9CAA-989B-40AB-9C0C-6B7041A95490}" srcId="{6E6DCB24-8732-4C12-A5EF-2793219340E0}" destId="{804AE94D-4A32-4D6C-97BB-CE2134E34700}" srcOrd="1" destOrd="0" parTransId="{0E66EC0F-C23C-4CF7-BCC5-306B4C9C785C}" sibTransId="{6355825C-5C43-41F8-80AB-C58454D57FA1}"/>
    <dgm:cxn modelId="{B9A566B0-8067-4ACB-8940-286C2DECC329}" type="presOf" srcId="{B3B23CAB-2080-4581-A681-B89C52B890A8}" destId="{7F38BA90-368F-4B42-871B-0CCDAC5D0576}" srcOrd="0" destOrd="0" presId="urn:microsoft.com/office/officeart/2005/8/layout/hList1"/>
    <dgm:cxn modelId="{D4CCEECA-8160-40CB-AFB4-8A6B564DCA6B}" srcId="{804AE94D-4A32-4D6C-97BB-CE2134E34700}" destId="{3861D823-71D6-419E-9D7F-C67A7620A875}" srcOrd="0" destOrd="0" parTransId="{E2C30994-D092-4B6C-AA97-DA0EAC8C2C8E}" sibTransId="{B0CB325A-F041-4E44-80E5-49EA0E2FF287}"/>
    <dgm:cxn modelId="{BACFEAD2-E616-46F1-B7D1-48306BEFE606}" srcId="{ADC57409-BBDB-4437-9522-97EF8940DE29}" destId="{B3B23CAB-2080-4581-A681-B89C52B890A8}" srcOrd="0" destOrd="0" parTransId="{9096D9AF-B341-4CC3-9271-243E11505232}" sibTransId="{AD7180D3-4547-46C3-8229-D5C53EE9B4D7}"/>
    <dgm:cxn modelId="{A6C0ECFD-4E84-4A3B-9377-79EBAA933FC5}" srcId="{804AE94D-4A32-4D6C-97BB-CE2134E34700}" destId="{C244893F-BB13-4EBF-A4D9-A3E23FDF0A20}" srcOrd="2" destOrd="0" parTransId="{3A869FEE-2B6C-4127-B5AE-26628FCC7BC9}" sibTransId="{ABA2F910-C6E7-41F0-ABD0-45507635634A}"/>
    <dgm:cxn modelId="{1908659F-3D7D-4ABB-9832-86B16E965DD7}" type="presParOf" srcId="{832E7D63-FDA0-414A-B2F7-41C56ADF7831}" destId="{56DD9D87-2E76-4AB6-89D0-2677F1A9E66E}" srcOrd="0" destOrd="0" presId="urn:microsoft.com/office/officeart/2005/8/layout/hList1"/>
    <dgm:cxn modelId="{5F1646AB-336C-44B9-AA8C-03D9F6DBAB4D}" type="presParOf" srcId="{56DD9D87-2E76-4AB6-89D0-2677F1A9E66E}" destId="{42E8D2B4-392F-4B67-905B-15E290AC141B}" srcOrd="0" destOrd="0" presId="urn:microsoft.com/office/officeart/2005/8/layout/hList1"/>
    <dgm:cxn modelId="{5C355593-2CCE-4D0F-B42B-B24D71475087}" type="presParOf" srcId="{56DD9D87-2E76-4AB6-89D0-2677F1A9E66E}" destId="{7F38BA90-368F-4B42-871B-0CCDAC5D0576}" srcOrd="1" destOrd="0" presId="urn:microsoft.com/office/officeart/2005/8/layout/hList1"/>
    <dgm:cxn modelId="{D0086629-92DC-4540-ACF5-5C8957DBFCCD}" type="presParOf" srcId="{832E7D63-FDA0-414A-B2F7-41C56ADF7831}" destId="{5516C46C-6CE7-44EE-9C24-EEB0FF579995}" srcOrd="1" destOrd="0" presId="urn:microsoft.com/office/officeart/2005/8/layout/hList1"/>
    <dgm:cxn modelId="{1E709F87-AAF4-4A8A-B7F8-A8AEE81FAE4A}" type="presParOf" srcId="{832E7D63-FDA0-414A-B2F7-41C56ADF7831}" destId="{B45A0D46-290F-43FA-8D42-7D1ECB1EA338}" srcOrd="2" destOrd="0" presId="urn:microsoft.com/office/officeart/2005/8/layout/hList1"/>
    <dgm:cxn modelId="{75D56EDF-9A3F-4461-8630-875EC1EC12CF}" type="presParOf" srcId="{B45A0D46-290F-43FA-8D42-7D1ECB1EA338}" destId="{758D08C5-8DE2-4782-9E34-C8656E07C997}" srcOrd="0" destOrd="0" presId="urn:microsoft.com/office/officeart/2005/8/layout/hList1"/>
    <dgm:cxn modelId="{60943FE4-C55E-4D95-94B3-2AD934B6B058}" type="presParOf" srcId="{B45A0D46-290F-43FA-8D42-7D1ECB1EA338}" destId="{EF47170F-E93D-42CA-BCA1-267B13802CE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E6DCB24-8732-4C12-A5EF-2793219340E0}"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ADC57409-BBDB-4437-9522-97EF8940DE29}">
      <dgm:prSet phldrT="[Text]"/>
      <dgm:spPr/>
      <dgm:t>
        <a:bodyPr/>
        <a:lstStyle/>
        <a:p>
          <a:r>
            <a:rPr lang="en-US"/>
            <a:t>Original Top 10</a:t>
          </a:r>
        </a:p>
      </dgm:t>
    </dgm:pt>
    <dgm:pt modelId="{F143BF34-BBCC-4906-A413-CD25D3D57692}" type="parTrans" cxnId="{3DAACD44-8240-4780-9A6E-A8DC7D3D0239}">
      <dgm:prSet/>
      <dgm:spPr/>
      <dgm:t>
        <a:bodyPr/>
        <a:lstStyle/>
        <a:p>
          <a:endParaRPr lang="en-US"/>
        </a:p>
      </dgm:t>
    </dgm:pt>
    <dgm:pt modelId="{8959CB6D-1325-4CC1-A246-580FC74BB820}" type="sibTrans" cxnId="{3DAACD44-8240-4780-9A6E-A8DC7D3D0239}">
      <dgm:prSet/>
      <dgm:spPr/>
      <dgm:t>
        <a:bodyPr/>
        <a:lstStyle/>
        <a:p>
          <a:endParaRPr lang="en-US"/>
        </a:p>
      </dgm:t>
    </dgm:pt>
    <dgm:pt modelId="{B3B23CAB-2080-4581-A681-B89C52B890A8}">
      <dgm:prSet phldrT="[Text]"/>
      <dgm:spPr/>
      <dgm:t>
        <a:bodyPr/>
        <a:lstStyle/>
        <a:p>
          <a:r>
            <a:rPr lang="en-US" b="0" i="0" u="none"/>
            <a:t>Police Oversight</a:t>
          </a:r>
          <a:endParaRPr lang="en-US" b="0"/>
        </a:p>
      </dgm:t>
    </dgm:pt>
    <dgm:pt modelId="{9096D9AF-B341-4CC3-9271-243E11505232}" type="parTrans" cxnId="{BACFEAD2-E616-46F1-B7D1-48306BEFE606}">
      <dgm:prSet/>
      <dgm:spPr/>
      <dgm:t>
        <a:bodyPr/>
        <a:lstStyle/>
        <a:p>
          <a:endParaRPr lang="en-US"/>
        </a:p>
      </dgm:t>
    </dgm:pt>
    <dgm:pt modelId="{AD7180D3-4547-46C3-8229-D5C53EE9B4D7}" type="sibTrans" cxnId="{BACFEAD2-E616-46F1-B7D1-48306BEFE606}">
      <dgm:prSet/>
      <dgm:spPr/>
      <dgm:t>
        <a:bodyPr/>
        <a:lstStyle/>
        <a:p>
          <a:endParaRPr lang="en-US"/>
        </a:p>
      </dgm:t>
    </dgm:pt>
    <dgm:pt modelId="{804AE94D-4A32-4D6C-97BB-CE2134E34700}">
      <dgm:prSet phldrT="[Text]"/>
      <dgm:spPr/>
      <dgm:t>
        <a:bodyPr/>
        <a:lstStyle/>
        <a:p>
          <a:r>
            <a:rPr lang="en-US"/>
            <a:t>Additional </a:t>
          </a:r>
        </a:p>
      </dgm:t>
    </dgm:pt>
    <dgm:pt modelId="{0E66EC0F-C23C-4CF7-BCC5-306B4C9C785C}" type="parTrans" cxnId="{3A6B9CAA-989B-40AB-9C0C-6B7041A95490}">
      <dgm:prSet/>
      <dgm:spPr/>
      <dgm:t>
        <a:bodyPr/>
        <a:lstStyle/>
        <a:p>
          <a:endParaRPr lang="en-US"/>
        </a:p>
      </dgm:t>
    </dgm:pt>
    <dgm:pt modelId="{6355825C-5C43-41F8-80AB-C58454D57FA1}" type="sibTrans" cxnId="{3A6B9CAA-989B-40AB-9C0C-6B7041A95490}">
      <dgm:prSet/>
      <dgm:spPr/>
      <dgm:t>
        <a:bodyPr/>
        <a:lstStyle/>
        <a:p>
          <a:endParaRPr lang="en-US"/>
        </a:p>
      </dgm:t>
    </dgm:pt>
    <dgm:pt modelId="{86B3AC7B-64A5-4501-8E21-20ED31983DAB}">
      <dgm:prSet/>
      <dgm:spPr/>
      <dgm:t>
        <a:bodyPr/>
        <a:lstStyle/>
        <a:p>
          <a:r>
            <a:rPr lang="en-US" b="0" i="0" u="none"/>
            <a:t>Diversity, Equity, Inclusion &amp; Belonging (Separated from Police Oversight)</a:t>
          </a:r>
        </a:p>
      </dgm:t>
    </dgm:pt>
    <dgm:pt modelId="{392DEFF1-894B-443E-9D6B-182B3D109CDA}" type="parTrans" cxnId="{D500273D-0244-46AF-957A-287BD0E0EA11}">
      <dgm:prSet/>
      <dgm:spPr/>
      <dgm:t>
        <a:bodyPr/>
        <a:lstStyle/>
        <a:p>
          <a:endParaRPr lang="en-US"/>
        </a:p>
      </dgm:t>
    </dgm:pt>
    <dgm:pt modelId="{CA874018-1210-4B53-BEBD-6655983540D9}" type="sibTrans" cxnId="{D500273D-0244-46AF-957A-287BD0E0EA11}">
      <dgm:prSet/>
      <dgm:spPr/>
      <dgm:t>
        <a:bodyPr/>
        <a:lstStyle/>
        <a:p>
          <a:endParaRPr lang="en-US"/>
        </a:p>
      </dgm:t>
    </dgm:pt>
    <dgm:pt modelId="{70404743-E4E5-47C2-B2EF-77FAA925FF78}">
      <dgm:prSet phldrT="[Text]"/>
      <dgm:spPr/>
      <dgm:t>
        <a:bodyPr/>
        <a:lstStyle/>
        <a:p>
          <a:r>
            <a:rPr lang="en-US" b="0" i="0" u="none"/>
            <a:t>Organizational Development</a:t>
          </a:r>
          <a:endParaRPr lang="en-US" b="0"/>
        </a:p>
      </dgm:t>
    </dgm:pt>
    <dgm:pt modelId="{30A17EDF-C6CF-4A5E-8724-F8F8B04502EF}" type="parTrans" cxnId="{FF6F0320-2264-4B5E-9425-DD01A7242153}">
      <dgm:prSet/>
      <dgm:spPr/>
      <dgm:t>
        <a:bodyPr/>
        <a:lstStyle/>
        <a:p>
          <a:endParaRPr lang="en-US"/>
        </a:p>
      </dgm:t>
    </dgm:pt>
    <dgm:pt modelId="{78E6D4E5-F58B-4A27-9A47-6B75EDBA21A7}" type="sibTrans" cxnId="{FF6F0320-2264-4B5E-9425-DD01A7242153}">
      <dgm:prSet/>
      <dgm:spPr/>
      <dgm:t>
        <a:bodyPr/>
        <a:lstStyle/>
        <a:p>
          <a:endParaRPr lang="en-US"/>
        </a:p>
      </dgm:t>
    </dgm:pt>
    <dgm:pt modelId="{28A43F53-FEBF-42A9-859D-4E44C6473B44}">
      <dgm:prSet/>
      <dgm:spPr/>
      <dgm:t>
        <a:bodyPr/>
        <a:lstStyle/>
        <a:p>
          <a:r>
            <a:rPr lang="en-US" b="0" i="0" u="none"/>
            <a:t>Enterprise Resource Planning Software</a:t>
          </a:r>
        </a:p>
      </dgm:t>
    </dgm:pt>
    <dgm:pt modelId="{9318339F-79C5-4E6E-9A0F-F9A9923A16E0}" type="parTrans" cxnId="{20B0F56C-E163-411C-B33E-7E56029DC660}">
      <dgm:prSet/>
      <dgm:spPr/>
      <dgm:t>
        <a:bodyPr/>
        <a:lstStyle/>
        <a:p>
          <a:endParaRPr lang="en-US"/>
        </a:p>
      </dgm:t>
    </dgm:pt>
    <dgm:pt modelId="{1BEA063D-F59E-44DD-87F7-923AAD001B7E}" type="sibTrans" cxnId="{20B0F56C-E163-411C-B33E-7E56029DC660}">
      <dgm:prSet/>
      <dgm:spPr/>
      <dgm:t>
        <a:bodyPr/>
        <a:lstStyle/>
        <a:p>
          <a:endParaRPr lang="en-US"/>
        </a:p>
      </dgm:t>
    </dgm:pt>
    <dgm:pt modelId="{38DE7F0A-DDCA-4D2F-8FAB-3629FBB3D2B4}">
      <dgm:prSet/>
      <dgm:spPr/>
      <dgm:t>
        <a:bodyPr/>
        <a:lstStyle/>
        <a:p>
          <a:r>
            <a:rPr lang="en-US" b="0" i="0" u="none"/>
            <a:t>Strategic Plan</a:t>
          </a:r>
        </a:p>
      </dgm:t>
    </dgm:pt>
    <dgm:pt modelId="{90FA38D3-B178-436D-BA08-8BD7187CDFB5}" type="parTrans" cxnId="{3DC4EDFB-685F-490F-A477-FA1611C45F83}">
      <dgm:prSet/>
      <dgm:spPr/>
      <dgm:t>
        <a:bodyPr/>
        <a:lstStyle/>
        <a:p>
          <a:endParaRPr lang="en-US"/>
        </a:p>
      </dgm:t>
    </dgm:pt>
    <dgm:pt modelId="{D1971710-E029-4F12-8E4E-C22B32C29F47}" type="sibTrans" cxnId="{3DC4EDFB-685F-490F-A477-FA1611C45F83}">
      <dgm:prSet/>
      <dgm:spPr/>
      <dgm:t>
        <a:bodyPr/>
        <a:lstStyle/>
        <a:p>
          <a:endParaRPr lang="en-US"/>
        </a:p>
      </dgm:t>
    </dgm:pt>
    <dgm:pt modelId="{9562829C-6A39-4F1A-9E57-029A5300DA78}">
      <dgm:prSet/>
      <dgm:spPr/>
      <dgm:t>
        <a:bodyPr/>
        <a:lstStyle/>
        <a:p>
          <a:r>
            <a:rPr lang="en-US" b="0" i="0" u="none"/>
            <a:t>Purchasing Regulations  / Policy and SOP Update</a:t>
          </a:r>
        </a:p>
      </dgm:t>
    </dgm:pt>
    <dgm:pt modelId="{9E842634-8654-4851-965F-BDBD8A0F6662}" type="parTrans" cxnId="{9977DECE-4083-4F3A-BCAC-8C9A39ADC7FC}">
      <dgm:prSet/>
      <dgm:spPr/>
      <dgm:t>
        <a:bodyPr/>
        <a:lstStyle/>
        <a:p>
          <a:endParaRPr lang="en-US"/>
        </a:p>
      </dgm:t>
    </dgm:pt>
    <dgm:pt modelId="{F7DE94CC-A664-4E96-9613-EF7CE92F5E24}" type="sibTrans" cxnId="{9977DECE-4083-4F3A-BCAC-8C9A39ADC7FC}">
      <dgm:prSet/>
      <dgm:spPr/>
      <dgm:t>
        <a:bodyPr/>
        <a:lstStyle/>
        <a:p>
          <a:endParaRPr lang="en-US"/>
        </a:p>
      </dgm:t>
    </dgm:pt>
    <dgm:pt modelId="{832E7D63-FDA0-414A-B2F7-41C56ADF7831}" type="pres">
      <dgm:prSet presAssocID="{6E6DCB24-8732-4C12-A5EF-2793219340E0}" presName="Name0" presStyleCnt="0">
        <dgm:presLayoutVars>
          <dgm:dir/>
          <dgm:animLvl val="lvl"/>
          <dgm:resizeHandles val="exact"/>
        </dgm:presLayoutVars>
      </dgm:prSet>
      <dgm:spPr/>
    </dgm:pt>
    <dgm:pt modelId="{56DD9D87-2E76-4AB6-89D0-2677F1A9E66E}" type="pres">
      <dgm:prSet presAssocID="{ADC57409-BBDB-4437-9522-97EF8940DE29}" presName="composite" presStyleCnt="0"/>
      <dgm:spPr/>
    </dgm:pt>
    <dgm:pt modelId="{42E8D2B4-392F-4B67-905B-15E290AC141B}" type="pres">
      <dgm:prSet presAssocID="{ADC57409-BBDB-4437-9522-97EF8940DE29}" presName="parTx" presStyleLbl="alignNode1" presStyleIdx="0" presStyleCnt="2">
        <dgm:presLayoutVars>
          <dgm:chMax val="0"/>
          <dgm:chPref val="0"/>
          <dgm:bulletEnabled val="1"/>
        </dgm:presLayoutVars>
      </dgm:prSet>
      <dgm:spPr/>
    </dgm:pt>
    <dgm:pt modelId="{7F38BA90-368F-4B42-871B-0CCDAC5D0576}" type="pres">
      <dgm:prSet presAssocID="{ADC57409-BBDB-4437-9522-97EF8940DE29}" presName="desTx" presStyleLbl="alignAccFollowNode1" presStyleIdx="0" presStyleCnt="2">
        <dgm:presLayoutVars>
          <dgm:bulletEnabled val="1"/>
        </dgm:presLayoutVars>
      </dgm:prSet>
      <dgm:spPr/>
    </dgm:pt>
    <dgm:pt modelId="{5516C46C-6CE7-44EE-9C24-EEB0FF579995}" type="pres">
      <dgm:prSet presAssocID="{8959CB6D-1325-4CC1-A246-580FC74BB820}" presName="space" presStyleCnt="0"/>
      <dgm:spPr/>
    </dgm:pt>
    <dgm:pt modelId="{B45A0D46-290F-43FA-8D42-7D1ECB1EA338}" type="pres">
      <dgm:prSet presAssocID="{804AE94D-4A32-4D6C-97BB-CE2134E34700}" presName="composite" presStyleCnt="0"/>
      <dgm:spPr/>
    </dgm:pt>
    <dgm:pt modelId="{758D08C5-8DE2-4782-9E34-C8656E07C997}" type="pres">
      <dgm:prSet presAssocID="{804AE94D-4A32-4D6C-97BB-CE2134E34700}" presName="parTx" presStyleLbl="alignNode1" presStyleIdx="1" presStyleCnt="2">
        <dgm:presLayoutVars>
          <dgm:chMax val="0"/>
          <dgm:chPref val="0"/>
          <dgm:bulletEnabled val="1"/>
        </dgm:presLayoutVars>
      </dgm:prSet>
      <dgm:spPr/>
    </dgm:pt>
    <dgm:pt modelId="{EF47170F-E93D-42CA-BCA1-267B13802CEB}" type="pres">
      <dgm:prSet presAssocID="{804AE94D-4A32-4D6C-97BB-CE2134E34700}" presName="desTx" presStyleLbl="alignAccFollowNode1" presStyleIdx="1" presStyleCnt="2">
        <dgm:presLayoutVars>
          <dgm:bulletEnabled val="1"/>
        </dgm:presLayoutVars>
      </dgm:prSet>
      <dgm:spPr/>
    </dgm:pt>
  </dgm:ptLst>
  <dgm:cxnLst>
    <dgm:cxn modelId="{A767BD01-CB1A-4F93-A5F5-9BD7AD99518E}" type="presOf" srcId="{6E6DCB24-8732-4C12-A5EF-2793219340E0}" destId="{832E7D63-FDA0-414A-B2F7-41C56ADF7831}" srcOrd="0" destOrd="0" presId="urn:microsoft.com/office/officeart/2005/8/layout/hList1"/>
    <dgm:cxn modelId="{B34C2F06-B25F-495B-8873-6CE65E321705}" type="presOf" srcId="{70404743-E4E5-47C2-B2EF-77FAA925FF78}" destId="{EF47170F-E93D-42CA-BCA1-267B13802CEB}" srcOrd="0" destOrd="0" presId="urn:microsoft.com/office/officeart/2005/8/layout/hList1"/>
    <dgm:cxn modelId="{FF6F0320-2264-4B5E-9425-DD01A7242153}" srcId="{804AE94D-4A32-4D6C-97BB-CE2134E34700}" destId="{70404743-E4E5-47C2-B2EF-77FAA925FF78}" srcOrd="0" destOrd="0" parTransId="{30A17EDF-C6CF-4A5E-8724-F8F8B04502EF}" sibTransId="{78E6D4E5-F58B-4A27-9A47-6B75EDBA21A7}"/>
    <dgm:cxn modelId="{D500273D-0244-46AF-957A-287BD0E0EA11}" srcId="{ADC57409-BBDB-4437-9522-97EF8940DE29}" destId="{86B3AC7B-64A5-4501-8E21-20ED31983DAB}" srcOrd="1" destOrd="0" parTransId="{392DEFF1-894B-443E-9D6B-182B3D109CDA}" sibTransId="{CA874018-1210-4B53-BEBD-6655983540D9}"/>
    <dgm:cxn modelId="{3DAACD44-8240-4780-9A6E-A8DC7D3D0239}" srcId="{6E6DCB24-8732-4C12-A5EF-2793219340E0}" destId="{ADC57409-BBDB-4437-9522-97EF8940DE29}" srcOrd="0" destOrd="0" parTransId="{F143BF34-BBCC-4906-A413-CD25D3D57692}" sibTransId="{8959CB6D-1325-4CC1-A246-580FC74BB820}"/>
    <dgm:cxn modelId="{20B0F56C-E163-411C-B33E-7E56029DC660}" srcId="{804AE94D-4A32-4D6C-97BB-CE2134E34700}" destId="{28A43F53-FEBF-42A9-859D-4E44C6473B44}" srcOrd="1" destOrd="0" parTransId="{9318339F-79C5-4E6E-9A0F-F9A9923A16E0}" sibTransId="{1BEA063D-F59E-44DD-87F7-923AAD001B7E}"/>
    <dgm:cxn modelId="{372A1358-16D6-430A-ACF5-A7ADADF13DF2}" type="presOf" srcId="{38DE7F0A-DDCA-4D2F-8FAB-3629FBB3D2B4}" destId="{EF47170F-E93D-42CA-BCA1-267B13802CEB}" srcOrd="0" destOrd="2" presId="urn:microsoft.com/office/officeart/2005/8/layout/hList1"/>
    <dgm:cxn modelId="{3158C97A-23BA-48C2-8286-9F599C4ED36E}" type="presOf" srcId="{ADC57409-BBDB-4437-9522-97EF8940DE29}" destId="{42E8D2B4-392F-4B67-905B-15E290AC141B}" srcOrd="0" destOrd="0" presId="urn:microsoft.com/office/officeart/2005/8/layout/hList1"/>
    <dgm:cxn modelId="{DF76D888-D7A0-4F5F-A6E5-2D0318749960}" type="presOf" srcId="{86B3AC7B-64A5-4501-8E21-20ED31983DAB}" destId="{7F38BA90-368F-4B42-871B-0CCDAC5D0576}" srcOrd="0" destOrd="1" presId="urn:microsoft.com/office/officeart/2005/8/layout/hList1"/>
    <dgm:cxn modelId="{6BFE6E9F-66E3-4276-A45E-D3F6E132EAB3}" type="presOf" srcId="{804AE94D-4A32-4D6C-97BB-CE2134E34700}" destId="{758D08C5-8DE2-4782-9E34-C8656E07C997}" srcOrd="0" destOrd="0" presId="urn:microsoft.com/office/officeart/2005/8/layout/hList1"/>
    <dgm:cxn modelId="{3A6B9CAA-989B-40AB-9C0C-6B7041A95490}" srcId="{6E6DCB24-8732-4C12-A5EF-2793219340E0}" destId="{804AE94D-4A32-4D6C-97BB-CE2134E34700}" srcOrd="1" destOrd="0" parTransId="{0E66EC0F-C23C-4CF7-BCC5-306B4C9C785C}" sibTransId="{6355825C-5C43-41F8-80AB-C58454D57FA1}"/>
    <dgm:cxn modelId="{B9A566B0-8067-4ACB-8940-286C2DECC329}" type="presOf" srcId="{B3B23CAB-2080-4581-A681-B89C52B890A8}" destId="{7F38BA90-368F-4B42-871B-0CCDAC5D0576}" srcOrd="0" destOrd="0" presId="urn:microsoft.com/office/officeart/2005/8/layout/hList1"/>
    <dgm:cxn modelId="{9977DECE-4083-4F3A-BCAC-8C9A39ADC7FC}" srcId="{804AE94D-4A32-4D6C-97BB-CE2134E34700}" destId="{9562829C-6A39-4F1A-9E57-029A5300DA78}" srcOrd="3" destOrd="0" parTransId="{9E842634-8654-4851-965F-BDBD8A0F6662}" sibTransId="{F7DE94CC-A664-4E96-9613-EF7CE92F5E24}"/>
    <dgm:cxn modelId="{BACFEAD2-E616-46F1-B7D1-48306BEFE606}" srcId="{ADC57409-BBDB-4437-9522-97EF8940DE29}" destId="{B3B23CAB-2080-4581-A681-B89C52B890A8}" srcOrd="0" destOrd="0" parTransId="{9096D9AF-B341-4CC3-9271-243E11505232}" sibTransId="{AD7180D3-4547-46C3-8229-D5C53EE9B4D7}"/>
    <dgm:cxn modelId="{7EEEFED2-3062-4593-A598-63DFBED18110}" type="presOf" srcId="{28A43F53-FEBF-42A9-859D-4E44C6473B44}" destId="{EF47170F-E93D-42CA-BCA1-267B13802CEB}" srcOrd="0" destOrd="1" presId="urn:microsoft.com/office/officeart/2005/8/layout/hList1"/>
    <dgm:cxn modelId="{3DC4EDFB-685F-490F-A477-FA1611C45F83}" srcId="{804AE94D-4A32-4D6C-97BB-CE2134E34700}" destId="{38DE7F0A-DDCA-4D2F-8FAB-3629FBB3D2B4}" srcOrd="2" destOrd="0" parTransId="{90FA38D3-B178-436D-BA08-8BD7187CDFB5}" sibTransId="{D1971710-E029-4F12-8E4E-C22B32C29F47}"/>
    <dgm:cxn modelId="{D9CE10FF-F265-4E0F-8F2C-E76514DAC0F5}" type="presOf" srcId="{9562829C-6A39-4F1A-9E57-029A5300DA78}" destId="{EF47170F-E93D-42CA-BCA1-267B13802CEB}" srcOrd="0" destOrd="3" presId="urn:microsoft.com/office/officeart/2005/8/layout/hList1"/>
    <dgm:cxn modelId="{1908659F-3D7D-4ABB-9832-86B16E965DD7}" type="presParOf" srcId="{832E7D63-FDA0-414A-B2F7-41C56ADF7831}" destId="{56DD9D87-2E76-4AB6-89D0-2677F1A9E66E}" srcOrd="0" destOrd="0" presId="urn:microsoft.com/office/officeart/2005/8/layout/hList1"/>
    <dgm:cxn modelId="{5F1646AB-336C-44B9-AA8C-03D9F6DBAB4D}" type="presParOf" srcId="{56DD9D87-2E76-4AB6-89D0-2677F1A9E66E}" destId="{42E8D2B4-392F-4B67-905B-15E290AC141B}" srcOrd="0" destOrd="0" presId="urn:microsoft.com/office/officeart/2005/8/layout/hList1"/>
    <dgm:cxn modelId="{5C355593-2CCE-4D0F-B42B-B24D71475087}" type="presParOf" srcId="{56DD9D87-2E76-4AB6-89D0-2677F1A9E66E}" destId="{7F38BA90-368F-4B42-871B-0CCDAC5D0576}" srcOrd="1" destOrd="0" presId="urn:microsoft.com/office/officeart/2005/8/layout/hList1"/>
    <dgm:cxn modelId="{D0086629-92DC-4540-ACF5-5C8957DBFCCD}" type="presParOf" srcId="{832E7D63-FDA0-414A-B2F7-41C56ADF7831}" destId="{5516C46C-6CE7-44EE-9C24-EEB0FF579995}" srcOrd="1" destOrd="0" presId="urn:microsoft.com/office/officeart/2005/8/layout/hList1"/>
    <dgm:cxn modelId="{1E709F87-AAF4-4A8A-B7F8-A8AEE81FAE4A}" type="presParOf" srcId="{832E7D63-FDA0-414A-B2F7-41C56ADF7831}" destId="{B45A0D46-290F-43FA-8D42-7D1ECB1EA338}" srcOrd="2" destOrd="0" presId="urn:microsoft.com/office/officeart/2005/8/layout/hList1"/>
    <dgm:cxn modelId="{75D56EDF-9A3F-4461-8630-875EC1EC12CF}" type="presParOf" srcId="{B45A0D46-290F-43FA-8D42-7D1ECB1EA338}" destId="{758D08C5-8DE2-4782-9E34-C8656E07C997}" srcOrd="0" destOrd="0" presId="urn:microsoft.com/office/officeart/2005/8/layout/hList1"/>
    <dgm:cxn modelId="{60943FE4-C55E-4D95-94B3-2AD934B6B058}" type="presParOf" srcId="{B45A0D46-290F-43FA-8D42-7D1ECB1EA338}" destId="{EF47170F-E93D-42CA-BCA1-267B13802CE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ABB643-A3B9-4ED0-8576-53FFB9612C0D}">
      <dsp:nvSpPr>
        <dsp:cNvPr id="0" name=""/>
        <dsp:cNvSpPr/>
      </dsp:nvSpPr>
      <dsp:spPr>
        <a:xfrm>
          <a:off x="0" y="1847"/>
          <a:ext cx="356616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951B4F-C4BE-430A-B1CE-644D4B094F31}">
      <dsp:nvSpPr>
        <dsp:cNvPr id="0" name=""/>
        <dsp:cNvSpPr/>
      </dsp:nvSpPr>
      <dsp:spPr>
        <a:xfrm>
          <a:off x="0" y="1847"/>
          <a:ext cx="3566160" cy="629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2019 Goals &amp; Priorities</a:t>
          </a:r>
        </a:p>
      </dsp:txBody>
      <dsp:txXfrm>
        <a:off x="0" y="1847"/>
        <a:ext cx="3566160" cy="629931"/>
      </dsp:txXfrm>
    </dsp:sp>
    <dsp:sp modelId="{A6A8511F-F352-4CAA-A547-0A6D93D6091D}">
      <dsp:nvSpPr>
        <dsp:cNvPr id="0" name=""/>
        <dsp:cNvSpPr/>
      </dsp:nvSpPr>
      <dsp:spPr>
        <a:xfrm>
          <a:off x="0" y="631779"/>
          <a:ext cx="356616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26BA92-0929-4565-BE53-F7DCD4A1DAD3}">
      <dsp:nvSpPr>
        <dsp:cNvPr id="0" name=""/>
        <dsp:cNvSpPr/>
      </dsp:nvSpPr>
      <dsp:spPr>
        <a:xfrm>
          <a:off x="0" y="631779"/>
          <a:ext cx="3566160" cy="629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2021 Review / </a:t>
          </a:r>
          <a:r>
            <a:rPr lang="en-US" sz="1700" b="1" kern="1200">
              <a:latin typeface="Calibri Light" panose="020F0302020204030204"/>
            </a:rPr>
            <a:t>Refine</a:t>
          </a:r>
          <a:endParaRPr lang="en-US" sz="1700" b="1" kern="1200"/>
        </a:p>
      </dsp:txBody>
      <dsp:txXfrm>
        <a:off x="0" y="631779"/>
        <a:ext cx="3566160" cy="629931"/>
      </dsp:txXfrm>
    </dsp:sp>
    <dsp:sp modelId="{B8473210-6B11-41CC-B12F-EFF403DE8FEA}">
      <dsp:nvSpPr>
        <dsp:cNvPr id="0" name=""/>
        <dsp:cNvSpPr/>
      </dsp:nvSpPr>
      <dsp:spPr>
        <a:xfrm>
          <a:off x="0" y="1261710"/>
          <a:ext cx="356616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6587CC-4D73-4E84-BADB-46A5B6BC9472}">
      <dsp:nvSpPr>
        <dsp:cNvPr id="0" name=""/>
        <dsp:cNvSpPr/>
      </dsp:nvSpPr>
      <dsp:spPr>
        <a:xfrm>
          <a:off x="0" y="1261710"/>
          <a:ext cx="3566160" cy="629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2022 Top 10 Initiatives</a:t>
          </a:r>
        </a:p>
      </dsp:txBody>
      <dsp:txXfrm>
        <a:off x="0" y="1261710"/>
        <a:ext cx="3566160" cy="629931"/>
      </dsp:txXfrm>
    </dsp:sp>
    <dsp:sp modelId="{7A4B44A5-ED76-456C-A40C-2FDF8B11D646}">
      <dsp:nvSpPr>
        <dsp:cNvPr id="0" name=""/>
        <dsp:cNvSpPr/>
      </dsp:nvSpPr>
      <dsp:spPr>
        <a:xfrm>
          <a:off x="0" y="1891642"/>
          <a:ext cx="356616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CB05DE-4023-47C4-A2DA-B8AEDF5EC32F}">
      <dsp:nvSpPr>
        <dsp:cNvPr id="0" name=""/>
        <dsp:cNvSpPr/>
      </dsp:nvSpPr>
      <dsp:spPr>
        <a:xfrm>
          <a:off x="0" y="1891642"/>
          <a:ext cx="3566160" cy="629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US" sz="1700" b="1" kern="1200">
              <a:latin typeface="Calibri Light" panose="020F0302020204030204"/>
            </a:rPr>
            <a:t>2023 Priority Workplans Identified</a:t>
          </a:r>
          <a:endParaRPr lang="en-US" sz="1700" b="1" kern="1200"/>
        </a:p>
      </dsp:txBody>
      <dsp:txXfrm>
        <a:off x="0" y="1891642"/>
        <a:ext cx="3566160" cy="629931"/>
      </dsp:txXfrm>
    </dsp:sp>
    <dsp:sp modelId="{44A686E4-8548-4542-9870-5756D7A33DA4}">
      <dsp:nvSpPr>
        <dsp:cNvPr id="0" name=""/>
        <dsp:cNvSpPr/>
      </dsp:nvSpPr>
      <dsp:spPr>
        <a:xfrm>
          <a:off x="0" y="2521574"/>
          <a:ext cx="356616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0C738C-1D12-4753-B11D-1B1E6B69D7C7}">
      <dsp:nvSpPr>
        <dsp:cNvPr id="0" name=""/>
        <dsp:cNvSpPr/>
      </dsp:nvSpPr>
      <dsp:spPr>
        <a:xfrm>
          <a:off x="0" y="2521574"/>
          <a:ext cx="3566160" cy="629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US" sz="1700" b="1" kern="1200">
              <a:latin typeface="Calibri Light" panose="020F0302020204030204"/>
            </a:rPr>
            <a:t>2024 Categorization and Prioritization – with Updated Workplans</a:t>
          </a:r>
        </a:p>
      </dsp:txBody>
      <dsp:txXfrm>
        <a:off x="0" y="2521574"/>
        <a:ext cx="3566160" cy="629931"/>
      </dsp:txXfrm>
    </dsp:sp>
    <dsp:sp modelId="{3C212381-3831-44FE-9D76-369BDA7EE5BF}">
      <dsp:nvSpPr>
        <dsp:cNvPr id="0" name=""/>
        <dsp:cNvSpPr/>
      </dsp:nvSpPr>
      <dsp:spPr>
        <a:xfrm>
          <a:off x="0" y="3151505"/>
          <a:ext cx="356616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1005C8-BE12-499C-BA36-7113C59AEDBE}">
      <dsp:nvSpPr>
        <dsp:cNvPr id="0" name=""/>
        <dsp:cNvSpPr/>
      </dsp:nvSpPr>
      <dsp:spPr>
        <a:xfrm>
          <a:off x="0" y="3151505"/>
          <a:ext cx="3566160" cy="629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endParaRPr lang="en-US" sz="1700" kern="1200">
            <a:latin typeface="Calibri Light" panose="020F0302020204030204"/>
          </a:endParaRPr>
        </a:p>
      </dsp:txBody>
      <dsp:txXfrm>
        <a:off x="0" y="3151505"/>
        <a:ext cx="3566160" cy="6299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2F673A-8BBC-4DE0-BABE-2B5C324CA901}">
      <dsp:nvSpPr>
        <dsp:cNvPr id="0" name=""/>
        <dsp:cNvSpPr/>
      </dsp:nvSpPr>
      <dsp:spPr>
        <a:xfrm>
          <a:off x="1375876" y="1160"/>
          <a:ext cx="3092617" cy="1855570"/>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CAPITAL PROJECTS</a:t>
          </a:r>
        </a:p>
      </dsp:txBody>
      <dsp:txXfrm>
        <a:off x="1375876" y="1160"/>
        <a:ext cx="3092617" cy="1855570"/>
      </dsp:txXfrm>
    </dsp:sp>
    <dsp:sp modelId="{E16DBB28-28F7-4CBB-A4FA-6119F83D1321}">
      <dsp:nvSpPr>
        <dsp:cNvPr id="0" name=""/>
        <dsp:cNvSpPr/>
      </dsp:nvSpPr>
      <dsp:spPr>
        <a:xfrm>
          <a:off x="4777755" y="1160"/>
          <a:ext cx="3092617" cy="1855570"/>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latin typeface="Calibri Light" panose="020F0302020204030204"/>
            </a:rPr>
            <a:t>LEGISLATIVE</a:t>
          </a:r>
          <a:endParaRPr lang="en-US" sz="3000" kern="1200"/>
        </a:p>
      </dsp:txBody>
      <dsp:txXfrm>
        <a:off x="4777755" y="1160"/>
        <a:ext cx="3092617" cy="1855570"/>
      </dsp:txXfrm>
    </dsp:sp>
    <dsp:sp modelId="{A8589F90-C09D-4BB0-B581-234009AEC741}">
      <dsp:nvSpPr>
        <dsp:cNvPr id="0" name=""/>
        <dsp:cNvSpPr/>
      </dsp:nvSpPr>
      <dsp:spPr>
        <a:xfrm>
          <a:off x="1375876" y="2165993"/>
          <a:ext cx="3092617" cy="1855570"/>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PROGRAMS, POLICIES, PLANS</a:t>
          </a:r>
        </a:p>
      </dsp:txBody>
      <dsp:txXfrm>
        <a:off x="1375876" y="2165993"/>
        <a:ext cx="3092617" cy="1855570"/>
      </dsp:txXfrm>
    </dsp:sp>
    <dsp:sp modelId="{AED5FC37-89D4-4252-9C90-13CE1B95A6C5}">
      <dsp:nvSpPr>
        <dsp:cNvPr id="0" name=""/>
        <dsp:cNvSpPr/>
      </dsp:nvSpPr>
      <dsp:spPr>
        <a:xfrm>
          <a:off x="4777755" y="2165993"/>
          <a:ext cx="3092617" cy="1855570"/>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ORGANIZATIONAL HEALTH</a:t>
          </a:r>
        </a:p>
      </dsp:txBody>
      <dsp:txXfrm>
        <a:off x="4777755" y="2165993"/>
        <a:ext cx="3092617" cy="18555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E8D2B4-392F-4B67-905B-15E290AC141B}">
      <dsp:nvSpPr>
        <dsp:cNvPr id="0" name=""/>
        <dsp:cNvSpPr/>
      </dsp:nvSpPr>
      <dsp:spPr>
        <a:xfrm>
          <a:off x="49" y="46479"/>
          <a:ext cx="4700141" cy="835200"/>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en-US" sz="2900" kern="1200"/>
            <a:t>Original Top 10</a:t>
          </a:r>
        </a:p>
      </dsp:txBody>
      <dsp:txXfrm>
        <a:off x="49" y="46479"/>
        <a:ext cx="4700141" cy="835200"/>
      </dsp:txXfrm>
    </dsp:sp>
    <dsp:sp modelId="{7F38BA90-368F-4B42-871B-0CCDAC5D0576}">
      <dsp:nvSpPr>
        <dsp:cNvPr id="0" name=""/>
        <dsp:cNvSpPr/>
      </dsp:nvSpPr>
      <dsp:spPr>
        <a:xfrm>
          <a:off x="49" y="881679"/>
          <a:ext cx="4700141" cy="2079680"/>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n-US" sz="2900" kern="1200"/>
            <a:t>Smart-owned Trestle</a:t>
          </a:r>
        </a:p>
        <a:p>
          <a:pPr marL="285750" lvl="1" indent="-285750" algn="l" defTabSz="1289050">
            <a:lnSpc>
              <a:spcPct val="90000"/>
            </a:lnSpc>
            <a:spcBef>
              <a:spcPct val="0"/>
            </a:spcBef>
            <a:spcAft>
              <a:spcPct val="15000"/>
            </a:spcAft>
            <a:buChar char="•"/>
          </a:pPr>
          <a:r>
            <a:rPr lang="en-US" sz="2900" kern="1200"/>
            <a:t>Public Safety Facilities Plan</a:t>
          </a:r>
        </a:p>
        <a:p>
          <a:pPr marL="285750" lvl="1" indent="-285750" algn="l" defTabSz="1289050">
            <a:lnSpc>
              <a:spcPct val="90000"/>
            </a:lnSpc>
            <a:spcBef>
              <a:spcPct val="0"/>
            </a:spcBef>
            <a:spcAft>
              <a:spcPct val="15000"/>
            </a:spcAft>
            <a:buChar char="•"/>
          </a:pPr>
          <a:r>
            <a:rPr lang="en-US" sz="2900" kern="1200"/>
            <a:t>Safe Streets / Pavement</a:t>
          </a:r>
        </a:p>
      </dsp:txBody>
      <dsp:txXfrm>
        <a:off x="49" y="881679"/>
        <a:ext cx="4700141" cy="2079680"/>
      </dsp:txXfrm>
    </dsp:sp>
    <dsp:sp modelId="{758D08C5-8DE2-4782-9E34-C8656E07C997}">
      <dsp:nvSpPr>
        <dsp:cNvPr id="0" name=""/>
        <dsp:cNvSpPr/>
      </dsp:nvSpPr>
      <dsp:spPr>
        <a:xfrm>
          <a:off x="5358209" y="46479"/>
          <a:ext cx="4700141" cy="835200"/>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en-US" sz="2900" kern="1200"/>
            <a:t>Additional </a:t>
          </a:r>
        </a:p>
      </dsp:txBody>
      <dsp:txXfrm>
        <a:off x="5358209" y="46479"/>
        <a:ext cx="4700141" cy="835200"/>
      </dsp:txXfrm>
    </dsp:sp>
    <dsp:sp modelId="{EF47170F-E93D-42CA-BCA1-267B13802CEB}">
      <dsp:nvSpPr>
        <dsp:cNvPr id="0" name=""/>
        <dsp:cNvSpPr/>
      </dsp:nvSpPr>
      <dsp:spPr>
        <a:xfrm>
          <a:off x="5358209" y="881679"/>
          <a:ext cx="4700141" cy="2079680"/>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n-US" sz="2900" kern="1200"/>
            <a:t>Caulfield Crosstown Connector</a:t>
          </a:r>
        </a:p>
        <a:p>
          <a:pPr marL="285750" lvl="1" indent="-285750" algn="l" defTabSz="1289050">
            <a:lnSpc>
              <a:spcPct val="90000"/>
            </a:lnSpc>
            <a:spcBef>
              <a:spcPct val="0"/>
            </a:spcBef>
            <a:spcAft>
              <a:spcPct val="15000"/>
            </a:spcAft>
            <a:buChar char="•"/>
          </a:pPr>
          <a:r>
            <a:rPr lang="en-US" sz="2900" kern="1200"/>
            <a:t>Primary Influent Pump Station</a:t>
          </a:r>
        </a:p>
      </dsp:txBody>
      <dsp:txXfrm>
        <a:off x="5358209" y="881679"/>
        <a:ext cx="4700141" cy="20796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E8D2B4-392F-4B67-905B-15E290AC141B}">
      <dsp:nvSpPr>
        <dsp:cNvPr id="0" name=""/>
        <dsp:cNvSpPr/>
      </dsp:nvSpPr>
      <dsp:spPr>
        <a:xfrm>
          <a:off x="49" y="17755"/>
          <a:ext cx="4700141" cy="748800"/>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a:t>Original Top 10</a:t>
          </a:r>
        </a:p>
      </dsp:txBody>
      <dsp:txXfrm>
        <a:off x="49" y="17755"/>
        <a:ext cx="4700141" cy="748800"/>
      </dsp:txXfrm>
    </dsp:sp>
    <dsp:sp modelId="{7F38BA90-368F-4B42-871B-0CCDAC5D0576}">
      <dsp:nvSpPr>
        <dsp:cNvPr id="0" name=""/>
        <dsp:cNvSpPr/>
      </dsp:nvSpPr>
      <dsp:spPr>
        <a:xfrm>
          <a:off x="49" y="766555"/>
          <a:ext cx="4700141" cy="3238413"/>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b="0" i="0" u="none" kern="1200"/>
            <a:t>Retail Cannabis Regulations</a:t>
          </a:r>
          <a:endParaRPr lang="en-US" sz="2600" b="0" kern="1200"/>
        </a:p>
        <a:p>
          <a:pPr marL="228600" lvl="1" indent="-228600" algn="l" defTabSz="1155700">
            <a:lnSpc>
              <a:spcPct val="90000"/>
            </a:lnSpc>
            <a:spcBef>
              <a:spcPct val="0"/>
            </a:spcBef>
            <a:spcAft>
              <a:spcPct val="15000"/>
            </a:spcAft>
            <a:buChar char="•"/>
          </a:pPr>
          <a:r>
            <a:rPr lang="en-US" sz="2600" b="0" i="0" u="none" kern="1200"/>
            <a:t>Tree Preservation Regulations</a:t>
          </a:r>
        </a:p>
        <a:p>
          <a:pPr marL="228600" lvl="1" indent="-228600" algn="l" defTabSz="1155700">
            <a:lnSpc>
              <a:spcPct val="90000"/>
            </a:lnSpc>
            <a:spcBef>
              <a:spcPct val="0"/>
            </a:spcBef>
            <a:spcAft>
              <a:spcPct val="15000"/>
            </a:spcAft>
            <a:buChar char="•"/>
          </a:pPr>
          <a:r>
            <a:rPr lang="en-US" sz="2600" b="0" i="0" u="none" kern="1200"/>
            <a:t>Tenant Protection Regulations</a:t>
          </a:r>
        </a:p>
      </dsp:txBody>
      <dsp:txXfrm>
        <a:off x="49" y="766555"/>
        <a:ext cx="4700141" cy="3238413"/>
      </dsp:txXfrm>
    </dsp:sp>
    <dsp:sp modelId="{758D08C5-8DE2-4782-9E34-C8656E07C997}">
      <dsp:nvSpPr>
        <dsp:cNvPr id="0" name=""/>
        <dsp:cNvSpPr/>
      </dsp:nvSpPr>
      <dsp:spPr>
        <a:xfrm>
          <a:off x="5358209" y="17755"/>
          <a:ext cx="4700141" cy="748800"/>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a:t>Additional </a:t>
          </a:r>
        </a:p>
      </dsp:txBody>
      <dsp:txXfrm>
        <a:off x="5358209" y="17755"/>
        <a:ext cx="4700141" cy="748800"/>
      </dsp:txXfrm>
    </dsp:sp>
    <dsp:sp modelId="{EF47170F-E93D-42CA-BCA1-267B13802CEB}">
      <dsp:nvSpPr>
        <dsp:cNvPr id="0" name=""/>
        <dsp:cNvSpPr/>
      </dsp:nvSpPr>
      <dsp:spPr>
        <a:xfrm>
          <a:off x="5358209" y="766555"/>
          <a:ext cx="4700141" cy="3238413"/>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b="0" i="0" u="none" kern="1200"/>
            <a:t>Zoning Ordinance Update</a:t>
          </a:r>
          <a:endParaRPr lang="en-US" sz="2600" b="0" kern="1200"/>
        </a:p>
        <a:p>
          <a:pPr marL="228600" lvl="1" indent="-228600" algn="l" defTabSz="1155700">
            <a:lnSpc>
              <a:spcPct val="90000"/>
            </a:lnSpc>
            <a:spcBef>
              <a:spcPct val="0"/>
            </a:spcBef>
            <a:spcAft>
              <a:spcPct val="15000"/>
            </a:spcAft>
            <a:buChar char="•"/>
          </a:pPr>
          <a:r>
            <a:rPr lang="en-US" sz="2600" b="0" i="0" u="none" kern="1200"/>
            <a:t>Parking Ordinance Update</a:t>
          </a:r>
        </a:p>
        <a:p>
          <a:pPr marL="228600" lvl="1" indent="-228600" algn="l" defTabSz="1155700">
            <a:lnSpc>
              <a:spcPct val="90000"/>
            </a:lnSpc>
            <a:spcBef>
              <a:spcPct val="0"/>
            </a:spcBef>
            <a:spcAft>
              <a:spcPct val="15000"/>
            </a:spcAft>
            <a:buChar char="•"/>
          </a:pPr>
          <a:r>
            <a:rPr lang="en-US" sz="2600" b="0" i="0" u="none" kern="1200"/>
            <a:t>Housing Element Implementation</a:t>
          </a:r>
        </a:p>
        <a:p>
          <a:pPr marL="228600" lvl="1" indent="-228600" algn="l" defTabSz="1155700">
            <a:lnSpc>
              <a:spcPct val="90000"/>
            </a:lnSpc>
            <a:spcBef>
              <a:spcPct val="0"/>
            </a:spcBef>
            <a:spcAft>
              <a:spcPct val="15000"/>
            </a:spcAft>
            <a:buChar char="•"/>
          </a:pPr>
          <a:r>
            <a:rPr lang="en-US" sz="2600" b="0" i="0" u="none" kern="1200"/>
            <a:t>Parking Management </a:t>
          </a:r>
        </a:p>
        <a:p>
          <a:pPr marL="228600" lvl="1" indent="-228600" algn="l" defTabSz="1155700">
            <a:lnSpc>
              <a:spcPct val="90000"/>
            </a:lnSpc>
            <a:spcBef>
              <a:spcPct val="0"/>
            </a:spcBef>
            <a:spcAft>
              <a:spcPct val="15000"/>
            </a:spcAft>
            <a:buChar char="•"/>
          </a:pPr>
          <a:r>
            <a:rPr lang="en-US" sz="2600" b="0" i="0" u="none" kern="1200"/>
            <a:t>Charter Amendments</a:t>
          </a:r>
        </a:p>
        <a:p>
          <a:pPr marL="228600" lvl="1" indent="-228600" algn="l" defTabSz="1155700">
            <a:lnSpc>
              <a:spcPct val="90000"/>
            </a:lnSpc>
            <a:spcBef>
              <a:spcPct val="0"/>
            </a:spcBef>
            <a:spcAft>
              <a:spcPct val="15000"/>
            </a:spcAft>
            <a:buChar char="•"/>
          </a:pPr>
          <a:r>
            <a:rPr lang="en-US" sz="2600" b="0" i="0" u="none" kern="1200"/>
            <a:t>Urban Growth Boundary</a:t>
          </a:r>
        </a:p>
      </dsp:txBody>
      <dsp:txXfrm>
        <a:off x="5358209" y="766555"/>
        <a:ext cx="4700141" cy="32384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E8D2B4-392F-4B67-905B-15E290AC141B}">
      <dsp:nvSpPr>
        <dsp:cNvPr id="0" name=""/>
        <dsp:cNvSpPr/>
      </dsp:nvSpPr>
      <dsp:spPr>
        <a:xfrm>
          <a:off x="49" y="14712"/>
          <a:ext cx="4700141" cy="864000"/>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US" sz="3000" kern="1200"/>
            <a:t>Original Top 10</a:t>
          </a:r>
        </a:p>
      </dsp:txBody>
      <dsp:txXfrm>
        <a:off x="49" y="14712"/>
        <a:ext cx="4700141" cy="864000"/>
      </dsp:txXfrm>
    </dsp:sp>
    <dsp:sp modelId="{7F38BA90-368F-4B42-871B-0CCDAC5D0576}">
      <dsp:nvSpPr>
        <dsp:cNvPr id="0" name=""/>
        <dsp:cNvSpPr/>
      </dsp:nvSpPr>
      <dsp:spPr>
        <a:xfrm>
          <a:off x="49" y="878712"/>
          <a:ext cx="4700141" cy="3129300"/>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US" sz="3000" b="0" i="0" u="none" kern="1200"/>
            <a:t>Fairgrounds </a:t>
          </a:r>
          <a:endParaRPr lang="en-US" sz="3000" b="0" kern="1200"/>
        </a:p>
        <a:p>
          <a:pPr marL="285750" lvl="1" indent="-285750" algn="l" defTabSz="1333500">
            <a:lnSpc>
              <a:spcPct val="90000"/>
            </a:lnSpc>
            <a:spcBef>
              <a:spcPct val="0"/>
            </a:spcBef>
            <a:spcAft>
              <a:spcPct val="15000"/>
            </a:spcAft>
            <a:buChar char="•"/>
          </a:pPr>
          <a:r>
            <a:rPr lang="en-US" sz="3000" b="0" i="0" u="none" kern="1200"/>
            <a:t>Integrated Pest Management Plan</a:t>
          </a:r>
        </a:p>
        <a:p>
          <a:pPr marL="285750" lvl="1" indent="-285750" algn="l" defTabSz="1333500">
            <a:lnSpc>
              <a:spcPct val="90000"/>
            </a:lnSpc>
            <a:spcBef>
              <a:spcPct val="0"/>
            </a:spcBef>
            <a:spcAft>
              <a:spcPct val="15000"/>
            </a:spcAft>
            <a:buChar char="•"/>
          </a:pPr>
          <a:r>
            <a:rPr lang="en-US" sz="3000" b="0" i="0" u="none" kern="1200"/>
            <a:t>Electrification Plan (Now Blueprint for Carbon Neutrality)</a:t>
          </a:r>
        </a:p>
      </dsp:txBody>
      <dsp:txXfrm>
        <a:off x="49" y="878712"/>
        <a:ext cx="4700141" cy="3129300"/>
      </dsp:txXfrm>
    </dsp:sp>
    <dsp:sp modelId="{758D08C5-8DE2-4782-9E34-C8656E07C997}">
      <dsp:nvSpPr>
        <dsp:cNvPr id="0" name=""/>
        <dsp:cNvSpPr/>
      </dsp:nvSpPr>
      <dsp:spPr>
        <a:xfrm>
          <a:off x="5358209" y="14712"/>
          <a:ext cx="4700141" cy="864000"/>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US" sz="3000" kern="1200"/>
            <a:t>Additional </a:t>
          </a:r>
        </a:p>
      </dsp:txBody>
      <dsp:txXfrm>
        <a:off x="5358209" y="14712"/>
        <a:ext cx="4700141" cy="864000"/>
      </dsp:txXfrm>
    </dsp:sp>
    <dsp:sp modelId="{EF47170F-E93D-42CA-BCA1-267B13802CEB}">
      <dsp:nvSpPr>
        <dsp:cNvPr id="0" name=""/>
        <dsp:cNvSpPr/>
      </dsp:nvSpPr>
      <dsp:spPr>
        <a:xfrm>
          <a:off x="5358209" y="878712"/>
          <a:ext cx="4700141" cy="3129300"/>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US" sz="3000" b="0" i="0" u="none" kern="1200"/>
            <a:t>General Plan</a:t>
          </a:r>
          <a:endParaRPr lang="en-US" sz="3000" b="0" kern="1200"/>
        </a:p>
        <a:p>
          <a:pPr marL="285750" lvl="1" indent="-285750" algn="l" defTabSz="1333500">
            <a:lnSpc>
              <a:spcPct val="90000"/>
            </a:lnSpc>
            <a:spcBef>
              <a:spcPct val="0"/>
            </a:spcBef>
            <a:spcAft>
              <a:spcPct val="15000"/>
            </a:spcAft>
            <a:buChar char="•"/>
          </a:pPr>
          <a:r>
            <a:rPr lang="en-US" sz="3000" b="0" i="0" u="none" kern="1200"/>
            <a:t>Open Space Acquisition</a:t>
          </a:r>
          <a:endParaRPr lang="en-US" sz="3000" b="0" kern="1200"/>
        </a:p>
        <a:p>
          <a:pPr marL="285750" lvl="1" indent="-285750" algn="l" defTabSz="1333500">
            <a:lnSpc>
              <a:spcPct val="90000"/>
            </a:lnSpc>
            <a:spcBef>
              <a:spcPct val="0"/>
            </a:spcBef>
            <a:spcAft>
              <a:spcPct val="15000"/>
            </a:spcAft>
            <a:buChar char="•"/>
          </a:pPr>
          <a:r>
            <a:rPr lang="en-US" sz="3000" b="0" kern="1200"/>
            <a:t>Active Transportation Plan</a:t>
          </a:r>
        </a:p>
        <a:p>
          <a:pPr marL="285750" lvl="1" indent="-285750" algn="l" defTabSz="1333500">
            <a:lnSpc>
              <a:spcPct val="90000"/>
            </a:lnSpc>
            <a:spcBef>
              <a:spcPct val="0"/>
            </a:spcBef>
            <a:spcAft>
              <a:spcPct val="15000"/>
            </a:spcAft>
            <a:buChar char="•"/>
          </a:pPr>
          <a:r>
            <a:rPr lang="en-US" sz="3000" b="0" i="0" u="none" kern="1200"/>
            <a:t>Downtown Investments / Beautification*</a:t>
          </a:r>
        </a:p>
      </dsp:txBody>
      <dsp:txXfrm>
        <a:off x="5358209" y="878712"/>
        <a:ext cx="4700141" cy="31293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E8D2B4-392F-4B67-905B-15E290AC141B}">
      <dsp:nvSpPr>
        <dsp:cNvPr id="0" name=""/>
        <dsp:cNvSpPr/>
      </dsp:nvSpPr>
      <dsp:spPr>
        <a:xfrm>
          <a:off x="49" y="14712"/>
          <a:ext cx="4700141" cy="864000"/>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US" sz="3000" kern="1200"/>
            <a:t>Original Top 10</a:t>
          </a:r>
        </a:p>
      </dsp:txBody>
      <dsp:txXfrm>
        <a:off x="49" y="14712"/>
        <a:ext cx="4700141" cy="864000"/>
      </dsp:txXfrm>
    </dsp:sp>
    <dsp:sp modelId="{7F38BA90-368F-4B42-871B-0CCDAC5D0576}">
      <dsp:nvSpPr>
        <dsp:cNvPr id="0" name=""/>
        <dsp:cNvSpPr/>
      </dsp:nvSpPr>
      <dsp:spPr>
        <a:xfrm>
          <a:off x="49" y="878712"/>
          <a:ext cx="4700141" cy="3129300"/>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endParaRPr lang="en-US" sz="3000" b="0" kern="1200"/>
        </a:p>
      </dsp:txBody>
      <dsp:txXfrm>
        <a:off x="49" y="878712"/>
        <a:ext cx="4700141" cy="3129300"/>
      </dsp:txXfrm>
    </dsp:sp>
    <dsp:sp modelId="{758D08C5-8DE2-4782-9E34-C8656E07C997}">
      <dsp:nvSpPr>
        <dsp:cNvPr id="0" name=""/>
        <dsp:cNvSpPr/>
      </dsp:nvSpPr>
      <dsp:spPr>
        <a:xfrm>
          <a:off x="5358209" y="14712"/>
          <a:ext cx="4700141" cy="864000"/>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US" sz="3000" kern="1200"/>
            <a:t>Additional </a:t>
          </a:r>
        </a:p>
      </dsp:txBody>
      <dsp:txXfrm>
        <a:off x="5358209" y="14712"/>
        <a:ext cx="4700141" cy="864000"/>
      </dsp:txXfrm>
    </dsp:sp>
    <dsp:sp modelId="{EF47170F-E93D-42CA-BCA1-267B13802CEB}">
      <dsp:nvSpPr>
        <dsp:cNvPr id="0" name=""/>
        <dsp:cNvSpPr/>
      </dsp:nvSpPr>
      <dsp:spPr>
        <a:xfrm>
          <a:off x="5358209" y="878712"/>
          <a:ext cx="4700141" cy="3129300"/>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US" sz="3000" b="0" i="0" u="none" kern="1200"/>
            <a:t>Plan to End Homelessness</a:t>
          </a:r>
          <a:endParaRPr lang="en-US" sz="3000" b="0" kern="1200"/>
        </a:p>
        <a:p>
          <a:pPr marL="285750" lvl="1" indent="-285750" algn="l" defTabSz="1333500">
            <a:lnSpc>
              <a:spcPct val="90000"/>
            </a:lnSpc>
            <a:spcBef>
              <a:spcPct val="0"/>
            </a:spcBef>
            <a:spcAft>
              <a:spcPct val="15000"/>
            </a:spcAft>
            <a:buChar char="•"/>
          </a:pPr>
          <a:r>
            <a:rPr lang="en-US" sz="3000" b="0" i="0" u="none" kern="1200"/>
            <a:t>Sea Level Rise</a:t>
          </a:r>
        </a:p>
        <a:p>
          <a:pPr marL="285750" lvl="1" indent="-285750" algn="l" defTabSz="1333500">
            <a:lnSpc>
              <a:spcPct val="90000"/>
            </a:lnSpc>
            <a:spcBef>
              <a:spcPct val="0"/>
            </a:spcBef>
            <a:spcAft>
              <a:spcPct val="15000"/>
            </a:spcAft>
            <a:buChar char="•"/>
          </a:pPr>
          <a:r>
            <a:rPr lang="en-US" sz="3000" b="0" i="0" u="none" kern="1200"/>
            <a:t>Petaluma North Specific Plan</a:t>
          </a:r>
        </a:p>
        <a:p>
          <a:pPr marL="285750" lvl="1" indent="-285750" algn="l" defTabSz="1333500">
            <a:lnSpc>
              <a:spcPct val="90000"/>
            </a:lnSpc>
            <a:spcBef>
              <a:spcPct val="0"/>
            </a:spcBef>
            <a:spcAft>
              <a:spcPct val="15000"/>
            </a:spcAft>
            <a:buChar char="•"/>
          </a:pPr>
          <a:r>
            <a:rPr lang="en-US" sz="3000" b="0" i="0" u="none" kern="1200"/>
            <a:t>City Hall – West Wing Utilization</a:t>
          </a:r>
        </a:p>
      </dsp:txBody>
      <dsp:txXfrm>
        <a:off x="5358209" y="878712"/>
        <a:ext cx="4700141" cy="31293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E8D2B4-392F-4B67-905B-15E290AC141B}">
      <dsp:nvSpPr>
        <dsp:cNvPr id="0" name=""/>
        <dsp:cNvSpPr/>
      </dsp:nvSpPr>
      <dsp:spPr>
        <a:xfrm>
          <a:off x="49" y="210903"/>
          <a:ext cx="4700141" cy="777600"/>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en-US" sz="2700" kern="1200"/>
            <a:t>Original Top 10</a:t>
          </a:r>
        </a:p>
      </dsp:txBody>
      <dsp:txXfrm>
        <a:off x="49" y="210903"/>
        <a:ext cx="4700141" cy="777600"/>
      </dsp:txXfrm>
    </dsp:sp>
    <dsp:sp modelId="{7F38BA90-368F-4B42-871B-0CCDAC5D0576}">
      <dsp:nvSpPr>
        <dsp:cNvPr id="0" name=""/>
        <dsp:cNvSpPr/>
      </dsp:nvSpPr>
      <dsp:spPr>
        <a:xfrm>
          <a:off x="49" y="988503"/>
          <a:ext cx="4700141" cy="2823318"/>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b="0" i="0" u="none" kern="1200"/>
            <a:t>Police Oversight</a:t>
          </a:r>
          <a:endParaRPr lang="en-US" sz="2700" b="0" kern="1200"/>
        </a:p>
        <a:p>
          <a:pPr marL="228600" lvl="1" indent="-228600" algn="l" defTabSz="1200150">
            <a:lnSpc>
              <a:spcPct val="90000"/>
            </a:lnSpc>
            <a:spcBef>
              <a:spcPct val="0"/>
            </a:spcBef>
            <a:spcAft>
              <a:spcPct val="15000"/>
            </a:spcAft>
            <a:buChar char="•"/>
          </a:pPr>
          <a:r>
            <a:rPr lang="en-US" sz="2700" b="0" i="0" u="none" kern="1200"/>
            <a:t>Diversity, Equity, Inclusion &amp; Belonging (Separated from Police Oversight)</a:t>
          </a:r>
        </a:p>
      </dsp:txBody>
      <dsp:txXfrm>
        <a:off x="49" y="988503"/>
        <a:ext cx="4700141" cy="2823318"/>
      </dsp:txXfrm>
    </dsp:sp>
    <dsp:sp modelId="{758D08C5-8DE2-4782-9E34-C8656E07C997}">
      <dsp:nvSpPr>
        <dsp:cNvPr id="0" name=""/>
        <dsp:cNvSpPr/>
      </dsp:nvSpPr>
      <dsp:spPr>
        <a:xfrm>
          <a:off x="5358209" y="210903"/>
          <a:ext cx="4700141" cy="777600"/>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en-US" sz="2700" kern="1200"/>
            <a:t>Additional </a:t>
          </a:r>
        </a:p>
      </dsp:txBody>
      <dsp:txXfrm>
        <a:off x="5358209" y="210903"/>
        <a:ext cx="4700141" cy="777600"/>
      </dsp:txXfrm>
    </dsp:sp>
    <dsp:sp modelId="{EF47170F-E93D-42CA-BCA1-267B13802CEB}">
      <dsp:nvSpPr>
        <dsp:cNvPr id="0" name=""/>
        <dsp:cNvSpPr/>
      </dsp:nvSpPr>
      <dsp:spPr>
        <a:xfrm>
          <a:off x="5358209" y="988503"/>
          <a:ext cx="4700141" cy="2823318"/>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b="0" i="0" u="none" kern="1200"/>
            <a:t>Organizational Development</a:t>
          </a:r>
          <a:endParaRPr lang="en-US" sz="2700" b="0" kern="1200"/>
        </a:p>
        <a:p>
          <a:pPr marL="228600" lvl="1" indent="-228600" algn="l" defTabSz="1200150">
            <a:lnSpc>
              <a:spcPct val="90000"/>
            </a:lnSpc>
            <a:spcBef>
              <a:spcPct val="0"/>
            </a:spcBef>
            <a:spcAft>
              <a:spcPct val="15000"/>
            </a:spcAft>
            <a:buChar char="•"/>
          </a:pPr>
          <a:r>
            <a:rPr lang="en-US" sz="2700" b="0" i="0" u="none" kern="1200"/>
            <a:t>Enterprise Resource Planning Software</a:t>
          </a:r>
        </a:p>
        <a:p>
          <a:pPr marL="228600" lvl="1" indent="-228600" algn="l" defTabSz="1200150">
            <a:lnSpc>
              <a:spcPct val="90000"/>
            </a:lnSpc>
            <a:spcBef>
              <a:spcPct val="0"/>
            </a:spcBef>
            <a:spcAft>
              <a:spcPct val="15000"/>
            </a:spcAft>
            <a:buChar char="•"/>
          </a:pPr>
          <a:r>
            <a:rPr lang="en-US" sz="2700" b="0" i="0" u="none" kern="1200"/>
            <a:t>Strategic Plan</a:t>
          </a:r>
        </a:p>
        <a:p>
          <a:pPr marL="228600" lvl="1" indent="-228600" algn="l" defTabSz="1200150">
            <a:lnSpc>
              <a:spcPct val="90000"/>
            </a:lnSpc>
            <a:spcBef>
              <a:spcPct val="0"/>
            </a:spcBef>
            <a:spcAft>
              <a:spcPct val="15000"/>
            </a:spcAft>
            <a:buChar char="•"/>
          </a:pPr>
          <a:r>
            <a:rPr lang="en-US" sz="2700" b="0" i="0" u="none" kern="1200"/>
            <a:t>Purchasing Regulations  / Policy and SOP Update</a:t>
          </a:r>
        </a:p>
      </dsp:txBody>
      <dsp:txXfrm>
        <a:off x="5358209" y="988503"/>
        <a:ext cx="4700141" cy="282331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7"/>
          </a:xfrm>
          <a:prstGeom prst="rect">
            <a:avLst/>
          </a:prstGeom>
        </p:spPr>
        <p:txBody>
          <a:bodyPr vert="horz" lIns="92487" tIns="46244" rIns="92487" bIns="46244" rtlCol="0"/>
          <a:lstStyle>
            <a:lvl1pPr algn="l">
              <a:defRPr sz="1200"/>
            </a:lvl1pPr>
          </a:lstStyle>
          <a:p>
            <a:endParaRPr lang="en-US"/>
          </a:p>
        </p:txBody>
      </p:sp>
      <p:sp>
        <p:nvSpPr>
          <p:cNvPr id="3" name="Date Placeholder 2"/>
          <p:cNvSpPr>
            <a:spLocks noGrp="1"/>
          </p:cNvSpPr>
          <p:nvPr>
            <p:ph type="dt" idx="1"/>
          </p:nvPr>
        </p:nvSpPr>
        <p:spPr>
          <a:xfrm>
            <a:off x="3936768" y="0"/>
            <a:ext cx="3011699" cy="463407"/>
          </a:xfrm>
          <a:prstGeom prst="rect">
            <a:avLst/>
          </a:prstGeom>
        </p:spPr>
        <p:txBody>
          <a:bodyPr vert="horz" lIns="92487" tIns="46244" rIns="92487" bIns="46244" rtlCol="0"/>
          <a:lstStyle>
            <a:lvl1pPr algn="r">
              <a:defRPr sz="1200"/>
            </a:lvl1pPr>
          </a:lstStyle>
          <a:p>
            <a:fld id="{F0A67FF9-77EE-44EC-9390-03CBEE434889}" type="datetimeFigureOut">
              <a:t>2/26/2024</a:t>
            </a:fld>
            <a:endParaRPr lang="en-US"/>
          </a:p>
        </p:txBody>
      </p:sp>
      <p:sp>
        <p:nvSpPr>
          <p:cNvPr id="4" name="Slide Image Placeholder 3"/>
          <p:cNvSpPr>
            <a:spLocks noGrp="1" noRot="1" noChangeAspect="1"/>
          </p:cNvSpPr>
          <p:nvPr>
            <p:ph type="sldImg" idx="2"/>
          </p:nvPr>
        </p:nvSpPr>
        <p:spPr>
          <a:xfrm>
            <a:off x="706438" y="1154113"/>
            <a:ext cx="5537200" cy="3116262"/>
          </a:xfrm>
          <a:prstGeom prst="rect">
            <a:avLst/>
          </a:prstGeom>
          <a:noFill/>
          <a:ln w="12700">
            <a:solidFill>
              <a:prstClr val="black"/>
            </a:solidFill>
          </a:ln>
        </p:spPr>
        <p:txBody>
          <a:bodyPr vert="horz" lIns="92487" tIns="46244" rIns="92487" bIns="46244"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87" tIns="46244" rIns="92487" bIns="462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6"/>
          </a:xfrm>
          <a:prstGeom prst="rect">
            <a:avLst/>
          </a:prstGeom>
        </p:spPr>
        <p:txBody>
          <a:bodyPr vert="horz" lIns="92487" tIns="46244" rIns="92487" bIns="46244"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6"/>
          </a:xfrm>
          <a:prstGeom prst="rect">
            <a:avLst/>
          </a:prstGeom>
        </p:spPr>
        <p:txBody>
          <a:bodyPr vert="horz" lIns="92487" tIns="46244" rIns="92487" bIns="46244" rtlCol="0" anchor="b"/>
          <a:lstStyle>
            <a:lvl1pPr algn="r">
              <a:defRPr sz="1200"/>
            </a:lvl1pPr>
          </a:lstStyle>
          <a:p>
            <a:fld id="{73DCDE1F-F37D-459F-9C35-1780F421C9AA}" type="slidenum">
              <a:t>‹#›</a:t>
            </a:fld>
            <a:endParaRPr lang="en-US"/>
          </a:p>
        </p:txBody>
      </p:sp>
    </p:spTree>
    <p:extLst>
      <p:ext uri="{BB962C8B-B14F-4D97-AF65-F5344CB8AC3E}">
        <p14:creationId xmlns:p14="http://schemas.microsoft.com/office/powerpoint/2010/main" val="1312438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Tonight staff are excited and duly prepared to discuss the City Councils Goals and Priorities for the next two fiscal years. As is the City Council's practice, annually we review and prioritize goals and priorities in alignment with our budget cycle, to ensure the workplan is set for the new fiscal year on July 1. </a:t>
            </a:r>
            <a:endParaRPr lang="en-US" err="1">
              <a:cs typeface="Calibri"/>
            </a:endParaRPr>
          </a:p>
        </p:txBody>
      </p:sp>
      <p:sp>
        <p:nvSpPr>
          <p:cNvPr id="4" name="Slide Number Placeholder 3"/>
          <p:cNvSpPr>
            <a:spLocks noGrp="1"/>
          </p:cNvSpPr>
          <p:nvPr>
            <p:ph type="sldNum" sz="quarter" idx="5"/>
          </p:nvPr>
        </p:nvSpPr>
        <p:spPr/>
        <p:txBody>
          <a:bodyPr/>
          <a:lstStyle/>
          <a:p>
            <a:fld id="{73DCDE1F-F37D-459F-9C35-1780F421C9AA}" type="slidenum">
              <a:rPr lang="en-US" smtClean="0"/>
              <a:t>1</a:t>
            </a:fld>
            <a:endParaRPr lang="en-US"/>
          </a:p>
        </p:txBody>
      </p:sp>
    </p:spTree>
    <p:extLst>
      <p:ext uri="{BB962C8B-B14F-4D97-AF65-F5344CB8AC3E}">
        <p14:creationId xmlns:p14="http://schemas.microsoft.com/office/powerpoint/2010/main" val="290100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Tonight, our goal is to come away with a clear set of objectives that staff can then prepare proposed timelines, outline budgets, and identify other resources necessary to complete each initiative to return to Council and the community on April 15 for further consideration. This will also allow time for community outreach and solicit feedback from our commissions and committees. </a:t>
            </a:r>
          </a:p>
        </p:txBody>
      </p:sp>
      <p:sp>
        <p:nvSpPr>
          <p:cNvPr id="4" name="Slide Number Placeholder 3"/>
          <p:cNvSpPr>
            <a:spLocks noGrp="1"/>
          </p:cNvSpPr>
          <p:nvPr>
            <p:ph type="sldNum" sz="quarter" idx="5"/>
          </p:nvPr>
        </p:nvSpPr>
        <p:spPr/>
        <p:txBody>
          <a:bodyPr/>
          <a:lstStyle/>
          <a:p>
            <a:fld id="{73DCDE1F-F37D-459F-9C35-1780F421C9AA}" type="slidenum">
              <a:rPr lang="en-US"/>
              <a:t>2</a:t>
            </a:fld>
            <a:endParaRPr lang="en-US"/>
          </a:p>
        </p:txBody>
      </p:sp>
    </p:spTree>
    <p:extLst>
      <p:ext uri="{BB962C8B-B14F-4D97-AF65-F5344CB8AC3E}">
        <p14:creationId xmlns:p14="http://schemas.microsoft.com/office/powerpoint/2010/main" val="3245779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our historic G&amp;P setting in 2019—which provided us a roadmap of our community's vision for Petaluma) if you were with us at that workshop, then you are familiar of our evolution, which resulting in 256 priorities; whittled that down to 157 priorities; in 2022, we landed on a top 10 to focus our efforts and continued that second year of our workplan in 2023. </a:t>
            </a:r>
            <a:endParaRPr lang="en-US"/>
          </a:p>
          <a:p>
            <a:endParaRPr lang="en-US">
              <a:cs typeface="Calibri"/>
            </a:endParaRPr>
          </a:p>
          <a:p>
            <a:r>
              <a:rPr lang="en-US">
                <a:cs typeface="Calibri"/>
              </a:rPr>
              <a:t>Because of the work we are undertaking to address the many deferred and future needs of this City, and because most of that work is non-discretionary—meaning we are required either by law/regulatory </a:t>
            </a:r>
            <a:r>
              <a:rPr lang="en-US" err="1">
                <a:cs typeface="Calibri"/>
              </a:rPr>
              <a:t>reqs</a:t>
            </a:r>
            <a:r>
              <a:rPr lang="en-US">
                <a:cs typeface="Calibri"/>
              </a:rPr>
              <a:t>, immediate public health and safety, our discretionary time is negligible. Thus we are a City in need of careful and thoughtful prioritization, to ensure our precious resources—our people power, city funding—are effectively and efficiently utilized to the maximum benefit of our community. Our City has never been stronger and more fiscally &amp; organizationally sound than it is now—and our focus should be on doing a few things really well and knocking it out of the park, rather than diluting our efforts and taking too long to achieve what can and needs to be done now. That is what tonight is about. To make those thoughtful decisions, knowing that we have all the ingredients we need for success: people-powered Petaluma</a:t>
            </a:r>
            <a:endParaRPr lang="en-US"/>
          </a:p>
        </p:txBody>
      </p:sp>
      <p:sp>
        <p:nvSpPr>
          <p:cNvPr id="4" name="Slide Number Placeholder 3"/>
          <p:cNvSpPr>
            <a:spLocks noGrp="1"/>
          </p:cNvSpPr>
          <p:nvPr>
            <p:ph type="sldNum" sz="quarter" idx="5"/>
          </p:nvPr>
        </p:nvSpPr>
        <p:spPr/>
        <p:txBody>
          <a:bodyPr/>
          <a:lstStyle/>
          <a:p>
            <a:fld id="{73DCDE1F-F37D-459F-9C35-1780F421C9AA}" type="slidenum">
              <a:rPr lang="en-US"/>
              <a:t>3</a:t>
            </a:fld>
            <a:endParaRPr lang="en-US"/>
          </a:p>
        </p:txBody>
      </p:sp>
    </p:spTree>
    <p:extLst>
      <p:ext uri="{BB962C8B-B14F-4D97-AF65-F5344CB8AC3E}">
        <p14:creationId xmlns:p14="http://schemas.microsoft.com/office/powerpoint/2010/main" val="1884000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These are our current top 10 priorities organized by our 5 overarching goals. Tonight we will discuss these priorities, there status, and other initiatives that require City focus over these next two years.</a:t>
            </a:r>
            <a:endParaRPr lang="en-US"/>
          </a:p>
        </p:txBody>
      </p:sp>
      <p:sp>
        <p:nvSpPr>
          <p:cNvPr id="4" name="Slide Number Placeholder 3"/>
          <p:cNvSpPr>
            <a:spLocks noGrp="1"/>
          </p:cNvSpPr>
          <p:nvPr>
            <p:ph type="sldNum" sz="quarter" idx="5"/>
          </p:nvPr>
        </p:nvSpPr>
        <p:spPr/>
        <p:txBody>
          <a:bodyPr/>
          <a:lstStyle/>
          <a:p>
            <a:fld id="{73DCDE1F-F37D-459F-9C35-1780F421C9AA}" type="slidenum">
              <a:rPr lang="en-US"/>
              <a:t>4</a:t>
            </a:fld>
            <a:endParaRPr lang="en-US"/>
          </a:p>
        </p:txBody>
      </p:sp>
    </p:spTree>
    <p:extLst>
      <p:ext uri="{BB962C8B-B14F-4D97-AF65-F5344CB8AC3E}">
        <p14:creationId xmlns:p14="http://schemas.microsoft.com/office/powerpoint/2010/main" val="1930767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a:solidFill>
                  <a:srgbClr val="000000"/>
                </a:solidFill>
                <a:effectLst/>
                <a:latin typeface="Times New Roman"/>
                <a:cs typeface="Times New Roman"/>
              </a:rPr>
              <a:t>'</a:t>
            </a:r>
            <a:r>
              <a:rPr lang="en-US" sz="1800" b="0" i="0" err="1">
                <a:solidFill>
                  <a:srgbClr val="000000"/>
                </a:solidFill>
                <a:effectLst/>
                <a:latin typeface="Times New Roman"/>
                <a:cs typeface="Times New Roman"/>
              </a:rPr>
              <a:t>OnePetaluma</a:t>
            </a:r>
            <a:r>
              <a:rPr lang="en-US" sz="1800" b="0" i="0">
                <a:solidFill>
                  <a:srgbClr val="000000"/>
                </a:solidFill>
                <a:effectLst/>
                <a:latin typeface="Times New Roman"/>
                <a:cs typeface="Times New Roman"/>
              </a:rPr>
              <a:t>' emerges from a collaborative staff leadership retreat held in November 2023, reflecting a unified vision for our </a:t>
            </a:r>
            <a:r>
              <a:rPr lang="en-US" sz="1800">
                <a:solidFill>
                  <a:srgbClr val="000000"/>
                </a:solidFill>
                <a:latin typeface="Times New Roman"/>
                <a:cs typeface="Times New Roman"/>
              </a:rPr>
              <a:t>City—that everything we do is integrated with our community. One Petaluma </a:t>
            </a:r>
            <a:r>
              <a:rPr lang="en-US" sz="1800" b="0" i="0">
                <a:solidFill>
                  <a:srgbClr val="000000"/>
                </a:solidFill>
                <a:effectLst/>
                <a:latin typeface="Times New Roman"/>
                <a:cs typeface="Times New Roman"/>
              </a:rPr>
              <a:t>crystallizes the </a:t>
            </a:r>
            <a:r>
              <a:rPr lang="en-US" sz="1800">
                <a:solidFill>
                  <a:srgbClr val="000000"/>
                </a:solidFill>
                <a:latin typeface="Times New Roman"/>
                <a:cs typeface="Times New Roman"/>
              </a:rPr>
              <a:t>values</a:t>
            </a:r>
            <a:r>
              <a:rPr lang="en-US" sz="1800" b="0" i="0">
                <a:solidFill>
                  <a:srgbClr val="000000"/>
                </a:solidFill>
                <a:effectLst/>
                <a:latin typeface="Times New Roman"/>
                <a:cs typeface="Times New Roman"/>
              </a:rPr>
              <a:t> of Empathy, Equity, Innovation, Collaboration, Trust, Service, and Excellence, carefully shaped by our leadership and executive </a:t>
            </a:r>
            <a:r>
              <a:rPr lang="en-US" sz="1800">
                <a:solidFill>
                  <a:srgbClr val="000000"/>
                </a:solidFill>
                <a:latin typeface="Times New Roman"/>
                <a:cs typeface="Times New Roman"/>
              </a:rPr>
              <a:t>teams—</a:t>
            </a:r>
            <a:r>
              <a:rPr lang="en-US" sz="1800" b="0" i="0">
                <a:solidFill>
                  <a:srgbClr val="000000"/>
                </a:solidFill>
                <a:effectLst/>
                <a:latin typeface="Times New Roman"/>
                <a:cs typeface="Times New Roman"/>
              </a:rPr>
              <a:t>While initiated by staff, '</a:t>
            </a:r>
            <a:r>
              <a:rPr lang="en-US" sz="1800" b="0" i="0" err="1">
                <a:solidFill>
                  <a:srgbClr val="000000"/>
                </a:solidFill>
                <a:effectLst/>
                <a:latin typeface="Times New Roman"/>
                <a:cs typeface="Times New Roman"/>
              </a:rPr>
              <a:t>OnePetaluma</a:t>
            </a:r>
            <a:r>
              <a:rPr lang="en-US" sz="1800" b="0" i="0">
                <a:solidFill>
                  <a:srgbClr val="000000"/>
                </a:solidFill>
                <a:effectLst/>
                <a:latin typeface="Times New Roman"/>
                <a:cs typeface="Times New Roman"/>
              </a:rPr>
              <a:t>' is intended to embody the aspirations and spirit of our entire community. Rather than a laundry list of tasks to complete, staff envision </a:t>
            </a:r>
            <a:r>
              <a:rPr lang="en-US" sz="1800" b="0" i="0" err="1">
                <a:solidFill>
                  <a:srgbClr val="000000"/>
                </a:solidFill>
                <a:effectLst/>
                <a:latin typeface="Times New Roman"/>
                <a:cs typeface="Times New Roman"/>
              </a:rPr>
              <a:t>OnePetaluma</a:t>
            </a:r>
            <a:r>
              <a:rPr lang="en-US" sz="1800" b="0" i="0">
                <a:solidFill>
                  <a:srgbClr val="000000"/>
                </a:solidFill>
                <a:effectLst/>
                <a:latin typeface="Times New Roman"/>
                <a:cs typeface="Times New Roman"/>
              </a:rPr>
              <a:t> as a comprehensive set of Mission / Vision / Values to guide our organizational </a:t>
            </a:r>
            <a:r>
              <a:rPr lang="en-US" sz="1800">
                <a:solidFill>
                  <a:srgbClr val="000000"/>
                </a:solidFill>
                <a:latin typeface="Times New Roman"/>
                <a:cs typeface="Times New Roman"/>
              </a:rPr>
              <a:t>culture, our interactions, our customer service, and ultimately how we deliver city services.to ensure</a:t>
            </a:r>
            <a:r>
              <a:rPr lang="en-US" sz="1800" b="0" i="0">
                <a:solidFill>
                  <a:srgbClr val="000000"/>
                </a:solidFill>
                <a:effectLst/>
                <a:latin typeface="Times New Roman"/>
                <a:cs typeface="Times New Roman"/>
              </a:rPr>
              <a:t> that our actions and priorities align with these foundational principles, fostering a cohesive and value-driven approach to serving Petaluma. </a:t>
            </a:r>
            <a:r>
              <a:rPr lang="en-US" sz="1800">
                <a:solidFill>
                  <a:srgbClr val="000000"/>
                </a:solidFill>
                <a:latin typeface="Times New Roman"/>
                <a:cs typeface="Times New Roman"/>
              </a:rPr>
              <a:t>Soon to follow will be an integrated Mission and Vision that we will work with Council to develop over the next</a:t>
            </a:r>
            <a:r>
              <a:rPr lang="en-US" sz="1800" b="0" i="0">
                <a:solidFill>
                  <a:srgbClr val="000000"/>
                </a:solidFill>
                <a:effectLst/>
                <a:latin typeface="Times New Roman"/>
                <a:cs typeface="Times New Roman"/>
              </a:rPr>
              <a:t> </a:t>
            </a:r>
            <a:r>
              <a:rPr lang="en-US" sz="1800">
                <a:solidFill>
                  <a:srgbClr val="000000"/>
                </a:solidFill>
                <a:latin typeface="Times New Roman"/>
                <a:cs typeface="Times New Roman"/>
              </a:rPr>
              <a:t>year</a:t>
            </a:r>
            <a:r>
              <a:rPr lang="en-US" sz="1800" b="0" i="0">
                <a:solidFill>
                  <a:srgbClr val="000000"/>
                </a:solidFill>
                <a:effectLst/>
                <a:latin typeface="Times New Roman"/>
                <a:cs typeface="Times New Roman"/>
              </a:rPr>
              <a:t>. </a:t>
            </a:r>
            <a:endParaRPr lang="en-US">
              <a:latin typeface="Times New Roman"/>
              <a:cs typeface="Times New Roman"/>
            </a:endParaRPr>
          </a:p>
        </p:txBody>
      </p:sp>
      <p:sp>
        <p:nvSpPr>
          <p:cNvPr id="4" name="Slide Number Placeholder 3"/>
          <p:cNvSpPr>
            <a:spLocks noGrp="1"/>
          </p:cNvSpPr>
          <p:nvPr>
            <p:ph type="sldNum" sz="quarter" idx="5"/>
          </p:nvPr>
        </p:nvSpPr>
        <p:spPr/>
        <p:txBody>
          <a:bodyPr/>
          <a:lstStyle/>
          <a:p>
            <a:fld id="{73DCDE1F-F37D-459F-9C35-1780F421C9AA}" type="slidenum">
              <a:rPr lang="en-US" smtClean="0"/>
              <a:t>5</a:t>
            </a:fld>
            <a:endParaRPr lang="en-US"/>
          </a:p>
        </p:txBody>
      </p:sp>
    </p:spTree>
    <p:extLst>
      <p:ext uri="{BB962C8B-B14F-4D97-AF65-F5344CB8AC3E}">
        <p14:creationId xmlns:p14="http://schemas.microsoft.com/office/powerpoint/2010/main" val="1102169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As we develop our workplan for the next two years, we always consider how best to deliver. What departments will be lead, what resources will be required, what other initiatives can be piggybacked on or are required prior to starting the work, and what, if any, unintended consequences exist. The most important questions we can ask is what are we trying to solve, who benefits, and is the outcome measurable, achievable, and sustainable?</a:t>
            </a:r>
          </a:p>
        </p:txBody>
      </p:sp>
      <p:sp>
        <p:nvSpPr>
          <p:cNvPr id="4" name="Slide Number Placeholder 3"/>
          <p:cNvSpPr>
            <a:spLocks noGrp="1"/>
          </p:cNvSpPr>
          <p:nvPr>
            <p:ph type="sldNum" sz="quarter" idx="5"/>
          </p:nvPr>
        </p:nvSpPr>
        <p:spPr/>
        <p:txBody>
          <a:bodyPr/>
          <a:lstStyle/>
          <a:p>
            <a:fld id="{73DCDE1F-F37D-459F-9C35-1780F421C9AA}" type="slidenum">
              <a:rPr lang="en-US"/>
              <a:t>6</a:t>
            </a:fld>
            <a:endParaRPr lang="en-US"/>
          </a:p>
        </p:txBody>
      </p:sp>
    </p:spTree>
    <p:extLst>
      <p:ext uri="{BB962C8B-B14F-4D97-AF65-F5344CB8AC3E}">
        <p14:creationId xmlns:p14="http://schemas.microsoft.com/office/powerpoint/2010/main" val="4201166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a response to our evolving needs and the insights garnered from '</a:t>
            </a:r>
            <a:r>
              <a:rPr lang="en-US" err="1"/>
              <a:t>OnePetaluma</a:t>
            </a:r>
            <a:r>
              <a:rPr lang="en-US"/>
              <a:t>', we've realigned our priorities. Staff also felt that we needed to better reflect the actual type of work that staff are accomplishing by incorporating many of the critical initiatives that are ongoing (or will be achieved in the next few years) rather than artificially limiting the focus to a Top Ten.  we have established four categories of initiatives, which we will discuss with the Council tonight, these are: </a:t>
            </a:r>
          </a:p>
          <a:p>
            <a:endParaRPr lang="en-US"/>
          </a:p>
          <a:p>
            <a:r>
              <a:rPr lang="en-US"/>
              <a:t>Not all priorities are created equal. While we will discuss some of our capital projects tonight, our goal is to prioritize all capital projects holistically and as part of the Capital Improvement Plan discussion in May. </a:t>
            </a:r>
            <a:endParaRPr lang="en-US">
              <a:cs typeface="Calibri"/>
            </a:endParaRPr>
          </a:p>
        </p:txBody>
      </p:sp>
      <p:sp>
        <p:nvSpPr>
          <p:cNvPr id="4" name="Slide Number Placeholder 3"/>
          <p:cNvSpPr>
            <a:spLocks noGrp="1"/>
          </p:cNvSpPr>
          <p:nvPr>
            <p:ph type="sldNum" sz="quarter" idx="5"/>
          </p:nvPr>
        </p:nvSpPr>
        <p:spPr/>
        <p:txBody>
          <a:bodyPr/>
          <a:lstStyle/>
          <a:p>
            <a:fld id="{73DCDE1F-F37D-459F-9C35-1780F421C9AA}" type="slidenum">
              <a:rPr lang="en-US" smtClean="0"/>
              <a:t>7</a:t>
            </a:fld>
            <a:endParaRPr lang="en-US"/>
          </a:p>
        </p:txBody>
      </p:sp>
    </p:spTree>
    <p:extLst>
      <p:ext uri="{BB962C8B-B14F-4D97-AF65-F5344CB8AC3E}">
        <p14:creationId xmlns:p14="http://schemas.microsoft.com/office/powerpoint/2010/main" val="1909790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 each of these categories, we have added additional projects that we are currently working on that should be considered this evening as we prioritize</a:t>
            </a:r>
          </a:p>
          <a:p>
            <a:endParaRPr lang="en-US">
              <a:cs typeface="Calibri"/>
            </a:endParaRPr>
          </a:p>
          <a:p>
            <a:r>
              <a:rPr lang="en-US">
                <a:cs typeface="Calibri"/>
              </a:rPr>
              <a:t>Even though these weren't called out in the top 10, they are nevertheless essential and command significant staff time and resources, and have lasting benefits for our community</a:t>
            </a:r>
          </a:p>
        </p:txBody>
      </p:sp>
      <p:sp>
        <p:nvSpPr>
          <p:cNvPr id="4" name="Slide Number Placeholder 3"/>
          <p:cNvSpPr>
            <a:spLocks noGrp="1"/>
          </p:cNvSpPr>
          <p:nvPr>
            <p:ph type="sldNum" sz="quarter" idx="5"/>
          </p:nvPr>
        </p:nvSpPr>
        <p:spPr/>
        <p:txBody>
          <a:bodyPr/>
          <a:lstStyle/>
          <a:p>
            <a:fld id="{73DCDE1F-F37D-459F-9C35-1780F421C9AA}" type="slidenum">
              <a:rPr lang="en-US" smtClean="0"/>
              <a:t>8</a:t>
            </a:fld>
            <a:endParaRPr lang="en-US"/>
          </a:p>
        </p:txBody>
      </p:sp>
    </p:spTree>
    <p:extLst>
      <p:ext uri="{BB962C8B-B14F-4D97-AF65-F5344CB8AC3E}">
        <p14:creationId xmlns:p14="http://schemas.microsoft.com/office/powerpoint/2010/main" val="4276352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realize that this may be a bit anticlimactic, but because of the large amount of staff effort that has gone and is still going into completing these initiatives, we recommend continuing to see these initiatives to fruition before taking on any major new discretionary initiatives. </a:t>
            </a:r>
          </a:p>
        </p:txBody>
      </p:sp>
      <p:sp>
        <p:nvSpPr>
          <p:cNvPr id="4" name="Slide Number Placeholder 3"/>
          <p:cNvSpPr>
            <a:spLocks noGrp="1"/>
          </p:cNvSpPr>
          <p:nvPr>
            <p:ph type="sldNum" sz="quarter" idx="5"/>
          </p:nvPr>
        </p:nvSpPr>
        <p:spPr/>
        <p:txBody>
          <a:bodyPr/>
          <a:lstStyle/>
          <a:p>
            <a:fld id="{73DCDE1F-F37D-459F-9C35-1780F421C9AA}" type="slidenum">
              <a:rPr lang="en-US" smtClean="0"/>
              <a:t>15</a:t>
            </a:fld>
            <a:endParaRPr lang="en-US"/>
          </a:p>
        </p:txBody>
      </p:sp>
    </p:spTree>
    <p:extLst>
      <p:ext uri="{BB962C8B-B14F-4D97-AF65-F5344CB8AC3E}">
        <p14:creationId xmlns:p14="http://schemas.microsoft.com/office/powerpoint/2010/main" val="3295310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2EEFCDC5-AC04-4F36-97B1-4950AE156089}" type="datetimeFigureOut">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C395DF-8C2D-458C-99A0-69F17337397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5757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EFCDC5-AC04-4F36-97B1-4950AE156089}" type="datetimeFigureOut">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C395DF-8C2D-458C-99A0-69F173373978}" type="slidenum">
              <a:rPr lang="en-US" smtClean="0"/>
              <a:t>‹#›</a:t>
            </a:fld>
            <a:endParaRPr lang="en-US"/>
          </a:p>
        </p:txBody>
      </p:sp>
    </p:spTree>
    <p:extLst>
      <p:ext uri="{BB962C8B-B14F-4D97-AF65-F5344CB8AC3E}">
        <p14:creationId xmlns:p14="http://schemas.microsoft.com/office/powerpoint/2010/main" val="3234593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EFCDC5-AC04-4F36-97B1-4950AE156089}" type="datetimeFigureOut">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C395DF-8C2D-458C-99A0-69F173373978}" type="slidenum">
              <a:rPr lang="en-US" smtClean="0"/>
              <a:t>‹#›</a:t>
            </a:fld>
            <a:endParaRPr lang="en-US"/>
          </a:p>
        </p:txBody>
      </p:sp>
    </p:spTree>
    <p:extLst>
      <p:ext uri="{BB962C8B-B14F-4D97-AF65-F5344CB8AC3E}">
        <p14:creationId xmlns:p14="http://schemas.microsoft.com/office/powerpoint/2010/main" val="3028171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6787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EFCDC5-AC04-4F36-97B1-4950AE156089}" type="datetimeFigureOut">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C395DF-8C2D-458C-99A0-69F173373978}" type="slidenum">
              <a:rPr lang="en-US" smtClean="0"/>
              <a:t>‹#›</a:t>
            </a:fld>
            <a:endParaRPr lang="en-US"/>
          </a:p>
        </p:txBody>
      </p:sp>
    </p:spTree>
    <p:extLst>
      <p:ext uri="{BB962C8B-B14F-4D97-AF65-F5344CB8AC3E}">
        <p14:creationId xmlns:p14="http://schemas.microsoft.com/office/powerpoint/2010/main" val="2591079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EFCDC5-AC04-4F36-97B1-4950AE156089}" type="datetimeFigureOut">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C395DF-8C2D-458C-99A0-69F17337397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3662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EEFCDC5-AC04-4F36-97B1-4950AE156089}" type="datetimeFigureOut">
              <a:rPr lang="en-US" smtClean="0"/>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C395DF-8C2D-458C-99A0-69F173373978}" type="slidenum">
              <a:rPr lang="en-US" smtClean="0"/>
              <a:t>‹#›</a:t>
            </a:fld>
            <a:endParaRPr lang="en-US"/>
          </a:p>
        </p:txBody>
      </p:sp>
    </p:spTree>
    <p:extLst>
      <p:ext uri="{BB962C8B-B14F-4D97-AF65-F5344CB8AC3E}">
        <p14:creationId xmlns:p14="http://schemas.microsoft.com/office/powerpoint/2010/main" val="3630435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EEFCDC5-AC04-4F36-97B1-4950AE156089}" type="datetimeFigureOut">
              <a:rPr lang="en-US" smtClean="0"/>
              <a:t>2/26/2024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C395DF-8C2D-458C-99A0-69F173373978}" type="slidenum">
              <a:rPr lang="en-US" smtClean="0"/>
              <a:t>‹#›</a:t>
            </a:fld>
            <a:endParaRPr lang="en-US"/>
          </a:p>
        </p:txBody>
      </p:sp>
    </p:spTree>
    <p:extLst>
      <p:ext uri="{BB962C8B-B14F-4D97-AF65-F5344CB8AC3E}">
        <p14:creationId xmlns:p14="http://schemas.microsoft.com/office/powerpoint/2010/main" val="3779397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EEFCDC5-AC04-4F36-97B1-4950AE156089}" type="datetimeFigureOut">
              <a:rPr lang="en-US" smtClean="0"/>
              <a:t>2/26/2024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C395DF-8C2D-458C-99A0-69F173373978}" type="slidenum">
              <a:rPr lang="en-US" smtClean="0"/>
              <a:t>‹#›</a:t>
            </a:fld>
            <a:endParaRPr lang="en-US"/>
          </a:p>
        </p:txBody>
      </p:sp>
    </p:spTree>
    <p:extLst>
      <p:ext uri="{BB962C8B-B14F-4D97-AF65-F5344CB8AC3E}">
        <p14:creationId xmlns:p14="http://schemas.microsoft.com/office/powerpoint/2010/main" val="2561833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EEFCDC5-AC04-4F36-97B1-4950AE156089}" type="datetimeFigureOut">
              <a:rPr lang="en-US" smtClean="0"/>
              <a:t>2/26/2024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82C395DF-8C2D-458C-99A0-69F173373978}" type="slidenum">
              <a:rPr lang="en-US" smtClean="0"/>
              <a:t>‹#›</a:t>
            </a:fld>
            <a:endParaRPr lang="en-US"/>
          </a:p>
        </p:txBody>
      </p:sp>
    </p:spTree>
    <p:extLst>
      <p:ext uri="{BB962C8B-B14F-4D97-AF65-F5344CB8AC3E}">
        <p14:creationId xmlns:p14="http://schemas.microsoft.com/office/powerpoint/2010/main" val="2993889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EEFCDC5-AC04-4F36-97B1-4950AE156089}" type="datetimeFigureOut">
              <a:rPr lang="en-US" smtClean="0"/>
              <a:t>2/26/2024</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2C395DF-8C2D-458C-99A0-69F173373978}" type="slidenum">
              <a:rPr lang="en-US" smtClean="0"/>
              <a:t>‹#›</a:t>
            </a:fld>
            <a:endParaRPr lang="en-US"/>
          </a:p>
        </p:txBody>
      </p:sp>
    </p:spTree>
    <p:extLst>
      <p:ext uri="{BB962C8B-B14F-4D97-AF65-F5344CB8AC3E}">
        <p14:creationId xmlns:p14="http://schemas.microsoft.com/office/powerpoint/2010/main" val="1265279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EFCDC5-AC04-4F36-97B1-4950AE156089}" type="datetimeFigureOut">
              <a:rPr lang="en-US" smtClean="0"/>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C395DF-8C2D-458C-99A0-69F173373978}" type="slidenum">
              <a:rPr lang="en-US" smtClean="0"/>
              <a:t>‹#›</a:t>
            </a:fld>
            <a:endParaRPr lang="en-US"/>
          </a:p>
        </p:txBody>
      </p:sp>
    </p:spTree>
    <p:extLst>
      <p:ext uri="{BB962C8B-B14F-4D97-AF65-F5344CB8AC3E}">
        <p14:creationId xmlns:p14="http://schemas.microsoft.com/office/powerpoint/2010/main" val="717663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EEFCDC5-AC04-4F36-97B1-4950AE156089}" type="datetimeFigureOut">
              <a:rPr lang="en-US" smtClean="0"/>
              <a:t>2/26/2024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2C395DF-8C2D-458C-99A0-69F173373978}"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50021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microsoft.com/office/2018/10/relationships/comments" Target="../comments/modernComment_1013_3976E64C.xml"/><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B1836F0-F9E0-4D93-9BDD-7EEC6EA05F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0602CF-2154-68B8-76C5-FCB97E3D22AA}"/>
              </a:ext>
            </a:extLst>
          </p:cNvPr>
          <p:cNvSpPr>
            <a:spLocks noGrp="1"/>
          </p:cNvSpPr>
          <p:nvPr>
            <p:ph type="ctrTitle"/>
          </p:nvPr>
        </p:nvSpPr>
        <p:spPr>
          <a:xfrm>
            <a:off x="5289754" y="639097"/>
            <a:ext cx="6253317" cy="3686015"/>
          </a:xfrm>
        </p:spPr>
        <p:txBody>
          <a:bodyPr>
            <a:normAutofit/>
          </a:bodyPr>
          <a:lstStyle/>
          <a:p>
            <a:r>
              <a:rPr lang="en-US"/>
              <a:t>Goals &amp; Priorities</a:t>
            </a:r>
          </a:p>
        </p:txBody>
      </p:sp>
      <p:sp>
        <p:nvSpPr>
          <p:cNvPr id="3" name="Subtitle 2">
            <a:extLst>
              <a:ext uri="{FF2B5EF4-FFF2-40B4-BE49-F238E27FC236}">
                <a16:creationId xmlns:a16="http://schemas.microsoft.com/office/drawing/2014/main" id="{0AA95900-BC0D-5EFA-4A25-F6C46F3AE895}"/>
              </a:ext>
            </a:extLst>
          </p:cNvPr>
          <p:cNvSpPr>
            <a:spLocks noGrp="1"/>
          </p:cNvSpPr>
          <p:nvPr>
            <p:ph type="subTitle" idx="1"/>
          </p:nvPr>
        </p:nvSpPr>
        <p:spPr>
          <a:xfrm>
            <a:off x="5289753" y="4455621"/>
            <a:ext cx="6269347" cy="1238616"/>
          </a:xfrm>
        </p:spPr>
        <p:txBody>
          <a:bodyPr vert="horz" lIns="91440" tIns="45720" rIns="91440" bIns="45720" rtlCol="0" anchor="t">
            <a:normAutofit/>
          </a:bodyPr>
          <a:lstStyle/>
          <a:p>
            <a:r>
              <a:rPr lang="en-US">
                <a:solidFill>
                  <a:schemeClr val="tx1">
                    <a:lumMod val="85000"/>
                    <a:lumOff val="15000"/>
                  </a:schemeClr>
                </a:solidFill>
              </a:rPr>
              <a:t>Prioritizing our 2-year workplan </a:t>
            </a:r>
          </a:p>
          <a:p>
            <a:r>
              <a:rPr lang="en-US">
                <a:solidFill>
                  <a:srgbClr val="262626"/>
                </a:solidFill>
                <a:cs typeface="Calibri Light"/>
              </a:rPr>
              <a:t>February 26, 2024</a:t>
            </a:r>
          </a:p>
        </p:txBody>
      </p:sp>
      <p:pic>
        <p:nvPicPr>
          <p:cNvPr id="5" name="Picture 4" descr="Shape&#10;&#10;Description automatically generated with low confidence">
            <a:extLst>
              <a:ext uri="{FF2B5EF4-FFF2-40B4-BE49-F238E27FC236}">
                <a16:creationId xmlns:a16="http://schemas.microsoft.com/office/drawing/2014/main" id="{2C64DFFF-B265-6E8F-CB66-058AC45C96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999" y="1163529"/>
            <a:ext cx="4001315" cy="4001315"/>
          </a:xfrm>
          <a:prstGeom prst="rect">
            <a:avLst/>
          </a:prstGeom>
        </p:spPr>
      </p:pic>
      <p:cxnSp>
        <p:nvCxnSpPr>
          <p:cNvPr id="12" name="Straight Connector 11">
            <a:extLst>
              <a:ext uri="{FF2B5EF4-FFF2-40B4-BE49-F238E27FC236}">
                <a16:creationId xmlns:a16="http://schemas.microsoft.com/office/drawing/2014/main" id="{7A49EFD3-A806-4D59-99F1-AA9AFAE4EF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071" y="4343400"/>
            <a:ext cx="5636107"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6D2F28D1-82F9-40FE-935C-85ECF7660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4B670E93-2F53-48FC-AB6C-E99E22D17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217804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9833B2-9070-340E-233D-D82FB1C24E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8070D0-4E7C-A16A-7006-0DDFB76EAE67}"/>
              </a:ext>
            </a:extLst>
          </p:cNvPr>
          <p:cNvSpPr>
            <a:spLocks noGrp="1"/>
          </p:cNvSpPr>
          <p:nvPr>
            <p:ph type="title"/>
          </p:nvPr>
        </p:nvSpPr>
        <p:spPr/>
        <p:txBody>
          <a:bodyPr/>
          <a:lstStyle/>
          <a:p>
            <a:r>
              <a:rPr lang="en-US"/>
              <a:t>POLICIES, PROGRAMS, PLANS</a:t>
            </a:r>
          </a:p>
        </p:txBody>
      </p:sp>
      <p:graphicFrame>
        <p:nvGraphicFramePr>
          <p:cNvPr id="7" name="Content Placeholder 6">
            <a:extLst>
              <a:ext uri="{FF2B5EF4-FFF2-40B4-BE49-F238E27FC236}">
                <a16:creationId xmlns:a16="http://schemas.microsoft.com/office/drawing/2014/main" id="{BE4178BD-540E-C6D5-C150-3834E844CD31}"/>
              </a:ext>
            </a:extLst>
          </p:cNvPr>
          <p:cNvGraphicFramePr>
            <a:graphicFrameLocks noGrp="1"/>
          </p:cNvGraphicFramePr>
          <p:nvPr>
            <p:ph idx="1"/>
            <p:extLst>
              <p:ext uri="{D42A27DB-BD31-4B8C-83A1-F6EECF244321}">
                <p14:modId xmlns:p14="http://schemas.microsoft.com/office/powerpoint/2010/main" val="2782695184"/>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8D07F64A-8796-DE9F-FF6A-57ECE3AB59AD}"/>
              </a:ext>
            </a:extLst>
          </p:cNvPr>
          <p:cNvSpPr txBox="1"/>
          <p:nvPr/>
        </p:nvSpPr>
        <p:spPr>
          <a:xfrm>
            <a:off x="1096963" y="5868988"/>
            <a:ext cx="10058400" cy="369332"/>
          </a:xfrm>
          <a:prstGeom prst="rect">
            <a:avLst/>
          </a:prstGeom>
          <a:noFill/>
        </p:spPr>
        <p:txBody>
          <a:bodyPr wrap="square" rtlCol="0">
            <a:spAutoFit/>
          </a:bodyPr>
          <a:lstStyle/>
          <a:p>
            <a:r>
              <a:rPr lang="en-US"/>
              <a:t>*Investments also reflected in CIP project</a:t>
            </a:r>
          </a:p>
        </p:txBody>
      </p:sp>
    </p:spTree>
    <p:extLst>
      <p:ext uri="{BB962C8B-B14F-4D97-AF65-F5344CB8AC3E}">
        <p14:creationId xmlns:p14="http://schemas.microsoft.com/office/powerpoint/2010/main" val="4021862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0078ED-C924-4E9F-9192-2AF6C57E2F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74F94B-98B8-5CF4-A0D3-85C1056352E0}"/>
              </a:ext>
            </a:extLst>
          </p:cNvPr>
          <p:cNvSpPr>
            <a:spLocks noGrp="1"/>
          </p:cNvSpPr>
          <p:nvPr>
            <p:ph type="title"/>
          </p:nvPr>
        </p:nvSpPr>
        <p:spPr/>
        <p:txBody>
          <a:bodyPr/>
          <a:lstStyle/>
          <a:p>
            <a:r>
              <a:rPr lang="en-US"/>
              <a:t>POLICIES, PROGRAMS, PLANS (CONT.)</a:t>
            </a:r>
          </a:p>
        </p:txBody>
      </p:sp>
      <p:graphicFrame>
        <p:nvGraphicFramePr>
          <p:cNvPr id="7" name="Content Placeholder 6">
            <a:extLst>
              <a:ext uri="{FF2B5EF4-FFF2-40B4-BE49-F238E27FC236}">
                <a16:creationId xmlns:a16="http://schemas.microsoft.com/office/drawing/2014/main" id="{E6DA1523-155E-A166-AC2D-620BCBD9A691}"/>
              </a:ext>
            </a:extLst>
          </p:cNvPr>
          <p:cNvGraphicFramePr>
            <a:graphicFrameLocks noGrp="1"/>
          </p:cNvGraphicFramePr>
          <p:nvPr>
            <p:ph idx="1"/>
            <p:extLst>
              <p:ext uri="{D42A27DB-BD31-4B8C-83A1-F6EECF244321}">
                <p14:modId xmlns:p14="http://schemas.microsoft.com/office/powerpoint/2010/main" val="2816513871"/>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3894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A0F87-8853-0D76-333D-5F53B73269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4A61AF-0BC6-234D-E9E5-489909588BF9}"/>
              </a:ext>
            </a:extLst>
          </p:cNvPr>
          <p:cNvSpPr>
            <a:spLocks noGrp="1"/>
          </p:cNvSpPr>
          <p:nvPr>
            <p:ph type="title"/>
          </p:nvPr>
        </p:nvSpPr>
        <p:spPr/>
        <p:txBody>
          <a:bodyPr/>
          <a:lstStyle/>
          <a:p>
            <a:r>
              <a:rPr lang="en-US"/>
              <a:t>ORGANIZATIONAL HEALTH</a:t>
            </a:r>
          </a:p>
        </p:txBody>
      </p:sp>
      <p:graphicFrame>
        <p:nvGraphicFramePr>
          <p:cNvPr id="7" name="Content Placeholder 6">
            <a:extLst>
              <a:ext uri="{FF2B5EF4-FFF2-40B4-BE49-F238E27FC236}">
                <a16:creationId xmlns:a16="http://schemas.microsoft.com/office/drawing/2014/main" id="{27E7BDEC-8029-03DF-9371-7119FB1AEE78}"/>
              </a:ext>
            </a:extLst>
          </p:cNvPr>
          <p:cNvGraphicFramePr>
            <a:graphicFrameLocks noGrp="1"/>
          </p:cNvGraphicFramePr>
          <p:nvPr>
            <p:ph idx="1"/>
            <p:extLst>
              <p:ext uri="{D42A27DB-BD31-4B8C-83A1-F6EECF244321}">
                <p14:modId xmlns:p14="http://schemas.microsoft.com/office/powerpoint/2010/main" val="733149865"/>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5650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DF0F3-8FF4-0B3B-42EC-AADC826D7D91}"/>
              </a:ext>
            </a:extLst>
          </p:cNvPr>
          <p:cNvSpPr>
            <a:spLocks noGrp="1"/>
          </p:cNvSpPr>
          <p:nvPr>
            <p:ph type="title"/>
          </p:nvPr>
        </p:nvSpPr>
        <p:spPr/>
        <p:txBody>
          <a:bodyPr/>
          <a:lstStyle/>
          <a:p>
            <a:r>
              <a:rPr lang="en-US"/>
              <a:t>Considerations for Tonight</a:t>
            </a:r>
          </a:p>
        </p:txBody>
      </p:sp>
      <p:sp>
        <p:nvSpPr>
          <p:cNvPr id="3" name="Content Placeholder 2">
            <a:extLst>
              <a:ext uri="{FF2B5EF4-FFF2-40B4-BE49-F238E27FC236}">
                <a16:creationId xmlns:a16="http://schemas.microsoft.com/office/drawing/2014/main" id="{5466974C-4B9D-161F-D8EE-D98D186F977A}"/>
              </a:ext>
            </a:extLst>
          </p:cNvPr>
          <p:cNvSpPr>
            <a:spLocks noGrp="1"/>
          </p:cNvSpPr>
          <p:nvPr>
            <p:ph idx="1"/>
          </p:nvPr>
        </p:nvSpPr>
        <p:spPr/>
        <p:txBody>
          <a:bodyPr/>
          <a:lstStyle/>
          <a:p>
            <a:pPr>
              <a:buFont typeface="Arial" panose="020B0604020202020204" pitchFamily="34" charset="0"/>
              <a:buChar char="•"/>
            </a:pPr>
            <a:r>
              <a:rPr lang="en-US"/>
              <a:t>Goal for tonight: establishing the priorities</a:t>
            </a:r>
          </a:p>
          <a:p>
            <a:pPr>
              <a:buFont typeface="Arial" panose="020B0604020202020204" pitchFamily="34" charset="0"/>
              <a:buChar char="•"/>
            </a:pPr>
            <a:r>
              <a:rPr lang="en-US"/>
              <a:t>Are these the correct initiatives?</a:t>
            </a:r>
          </a:p>
          <a:p>
            <a:pPr>
              <a:buFont typeface="Arial" panose="020B0604020202020204" pitchFamily="34" charset="0"/>
              <a:buChar char="•"/>
            </a:pPr>
            <a:r>
              <a:rPr lang="en-US"/>
              <a:t>Did we miss anything?</a:t>
            </a:r>
          </a:p>
          <a:p>
            <a:pPr>
              <a:buFont typeface="Arial" panose="020B0604020202020204" pitchFamily="34" charset="0"/>
              <a:buChar char="•"/>
            </a:pPr>
            <a:r>
              <a:rPr lang="en-US"/>
              <a:t>Is anything no longer a priority?</a:t>
            </a:r>
          </a:p>
          <a:p>
            <a:pPr>
              <a:buFont typeface="Arial" panose="020B0604020202020204" pitchFamily="34" charset="0"/>
              <a:buChar char="•"/>
            </a:pPr>
            <a:r>
              <a:rPr lang="en-US"/>
              <a:t>Within the categories, what are the top priorities?</a:t>
            </a:r>
          </a:p>
        </p:txBody>
      </p:sp>
    </p:spTree>
    <p:extLst>
      <p:ext uri="{BB962C8B-B14F-4D97-AF65-F5344CB8AC3E}">
        <p14:creationId xmlns:p14="http://schemas.microsoft.com/office/powerpoint/2010/main" val="3745632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B6D67-DD57-E0DC-CAF5-DB25C5087C0E}"/>
              </a:ext>
            </a:extLst>
          </p:cNvPr>
          <p:cNvSpPr>
            <a:spLocks noGrp="1"/>
          </p:cNvSpPr>
          <p:nvPr>
            <p:ph type="title"/>
          </p:nvPr>
        </p:nvSpPr>
        <p:spPr/>
        <p:txBody>
          <a:bodyPr/>
          <a:lstStyle/>
          <a:p>
            <a:r>
              <a:rPr lang="en-US"/>
              <a:t>For Next Meeting--April 15</a:t>
            </a:r>
            <a:endParaRPr lang="en-US" baseline="30000">
              <a:cs typeface="Calibri Light"/>
            </a:endParaRPr>
          </a:p>
        </p:txBody>
      </p:sp>
      <p:sp>
        <p:nvSpPr>
          <p:cNvPr id="3" name="Content Placeholder 2">
            <a:extLst>
              <a:ext uri="{FF2B5EF4-FFF2-40B4-BE49-F238E27FC236}">
                <a16:creationId xmlns:a16="http://schemas.microsoft.com/office/drawing/2014/main" id="{4158E4CC-B0AC-02D2-1C1D-3FA790F6104C}"/>
              </a:ext>
            </a:extLst>
          </p:cNvPr>
          <p:cNvSpPr>
            <a:spLocks noGrp="1"/>
          </p:cNvSpPr>
          <p:nvPr>
            <p:ph idx="1"/>
          </p:nvPr>
        </p:nvSpPr>
        <p:spPr/>
        <p:txBody>
          <a:bodyPr vert="horz" lIns="0" tIns="45720" rIns="0" bIns="45720" rtlCol="0" anchor="t">
            <a:normAutofit/>
          </a:bodyPr>
          <a:lstStyle/>
          <a:p>
            <a:pPr>
              <a:buFont typeface="Arial" panose="020B0604020202020204" pitchFamily="34" charset="0"/>
              <a:buChar char="•"/>
            </a:pPr>
            <a:r>
              <a:rPr lang="en-US"/>
              <a:t>Staff to develop:</a:t>
            </a:r>
          </a:p>
          <a:p>
            <a:pPr marL="383540" lvl="1">
              <a:buFont typeface="Arial" panose="020B0604020202020204" pitchFamily="34" charset="0"/>
              <a:buChar char="•"/>
            </a:pPr>
            <a:r>
              <a:rPr lang="en-US"/>
              <a:t>Clear list of priorities based upon Council  feedback</a:t>
            </a:r>
            <a:endParaRPr lang="en-US">
              <a:cs typeface="Calibri"/>
            </a:endParaRPr>
          </a:p>
          <a:p>
            <a:pPr marL="383540" lvl="1">
              <a:buFont typeface="Arial" panose="020B0604020202020204" pitchFamily="34" charset="0"/>
              <a:buChar char="•"/>
            </a:pPr>
            <a:r>
              <a:rPr lang="en-US"/>
              <a:t>More detailed workplans for FY 24/25 and FY 25/26  including resources required &amp; timelines</a:t>
            </a:r>
            <a:endParaRPr lang="en-US">
              <a:cs typeface="Calibri"/>
            </a:endParaRPr>
          </a:p>
          <a:p>
            <a:pPr marL="383540" lvl="1">
              <a:buFont typeface="Arial" panose="020B0604020202020204" pitchFamily="34" charset="0"/>
              <a:buChar char="•"/>
            </a:pPr>
            <a:r>
              <a:rPr lang="en-US"/>
              <a:t>Staff recommendations for implementation</a:t>
            </a:r>
            <a:endParaRPr lang="en-US">
              <a:cs typeface="Calibri" panose="020F0502020204030204"/>
            </a:endParaRPr>
          </a:p>
          <a:p>
            <a:pPr>
              <a:buFont typeface="Arial" panose="020B0604020202020204" pitchFamily="34" charset="0"/>
              <a:buChar char="•"/>
            </a:pPr>
            <a:r>
              <a:rPr lang="en-US"/>
              <a:t>Council to consider final priority list</a:t>
            </a:r>
            <a:endParaRPr lang="en-US">
              <a:cs typeface="Calibri"/>
            </a:endParaRPr>
          </a:p>
          <a:p>
            <a:pPr>
              <a:buFont typeface="Arial" panose="020B0604020202020204" pitchFamily="34" charset="0"/>
              <a:buChar char="•"/>
            </a:pPr>
            <a:r>
              <a:rPr lang="en-US"/>
              <a:t>Budget workshop in May 2024 (including 5-year Capital Improvement Plan)</a:t>
            </a:r>
            <a:endParaRPr lang="en-US">
              <a:cs typeface="Calibri" panose="020F0502020204030204"/>
            </a:endParaRPr>
          </a:p>
          <a:p>
            <a:pPr>
              <a:buFont typeface="Arial" panose="020B0604020202020204" pitchFamily="34" charset="0"/>
              <a:buChar char="•"/>
            </a:pPr>
            <a:r>
              <a:rPr lang="en-US"/>
              <a:t>Once goals are approved – quarterly updates to Council and Community</a:t>
            </a:r>
          </a:p>
        </p:txBody>
      </p:sp>
    </p:spTree>
    <p:extLst>
      <p:ext uri="{BB962C8B-B14F-4D97-AF65-F5344CB8AC3E}">
        <p14:creationId xmlns:p14="http://schemas.microsoft.com/office/powerpoint/2010/main" val="2236210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5D37E-729C-DFD0-C190-FB2BC365A1A5}"/>
              </a:ext>
            </a:extLst>
          </p:cNvPr>
          <p:cNvSpPr>
            <a:spLocks noGrp="1"/>
          </p:cNvSpPr>
          <p:nvPr>
            <p:ph type="ctrTitle"/>
          </p:nvPr>
        </p:nvSpPr>
        <p:spPr/>
        <p:txBody>
          <a:bodyPr/>
          <a:lstStyle/>
          <a:p>
            <a:r>
              <a:rPr lang="en-US"/>
              <a:t>Feedback &amp; Next Steps</a:t>
            </a:r>
          </a:p>
        </p:txBody>
      </p:sp>
    </p:spTree>
    <p:extLst>
      <p:ext uri="{BB962C8B-B14F-4D97-AF65-F5344CB8AC3E}">
        <p14:creationId xmlns:p14="http://schemas.microsoft.com/office/powerpoint/2010/main" val="69981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8A59F-ACC0-DA9D-8802-17E74C9814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19FCF1-AF41-9AA5-3CC8-B29C051B4B56}"/>
              </a:ext>
            </a:extLst>
          </p:cNvPr>
          <p:cNvSpPr>
            <a:spLocks noGrp="1"/>
          </p:cNvSpPr>
          <p:nvPr>
            <p:ph type="title"/>
          </p:nvPr>
        </p:nvSpPr>
        <p:spPr/>
        <p:txBody>
          <a:bodyPr/>
          <a:lstStyle/>
          <a:p>
            <a:r>
              <a:rPr lang="en-US"/>
              <a:t>Considerations for Tonight</a:t>
            </a:r>
          </a:p>
        </p:txBody>
      </p:sp>
      <p:sp>
        <p:nvSpPr>
          <p:cNvPr id="3" name="Content Placeholder 2">
            <a:extLst>
              <a:ext uri="{FF2B5EF4-FFF2-40B4-BE49-F238E27FC236}">
                <a16:creationId xmlns:a16="http://schemas.microsoft.com/office/drawing/2014/main" id="{1D18916E-3B40-2A40-0C70-BE390A44F204}"/>
              </a:ext>
            </a:extLst>
          </p:cNvPr>
          <p:cNvSpPr>
            <a:spLocks noGrp="1"/>
          </p:cNvSpPr>
          <p:nvPr>
            <p:ph idx="1"/>
          </p:nvPr>
        </p:nvSpPr>
        <p:spPr/>
        <p:txBody>
          <a:bodyPr vert="horz" lIns="0" tIns="45720" rIns="0" bIns="45720" rtlCol="0" anchor="t">
            <a:normAutofit/>
          </a:bodyPr>
          <a:lstStyle/>
          <a:p>
            <a:pPr>
              <a:buFont typeface="Arial" panose="020B0604020202020204" pitchFamily="34" charset="0"/>
              <a:buChar char="•"/>
            </a:pPr>
            <a:r>
              <a:rPr lang="en-US"/>
              <a:t>Goal for tonight: establishing the priorities for FY 24/25 &amp; FY 25/26</a:t>
            </a:r>
          </a:p>
          <a:p>
            <a:pPr marL="383540" lvl="1">
              <a:buFont typeface="Courier New" panose="020B0604020202020204" pitchFamily="34" charset="0"/>
              <a:buChar char="o"/>
            </a:pPr>
            <a:r>
              <a:rPr lang="en-US"/>
              <a:t>Are these the correct initiatives?</a:t>
            </a:r>
          </a:p>
          <a:p>
            <a:pPr marL="383540" lvl="1">
              <a:buFont typeface="Courier New" panose="020B0604020202020204" pitchFamily="34" charset="0"/>
              <a:buChar char="o"/>
            </a:pPr>
            <a:r>
              <a:rPr lang="en-US"/>
              <a:t>Did we miss anything?</a:t>
            </a:r>
          </a:p>
          <a:p>
            <a:pPr marL="383540" lvl="1">
              <a:buFont typeface="Courier New" panose="020B0604020202020204" pitchFamily="34" charset="0"/>
              <a:buChar char="o"/>
            </a:pPr>
            <a:r>
              <a:rPr lang="en-US"/>
              <a:t>Is anything no longer a priority?</a:t>
            </a:r>
            <a:endParaRPr lang="en-US">
              <a:cs typeface="Calibri"/>
            </a:endParaRPr>
          </a:p>
          <a:p>
            <a:pPr marL="383540" lvl="1">
              <a:buFont typeface="Courier New" panose="020B0604020202020204" pitchFamily="34" charset="0"/>
              <a:buChar char="o"/>
            </a:pPr>
            <a:r>
              <a:rPr lang="en-US"/>
              <a:t>Within the categories, what is the preferred order of implementation?</a:t>
            </a:r>
            <a:endParaRPr lang="en-US">
              <a:cs typeface="Calibri" panose="020F0502020204030204"/>
            </a:endParaRPr>
          </a:p>
        </p:txBody>
      </p:sp>
    </p:spTree>
    <p:extLst>
      <p:ext uri="{BB962C8B-B14F-4D97-AF65-F5344CB8AC3E}">
        <p14:creationId xmlns:p14="http://schemas.microsoft.com/office/powerpoint/2010/main" val="1677838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E2626A-D666-8FDA-9152-83680DFBE0FB}"/>
              </a:ext>
            </a:extLst>
          </p:cNvPr>
          <p:cNvSpPr>
            <a:spLocks noGrp="1"/>
          </p:cNvSpPr>
          <p:nvPr>
            <p:ph type="title"/>
          </p:nvPr>
        </p:nvSpPr>
        <p:spPr>
          <a:xfrm>
            <a:off x="7859485" y="634946"/>
            <a:ext cx="3690257" cy="1450757"/>
          </a:xfrm>
        </p:spPr>
        <p:txBody>
          <a:bodyPr>
            <a:normAutofit/>
          </a:bodyPr>
          <a:lstStyle/>
          <a:p>
            <a:r>
              <a:rPr lang="en-US"/>
              <a:t>Background</a:t>
            </a:r>
          </a:p>
        </p:txBody>
      </p:sp>
      <p:pic>
        <p:nvPicPr>
          <p:cNvPr id="4" name="Picture 3">
            <a:extLst>
              <a:ext uri="{FF2B5EF4-FFF2-40B4-BE49-F238E27FC236}">
                <a16:creationId xmlns:a16="http://schemas.microsoft.com/office/drawing/2014/main" id="{DDC6779D-0D9A-51E3-68F9-205183D4724E}"/>
              </a:ext>
            </a:extLst>
          </p:cNvPr>
          <p:cNvPicPr>
            <a:picLocks noChangeAspect="1"/>
          </p:cNvPicPr>
          <p:nvPr/>
        </p:nvPicPr>
        <p:blipFill rotWithShape="1">
          <a:blip r:embed="rId3"/>
          <a:srcRect l="18100" r="8112" b="-2"/>
          <a:stretch/>
        </p:blipFill>
        <p:spPr>
          <a:xfrm>
            <a:off x="633999" y="640081"/>
            <a:ext cx="6909801" cy="5314406"/>
          </a:xfrm>
          <a:prstGeom prst="rect">
            <a:avLst/>
          </a:prstGeom>
        </p:spPr>
      </p:pic>
      <p:cxnSp>
        <p:nvCxnSpPr>
          <p:cNvPr id="11" name="Straight Connector 10">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4">
            <a:extLst>
              <a:ext uri="{FF2B5EF4-FFF2-40B4-BE49-F238E27FC236}">
                <a16:creationId xmlns:a16="http://schemas.microsoft.com/office/drawing/2014/main" id="{F12C1A22-F5B2-014D-CF68-4C5D1CCA54C3}"/>
              </a:ext>
            </a:extLst>
          </p:cNvPr>
          <p:cNvGraphicFramePr>
            <a:graphicFrameLocks noGrp="1"/>
          </p:cNvGraphicFramePr>
          <p:nvPr>
            <p:ph idx="1"/>
            <p:extLst>
              <p:ext uri="{D42A27DB-BD31-4B8C-83A1-F6EECF244321}">
                <p14:modId xmlns:p14="http://schemas.microsoft.com/office/powerpoint/2010/main" val="3743810053"/>
              </p:ext>
            </p:extLst>
          </p:nvPr>
        </p:nvGraphicFramePr>
        <p:xfrm>
          <a:off x="7892143" y="2318366"/>
          <a:ext cx="3566160" cy="37832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Rectangle 12">
            <a:extLst>
              <a:ext uri="{FF2B5EF4-FFF2-40B4-BE49-F238E27FC236}">
                <a16:creationId xmlns:a16="http://schemas.microsoft.com/office/drawing/2014/main" id="{6329CBCE-21AE-419D-AC1F-8ACF510A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FF2DA012-1414-493D-888F-5D99D0BDA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046894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D083A-66F4-92DB-4A7A-26BE1FF3EC37}"/>
              </a:ext>
            </a:extLst>
          </p:cNvPr>
          <p:cNvSpPr>
            <a:spLocks noGrp="1"/>
          </p:cNvSpPr>
          <p:nvPr>
            <p:ph type="title"/>
          </p:nvPr>
        </p:nvSpPr>
        <p:spPr>
          <a:xfrm>
            <a:off x="227263" y="144852"/>
            <a:ext cx="9956877" cy="854220"/>
          </a:xfrm>
        </p:spPr>
        <p:txBody>
          <a:bodyPr/>
          <a:lstStyle/>
          <a:p>
            <a:r>
              <a:rPr lang="en-US"/>
              <a:t>MEASURING UP TO CITY GOALS </a:t>
            </a:r>
          </a:p>
        </p:txBody>
      </p:sp>
      <p:graphicFrame>
        <p:nvGraphicFramePr>
          <p:cNvPr id="4" name="Table 4">
            <a:extLst>
              <a:ext uri="{FF2B5EF4-FFF2-40B4-BE49-F238E27FC236}">
                <a16:creationId xmlns:a16="http://schemas.microsoft.com/office/drawing/2014/main" id="{795C56F7-2B56-A36B-682D-B67FB332CD01}"/>
              </a:ext>
            </a:extLst>
          </p:cNvPr>
          <p:cNvGraphicFramePr>
            <a:graphicFrameLocks noGrp="1"/>
          </p:cNvGraphicFramePr>
          <p:nvPr>
            <p:ph idx="1"/>
            <p:extLst>
              <p:ext uri="{D42A27DB-BD31-4B8C-83A1-F6EECF244321}">
                <p14:modId xmlns:p14="http://schemas.microsoft.com/office/powerpoint/2010/main" val="329578766"/>
              </p:ext>
            </p:extLst>
          </p:nvPr>
        </p:nvGraphicFramePr>
        <p:xfrm>
          <a:off x="227263" y="1096210"/>
          <a:ext cx="11866719" cy="5110483"/>
        </p:xfrm>
        <a:graphic>
          <a:graphicData uri="http://schemas.openxmlformats.org/drawingml/2006/table">
            <a:tbl>
              <a:tblPr firstRow="1" bandRow="1">
                <a:tableStyleId>{7DF18680-E054-41AD-8BC1-D1AEF772440D}</a:tableStyleId>
              </a:tblPr>
              <a:tblGrid>
                <a:gridCol w="3343599">
                  <a:extLst>
                    <a:ext uri="{9D8B030D-6E8A-4147-A177-3AD203B41FA5}">
                      <a16:colId xmlns:a16="http://schemas.microsoft.com/office/drawing/2014/main" val="1362947145"/>
                    </a:ext>
                  </a:extLst>
                </a:gridCol>
                <a:gridCol w="1390203">
                  <a:extLst>
                    <a:ext uri="{9D8B030D-6E8A-4147-A177-3AD203B41FA5}">
                      <a16:colId xmlns:a16="http://schemas.microsoft.com/office/drawing/2014/main" val="1717719278"/>
                    </a:ext>
                  </a:extLst>
                </a:gridCol>
                <a:gridCol w="1485610">
                  <a:extLst>
                    <a:ext uri="{9D8B030D-6E8A-4147-A177-3AD203B41FA5}">
                      <a16:colId xmlns:a16="http://schemas.microsoft.com/office/drawing/2014/main" val="1425238590"/>
                    </a:ext>
                  </a:extLst>
                </a:gridCol>
                <a:gridCol w="1942325">
                  <a:extLst>
                    <a:ext uri="{9D8B030D-6E8A-4147-A177-3AD203B41FA5}">
                      <a16:colId xmlns:a16="http://schemas.microsoft.com/office/drawing/2014/main" val="1405782035"/>
                    </a:ext>
                  </a:extLst>
                </a:gridCol>
                <a:gridCol w="1606047">
                  <a:extLst>
                    <a:ext uri="{9D8B030D-6E8A-4147-A177-3AD203B41FA5}">
                      <a16:colId xmlns:a16="http://schemas.microsoft.com/office/drawing/2014/main" val="3354165569"/>
                    </a:ext>
                  </a:extLst>
                </a:gridCol>
                <a:gridCol w="2098935">
                  <a:extLst>
                    <a:ext uri="{9D8B030D-6E8A-4147-A177-3AD203B41FA5}">
                      <a16:colId xmlns:a16="http://schemas.microsoft.com/office/drawing/2014/main" val="2559225143"/>
                    </a:ext>
                  </a:extLst>
                </a:gridCol>
              </a:tblGrid>
              <a:tr h="987523">
                <a:tc>
                  <a:txBody>
                    <a:bodyPr/>
                    <a:lstStyle/>
                    <a:p>
                      <a:endParaRPr lang="en-US"/>
                    </a:p>
                  </a:txBody>
                  <a:tcPr/>
                </a:tc>
                <a:tc>
                  <a:txBody>
                    <a:bodyPr/>
                    <a:lstStyle/>
                    <a:p>
                      <a:pPr algn="ctr"/>
                      <a:r>
                        <a:rPr lang="en-US"/>
                        <a:t>A CITY THAT WORKS</a:t>
                      </a:r>
                    </a:p>
                  </a:txBody>
                  <a:tcPr anchor="ctr"/>
                </a:tc>
                <a:tc>
                  <a:txBody>
                    <a:bodyPr/>
                    <a:lstStyle/>
                    <a:p>
                      <a:pPr algn="ctr"/>
                      <a:r>
                        <a:rPr lang="en-US"/>
                        <a:t>A SAFE CITY THAT THRIVES</a:t>
                      </a:r>
                    </a:p>
                  </a:txBody>
                  <a:tcPr anchor="ctr"/>
                </a:tc>
                <a:tc>
                  <a:txBody>
                    <a:bodyPr/>
                    <a:lstStyle/>
                    <a:p>
                      <a:pPr algn="ctr"/>
                      <a:r>
                        <a:rPr lang="en-US"/>
                        <a:t>OUR ENVIRONMENTAL</a:t>
                      </a:r>
                    </a:p>
                    <a:p>
                      <a:pPr lvl="0" algn="ctr">
                        <a:buNone/>
                      </a:pPr>
                      <a:r>
                        <a:rPr lang="en-US"/>
                        <a:t> LEGACY</a:t>
                      </a:r>
                    </a:p>
                  </a:txBody>
                  <a:tcPr anchor="ctr"/>
                </a:tc>
                <a:tc>
                  <a:txBody>
                    <a:bodyPr/>
                    <a:lstStyle/>
                    <a:p>
                      <a:pPr algn="ctr"/>
                      <a:r>
                        <a:rPr lang="en-US"/>
                        <a:t>AN ECONOMY THAT PROSPERS</a:t>
                      </a:r>
                    </a:p>
                  </a:txBody>
                  <a:tcPr anchor="ctr"/>
                </a:tc>
                <a:tc>
                  <a:txBody>
                    <a:bodyPr/>
                    <a:lstStyle/>
                    <a:p>
                      <a:pPr algn="ctr"/>
                      <a:r>
                        <a:rPr lang="en-US"/>
                        <a:t>SPACES AND PLACES THAT INSPIRE</a:t>
                      </a:r>
                    </a:p>
                  </a:txBody>
                  <a:tcPr anchor="ctr"/>
                </a:tc>
                <a:extLst>
                  <a:ext uri="{0D108BD9-81ED-4DB2-BD59-A6C34878D82A}">
                    <a16:rowId xmlns:a16="http://schemas.microsoft.com/office/drawing/2014/main" val="2383205929"/>
                  </a:ext>
                </a:extLst>
              </a:tr>
              <a:tr h="412296">
                <a:tc>
                  <a:txBody>
                    <a:bodyPr/>
                    <a:lstStyle/>
                    <a:p>
                      <a:r>
                        <a:rPr lang="en-US"/>
                        <a:t>DEI &amp; POLICE OVERSIGHT</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755287771"/>
                  </a:ext>
                </a:extLst>
              </a:tr>
              <a:tr h="412296">
                <a:tc>
                  <a:txBody>
                    <a:bodyPr/>
                    <a:lstStyle/>
                    <a:p>
                      <a:r>
                        <a:rPr lang="en-US"/>
                        <a:t>RETAIL CANNABIS</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602375718"/>
                  </a:ext>
                </a:extLst>
              </a:tr>
              <a:tr h="412296">
                <a:tc>
                  <a:txBody>
                    <a:bodyPr/>
                    <a:lstStyle/>
                    <a:p>
                      <a:r>
                        <a:rPr lang="en-US"/>
                        <a:t>ELECTRIFICATION PLAN</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703796084"/>
                  </a:ext>
                </a:extLst>
              </a:tr>
              <a:tr h="412296">
                <a:tc>
                  <a:txBody>
                    <a:bodyPr/>
                    <a:lstStyle/>
                    <a:p>
                      <a:r>
                        <a:rPr lang="en-US"/>
                        <a:t>TENANT PROTECTIONS</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073568232"/>
                  </a:ext>
                </a:extLst>
              </a:tr>
              <a:tr h="412296">
                <a:tc>
                  <a:txBody>
                    <a:bodyPr/>
                    <a:lstStyle/>
                    <a:p>
                      <a:r>
                        <a:rPr lang="en-US"/>
                        <a:t>FAIRGROUNDS TRANSITION</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898725061"/>
                  </a:ext>
                </a:extLst>
              </a:tr>
              <a:tr h="412296">
                <a:tc>
                  <a:txBody>
                    <a:bodyPr/>
                    <a:lstStyle/>
                    <a:p>
                      <a:r>
                        <a:rPr lang="en-US"/>
                        <a:t>PUBLIC SAFETY FACILITIES</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671554029"/>
                  </a:ext>
                </a:extLst>
              </a:tr>
              <a:tr h="412296">
                <a:tc>
                  <a:txBody>
                    <a:bodyPr/>
                    <a:lstStyle/>
                    <a:p>
                      <a:r>
                        <a:rPr lang="en-US"/>
                        <a:t>INTERGRATED PEST MGMT PLAN</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863018190"/>
                  </a:ext>
                </a:extLst>
              </a:tr>
              <a:tr h="412296">
                <a:tc>
                  <a:txBody>
                    <a:bodyPr/>
                    <a:lstStyle/>
                    <a:p>
                      <a:r>
                        <a:rPr lang="en-US"/>
                        <a:t>TREE PRESERVATION ORDINANCE</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54988137"/>
                  </a:ext>
                </a:extLst>
              </a:tr>
              <a:tr h="412296">
                <a:tc>
                  <a:txBody>
                    <a:bodyPr/>
                    <a:lstStyle/>
                    <a:p>
                      <a:r>
                        <a:rPr lang="en-US"/>
                        <a:t>TRESTLE</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516019521"/>
                  </a:ext>
                </a:extLst>
              </a:tr>
              <a:tr h="412296">
                <a:tc>
                  <a:txBody>
                    <a:bodyPr/>
                    <a:lstStyle/>
                    <a:p>
                      <a:r>
                        <a:rPr lang="en-US"/>
                        <a:t>SAFE MOBILITY &amp; CONNECTIVITY</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749373303"/>
                  </a:ext>
                </a:extLst>
              </a:tr>
            </a:tbl>
          </a:graphicData>
        </a:graphic>
      </p:graphicFrame>
      <p:pic>
        <p:nvPicPr>
          <p:cNvPr id="7" name="Graphic 6" descr="Earth globe: Americas with solid fill">
            <a:extLst>
              <a:ext uri="{FF2B5EF4-FFF2-40B4-BE49-F238E27FC236}">
                <a16:creationId xmlns:a16="http://schemas.microsoft.com/office/drawing/2014/main" id="{36BF8893-1FD6-9813-FC74-DF426FC5BB9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35911" y="2870022"/>
            <a:ext cx="450668" cy="450668"/>
          </a:xfrm>
          <a:prstGeom prst="rect">
            <a:avLst/>
          </a:prstGeom>
        </p:spPr>
      </p:pic>
      <p:pic>
        <p:nvPicPr>
          <p:cNvPr id="17" name="Graphic 16" descr="Piggy Bank with solid fill">
            <a:extLst>
              <a:ext uri="{FF2B5EF4-FFF2-40B4-BE49-F238E27FC236}">
                <a16:creationId xmlns:a16="http://schemas.microsoft.com/office/drawing/2014/main" id="{36DD00B2-B89A-9EBF-DD91-73752467246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954587" y="2431870"/>
            <a:ext cx="520337" cy="520337"/>
          </a:xfrm>
          <a:prstGeom prst="rect">
            <a:avLst/>
          </a:prstGeom>
        </p:spPr>
      </p:pic>
      <p:pic>
        <p:nvPicPr>
          <p:cNvPr id="19" name="Graphic 18" descr="Shield Tick with solid fill">
            <a:extLst>
              <a:ext uri="{FF2B5EF4-FFF2-40B4-BE49-F238E27FC236}">
                <a16:creationId xmlns:a16="http://schemas.microsoft.com/office/drawing/2014/main" id="{55843090-1A0C-5D4A-D6FA-5C61324967C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518659" y="4135841"/>
            <a:ext cx="424704" cy="424704"/>
          </a:xfrm>
          <a:prstGeom prst="rect">
            <a:avLst/>
          </a:prstGeom>
        </p:spPr>
      </p:pic>
      <p:pic>
        <p:nvPicPr>
          <p:cNvPr id="20" name="Graphic 19" descr="Shield Tick with solid fill">
            <a:extLst>
              <a:ext uri="{FF2B5EF4-FFF2-40B4-BE49-F238E27FC236}">
                <a16:creationId xmlns:a16="http://schemas.microsoft.com/office/drawing/2014/main" id="{D133F87B-F63E-2E71-9D4F-98FC428F291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518659" y="3714479"/>
            <a:ext cx="424704" cy="424704"/>
          </a:xfrm>
          <a:prstGeom prst="rect">
            <a:avLst/>
          </a:prstGeom>
        </p:spPr>
      </p:pic>
      <p:pic>
        <p:nvPicPr>
          <p:cNvPr id="26" name="Graphic 25" descr="Shield Tick with solid fill">
            <a:extLst>
              <a:ext uri="{FF2B5EF4-FFF2-40B4-BE49-F238E27FC236}">
                <a16:creationId xmlns:a16="http://schemas.microsoft.com/office/drawing/2014/main" id="{DA23709C-2354-1221-2B67-7C7EC4E78A2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518659" y="2064160"/>
            <a:ext cx="424704" cy="424704"/>
          </a:xfrm>
          <a:prstGeom prst="rect">
            <a:avLst/>
          </a:prstGeom>
        </p:spPr>
      </p:pic>
      <p:pic>
        <p:nvPicPr>
          <p:cNvPr id="29" name="Graphic 28" descr="Playground with solid fill">
            <a:extLst>
              <a:ext uri="{FF2B5EF4-FFF2-40B4-BE49-F238E27FC236}">
                <a16:creationId xmlns:a16="http://schemas.microsoft.com/office/drawing/2014/main" id="{76B9E376-E488-63B2-EDBD-9488971566E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863820" y="4967519"/>
            <a:ext cx="450668" cy="450668"/>
          </a:xfrm>
          <a:prstGeom prst="rect">
            <a:avLst/>
          </a:prstGeom>
        </p:spPr>
      </p:pic>
      <p:pic>
        <p:nvPicPr>
          <p:cNvPr id="30" name="Graphic 29" descr="Playground with solid fill">
            <a:extLst>
              <a:ext uri="{FF2B5EF4-FFF2-40B4-BE49-F238E27FC236}">
                <a16:creationId xmlns:a16="http://schemas.microsoft.com/office/drawing/2014/main" id="{7607DBF2-F36F-2557-52D0-8566BE8E72D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863820" y="5373552"/>
            <a:ext cx="450668" cy="450668"/>
          </a:xfrm>
          <a:prstGeom prst="rect">
            <a:avLst/>
          </a:prstGeom>
        </p:spPr>
      </p:pic>
      <p:pic>
        <p:nvPicPr>
          <p:cNvPr id="3" name="Graphic 2" descr="Shield Tick with solid fill">
            <a:extLst>
              <a:ext uri="{FF2B5EF4-FFF2-40B4-BE49-F238E27FC236}">
                <a16:creationId xmlns:a16="http://schemas.microsoft.com/office/drawing/2014/main" id="{3A8DF58B-2D00-0ED0-0B48-713503F25B7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518659" y="4560545"/>
            <a:ext cx="424704" cy="424704"/>
          </a:xfrm>
          <a:prstGeom prst="rect">
            <a:avLst/>
          </a:prstGeom>
        </p:spPr>
      </p:pic>
      <p:pic>
        <p:nvPicPr>
          <p:cNvPr id="5" name="Graphic 4" descr="Shield Tick with solid fill">
            <a:extLst>
              <a:ext uri="{FF2B5EF4-FFF2-40B4-BE49-F238E27FC236}">
                <a16:creationId xmlns:a16="http://schemas.microsoft.com/office/drawing/2014/main" id="{156F3D5B-0D9E-496E-D327-6617A18D141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518659" y="5778484"/>
            <a:ext cx="424704" cy="424704"/>
          </a:xfrm>
          <a:prstGeom prst="rect">
            <a:avLst/>
          </a:prstGeom>
        </p:spPr>
      </p:pic>
      <p:pic>
        <p:nvPicPr>
          <p:cNvPr id="8" name="Graphic 7" descr="Earth globe: Americas with solid fill">
            <a:extLst>
              <a:ext uri="{FF2B5EF4-FFF2-40B4-BE49-F238E27FC236}">
                <a16:creationId xmlns:a16="http://schemas.microsoft.com/office/drawing/2014/main" id="{CD12F8F2-C88C-5F90-68B1-BA52D11A1E1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35911" y="3709312"/>
            <a:ext cx="450668" cy="450668"/>
          </a:xfrm>
          <a:prstGeom prst="rect">
            <a:avLst/>
          </a:prstGeom>
        </p:spPr>
      </p:pic>
      <p:pic>
        <p:nvPicPr>
          <p:cNvPr id="10" name="Graphic 9" descr="Earth globe: Americas with solid fill">
            <a:extLst>
              <a:ext uri="{FF2B5EF4-FFF2-40B4-BE49-F238E27FC236}">
                <a16:creationId xmlns:a16="http://schemas.microsoft.com/office/drawing/2014/main" id="{78D74EDB-8180-1047-1A16-1FEF951CBF0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42443" y="4538707"/>
            <a:ext cx="450668" cy="450668"/>
          </a:xfrm>
          <a:prstGeom prst="rect">
            <a:avLst/>
          </a:prstGeom>
        </p:spPr>
      </p:pic>
      <p:pic>
        <p:nvPicPr>
          <p:cNvPr id="12" name="Graphic 11" descr="Earth globe: Americas with solid fill">
            <a:extLst>
              <a:ext uri="{FF2B5EF4-FFF2-40B4-BE49-F238E27FC236}">
                <a16:creationId xmlns:a16="http://schemas.microsoft.com/office/drawing/2014/main" id="{E4F39832-D84A-EA0D-C265-29C37BBE042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42443" y="4958812"/>
            <a:ext cx="450668" cy="450668"/>
          </a:xfrm>
          <a:prstGeom prst="rect">
            <a:avLst/>
          </a:prstGeom>
        </p:spPr>
      </p:pic>
      <p:pic>
        <p:nvPicPr>
          <p:cNvPr id="13" name="Graphic 12" descr="Earth globe: Americas with solid fill">
            <a:extLst>
              <a:ext uri="{FF2B5EF4-FFF2-40B4-BE49-F238E27FC236}">
                <a16:creationId xmlns:a16="http://schemas.microsoft.com/office/drawing/2014/main" id="{CD4657BB-6765-BB40-067F-A3FE9E5D655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6392" y="5771960"/>
            <a:ext cx="450668" cy="450668"/>
          </a:xfrm>
          <a:prstGeom prst="rect">
            <a:avLst/>
          </a:prstGeom>
        </p:spPr>
      </p:pic>
      <p:pic>
        <p:nvPicPr>
          <p:cNvPr id="14" name="Graphic 13" descr="Piggy Bank with solid fill">
            <a:extLst>
              <a:ext uri="{FF2B5EF4-FFF2-40B4-BE49-F238E27FC236}">
                <a16:creationId xmlns:a16="http://schemas.microsoft.com/office/drawing/2014/main" id="{A778DD52-87B5-E770-DD9A-07CB038D805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966564" y="3666662"/>
            <a:ext cx="520337" cy="520337"/>
          </a:xfrm>
          <a:prstGeom prst="rect">
            <a:avLst/>
          </a:prstGeom>
        </p:spPr>
      </p:pic>
      <p:pic>
        <p:nvPicPr>
          <p:cNvPr id="15" name="Graphic 14" descr="Playground with solid fill">
            <a:extLst>
              <a:ext uri="{FF2B5EF4-FFF2-40B4-BE49-F238E27FC236}">
                <a16:creationId xmlns:a16="http://schemas.microsoft.com/office/drawing/2014/main" id="{CED5C9DB-E3F3-D5AD-390B-E54CE7457FB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863820" y="3709312"/>
            <a:ext cx="450668" cy="450668"/>
          </a:xfrm>
          <a:prstGeom prst="rect">
            <a:avLst/>
          </a:prstGeom>
        </p:spPr>
      </p:pic>
      <p:pic>
        <p:nvPicPr>
          <p:cNvPr id="16" name="Graphic 15" descr="Playground with solid fill">
            <a:extLst>
              <a:ext uri="{FF2B5EF4-FFF2-40B4-BE49-F238E27FC236}">
                <a16:creationId xmlns:a16="http://schemas.microsoft.com/office/drawing/2014/main" id="{3F9FA01F-65D1-7983-BEB3-CB03BB4F718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863820" y="5778484"/>
            <a:ext cx="450668" cy="450668"/>
          </a:xfrm>
          <a:prstGeom prst="rect">
            <a:avLst/>
          </a:prstGeom>
        </p:spPr>
      </p:pic>
      <p:pic>
        <p:nvPicPr>
          <p:cNvPr id="22" name="Graphic 21">
            <a:extLst>
              <a:ext uri="{FF2B5EF4-FFF2-40B4-BE49-F238E27FC236}">
                <a16:creationId xmlns:a16="http://schemas.microsoft.com/office/drawing/2014/main" id="{3092C1AD-25AA-B218-8C13-0B571567D8F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116175" y="2117356"/>
            <a:ext cx="361098" cy="361098"/>
          </a:xfrm>
          <a:prstGeom prst="rect">
            <a:avLst/>
          </a:prstGeom>
        </p:spPr>
      </p:pic>
      <p:pic>
        <p:nvPicPr>
          <p:cNvPr id="23" name="Graphic 22">
            <a:extLst>
              <a:ext uri="{FF2B5EF4-FFF2-40B4-BE49-F238E27FC236}">
                <a16:creationId xmlns:a16="http://schemas.microsoft.com/office/drawing/2014/main" id="{4F238413-1C8F-9C58-9614-FEFBDA2C2AA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144325" y="4186999"/>
            <a:ext cx="361098" cy="361098"/>
          </a:xfrm>
          <a:prstGeom prst="rect">
            <a:avLst/>
          </a:prstGeom>
        </p:spPr>
      </p:pic>
      <p:pic>
        <p:nvPicPr>
          <p:cNvPr id="24" name="Graphic 23">
            <a:extLst>
              <a:ext uri="{FF2B5EF4-FFF2-40B4-BE49-F238E27FC236}">
                <a16:creationId xmlns:a16="http://schemas.microsoft.com/office/drawing/2014/main" id="{C6B13FC0-A45B-8DBA-5276-FF18DDD5EC6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144325" y="5783704"/>
            <a:ext cx="361098" cy="361098"/>
          </a:xfrm>
          <a:prstGeom prst="rect">
            <a:avLst/>
          </a:prstGeom>
        </p:spPr>
      </p:pic>
      <p:pic>
        <p:nvPicPr>
          <p:cNvPr id="25" name="Graphic 24">
            <a:extLst>
              <a:ext uri="{FF2B5EF4-FFF2-40B4-BE49-F238E27FC236}">
                <a16:creationId xmlns:a16="http://schemas.microsoft.com/office/drawing/2014/main" id="{61714369-08F5-1EDC-4E53-EC34770593C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139665" y="3746281"/>
            <a:ext cx="361098" cy="361098"/>
          </a:xfrm>
          <a:prstGeom prst="rect">
            <a:avLst/>
          </a:prstGeom>
        </p:spPr>
      </p:pic>
      <p:pic>
        <p:nvPicPr>
          <p:cNvPr id="6" name="Graphic 5" descr="Piggy Bank with solid fill">
            <a:extLst>
              <a:ext uri="{FF2B5EF4-FFF2-40B4-BE49-F238E27FC236}">
                <a16:creationId xmlns:a16="http://schemas.microsoft.com/office/drawing/2014/main" id="{8B53B0C5-54FE-4180-8D1A-E99982138F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966563" y="5337714"/>
            <a:ext cx="520337" cy="520337"/>
          </a:xfrm>
          <a:prstGeom prst="rect">
            <a:avLst/>
          </a:prstGeom>
        </p:spPr>
      </p:pic>
      <p:pic>
        <p:nvPicPr>
          <p:cNvPr id="9" name="Graphic 8">
            <a:extLst>
              <a:ext uri="{FF2B5EF4-FFF2-40B4-BE49-F238E27FC236}">
                <a16:creationId xmlns:a16="http://schemas.microsoft.com/office/drawing/2014/main" id="{B51E4107-82F7-9467-34E6-053741D426D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142911" y="3333882"/>
            <a:ext cx="361098" cy="361098"/>
          </a:xfrm>
          <a:prstGeom prst="rect">
            <a:avLst/>
          </a:prstGeom>
        </p:spPr>
      </p:pic>
      <p:pic>
        <p:nvPicPr>
          <p:cNvPr id="11" name="Graphic 10" descr="Piggy Bank with solid fill">
            <a:extLst>
              <a:ext uri="{FF2B5EF4-FFF2-40B4-BE49-F238E27FC236}">
                <a16:creationId xmlns:a16="http://schemas.microsoft.com/office/drawing/2014/main" id="{FB255779-9C1D-5546-F1AC-B4057993F42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954587" y="5761790"/>
            <a:ext cx="520337" cy="520337"/>
          </a:xfrm>
          <a:prstGeom prst="rect">
            <a:avLst/>
          </a:prstGeom>
        </p:spPr>
      </p:pic>
    </p:spTree>
    <p:extLst>
      <p:ext uri="{BB962C8B-B14F-4D97-AF65-F5344CB8AC3E}">
        <p14:creationId xmlns:p14="http://schemas.microsoft.com/office/powerpoint/2010/main" val="964093516"/>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FE1C4-4F0D-18C7-E4E1-9658850C21A9}"/>
              </a:ext>
            </a:extLst>
          </p:cNvPr>
          <p:cNvSpPr>
            <a:spLocks noGrp="1"/>
          </p:cNvSpPr>
          <p:nvPr>
            <p:ph type="title"/>
          </p:nvPr>
        </p:nvSpPr>
        <p:spPr/>
        <p:txBody>
          <a:bodyPr/>
          <a:lstStyle/>
          <a:p>
            <a:r>
              <a:rPr lang="en-US" err="1"/>
              <a:t>OnePetaluma</a:t>
            </a:r>
            <a:r>
              <a:rPr lang="en-US"/>
              <a:t> – Our City’s Values</a:t>
            </a:r>
          </a:p>
        </p:txBody>
      </p:sp>
      <p:pic>
        <p:nvPicPr>
          <p:cNvPr id="1026" name="Picture 2">
            <a:extLst>
              <a:ext uri="{FF2B5EF4-FFF2-40B4-BE49-F238E27FC236}">
                <a16:creationId xmlns:a16="http://schemas.microsoft.com/office/drawing/2014/main" id="{7262E1AE-A2B5-C85B-3CEE-C526A00EA3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1922" y="1630440"/>
            <a:ext cx="4626770" cy="4764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221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D230DBB5-5432-D744-95FD-77E93E900DE4}"/>
              </a:ext>
            </a:extLst>
          </p:cNvPr>
          <p:cNvGrpSpPr/>
          <p:nvPr/>
        </p:nvGrpSpPr>
        <p:grpSpPr>
          <a:xfrm>
            <a:off x="3840173" y="1713928"/>
            <a:ext cx="4512110" cy="4492681"/>
            <a:chOff x="7677170" y="3427855"/>
            <a:chExt cx="9024219" cy="8985362"/>
          </a:xfrm>
        </p:grpSpPr>
        <p:sp>
          <p:nvSpPr>
            <p:cNvPr id="20" name="Фигура">
              <a:extLst>
                <a:ext uri="{FF2B5EF4-FFF2-40B4-BE49-F238E27FC236}">
                  <a16:creationId xmlns:a16="http://schemas.microsoft.com/office/drawing/2014/main" id="{26073C46-6EDF-6445-8C6C-8801F2B66381}"/>
                </a:ext>
              </a:extLst>
            </p:cNvPr>
            <p:cNvSpPr>
              <a:spLocks/>
            </p:cNvSpPr>
            <p:nvPr/>
          </p:nvSpPr>
          <p:spPr bwMode="auto">
            <a:xfrm>
              <a:off x="8353126" y="3427855"/>
              <a:ext cx="4527244" cy="3403838"/>
            </a:xfrm>
            <a:custGeom>
              <a:avLst/>
              <a:gdLst>
                <a:gd name="T0" fmla="*/ 2415799 w 21600"/>
                <a:gd name="T1" fmla="*/ 1816676 h 21544"/>
                <a:gd name="T2" fmla="*/ 2415799 w 21600"/>
                <a:gd name="T3" fmla="*/ 1816676 h 21544"/>
                <a:gd name="T4" fmla="*/ 2415799 w 21600"/>
                <a:gd name="T5" fmla="*/ 1816676 h 21544"/>
                <a:gd name="T6" fmla="*/ 2415799 w 21600"/>
                <a:gd name="T7" fmla="*/ 1816676 h 21544"/>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544" extrusionOk="0">
                  <a:moveTo>
                    <a:pt x="17786" y="15755"/>
                  </a:moveTo>
                  <a:lnTo>
                    <a:pt x="21600" y="7784"/>
                  </a:lnTo>
                  <a:lnTo>
                    <a:pt x="17892" y="3"/>
                  </a:lnTo>
                  <a:cubicBezTo>
                    <a:pt x="14463" y="-56"/>
                    <a:pt x="11078" y="1040"/>
                    <a:pt x="8056" y="3189"/>
                  </a:cubicBezTo>
                  <a:cubicBezTo>
                    <a:pt x="4685" y="5585"/>
                    <a:pt x="1893" y="9193"/>
                    <a:pt x="0" y="13599"/>
                  </a:cubicBezTo>
                  <a:lnTo>
                    <a:pt x="7064" y="13368"/>
                  </a:lnTo>
                  <a:lnTo>
                    <a:pt x="10408" y="21544"/>
                  </a:lnTo>
                  <a:cubicBezTo>
                    <a:pt x="11163" y="19748"/>
                    <a:pt x="12274" y="18260"/>
                    <a:pt x="13620" y="17240"/>
                  </a:cubicBezTo>
                  <a:cubicBezTo>
                    <a:pt x="14890" y="16278"/>
                    <a:pt x="16324" y="15767"/>
                    <a:pt x="17786" y="15755"/>
                  </a:cubicBezTo>
                  <a:close/>
                </a:path>
              </a:pathLst>
            </a:custGeom>
            <a:solidFill>
              <a:schemeClr val="accent6"/>
            </a:solidFill>
            <a:ln>
              <a:noFill/>
            </a:ln>
          </p:spPr>
          <p:txBody>
            <a:bodyPr lIns="25400" tIns="25400" rIns="25400" bIns="25400" anchor="ctr"/>
            <a:lstStyle/>
            <a:p>
              <a:endParaRPr lang="en-US" sz="900">
                <a:latin typeface="Lato Light" panose="020F0502020204030203" pitchFamily="34" charset="0"/>
              </a:endParaRPr>
            </a:p>
          </p:txBody>
        </p:sp>
        <p:sp>
          <p:nvSpPr>
            <p:cNvPr id="21" name="Фигура">
              <a:extLst>
                <a:ext uri="{FF2B5EF4-FFF2-40B4-BE49-F238E27FC236}">
                  <a16:creationId xmlns:a16="http://schemas.microsoft.com/office/drawing/2014/main" id="{9247F3AE-29F2-E84D-9D3D-0A79EE086B37}"/>
                </a:ext>
              </a:extLst>
            </p:cNvPr>
            <p:cNvSpPr/>
            <p:nvPr/>
          </p:nvSpPr>
          <p:spPr bwMode="auto">
            <a:xfrm>
              <a:off x="7677170" y="5690835"/>
              <a:ext cx="2760586" cy="4423482"/>
            </a:xfrm>
            <a:custGeom>
              <a:avLst/>
              <a:gdLst/>
              <a:ahLst/>
              <a:cxnLst>
                <a:cxn ang="0">
                  <a:pos x="wd2" y="hd2"/>
                </a:cxn>
                <a:cxn ang="5400000">
                  <a:pos x="wd2" y="hd2"/>
                </a:cxn>
                <a:cxn ang="10800000">
                  <a:pos x="wd2" y="hd2"/>
                </a:cxn>
                <a:cxn ang="16200000">
                  <a:pos x="wd2" y="hd2"/>
                </a:cxn>
              </a:cxnLst>
              <a:rect l="0" t="0" r="r" b="b"/>
              <a:pathLst>
                <a:path w="21536" h="21600" extrusionOk="0">
                  <a:moveTo>
                    <a:pt x="21414" y="15209"/>
                  </a:moveTo>
                  <a:lnTo>
                    <a:pt x="9141" y="14954"/>
                  </a:lnTo>
                  <a:lnTo>
                    <a:pt x="4651" y="21600"/>
                  </a:lnTo>
                  <a:cubicBezTo>
                    <a:pt x="1669" y="18410"/>
                    <a:pt x="66" y="14789"/>
                    <a:pt x="2" y="11094"/>
                  </a:cubicBezTo>
                  <a:cubicBezTo>
                    <a:pt x="-64" y="7283"/>
                    <a:pt x="1507" y="3531"/>
                    <a:pt x="4551" y="230"/>
                  </a:cubicBezTo>
                  <a:lnTo>
                    <a:pt x="16168" y="0"/>
                  </a:lnTo>
                  <a:lnTo>
                    <a:pt x="21536" y="6373"/>
                  </a:lnTo>
                  <a:cubicBezTo>
                    <a:pt x="20391" y="7622"/>
                    <a:pt x="19741" y="9024"/>
                    <a:pt x="19641" y="10463"/>
                  </a:cubicBezTo>
                  <a:cubicBezTo>
                    <a:pt x="19526" y="12117"/>
                    <a:pt x="20140" y="13759"/>
                    <a:pt x="21414" y="15209"/>
                  </a:cubicBezTo>
                  <a:close/>
                </a:path>
              </a:pathLst>
            </a:custGeom>
            <a:solidFill>
              <a:schemeClr val="accent5"/>
            </a:solidFill>
            <a:ln w="12700" cap="flat">
              <a:noFill/>
              <a:miter lim="400000"/>
            </a:ln>
            <a:effectLst/>
          </p:spPr>
          <p:txBody>
            <a:bodyPr lIns="25400" tIns="25400" rIns="25400" bIns="25400" anchor="ctr"/>
            <a:lstStyle/>
            <a:p>
              <a:pPr algn="ctr">
                <a:defRPr sz="3200">
                  <a:solidFill>
                    <a:srgbClr val="000000"/>
                  </a:solidFill>
                  <a:latin typeface="Helvetica Light"/>
                  <a:ea typeface="Helvetica Light"/>
                  <a:cs typeface="Helvetica Light"/>
                  <a:sym typeface="Helvetica Light"/>
                </a:defRPr>
              </a:pPr>
              <a:endParaRPr sz="1600" kern="0">
                <a:solidFill>
                  <a:srgbClr val="000000"/>
                </a:solidFill>
                <a:latin typeface="Lato Light" panose="020F0502020204030203" pitchFamily="34" charset="0"/>
                <a:ea typeface="Lato Light" panose="020F0502020204030203" pitchFamily="34" charset="0"/>
                <a:cs typeface="Lato Light" panose="020F0502020204030203" pitchFamily="34" charset="0"/>
                <a:sym typeface="Helvetica Light"/>
              </a:endParaRPr>
            </a:p>
          </p:txBody>
        </p:sp>
        <p:sp>
          <p:nvSpPr>
            <p:cNvPr id="22" name="Фигура">
              <a:extLst>
                <a:ext uri="{FF2B5EF4-FFF2-40B4-BE49-F238E27FC236}">
                  <a16:creationId xmlns:a16="http://schemas.microsoft.com/office/drawing/2014/main" id="{F62F112F-70AB-8F4D-897B-C7147DE68582}"/>
                </a:ext>
              </a:extLst>
            </p:cNvPr>
            <p:cNvSpPr/>
            <p:nvPr/>
          </p:nvSpPr>
          <p:spPr bwMode="auto">
            <a:xfrm>
              <a:off x="8345960" y="8915511"/>
              <a:ext cx="3764570" cy="3493866"/>
            </a:xfrm>
            <a:custGeom>
              <a:avLst/>
              <a:gdLst/>
              <a:ahLst/>
              <a:cxnLst>
                <a:cxn ang="0">
                  <a:pos x="wd2" y="hd2"/>
                </a:cxn>
                <a:cxn ang="5400000">
                  <a:pos x="wd2" y="hd2"/>
                </a:cxn>
                <a:cxn ang="10800000">
                  <a:pos x="wd2" y="hd2"/>
                </a:cxn>
                <a:cxn ang="16200000">
                  <a:pos x="wd2" y="hd2"/>
                </a:cxn>
              </a:cxnLst>
              <a:rect l="0" t="0" r="r" b="b"/>
              <a:pathLst>
                <a:path w="21600" h="21559" extrusionOk="0">
                  <a:moveTo>
                    <a:pt x="21366" y="6106"/>
                  </a:moveTo>
                  <a:lnTo>
                    <a:pt x="16906" y="13812"/>
                  </a:lnTo>
                  <a:lnTo>
                    <a:pt x="21600" y="21558"/>
                  </a:lnTo>
                  <a:cubicBezTo>
                    <a:pt x="17264" y="21600"/>
                    <a:pt x="12993" y="20420"/>
                    <a:pt x="9213" y="18135"/>
                  </a:cubicBezTo>
                  <a:cubicBezTo>
                    <a:pt x="5400" y="15830"/>
                    <a:pt x="2222" y="12483"/>
                    <a:pt x="0" y="8432"/>
                  </a:cubicBezTo>
                  <a:lnTo>
                    <a:pt x="3230" y="0"/>
                  </a:lnTo>
                  <a:lnTo>
                    <a:pt x="12284" y="293"/>
                  </a:lnTo>
                  <a:cubicBezTo>
                    <a:pt x="13127" y="1935"/>
                    <a:pt x="14339" y="3325"/>
                    <a:pt x="15810" y="4335"/>
                  </a:cubicBezTo>
                  <a:cubicBezTo>
                    <a:pt x="17471" y="5475"/>
                    <a:pt x="19396" y="6089"/>
                    <a:pt x="21366" y="6106"/>
                  </a:cubicBezTo>
                  <a:close/>
                </a:path>
              </a:pathLst>
            </a:custGeom>
            <a:solidFill>
              <a:schemeClr val="accent4"/>
            </a:solidFill>
            <a:ln w="12700" cap="flat">
              <a:noFill/>
              <a:miter lim="400000"/>
            </a:ln>
            <a:effectLst/>
          </p:spPr>
          <p:txBody>
            <a:bodyPr lIns="25400" tIns="25400" rIns="25400" bIns="25400" anchor="ctr"/>
            <a:lstStyle/>
            <a:p>
              <a:pPr algn="ctr">
                <a:defRPr sz="3200">
                  <a:solidFill>
                    <a:srgbClr val="000000"/>
                  </a:solidFill>
                  <a:latin typeface="Helvetica Light"/>
                  <a:ea typeface="Helvetica Light"/>
                  <a:cs typeface="Helvetica Light"/>
                  <a:sym typeface="Helvetica Light"/>
                </a:defRPr>
              </a:pPr>
              <a:endParaRPr sz="1600" kern="0">
                <a:solidFill>
                  <a:srgbClr val="000000"/>
                </a:solidFill>
                <a:latin typeface="Lato Light" panose="020F0502020204030203" pitchFamily="34" charset="0"/>
                <a:ea typeface="Lato Light" panose="020F0502020204030203" pitchFamily="34" charset="0"/>
                <a:cs typeface="Lato Light" panose="020F0502020204030203" pitchFamily="34" charset="0"/>
                <a:sym typeface="Helvetica Light"/>
              </a:endParaRPr>
            </a:p>
          </p:txBody>
        </p:sp>
        <p:sp>
          <p:nvSpPr>
            <p:cNvPr id="23" name="Фигура">
              <a:extLst>
                <a:ext uri="{FF2B5EF4-FFF2-40B4-BE49-F238E27FC236}">
                  <a16:creationId xmlns:a16="http://schemas.microsoft.com/office/drawing/2014/main" id="{3B72B154-4D87-E34D-88D9-FA7269AFBC0E}"/>
                </a:ext>
              </a:extLst>
            </p:cNvPr>
            <p:cNvSpPr/>
            <p:nvPr/>
          </p:nvSpPr>
          <p:spPr bwMode="auto">
            <a:xfrm>
              <a:off x="11501402" y="8986283"/>
              <a:ext cx="4551398" cy="3426934"/>
            </a:xfrm>
            <a:custGeom>
              <a:avLst/>
              <a:gdLst/>
              <a:ahLst/>
              <a:cxnLst>
                <a:cxn ang="0">
                  <a:pos x="wd2" y="hd2"/>
                </a:cxn>
                <a:cxn ang="5400000">
                  <a:pos x="wd2" y="hd2"/>
                </a:cxn>
                <a:cxn ang="10800000">
                  <a:pos x="wd2" y="hd2"/>
                </a:cxn>
                <a:cxn ang="16200000">
                  <a:pos x="wd2" y="hd2"/>
                </a:cxn>
              </a:cxnLst>
              <a:rect l="0" t="0" r="r" b="b"/>
              <a:pathLst>
                <a:path w="21600" h="21600" extrusionOk="0">
                  <a:moveTo>
                    <a:pt x="11299" y="0"/>
                  </a:moveTo>
                  <a:lnTo>
                    <a:pt x="14544" y="8006"/>
                  </a:lnTo>
                  <a:lnTo>
                    <a:pt x="21600" y="7876"/>
                  </a:lnTo>
                  <a:cubicBezTo>
                    <a:pt x="19825" y="11957"/>
                    <a:pt x="17289" y="15362"/>
                    <a:pt x="14236" y="17764"/>
                  </a:cubicBezTo>
                  <a:cubicBezTo>
                    <a:pt x="11112" y="20222"/>
                    <a:pt x="7557" y="21545"/>
                    <a:pt x="3926" y="21600"/>
                  </a:cubicBezTo>
                  <a:lnTo>
                    <a:pt x="0" y="13706"/>
                  </a:lnTo>
                  <a:lnTo>
                    <a:pt x="3711" y="5800"/>
                  </a:lnTo>
                  <a:cubicBezTo>
                    <a:pt x="5105" y="5827"/>
                    <a:pt x="6482" y="5401"/>
                    <a:pt x="7723" y="4559"/>
                  </a:cubicBezTo>
                  <a:cubicBezTo>
                    <a:pt x="9226" y="3539"/>
                    <a:pt x="10470" y="1954"/>
                    <a:pt x="11299" y="0"/>
                  </a:cubicBezTo>
                  <a:close/>
                </a:path>
              </a:pathLst>
            </a:custGeom>
            <a:solidFill>
              <a:schemeClr val="accent3"/>
            </a:solidFill>
            <a:ln w="12700" cap="flat">
              <a:noFill/>
              <a:miter lim="400000"/>
            </a:ln>
            <a:effectLst/>
          </p:spPr>
          <p:txBody>
            <a:bodyPr lIns="25400" tIns="25400" rIns="25400" bIns="25400" anchor="ctr"/>
            <a:lstStyle/>
            <a:p>
              <a:pPr algn="ctr">
                <a:defRPr sz="3200">
                  <a:solidFill>
                    <a:srgbClr val="000000"/>
                  </a:solidFill>
                  <a:latin typeface="Helvetica Light"/>
                  <a:ea typeface="Helvetica Light"/>
                  <a:cs typeface="Helvetica Light"/>
                  <a:sym typeface="Helvetica Light"/>
                </a:defRPr>
              </a:pPr>
              <a:endParaRPr sz="1600" kern="0">
                <a:solidFill>
                  <a:srgbClr val="000000"/>
                </a:solidFill>
                <a:latin typeface="Lato Light" panose="020F0502020204030203" pitchFamily="34" charset="0"/>
                <a:ea typeface="Lato Light" panose="020F0502020204030203" pitchFamily="34" charset="0"/>
                <a:cs typeface="Lato Light" panose="020F0502020204030203" pitchFamily="34" charset="0"/>
                <a:sym typeface="Helvetica Light"/>
              </a:endParaRPr>
            </a:p>
          </p:txBody>
        </p:sp>
        <p:sp>
          <p:nvSpPr>
            <p:cNvPr id="24" name="Фигура">
              <a:extLst>
                <a:ext uri="{FF2B5EF4-FFF2-40B4-BE49-F238E27FC236}">
                  <a16:creationId xmlns:a16="http://schemas.microsoft.com/office/drawing/2014/main" id="{60327B88-8C2A-BA44-8955-F926A28C4EB2}"/>
                </a:ext>
              </a:extLst>
            </p:cNvPr>
            <p:cNvSpPr>
              <a:spLocks/>
            </p:cNvSpPr>
            <p:nvPr/>
          </p:nvSpPr>
          <p:spPr bwMode="auto">
            <a:xfrm>
              <a:off x="13967787" y="5745394"/>
              <a:ext cx="2733602" cy="4352368"/>
            </a:xfrm>
            <a:custGeom>
              <a:avLst/>
              <a:gdLst>
                <a:gd name="T0" fmla="*/ 1458688 w 21531"/>
                <a:gd name="T1" fmla="*/ 2322921 h 21600"/>
                <a:gd name="T2" fmla="*/ 1458688 w 21531"/>
                <a:gd name="T3" fmla="*/ 2322921 h 21600"/>
                <a:gd name="T4" fmla="*/ 1458688 w 21531"/>
                <a:gd name="T5" fmla="*/ 2322921 h 21600"/>
                <a:gd name="T6" fmla="*/ 1458688 w 21531"/>
                <a:gd name="T7" fmla="*/ 2322921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31" h="21600" extrusionOk="0">
                  <a:moveTo>
                    <a:pt x="0" y="6146"/>
                  </a:moveTo>
                  <a:cubicBezTo>
                    <a:pt x="1243" y="7541"/>
                    <a:pt x="1898" y="9113"/>
                    <a:pt x="1905" y="10713"/>
                  </a:cubicBezTo>
                  <a:cubicBezTo>
                    <a:pt x="1911" y="12313"/>
                    <a:pt x="1267" y="13888"/>
                    <a:pt x="34" y="15287"/>
                  </a:cubicBezTo>
                  <a:lnTo>
                    <a:pt x="5410" y="21600"/>
                  </a:lnTo>
                  <a:lnTo>
                    <a:pt x="17176" y="21449"/>
                  </a:lnTo>
                  <a:cubicBezTo>
                    <a:pt x="19966" y="18242"/>
                    <a:pt x="21461" y="14651"/>
                    <a:pt x="21529" y="10993"/>
                  </a:cubicBezTo>
                  <a:cubicBezTo>
                    <a:pt x="21600" y="7153"/>
                    <a:pt x="20097" y="3367"/>
                    <a:pt x="17165" y="0"/>
                  </a:cubicBezTo>
                  <a:lnTo>
                    <a:pt x="11642" y="6408"/>
                  </a:lnTo>
                  <a:lnTo>
                    <a:pt x="0" y="6146"/>
                  </a:lnTo>
                  <a:close/>
                </a:path>
              </a:pathLst>
            </a:custGeom>
            <a:solidFill>
              <a:schemeClr val="accent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25400" tIns="25400" rIns="25400" bIns="25400" anchor="ctr"/>
            <a:lstStyle/>
            <a:p>
              <a:endParaRPr lang="en-US" sz="900">
                <a:latin typeface="Lato Light" panose="020F0502020204030203" pitchFamily="34" charset="0"/>
              </a:endParaRPr>
            </a:p>
          </p:txBody>
        </p:sp>
        <p:sp>
          <p:nvSpPr>
            <p:cNvPr id="25" name="Фигура">
              <a:extLst>
                <a:ext uri="{FF2B5EF4-FFF2-40B4-BE49-F238E27FC236}">
                  <a16:creationId xmlns:a16="http://schemas.microsoft.com/office/drawing/2014/main" id="{52F6ADAA-A449-B747-AE46-5127E1B09EBA}"/>
                </a:ext>
              </a:extLst>
            </p:cNvPr>
            <p:cNvSpPr>
              <a:spLocks/>
            </p:cNvSpPr>
            <p:nvPr/>
          </p:nvSpPr>
          <p:spPr bwMode="auto">
            <a:xfrm>
              <a:off x="12290738" y="3427944"/>
              <a:ext cx="3792290" cy="3459238"/>
            </a:xfrm>
            <a:custGeom>
              <a:avLst/>
              <a:gdLst>
                <a:gd name="T0" fmla="*/ 2023619 w 21600"/>
                <a:gd name="T1" fmla="*/ 1846245 h 21546"/>
                <a:gd name="T2" fmla="*/ 2023619 w 21600"/>
                <a:gd name="T3" fmla="*/ 1846245 h 21546"/>
                <a:gd name="T4" fmla="*/ 2023619 w 21600"/>
                <a:gd name="T5" fmla="*/ 1846245 h 21546"/>
                <a:gd name="T6" fmla="*/ 2023619 w 21600"/>
                <a:gd name="T7" fmla="*/ 1846245 h 21546"/>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546" extrusionOk="0">
                  <a:moveTo>
                    <a:pt x="0" y="15525"/>
                  </a:moveTo>
                  <a:cubicBezTo>
                    <a:pt x="2038" y="15511"/>
                    <a:pt x="4036" y="16136"/>
                    <a:pt x="5759" y="17326"/>
                  </a:cubicBezTo>
                  <a:cubicBezTo>
                    <a:pt x="7160" y="18294"/>
                    <a:pt x="8333" y="19607"/>
                    <a:pt x="9186" y="21160"/>
                  </a:cubicBezTo>
                  <a:lnTo>
                    <a:pt x="17647" y="21546"/>
                  </a:lnTo>
                  <a:lnTo>
                    <a:pt x="21600" y="13371"/>
                  </a:lnTo>
                  <a:cubicBezTo>
                    <a:pt x="19443" y="9316"/>
                    <a:pt x="16354" y="5948"/>
                    <a:pt x="12638" y="3603"/>
                  </a:cubicBezTo>
                  <a:cubicBezTo>
                    <a:pt x="8815" y="1190"/>
                    <a:pt x="4469" y="-54"/>
                    <a:pt x="55" y="2"/>
                  </a:cubicBezTo>
                  <a:lnTo>
                    <a:pt x="4580" y="7684"/>
                  </a:lnTo>
                  <a:lnTo>
                    <a:pt x="0" y="15525"/>
                  </a:lnTo>
                  <a:close/>
                </a:path>
              </a:pathLst>
            </a:custGeom>
            <a:solidFill>
              <a:schemeClr val="accent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25400" tIns="25400" rIns="25400" bIns="25400" anchor="ctr"/>
            <a:lstStyle/>
            <a:p>
              <a:endParaRPr lang="en-US" sz="900">
                <a:latin typeface="Lato Light" panose="020F0502020204030203" pitchFamily="34" charset="0"/>
              </a:endParaRPr>
            </a:p>
          </p:txBody>
        </p:sp>
      </p:grpSp>
      <p:sp>
        <p:nvSpPr>
          <p:cNvPr id="33" name="TextBox 32">
            <a:extLst>
              <a:ext uri="{FF2B5EF4-FFF2-40B4-BE49-F238E27FC236}">
                <a16:creationId xmlns:a16="http://schemas.microsoft.com/office/drawing/2014/main" id="{DCC36C04-0D4A-604C-9771-DADDF807BEB8}"/>
              </a:ext>
            </a:extLst>
          </p:cNvPr>
          <p:cNvSpPr txBox="1"/>
          <p:nvPr/>
        </p:nvSpPr>
        <p:spPr>
          <a:xfrm>
            <a:off x="1402505" y="790190"/>
            <a:ext cx="9191940" cy="553998"/>
          </a:xfrm>
          <a:prstGeom prst="rect">
            <a:avLst/>
          </a:prstGeom>
          <a:noFill/>
        </p:spPr>
        <p:txBody>
          <a:bodyPr wrap="none" lIns="91440" tIns="45720" rIns="91440" bIns="45720" rtlCol="0" anchor="t">
            <a:spAutoFit/>
          </a:bodyPr>
          <a:lstStyle/>
          <a:p>
            <a:pPr algn="ctr"/>
            <a:r>
              <a:rPr lang="en-US" sz="3000" b="1">
                <a:solidFill>
                  <a:schemeClr val="tx2"/>
                </a:solidFill>
                <a:latin typeface="Poppins"/>
                <a:cs typeface="Poppins"/>
              </a:rPr>
              <a:t>EVOLUTION OF A POLICY / PROGRAM / PROJECT</a:t>
            </a:r>
          </a:p>
        </p:txBody>
      </p:sp>
      <p:sp>
        <p:nvSpPr>
          <p:cNvPr id="36" name="Chevron 35">
            <a:extLst>
              <a:ext uri="{FF2B5EF4-FFF2-40B4-BE49-F238E27FC236}">
                <a16:creationId xmlns:a16="http://schemas.microsoft.com/office/drawing/2014/main" id="{4768F3A6-38AA-1648-AD44-FDC74B0F5537}"/>
              </a:ext>
            </a:extLst>
          </p:cNvPr>
          <p:cNvSpPr/>
          <p:nvPr/>
        </p:nvSpPr>
        <p:spPr>
          <a:xfrm>
            <a:off x="788542" y="2772060"/>
            <a:ext cx="2377459" cy="2377459"/>
          </a:xfrm>
          <a:prstGeom prst="chevron">
            <a:avLst>
              <a:gd name="adj" fmla="val 30235"/>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tx1"/>
              </a:solidFill>
              <a:latin typeface="Lato Light" panose="020F0502020204030203" pitchFamily="34" charset="0"/>
            </a:endParaRPr>
          </a:p>
        </p:txBody>
      </p:sp>
      <p:sp>
        <p:nvSpPr>
          <p:cNvPr id="38" name="Chevron 37">
            <a:extLst>
              <a:ext uri="{FF2B5EF4-FFF2-40B4-BE49-F238E27FC236}">
                <a16:creationId xmlns:a16="http://schemas.microsoft.com/office/drawing/2014/main" id="{A9E7AC93-F967-9447-A568-B7CB142E19BB}"/>
              </a:ext>
            </a:extLst>
          </p:cNvPr>
          <p:cNvSpPr/>
          <p:nvPr/>
        </p:nvSpPr>
        <p:spPr>
          <a:xfrm>
            <a:off x="8803161" y="2785915"/>
            <a:ext cx="3181022" cy="2363605"/>
          </a:xfrm>
          <a:prstGeom prst="chevron">
            <a:avLst>
              <a:gd name="adj" fmla="val 30235"/>
            </a:avLst>
          </a:prstGeom>
          <a:solidFill>
            <a:schemeClr val="accent4">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tx1"/>
              </a:solidFill>
              <a:latin typeface="Lato Light" panose="020F0502020204030203" pitchFamily="34" charset="0"/>
            </a:endParaRPr>
          </a:p>
        </p:txBody>
      </p:sp>
      <p:sp>
        <p:nvSpPr>
          <p:cNvPr id="39" name="TextBox 38">
            <a:extLst>
              <a:ext uri="{FF2B5EF4-FFF2-40B4-BE49-F238E27FC236}">
                <a16:creationId xmlns:a16="http://schemas.microsoft.com/office/drawing/2014/main" id="{382C5F32-F8B9-0C46-AE44-6439AA54E2A2}"/>
              </a:ext>
            </a:extLst>
          </p:cNvPr>
          <p:cNvSpPr txBox="1"/>
          <p:nvPr/>
        </p:nvSpPr>
        <p:spPr>
          <a:xfrm>
            <a:off x="1594469" y="3724472"/>
            <a:ext cx="1237040" cy="584775"/>
          </a:xfrm>
          <a:prstGeom prst="rect">
            <a:avLst/>
          </a:prstGeom>
          <a:noFill/>
        </p:spPr>
        <p:txBody>
          <a:bodyPr wrap="square" rtlCol="0" anchor="ctr" anchorCtr="0">
            <a:spAutoFit/>
          </a:bodyPr>
          <a:lstStyle/>
          <a:p>
            <a:pPr algn="ctr"/>
            <a:r>
              <a:rPr lang="en-US" sz="1600" b="1">
                <a:solidFill>
                  <a:schemeClr val="bg1"/>
                </a:solidFill>
                <a:latin typeface="Poppins" pitchFamily="2" charset="77"/>
                <a:ea typeface="League Spartan" charset="0"/>
                <a:cs typeface="Poppins" pitchFamily="2" charset="77"/>
              </a:rPr>
              <a:t>VISION / INTENT</a:t>
            </a:r>
          </a:p>
        </p:txBody>
      </p:sp>
      <p:sp>
        <p:nvSpPr>
          <p:cNvPr id="40" name="TextBox 39">
            <a:extLst>
              <a:ext uri="{FF2B5EF4-FFF2-40B4-BE49-F238E27FC236}">
                <a16:creationId xmlns:a16="http://schemas.microsoft.com/office/drawing/2014/main" id="{4AC13725-2C3A-224E-9BA8-CFBEAEC7E2E5}"/>
              </a:ext>
            </a:extLst>
          </p:cNvPr>
          <p:cNvSpPr txBox="1"/>
          <p:nvPr/>
        </p:nvSpPr>
        <p:spPr>
          <a:xfrm>
            <a:off x="9370963" y="3788937"/>
            <a:ext cx="2446965" cy="338554"/>
          </a:xfrm>
          <a:prstGeom prst="rect">
            <a:avLst/>
          </a:prstGeom>
          <a:noFill/>
        </p:spPr>
        <p:txBody>
          <a:bodyPr wrap="square" lIns="91440" tIns="45720" rIns="91440" bIns="45720" rtlCol="0" anchor="ctr" anchorCtr="0">
            <a:spAutoFit/>
          </a:bodyPr>
          <a:lstStyle/>
          <a:p>
            <a:pPr algn="ctr"/>
            <a:r>
              <a:rPr lang="en-US" sz="1600" b="1">
                <a:solidFill>
                  <a:schemeClr val="bg1"/>
                </a:solidFill>
                <a:latin typeface="Poppins"/>
                <a:ea typeface="League Spartan" charset="0"/>
                <a:cs typeface="Poppins"/>
              </a:rPr>
              <a:t>IMPLEMENTATION</a:t>
            </a:r>
          </a:p>
        </p:txBody>
      </p:sp>
      <p:sp>
        <p:nvSpPr>
          <p:cNvPr id="41" name="TextBox 40">
            <a:extLst>
              <a:ext uri="{FF2B5EF4-FFF2-40B4-BE49-F238E27FC236}">
                <a16:creationId xmlns:a16="http://schemas.microsoft.com/office/drawing/2014/main" id="{9C53AA54-A8EA-4C4B-8152-281D47161D73}"/>
              </a:ext>
            </a:extLst>
          </p:cNvPr>
          <p:cNvSpPr txBox="1"/>
          <p:nvPr/>
        </p:nvSpPr>
        <p:spPr>
          <a:xfrm>
            <a:off x="6646545" y="2501915"/>
            <a:ext cx="990977" cy="276999"/>
          </a:xfrm>
          <a:prstGeom prst="rect">
            <a:avLst/>
          </a:prstGeom>
          <a:noFill/>
        </p:spPr>
        <p:txBody>
          <a:bodyPr wrap="none" rtlCol="0" anchor="ctr" anchorCtr="0">
            <a:spAutoFit/>
          </a:bodyPr>
          <a:lstStyle/>
          <a:p>
            <a:pPr algn="ctr"/>
            <a:r>
              <a:rPr lang="en-US" sz="1200" b="1">
                <a:solidFill>
                  <a:schemeClr val="bg1"/>
                </a:solidFill>
                <a:latin typeface="Poppins" pitchFamily="2" charset="77"/>
                <a:ea typeface="League Spartan" charset="0"/>
                <a:cs typeface="Poppins" pitchFamily="2" charset="77"/>
              </a:rPr>
              <a:t>RESEARCH</a:t>
            </a:r>
          </a:p>
        </p:txBody>
      </p:sp>
      <p:sp>
        <p:nvSpPr>
          <p:cNvPr id="42" name="TextBox 41">
            <a:extLst>
              <a:ext uri="{FF2B5EF4-FFF2-40B4-BE49-F238E27FC236}">
                <a16:creationId xmlns:a16="http://schemas.microsoft.com/office/drawing/2014/main" id="{119980AF-3F9D-EC42-B739-C880847AA669}"/>
              </a:ext>
            </a:extLst>
          </p:cNvPr>
          <p:cNvSpPr txBox="1"/>
          <p:nvPr/>
        </p:nvSpPr>
        <p:spPr>
          <a:xfrm>
            <a:off x="7278278" y="4054518"/>
            <a:ext cx="867546" cy="276999"/>
          </a:xfrm>
          <a:prstGeom prst="rect">
            <a:avLst/>
          </a:prstGeom>
          <a:noFill/>
        </p:spPr>
        <p:txBody>
          <a:bodyPr wrap="none" rtlCol="0" anchor="ctr" anchorCtr="0">
            <a:spAutoFit/>
          </a:bodyPr>
          <a:lstStyle/>
          <a:p>
            <a:pPr algn="ctr"/>
            <a:r>
              <a:rPr lang="en-US" sz="1200" b="1">
                <a:solidFill>
                  <a:schemeClr val="bg1"/>
                </a:solidFill>
                <a:latin typeface="Poppins" pitchFamily="2" charset="77"/>
                <a:ea typeface="League Spartan" charset="0"/>
                <a:cs typeface="Poppins" pitchFamily="2" charset="77"/>
              </a:rPr>
              <a:t>OPTIONS</a:t>
            </a:r>
          </a:p>
        </p:txBody>
      </p:sp>
      <p:sp>
        <p:nvSpPr>
          <p:cNvPr id="43" name="TextBox 42">
            <a:extLst>
              <a:ext uri="{FF2B5EF4-FFF2-40B4-BE49-F238E27FC236}">
                <a16:creationId xmlns:a16="http://schemas.microsoft.com/office/drawing/2014/main" id="{EE0B00AE-571C-E34C-BE6E-8A43F9C54491}"/>
              </a:ext>
            </a:extLst>
          </p:cNvPr>
          <p:cNvSpPr txBox="1"/>
          <p:nvPr/>
        </p:nvSpPr>
        <p:spPr>
          <a:xfrm>
            <a:off x="6100276" y="5282504"/>
            <a:ext cx="1291112" cy="461665"/>
          </a:xfrm>
          <a:prstGeom prst="rect">
            <a:avLst/>
          </a:prstGeom>
          <a:noFill/>
        </p:spPr>
        <p:txBody>
          <a:bodyPr wrap="square" rtlCol="0" anchor="ctr" anchorCtr="0">
            <a:spAutoFit/>
          </a:bodyPr>
          <a:lstStyle/>
          <a:p>
            <a:pPr algn="ctr"/>
            <a:r>
              <a:rPr lang="en-US" sz="1200" b="1">
                <a:solidFill>
                  <a:schemeClr val="bg1"/>
                </a:solidFill>
                <a:latin typeface="Poppins" pitchFamily="2" charset="77"/>
                <a:ea typeface="League Spartan" charset="0"/>
                <a:cs typeface="Poppins" pitchFamily="2" charset="77"/>
              </a:rPr>
              <a:t>OUTREACH / ENGAGEMENT</a:t>
            </a:r>
          </a:p>
        </p:txBody>
      </p:sp>
      <p:sp>
        <p:nvSpPr>
          <p:cNvPr id="44" name="TextBox 43">
            <a:extLst>
              <a:ext uri="{FF2B5EF4-FFF2-40B4-BE49-F238E27FC236}">
                <a16:creationId xmlns:a16="http://schemas.microsoft.com/office/drawing/2014/main" id="{7099CA21-4300-BF41-A145-A699DD8328C3}"/>
              </a:ext>
            </a:extLst>
          </p:cNvPr>
          <p:cNvSpPr txBox="1"/>
          <p:nvPr/>
        </p:nvSpPr>
        <p:spPr>
          <a:xfrm>
            <a:off x="4467856" y="5080284"/>
            <a:ext cx="1291112" cy="276999"/>
          </a:xfrm>
          <a:prstGeom prst="rect">
            <a:avLst/>
          </a:prstGeom>
          <a:noFill/>
        </p:spPr>
        <p:txBody>
          <a:bodyPr wrap="square" rtlCol="0" anchor="ctr" anchorCtr="0">
            <a:spAutoFit/>
          </a:bodyPr>
          <a:lstStyle/>
          <a:p>
            <a:pPr algn="ctr"/>
            <a:r>
              <a:rPr lang="en-US" sz="1200" b="1">
                <a:solidFill>
                  <a:schemeClr val="bg1"/>
                </a:solidFill>
                <a:latin typeface="Poppins" pitchFamily="2" charset="77"/>
                <a:ea typeface="League Spartan" charset="0"/>
                <a:cs typeface="Poppins" pitchFamily="2" charset="77"/>
              </a:rPr>
              <a:t> DIRECTION</a:t>
            </a:r>
          </a:p>
        </p:txBody>
      </p:sp>
      <p:sp>
        <p:nvSpPr>
          <p:cNvPr id="45" name="TextBox 44">
            <a:extLst>
              <a:ext uri="{FF2B5EF4-FFF2-40B4-BE49-F238E27FC236}">
                <a16:creationId xmlns:a16="http://schemas.microsoft.com/office/drawing/2014/main" id="{341783FD-6A24-0549-9575-44D338F1225E}"/>
              </a:ext>
            </a:extLst>
          </p:cNvPr>
          <p:cNvSpPr txBox="1"/>
          <p:nvPr/>
        </p:nvSpPr>
        <p:spPr>
          <a:xfrm>
            <a:off x="4078435" y="3493639"/>
            <a:ext cx="903767" cy="461665"/>
          </a:xfrm>
          <a:prstGeom prst="rect">
            <a:avLst/>
          </a:prstGeom>
          <a:noFill/>
        </p:spPr>
        <p:txBody>
          <a:bodyPr wrap="square" rtlCol="0" anchor="ctr" anchorCtr="0">
            <a:spAutoFit/>
          </a:bodyPr>
          <a:lstStyle/>
          <a:p>
            <a:pPr algn="ctr"/>
            <a:r>
              <a:rPr lang="en-US" sz="1200" b="1">
                <a:solidFill>
                  <a:schemeClr val="bg1"/>
                </a:solidFill>
                <a:latin typeface="Poppins" pitchFamily="2" charset="77"/>
                <a:ea typeface="League Spartan" charset="0"/>
                <a:cs typeface="Poppins" pitchFamily="2" charset="77"/>
              </a:rPr>
              <a:t>POLICY / DESIGN</a:t>
            </a:r>
          </a:p>
        </p:txBody>
      </p:sp>
      <p:sp>
        <p:nvSpPr>
          <p:cNvPr id="46" name="TextBox 45">
            <a:extLst>
              <a:ext uri="{FF2B5EF4-FFF2-40B4-BE49-F238E27FC236}">
                <a16:creationId xmlns:a16="http://schemas.microsoft.com/office/drawing/2014/main" id="{69A171AA-3593-F045-ADFF-4E8F5974A131}"/>
              </a:ext>
            </a:extLst>
          </p:cNvPr>
          <p:cNvSpPr txBox="1"/>
          <p:nvPr/>
        </p:nvSpPr>
        <p:spPr>
          <a:xfrm>
            <a:off x="4843830" y="2161110"/>
            <a:ext cx="1340926" cy="461665"/>
          </a:xfrm>
          <a:prstGeom prst="rect">
            <a:avLst/>
          </a:prstGeom>
          <a:noFill/>
        </p:spPr>
        <p:txBody>
          <a:bodyPr wrap="square" rtlCol="0" anchor="ctr" anchorCtr="0">
            <a:spAutoFit/>
          </a:bodyPr>
          <a:lstStyle/>
          <a:p>
            <a:pPr algn="ctr"/>
            <a:r>
              <a:rPr lang="en-US" sz="1200" b="1">
                <a:solidFill>
                  <a:schemeClr val="bg1"/>
                </a:solidFill>
                <a:latin typeface="Poppins" pitchFamily="2" charset="77"/>
                <a:ea typeface="League Spartan" charset="0"/>
                <a:cs typeface="Poppins" pitchFamily="2" charset="77"/>
              </a:rPr>
              <a:t>OUTREACH / EDUCATION</a:t>
            </a:r>
          </a:p>
        </p:txBody>
      </p:sp>
    </p:spTree>
    <p:extLst>
      <p:ext uri="{BB962C8B-B14F-4D97-AF65-F5344CB8AC3E}">
        <p14:creationId xmlns:p14="http://schemas.microsoft.com/office/powerpoint/2010/main" val="2886799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9A6FD-C268-1778-9F4C-BBAD7B926513}"/>
              </a:ext>
            </a:extLst>
          </p:cNvPr>
          <p:cNvSpPr>
            <a:spLocks noGrp="1"/>
          </p:cNvSpPr>
          <p:nvPr>
            <p:ph type="title"/>
          </p:nvPr>
        </p:nvSpPr>
        <p:spPr/>
        <p:txBody>
          <a:bodyPr/>
          <a:lstStyle/>
          <a:p>
            <a:r>
              <a:rPr lang="en-US"/>
              <a:t>OUR GOALS – REALIGNED</a:t>
            </a:r>
          </a:p>
        </p:txBody>
      </p:sp>
      <p:graphicFrame>
        <p:nvGraphicFramePr>
          <p:cNvPr id="4" name="Content Placeholder 3">
            <a:extLst>
              <a:ext uri="{FF2B5EF4-FFF2-40B4-BE49-F238E27FC236}">
                <a16:creationId xmlns:a16="http://schemas.microsoft.com/office/drawing/2014/main" id="{1F4BC659-B002-4064-3AF6-7EDCFD144308}"/>
              </a:ext>
            </a:extLst>
          </p:cNvPr>
          <p:cNvGraphicFramePr>
            <a:graphicFrameLocks noGrp="1"/>
          </p:cNvGraphicFramePr>
          <p:nvPr>
            <p:ph idx="1"/>
            <p:extLst>
              <p:ext uri="{D42A27DB-BD31-4B8C-83A1-F6EECF244321}">
                <p14:modId xmlns:p14="http://schemas.microsoft.com/office/powerpoint/2010/main" val="109573610"/>
              </p:ext>
            </p:extLst>
          </p:nvPr>
        </p:nvGraphicFramePr>
        <p:xfrm>
          <a:off x="1472875" y="1951194"/>
          <a:ext cx="924625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52425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5AB03-A17C-4A80-AF86-2955B3D9EC4B}"/>
              </a:ext>
            </a:extLst>
          </p:cNvPr>
          <p:cNvSpPr>
            <a:spLocks noGrp="1"/>
          </p:cNvSpPr>
          <p:nvPr>
            <p:ph type="title"/>
          </p:nvPr>
        </p:nvSpPr>
        <p:spPr/>
        <p:txBody>
          <a:bodyPr/>
          <a:lstStyle/>
          <a:p>
            <a:r>
              <a:rPr lang="en-US"/>
              <a:t>CAPITAL PROJECTS*</a:t>
            </a:r>
          </a:p>
        </p:txBody>
      </p:sp>
      <p:graphicFrame>
        <p:nvGraphicFramePr>
          <p:cNvPr id="7" name="Content Placeholder 6">
            <a:extLst>
              <a:ext uri="{FF2B5EF4-FFF2-40B4-BE49-F238E27FC236}">
                <a16:creationId xmlns:a16="http://schemas.microsoft.com/office/drawing/2014/main" id="{407E7B70-5C6A-EDEF-74AC-1C46CE14C704}"/>
              </a:ext>
            </a:extLst>
          </p:cNvPr>
          <p:cNvGraphicFramePr>
            <a:graphicFrameLocks noGrp="1"/>
          </p:cNvGraphicFramePr>
          <p:nvPr>
            <p:ph idx="1"/>
            <p:extLst>
              <p:ext uri="{D42A27DB-BD31-4B8C-83A1-F6EECF244321}">
                <p14:modId xmlns:p14="http://schemas.microsoft.com/office/powerpoint/2010/main" val="1627043826"/>
              </p:ext>
            </p:extLst>
          </p:nvPr>
        </p:nvGraphicFramePr>
        <p:xfrm>
          <a:off x="1096963" y="1846263"/>
          <a:ext cx="10058400" cy="30078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BF3544B4-8180-0B50-B401-1C99C83E91BE}"/>
              </a:ext>
            </a:extLst>
          </p:cNvPr>
          <p:cNvSpPr txBox="1"/>
          <p:nvPr/>
        </p:nvSpPr>
        <p:spPr>
          <a:xfrm>
            <a:off x="1096963" y="4854102"/>
            <a:ext cx="9998074" cy="923330"/>
          </a:xfrm>
          <a:prstGeom prst="rect">
            <a:avLst/>
          </a:prstGeom>
          <a:noFill/>
        </p:spPr>
        <p:txBody>
          <a:bodyPr wrap="square" rtlCol="0">
            <a:spAutoFit/>
          </a:bodyPr>
          <a:lstStyle/>
          <a:p>
            <a:r>
              <a:rPr lang="en-US"/>
              <a:t>*Capital projects are and should be prioritized with like projects within the CIP budget. The budget workshop in May will present the 24/25 updated CIP. Staff recommend decoupling CIP from the top ten priorities to ensure informed prioritization of all projects in the 5-year CIP plan.</a:t>
            </a:r>
          </a:p>
        </p:txBody>
      </p:sp>
    </p:spTree>
    <p:extLst>
      <p:ext uri="{BB962C8B-B14F-4D97-AF65-F5344CB8AC3E}">
        <p14:creationId xmlns:p14="http://schemas.microsoft.com/office/powerpoint/2010/main" val="3207815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C79ABB-8FDC-9E23-FA59-7BD87D2739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FBF182-94D9-DF96-B80F-57C863AA3588}"/>
              </a:ext>
            </a:extLst>
          </p:cNvPr>
          <p:cNvSpPr>
            <a:spLocks noGrp="1"/>
          </p:cNvSpPr>
          <p:nvPr>
            <p:ph type="title"/>
          </p:nvPr>
        </p:nvSpPr>
        <p:spPr/>
        <p:txBody>
          <a:bodyPr/>
          <a:lstStyle/>
          <a:p>
            <a:r>
              <a:rPr lang="en-US"/>
              <a:t>LEGISLATION / POLICY</a:t>
            </a:r>
          </a:p>
        </p:txBody>
      </p:sp>
      <p:graphicFrame>
        <p:nvGraphicFramePr>
          <p:cNvPr id="7" name="Content Placeholder 6">
            <a:extLst>
              <a:ext uri="{FF2B5EF4-FFF2-40B4-BE49-F238E27FC236}">
                <a16:creationId xmlns:a16="http://schemas.microsoft.com/office/drawing/2014/main" id="{CC7E9BFC-2CE9-686E-32E6-B66713AA4FF2}"/>
              </a:ext>
            </a:extLst>
          </p:cNvPr>
          <p:cNvGraphicFramePr>
            <a:graphicFrameLocks noGrp="1"/>
          </p:cNvGraphicFramePr>
          <p:nvPr>
            <p:ph idx="1"/>
            <p:extLst>
              <p:ext uri="{D42A27DB-BD31-4B8C-83A1-F6EECF244321}">
                <p14:modId xmlns:p14="http://schemas.microsoft.com/office/powerpoint/2010/main" val="3979253868"/>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3910879"/>
      </p:ext>
    </p:extLst>
  </p:cSld>
  <p:clrMapOvr>
    <a:masterClrMapping/>
  </p:clrMapOvr>
</p:sld>
</file>

<file path=ppt/theme/theme1.xml><?xml version="1.0" encoding="utf-8"?>
<a:theme xmlns:a="http://schemas.openxmlformats.org/drawingml/2006/main" name="Retrospect">
  <a:themeElements>
    <a:clrScheme name="Custom 1">
      <a:dk1>
        <a:sysClr val="windowText" lastClr="000000"/>
      </a:dk1>
      <a:lt1>
        <a:sysClr val="window" lastClr="FFFFFF"/>
      </a:lt1>
      <a:dk2>
        <a:srgbClr val="44546A"/>
      </a:dk2>
      <a:lt2>
        <a:srgbClr val="E7E6E6"/>
      </a:lt2>
      <a:accent1>
        <a:srgbClr val="538C89"/>
      </a:accent1>
      <a:accent2>
        <a:srgbClr val="C86048"/>
      </a:accent2>
      <a:accent3>
        <a:srgbClr val="676256"/>
      </a:accent3>
      <a:accent4>
        <a:srgbClr val="DD8D48"/>
      </a:accent4>
      <a:accent5>
        <a:srgbClr val="538C89"/>
      </a:accent5>
      <a:accent6>
        <a:srgbClr val="70AD47"/>
      </a:accent6>
      <a:hlink>
        <a:srgbClr val="0563C1"/>
      </a:hlink>
      <a:folHlink>
        <a:srgbClr val="954F7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ue_x0020_Date xmlns="a755f3d3-ed4e-48a2-bbe0-27581146c44c" xsi:nil="true"/>
    <lcf76f155ced4ddcb4097134ff3c332f xmlns="a755f3d3-ed4e-48a2-bbe0-27581146c44c">
      <Terms xmlns="http://schemas.microsoft.com/office/infopath/2007/PartnerControls"/>
    </lcf76f155ced4ddcb4097134ff3c332f>
    <TaxCatchAll xmlns="dd3685db-6f35-42db-8a2d-9c12a98ed678" xsi:nil="true"/>
    <AddedtoSlideshow_x003f_ xmlns="a755f3d3-ed4e-48a2-bbe0-27581146c44c">true</AddedtoSlideshow_x003f_>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452BF930FFFD94A98EBD817ECA46D28" ma:contentTypeVersion="18" ma:contentTypeDescription="Create a new document." ma:contentTypeScope="" ma:versionID="4b0077e3f0ae971fdcfe95089fb8dd8e">
  <xsd:schema xmlns:xsd="http://www.w3.org/2001/XMLSchema" xmlns:xs="http://www.w3.org/2001/XMLSchema" xmlns:p="http://schemas.microsoft.com/office/2006/metadata/properties" xmlns:ns2="a755f3d3-ed4e-48a2-bbe0-27581146c44c" xmlns:ns3="dd3685db-6f35-42db-8a2d-9c12a98ed678" targetNamespace="http://schemas.microsoft.com/office/2006/metadata/properties" ma:root="true" ma:fieldsID="94343eab44e1d52cf79008c17fc5f9fd" ns2:_="" ns3:_="">
    <xsd:import namespace="a755f3d3-ed4e-48a2-bbe0-27581146c44c"/>
    <xsd:import namespace="dd3685db-6f35-42db-8a2d-9c12a98ed67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Due_x0020_Date" minOccurs="0"/>
                <xsd:element ref="ns2:MediaServiceLocation" minOccurs="0"/>
                <xsd:element ref="ns2:lcf76f155ced4ddcb4097134ff3c332f" minOccurs="0"/>
                <xsd:element ref="ns3:TaxCatchAll" minOccurs="0"/>
                <xsd:element ref="ns2:MediaLengthInSeconds" minOccurs="0"/>
                <xsd:element ref="ns2:MediaServiceObjectDetectorVersions" minOccurs="0"/>
                <xsd:element ref="ns2:AddedtoSlideshow_x003f_"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55f3d3-ed4e-48a2-bbe0-27581146c4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Due_x0020_Date" ma:index="17" nillable="true" ma:displayName="Due Date" ma:internalName="Due_x0020_Date">
      <xsd:simpleType>
        <xsd:restriction base="dms:Text">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23d75236-609a-4b61-addb-2d01127778b4"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AddedtoSlideshow_x003f_" ma:index="24" nillable="true" ma:displayName="Added to Slideshow?" ma:default="1" ma:format="Dropdown" ma:internalName="AddedtoSlideshow_x003f_">
      <xsd:simpleType>
        <xsd:restriction base="dms:Boolea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d3685db-6f35-42db-8a2d-9c12a98ed67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3a4b058c-2b24-4e3c-848c-02cd7f031cbb}" ma:internalName="TaxCatchAll" ma:showField="CatchAllData" ma:web="dd3685db-6f35-42db-8a2d-9c12a98ed67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E308AB-FC66-4671-BE77-BAF8D39374D3}">
  <ds:schemaRefs>
    <ds:schemaRef ds:uri="http://schemas.microsoft.com/sharepoint/v3/contenttype/forms"/>
  </ds:schemaRefs>
</ds:datastoreItem>
</file>

<file path=customXml/itemProps2.xml><?xml version="1.0" encoding="utf-8"?>
<ds:datastoreItem xmlns:ds="http://schemas.openxmlformats.org/officeDocument/2006/customXml" ds:itemID="{DC1E6F68-4A75-4F3A-853C-A9D8E2490652}">
  <ds:schemaRefs>
    <ds:schemaRef ds:uri="a755f3d3-ed4e-48a2-bbe0-27581146c44c"/>
    <ds:schemaRef ds:uri="dd3685db-6f35-42db-8a2d-9c12a98ed67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6B88AD4-64E8-4EC0-9CA0-64CE5A096C4E}">
  <ds:schemaRefs>
    <ds:schemaRef ds:uri="a755f3d3-ed4e-48a2-bbe0-27581146c44c"/>
    <ds:schemaRef ds:uri="dd3685db-6f35-42db-8a2d-9c12a98ed67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Retrospect</Template>
  <TotalTime>1035</TotalTime>
  <Words>1411</Words>
  <Application>Microsoft Office PowerPoint</Application>
  <PresentationFormat>Widescreen</PresentationFormat>
  <Paragraphs>134</Paragraphs>
  <Slides>15</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Calibri Light</vt:lpstr>
      <vt:lpstr>Courier New</vt:lpstr>
      <vt:lpstr>Lato Light</vt:lpstr>
      <vt:lpstr>Poppins</vt:lpstr>
      <vt:lpstr>Times New Roman</vt:lpstr>
      <vt:lpstr>Retrospect</vt:lpstr>
      <vt:lpstr>Goals &amp; Priorities</vt:lpstr>
      <vt:lpstr>Considerations for Tonight</vt:lpstr>
      <vt:lpstr>Background</vt:lpstr>
      <vt:lpstr>MEASURING UP TO CITY GOALS </vt:lpstr>
      <vt:lpstr>OnePetaluma – Our City’s Values</vt:lpstr>
      <vt:lpstr>PowerPoint Presentation</vt:lpstr>
      <vt:lpstr>OUR GOALS – REALIGNED</vt:lpstr>
      <vt:lpstr>CAPITAL PROJECTS*</vt:lpstr>
      <vt:lpstr>LEGISLATION / POLICY</vt:lpstr>
      <vt:lpstr>POLICIES, PROGRAMS, PLANS</vt:lpstr>
      <vt:lpstr>POLICIES, PROGRAMS, PLANS (CONT.)</vt:lpstr>
      <vt:lpstr>ORGANIZATIONAL HEALTH</vt:lpstr>
      <vt:lpstr>Considerations for Tonight</vt:lpstr>
      <vt:lpstr>For Next Meeting--April 15</vt:lpstr>
      <vt:lpstr>Feedback &amp; 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Fairgrounds Management Transition</dc:title>
  <dc:creator>Alverde, Ingrid</dc:creator>
  <cp:lastModifiedBy>Brian Cochran</cp:lastModifiedBy>
  <cp:revision>4</cp:revision>
  <cp:lastPrinted>2024-02-26T18:51:33Z</cp:lastPrinted>
  <dcterms:created xsi:type="dcterms:W3CDTF">2023-03-07T17:48:01Z</dcterms:created>
  <dcterms:modified xsi:type="dcterms:W3CDTF">2024-02-27T19:06:29Z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0x0101002452BF930FFFD94A98EBD817ECA46D28</vt:lpwstr>
  </property>
  <property fmtid="{D5CDD505-2E9C-101B-9397-08002B2CF9AE}" pid="3" name="MediaServiceImageTags">
    <vt:lpwstr/>
  </property>
</Properties>
</file>