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7" r:id="rId2"/>
    <p:sldId id="288" r:id="rId3"/>
    <p:sldId id="294" r:id="rId4"/>
    <p:sldId id="292" r:id="rId5"/>
    <p:sldId id="266" r:id="rId6"/>
    <p:sldId id="296" r:id="rId7"/>
    <p:sldId id="298" r:id="rId8"/>
    <p:sldId id="300" r:id="rId9"/>
    <p:sldId id="302" r:id="rId10"/>
    <p:sldId id="289" r:id="rId11"/>
    <p:sldId id="262" r:id="rId12"/>
    <p:sldId id="321" r:id="rId13"/>
    <p:sldId id="322" r:id="rId14"/>
    <p:sldId id="319" r:id="rId15"/>
    <p:sldId id="320" r:id="rId16"/>
    <p:sldId id="279" r:id="rId17"/>
    <p:sldId id="308" r:id="rId18"/>
    <p:sldId id="318" r:id="rId19"/>
    <p:sldId id="314" r:id="rId20"/>
    <p:sldId id="310" r:id="rId21"/>
    <p:sldId id="291" r:id="rId22"/>
    <p:sldId id="301" r:id="rId23"/>
    <p:sldId id="29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76D"/>
    <a:srgbClr val="9193A0"/>
    <a:srgbClr val="37363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892" y="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ondor\Staff\Admin\Budget%20&amp;%20Finance\Budget%201\2022\Final\2022%20Budget%20Worksheet%20Adopted%20by%20BO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92552493438322E-2"/>
          <c:y val="0.22198449803149603"/>
          <c:w val="0.9277741141732283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911 Emergency Calls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778D354-F100-4CAA-B407-B6E5D7E53A99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909-414C-9B2C-3D4B1A21381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909-414C-9B2C-3D4B1A2138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AA4594A-B9B7-43A4-B27F-5B1C8AE38E0C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09-414C-9B2C-3D4B1A2138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BC8621-A5A7-4D7E-99AF-48ABC3B47219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09-414C-9B2C-3D4B1A2138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F59B74B-C5A7-4789-9C3F-305A3CB06174}" type="VALUE">
                      <a:rPr lang="en-US" baseline="0">
                        <a:solidFill>
                          <a:srgbClr val="C0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909-414C-9B2C-3D4B1A213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521611</c:v>
                </c:pt>
                <c:pt idx="1">
                  <c:v>506740</c:v>
                </c:pt>
                <c:pt idx="2">
                  <c:v>524218</c:v>
                </c:pt>
                <c:pt idx="3">
                  <c:v>527033</c:v>
                </c:pt>
                <c:pt idx="4">
                  <c:v>609606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9-46DA-981F-6929E4F6AF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Non-Emergency / Routine Calls</c:v>
                </c:pt>
              </c:strCache>
            </c:strRef>
          </c:tx>
          <c:spPr>
            <a:solidFill>
              <a:srgbClr val="1E376D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E37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909-414C-9B2C-3D4B1A21381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1E376D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5909-414C-9B2C-3D4B1A2138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83809A-CC17-4756-BF94-34D102E75221}" type="VALUE">
                      <a:rPr lang="en-US" baseline="0">
                        <a:solidFill>
                          <a:srgbClr val="1E376D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09-414C-9B2C-3D4B1A2138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5ADDF5-75CD-4F8E-8BE2-4ADD27888FBD}" type="VALUE">
                      <a:rPr lang="en-US" baseline="0">
                        <a:solidFill>
                          <a:srgbClr val="1E376D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909-414C-9B2C-3D4B1A21381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1375E68-8692-4068-989E-57CCB07950D6}" type="VALUE">
                      <a:rPr lang="en-US" baseline="0">
                        <a:solidFill>
                          <a:srgbClr val="1E376D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09-414C-9B2C-3D4B1A213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Sheet1!$C$2:$C$6</c:f>
              <c:numCache>
                <c:formatCode>#,##0</c:formatCode>
                <c:ptCount val="5"/>
                <c:pt idx="0">
                  <c:v>359526</c:v>
                </c:pt>
                <c:pt idx="1">
                  <c:v>408538</c:v>
                </c:pt>
                <c:pt idx="2">
                  <c:v>387767</c:v>
                </c:pt>
                <c:pt idx="3">
                  <c:v>356314</c:v>
                </c:pt>
                <c:pt idx="4">
                  <c:v>384868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09-46DA-981F-6929E4F6A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8321336"/>
        <c:axId val="408322648"/>
      </c:barChart>
      <c:catAx>
        <c:axId val="408321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322648"/>
        <c:crosses val="autoZero"/>
        <c:auto val="1"/>
        <c:lblAlgn val="ctr"/>
        <c:lblOffset val="100"/>
        <c:noMultiLvlLbl val="0"/>
      </c:catAx>
      <c:valAx>
        <c:axId val="408322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408321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3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8382746605719218E-4"/>
          <c:y val="0.93174119936065514"/>
          <c:w val="0.39143010219354862"/>
          <c:h val="6.82588006393448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2022 Revenues by Source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8E-49D3-9407-221F3BFB05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8E-49D3-9407-221F3BFB05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8E-49D3-9407-221F3BFB05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8E-49D3-9407-221F3BFB0519}"/>
              </c:ext>
            </c:extLst>
          </c:dPt>
          <c:dLbls>
            <c:dLbl>
              <c:idx val="0"/>
              <c:layout>
                <c:manualLayout>
                  <c:x val="-0.20678193350831145"/>
                  <c:y val="-0.13161599591717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E-49D3-9407-221F3BFB0519}"/>
                </c:ext>
              </c:extLst>
            </c:dLbl>
            <c:dLbl>
              <c:idx val="1"/>
              <c:layout>
                <c:manualLayout>
                  <c:x val="0.19866065179352582"/>
                  <c:y val="-0.117587489063867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E-49D3-9407-221F3BFB0519}"/>
                </c:ext>
              </c:extLst>
            </c:dLbl>
            <c:dLbl>
              <c:idx val="3"/>
              <c:layout>
                <c:manualLayout>
                  <c:x val="2.7735673665791775E-2"/>
                  <c:y val="2.21770195392242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E-49D3-9407-221F3BFB05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Revenue!$A$31:$A$34</c:f>
              <c:strCache>
                <c:ptCount val="4"/>
                <c:pt idx="0">
                  <c:v>Allocation</c:v>
                </c:pt>
                <c:pt idx="1">
                  <c:v>Sales Tax</c:v>
                </c:pt>
                <c:pt idx="2">
                  <c:v>911 Excise Tax</c:v>
                </c:pt>
                <c:pt idx="3">
                  <c:v>Public Counter/Other</c:v>
                </c:pt>
              </c:strCache>
            </c:strRef>
          </c:cat>
          <c:val>
            <c:numRef>
              <c:f>Revenue!$B$31:$B$34</c:f>
              <c:numCache>
                <c:formatCode>_(* #,##0_);_(* \(#,##0\);_(* "-"??_);_(@_)</c:formatCode>
                <c:ptCount val="4"/>
                <c:pt idx="0">
                  <c:v>23558750</c:v>
                </c:pt>
                <c:pt idx="1">
                  <c:v>22880000</c:v>
                </c:pt>
                <c:pt idx="2">
                  <c:v>7834070</c:v>
                </c:pt>
                <c:pt idx="3">
                  <c:v>443660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E-49D3-9407-221F3BFB0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smtClean="0"/>
              <a:t>2022 </a:t>
            </a:r>
            <a:r>
              <a:rPr lang="en-US" sz="1600" dirty="0"/>
              <a:t>Expenditures by Division</a:t>
            </a:r>
          </a:p>
        </c:rich>
      </c:tx>
      <c:layout>
        <c:manualLayout>
          <c:xMode val="edge"/>
          <c:yMode val="edge"/>
          <c:x val="0.33353562511890733"/>
          <c:y val="3.0382026258733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2C-4D93-8873-F218BF78C8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2C-4D93-8873-F218BF78C8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2C-4D93-8873-F218BF78C8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42C-4D93-8873-F218BF78C8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42C-4D93-8873-F218BF78C8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42C-4D93-8873-F218BF78C8B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('Graphs (2)'!$H$5:$H$8,'Graphs (2)'!$H$11:$H$12)</c:f>
              <c:strCache>
                <c:ptCount val="6"/>
                <c:pt idx="0">
                  <c:v>  Administration</c:v>
                </c:pt>
                <c:pt idx="1">
                  <c:v>  Communications</c:v>
                </c:pt>
                <c:pt idx="2">
                  <c:v>  Support Services</c:v>
                </c:pt>
                <c:pt idx="3">
                  <c:v>  Operating Contingency</c:v>
                </c:pt>
                <c:pt idx="4">
                  <c:v>  Debt Service</c:v>
                </c:pt>
                <c:pt idx="5">
                  <c:v>  Radio Systems</c:v>
                </c:pt>
              </c:strCache>
            </c:strRef>
          </c:cat>
          <c:val>
            <c:numRef>
              <c:f>('Graphs (2)'!$M$5:$M$8,'Graphs (2)'!$M$11:$M$12)</c:f>
              <c:numCache>
                <c:formatCode>_(* #,##0_);_(* \(#,##0\);_(* "-"??_);_(@_)</c:formatCode>
                <c:ptCount val="6"/>
                <c:pt idx="0" formatCode="_(&quot;$&quot;* #,##0_);_(&quot;$&quot;* \(#,##0\);_(&quot;$&quot;* &quot;-&quot;??_);_(@_)">
                  <c:v>6063640</c:v>
                </c:pt>
                <c:pt idx="1">
                  <c:v>28036000</c:v>
                </c:pt>
                <c:pt idx="2">
                  <c:v>9446100</c:v>
                </c:pt>
                <c:pt idx="3">
                  <c:v>800000</c:v>
                </c:pt>
                <c:pt idx="4" formatCode="_(&quot;$&quot;* #,##0_);_(&quot;$&quot;* \(#,##0\);_(&quot;$&quot;* &quot;-&quot;??_);_(@_)">
                  <c:v>9880610</c:v>
                </c:pt>
                <c:pt idx="5">
                  <c:v>1560330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2C-4D93-8873-F218BF78C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FCF60-A63D-4868-8F2E-4FF9166C70D2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72E98-EB27-4D65-8119-6D709D84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1EBD26E-5A98-4203-9468-D35F7359D4D8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21A40D-50D5-415E-836B-6D1649412D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6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7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7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51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76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93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29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61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7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9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76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09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74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65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2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32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1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5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5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70025" y="1173163"/>
            <a:ext cx="4225925" cy="3170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D62-EE89-A847-BB5E-1484BE6042E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3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1A40D-50D5-415E-836B-6D1649412D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4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5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73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45102" y="933850"/>
            <a:ext cx="7327733" cy="53935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>
                    <a:lumMod val="75000"/>
                  </a:schemeClr>
                </a:solidFill>
                <a:latin typeface="Univers 63 Bold Extended"/>
              </a:defRPr>
            </a:lvl1pPr>
          </a:lstStyle>
          <a:p>
            <a:pPr lvl="0"/>
            <a:r>
              <a:rPr lang="en-US" dirty="0" smtClean="0"/>
              <a:t>CLICK HERE TO ADD 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099" y="1612902"/>
            <a:ext cx="7327734" cy="399143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4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03300" y="3265491"/>
            <a:ext cx="7772400" cy="854075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4000" cap="all" baseline="0">
                <a:solidFill>
                  <a:schemeClr val="bg1"/>
                </a:solidFill>
                <a:latin typeface="Univers 63 Bold Extended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03300" y="4119563"/>
            <a:ext cx="7755466" cy="1290637"/>
          </a:xfrm>
          <a:prstGeom prst="rect">
            <a:avLst/>
          </a:prstGeom>
        </p:spPr>
        <p:txBody>
          <a:bodyPr vert="horz"/>
          <a:lstStyle>
            <a:lvl1pPr algn="r">
              <a:buNone/>
              <a:defRPr sz="2800" cap="all">
                <a:solidFill>
                  <a:schemeClr val="bg1"/>
                </a:solidFill>
                <a:latin typeface="Univers 63 Bold Extended"/>
              </a:defRPr>
            </a:lvl1pPr>
          </a:lstStyle>
          <a:p>
            <a:pPr lvl="0"/>
            <a:r>
              <a:rPr lang="en-US" cap="all" dirty="0" smtClean="0">
                <a:solidFill>
                  <a:schemeClr val="bg1"/>
                </a:solidFill>
                <a:latin typeface="Univers 63 Bold Extended"/>
              </a:rPr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7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045100" y="933850"/>
            <a:ext cx="7327733" cy="539350"/>
          </a:xfrm>
          <a:prstGeom prst="rect">
            <a:avLst/>
          </a:prstGeom>
        </p:spPr>
        <p:txBody>
          <a:bodyPr vert="horz"/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>
                    <a:lumMod val="75000"/>
                  </a:schemeClr>
                </a:solidFill>
                <a:latin typeface="Univers 63 Bold Extended"/>
              </a:defRPr>
            </a:lvl1pPr>
          </a:lstStyle>
          <a:p>
            <a:pPr lvl="0"/>
            <a:r>
              <a:rPr lang="en-US" dirty="0" smtClean="0"/>
              <a:t>CLICK HERE TO ADD 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045099" y="1612898"/>
            <a:ext cx="7327734" cy="3991435"/>
          </a:xfrm>
          <a:prstGeom prst="rect">
            <a:avLst/>
          </a:prstGeom>
        </p:spPr>
        <p:txBody>
          <a:bodyPr vert="horz"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Univers 55 Roman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50848F-E28B-49BF-A943-30F077C6A5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8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3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1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52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4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6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1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9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3361F-66E7-48BF-AEC1-A1FC9693B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South sound 911 overview</a:t>
            </a:r>
          </a:p>
          <a:p>
            <a:r>
              <a:rPr lang="en-US" sz="2000" dirty="0" smtClean="0"/>
              <a:t>Ruston City Council</a:t>
            </a:r>
            <a:endParaRPr lang="en-US" sz="2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600" smtClean="0"/>
              <a:t>October 4, </a:t>
            </a:r>
            <a:r>
              <a:rPr lang="en-US" sz="1600" dirty="0" smtClean="0"/>
              <a:t>2022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82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403" y="2188737"/>
            <a:ext cx="724234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WHAT WE DO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Univers 63 Bold Extended"/>
              </a:rPr>
              <a:t>Operations &amp;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Univers 63 Bold Extended"/>
              </a:rPr>
              <a:t>Support Services</a:t>
            </a:r>
            <a:endParaRPr lang="en-US" sz="4000" dirty="0">
              <a:solidFill>
                <a:schemeClr val="bg1"/>
              </a:solidFill>
              <a:latin typeface="Univers 63 Bol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11642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12305" y="576833"/>
            <a:ext cx="7327733" cy="53935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OPERATIONS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49687" y="1757200"/>
            <a:ext cx="5166919" cy="3002641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911 and non-emergency call processing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Text-to-911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Primary radio dispatch – police, fire, and medical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Protocols set by partner agencies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Secondary radio – data dispatch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Communication Center telephone reports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77" y="1532831"/>
            <a:ext cx="2966357" cy="2224768"/>
          </a:xfrm>
          <a:prstGeom prst="rect">
            <a:avLst/>
          </a:prstGeom>
        </p:spPr>
      </p:pic>
      <p:sp>
        <p:nvSpPr>
          <p:cNvPr id="9" name="Slide Number Placeholder 1"/>
          <p:cNvSpPr txBox="1">
            <a:spLocks/>
          </p:cNvSpPr>
          <p:nvPr/>
        </p:nvSpPr>
        <p:spPr>
          <a:xfrm>
            <a:off x="6395427" y="6406906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077" y="4174247"/>
            <a:ext cx="2966357" cy="216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40" y="0"/>
            <a:ext cx="5357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7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45103" y="495860"/>
            <a:ext cx="7327733" cy="53935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SOUTH SOUND 911 – CALL TAKING &amp; DISPATCH</a:t>
            </a: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5365542"/>
              </p:ext>
            </p:extLst>
          </p:nvPr>
        </p:nvGraphicFramePr>
        <p:xfrm>
          <a:off x="933451" y="635000"/>
          <a:ext cx="7292339" cy="492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512574" y="4505282"/>
            <a:ext cx="790839" cy="40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851898" y="4505282"/>
            <a:ext cx="790839" cy="40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229246" y="4505284"/>
            <a:ext cx="790839" cy="40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5555896" y="4505284"/>
            <a:ext cx="790839" cy="40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6895220" y="4505284"/>
            <a:ext cx="790839" cy="409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2021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68899" y="1493417"/>
            <a:ext cx="7052413" cy="170458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Records Department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Public </a:t>
            </a:r>
            <a:r>
              <a:rPr lang="en-US" sz="2400" dirty="0" smtClean="0">
                <a:solidFill>
                  <a:schemeClr val="bg1"/>
                </a:solidFill>
              </a:rPr>
              <a:t>counter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Law enforcement records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Technical Services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68899" y="478304"/>
            <a:ext cx="7327733" cy="5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cap="none" baseline="0">
                <a:solidFill>
                  <a:schemeClr val="tx2">
                    <a:lumMod val="75000"/>
                  </a:schemeClr>
                </a:solidFill>
                <a:latin typeface="Univers 63 Bold Extende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SUPPORT SERVICES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7" y="3925700"/>
            <a:ext cx="1792874" cy="2390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1"/>
          <a:stretch/>
        </p:blipFill>
        <p:spPr>
          <a:xfrm>
            <a:off x="5899903" y="3925700"/>
            <a:ext cx="2866782" cy="2390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2"/>
          <a:stretch/>
        </p:blipFill>
        <p:spPr>
          <a:xfrm>
            <a:off x="2408459" y="3925700"/>
            <a:ext cx="3234272" cy="23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2403" y="2136338"/>
            <a:ext cx="72423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FINANCE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&amp;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6756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156230" y="273394"/>
            <a:ext cx="3296726" cy="385606"/>
          </a:xfrm>
        </p:spPr>
        <p:txBody>
          <a:bodyPr>
            <a:noAutofit/>
          </a:bodyPr>
          <a:lstStyle/>
          <a:p>
            <a:r>
              <a:rPr lang="en-US" sz="2400" dirty="0" smtClean="0"/>
              <a:t>BUDGET &amp; FINANCE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845525"/>
              </p:ext>
            </p:extLst>
          </p:nvPr>
        </p:nvGraphicFramePr>
        <p:xfrm>
          <a:off x="1030653" y="1058986"/>
          <a:ext cx="7082693" cy="52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4915" y="4341447"/>
            <a:ext cx="1949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57% - Ops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25% - Radio </a:t>
            </a:r>
            <a:r>
              <a:rPr lang="en-US" sz="1400" dirty="0" smtClean="0"/>
              <a:t>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18</a:t>
            </a:r>
            <a:r>
              <a:rPr lang="en-US" sz="1400" dirty="0"/>
              <a:t>% - </a:t>
            </a:r>
            <a:r>
              <a:rPr lang="en-US" sz="1400" dirty="0" smtClean="0"/>
              <a:t>Facility Debt</a:t>
            </a:r>
            <a:endParaRPr lang="en-US" sz="1400" dirty="0"/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1109647" y="3763109"/>
            <a:ext cx="432528" cy="578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2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90030" y="251444"/>
            <a:ext cx="3163940" cy="41908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BUDGET &amp; FINANCE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39559"/>
              </p:ext>
            </p:extLst>
          </p:nvPr>
        </p:nvGraphicFramePr>
        <p:xfrm>
          <a:off x="879231" y="996461"/>
          <a:ext cx="7385538" cy="5615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6411058" y="641081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7342" y="1505943"/>
            <a:ext cx="7052413" cy="17045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043305" y="313493"/>
            <a:ext cx="7327733" cy="53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cap="none" baseline="0">
                <a:solidFill>
                  <a:schemeClr val="tx2">
                    <a:lumMod val="75000"/>
                  </a:schemeClr>
                </a:solidFill>
                <a:latin typeface="Univers 63 Bold Extended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PERSONNEL &amp; RECRUITMENT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3" descr="iHeartMedia Stock Pops to All-Time High on Upbeat Analyst Call - Vari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90" y="4402982"/>
            <a:ext cx="3803420" cy="21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18" y="1214892"/>
            <a:ext cx="3807187" cy="2538124"/>
          </a:xfrm>
          <a:prstGeom prst="rect">
            <a:avLst/>
          </a:prstGeom>
        </p:spPr>
      </p:pic>
      <p:pic>
        <p:nvPicPr>
          <p:cNvPr id="7" name="Picture 2" descr="image00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0"/>
          <a:stretch/>
        </p:blipFill>
        <p:spPr bwMode="auto">
          <a:xfrm>
            <a:off x="620121" y="3382243"/>
            <a:ext cx="4087051" cy="316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png;base64,iVBORw0KGgoAAAANSUhEUgAAAHcAAAA2CAMAAADK4/ZxAAAAw1BMVEX///8AQ3yBw0EAq+gAO3gAQHoAPnkAOXluj68AqOiRqcHo7fIAQH6+zdx9wTiC0fO73ptAa5kANXZwi6ys2IVlhqpnyvOesseExDkAqu7u8/dYuo3Q2+Xg6O8ALnQAMnWou86GoLs2ZJNOdJ2zw9QjWo0eVIlffaHm9v0otu2k1Hh3vyqa0Wl2zvRAu+6x242Fy5GKxh3D6PjR7/ouscMmsMpgvHzu+OXj8db4/PXH46/Q6LoApO3Z7uWr4Pem2b8AJW+L8BI8AAAE8UlEQVRYhe2WaVvjNhCApUSyEjsOWGACRr7iIwXD0kK3C93t8f9/VWfkS3bcfdoSb7/sJB9kWZpXc8qEvEt+eJyYPH97n9J/gL1bXx1N3lcPc2M/rJfrscX328X2YVaLA8Aux2DALgA8J1djAXxmzF0iFsD3s1GDBjuw+L7GzmlxhzXAly12PosNbAd+6rFzgQfYJsbn1cKU7eXsWA0eWDsP+GqMXS6//Hi9GMupwRPYm9tjLICf/hfsYlGd0OKrm1FOwf/2p+savK0GOV2dDhw8v7xcmbX7Akn288ePv1xrx366N2v49fX1lK16wCWPcDs0nq5+JSb31AltRviOPK+7CG8/vc1ZSCZ3/awfNbd6Ip+334r7gQR3tZ8raI2zNo5BJeEnx9nyy221OCdmdOfmanDw8htk7tvD9vT2hjuQYIK7XK/PXgh5ez3fDlt0zVWwLXkH142EjJ0pLpIhvtX0xWBHIt6/hyso3bTcI7m5rbZjqZuVLajlnYb7+9mRPP5xfiyfT8z9V/Kdi5IPsjyAJ1vhSKVeWXp2SBx7Z9vBkOvCshz2+kVZ+HlgqAuSeo6QBPa5I65ra/UKtiR/CinD7hRQKwKenEwIi3NLbBIVCRE5Q64PpeE7hWSccybLvMPuSmlZ3GLSC/axiPwh1wXl0QFMSlMSlJyKtN3nWZRdgLGU0Vq4WFmUihF3xah1KNo1Vtzuv5C8mWN7j2tVBjfcwBRUspvaK0JSRnnZuEpFlMYKFlhIjOHHKQynuJSDEgm+wvcNOJV4CgkCOhE+4DqlBcocHVtwaQiLpUtafbwgZA+6GN0pJ7Rrw6e4lMsL13HcDGER5oTCkcxw0o+PuR4o56pPhQM4LdMjB04pdiSB/azNwIz9nb200QF6awUQJCqbHHXR4AE3g2XSwBI3BsU6s3YCVgcks3rPk6CYji8VbqtAP4VEwfs+U3C1yV2BMXFCTAG3Mr2+0ANnQ9HqVnIxnVdZt8Kh2k48ddnXVGHmVbZD4+wBliTNBgXvZH1uwyH6GMdc42QEUzetk7yfhHztuLQEJcwfYkkA3pV5F2jUL41egEE/5sq+aMlBV58PoNXAmp6rS7IwG4w+GnhiT0J0qGq4fT8MpvNKJP1+SAggXrQG1mKzARdLZHwLIzFWtqZjefeFBaKm42uahq3Hbk4/OEzPFVgXwtijxdf9hzdVAAMja3w2yeW8c0lSJwS+75PcYUY+Y2zT44QmLiyyOARSP6XMyL1En7a9F1hfR6w9Wgj7eFmnSZ/QmWVwsRnpvrExC5jUHaqrPuyjVK5Qg6Nbnw57nedJx4VwaSU5hk5idtuw1iq1xUo377ott/0KbwKrHOZWHfvGGoLFRhnzDt4GHQoK9qnScQeHrXZtv7JkcTiUeBU0GbPHaVkeDgV07bpRpsa9gH2UZQNugCb2BbbSVlqWhQaUCI4S7ShYFK+aPg4H4nDp4VzpNB7XfVtPsr22ZGPegzs56EiaJDg3moUtmL7ROKMqj2CIZaMYRoPVXHaR6KsIL6CsdV64b+a4zGrrS3Q/b7s93JNW7JpcVcLXhfnsb6SMJV2BJfZGxmgvRA2uuKjh+sT14INabjyjg5CkYLGMRZnoQ8QxZOqOlmXr3T1gjtrHSJTrNg4IlGq+SMI8z8OWq1+osRZHud1qpf7D99hXpOV+a/nO/c79uvwFPnlueidZ74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0375" y="1552952"/>
            <a:ext cx="44019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Current Employee Count	230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Budgeted			245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9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3361F-66E7-48BF-AEC1-A1FC9693B4E7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56400" y="309110"/>
            <a:ext cx="41934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Univers 63 Bold Extended"/>
              </a:rPr>
              <a:t>COMMUNITY </a:t>
            </a:r>
            <a:r>
              <a:rPr lang="en-US" sz="2600" dirty="0" smtClean="0">
                <a:solidFill>
                  <a:schemeClr val="bg1"/>
                </a:solidFill>
                <a:latin typeface="Univers 63 Bold Extended"/>
              </a:rPr>
              <a:t>RELATIONS</a:t>
            </a:r>
            <a:endParaRPr lang="en-US" sz="2600" dirty="0">
              <a:solidFill>
                <a:schemeClr val="bg1"/>
              </a:solidFill>
              <a:latin typeface="Univers 63 Bold Extend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254" y="1279060"/>
            <a:ext cx="40142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Univers 55 Roman"/>
              </a:rPr>
              <a:t>Social Media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1"/>
                </a:solidFill>
                <a:latin typeface="Univers 55 Roman"/>
              </a:rPr>
              <a:t>@SouthSound911 (FB &amp; Twitter)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1"/>
                </a:solidFill>
                <a:latin typeface="Univers 55 Roman"/>
              </a:rPr>
              <a:t>@OfficialSouthSound911 (IG)</a:t>
            </a:r>
          </a:p>
          <a:p>
            <a:endParaRPr lang="en-US" sz="2200" dirty="0" smtClean="0">
              <a:solidFill>
                <a:schemeClr val="bg1"/>
              </a:solidFill>
              <a:latin typeface="Univers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Univers 55 Roman"/>
              </a:rPr>
              <a:t>Media Relations</a:t>
            </a:r>
          </a:p>
          <a:p>
            <a:endParaRPr lang="en-US" sz="2200" dirty="0" smtClean="0">
              <a:solidFill>
                <a:schemeClr val="bg1"/>
              </a:solidFill>
              <a:latin typeface="Univers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Univers 55 Roman"/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Univers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Univers 55 Roman"/>
              </a:rPr>
              <a:t>911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Univers 55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Univers 55 Roman"/>
              </a:rPr>
              <a:t>Volunteer Program</a:t>
            </a:r>
            <a:endParaRPr lang="en-US" sz="2200" dirty="0">
              <a:solidFill>
                <a:schemeClr val="bg1"/>
              </a:solidFill>
              <a:latin typeface="Univers 55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6" r="22973" b="2222"/>
          <a:stretch/>
        </p:blipFill>
        <p:spPr>
          <a:xfrm>
            <a:off x="3931916" y="4069721"/>
            <a:ext cx="2276859" cy="2236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69" y="1279060"/>
            <a:ext cx="2629053" cy="2150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463869"/>
            <a:ext cx="2402095" cy="321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6514" y="2967335"/>
            <a:ext cx="507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WHO WE ARE</a:t>
            </a:r>
            <a:endParaRPr lang="en-US" sz="5400" dirty="0">
              <a:solidFill>
                <a:schemeClr val="bg1"/>
              </a:solidFill>
              <a:latin typeface="Univers 63 Bol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907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4274" y="325966"/>
            <a:ext cx="8373832" cy="53935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COMMUNITY INVOLVEMENT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00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0"/>
          <a:stretch/>
        </p:blipFill>
        <p:spPr bwMode="auto">
          <a:xfrm>
            <a:off x="4941420" y="4927079"/>
            <a:ext cx="2004687" cy="136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3" r="3061" b="3035"/>
          <a:stretch/>
        </p:blipFill>
        <p:spPr>
          <a:xfrm rot="10800000">
            <a:off x="892366" y="4630212"/>
            <a:ext cx="3306650" cy="1711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865" y="1145868"/>
            <a:ext cx="36359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Community Relations Team</a:t>
            </a: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Educational speaking engagements, tours, event reps, Safe Streets partner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23" r="51556" b="2369"/>
          <a:stretch/>
        </p:blipFill>
        <p:spPr>
          <a:xfrm>
            <a:off x="6762946" y="3490476"/>
            <a:ext cx="1947802" cy="1955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 b="26259"/>
          <a:stretch/>
        </p:blipFill>
        <p:spPr>
          <a:xfrm>
            <a:off x="630457" y="2625646"/>
            <a:ext cx="3293683" cy="1729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3"/>
          <a:stretch/>
        </p:blipFill>
        <p:spPr>
          <a:xfrm>
            <a:off x="4171713" y="1050945"/>
            <a:ext cx="2630936" cy="18529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67778" y="3490476"/>
            <a:ext cx="268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South Sound 911 Cares</a:t>
            </a:r>
          </a:p>
          <a:p>
            <a:pPr algn="ctr"/>
            <a:r>
              <a:rPr lang="en-US" i="1" dirty="0">
                <a:solidFill>
                  <a:schemeClr val="bg1"/>
                </a:solidFill>
              </a:rPr>
              <a:t>Employee-driven charitable giving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0"/>
          <a:stretch/>
        </p:blipFill>
        <p:spPr>
          <a:xfrm rot="5400000">
            <a:off x="6770797" y="1244502"/>
            <a:ext cx="2167166" cy="171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6514" y="2967335"/>
            <a:ext cx="507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OUR FUTURE</a:t>
            </a:r>
            <a:endParaRPr lang="en-US" sz="5400" dirty="0">
              <a:solidFill>
                <a:schemeClr val="bg1"/>
              </a:solidFill>
              <a:latin typeface="Univers 63 Bol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28750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4274" y="1214675"/>
            <a:ext cx="4717924" cy="2926882"/>
          </a:xfrm>
        </p:spPr>
        <p:txBody>
          <a:bodyPr>
            <a:normAutofit/>
          </a:bodyPr>
          <a:lstStyle/>
          <a:p>
            <a:endParaRPr lang="en-US" smtClean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64359"/>
              </p:ext>
            </p:extLst>
          </p:nvPr>
        </p:nvGraphicFramePr>
        <p:xfrm>
          <a:off x="489196" y="715444"/>
          <a:ext cx="838103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4671">
                  <a:extLst>
                    <a:ext uri="{9D8B030D-6E8A-4147-A177-3AD203B41FA5}">
                      <a16:colId xmlns:a16="http://schemas.microsoft.com/office/drawing/2014/main" val="2785838454"/>
                    </a:ext>
                  </a:extLst>
                </a:gridCol>
                <a:gridCol w="4246361">
                  <a:extLst>
                    <a:ext uri="{9D8B030D-6E8A-4147-A177-3AD203B41FA5}">
                      <a16:colId xmlns:a16="http://schemas.microsoft.com/office/drawing/2014/main" val="1650477917"/>
                    </a:ext>
                  </a:extLst>
                </a:gridCol>
              </a:tblGrid>
              <a:tr h="7544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THE FUTURE OF SOUTH SOUND 911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461958"/>
                  </a:ext>
                </a:extLst>
              </a:tr>
              <a:tr h="92204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RECORDS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MANAGEMENT SYSTEM (RMS)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REPLACEMENT</a:t>
                      </a:r>
                    </a:p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NEXT GENERATION (NG) 911</a:t>
                      </a:r>
                    </a:p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06158"/>
                  </a:ext>
                </a:extLst>
              </a:tr>
              <a:tr h="922047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REGIONAL COLLABORATION FOR OUTAGES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988 AND CRISIS CALLS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86444"/>
                  </a:ext>
                </a:extLst>
              </a:tr>
              <a:tr h="120145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REMODEL OF 35</a:t>
                      </a:r>
                      <a:r>
                        <a:rPr lang="en-US" sz="2000" b="1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STREET BACKUP FACILITY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PATH TO A SINGLE RADIO SYSTEM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</a:t>
                      </a:r>
                      <a:r>
                        <a:rPr lang="en-US" sz="1600" b="1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 </a:t>
                      </a:r>
                      <a:r>
                        <a:rPr lang="en-US" sz="1600" b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JUNE</a:t>
                      </a:r>
                      <a:r>
                        <a:rPr lang="en-US" sz="1600" b="1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8, 2022 – RETREAT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-  SEPTEMBER 14, 2022 – STUDY SESSION</a:t>
                      </a:r>
                      <a:endParaRPr lang="en-US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0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7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6514" y="2967335"/>
            <a:ext cx="5074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QUESTIONS?</a:t>
            </a:r>
            <a:endParaRPr lang="en-US" sz="5400" dirty="0">
              <a:solidFill>
                <a:schemeClr val="bg1"/>
              </a:solidFill>
              <a:latin typeface="Univers 63 Bol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33025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44919"/>
              </p:ext>
            </p:extLst>
          </p:nvPr>
        </p:nvGraphicFramePr>
        <p:xfrm>
          <a:off x="589783" y="550828"/>
          <a:ext cx="8012401" cy="398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2401">
                  <a:extLst>
                    <a:ext uri="{9D8B030D-6E8A-4147-A177-3AD203B41FA5}">
                      <a16:colId xmlns:a16="http://schemas.microsoft.com/office/drawing/2014/main" val="2785838454"/>
                    </a:ext>
                  </a:extLst>
                </a:gridCol>
              </a:tblGrid>
              <a:tr h="581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SOUTH SOUND 911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461958"/>
                  </a:ext>
                </a:extLst>
              </a:tr>
              <a:tr h="511665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Univers 63 Bold Extende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77273"/>
                  </a:ext>
                </a:extLst>
              </a:tr>
              <a:tr h="58192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PUBLIC SAFETY ANSWERING POINT 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(PSAP)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Police,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 f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ire,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 and m</a:t>
                      </a: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edical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Serving 38 agencies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 in Pierce County</a:t>
                      </a:r>
                      <a:endParaRPr lang="en-US" sz="20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Univers 63 Bold Extended"/>
                      </a:endParaRPr>
                    </a:p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Univers 63 Bold Extende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60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911 PROGRAM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 OFFICE</a:t>
                      </a:r>
                      <a:endParaRPr lang="en-US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Univers 63 Bold Extended"/>
                      </a:endParaRPr>
                    </a:p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Univers 63 Bold Extende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486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RECORDS</a:t>
                      </a:r>
                      <a:r>
                        <a:rPr lang="en-US" sz="2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 AND 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Univers 63 Bold Extended"/>
                        </a:rPr>
                        <a:t>TECHNICAL SERVICES</a:t>
                      </a:r>
                    </a:p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Univers 63 Bold Extended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107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46513" y="2967335"/>
            <a:ext cx="5507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OUR JOURNEY</a:t>
            </a:r>
            <a:endParaRPr lang="en-US" sz="5400" dirty="0">
              <a:solidFill>
                <a:schemeClr val="bg1"/>
              </a:solidFill>
              <a:latin typeface="Univers 63 Bol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9856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69" y="1954026"/>
            <a:ext cx="589756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b="1" dirty="0" smtClean="0">
              <a:solidFill>
                <a:schemeClr val="bg1"/>
              </a:solidFill>
              <a:latin typeface="Univers 63 Bold Extended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Univers 63 Bold Extended"/>
              </a:rPr>
              <a:t>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Six 911 Centers </a:t>
            </a:r>
            <a:endParaRPr lang="en-US" sz="2000" dirty="0">
              <a:solidFill>
                <a:schemeClr val="bg1"/>
              </a:solidFill>
              <a:latin typeface="Univers 63 Bold Extended"/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Univers 63 Bold Extended"/>
              </a:rPr>
              <a:t>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Proposition 1 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  <a:latin typeface="Univers 63 Bold Extended"/>
              </a:rPr>
              <a:t>2012-2021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Law Enforcement Support Agency (LESA) became South Sound 911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Strategic study conducted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Call processing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Governance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Radio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Facility completed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at 3580 Pacific Ave. </a:t>
            </a:r>
            <a:endParaRPr lang="en-US" sz="2000" dirty="0" smtClean="0">
              <a:solidFill>
                <a:schemeClr val="bg1"/>
              </a:solidFill>
              <a:latin typeface="Univers 63 Bold Extended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93081" y="596680"/>
            <a:ext cx="7327733" cy="48832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SOUTH SOUND 911 HISTORY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1" y="2286728"/>
            <a:ext cx="2230973" cy="2974629"/>
          </a:xfrm>
          <a:prstGeom prst="rect">
            <a:avLst/>
          </a:prstGeom>
        </p:spPr>
      </p:pic>
      <p:sp>
        <p:nvSpPr>
          <p:cNvPr id="11" name="Slide Number Placeholder 1"/>
          <p:cNvSpPr txBox="1">
            <a:spLocks/>
          </p:cNvSpPr>
          <p:nvPr/>
        </p:nvSpPr>
        <p:spPr>
          <a:xfrm>
            <a:off x="6403242" y="642253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186382" y="5594059"/>
            <a:ext cx="7327733" cy="488324"/>
          </a:xfrm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-VISION REALIZED!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861" y="1617403"/>
            <a:ext cx="2681873" cy="20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Univers 63 Bold Extended"/>
              </a:rPr>
              <a:t>BOARD OF DIRECTORS</a:t>
            </a:r>
            <a:endParaRPr lang="en-US" sz="5400" dirty="0">
              <a:solidFill>
                <a:schemeClr val="bg1"/>
              </a:solidFill>
              <a:latin typeface="Univers 63 Bol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8487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0" y="1720545"/>
            <a:ext cx="2762984" cy="3453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577" y="5174276"/>
            <a:ext cx="3518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Julie Door, Board Chair</a:t>
            </a:r>
          </a:p>
          <a:p>
            <a:r>
              <a:rPr lang="en-US" sz="2000" dirty="0">
                <a:solidFill>
                  <a:schemeClr val="bg1"/>
                </a:solidFill>
              </a:rPr>
              <a:t>City of Puyallup Councilmember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93" y="1730497"/>
            <a:ext cx="2690453" cy="3443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9808" y="5174276"/>
            <a:ext cx="34286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Derek Young, Board Vice-Chair</a:t>
            </a:r>
          </a:p>
          <a:p>
            <a:r>
              <a:rPr lang="en-US" sz="2000" dirty="0">
                <a:solidFill>
                  <a:schemeClr val="bg1"/>
                </a:solidFill>
              </a:rPr>
              <a:t>Pierce County Councilmember</a:t>
            </a:r>
          </a:p>
        </p:txBody>
      </p:sp>
    </p:spTree>
    <p:extLst>
      <p:ext uri="{BB962C8B-B14F-4D97-AF65-F5344CB8AC3E}">
        <p14:creationId xmlns:p14="http://schemas.microsoft.com/office/powerpoint/2010/main" val="29307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4501" y="322861"/>
            <a:ext cx="445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Univers 63 Bold Extended"/>
              </a:rPr>
              <a:t>BOARD OF DIRECTORS</a:t>
            </a:r>
            <a:endParaRPr lang="en-US" sz="2800" dirty="0">
              <a:solidFill>
                <a:schemeClr val="bg1"/>
              </a:solidFill>
              <a:latin typeface="Univers 63 Bold Extended"/>
            </a:endParaRPr>
          </a:p>
        </p:txBody>
      </p:sp>
      <p:pic>
        <p:nvPicPr>
          <p:cNvPr id="1026" name="Picture 2" descr="https://cityoflakewood.us/wp-content/uploads/2021/07/210726_council-photos-19-1024x68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5" r="29488"/>
          <a:stretch/>
        </p:blipFill>
        <p:spPr bwMode="auto">
          <a:xfrm>
            <a:off x="743497" y="1104034"/>
            <a:ext cx="969848" cy="11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Council Member Joe Bushnel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 b="23370"/>
          <a:stretch/>
        </p:blipFill>
        <p:spPr bwMode="auto">
          <a:xfrm>
            <a:off x="744534" y="3073238"/>
            <a:ext cx="875324" cy="109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ruce_We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7"/>
          <a:stretch/>
        </p:blipFill>
        <p:spPr bwMode="auto">
          <a:xfrm>
            <a:off x="743497" y="4999104"/>
            <a:ext cx="900843" cy="11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03" y="1109677"/>
            <a:ext cx="940795" cy="117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004" y="2287637"/>
            <a:ext cx="2305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Michael Brandstetter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City of Lakewood Councilmember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155" y="4169774"/>
            <a:ext cx="2131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Joe Bushnell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City of Tacoma Councilmember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365" y="6175385"/>
            <a:ext cx="1961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Bruce Dammeier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Pierce County Executive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3813" y="2285958"/>
            <a:ext cx="19616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Kathy Hayden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City of Sumner Mayor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5661" y="6171412"/>
            <a:ext cx="19948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 Hulcey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City of Fife Councilmember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0193" y="4228685"/>
            <a:ext cx="1785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Matt Holm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CPF&amp;R Commissioner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75537" y="2285958"/>
            <a:ext cx="24779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</a:rPr>
              <a:t>Sarah </a:t>
            </a:r>
            <a:r>
              <a:rPr lang="en-US" sz="1400" b="1" dirty="0" smtClean="0">
                <a:solidFill>
                  <a:schemeClr val="bg1"/>
                </a:solidFill>
              </a:rPr>
              <a:t>Rumbaugh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City of Tacoma Councilmember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23181" y="4172432"/>
            <a:ext cx="1785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Pat </a:t>
            </a:r>
            <a:r>
              <a:rPr lang="en-US" sz="1400" b="1" dirty="0" err="1" smtClean="0">
                <a:solidFill>
                  <a:schemeClr val="bg1"/>
                </a:solidFill>
              </a:rPr>
              <a:t>McElligott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E</a:t>
            </a:r>
            <a:r>
              <a:rPr lang="en-US" sz="1200" dirty="0" smtClean="0">
                <a:solidFill>
                  <a:schemeClr val="bg1"/>
                </a:solidFill>
              </a:rPr>
              <a:t>PF&amp;R Commissioner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23181" y="6127682"/>
            <a:ext cx="17858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Dan Rankin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W</a:t>
            </a:r>
            <a:r>
              <a:rPr lang="en-US" sz="1200" dirty="0" smtClean="0">
                <a:solidFill>
                  <a:schemeClr val="bg1"/>
                </a:solidFill>
              </a:rPr>
              <a:t>PF&amp;R Commissioner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2"/>
          <a:stretch/>
        </p:blipFill>
        <p:spPr>
          <a:xfrm>
            <a:off x="4083003" y="3073238"/>
            <a:ext cx="920200" cy="1155447"/>
          </a:xfrm>
          <a:prstGeom prst="rect">
            <a:avLst/>
          </a:prstGeom>
        </p:spPr>
      </p:pic>
      <p:pic>
        <p:nvPicPr>
          <p:cNvPr id="1036" name="Picture 12" descr="councilhulcey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11474" r="8272" b="16564"/>
          <a:stretch/>
        </p:blipFill>
        <p:spPr bwMode="auto">
          <a:xfrm>
            <a:off x="4083003" y="4999105"/>
            <a:ext cx="951142" cy="117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www.westpierce.org/wp-content/uploads/Profile_website_Ranki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" r="15334"/>
          <a:stretch/>
        </p:blipFill>
        <p:spPr bwMode="auto">
          <a:xfrm>
            <a:off x="7345304" y="4996199"/>
            <a:ext cx="941183" cy="117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6"/>
          <a:stretch/>
        </p:blipFill>
        <p:spPr>
          <a:xfrm>
            <a:off x="7345304" y="2991176"/>
            <a:ext cx="941183" cy="1178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r="54956"/>
          <a:stretch/>
        </p:blipFill>
        <p:spPr>
          <a:xfrm>
            <a:off x="7345304" y="1104034"/>
            <a:ext cx="938446" cy="117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9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045099" y="585666"/>
            <a:ext cx="7327733" cy="53935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BOARD OF DIRECTORS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964" y="1207719"/>
            <a:ext cx="8093425" cy="3991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Board members are elected officials with representation that is reflective of the agency’s </a:t>
            </a: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customer base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. Seats on the board are allocated among South Sound 911’s member agencies based on </a:t>
            </a: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the relative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size of the most recently approved annual Communications Assessments payable by </a:t>
            </a: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member agencies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. Board members are appointed for three-year terms and there are no term limits</a:t>
            </a:r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.</a:t>
            </a:r>
          </a:p>
          <a:p>
            <a:endParaRPr lang="en-US" sz="2000" dirty="0">
              <a:solidFill>
                <a:schemeClr val="bg1"/>
              </a:solidFill>
              <a:latin typeface="Univers 63 Bold Extended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Univers 63 Bold Extended"/>
              </a:rPr>
              <a:t>Responsibilities of the Board of Directors </a:t>
            </a:r>
            <a:r>
              <a:rPr lang="en-US" sz="2000" b="1" dirty="0" smtClean="0">
                <a:solidFill>
                  <a:schemeClr val="bg1"/>
                </a:solidFill>
                <a:latin typeface="Univers 63 Bold Extended"/>
              </a:rPr>
              <a:t>include: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Confirm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appointment of executive director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Approve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contracts over $50,000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Ratify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collective bargaining agreements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Adopt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annual budget (including cost allocation formula)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Authorize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capital projects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Univers 63 Bold Extended"/>
              </a:rPr>
              <a:t>Direct </a:t>
            </a:r>
            <a:r>
              <a:rPr lang="en-US" sz="2000" dirty="0">
                <a:solidFill>
                  <a:schemeClr val="bg1"/>
                </a:solidFill>
                <a:latin typeface="Univers 63 Bold Extended"/>
              </a:rPr>
              <a:t>policy and strategic objectives</a:t>
            </a:r>
          </a:p>
          <a:p>
            <a:endParaRPr lang="en-US" sz="2400" dirty="0" smtClean="0">
              <a:solidFill>
                <a:schemeClr val="bg1"/>
              </a:solidFill>
              <a:latin typeface="Univers 63 Bold Extended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chemeClr val="bg1"/>
              </a:solidFill>
              <a:latin typeface="Univers 63 Bold Extended"/>
            </a:endParaRPr>
          </a:p>
          <a:p>
            <a:endParaRPr lang="en-US" sz="2400" dirty="0" smtClean="0">
              <a:solidFill>
                <a:schemeClr val="bg1"/>
              </a:solidFill>
              <a:latin typeface="Univers 63 Bold Extended"/>
            </a:endParaRPr>
          </a:p>
          <a:p>
            <a:endParaRPr lang="en-US" sz="2400" dirty="0" smtClean="0">
              <a:solidFill>
                <a:schemeClr val="bg1"/>
              </a:solidFill>
              <a:latin typeface="Univers 63 Bold Extended"/>
            </a:endParaRPr>
          </a:p>
          <a:p>
            <a:endParaRPr lang="en-US" sz="2400" dirty="0" smtClean="0">
              <a:solidFill>
                <a:schemeClr val="bg1"/>
              </a:solidFill>
              <a:latin typeface="Univers 63 Bold Extended"/>
            </a:endParaRPr>
          </a:p>
          <a:p>
            <a:endParaRPr lang="en-US" sz="2400" dirty="0" smtClean="0">
              <a:solidFill>
                <a:schemeClr val="bg1"/>
              </a:solidFill>
              <a:latin typeface="Univers 63 Bold Extended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Univers 63 Bold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23242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14297</TotalTime>
  <Words>498</Words>
  <Application>Microsoft Office PowerPoint</Application>
  <PresentationFormat>On-screen Show (4:3)</PresentationFormat>
  <Paragraphs>162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Univers 55 Roman</vt:lpstr>
      <vt:lpstr>Univers 63 Bold Extended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Walters, Mandy</dc:creator>
  <cp:lastModifiedBy>Lybarger, Marlena</cp:lastModifiedBy>
  <cp:revision>178</cp:revision>
  <cp:lastPrinted>2022-09-07T17:50:43Z</cp:lastPrinted>
  <dcterms:created xsi:type="dcterms:W3CDTF">2020-12-09T23:27:01Z</dcterms:created>
  <dcterms:modified xsi:type="dcterms:W3CDTF">2022-09-26T21:24:17Z</dcterms:modified>
</cp:coreProperties>
</file>