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5" r:id="rId10"/>
    <p:sldId id="268" r:id="rId11"/>
    <p:sldId id="269" r:id="rId12"/>
    <p:sldId id="281" r:id="rId13"/>
    <p:sldId id="272" r:id="rId14"/>
    <p:sldId id="276" r:id="rId15"/>
    <p:sldId id="277" r:id="rId16"/>
    <p:sldId id="279" r:id="rId17"/>
    <p:sldId id="278" r:id="rId18"/>
    <p:sldId id="28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>
        <p:scale>
          <a:sx n="66" d="100"/>
          <a:sy n="66" d="100"/>
        </p:scale>
        <p:origin x="-1353" y="11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Calibri" panose="020F0502020204030204"/>
              </a:rPr>
              <a:t>Population by Age and Sex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61175717486397"/>
          <c:y val="9.5097695492635512E-2"/>
          <c:w val="0.84474564883720094"/>
          <c:h val="0.8552677473685833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Sheet1!$A$2:$A$19</c:f>
              <c:strCache>
                <c:ptCount val="18"/>
                <c:pt idx="0">
                  <c:v>Under 5</c:v>
                </c:pt>
                <c:pt idx="1">
                  <c:v>5 to 9 Years</c:v>
                </c:pt>
                <c:pt idx="2">
                  <c:v>10 to 14 Years</c:v>
                </c:pt>
                <c:pt idx="3">
                  <c:v>15 to 19 years</c:v>
                </c:pt>
                <c:pt idx="4">
                  <c:v>20 to 24 years</c:v>
                </c:pt>
                <c:pt idx="5">
                  <c:v>25 to 29 years</c:v>
                </c:pt>
                <c:pt idx="6">
                  <c:v>30 to 34 years</c:v>
                </c:pt>
                <c:pt idx="7">
                  <c:v>35 to 39 years</c:v>
                </c:pt>
                <c:pt idx="8">
                  <c:v>40 to 44 years</c:v>
                </c:pt>
                <c:pt idx="9">
                  <c:v>45 to 49 years</c:v>
                </c:pt>
                <c:pt idx="10">
                  <c:v>50 to 54 years</c:v>
                </c:pt>
                <c:pt idx="11">
                  <c:v>55 to 59 years</c:v>
                </c:pt>
                <c:pt idx="12">
                  <c:v>60 to 64 years</c:v>
                </c:pt>
                <c:pt idx="13">
                  <c:v>65 to 69 years</c:v>
                </c:pt>
                <c:pt idx="14">
                  <c:v>70 to 74 years</c:v>
                </c:pt>
                <c:pt idx="15">
                  <c:v>75 to 79 years</c:v>
                </c:pt>
                <c:pt idx="16">
                  <c:v>80 to 84 years</c:v>
                </c:pt>
                <c:pt idx="17">
                  <c:v>85+ years</c:v>
                </c:pt>
              </c:strCache>
            </c:strRef>
          </c:cat>
          <c:val>
            <c:numRef>
              <c:f>Sheet1!$B$2:$B$19</c:f>
              <c:numCache>
                <c:formatCode>0.00%</c:formatCode>
                <c:ptCount val="18"/>
                <c:pt idx="0">
                  <c:v>-2.3E-2</c:v>
                </c:pt>
                <c:pt idx="1">
                  <c:v>-1.9E-2</c:v>
                </c:pt>
                <c:pt idx="2">
                  <c:v>-1.2999999999999999E-2</c:v>
                </c:pt>
                <c:pt idx="3">
                  <c:v>-0.02</c:v>
                </c:pt>
                <c:pt idx="4">
                  <c:v>-6.0000000000000001E-3</c:v>
                </c:pt>
                <c:pt idx="5">
                  <c:v>-3.5000000000000003E-2</c:v>
                </c:pt>
                <c:pt idx="6">
                  <c:v>-4.3999999999999997E-2</c:v>
                </c:pt>
                <c:pt idx="7">
                  <c:v>-1.4E-2</c:v>
                </c:pt>
                <c:pt idx="8">
                  <c:v>-4.3999999999999997E-2</c:v>
                </c:pt>
                <c:pt idx="9">
                  <c:v>-1.9E-2</c:v>
                </c:pt>
                <c:pt idx="10">
                  <c:v>-2.1000000000000001E-2</c:v>
                </c:pt>
                <c:pt idx="11">
                  <c:v>-4.3999999999999997E-2</c:v>
                </c:pt>
                <c:pt idx="12">
                  <c:v>-2.5999999999999999E-2</c:v>
                </c:pt>
                <c:pt idx="13">
                  <c:v>-4.3999999999999997E-2</c:v>
                </c:pt>
                <c:pt idx="14">
                  <c:v>-0.02</c:v>
                </c:pt>
                <c:pt idx="15">
                  <c:v>0</c:v>
                </c:pt>
                <c:pt idx="16">
                  <c:v>-7.0000000000000001E-3</c:v>
                </c:pt>
                <c:pt idx="17">
                  <c:v>-7.0000000000000007E-2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4C-44B3-B09B-9093AB2521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Sheet1!$A$2:$A$19</c:f>
              <c:strCache>
                <c:ptCount val="18"/>
                <c:pt idx="0">
                  <c:v>Under 5</c:v>
                </c:pt>
                <c:pt idx="1">
                  <c:v>5 to 9 Years</c:v>
                </c:pt>
                <c:pt idx="2">
                  <c:v>10 to 14 Years</c:v>
                </c:pt>
                <c:pt idx="3">
                  <c:v>15 to 19 years</c:v>
                </c:pt>
                <c:pt idx="4">
                  <c:v>20 to 24 years</c:v>
                </c:pt>
                <c:pt idx="5">
                  <c:v>25 to 29 years</c:v>
                </c:pt>
                <c:pt idx="6">
                  <c:v>30 to 34 years</c:v>
                </c:pt>
                <c:pt idx="7">
                  <c:v>35 to 39 years</c:v>
                </c:pt>
                <c:pt idx="8">
                  <c:v>40 to 44 years</c:v>
                </c:pt>
                <c:pt idx="9">
                  <c:v>45 to 49 years</c:v>
                </c:pt>
                <c:pt idx="10">
                  <c:v>50 to 54 years</c:v>
                </c:pt>
                <c:pt idx="11">
                  <c:v>55 to 59 years</c:v>
                </c:pt>
                <c:pt idx="12">
                  <c:v>60 to 64 years</c:v>
                </c:pt>
                <c:pt idx="13">
                  <c:v>65 to 69 years</c:v>
                </c:pt>
                <c:pt idx="14">
                  <c:v>70 to 74 years</c:v>
                </c:pt>
                <c:pt idx="15">
                  <c:v>75 to 79 years</c:v>
                </c:pt>
                <c:pt idx="16">
                  <c:v>80 to 84 years</c:v>
                </c:pt>
                <c:pt idx="17">
                  <c:v>85+ years</c:v>
                </c:pt>
              </c:strCache>
            </c:strRef>
          </c:cat>
          <c:val>
            <c:numRef>
              <c:f>Sheet1!$C$2:$C$19</c:f>
              <c:numCache>
                <c:formatCode>0.00%</c:formatCode>
                <c:ptCount val="18"/>
                <c:pt idx="0">
                  <c:v>2.7E-2</c:v>
                </c:pt>
                <c:pt idx="1">
                  <c:v>4.5999999999999999E-2</c:v>
                </c:pt>
                <c:pt idx="2">
                  <c:v>1.2E-2</c:v>
                </c:pt>
                <c:pt idx="3">
                  <c:v>1.4E-2</c:v>
                </c:pt>
                <c:pt idx="4">
                  <c:v>1.2999999999999999E-2</c:v>
                </c:pt>
                <c:pt idx="5">
                  <c:v>1.7000000000000001E-2</c:v>
                </c:pt>
                <c:pt idx="6">
                  <c:v>3.3000000000000002E-2</c:v>
                </c:pt>
                <c:pt idx="7">
                  <c:v>2.7E-2</c:v>
                </c:pt>
                <c:pt idx="8">
                  <c:v>4.5999999999999999E-2</c:v>
                </c:pt>
                <c:pt idx="9">
                  <c:v>1.2E-2</c:v>
                </c:pt>
                <c:pt idx="10">
                  <c:v>3.5999999999999997E-2</c:v>
                </c:pt>
                <c:pt idx="11">
                  <c:v>7.3999999999999996E-2</c:v>
                </c:pt>
                <c:pt idx="12">
                  <c:v>2.7E-2</c:v>
                </c:pt>
                <c:pt idx="13">
                  <c:v>0.06</c:v>
                </c:pt>
                <c:pt idx="14">
                  <c:v>5.3999999999999999E-2</c:v>
                </c:pt>
                <c:pt idx="15">
                  <c:v>0.04</c:v>
                </c:pt>
                <c:pt idx="16">
                  <c:v>7.0000000000000007E-2</c:v>
                </c:pt>
                <c:pt idx="17">
                  <c:v>5.0999999999999997E-2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4C-44B3-B09B-9093AB252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845458671"/>
        <c:axId val="1253554751"/>
      </c:barChart>
      <c:catAx>
        <c:axId val="84545867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3554751"/>
        <c:crosses val="autoZero"/>
        <c:auto val="1"/>
        <c:lblAlgn val="ctr"/>
        <c:lblOffset val="1"/>
        <c:noMultiLvlLbl val="0"/>
      </c:catAx>
      <c:valAx>
        <c:axId val="1253554751"/>
        <c:scaling>
          <c:orientation val="minMax"/>
          <c:max val="8.0000000000000016E-2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845458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Educational Attainment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Rutherfordton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No Degree</c:v>
                </c:pt>
                <c:pt idx="1">
                  <c:v>High School</c:v>
                </c:pt>
                <c:pt idx="2">
                  <c:v>Some College</c:v>
                </c:pt>
                <c:pt idx="3">
                  <c:v>Bachelor's</c:v>
                </c:pt>
                <c:pt idx="4">
                  <c:v>Post-grad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0.11</c:v>
                </c:pt>
                <c:pt idx="1">
                  <c:v>0.23</c:v>
                </c:pt>
                <c:pt idx="2">
                  <c:v>0.34</c:v>
                </c:pt>
                <c:pt idx="3">
                  <c:v>0.2</c:v>
                </c:pt>
                <c:pt idx="4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3C-4C8B-8D72-D32A714B1F7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Rutherford County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No Degree</c:v>
                </c:pt>
                <c:pt idx="1">
                  <c:v>High School</c:v>
                </c:pt>
                <c:pt idx="2">
                  <c:v>Some College</c:v>
                </c:pt>
                <c:pt idx="3">
                  <c:v>Bachelor's</c:v>
                </c:pt>
                <c:pt idx="4">
                  <c:v>Post-grad</c:v>
                </c:pt>
              </c:strCache>
            </c:strRef>
          </c:cat>
          <c:val>
            <c:numRef>
              <c:f>Sheet1!$C$2:$C$6</c:f>
              <c:numCache>
                <c:formatCode>0.00%</c:formatCode>
                <c:ptCount val="5"/>
                <c:pt idx="0">
                  <c:v>0.17399999999999999</c:v>
                </c:pt>
                <c:pt idx="1">
                  <c:v>0.31900000000000001</c:v>
                </c:pt>
                <c:pt idx="2">
                  <c:v>0.221</c:v>
                </c:pt>
                <c:pt idx="3">
                  <c:v>0.11600000000000001</c:v>
                </c:pt>
                <c:pt idx="4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3C-4C8B-8D72-D32A714B1F7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North Carolina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No Degree</c:v>
                </c:pt>
                <c:pt idx="1">
                  <c:v>High School</c:v>
                </c:pt>
                <c:pt idx="2">
                  <c:v>Some College</c:v>
                </c:pt>
                <c:pt idx="3">
                  <c:v>Bachelor's</c:v>
                </c:pt>
                <c:pt idx="4">
                  <c:v>Post-grad</c:v>
                </c:pt>
              </c:strCache>
            </c:strRef>
          </c:cat>
          <c:val>
            <c:numRef>
              <c:f>Sheet1!$D$2:$D$6</c:f>
              <c:numCache>
                <c:formatCode>0.00%</c:formatCode>
                <c:ptCount val="5"/>
                <c:pt idx="0">
                  <c:v>0.121</c:v>
                </c:pt>
                <c:pt idx="1">
                  <c:v>0.25900000000000001</c:v>
                </c:pt>
                <c:pt idx="2">
                  <c:v>0.215</c:v>
                </c:pt>
                <c:pt idx="3">
                  <c:v>0.19500000000000001</c:v>
                </c:pt>
                <c:pt idx="4" formatCode="0%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3C-4C8B-8D72-D32A714B1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9903999"/>
        <c:axId val="835133023"/>
      </c:barChart>
      <c:catAx>
        <c:axId val="1839903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5133023"/>
        <c:crosses val="autoZero"/>
        <c:auto val="1"/>
        <c:lblAlgn val="ctr"/>
        <c:lblOffset val="100"/>
        <c:noMultiLvlLbl val="0"/>
      </c:catAx>
      <c:valAx>
        <c:axId val="8351330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99039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Household Type by Relatives and Nonrelatives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118816665133264E-2"/>
          <c:y val="0.11802536231884059"/>
          <c:w val="0.93958142615862583"/>
          <c:h val="0.748902820571341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Rutherfordton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in Married-couple family</c:v>
                </c:pt>
                <c:pt idx="1">
                  <c:v>In Male householder, no wife present, family</c:v>
                </c:pt>
                <c:pt idx="2">
                  <c:v>In female householder, no husband present, family</c:v>
                </c:pt>
                <c:pt idx="3">
                  <c:v>In nonfamily households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0.44600000000000001</c:v>
                </c:pt>
                <c:pt idx="1">
                  <c:v>3.1E-2</c:v>
                </c:pt>
                <c:pt idx="2">
                  <c:v>0.16700000000000001</c:v>
                </c:pt>
                <c:pt idx="3">
                  <c:v>0.35699999999999998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67-4689-9E21-31C8F2579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Rutherford County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in Married-couple family</c:v>
                </c:pt>
                <c:pt idx="1">
                  <c:v>In Male householder, no wife present, family</c:v>
                </c:pt>
                <c:pt idx="2">
                  <c:v>In female householder, no husband present, family</c:v>
                </c:pt>
                <c:pt idx="3">
                  <c:v>In nonfamily households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0.58299999999999996</c:v>
                </c:pt>
                <c:pt idx="1">
                  <c:v>7.1999999999999995E-2</c:v>
                </c:pt>
                <c:pt idx="2" formatCode="0%">
                  <c:v>0.18</c:v>
                </c:pt>
                <c:pt idx="3">
                  <c:v>0.16500000000000001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67-4689-9E21-31C8F2579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North Carolina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in Married-couple family</c:v>
                </c:pt>
                <c:pt idx="1">
                  <c:v>In Male householder, no wife present, family</c:v>
                </c:pt>
                <c:pt idx="2">
                  <c:v>In female householder, no husband present, family</c:v>
                </c:pt>
                <c:pt idx="3">
                  <c:v>In nonfamily households</c:v>
                </c:pt>
              </c:strCache>
            </c:strRef>
          </c:cat>
          <c:val>
            <c:numRef>
              <c:f>Sheet1!$D$2:$D$5</c:f>
              <c:numCache>
                <c:formatCode>0.00%</c:formatCode>
                <c:ptCount val="4"/>
                <c:pt idx="0">
                  <c:v>0.59399999999999997</c:v>
                </c:pt>
                <c:pt idx="1">
                  <c:v>5.8999999999999997E-2</c:v>
                </c:pt>
                <c:pt idx="2">
                  <c:v>0.17499999999999999</c:v>
                </c:pt>
                <c:pt idx="3">
                  <c:v>0.17199999999999999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67-4689-9E21-31C8F2579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6990015"/>
        <c:axId val="1333751535"/>
      </c:barChart>
      <c:catAx>
        <c:axId val="160699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3751535"/>
        <c:crosses val="autoZero"/>
        <c:auto val="1"/>
        <c:lblAlgn val="ctr"/>
        <c:lblOffset val="100"/>
        <c:noMultiLvlLbl val="0"/>
      </c:catAx>
      <c:valAx>
        <c:axId val="13337515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6990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Annual Household Income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Rutherfordton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Less than $10,000</c:v>
                </c:pt>
                <c:pt idx="1">
                  <c:v>$10,000 to $19,999</c:v>
                </c:pt>
                <c:pt idx="2">
                  <c:v>$20,000 to $29,999</c:v>
                </c:pt>
                <c:pt idx="3">
                  <c:v>$30,000 to $39,999</c:v>
                </c:pt>
                <c:pt idx="4">
                  <c:v>$40,000 to $49,999</c:v>
                </c:pt>
                <c:pt idx="5">
                  <c:v>$50,000 to $59,999</c:v>
                </c:pt>
                <c:pt idx="6">
                  <c:v>$60,000 to $74,999</c:v>
                </c:pt>
                <c:pt idx="7">
                  <c:v>$75,000 to $99,999</c:v>
                </c:pt>
                <c:pt idx="8">
                  <c:v>$100,000+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7.8E-2</c:v>
                </c:pt>
                <c:pt idx="1">
                  <c:v>0.18099999999999999</c:v>
                </c:pt>
                <c:pt idx="2">
                  <c:v>8.2000000000000003E-2</c:v>
                </c:pt>
                <c:pt idx="3">
                  <c:v>0.107</c:v>
                </c:pt>
                <c:pt idx="4">
                  <c:v>0.17899999999999999</c:v>
                </c:pt>
                <c:pt idx="5">
                  <c:v>3.6999999999999998E-2</c:v>
                </c:pt>
                <c:pt idx="6">
                  <c:v>9.1999999999999998E-2</c:v>
                </c:pt>
                <c:pt idx="7">
                  <c:v>0.112</c:v>
                </c:pt>
                <c:pt idx="8">
                  <c:v>0.13400000000000001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1A-4BB2-93E7-E61A75B032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Rutherford County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Less than $10,000</c:v>
                </c:pt>
                <c:pt idx="1">
                  <c:v>$10,000 to $19,999</c:v>
                </c:pt>
                <c:pt idx="2">
                  <c:v>$20,000 to $29,999</c:v>
                </c:pt>
                <c:pt idx="3">
                  <c:v>$30,000 to $39,999</c:v>
                </c:pt>
                <c:pt idx="4">
                  <c:v>$40,000 to $49,999</c:v>
                </c:pt>
                <c:pt idx="5">
                  <c:v>$50,000 to $59,999</c:v>
                </c:pt>
                <c:pt idx="6">
                  <c:v>$60,000 to $74,999</c:v>
                </c:pt>
                <c:pt idx="7">
                  <c:v>$75,000 to $99,999</c:v>
                </c:pt>
                <c:pt idx="8">
                  <c:v>$100,000+</c:v>
                </c:pt>
              </c:strCache>
            </c:strRef>
          </c:cat>
          <c:val>
            <c:numRef>
              <c:f>Sheet1!$C$2:$C$10</c:f>
              <c:numCache>
                <c:formatCode>0.00%</c:formatCode>
                <c:ptCount val="9"/>
                <c:pt idx="0">
                  <c:v>8.5000000000000006E-2</c:v>
                </c:pt>
                <c:pt idx="1">
                  <c:v>0.17</c:v>
                </c:pt>
                <c:pt idx="2">
                  <c:v>0.127</c:v>
                </c:pt>
                <c:pt idx="3">
                  <c:v>0.114</c:v>
                </c:pt>
                <c:pt idx="4">
                  <c:v>0.107</c:v>
                </c:pt>
                <c:pt idx="5">
                  <c:v>7.3999999999999996E-2</c:v>
                </c:pt>
                <c:pt idx="6">
                  <c:v>0.106</c:v>
                </c:pt>
                <c:pt idx="7">
                  <c:v>9.5000000000000001E-2</c:v>
                </c:pt>
                <c:pt idx="8">
                  <c:v>0.121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1A-4BB2-93E7-E61A75B032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North Carolina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Less than $10,000</c:v>
                </c:pt>
                <c:pt idx="1">
                  <c:v>$10,000 to $19,999</c:v>
                </c:pt>
                <c:pt idx="2">
                  <c:v>$20,000 to $29,999</c:v>
                </c:pt>
                <c:pt idx="3">
                  <c:v>$30,000 to $39,999</c:v>
                </c:pt>
                <c:pt idx="4">
                  <c:v>$40,000 to $49,999</c:v>
                </c:pt>
                <c:pt idx="5">
                  <c:v>$50,000 to $59,999</c:v>
                </c:pt>
                <c:pt idx="6">
                  <c:v>$60,000 to $74,999</c:v>
                </c:pt>
                <c:pt idx="7">
                  <c:v>$75,000 to $99,999</c:v>
                </c:pt>
                <c:pt idx="8">
                  <c:v>$100,000+</c:v>
                </c:pt>
              </c:strCache>
            </c:strRef>
          </c:cat>
          <c:val>
            <c:numRef>
              <c:f>Sheet1!$D$2:$D$10</c:f>
              <c:numCache>
                <c:formatCode>0.00%</c:formatCode>
                <c:ptCount val="9"/>
                <c:pt idx="0">
                  <c:v>6.8000000000000005E-2</c:v>
                </c:pt>
                <c:pt idx="1">
                  <c:v>0.107</c:v>
                </c:pt>
                <c:pt idx="2">
                  <c:v>0.108</c:v>
                </c:pt>
                <c:pt idx="3">
                  <c:v>0.10199999999999999</c:v>
                </c:pt>
                <c:pt idx="4" formatCode="0%">
                  <c:v>9.2999999999999999E-2</c:v>
                </c:pt>
                <c:pt idx="5">
                  <c:v>8.2000000000000003E-2</c:v>
                </c:pt>
                <c:pt idx="6">
                  <c:v>9.9000000000000005E-2</c:v>
                </c:pt>
                <c:pt idx="7" formatCode="0%">
                  <c:v>0.12</c:v>
                </c:pt>
                <c:pt idx="8" formatCode="0%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1A-4BB2-93E7-E61A75B032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0845583"/>
        <c:axId val="1250386527"/>
      </c:barChart>
      <c:catAx>
        <c:axId val="1600845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0386527"/>
        <c:crosses val="autoZero"/>
        <c:auto val="1"/>
        <c:lblAlgn val="ctr"/>
        <c:lblOffset val="100"/>
        <c:noMultiLvlLbl val="0"/>
      </c:catAx>
      <c:valAx>
        <c:axId val="1250386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08455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Types of Structure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E2-4D41-A69F-05A9CAFD2E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E2-4D41-A69F-05A9CAFD2E0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AE2-4D41-A69F-05A9CAFD2E0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AE2-4D41-A69F-05A9CAFD2E0C}"/>
              </c:ext>
            </c:extLst>
          </c:dPt>
          <c:cat>
            <c:strRef>
              <c:f>Sheet1!$A$2:$A$5</c:f>
              <c:strCache>
                <c:ptCount val="4"/>
                <c:pt idx="0">
                  <c:v>Single Unite</c:v>
                </c:pt>
                <c:pt idx="1">
                  <c:v>Multi-Unit</c:v>
                </c:pt>
                <c:pt idx="2">
                  <c:v>Mobile Home</c:v>
                </c:pt>
                <c:pt idx="3">
                  <c:v>Boat, Rv, van, etc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0.69799999999999995</c:v>
                </c:pt>
                <c:pt idx="1">
                  <c:v>0.28599999999999998</c:v>
                </c:pt>
                <c:pt idx="2">
                  <c:v>1.6E-2</c:v>
                </c:pt>
                <c:pt idx="3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AE2-4D41-A69F-05A9CAFD2E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C8EE7-3EC9-42E9-B1F2-9957798C8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7A3E3E-83C0-4F5F-B5A2-47D404AA6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84DCB-A1F4-442E-8F8A-07D573D28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84D30-E89E-470C-B275-8F4FD7C72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5ECB9-C352-40EE-A093-B0F8B2ACD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94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4667E-188A-4F4E-89F1-1E41C7789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A1C49D-538E-4BD3-B83E-DA19743C6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DB80D-F74C-4C17-9BC6-5A000E029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AF8CE-C728-47AA-A74B-C1F03ED51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9E7AB-FA86-426A-8BF3-263FAADD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4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7F4277-2FF6-4A66-877A-BE07D008D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192F91-A651-4AFF-9294-9CFBE5472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865EC-B456-4C9A-A86E-CC92E8CD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873D2-2DDC-4C36-8487-1DE99F07D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87882-607E-4364-B8EF-FC69C6956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8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454A7-5DE1-4B32-8243-07551AB7C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F3039-6157-4325-9980-19307DB9D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C0A1B-40BD-4541-9E95-CDBD9275B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ECA53-80CC-449E-BF13-4ADA06C2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71811-0ECE-4ADB-8BA4-0D63C5A8D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77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0490F-9E2C-425C-B215-397B4F90F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17DF3-E379-49CC-B062-962560ABD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671EE-D177-45C6-A402-D36B60E3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08DAB-8E96-4630-B78F-3F8E03B85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D2908-1C66-4DBB-A54D-5ED9A3B44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4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98A06-83BE-4494-ADF4-2D67DD735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B4F1C-75F2-4ADF-862A-F269AB99C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1E0F8-E401-450C-9422-2ED742D22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D7B664-786B-437E-A012-451CB6F76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CD137-DE5E-449A-8439-5B1A3DB52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46DED8-D105-480E-BACD-0A32D2ABA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9D112-114C-4818-8090-57F23CCFF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0B5640-B9BA-4221-B048-3F89D4085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31595-12AF-4E45-986D-32FC876A8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DC171-6FE0-4FF9-AB93-AFD7F8ACC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7E7F79-6CF4-46FA-9D2E-479BE9BF9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389F58-7CA9-4053-A9E7-381C35441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F5D823-FA98-4AFD-A36E-26A59D7FB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1C945-4856-4281-B9D4-04A927A1A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3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28902-2DBA-4209-B794-6E7AA3BC7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01E1A5-E1DC-42E8-98D7-93A41D669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E661CB-6264-4AA3-9CF5-D5E7FA1E6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038D11-6D70-4E74-86AB-775EA8E30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45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F3661A-58CE-4CFB-81EB-280FBAF06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1B92AC-ADD6-47EA-8746-95F35024E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A39F6-AC91-46CA-9CCC-6A661DA4B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7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685CE-841B-4CC6-839B-D8E206FD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A465A-3696-4810-AF93-69F7347D5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7F3C7-4D01-48A4-91CA-323114A41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88434E-960E-47FA-8FC1-66A14E055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F34CA-07A1-4C65-82D8-28D2490A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30099-3D2C-4BAE-9597-E7B511D5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9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6D570-2307-411E-8453-659E74DA9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661481-F955-4390-8BE7-638FE495E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062E5C-B528-4260-ADEC-EF25033A8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CACB7-2B90-4E45-A9A5-82AA058D0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D1BDD-8AF9-4B6D-9089-6C9726894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32D32D-9978-44CC-80F4-4A3670B8A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42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3B671B-5F32-47F9-B03F-633506888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6B8D9-A79F-4D70-B881-E71E1CB65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AF513-26ED-43E7-B4E0-219C78EA33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786DF-EE10-4350-B34F-3BBE97A8AF71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6C903-C144-4771-BB6C-225508684C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CE787-DA8C-4B97-83D8-AD9FDB515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FB201-6228-43ED-8944-9B8519F4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2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1" name="Rectangle 160">
            <a:extLst>
              <a:ext uri="{FF2B5EF4-FFF2-40B4-BE49-F238E27FC236}">
                <a16:creationId xmlns:a16="http://schemas.microsoft.com/office/drawing/2014/main" id="{06A07E96-3969-4595-802D-25631B3CB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D4EE850F-AE83-4C3F-A64D-8B67DEF33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64" name="Freeform 5">
              <a:extLst>
                <a:ext uri="{FF2B5EF4-FFF2-40B4-BE49-F238E27FC236}">
                  <a16:creationId xmlns:a16="http://schemas.microsoft.com/office/drawing/2014/main" id="{1BC9603D-FE04-4520-8E50-7C75B9CA2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6">
              <a:extLst>
                <a:ext uri="{FF2B5EF4-FFF2-40B4-BE49-F238E27FC236}">
                  <a16:creationId xmlns:a16="http://schemas.microsoft.com/office/drawing/2014/main" id="{0A0E3407-9CB8-45DA-9F2E-5B81388C1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7">
              <a:extLst>
                <a:ext uri="{FF2B5EF4-FFF2-40B4-BE49-F238E27FC236}">
                  <a16:creationId xmlns:a16="http://schemas.microsoft.com/office/drawing/2014/main" id="{091A4076-E94C-4E3A-BDAF-3D51C167CE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8">
              <a:extLst>
                <a:ext uri="{FF2B5EF4-FFF2-40B4-BE49-F238E27FC236}">
                  <a16:creationId xmlns:a16="http://schemas.microsoft.com/office/drawing/2014/main" id="{257CB374-17D4-4D8A-8F6A-D79BAE50E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9">
              <a:extLst>
                <a:ext uri="{FF2B5EF4-FFF2-40B4-BE49-F238E27FC236}">
                  <a16:creationId xmlns:a16="http://schemas.microsoft.com/office/drawing/2014/main" id="{6CAD8AE5-485A-40A6-9A10-B2D46F293A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10">
              <a:extLst>
                <a:ext uri="{FF2B5EF4-FFF2-40B4-BE49-F238E27FC236}">
                  <a16:creationId xmlns:a16="http://schemas.microsoft.com/office/drawing/2014/main" id="{1A323CDF-8C44-4003-8C7E-56DA0652E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11">
              <a:extLst>
                <a:ext uri="{FF2B5EF4-FFF2-40B4-BE49-F238E27FC236}">
                  <a16:creationId xmlns:a16="http://schemas.microsoft.com/office/drawing/2014/main" id="{588FAE68-2618-4A05-9619-5B0476CF8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12">
              <a:extLst>
                <a:ext uri="{FF2B5EF4-FFF2-40B4-BE49-F238E27FC236}">
                  <a16:creationId xmlns:a16="http://schemas.microsoft.com/office/drawing/2014/main" id="{8BD498FC-EB33-41D8-844F-F8B658B14E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13">
              <a:extLst>
                <a:ext uri="{FF2B5EF4-FFF2-40B4-BE49-F238E27FC236}">
                  <a16:creationId xmlns:a16="http://schemas.microsoft.com/office/drawing/2014/main" id="{2E631E6C-DAC5-4239-818A-AA7E4D372C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14">
              <a:extLst>
                <a:ext uri="{FF2B5EF4-FFF2-40B4-BE49-F238E27FC236}">
                  <a16:creationId xmlns:a16="http://schemas.microsoft.com/office/drawing/2014/main" id="{9AF25E18-21FA-4C72-BFBA-6970C22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15">
              <a:extLst>
                <a:ext uri="{FF2B5EF4-FFF2-40B4-BE49-F238E27FC236}">
                  <a16:creationId xmlns:a16="http://schemas.microsoft.com/office/drawing/2014/main" id="{FEFCA527-806C-494B-B0FA-BC2DCBB8A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16">
              <a:extLst>
                <a:ext uri="{FF2B5EF4-FFF2-40B4-BE49-F238E27FC236}">
                  <a16:creationId xmlns:a16="http://schemas.microsoft.com/office/drawing/2014/main" id="{1348858B-E257-4F55-824B-A4E0E12B2D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17">
              <a:extLst>
                <a:ext uri="{FF2B5EF4-FFF2-40B4-BE49-F238E27FC236}">
                  <a16:creationId xmlns:a16="http://schemas.microsoft.com/office/drawing/2014/main" id="{0328079F-5D7D-4C32-94FE-4746AABC90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8">
              <a:extLst>
                <a:ext uri="{FF2B5EF4-FFF2-40B4-BE49-F238E27FC236}">
                  <a16:creationId xmlns:a16="http://schemas.microsoft.com/office/drawing/2014/main" id="{936F7460-760A-4C69-B444-66970423A6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9">
              <a:extLst>
                <a:ext uri="{FF2B5EF4-FFF2-40B4-BE49-F238E27FC236}">
                  <a16:creationId xmlns:a16="http://schemas.microsoft.com/office/drawing/2014/main" id="{046A42DA-07A5-4FC4-9A8E-E7803145E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20">
              <a:extLst>
                <a:ext uri="{FF2B5EF4-FFF2-40B4-BE49-F238E27FC236}">
                  <a16:creationId xmlns:a16="http://schemas.microsoft.com/office/drawing/2014/main" id="{EAD3D7E7-545F-40E9-9CDA-83D9F4E4BF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21">
              <a:extLst>
                <a:ext uri="{FF2B5EF4-FFF2-40B4-BE49-F238E27FC236}">
                  <a16:creationId xmlns:a16="http://schemas.microsoft.com/office/drawing/2014/main" id="{A82941B0-23C5-480D-8374-A5427FDF03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22">
              <a:extLst>
                <a:ext uri="{FF2B5EF4-FFF2-40B4-BE49-F238E27FC236}">
                  <a16:creationId xmlns:a16="http://schemas.microsoft.com/office/drawing/2014/main" id="{E25E04FF-BCA7-48D1-B958-C35D3E94EF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23">
              <a:extLst>
                <a:ext uri="{FF2B5EF4-FFF2-40B4-BE49-F238E27FC236}">
                  <a16:creationId xmlns:a16="http://schemas.microsoft.com/office/drawing/2014/main" id="{A7E8EF9C-5522-451C-8CB5-0575E2452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C7D119FF-606C-4006-A3CB-C83426DCA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258942" y="3893141"/>
            <a:ext cx="5648782" cy="1771275"/>
            <a:chOff x="3258942" y="3893141"/>
            <a:chExt cx="5648782" cy="1771275"/>
          </a:xfrm>
        </p:grpSpPr>
        <p:sp>
          <p:nvSpPr>
            <p:cNvPr id="185" name="Isosceles Triangle 39">
              <a:extLst>
                <a:ext uri="{FF2B5EF4-FFF2-40B4-BE49-F238E27FC236}">
                  <a16:creationId xmlns:a16="http://schemas.microsoft.com/office/drawing/2014/main" id="{C910710A-4E31-4871-8A01-586AC5FC0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F1437FA2-C275-4241-AD89-34B44DE74C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58942" y="3893141"/>
              <a:ext cx="5648782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20FAF9-6C55-4598-AA73-F62A5132A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1238" y="3980237"/>
            <a:ext cx="5495069" cy="727748"/>
          </a:xfrm>
        </p:spPr>
        <p:txBody>
          <a:bodyPr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Draft Housing Needs Assessment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C7480-1947-482B-AEFF-1178A1727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1238" y="4707986"/>
            <a:ext cx="5495069" cy="522636"/>
          </a:xfrm>
        </p:spPr>
        <p:txBody>
          <a:bodyPr>
            <a:normAutofit/>
          </a:bodyPr>
          <a:lstStyle/>
          <a:p>
            <a:r>
              <a:rPr lang="en-US" sz="1600">
                <a:solidFill>
                  <a:srgbClr val="FFFFFF"/>
                </a:solidFill>
              </a:rPr>
              <a:t>August 5</a:t>
            </a:r>
            <a:r>
              <a:rPr lang="en-US" sz="1600" baseline="30000">
                <a:solidFill>
                  <a:srgbClr val="FFFFFF"/>
                </a:solidFill>
              </a:rPr>
              <a:t>th</a:t>
            </a:r>
            <a:r>
              <a:rPr lang="en-US" sz="1600">
                <a:solidFill>
                  <a:srgbClr val="FFFFFF"/>
                </a:solidFill>
              </a:rPr>
              <a:t>, 2020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BC72E954-3173-4229-93A2-B05A46E09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58942" y="1177047"/>
            <a:ext cx="5648782" cy="262395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0FEE085F-60E7-4554-897F-0E882AA791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333" y="1777282"/>
            <a:ext cx="5321062" cy="142338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2608965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0" name="Rectangle 40">
            <a:extLst>
              <a:ext uri="{FF2B5EF4-FFF2-40B4-BE49-F238E27FC236}">
                <a16:creationId xmlns:a16="http://schemas.microsoft.com/office/drawing/2014/main" id="{8334A2EF-69D9-41C1-9876-91D7FCF7C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74C0C03-1202-4DC9-BA33-998DDFB3F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1" name="Freeform 5">
              <a:extLst>
                <a:ext uri="{FF2B5EF4-FFF2-40B4-BE49-F238E27FC236}">
                  <a16:creationId xmlns:a16="http://schemas.microsoft.com/office/drawing/2014/main" id="{60BF984B-F4C1-4BF0-B296-72CAD8814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6">
              <a:extLst>
                <a:ext uri="{FF2B5EF4-FFF2-40B4-BE49-F238E27FC236}">
                  <a16:creationId xmlns:a16="http://schemas.microsoft.com/office/drawing/2014/main" id="{2E887C16-A8CC-48BD-A34B-69B5D14BE1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7">
              <a:extLst>
                <a:ext uri="{FF2B5EF4-FFF2-40B4-BE49-F238E27FC236}">
                  <a16:creationId xmlns:a16="http://schemas.microsoft.com/office/drawing/2014/main" id="{1194B805-0CE2-4FD6-804E-2771E18BB4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">
              <a:extLst>
                <a:ext uri="{FF2B5EF4-FFF2-40B4-BE49-F238E27FC236}">
                  <a16:creationId xmlns:a16="http://schemas.microsoft.com/office/drawing/2014/main" id="{96000EBD-113B-4BB5-94F2-B2C961094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">
              <a:extLst>
                <a:ext uri="{FF2B5EF4-FFF2-40B4-BE49-F238E27FC236}">
                  <a16:creationId xmlns:a16="http://schemas.microsoft.com/office/drawing/2014/main" id="{C2C37892-BF6A-4DDB-BAA9-48B6A051E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0">
              <a:extLst>
                <a:ext uri="{FF2B5EF4-FFF2-40B4-BE49-F238E27FC236}">
                  <a16:creationId xmlns:a16="http://schemas.microsoft.com/office/drawing/2014/main" id="{B3A53A2B-EB9B-4318-A7F9-E371D211E7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1">
              <a:extLst>
                <a:ext uri="{FF2B5EF4-FFF2-40B4-BE49-F238E27FC236}">
                  <a16:creationId xmlns:a16="http://schemas.microsoft.com/office/drawing/2014/main" id="{59001F5F-9338-43E1-BB4B-21C681CA2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2">
              <a:extLst>
                <a:ext uri="{FF2B5EF4-FFF2-40B4-BE49-F238E27FC236}">
                  <a16:creationId xmlns:a16="http://schemas.microsoft.com/office/drawing/2014/main" id="{24781ABE-347F-40E9-9BB2-3E35C8F15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3">
              <a:extLst>
                <a:ext uri="{FF2B5EF4-FFF2-40B4-BE49-F238E27FC236}">
                  <a16:creationId xmlns:a16="http://schemas.microsoft.com/office/drawing/2014/main" id="{6D8A7767-4D16-4AB7-8277-D66FEC7F7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4">
              <a:extLst>
                <a:ext uri="{FF2B5EF4-FFF2-40B4-BE49-F238E27FC236}">
                  <a16:creationId xmlns:a16="http://schemas.microsoft.com/office/drawing/2014/main" id="{1B7D649D-9559-4E1D-937A-351948350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5">
              <a:extLst>
                <a:ext uri="{FF2B5EF4-FFF2-40B4-BE49-F238E27FC236}">
                  <a16:creationId xmlns:a16="http://schemas.microsoft.com/office/drawing/2014/main" id="{45AA5D21-8C7B-4C77-815C-C3A8EA0A5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6">
              <a:extLst>
                <a:ext uri="{FF2B5EF4-FFF2-40B4-BE49-F238E27FC236}">
                  <a16:creationId xmlns:a16="http://schemas.microsoft.com/office/drawing/2014/main" id="{D7A46675-AA96-41DB-B9DB-CAA471A20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7">
              <a:extLst>
                <a:ext uri="{FF2B5EF4-FFF2-40B4-BE49-F238E27FC236}">
                  <a16:creationId xmlns:a16="http://schemas.microsoft.com/office/drawing/2014/main" id="{82090F8A-ECF2-423C-98D0-8EF226220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8">
              <a:extLst>
                <a:ext uri="{FF2B5EF4-FFF2-40B4-BE49-F238E27FC236}">
                  <a16:creationId xmlns:a16="http://schemas.microsoft.com/office/drawing/2014/main" id="{EA5DE46B-A4BE-407F-835A-693D3E979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9">
              <a:extLst>
                <a:ext uri="{FF2B5EF4-FFF2-40B4-BE49-F238E27FC236}">
                  <a16:creationId xmlns:a16="http://schemas.microsoft.com/office/drawing/2014/main" id="{429E4297-5489-465D-A6D7-03BD468E05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20">
              <a:extLst>
                <a:ext uri="{FF2B5EF4-FFF2-40B4-BE49-F238E27FC236}">
                  <a16:creationId xmlns:a16="http://schemas.microsoft.com/office/drawing/2014/main" id="{69A4CFA1-B603-453B-AC53-49E8A8DF7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21">
              <a:extLst>
                <a:ext uri="{FF2B5EF4-FFF2-40B4-BE49-F238E27FC236}">
                  <a16:creationId xmlns:a16="http://schemas.microsoft.com/office/drawing/2014/main" id="{7A997EDF-8927-490B-AD5F-046317B8B2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22">
              <a:extLst>
                <a:ext uri="{FF2B5EF4-FFF2-40B4-BE49-F238E27FC236}">
                  <a16:creationId xmlns:a16="http://schemas.microsoft.com/office/drawing/2014/main" id="{3C91BE84-B1A4-4592-A942-2C72C86DD8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23">
              <a:extLst>
                <a:ext uri="{FF2B5EF4-FFF2-40B4-BE49-F238E27FC236}">
                  <a16:creationId xmlns:a16="http://schemas.microsoft.com/office/drawing/2014/main" id="{A0AAA5CD-6E44-429A-91FA-D650BAF9EE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0C358E4-C138-4905-ACC6-D19D33DA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2911" y="1706787"/>
            <a:ext cx="3849624" cy="2312521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Cost Burden: Renters</a:t>
            </a:r>
          </a:p>
        </p:txBody>
      </p:sp>
      <p:sp>
        <p:nvSpPr>
          <p:cNvPr id="110" name="Rectangle 63">
            <a:extLst>
              <a:ext uri="{FF2B5EF4-FFF2-40B4-BE49-F238E27FC236}">
                <a16:creationId xmlns:a16="http://schemas.microsoft.com/office/drawing/2014/main" id="{C8CA0C52-5ACA-4F17-AA4A-312E0E110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720" y="795527"/>
            <a:ext cx="5970638" cy="524884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Graphic 37" descr="Bitcoin">
            <a:extLst>
              <a:ext uri="{FF2B5EF4-FFF2-40B4-BE49-F238E27FC236}">
                <a16:creationId xmlns:a16="http://schemas.microsoft.com/office/drawing/2014/main" id="{3A08A643-C161-4E87-A576-DE2DA6B70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3303" y="960214"/>
            <a:ext cx="4919472" cy="4919472"/>
          </a:xfrm>
          <a:prstGeom prst="rect">
            <a:avLst/>
          </a:prstGeom>
          <a:ln w="12700">
            <a:noFill/>
          </a:ln>
        </p:spPr>
      </p:pic>
      <p:sp>
        <p:nvSpPr>
          <p:cNvPr id="111" name="Isosceles Triangle 39">
            <a:extLst>
              <a:ext uri="{FF2B5EF4-FFF2-40B4-BE49-F238E27FC236}">
                <a16:creationId xmlns:a16="http://schemas.microsoft.com/office/drawing/2014/main" id="{4F37E7FB-7372-47E3-914E-7CF7E94B1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50273" y="3291386"/>
            <a:ext cx="407233" cy="3510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B14324-A3BC-426C-9B4D-4EA699A863FC}"/>
              </a:ext>
            </a:extLst>
          </p:cNvPr>
          <p:cNvSpPr txBox="1"/>
          <p:nvPr/>
        </p:nvSpPr>
        <p:spPr>
          <a:xfrm>
            <a:off x="7529508" y="3685030"/>
            <a:ext cx="2457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50% of all renters are cost burdened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CC21562-5AB0-4114-B63B-FDD1331BA1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600666"/>
              </p:ext>
            </p:extLst>
          </p:nvPr>
        </p:nvGraphicFramePr>
        <p:xfrm>
          <a:off x="1002273" y="960214"/>
          <a:ext cx="5580822" cy="4919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1251">
                  <a:extLst>
                    <a:ext uri="{9D8B030D-6E8A-4147-A177-3AD203B41FA5}">
                      <a16:colId xmlns:a16="http://schemas.microsoft.com/office/drawing/2014/main" val="2154989267"/>
                    </a:ext>
                  </a:extLst>
                </a:gridCol>
                <a:gridCol w="1238642">
                  <a:extLst>
                    <a:ext uri="{9D8B030D-6E8A-4147-A177-3AD203B41FA5}">
                      <a16:colId xmlns:a16="http://schemas.microsoft.com/office/drawing/2014/main" val="920341886"/>
                    </a:ext>
                  </a:extLst>
                </a:gridCol>
                <a:gridCol w="1238642">
                  <a:extLst>
                    <a:ext uri="{9D8B030D-6E8A-4147-A177-3AD203B41FA5}">
                      <a16:colId xmlns:a16="http://schemas.microsoft.com/office/drawing/2014/main" val="3819554773"/>
                    </a:ext>
                  </a:extLst>
                </a:gridCol>
                <a:gridCol w="962287">
                  <a:extLst>
                    <a:ext uri="{9D8B030D-6E8A-4147-A177-3AD203B41FA5}">
                      <a16:colId xmlns:a16="http://schemas.microsoft.com/office/drawing/2014/main" val="1322073323"/>
                    </a:ext>
                  </a:extLst>
                </a:gridCol>
              </a:tblGrid>
              <a:tr h="10874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Income by Cost-Burden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(Renters only)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Cost Burden &gt;30%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Cost Burden &gt;50%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extLst>
                  <a:ext uri="{0D108BD9-81ED-4DB2-BD59-A6C34878D82A}">
                    <a16:rowId xmlns:a16="http://schemas.microsoft.com/office/drawing/2014/main" val="3625958473"/>
                  </a:ext>
                </a:extLst>
              </a:tr>
              <a:tr h="10288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Extremely Low-Income (ELI)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145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225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extLst>
                  <a:ext uri="{0D108BD9-81ED-4DB2-BD59-A6C34878D82A}">
                    <a16:rowId xmlns:a16="http://schemas.microsoft.com/office/drawing/2014/main" val="1562109466"/>
                  </a:ext>
                </a:extLst>
              </a:tr>
              <a:tr h="719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Very Low-income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435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extLst>
                  <a:ext uri="{0D108BD9-81ED-4DB2-BD59-A6C34878D82A}">
                    <a16:rowId xmlns:a16="http://schemas.microsoft.com/office/drawing/2014/main" val="3335774915"/>
                  </a:ext>
                </a:extLst>
              </a:tr>
              <a:tr h="3516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Low-Income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365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extLst>
                  <a:ext uri="{0D108BD9-81ED-4DB2-BD59-A6C34878D82A}">
                    <a16:rowId xmlns:a16="http://schemas.microsoft.com/office/drawing/2014/main" val="3398892870"/>
                  </a:ext>
                </a:extLst>
              </a:tr>
              <a:tr h="10288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Moderate-Income (Workforce)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-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extLst>
                  <a:ext uri="{0D108BD9-81ED-4DB2-BD59-A6C34878D82A}">
                    <a16:rowId xmlns:a16="http://schemas.microsoft.com/office/drawing/2014/main" val="500222966"/>
                  </a:ext>
                </a:extLst>
              </a:tr>
              <a:tr h="3516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Other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415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extLst>
                  <a:ext uri="{0D108BD9-81ED-4DB2-BD59-A6C34878D82A}">
                    <a16:rowId xmlns:a16="http://schemas.microsoft.com/office/drawing/2014/main" val="3305803651"/>
                  </a:ext>
                </a:extLst>
              </a:tr>
              <a:tr h="3516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528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289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1645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943" marR="144943" marT="0" marB="0"/>
                </a:tc>
                <a:extLst>
                  <a:ext uri="{0D108BD9-81ED-4DB2-BD59-A6C34878D82A}">
                    <a16:rowId xmlns:a16="http://schemas.microsoft.com/office/drawing/2014/main" val="391284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31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334A2EF-69D9-41C1-9876-91D7FCF7C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74C0C03-1202-4DC9-BA33-998DDFB3F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id="{60BF984B-F4C1-4BF0-B296-72CAD8814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6">
              <a:extLst>
                <a:ext uri="{FF2B5EF4-FFF2-40B4-BE49-F238E27FC236}">
                  <a16:creationId xmlns:a16="http://schemas.microsoft.com/office/drawing/2014/main" id="{2E887C16-A8CC-48BD-A34B-69B5D14BE1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7">
              <a:extLst>
                <a:ext uri="{FF2B5EF4-FFF2-40B4-BE49-F238E27FC236}">
                  <a16:creationId xmlns:a16="http://schemas.microsoft.com/office/drawing/2014/main" id="{1194B805-0CE2-4FD6-804E-2771E18BB4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8">
              <a:extLst>
                <a:ext uri="{FF2B5EF4-FFF2-40B4-BE49-F238E27FC236}">
                  <a16:creationId xmlns:a16="http://schemas.microsoft.com/office/drawing/2014/main" id="{96000EBD-113B-4BB5-94F2-B2C961094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9">
              <a:extLst>
                <a:ext uri="{FF2B5EF4-FFF2-40B4-BE49-F238E27FC236}">
                  <a16:creationId xmlns:a16="http://schemas.microsoft.com/office/drawing/2014/main" id="{C2C37892-BF6A-4DDB-BAA9-48B6A051E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0">
              <a:extLst>
                <a:ext uri="{FF2B5EF4-FFF2-40B4-BE49-F238E27FC236}">
                  <a16:creationId xmlns:a16="http://schemas.microsoft.com/office/drawing/2014/main" id="{B3A53A2B-EB9B-4318-A7F9-E371D211E7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1">
              <a:extLst>
                <a:ext uri="{FF2B5EF4-FFF2-40B4-BE49-F238E27FC236}">
                  <a16:creationId xmlns:a16="http://schemas.microsoft.com/office/drawing/2014/main" id="{59001F5F-9338-43E1-BB4B-21C681CA2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2">
              <a:extLst>
                <a:ext uri="{FF2B5EF4-FFF2-40B4-BE49-F238E27FC236}">
                  <a16:creationId xmlns:a16="http://schemas.microsoft.com/office/drawing/2014/main" id="{24781ABE-347F-40E9-9BB2-3E35C8F15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3">
              <a:extLst>
                <a:ext uri="{FF2B5EF4-FFF2-40B4-BE49-F238E27FC236}">
                  <a16:creationId xmlns:a16="http://schemas.microsoft.com/office/drawing/2014/main" id="{6D8A7767-4D16-4AB7-8277-D66FEC7F7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4">
              <a:extLst>
                <a:ext uri="{FF2B5EF4-FFF2-40B4-BE49-F238E27FC236}">
                  <a16:creationId xmlns:a16="http://schemas.microsoft.com/office/drawing/2014/main" id="{1B7D649D-9559-4E1D-937A-351948350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5">
              <a:extLst>
                <a:ext uri="{FF2B5EF4-FFF2-40B4-BE49-F238E27FC236}">
                  <a16:creationId xmlns:a16="http://schemas.microsoft.com/office/drawing/2014/main" id="{45AA5D21-8C7B-4C77-815C-C3A8EA0A5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6">
              <a:extLst>
                <a:ext uri="{FF2B5EF4-FFF2-40B4-BE49-F238E27FC236}">
                  <a16:creationId xmlns:a16="http://schemas.microsoft.com/office/drawing/2014/main" id="{D7A46675-AA96-41DB-B9DB-CAA471A20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7">
              <a:extLst>
                <a:ext uri="{FF2B5EF4-FFF2-40B4-BE49-F238E27FC236}">
                  <a16:creationId xmlns:a16="http://schemas.microsoft.com/office/drawing/2014/main" id="{82090F8A-ECF2-423C-98D0-8EF226220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8">
              <a:extLst>
                <a:ext uri="{FF2B5EF4-FFF2-40B4-BE49-F238E27FC236}">
                  <a16:creationId xmlns:a16="http://schemas.microsoft.com/office/drawing/2014/main" id="{EA5DE46B-A4BE-407F-835A-693D3E979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9">
              <a:extLst>
                <a:ext uri="{FF2B5EF4-FFF2-40B4-BE49-F238E27FC236}">
                  <a16:creationId xmlns:a16="http://schemas.microsoft.com/office/drawing/2014/main" id="{429E4297-5489-465D-A6D7-03BD468E05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20">
              <a:extLst>
                <a:ext uri="{FF2B5EF4-FFF2-40B4-BE49-F238E27FC236}">
                  <a16:creationId xmlns:a16="http://schemas.microsoft.com/office/drawing/2014/main" id="{69A4CFA1-B603-453B-AC53-49E8A8DF7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21">
              <a:extLst>
                <a:ext uri="{FF2B5EF4-FFF2-40B4-BE49-F238E27FC236}">
                  <a16:creationId xmlns:a16="http://schemas.microsoft.com/office/drawing/2014/main" id="{7A997EDF-8927-490B-AD5F-046317B8B2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22">
              <a:extLst>
                <a:ext uri="{FF2B5EF4-FFF2-40B4-BE49-F238E27FC236}">
                  <a16:creationId xmlns:a16="http://schemas.microsoft.com/office/drawing/2014/main" id="{3C91BE84-B1A4-4592-A942-2C72C86DD8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23">
              <a:extLst>
                <a:ext uri="{FF2B5EF4-FFF2-40B4-BE49-F238E27FC236}">
                  <a16:creationId xmlns:a16="http://schemas.microsoft.com/office/drawing/2014/main" id="{A0AAA5CD-6E44-429A-91FA-D650BAF9EE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2E4C280-5CAC-4F67-9151-3F5770FFF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7752" y="1724899"/>
            <a:ext cx="3849624" cy="2312521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Cost Burden: Owners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8CA0C52-5ACA-4F17-AA4A-312E0E110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720" y="795527"/>
            <a:ext cx="5970638" cy="524884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39">
            <a:extLst>
              <a:ext uri="{FF2B5EF4-FFF2-40B4-BE49-F238E27FC236}">
                <a16:creationId xmlns:a16="http://schemas.microsoft.com/office/drawing/2014/main" id="{4F37E7FB-7372-47E3-914E-7CF7E94B1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50273" y="3291386"/>
            <a:ext cx="407233" cy="3510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F106D5-1DE1-4BC2-805F-F8E12A4AE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786891"/>
              </p:ext>
            </p:extLst>
          </p:nvPr>
        </p:nvGraphicFramePr>
        <p:xfrm>
          <a:off x="977375" y="960214"/>
          <a:ext cx="5556541" cy="49194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3150">
                  <a:extLst>
                    <a:ext uri="{9D8B030D-6E8A-4147-A177-3AD203B41FA5}">
                      <a16:colId xmlns:a16="http://schemas.microsoft.com/office/drawing/2014/main" val="2033416368"/>
                    </a:ext>
                  </a:extLst>
                </a:gridCol>
                <a:gridCol w="1263640">
                  <a:extLst>
                    <a:ext uri="{9D8B030D-6E8A-4147-A177-3AD203B41FA5}">
                      <a16:colId xmlns:a16="http://schemas.microsoft.com/office/drawing/2014/main" val="286011095"/>
                    </a:ext>
                  </a:extLst>
                </a:gridCol>
                <a:gridCol w="1263640">
                  <a:extLst>
                    <a:ext uri="{9D8B030D-6E8A-4147-A177-3AD203B41FA5}">
                      <a16:colId xmlns:a16="http://schemas.microsoft.com/office/drawing/2014/main" val="3353364954"/>
                    </a:ext>
                  </a:extLst>
                </a:gridCol>
                <a:gridCol w="1056111">
                  <a:extLst>
                    <a:ext uri="{9D8B030D-6E8A-4147-A177-3AD203B41FA5}">
                      <a16:colId xmlns:a16="http://schemas.microsoft.com/office/drawing/2014/main" val="3902963710"/>
                    </a:ext>
                  </a:extLst>
                </a:gridCol>
              </a:tblGrid>
              <a:tr h="10453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Income by Cost-Burden (Owners only)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Cost Burden &gt;30%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Cost Burden &gt;50%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extLst>
                  <a:ext uri="{0D108BD9-81ED-4DB2-BD59-A6C34878D82A}">
                    <a16:rowId xmlns:a16="http://schemas.microsoft.com/office/drawing/2014/main" val="3353998701"/>
                  </a:ext>
                </a:extLst>
              </a:tr>
              <a:tr h="10453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Extremely Low-Income (ELI)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245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extLst>
                  <a:ext uri="{0D108BD9-81ED-4DB2-BD59-A6C34878D82A}">
                    <a16:rowId xmlns:a16="http://schemas.microsoft.com/office/drawing/2014/main" val="501956445"/>
                  </a:ext>
                </a:extLst>
              </a:tr>
              <a:tr h="702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Very Low-income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175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extLst>
                  <a:ext uri="{0D108BD9-81ED-4DB2-BD59-A6C34878D82A}">
                    <a16:rowId xmlns:a16="http://schemas.microsoft.com/office/drawing/2014/main" val="3414274328"/>
                  </a:ext>
                </a:extLst>
              </a:tr>
              <a:tr h="3602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Low-Income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180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465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extLst>
                  <a:ext uri="{0D108BD9-81ED-4DB2-BD59-A6C34878D82A}">
                    <a16:rowId xmlns:a16="http://schemas.microsoft.com/office/drawing/2014/main" val="2504358901"/>
                  </a:ext>
                </a:extLst>
              </a:tr>
              <a:tr h="10453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Moderate-Income (Workforce)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420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extLst>
                  <a:ext uri="{0D108BD9-81ED-4DB2-BD59-A6C34878D82A}">
                    <a16:rowId xmlns:a16="http://schemas.microsoft.com/office/drawing/2014/main" val="596954415"/>
                  </a:ext>
                </a:extLst>
              </a:tr>
              <a:tr h="3602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Other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1795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extLst>
                  <a:ext uri="{0D108BD9-81ED-4DB2-BD59-A6C34878D82A}">
                    <a16:rowId xmlns:a16="http://schemas.microsoft.com/office/drawing/2014/main" val="2240858440"/>
                  </a:ext>
                </a:extLst>
              </a:tr>
              <a:tr h="3602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765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3,305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543" marR="126543" marT="0" marB="0"/>
                </a:tc>
                <a:extLst>
                  <a:ext uri="{0D108BD9-81ED-4DB2-BD59-A6C34878D82A}">
                    <a16:rowId xmlns:a16="http://schemas.microsoft.com/office/drawing/2014/main" val="2566029432"/>
                  </a:ext>
                </a:extLst>
              </a:tr>
            </a:tbl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8A785A84-4932-4B80-BB5C-03A08A9ECF0E}"/>
              </a:ext>
            </a:extLst>
          </p:cNvPr>
          <p:cNvSpPr txBox="1"/>
          <p:nvPr/>
        </p:nvSpPr>
        <p:spPr>
          <a:xfrm>
            <a:off x="7349860" y="3714255"/>
            <a:ext cx="28698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35% of all home-owners are cost burdened</a:t>
            </a:r>
          </a:p>
        </p:txBody>
      </p:sp>
    </p:spTree>
    <p:extLst>
      <p:ext uri="{BB962C8B-B14F-4D97-AF65-F5344CB8AC3E}">
        <p14:creationId xmlns:p14="http://schemas.microsoft.com/office/powerpoint/2010/main" val="2925490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>
            <a:extLst>
              <a:ext uri="{FF2B5EF4-FFF2-40B4-BE49-F238E27FC236}">
                <a16:creationId xmlns:a16="http://schemas.microsoft.com/office/drawing/2014/main" id="{6BEF4656-0683-4420-BED2-A1C88CED7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C40C6DFE-A65D-4403-B6BC-B3955D185A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6" name="Freeform 5">
              <a:extLst>
                <a:ext uri="{FF2B5EF4-FFF2-40B4-BE49-F238E27FC236}">
                  <a16:creationId xmlns:a16="http://schemas.microsoft.com/office/drawing/2014/main" id="{61570451-0F79-49FA-9006-DDA34158A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" name="Freeform 6">
              <a:extLst>
                <a:ext uri="{FF2B5EF4-FFF2-40B4-BE49-F238E27FC236}">
                  <a16:creationId xmlns:a16="http://schemas.microsoft.com/office/drawing/2014/main" id="{73ED4693-3203-430A-B494-E5572D882B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>
              <a:extLst>
                <a:ext uri="{FF2B5EF4-FFF2-40B4-BE49-F238E27FC236}">
                  <a16:creationId xmlns:a16="http://schemas.microsoft.com/office/drawing/2014/main" id="{92C81946-966A-4F98-B6D5-39416D856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>
              <a:extLst>
                <a:ext uri="{FF2B5EF4-FFF2-40B4-BE49-F238E27FC236}">
                  <a16:creationId xmlns:a16="http://schemas.microsoft.com/office/drawing/2014/main" id="{CFF22F7A-2A49-4D98-8016-E3ADF34E9B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>
              <a:extLst>
                <a:ext uri="{FF2B5EF4-FFF2-40B4-BE49-F238E27FC236}">
                  <a16:creationId xmlns:a16="http://schemas.microsoft.com/office/drawing/2014/main" id="{5E47559A-3055-4BF1-A481-FF0888273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>
              <a:extLst>
                <a:ext uri="{FF2B5EF4-FFF2-40B4-BE49-F238E27FC236}">
                  <a16:creationId xmlns:a16="http://schemas.microsoft.com/office/drawing/2014/main" id="{7FC3188E-62A8-41B8-A8E7-734397100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>
              <a:extLst>
                <a:ext uri="{FF2B5EF4-FFF2-40B4-BE49-F238E27FC236}">
                  <a16:creationId xmlns:a16="http://schemas.microsoft.com/office/drawing/2014/main" id="{AACB5179-11E1-483B-9F71-605DFF0DF0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>
              <a:extLst>
                <a:ext uri="{FF2B5EF4-FFF2-40B4-BE49-F238E27FC236}">
                  <a16:creationId xmlns:a16="http://schemas.microsoft.com/office/drawing/2014/main" id="{08077595-049F-4D02-BE55-694962FBD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>
              <a:extLst>
                <a:ext uri="{FF2B5EF4-FFF2-40B4-BE49-F238E27FC236}">
                  <a16:creationId xmlns:a16="http://schemas.microsoft.com/office/drawing/2014/main" id="{0BD6263D-1C03-40DF-9628-88542C63BC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>
              <a:extLst>
                <a:ext uri="{FF2B5EF4-FFF2-40B4-BE49-F238E27FC236}">
                  <a16:creationId xmlns:a16="http://schemas.microsoft.com/office/drawing/2014/main" id="{7D5A3CBA-EC92-49C5-BA5D-14C628D55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>
              <a:extLst>
                <a:ext uri="{FF2B5EF4-FFF2-40B4-BE49-F238E27FC236}">
                  <a16:creationId xmlns:a16="http://schemas.microsoft.com/office/drawing/2014/main" id="{680A3DC5-4E47-4F87-9328-A7B07168B1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>
              <a:extLst>
                <a:ext uri="{FF2B5EF4-FFF2-40B4-BE49-F238E27FC236}">
                  <a16:creationId xmlns:a16="http://schemas.microsoft.com/office/drawing/2014/main" id="{8B207045-4F4A-4CF9-BD4B-F82BE21BEE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>
              <a:extLst>
                <a:ext uri="{FF2B5EF4-FFF2-40B4-BE49-F238E27FC236}">
                  <a16:creationId xmlns:a16="http://schemas.microsoft.com/office/drawing/2014/main" id="{D1A09BB2-6A65-49E5-B6DA-86330A7E6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>
              <a:extLst>
                <a:ext uri="{FF2B5EF4-FFF2-40B4-BE49-F238E27FC236}">
                  <a16:creationId xmlns:a16="http://schemas.microsoft.com/office/drawing/2014/main" id="{AA0550FC-A296-4ED3-8025-0857A9AD16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>
              <a:extLst>
                <a:ext uri="{FF2B5EF4-FFF2-40B4-BE49-F238E27FC236}">
                  <a16:creationId xmlns:a16="http://schemas.microsoft.com/office/drawing/2014/main" id="{94BB60CD-EF3A-436F-93A3-45DE0D1D8A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>
              <a:extLst>
                <a:ext uri="{FF2B5EF4-FFF2-40B4-BE49-F238E27FC236}">
                  <a16:creationId xmlns:a16="http://schemas.microsoft.com/office/drawing/2014/main" id="{AB302E06-FB93-40A4-9442-A22CAACB9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FFFFFF">
                  <a:alpha val="35000"/>
                </a:srgb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>
              <a:extLst>
                <a:ext uri="{FF2B5EF4-FFF2-40B4-BE49-F238E27FC236}">
                  <a16:creationId xmlns:a16="http://schemas.microsoft.com/office/drawing/2014/main" id="{37294D15-9328-422C-A53D-A3FE7C3942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>
              <a:extLst>
                <a:ext uri="{FF2B5EF4-FFF2-40B4-BE49-F238E27FC236}">
                  <a16:creationId xmlns:a16="http://schemas.microsoft.com/office/drawing/2014/main" id="{C225D3FA-9D52-4638-8B28-75FA605A42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>
              <a:extLst>
                <a:ext uri="{FF2B5EF4-FFF2-40B4-BE49-F238E27FC236}">
                  <a16:creationId xmlns:a16="http://schemas.microsoft.com/office/drawing/2014/main" id="{9EE46D05-61E5-4A82-BDF8-2CB05405C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>
              <a:extLst>
                <a:ext uri="{FF2B5EF4-FFF2-40B4-BE49-F238E27FC236}">
                  <a16:creationId xmlns:a16="http://schemas.microsoft.com/office/drawing/2014/main" id="{3CC2F79D-17F2-44CB-93AF-FF6E1E184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5">
              <a:extLst>
                <a:ext uri="{FF2B5EF4-FFF2-40B4-BE49-F238E27FC236}">
                  <a16:creationId xmlns:a16="http://schemas.microsoft.com/office/drawing/2014/main" id="{75C66F41-CC84-445A-A14E-69FB88ABC6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08" name="Rectangle 107">
            <a:extLst>
              <a:ext uri="{FF2B5EF4-FFF2-40B4-BE49-F238E27FC236}">
                <a16:creationId xmlns:a16="http://schemas.microsoft.com/office/drawing/2014/main" id="{C4CCB850-8E75-43A0-AE24-BEE25764B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578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7F19D1-F14F-428C-B22B-12C5C7957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960120"/>
            <a:ext cx="3867912" cy="41696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Cost Burden in Rutherfordton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3E2D009B-70F6-4703-A06F-6829E40A1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F17E92B-2FF6-4DC1-A086-AADDF2EC78E2}"/>
              </a:ext>
            </a:extLst>
          </p:cNvPr>
          <p:cNvSpPr txBox="1"/>
          <p:nvPr/>
        </p:nvSpPr>
        <p:spPr>
          <a:xfrm>
            <a:off x="4983480" y="960120"/>
            <a:ext cx="5513832" cy="4169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As of 2016, about 1,967, which is about 40% of all households in Rutherfordton, are cost-burdened.</a:t>
            </a:r>
            <a:endParaRPr lang="en-US" sz="2400">
              <a:effectLst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Doesn’t account for the impact from COVID-19</a:t>
            </a:r>
            <a:r>
              <a:rPr lang="en-US" sz="2400" dirty="0">
                <a:effectLst/>
              </a:rPr>
              <a:t> </a:t>
            </a:r>
            <a:endParaRPr lang="en-US" sz="24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65274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6BEF4656-0683-4420-BED2-A1C88CED7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40C6DFE-A65D-4403-B6BC-B3955D185A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61570451-0F79-49FA-9006-DDA34158A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Freeform 6">
              <a:extLst>
                <a:ext uri="{FF2B5EF4-FFF2-40B4-BE49-F238E27FC236}">
                  <a16:creationId xmlns:a16="http://schemas.microsoft.com/office/drawing/2014/main" id="{73ED4693-3203-430A-B494-E5572D882B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92C81946-966A-4F98-B6D5-39416D8569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8">
              <a:extLst>
                <a:ext uri="{FF2B5EF4-FFF2-40B4-BE49-F238E27FC236}">
                  <a16:creationId xmlns:a16="http://schemas.microsoft.com/office/drawing/2014/main" id="{CFF22F7A-2A49-4D98-8016-E3ADF34E9B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9">
              <a:extLst>
                <a:ext uri="{FF2B5EF4-FFF2-40B4-BE49-F238E27FC236}">
                  <a16:creationId xmlns:a16="http://schemas.microsoft.com/office/drawing/2014/main" id="{5E47559A-3055-4BF1-A481-FF0888273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10">
              <a:extLst>
                <a:ext uri="{FF2B5EF4-FFF2-40B4-BE49-F238E27FC236}">
                  <a16:creationId xmlns:a16="http://schemas.microsoft.com/office/drawing/2014/main" id="{7FC3188E-62A8-41B8-A8E7-734397100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11">
              <a:extLst>
                <a:ext uri="{FF2B5EF4-FFF2-40B4-BE49-F238E27FC236}">
                  <a16:creationId xmlns:a16="http://schemas.microsoft.com/office/drawing/2014/main" id="{AACB5179-11E1-483B-9F71-605DFF0DF0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2">
              <a:extLst>
                <a:ext uri="{FF2B5EF4-FFF2-40B4-BE49-F238E27FC236}">
                  <a16:creationId xmlns:a16="http://schemas.microsoft.com/office/drawing/2014/main" id="{08077595-049F-4D02-BE55-694962FBD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3">
              <a:extLst>
                <a:ext uri="{FF2B5EF4-FFF2-40B4-BE49-F238E27FC236}">
                  <a16:creationId xmlns:a16="http://schemas.microsoft.com/office/drawing/2014/main" id="{0BD6263D-1C03-40DF-9628-88542C63BC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4">
              <a:extLst>
                <a:ext uri="{FF2B5EF4-FFF2-40B4-BE49-F238E27FC236}">
                  <a16:creationId xmlns:a16="http://schemas.microsoft.com/office/drawing/2014/main" id="{7D5A3CBA-EC92-49C5-BA5D-14C628D55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5">
              <a:extLst>
                <a:ext uri="{FF2B5EF4-FFF2-40B4-BE49-F238E27FC236}">
                  <a16:creationId xmlns:a16="http://schemas.microsoft.com/office/drawing/2014/main" id="{680A3DC5-4E47-4F87-9328-A7B07168B1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6">
              <a:extLst>
                <a:ext uri="{FF2B5EF4-FFF2-40B4-BE49-F238E27FC236}">
                  <a16:creationId xmlns:a16="http://schemas.microsoft.com/office/drawing/2014/main" id="{8B207045-4F4A-4CF9-BD4B-F82BE21BEE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7">
              <a:extLst>
                <a:ext uri="{FF2B5EF4-FFF2-40B4-BE49-F238E27FC236}">
                  <a16:creationId xmlns:a16="http://schemas.microsoft.com/office/drawing/2014/main" id="{D1A09BB2-6A65-49E5-B6DA-86330A7E6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8">
              <a:extLst>
                <a:ext uri="{FF2B5EF4-FFF2-40B4-BE49-F238E27FC236}">
                  <a16:creationId xmlns:a16="http://schemas.microsoft.com/office/drawing/2014/main" id="{AA0550FC-A296-4ED3-8025-0857A9AD16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94BB60CD-EF3A-436F-93A3-45DE0D1D8A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20">
              <a:extLst>
                <a:ext uri="{FF2B5EF4-FFF2-40B4-BE49-F238E27FC236}">
                  <a16:creationId xmlns:a16="http://schemas.microsoft.com/office/drawing/2014/main" id="{AB302E06-FB93-40A4-9442-A22CAACB96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FFFFFF">
                  <a:alpha val="35000"/>
                </a:srgb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21">
              <a:extLst>
                <a:ext uri="{FF2B5EF4-FFF2-40B4-BE49-F238E27FC236}">
                  <a16:creationId xmlns:a16="http://schemas.microsoft.com/office/drawing/2014/main" id="{37294D15-9328-422C-A53D-A3FE7C3942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2">
              <a:extLst>
                <a:ext uri="{FF2B5EF4-FFF2-40B4-BE49-F238E27FC236}">
                  <a16:creationId xmlns:a16="http://schemas.microsoft.com/office/drawing/2014/main" id="{C225D3FA-9D52-4638-8B28-75FA605A42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3">
              <a:extLst>
                <a:ext uri="{FF2B5EF4-FFF2-40B4-BE49-F238E27FC236}">
                  <a16:creationId xmlns:a16="http://schemas.microsoft.com/office/drawing/2014/main" id="{9EE46D05-61E5-4A82-BDF8-2CB05405C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4">
              <a:extLst>
                <a:ext uri="{FF2B5EF4-FFF2-40B4-BE49-F238E27FC236}">
                  <a16:creationId xmlns:a16="http://schemas.microsoft.com/office/drawing/2014/main" id="{3CC2F79D-17F2-44CB-93AF-FF6E1E184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5">
              <a:extLst>
                <a:ext uri="{FF2B5EF4-FFF2-40B4-BE49-F238E27FC236}">
                  <a16:creationId xmlns:a16="http://schemas.microsoft.com/office/drawing/2014/main" id="{75C66F41-CC84-445A-A14E-69FB88ABC6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C4CCB850-8E75-43A0-AE24-BEE25764B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578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AC1B1A-F111-4DEA-B306-67B39B7F5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960120"/>
            <a:ext cx="3867912" cy="41696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Current Affordable Housing Programs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E2D009B-70F6-4703-A06F-6829E40A1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3EB3F42-9CCB-4D95-A1A5-0A9450809EA9}"/>
              </a:ext>
            </a:extLst>
          </p:cNvPr>
          <p:cNvSpPr txBox="1"/>
          <p:nvPr/>
        </p:nvSpPr>
        <p:spPr>
          <a:xfrm>
            <a:off x="4983480" y="960120"/>
            <a:ext cx="5513832" cy="4169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>
                <a:effectLst/>
              </a:rPr>
              <a:t>Rental Assistance</a:t>
            </a:r>
          </a:p>
          <a:p>
            <a:pPr lvl="1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/>
              <a:t>Section 8 Housing Choice Vouchers, Properties for elderly/disabled households</a:t>
            </a:r>
            <a:endParaRPr lang="en-US" sz="2400">
              <a:effectLst/>
            </a:endParaRP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/>
              <a:t>Isothermal Planning &amp; Development Commission (IPDC)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>
                <a:effectLst/>
              </a:rPr>
              <a:t>Habitat for Humanity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>
                <a:effectLst/>
              </a:rPr>
              <a:t>Total of 5 low income housing communities, equating to 167 subsidized units. </a:t>
            </a:r>
          </a:p>
        </p:txBody>
      </p:sp>
    </p:spTree>
    <p:extLst>
      <p:ext uri="{BB962C8B-B14F-4D97-AF65-F5344CB8AC3E}">
        <p14:creationId xmlns:p14="http://schemas.microsoft.com/office/powerpoint/2010/main" val="1012440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6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A65DD86-3FF7-433D-9809-085B14DC3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Key Informant Perspectives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3B2A86-576B-4D06-8840-44D86541DDC0}"/>
              </a:ext>
            </a:extLst>
          </p:cNvPr>
          <p:cNvSpPr txBox="1"/>
          <p:nvPr/>
        </p:nvSpPr>
        <p:spPr>
          <a:xfrm>
            <a:off x="5120640" y="804672"/>
            <a:ext cx="6281928" cy="5248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indent="-22860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/>
              <a:t>Must look at the quality of the housing inventory</a:t>
            </a:r>
          </a:p>
          <a:p>
            <a:pPr lvl="1" indent="-228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2000"/>
              <a:t>Multiple areas in Rutherfordton classify as a “blighted area”</a:t>
            </a:r>
          </a:p>
          <a:p>
            <a:pPr lvl="2" indent="-228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2000"/>
              <a:t>Dilapidated, deteriorated, inadequate housing that is detrimental to public health, safety, morals, and/or welflare </a:t>
            </a:r>
          </a:p>
        </p:txBody>
      </p:sp>
    </p:spTree>
    <p:extLst>
      <p:ext uri="{BB962C8B-B14F-4D97-AF65-F5344CB8AC3E}">
        <p14:creationId xmlns:p14="http://schemas.microsoft.com/office/powerpoint/2010/main" val="2670751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19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21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1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52" name="Rectangle 44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4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CC6F2C-0296-4D14-B121-8F11237D9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360" y="841248"/>
            <a:ext cx="6227064" cy="12344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Recommendations</a:t>
            </a:r>
          </a:p>
        </p:txBody>
      </p:sp>
      <p:sp>
        <p:nvSpPr>
          <p:cNvPr id="53" name="Isosceles Triangle 46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C5CF31-8771-4B9D-BC25-6EDB0E8142CD}"/>
              </a:ext>
            </a:extLst>
          </p:cNvPr>
          <p:cNvSpPr txBox="1"/>
          <p:nvPr/>
        </p:nvSpPr>
        <p:spPr>
          <a:xfrm>
            <a:off x="2880360" y="2249424"/>
            <a:ext cx="8713152" cy="3803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Data indicates there is a strong need for more affordable housing that can address the needs of current and potential residents of diverse socio-economic backgrounds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Draft a plan for Neighborhood Revitalization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</a:rPr>
              <a:t>Revitalize distressed housing in a specific area and address other challenges within the community</a:t>
            </a:r>
          </a:p>
          <a:p>
            <a:pPr lvl="2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Catalyze critical improvements to vacant property, existing structures and infrastructure</a:t>
            </a:r>
            <a:endParaRPr lang="en-US" sz="2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14248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4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FBF059-51FB-476D-A08D-E84E0BC2D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360" y="841248"/>
            <a:ext cx="6227064" cy="12344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Recommendations continued</a:t>
            </a:r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B3A6C2-05EA-41BB-B4CD-B9406C6CDED1}"/>
              </a:ext>
            </a:extLst>
          </p:cNvPr>
          <p:cNvSpPr txBox="1"/>
          <p:nvPr/>
        </p:nvSpPr>
        <p:spPr>
          <a:xfrm>
            <a:off x="2880360" y="2249424"/>
            <a:ext cx="8713152" cy="3803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Urban Redevelopment Law (NCGS 160A Article 22) gives local governments authority and tools to address housing needs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Redevelopment Commissions decide on areas to redevelop and create a “Transformation” Plan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Grant opportunities through HUD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Encourage broad engagement through public and private agencies, organizations, and individuals</a:t>
            </a:r>
          </a:p>
          <a:p>
            <a:pPr marL="2286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00227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30CEA41-7886-4656-8DE9-201FA4258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Next Steps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81E16-614E-4F0A-A7E8-72FE04E21D5D}"/>
              </a:ext>
            </a:extLst>
          </p:cNvPr>
          <p:cNvSpPr txBox="1"/>
          <p:nvPr/>
        </p:nvSpPr>
        <p:spPr>
          <a:xfrm>
            <a:off x="5120640" y="804672"/>
            <a:ext cx="6281928" cy="5248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Pass a resolution/ordinance to establish Redevelopment Commission</a:t>
            </a:r>
          </a:p>
          <a:p>
            <a:pPr marL="34290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Appoint 5-9 citizens to the Commission:</a:t>
            </a:r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0" dirty="0">
                <a:effectLst/>
              </a:rPr>
              <a:t>Finalize this Draft Housing Needs Assessment for Council Approval; and</a:t>
            </a:r>
            <a:endParaRPr lang="en-US" sz="2000" dirty="0"/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0" dirty="0">
                <a:effectLst/>
              </a:rPr>
              <a:t>Establish neighborhood redevelopment areas within the Town; and</a:t>
            </a:r>
            <a:endParaRPr lang="en-US" sz="2000" i="0" dirty="0"/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Prepare redevelopment plans for those neighborhoods; and</a:t>
            </a:r>
          </a:p>
          <a:p>
            <a:pPr marL="8001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Seek grant funding and partnerships to implement approved redevelopment plans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1281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4FB2F3E-259B-4650-B258-F09745BAA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3C6FD-33FD-4312-B1B3-F73ABE338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536" y="1261872"/>
            <a:ext cx="8238744" cy="311810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8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83CB2632-0822-4E49-A707-FA1B8A4D0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35823" y="3320139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FDB61A8-F412-4C20-81C0-5B3ED6E43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F1C0B91C-D011-482B-A494-E48497FBC8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D0571556-24A1-4095-93E8-DB173C6CD1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0E974A71-BEE4-40AF-89A6-FDD36655A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D667FF13-DA96-45EC-9D83-4647FE2753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F11840EC-DF4F-47D7-9DFB-76B4B8543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9A53FCF9-7A57-49AD-B709-79127CFEF5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E84A77F9-2746-4A6C-9D62-D910F7979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EC64E8EC-E435-4A50-8DCC-F1D1146E69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5477BD5D-1BC6-4730-B8C8-ADA47AC7B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14">
              <a:extLst>
                <a:ext uri="{FF2B5EF4-FFF2-40B4-BE49-F238E27FC236}">
                  <a16:creationId xmlns:a16="http://schemas.microsoft.com/office/drawing/2014/main" id="{C03B2280-793B-459A-A7A7-413C1B50E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15">
              <a:extLst>
                <a:ext uri="{FF2B5EF4-FFF2-40B4-BE49-F238E27FC236}">
                  <a16:creationId xmlns:a16="http://schemas.microsoft.com/office/drawing/2014/main" id="{565542C9-4CB0-4F11-9377-D507A1BBB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16">
              <a:extLst>
                <a:ext uri="{FF2B5EF4-FFF2-40B4-BE49-F238E27FC236}">
                  <a16:creationId xmlns:a16="http://schemas.microsoft.com/office/drawing/2014/main" id="{51B4DCDA-7DA1-4D83-A06B-64C3807DD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7">
              <a:extLst>
                <a:ext uri="{FF2B5EF4-FFF2-40B4-BE49-F238E27FC236}">
                  <a16:creationId xmlns:a16="http://schemas.microsoft.com/office/drawing/2014/main" id="{3A804718-7A3F-44E5-ACA7-1CBC727C0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8">
              <a:extLst>
                <a:ext uri="{FF2B5EF4-FFF2-40B4-BE49-F238E27FC236}">
                  <a16:creationId xmlns:a16="http://schemas.microsoft.com/office/drawing/2014/main" id="{DB495408-912A-40A1-B4EB-B8B1070D32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9">
              <a:extLst>
                <a:ext uri="{FF2B5EF4-FFF2-40B4-BE49-F238E27FC236}">
                  <a16:creationId xmlns:a16="http://schemas.microsoft.com/office/drawing/2014/main" id="{38424851-9238-411E-A683-1D82E04A5E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8E06FA0F-15EB-48EE-B6EB-06F420C0B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21">
              <a:extLst>
                <a:ext uri="{FF2B5EF4-FFF2-40B4-BE49-F238E27FC236}">
                  <a16:creationId xmlns:a16="http://schemas.microsoft.com/office/drawing/2014/main" id="{179692C7-9AC0-4B2C-9456-3ED40187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22">
              <a:extLst>
                <a:ext uri="{FF2B5EF4-FFF2-40B4-BE49-F238E27FC236}">
                  <a16:creationId xmlns:a16="http://schemas.microsoft.com/office/drawing/2014/main" id="{ED576C72-8571-4357-8868-561C61A7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23">
              <a:extLst>
                <a:ext uri="{FF2B5EF4-FFF2-40B4-BE49-F238E27FC236}">
                  <a16:creationId xmlns:a16="http://schemas.microsoft.com/office/drawing/2014/main" id="{A362EFBB-07B1-4FE6-BB68-BAFC96B07A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3336113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37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39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4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6E6AF9-7865-4BE4-A2C3-C665DAAD9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360" y="841248"/>
            <a:ext cx="6227064" cy="1234440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chemeClr val="accent1"/>
                </a:solidFill>
              </a:rPr>
              <a:t>Introduction</a:t>
            </a:r>
          </a:p>
        </p:txBody>
      </p:sp>
      <p:sp>
        <p:nvSpPr>
          <p:cNvPr id="65" name="Isosceles Triangle 64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B69A3-1352-4BEA-B036-6F56F1727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359" y="2249424"/>
            <a:ext cx="8506777" cy="3803904"/>
          </a:xfrm>
        </p:spPr>
        <p:txBody>
          <a:bodyPr>
            <a:normAutofit/>
          </a:bodyPr>
          <a:lstStyle/>
          <a:p>
            <a:r>
              <a:rPr lang="en-US" sz="2000" dirty="0"/>
              <a:t>Housing is a top priority as established in the 2019 Town of Rutherfordton Action Plan</a:t>
            </a:r>
          </a:p>
          <a:p>
            <a:r>
              <a:rPr lang="en-US" sz="2000" dirty="0"/>
              <a:t>Initial data presents a clear need for new housing solutions and additional housing inventory</a:t>
            </a:r>
          </a:p>
          <a:p>
            <a:r>
              <a:rPr lang="en-US" sz="2000" dirty="0"/>
              <a:t>Draft analysis for housing needs reveals a growing need for affordable housing options </a:t>
            </a:r>
          </a:p>
          <a:p>
            <a:r>
              <a:rPr lang="en-US" sz="2000" dirty="0"/>
              <a:t>The current environment showcases the growing local demand and potential population shifts due to COVID-19</a:t>
            </a:r>
          </a:p>
          <a:p>
            <a:r>
              <a:rPr lang="en-US" sz="2000" dirty="0"/>
              <a:t>NCGS gives authority and tools for the Town to address housing needs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62209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8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itle 17">
            <a:extLst>
              <a:ext uri="{FF2B5EF4-FFF2-40B4-BE49-F238E27FC236}">
                <a16:creationId xmlns:a16="http://schemas.microsoft.com/office/drawing/2014/main" id="{1293866C-6C2F-4444-9DD7-FFEA274E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600" kern="120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Demographics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FC653C-865E-429B-B144-C5E5A07373B5}"/>
              </a:ext>
            </a:extLst>
          </p:cNvPr>
          <p:cNvSpPr txBox="1"/>
          <p:nvPr/>
        </p:nvSpPr>
        <p:spPr>
          <a:xfrm>
            <a:off x="2231846" y="1137661"/>
            <a:ext cx="973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solidFill>
                  <a:schemeClr val="bg1"/>
                </a:solidFill>
                <a:latin typeface="+mj-lt"/>
              </a:rPr>
              <a:t>Age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6FD75491-6A2D-4398-A4D8-B2535BC8B7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5838469"/>
              </p:ext>
            </p:extLst>
          </p:nvPr>
        </p:nvGraphicFramePr>
        <p:xfrm>
          <a:off x="5436763" y="-19437"/>
          <a:ext cx="6682665" cy="6847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5760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47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8" name="Group 49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9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8" name="Rectangle 70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9" name="Group 72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74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74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itle 17">
            <a:extLst>
              <a:ext uri="{FF2B5EF4-FFF2-40B4-BE49-F238E27FC236}">
                <a16:creationId xmlns:a16="http://schemas.microsoft.com/office/drawing/2014/main" id="{1293866C-6C2F-4444-9DD7-FFEA274E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Demographics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1C5F13B-FAC1-438D-9091-DCF9722E9C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0766179"/>
              </p:ext>
            </p:extLst>
          </p:nvPr>
        </p:nvGraphicFramePr>
        <p:xfrm>
          <a:off x="3702" y="12732"/>
          <a:ext cx="12189056" cy="4188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1" name="TextBox 100">
            <a:extLst>
              <a:ext uri="{FF2B5EF4-FFF2-40B4-BE49-F238E27FC236}">
                <a16:creationId xmlns:a16="http://schemas.microsoft.com/office/drawing/2014/main" id="{C623DBFA-CFA0-43FA-B337-EA1D793357FC}"/>
              </a:ext>
            </a:extLst>
          </p:cNvPr>
          <p:cNvSpPr txBox="1"/>
          <p:nvPr/>
        </p:nvSpPr>
        <p:spPr>
          <a:xfrm>
            <a:off x="5199651" y="4938345"/>
            <a:ext cx="17900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Education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30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D09F28C-B227-4F98-A6DA-0AF8F35CB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832" y="4627583"/>
            <a:ext cx="8833655" cy="72774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kern="1200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Demographics</a:t>
            </a:r>
            <a:br>
              <a:rPr lang="en-US" sz="3600" kern="1200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Household</a:t>
            </a:r>
            <a:r>
              <a:rPr lang="en-US" sz="1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Type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88B7544-0109-46BC-8E4E-2672EA38B5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1160385"/>
              </p:ext>
            </p:extLst>
          </p:nvPr>
        </p:nvGraphicFramePr>
        <p:xfrm>
          <a:off x="159657" y="211959"/>
          <a:ext cx="11712303" cy="3587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59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9A31A69-C56F-4E14-B7CA-AA4F622FA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832" y="4653758"/>
            <a:ext cx="8833655" cy="72774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kern="1200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  <a:t>Demographics</a:t>
            </a:r>
            <a:br>
              <a:rPr lang="en-US" sz="3600" kern="1200" dirty="0">
                <a:solidFill>
                  <a:srgbClr val="FFFFFE"/>
                </a:solidFill>
                <a:latin typeface="+mj-lt"/>
                <a:ea typeface="+mj-ea"/>
                <a:cs typeface="+mj-cs"/>
              </a:rPr>
            </a:br>
            <a:r>
              <a:rPr lang="en-US" sz="36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Income</a:t>
            </a:r>
            <a:endParaRPr lang="en-US" sz="36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F42CB8D-DD30-4B5A-961D-2C8445DD37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5254718"/>
              </p:ext>
            </p:extLst>
          </p:nvPr>
        </p:nvGraphicFramePr>
        <p:xfrm>
          <a:off x="318979" y="568335"/>
          <a:ext cx="11552981" cy="3230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7497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8334A2EF-69D9-41C1-9876-91D7FCF7C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74C0C03-1202-4DC9-BA33-998DDFB3F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60BF984B-F4C1-4BF0-B296-72CAD8814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2E887C16-A8CC-48BD-A34B-69B5D14BE1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1194B805-0CE2-4FD6-804E-2771E18BB4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96000EBD-113B-4BB5-94F2-B2C961094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C2C37892-BF6A-4DDB-BAA9-48B6A051E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B3A53A2B-EB9B-4318-A7F9-E371D211E7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59001F5F-9338-43E1-BB4B-21C681CA2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id="{24781ABE-347F-40E9-9BB2-3E35C8F15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id="{6D8A7767-4D16-4AB7-8277-D66FEC7F7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id="{1B7D649D-9559-4E1D-937A-351948350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45AA5D21-8C7B-4C77-815C-C3A8EA0A5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D7A46675-AA96-41DB-B9DB-CAA471A20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7">
              <a:extLst>
                <a:ext uri="{FF2B5EF4-FFF2-40B4-BE49-F238E27FC236}">
                  <a16:creationId xmlns:a16="http://schemas.microsoft.com/office/drawing/2014/main" id="{82090F8A-ECF2-423C-98D0-8EF226220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8">
              <a:extLst>
                <a:ext uri="{FF2B5EF4-FFF2-40B4-BE49-F238E27FC236}">
                  <a16:creationId xmlns:a16="http://schemas.microsoft.com/office/drawing/2014/main" id="{EA5DE46B-A4BE-407F-835A-693D3E979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9">
              <a:extLst>
                <a:ext uri="{FF2B5EF4-FFF2-40B4-BE49-F238E27FC236}">
                  <a16:creationId xmlns:a16="http://schemas.microsoft.com/office/drawing/2014/main" id="{429E4297-5489-465D-A6D7-03BD468E05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0">
              <a:extLst>
                <a:ext uri="{FF2B5EF4-FFF2-40B4-BE49-F238E27FC236}">
                  <a16:creationId xmlns:a16="http://schemas.microsoft.com/office/drawing/2014/main" id="{69A4CFA1-B603-453B-AC53-49E8A8DF7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id="{7A997EDF-8927-490B-AD5F-046317B8B2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id="{3C91BE84-B1A4-4592-A942-2C72C86DD8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A0AAA5CD-6E44-429A-91FA-D650BAF9EE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B01E22B-D88B-4F26-846E-C249F2B08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233" y="2310656"/>
            <a:ext cx="3849624" cy="23125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Housing Inventory</a:t>
            </a: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5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Structures</a:t>
            </a:r>
            <a:br>
              <a:rPr lang="en-US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8CA0C52-5ACA-4F17-AA4A-312E0E110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720" y="795527"/>
            <a:ext cx="5970638" cy="524884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Isosceles Triangle 39">
            <a:extLst>
              <a:ext uri="{FF2B5EF4-FFF2-40B4-BE49-F238E27FC236}">
                <a16:creationId xmlns:a16="http://schemas.microsoft.com/office/drawing/2014/main" id="{4F37E7FB-7372-47E3-914E-7CF7E94B1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50273" y="3291386"/>
            <a:ext cx="407233" cy="3510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4AC08D1-26EE-4B2A-A407-7410BD439C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8486654"/>
              </p:ext>
            </p:extLst>
          </p:nvPr>
        </p:nvGraphicFramePr>
        <p:xfrm>
          <a:off x="972115" y="960214"/>
          <a:ext cx="5641848" cy="4919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7650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45">
            <a:extLst>
              <a:ext uri="{FF2B5EF4-FFF2-40B4-BE49-F238E27FC236}">
                <a16:creationId xmlns:a16="http://schemas.microsoft.com/office/drawing/2014/main" id="{C54A3646-77FE-4862-96CE-45260829B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47">
            <a:extLst>
              <a:ext uri="{FF2B5EF4-FFF2-40B4-BE49-F238E27FC236}">
                <a16:creationId xmlns:a16="http://schemas.microsoft.com/office/drawing/2014/main" id="{3F6FA249-9C10-48B9-9F72-1F333D8A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036894FA-6F9A-4863-AEC5-B734F422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6B103C0B-E1BF-4BF0-9605-7426160F9E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7">
              <a:extLst>
                <a:ext uri="{FF2B5EF4-FFF2-40B4-BE49-F238E27FC236}">
                  <a16:creationId xmlns:a16="http://schemas.microsoft.com/office/drawing/2014/main" id="{B796B9AB-146B-42B0-B1F4-7EF69C521A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8">
              <a:extLst>
                <a:ext uri="{FF2B5EF4-FFF2-40B4-BE49-F238E27FC236}">
                  <a16:creationId xmlns:a16="http://schemas.microsoft.com/office/drawing/2014/main" id="{0B8CEE20-F67A-4CFC-88F1-4C942EB62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9">
              <a:extLst>
                <a:ext uri="{FF2B5EF4-FFF2-40B4-BE49-F238E27FC236}">
                  <a16:creationId xmlns:a16="http://schemas.microsoft.com/office/drawing/2014/main" id="{6B823E68-E880-4A79-82AD-6088E1DEAD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0">
              <a:extLst>
                <a:ext uri="{FF2B5EF4-FFF2-40B4-BE49-F238E27FC236}">
                  <a16:creationId xmlns:a16="http://schemas.microsoft.com/office/drawing/2014/main" id="{C90FFE78-151B-4C6F-893F-6832706022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3A2B9B53-0432-42A0-ACC1-23CCDB118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2">
              <a:extLst>
                <a:ext uri="{FF2B5EF4-FFF2-40B4-BE49-F238E27FC236}">
                  <a16:creationId xmlns:a16="http://schemas.microsoft.com/office/drawing/2014/main" id="{142954D5-E17A-4C4B-B575-9D2BE72C6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3">
              <a:extLst>
                <a:ext uri="{FF2B5EF4-FFF2-40B4-BE49-F238E27FC236}">
                  <a16:creationId xmlns:a16="http://schemas.microsoft.com/office/drawing/2014/main" id="{2317E4B1-5573-4066-895C-2FB759804A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4">
              <a:extLst>
                <a:ext uri="{FF2B5EF4-FFF2-40B4-BE49-F238E27FC236}">
                  <a16:creationId xmlns:a16="http://schemas.microsoft.com/office/drawing/2014/main" id="{EBA723B4-613D-41FA-93E8-94173C930F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5">
              <a:extLst>
                <a:ext uri="{FF2B5EF4-FFF2-40B4-BE49-F238E27FC236}">
                  <a16:creationId xmlns:a16="http://schemas.microsoft.com/office/drawing/2014/main" id="{D2693AEC-A60D-40B1-87B3-1EF30A56D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6">
              <a:extLst>
                <a:ext uri="{FF2B5EF4-FFF2-40B4-BE49-F238E27FC236}">
                  <a16:creationId xmlns:a16="http://schemas.microsoft.com/office/drawing/2014/main" id="{0EFB57B1-129C-4CA5-9513-29226043B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7">
              <a:extLst>
                <a:ext uri="{FF2B5EF4-FFF2-40B4-BE49-F238E27FC236}">
                  <a16:creationId xmlns:a16="http://schemas.microsoft.com/office/drawing/2014/main" id="{AC89A1FD-35E1-4574-A439-61C20F457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8">
              <a:extLst>
                <a:ext uri="{FF2B5EF4-FFF2-40B4-BE49-F238E27FC236}">
                  <a16:creationId xmlns:a16="http://schemas.microsoft.com/office/drawing/2014/main" id="{4D55D1DF-59D8-4B47-87C4-FB3A82689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9">
              <a:extLst>
                <a:ext uri="{FF2B5EF4-FFF2-40B4-BE49-F238E27FC236}">
                  <a16:creationId xmlns:a16="http://schemas.microsoft.com/office/drawing/2014/main" id="{F99FF32E-3548-4B4D-894E-B3A06C12A7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20">
              <a:extLst>
                <a:ext uri="{FF2B5EF4-FFF2-40B4-BE49-F238E27FC236}">
                  <a16:creationId xmlns:a16="http://schemas.microsoft.com/office/drawing/2014/main" id="{5005D0D4-EFA9-4355-BA9B-A7B46F9412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21">
              <a:extLst>
                <a:ext uri="{FF2B5EF4-FFF2-40B4-BE49-F238E27FC236}">
                  <a16:creationId xmlns:a16="http://schemas.microsoft.com/office/drawing/2014/main" id="{6350B02F-5937-44B9-83F4-9C970BE96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22">
              <a:extLst>
                <a:ext uri="{FF2B5EF4-FFF2-40B4-BE49-F238E27FC236}">
                  <a16:creationId xmlns:a16="http://schemas.microsoft.com/office/drawing/2014/main" id="{F21A245F-C10F-495E-BD0E-CE576C7F0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3">
              <a:extLst>
                <a:ext uri="{FF2B5EF4-FFF2-40B4-BE49-F238E27FC236}">
                  <a16:creationId xmlns:a16="http://schemas.microsoft.com/office/drawing/2014/main" id="{6F524856-7B56-403B-B504-044710FD5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4">
              <a:extLst>
                <a:ext uri="{FF2B5EF4-FFF2-40B4-BE49-F238E27FC236}">
                  <a16:creationId xmlns:a16="http://schemas.microsoft.com/office/drawing/2014/main" id="{4E6D29BC-894B-4228-9F3F-92037EA39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5">
              <a:extLst>
                <a:ext uri="{FF2B5EF4-FFF2-40B4-BE49-F238E27FC236}">
                  <a16:creationId xmlns:a16="http://schemas.microsoft.com/office/drawing/2014/main" id="{E03B2DC6-DF02-45CB-AC7C-6EBBD359C3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78" name="Rectangle 70">
            <a:extLst>
              <a:ext uri="{FF2B5EF4-FFF2-40B4-BE49-F238E27FC236}">
                <a16:creationId xmlns:a16="http://schemas.microsoft.com/office/drawing/2014/main" id="{700D0C16-8549-4373-8B7C-3555082CE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4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7F19D1-F14F-428C-B22B-12C5C7957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360" y="841248"/>
            <a:ext cx="6227064" cy="123444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Housing Affordability: Cost Burden</a:t>
            </a:r>
          </a:p>
        </p:txBody>
      </p: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C7341777-0F86-4E1E-A07F-2076F00D0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17E92B-2FF6-4DC1-A086-AADDF2EC78E2}"/>
              </a:ext>
            </a:extLst>
          </p:cNvPr>
          <p:cNvSpPr txBox="1"/>
          <p:nvPr/>
        </p:nvSpPr>
        <p:spPr>
          <a:xfrm>
            <a:off x="2880360" y="2249424"/>
            <a:ext cx="8417878" cy="3803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</a:rPr>
              <a:t>Households are </a:t>
            </a:r>
            <a:r>
              <a:rPr lang="en-US" sz="2200" b="1" dirty="0">
                <a:effectLst/>
              </a:rPr>
              <a:t>cost-burdened</a:t>
            </a:r>
            <a:r>
              <a:rPr lang="en-US" sz="2200" dirty="0">
                <a:effectLst/>
              </a:rPr>
              <a:t> if they pay over 30% of their gross household income in housing related expenses. 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</a:rPr>
              <a:t>Households are </a:t>
            </a:r>
            <a:r>
              <a:rPr lang="en-US" sz="2200" b="1" dirty="0">
                <a:effectLst/>
              </a:rPr>
              <a:t>severely cost-burdened</a:t>
            </a:r>
            <a:r>
              <a:rPr lang="en-US" sz="2200" dirty="0">
                <a:effectLst/>
              </a:rPr>
              <a:t> if they pay more than 50% of their gross income in housing related expenses. 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Area Median Income: </a:t>
            </a:r>
            <a:r>
              <a:rPr lang="en-US" sz="2200" dirty="0">
                <a:effectLst/>
              </a:rPr>
              <a:t>$42,346</a:t>
            </a:r>
          </a:p>
        </p:txBody>
      </p:sp>
    </p:spTree>
    <p:extLst>
      <p:ext uri="{BB962C8B-B14F-4D97-AF65-F5344CB8AC3E}">
        <p14:creationId xmlns:p14="http://schemas.microsoft.com/office/powerpoint/2010/main" val="2706426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48">
            <a:extLst>
              <a:ext uri="{FF2B5EF4-FFF2-40B4-BE49-F238E27FC236}">
                <a16:creationId xmlns:a16="http://schemas.microsoft.com/office/drawing/2014/main" id="{8334A2EF-69D9-41C1-9876-91D7FCF7C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50">
            <a:extLst>
              <a:ext uri="{FF2B5EF4-FFF2-40B4-BE49-F238E27FC236}">
                <a16:creationId xmlns:a16="http://schemas.microsoft.com/office/drawing/2014/main" id="{874C0C03-1202-4DC9-BA33-998DDFB3F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>
              <a:extLst>
                <a:ext uri="{FF2B5EF4-FFF2-40B4-BE49-F238E27FC236}">
                  <a16:creationId xmlns:a16="http://schemas.microsoft.com/office/drawing/2014/main" id="{60BF984B-F4C1-4BF0-B296-72CAD8814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6">
              <a:extLst>
                <a:ext uri="{FF2B5EF4-FFF2-40B4-BE49-F238E27FC236}">
                  <a16:creationId xmlns:a16="http://schemas.microsoft.com/office/drawing/2014/main" id="{2E887C16-A8CC-48BD-A34B-69B5D14BE1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7">
              <a:extLst>
                <a:ext uri="{FF2B5EF4-FFF2-40B4-BE49-F238E27FC236}">
                  <a16:creationId xmlns:a16="http://schemas.microsoft.com/office/drawing/2014/main" id="{1194B805-0CE2-4FD6-804E-2771E18BB4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">
              <a:extLst>
                <a:ext uri="{FF2B5EF4-FFF2-40B4-BE49-F238E27FC236}">
                  <a16:creationId xmlns:a16="http://schemas.microsoft.com/office/drawing/2014/main" id="{96000EBD-113B-4BB5-94F2-B2C961094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9">
              <a:extLst>
                <a:ext uri="{FF2B5EF4-FFF2-40B4-BE49-F238E27FC236}">
                  <a16:creationId xmlns:a16="http://schemas.microsoft.com/office/drawing/2014/main" id="{C2C37892-BF6A-4DDB-BAA9-48B6A051E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0">
              <a:extLst>
                <a:ext uri="{FF2B5EF4-FFF2-40B4-BE49-F238E27FC236}">
                  <a16:creationId xmlns:a16="http://schemas.microsoft.com/office/drawing/2014/main" id="{B3A53A2B-EB9B-4318-A7F9-E371D211E7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1">
              <a:extLst>
                <a:ext uri="{FF2B5EF4-FFF2-40B4-BE49-F238E27FC236}">
                  <a16:creationId xmlns:a16="http://schemas.microsoft.com/office/drawing/2014/main" id="{59001F5F-9338-43E1-BB4B-21C681CA2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2">
              <a:extLst>
                <a:ext uri="{FF2B5EF4-FFF2-40B4-BE49-F238E27FC236}">
                  <a16:creationId xmlns:a16="http://schemas.microsoft.com/office/drawing/2014/main" id="{24781ABE-347F-40E9-9BB2-3E35C8F15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3">
              <a:extLst>
                <a:ext uri="{FF2B5EF4-FFF2-40B4-BE49-F238E27FC236}">
                  <a16:creationId xmlns:a16="http://schemas.microsoft.com/office/drawing/2014/main" id="{6D8A7767-4D16-4AB7-8277-D66FEC7F7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4">
              <a:extLst>
                <a:ext uri="{FF2B5EF4-FFF2-40B4-BE49-F238E27FC236}">
                  <a16:creationId xmlns:a16="http://schemas.microsoft.com/office/drawing/2014/main" id="{1B7D649D-9559-4E1D-937A-351948350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5">
              <a:extLst>
                <a:ext uri="{FF2B5EF4-FFF2-40B4-BE49-F238E27FC236}">
                  <a16:creationId xmlns:a16="http://schemas.microsoft.com/office/drawing/2014/main" id="{45AA5D21-8C7B-4C77-815C-C3A8EA0A5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6">
              <a:extLst>
                <a:ext uri="{FF2B5EF4-FFF2-40B4-BE49-F238E27FC236}">
                  <a16:creationId xmlns:a16="http://schemas.microsoft.com/office/drawing/2014/main" id="{D7A46675-AA96-41DB-B9DB-CAA471A20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17">
              <a:extLst>
                <a:ext uri="{FF2B5EF4-FFF2-40B4-BE49-F238E27FC236}">
                  <a16:creationId xmlns:a16="http://schemas.microsoft.com/office/drawing/2014/main" id="{82090F8A-ECF2-423C-98D0-8EF226220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18">
              <a:extLst>
                <a:ext uri="{FF2B5EF4-FFF2-40B4-BE49-F238E27FC236}">
                  <a16:creationId xmlns:a16="http://schemas.microsoft.com/office/drawing/2014/main" id="{EA5DE46B-A4BE-407F-835A-693D3E979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9">
              <a:extLst>
                <a:ext uri="{FF2B5EF4-FFF2-40B4-BE49-F238E27FC236}">
                  <a16:creationId xmlns:a16="http://schemas.microsoft.com/office/drawing/2014/main" id="{429E4297-5489-465D-A6D7-03BD468E05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0">
              <a:extLst>
                <a:ext uri="{FF2B5EF4-FFF2-40B4-BE49-F238E27FC236}">
                  <a16:creationId xmlns:a16="http://schemas.microsoft.com/office/drawing/2014/main" id="{69A4CFA1-B603-453B-AC53-49E8A8DF7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1">
              <a:extLst>
                <a:ext uri="{FF2B5EF4-FFF2-40B4-BE49-F238E27FC236}">
                  <a16:creationId xmlns:a16="http://schemas.microsoft.com/office/drawing/2014/main" id="{7A997EDF-8927-490B-AD5F-046317B8B2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2">
              <a:extLst>
                <a:ext uri="{FF2B5EF4-FFF2-40B4-BE49-F238E27FC236}">
                  <a16:creationId xmlns:a16="http://schemas.microsoft.com/office/drawing/2014/main" id="{3C91BE84-B1A4-4592-A942-2C72C86DD8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3">
              <a:extLst>
                <a:ext uri="{FF2B5EF4-FFF2-40B4-BE49-F238E27FC236}">
                  <a16:creationId xmlns:a16="http://schemas.microsoft.com/office/drawing/2014/main" id="{A0AAA5CD-6E44-429A-91FA-D650BAF9EE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384CE9-347F-4F2B-A2B5-0393F3F6A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663" y="1455611"/>
            <a:ext cx="3849624" cy="23125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Housing Affordability</a:t>
            </a:r>
          </a:p>
        </p:txBody>
      </p:sp>
      <p:sp>
        <p:nvSpPr>
          <p:cNvPr id="97" name="Rectangle 71">
            <a:extLst>
              <a:ext uri="{FF2B5EF4-FFF2-40B4-BE49-F238E27FC236}">
                <a16:creationId xmlns:a16="http://schemas.microsoft.com/office/drawing/2014/main" id="{C8CA0C52-5ACA-4F17-AA4A-312E0E110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720" y="795527"/>
            <a:ext cx="5970638" cy="524884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Isosceles Triangle 39">
            <a:extLst>
              <a:ext uri="{FF2B5EF4-FFF2-40B4-BE49-F238E27FC236}">
                <a16:creationId xmlns:a16="http://schemas.microsoft.com/office/drawing/2014/main" id="{4F37E7FB-7372-47E3-914E-7CF7E94B1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50273" y="3291386"/>
            <a:ext cx="407233" cy="3510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BC2D108-A88E-48C2-BCB1-5C4D202B3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437638"/>
              </p:ext>
            </p:extLst>
          </p:nvPr>
        </p:nvGraphicFramePr>
        <p:xfrm>
          <a:off x="1059074" y="960214"/>
          <a:ext cx="5467933" cy="4919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3522">
                  <a:extLst>
                    <a:ext uri="{9D8B030D-6E8A-4147-A177-3AD203B41FA5}">
                      <a16:colId xmlns:a16="http://schemas.microsoft.com/office/drawing/2014/main" val="3334426554"/>
                    </a:ext>
                  </a:extLst>
                </a:gridCol>
                <a:gridCol w="1441698">
                  <a:extLst>
                    <a:ext uri="{9D8B030D-6E8A-4147-A177-3AD203B41FA5}">
                      <a16:colId xmlns:a16="http://schemas.microsoft.com/office/drawing/2014/main" val="1252563483"/>
                    </a:ext>
                  </a:extLst>
                </a:gridCol>
                <a:gridCol w="762117">
                  <a:extLst>
                    <a:ext uri="{9D8B030D-6E8A-4147-A177-3AD203B41FA5}">
                      <a16:colId xmlns:a16="http://schemas.microsoft.com/office/drawing/2014/main" val="524010208"/>
                    </a:ext>
                  </a:extLst>
                </a:gridCol>
                <a:gridCol w="771443">
                  <a:extLst>
                    <a:ext uri="{9D8B030D-6E8A-4147-A177-3AD203B41FA5}">
                      <a16:colId xmlns:a16="http://schemas.microsoft.com/office/drawing/2014/main" val="2350345491"/>
                    </a:ext>
                  </a:extLst>
                </a:gridCol>
                <a:gridCol w="969153">
                  <a:extLst>
                    <a:ext uri="{9D8B030D-6E8A-4147-A177-3AD203B41FA5}">
                      <a16:colId xmlns:a16="http://schemas.microsoft.com/office/drawing/2014/main" val="2151758816"/>
                    </a:ext>
                  </a:extLst>
                </a:gridCol>
              </a:tblGrid>
              <a:tr h="6718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Income Distribution Overview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Definition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Owner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Renter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Total # of People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extLst>
                  <a:ext uri="{0D108BD9-81ED-4DB2-BD59-A6C34878D82A}">
                    <a16:rowId xmlns:a16="http://schemas.microsoft.com/office/drawing/2014/main" val="428401615"/>
                  </a:ext>
                </a:extLst>
              </a:tr>
              <a:tr h="6718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Extremely Low-Income (ELI)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Households with incomes &lt;30% AMI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245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225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470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extLst>
                  <a:ext uri="{0D108BD9-81ED-4DB2-BD59-A6C34878D82A}">
                    <a16:rowId xmlns:a16="http://schemas.microsoft.com/office/drawing/2014/main" val="1589678722"/>
                  </a:ext>
                </a:extLst>
              </a:tr>
              <a:tr h="6718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Very Low-income 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Households with income 30%-50% AMI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385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435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820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extLst>
                  <a:ext uri="{0D108BD9-81ED-4DB2-BD59-A6C34878D82A}">
                    <a16:rowId xmlns:a16="http://schemas.microsoft.com/office/drawing/2014/main" val="403309692"/>
                  </a:ext>
                </a:extLst>
              </a:tr>
              <a:tr h="8885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Low-Income 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Households with income 51%-80% AMI (LIHTC at &lt;60%)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465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365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830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extLst>
                  <a:ext uri="{0D108BD9-81ED-4DB2-BD59-A6C34878D82A}">
                    <a16:rowId xmlns:a16="http://schemas.microsoft.com/office/drawing/2014/main" val="914178626"/>
                  </a:ext>
                </a:extLst>
              </a:tr>
              <a:tr h="11053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Moderate-Income (Workforce) 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Households with income 81% - 100% AMI (Can vary by community)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420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620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extLst>
                  <a:ext uri="{0D108BD9-81ED-4DB2-BD59-A6C34878D82A}">
                    <a16:rowId xmlns:a16="http://schemas.microsoft.com/office/drawing/2014/main" val="2169419766"/>
                  </a:ext>
                </a:extLst>
              </a:tr>
              <a:tr h="6718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Other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Household Income &gt;100% AMFI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1,795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415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2,210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extLst>
                  <a:ext uri="{0D108BD9-81ED-4DB2-BD59-A6C34878D82A}">
                    <a16:rowId xmlns:a16="http://schemas.microsoft.com/office/drawing/2014/main" val="4293965512"/>
                  </a:ext>
                </a:extLst>
              </a:tr>
              <a:tr h="2382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Total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-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3,305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1,645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4,955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576" marR="80576" marT="0" marB="0"/>
                </a:tc>
                <a:extLst>
                  <a:ext uri="{0D108BD9-81ED-4DB2-BD59-A6C34878D82A}">
                    <a16:rowId xmlns:a16="http://schemas.microsoft.com/office/drawing/2014/main" val="1130331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031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6125</TotalTime>
  <Words>670</Words>
  <Application>Microsoft Office PowerPoint</Application>
  <PresentationFormat>Widescreen</PresentationFormat>
  <Paragraphs>152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Draft Housing Needs Assessment</vt:lpstr>
      <vt:lpstr>Introduction</vt:lpstr>
      <vt:lpstr>Demographics</vt:lpstr>
      <vt:lpstr>Demographics</vt:lpstr>
      <vt:lpstr>Demographics Household Type</vt:lpstr>
      <vt:lpstr>Demographics Income</vt:lpstr>
      <vt:lpstr>Housing Inventory Structures </vt:lpstr>
      <vt:lpstr>Housing Affordability: Cost Burden</vt:lpstr>
      <vt:lpstr>Housing Affordability</vt:lpstr>
      <vt:lpstr>Cost Burden: Renters</vt:lpstr>
      <vt:lpstr>Cost Burden: Owners</vt:lpstr>
      <vt:lpstr>Cost Burden in Rutherfordton</vt:lpstr>
      <vt:lpstr>Current Affordable Housing Programs</vt:lpstr>
      <vt:lpstr>Key Informant Perspectives</vt:lpstr>
      <vt:lpstr>Recommendations</vt:lpstr>
      <vt:lpstr>Recommendations continued</vt:lpstr>
      <vt:lpstr>Next Steps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Housing Needs Assessment</dc:title>
  <dc:creator>Magnolia Long</dc:creator>
  <cp:lastModifiedBy>Magnolia Long</cp:lastModifiedBy>
  <cp:revision>4</cp:revision>
  <dcterms:created xsi:type="dcterms:W3CDTF">2020-07-30T14:50:37Z</dcterms:created>
  <dcterms:modified xsi:type="dcterms:W3CDTF">2020-08-03T20:58:41Z</dcterms:modified>
</cp:coreProperties>
</file>