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0" r:id="rId2"/>
    <p:sldId id="347" r:id="rId3"/>
    <p:sldId id="339" r:id="rId4"/>
    <p:sldId id="337" r:id="rId5"/>
    <p:sldId id="331" r:id="rId6"/>
    <p:sldId id="348" r:id="rId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pril Miller" initials="AM" lastIdx="1" clrIdx="0">
    <p:extLst>
      <p:ext uri="{19B8F6BF-5375-455C-9EA6-DF929625EA0E}">
        <p15:presenceInfo xmlns:p15="http://schemas.microsoft.com/office/powerpoint/2012/main" userId="S-1-5-21-734135845-2215677181-951700306-64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7F"/>
    <a:srgbClr val="F2F2F2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2" autoAdjust="0"/>
    <p:restoredTop sz="91774" autoAdjust="0"/>
  </p:normalViewPr>
  <p:slideViewPr>
    <p:cSldViewPr>
      <p:cViewPr varScale="1">
        <p:scale>
          <a:sx n="95" d="100"/>
          <a:sy n="95" d="100"/>
        </p:scale>
        <p:origin x="10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81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621E95-6B3D-D756-FCB9-DA5BEE4009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534E0-E3C9-C292-AD25-477A3391C7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01007-F6FD-427C-B5F7-4CE240523E68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998382-A95F-A010-3A66-B06CF9DBEA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44C09-8DE5-670B-5605-6801FC1F58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1DAD2-0871-4B77-8CBA-6A890D13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4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4D845D21-CE70-42AC-A50F-193BFBE1C0C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F83D9749-FB3E-467A-B8CB-455F2EADF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4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D9749-FB3E-467A-B8CB-455F2EADFC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1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D9749-FB3E-467A-B8CB-455F2EADFC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6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597F"/>
              </a:buClr>
              <a:buFont typeface="Wingdings" panose="05000000000000000000" pitchFamily="2" charset="2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D9749-FB3E-467A-B8CB-455F2EADFC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3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D9749-FB3E-467A-B8CB-455F2EADFC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81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597F"/>
              </a:buClr>
              <a:buFont typeface="Wingdings" panose="05000000000000000000" pitchFamily="2" charset="2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D9749-FB3E-467A-B8CB-455F2EADFC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9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PW_MEDIA\+DPW Photo Archive\Facilities\Department of Public Works\DPW Front (2) - compressed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6220" r="6632" b="16667"/>
          <a:stretch/>
        </p:blipFill>
        <p:spPr bwMode="auto">
          <a:xfrm>
            <a:off x="1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8595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3836987"/>
            <a:ext cx="5715000" cy="149701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b="1" baseline="0">
                <a:solidFill>
                  <a:schemeClr val="bg1"/>
                </a:solidFill>
                <a:latin typeface="Bw Mitga" pitchFamily="50" charset="0"/>
              </a:defRPr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724400"/>
            <a:ext cx="5715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Bw Mitga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60915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5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3626434"/>
            <a:ext cx="57150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baseline="0">
                <a:solidFill>
                  <a:schemeClr val="bg1"/>
                </a:solidFill>
                <a:latin typeface="Bw Mitga" pitchFamily="50" charset="0"/>
              </a:defRPr>
            </a:lvl1pPr>
          </a:lstStyle>
          <a:p>
            <a:r>
              <a:rPr lang="en-US" dirty="0"/>
              <a:t>Section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464634"/>
            <a:ext cx="5715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Bw Mitga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43000" y="609600"/>
            <a:ext cx="2514600" cy="2713121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0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74638"/>
            <a:ext cx="8305800" cy="868362"/>
          </a:xfrm>
          <a:prstGeom prst="rect">
            <a:avLst/>
          </a:prstGeom>
          <a:noFill/>
        </p:spPr>
        <p:txBody>
          <a:bodyPr lIns="0" rIns="91440">
            <a:normAutofit/>
          </a:bodyPr>
          <a:lstStyle>
            <a:lvl1pPr algn="l">
              <a:defRPr>
                <a:solidFill>
                  <a:schemeClr val="tx1"/>
                </a:solidFill>
                <a:latin typeface="Bw Mitga" pitchFamily="50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371600"/>
            <a:ext cx="8305800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ECD2-EF59-4A3B-B592-13ADFB602C3B}"/>
              </a:ext>
            </a:extLst>
          </p:cNvPr>
          <p:cNvCxnSpPr>
            <a:cxnSpLocks/>
          </p:cNvCxnSpPr>
          <p:nvPr userDrawn="1"/>
        </p:nvCxnSpPr>
        <p:spPr>
          <a:xfrm>
            <a:off x="381000" y="1219200"/>
            <a:ext cx="8305800" cy="0"/>
          </a:xfrm>
          <a:prstGeom prst="line">
            <a:avLst/>
          </a:prstGeom>
          <a:ln w="22225" cap="rnd">
            <a:solidFill>
              <a:srgbClr val="0059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2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74638"/>
            <a:ext cx="8305800" cy="868362"/>
          </a:xfrm>
          <a:prstGeom prst="rect">
            <a:avLst/>
          </a:prstGeom>
          <a:noFill/>
        </p:spPr>
        <p:txBody>
          <a:bodyPr lIns="0" rIns="91440">
            <a:normAutofit/>
          </a:bodyPr>
          <a:lstStyle>
            <a:lvl1pPr algn="l">
              <a:defRPr>
                <a:solidFill>
                  <a:schemeClr val="tx1"/>
                </a:solidFill>
                <a:latin typeface="Bw Mitga" pitchFamily="50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828800"/>
            <a:ext cx="4038600" cy="38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3ECD2-EF59-4A3B-B592-13ADFB602C3B}"/>
              </a:ext>
            </a:extLst>
          </p:cNvPr>
          <p:cNvCxnSpPr>
            <a:cxnSpLocks/>
          </p:cNvCxnSpPr>
          <p:nvPr userDrawn="1"/>
        </p:nvCxnSpPr>
        <p:spPr>
          <a:xfrm>
            <a:off x="381000" y="1219200"/>
            <a:ext cx="8305800" cy="0"/>
          </a:xfrm>
          <a:prstGeom prst="line">
            <a:avLst/>
          </a:prstGeom>
          <a:ln w="22225" cap="rnd">
            <a:solidFill>
              <a:srgbClr val="0059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01F356-7F00-40E3-BEB3-B3A9CA9F238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48200" y="1828800"/>
            <a:ext cx="4038600" cy="38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87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76800"/>
            <a:ext cx="8229600" cy="45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0" y="381000"/>
            <a:ext cx="8229600" cy="4495800"/>
          </a:xfrm>
          <a:prstGeom prst="rect">
            <a:avLst/>
          </a:prstGeom>
          <a:ln w="38100">
            <a:solidFill>
              <a:srgbClr val="00597F"/>
            </a:solidFill>
          </a:ln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Photos: </a:t>
            </a:r>
            <a:r>
              <a:rPr lang="it-IT" dirty="0"/>
              <a:t>M:\PW_MEDIA\+DPW Photo Archive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334000"/>
            <a:ext cx="8229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2886970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55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PW_MEDIA\+DPW Photo Archive\Facilities\Department of Public Works\DPW Front (2) - compressed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6220" r="6632" b="16667"/>
          <a:stretch/>
        </p:blipFill>
        <p:spPr bwMode="auto">
          <a:xfrm>
            <a:off x="1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8595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495800"/>
            <a:ext cx="5715000" cy="88741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b="1" baseline="0">
                <a:solidFill>
                  <a:schemeClr val="bg1"/>
                </a:solidFill>
                <a:latin typeface="Bw Mitga" pitchFamily="50" charset="0"/>
              </a:defRPr>
            </a:lvl1pPr>
          </a:lstStyle>
          <a:p>
            <a:r>
              <a:rPr lang="en-US" dirty="0"/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334765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:\01 Administration\Forms, Labels - Miscellaneous\InDesign Templates\DPW_Logo - on white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76657"/>
            <a:ext cx="2209800" cy="6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6324600" y="5874603"/>
            <a:ext cx="2491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Public Works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Ave Cycle Track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8, 2023</a:t>
            </a:r>
          </a:p>
          <a:p>
            <a:pPr algn="r"/>
            <a:r>
              <a:rPr lang="en-US" sz="1200" u="sng" dirty="0">
                <a:solidFill>
                  <a:srgbClr val="005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www.cityofsanrafael.org/DPW 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172942" y="6136212"/>
            <a:ext cx="1295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58595B"/>
                </a:solidFill>
                <a:latin typeface="Bw Mitga" pitchFamily="50" charset="0"/>
                <a:cs typeface="Arial" panose="020B0604020202020204" pitchFamily="34" charset="0"/>
              </a:rPr>
              <a:t>Slide</a:t>
            </a:r>
            <a:r>
              <a:rPr lang="en-US" sz="1400" b="0" baseline="0" dirty="0">
                <a:solidFill>
                  <a:srgbClr val="58595B"/>
                </a:solidFill>
                <a:latin typeface="Bw Mitga" pitchFamily="50" charset="0"/>
                <a:cs typeface="Arial" panose="020B0604020202020204" pitchFamily="34" charset="0"/>
              </a:rPr>
              <a:t> </a:t>
            </a:r>
            <a:fld id="{B206AF4F-3539-4A32-B592-E19FF7D5A7E0}" type="slidenum">
              <a:rPr lang="en-US" sz="1400" b="1" baseline="0" smtClean="0">
                <a:solidFill>
                  <a:srgbClr val="58595B"/>
                </a:solidFill>
                <a:latin typeface="Bw Mitga" pitchFamily="50" charset="0"/>
                <a:cs typeface="Arial" panose="020B0604020202020204" pitchFamily="34" charset="0"/>
              </a:rPr>
              <a:pPr algn="ctr"/>
              <a:t>‹#›</a:t>
            </a:fld>
            <a:endParaRPr lang="en-US" sz="1400" b="1" u="sng" dirty="0">
              <a:solidFill>
                <a:srgbClr val="58595B"/>
              </a:solidFill>
              <a:latin typeface="Bw Mitga" pitchFamily="50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70569A-9120-4BBF-B69D-4576122E66CC}"/>
              </a:ext>
            </a:extLst>
          </p:cNvPr>
          <p:cNvCxnSpPr/>
          <p:nvPr userDrawn="1"/>
        </p:nvCxnSpPr>
        <p:spPr>
          <a:xfrm>
            <a:off x="4439642" y="6136212"/>
            <a:ext cx="762000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CB4517-3369-4DF1-92D2-743153D01800}"/>
              </a:ext>
            </a:extLst>
          </p:cNvPr>
          <p:cNvCxnSpPr/>
          <p:nvPr userDrawn="1"/>
        </p:nvCxnSpPr>
        <p:spPr>
          <a:xfrm>
            <a:off x="4432677" y="6443989"/>
            <a:ext cx="762000" cy="0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60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65" r:id="rId4"/>
    <p:sldLayoutId id="2147483657" r:id="rId5"/>
    <p:sldLayoutId id="2147483664" r:id="rId6"/>
    <p:sldLayoutId id="214748366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D779E4-6E9B-EB99-7153-DF7F37128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5" r="2348"/>
          <a:stretch/>
        </p:blipFill>
        <p:spPr>
          <a:xfrm>
            <a:off x="3882144" y="583992"/>
            <a:ext cx="4845241" cy="264419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5130770-4B1C-8464-5081-BA75E80E3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626434"/>
            <a:ext cx="6934200" cy="1470025"/>
          </a:xfrm>
        </p:spPr>
        <p:txBody>
          <a:bodyPr>
            <a:normAutofit/>
          </a:bodyPr>
          <a:lstStyle/>
          <a:p>
            <a:r>
              <a:rPr lang="en-US" dirty="0"/>
              <a:t>Grand Avenue Cycle Track Project Update</a:t>
            </a:r>
          </a:p>
        </p:txBody>
      </p:sp>
    </p:spTree>
    <p:extLst>
      <p:ext uri="{BB962C8B-B14F-4D97-AF65-F5344CB8AC3E}">
        <p14:creationId xmlns:p14="http://schemas.microsoft.com/office/powerpoint/2010/main" val="233329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CA6ADB-D655-937D-3917-2DDE95D6A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389" t="21397" r="3943" b="28492"/>
          <a:stretch/>
        </p:blipFill>
        <p:spPr>
          <a:xfrm>
            <a:off x="-1" y="2705101"/>
            <a:ext cx="9144001" cy="2944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DE7B1-C86B-7B38-296A-39A6B41F50E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597F"/>
          </a:solidFill>
        </p:spPr>
        <p:txBody>
          <a:bodyPr lIns="91440"/>
          <a:lstStyle/>
          <a:p>
            <a:r>
              <a:rPr lang="en-US" dirty="0">
                <a:solidFill>
                  <a:schemeClr val="bg1"/>
                </a:solidFill>
              </a:rPr>
              <a:t>Project Overview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481766D-F165-CE58-433E-C43DB29A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22505"/>
            <a:ext cx="8305800" cy="1344496"/>
          </a:xfrm>
        </p:spPr>
        <p:txBody>
          <a:bodyPr numCol="1">
            <a:normAutofit/>
          </a:bodyPr>
          <a:lstStyle/>
          <a:p>
            <a:pPr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Create Cycle Track on Grand Ave (between 2</a:t>
            </a:r>
            <a:r>
              <a:rPr lang="en-US" sz="2000" baseline="30000" dirty="0"/>
              <a:t>nd</a:t>
            </a:r>
            <a:r>
              <a:rPr lang="en-US" sz="2000" dirty="0"/>
              <a:t> and 4</a:t>
            </a:r>
            <a:r>
              <a:rPr lang="en-US" sz="2000" baseline="30000" dirty="0"/>
              <a:t>th</a:t>
            </a:r>
            <a:r>
              <a:rPr lang="en-US" sz="2000" dirty="0"/>
              <a:t> Street)</a:t>
            </a:r>
          </a:p>
          <a:p>
            <a:pPr lvl="1"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New two-way protected bikeway &amp; sidewalk (east side)</a:t>
            </a:r>
          </a:p>
          <a:p>
            <a:pPr lvl="1"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Extension to San Francisco Bay Trail</a:t>
            </a:r>
          </a:p>
          <a:p>
            <a:pPr lvl="1"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Connection to San Rafael Downtown, Transit Center, and Canal Neighborhood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14115-AA65-96CC-474B-78E42CC42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5379631"/>
            <a:ext cx="657225" cy="1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5D44C-FB2C-B382-ABC6-42B776752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5" r="5995"/>
          <a:stretch/>
        </p:blipFill>
        <p:spPr>
          <a:xfrm>
            <a:off x="0" y="1752600"/>
            <a:ext cx="9144000" cy="3798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DE7B1-C86B-7B38-296A-39A6B41F50E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597F"/>
          </a:solidFill>
        </p:spPr>
        <p:txBody>
          <a:bodyPr lIns="91440"/>
          <a:lstStyle/>
          <a:p>
            <a:r>
              <a:rPr lang="en-US" dirty="0">
                <a:solidFill>
                  <a:schemeClr val="bg1"/>
                </a:solidFill>
              </a:rPr>
              <a:t>Design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204D2-0495-3E09-E5E7-20B250E3D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187" y="5257800"/>
            <a:ext cx="657225" cy="1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6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DE7B1-C86B-7B38-296A-39A6B41F50E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597F"/>
          </a:solidFill>
        </p:spPr>
        <p:txBody>
          <a:bodyPr lIns="91440"/>
          <a:lstStyle/>
          <a:p>
            <a:r>
              <a:rPr lang="en-US" dirty="0">
                <a:solidFill>
                  <a:schemeClr val="bg1"/>
                </a:solidFill>
              </a:rPr>
              <a:t>Anticipated Timeline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11E85-216A-DA54-E397-EEED3827A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267200"/>
          </a:xfrm>
        </p:spPr>
        <p:txBody>
          <a:bodyPr>
            <a:normAutofit/>
          </a:bodyPr>
          <a:lstStyle/>
          <a:p>
            <a:pPr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Grant Funding Confirmed – 2022</a:t>
            </a:r>
          </a:p>
          <a:p>
            <a:pPr lvl="1"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~$560,000 for Construction </a:t>
            </a:r>
          </a:p>
          <a:p>
            <a:pPr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BPAC Update – Feb 2023</a:t>
            </a:r>
          </a:p>
          <a:p>
            <a:pPr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Public Outreach – Feb/March 2023</a:t>
            </a:r>
            <a:endParaRPr lang="en-US" sz="2400" dirty="0"/>
          </a:p>
          <a:p>
            <a:pPr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Final Project Documents – Spring 2023</a:t>
            </a:r>
          </a:p>
          <a:p>
            <a:pPr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Construction – Summer 2023</a:t>
            </a:r>
          </a:p>
          <a:p>
            <a:pPr lvl="1">
              <a:buClr>
                <a:srgbClr val="00597F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Requires coordination with active construction projects</a:t>
            </a:r>
          </a:p>
          <a:p>
            <a:pPr marL="0" indent="0">
              <a:buClr>
                <a:srgbClr val="00597F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7518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DCAB5FE9-2F91-300D-F24B-6B78C14DEF84}"/>
              </a:ext>
            </a:extLst>
          </p:cNvPr>
          <p:cNvSpPr txBox="1">
            <a:spLocks/>
          </p:cNvSpPr>
          <p:nvPr/>
        </p:nvSpPr>
        <p:spPr>
          <a:xfrm>
            <a:off x="2247900" y="3801701"/>
            <a:ext cx="4648200" cy="14477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Bw Mitga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RECOMMENDED ACTION: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Receive public feedback and accept informational report.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C756E13-075F-45D0-3BD7-999311D1BC4A}"/>
              </a:ext>
            </a:extLst>
          </p:cNvPr>
          <p:cNvSpPr txBox="1">
            <a:spLocks/>
          </p:cNvSpPr>
          <p:nvPr/>
        </p:nvSpPr>
        <p:spPr>
          <a:xfrm>
            <a:off x="4119328" y="1169405"/>
            <a:ext cx="3250194" cy="13255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Bw Mitga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/>
              <a:t>For Project Updates</a:t>
            </a:r>
            <a:r>
              <a:rPr lang="en-US" sz="1800" dirty="0"/>
              <a:t>, please visit: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u="sng" dirty="0"/>
              <a:t>https://www.cityofsanrafael.org/grand-ave-cycle-track/</a:t>
            </a:r>
            <a:endParaRPr lang="en-US" sz="1100" u="sng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F50E54-3849-89E5-B961-18E86D461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8265" r="9716" b="21274"/>
          <a:stretch/>
        </p:blipFill>
        <p:spPr bwMode="auto">
          <a:xfrm>
            <a:off x="7643891" y="1336893"/>
            <a:ext cx="98869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976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5D44C-FB2C-B382-ABC6-42B776752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5" r="5995"/>
          <a:stretch/>
        </p:blipFill>
        <p:spPr>
          <a:xfrm>
            <a:off x="0" y="1752600"/>
            <a:ext cx="9144000" cy="3798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DE7B1-C86B-7B38-296A-39A6B41F50E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597F"/>
          </a:solidFill>
        </p:spPr>
        <p:txBody>
          <a:bodyPr lIns="91440"/>
          <a:lstStyle/>
          <a:p>
            <a:r>
              <a:rPr lang="en-US" dirty="0">
                <a:solidFill>
                  <a:schemeClr val="bg1"/>
                </a:solidFill>
              </a:rPr>
              <a:t>Design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204D2-0495-3E09-E5E7-20B250E3D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187" y="5257800"/>
            <a:ext cx="657225" cy="1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4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10433</TotalTime>
  <Words>125</Words>
  <Application>Microsoft Office PowerPoint</Application>
  <PresentationFormat>On-screen Show (4:3)</PresentationFormat>
  <Paragraphs>26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Bw Mitga</vt:lpstr>
      <vt:lpstr>Calibri</vt:lpstr>
      <vt:lpstr>Wingdings</vt:lpstr>
      <vt:lpstr>Office Theme</vt:lpstr>
      <vt:lpstr>Grand Avenue Cycle Track Project Update</vt:lpstr>
      <vt:lpstr>Project Overview</vt:lpstr>
      <vt:lpstr>Design Update</vt:lpstr>
      <vt:lpstr>Anticipated Timeline</vt:lpstr>
      <vt:lpstr>PowerPoint Presentation</vt:lpstr>
      <vt:lpstr>Design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Talia Smith</dc:creator>
  <cp:lastModifiedBy>Joanna Kwok</cp:lastModifiedBy>
  <cp:revision>224</cp:revision>
  <cp:lastPrinted>2020-02-05T23:31:31Z</cp:lastPrinted>
  <dcterms:created xsi:type="dcterms:W3CDTF">2017-11-11T02:39:13Z</dcterms:created>
  <dcterms:modified xsi:type="dcterms:W3CDTF">2023-02-09T04:17:21Z</dcterms:modified>
</cp:coreProperties>
</file>