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75" r:id="rId5"/>
  </p:sldMasterIdLst>
  <p:notesMasterIdLst>
    <p:notesMasterId r:id="rId18"/>
  </p:notesMasterIdLst>
  <p:handoutMasterIdLst>
    <p:handoutMasterId r:id="rId19"/>
  </p:handoutMasterIdLst>
  <p:sldIdLst>
    <p:sldId id="445" r:id="rId6"/>
    <p:sldId id="390" r:id="rId7"/>
    <p:sldId id="472" r:id="rId8"/>
    <p:sldId id="449" r:id="rId9"/>
    <p:sldId id="455" r:id="rId10"/>
    <p:sldId id="450" r:id="rId11"/>
    <p:sldId id="453" r:id="rId12"/>
    <p:sldId id="451" r:id="rId13"/>
    <p:sldId id="466" r:id="rId14"/>
    <p:sldId id="457" r:id="rId15"/>
    <p:sldId id="459" r:id="rId16"/>
    <p:sldId id="46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roy, Matthew" initials="KM" lastIdx="7" clrIdx="0">
    <p:extLst>
      <p:ext uri="{19B8F6BF-5375-455C-9EA6-DF929625EA0E}">
        <p15:presenceInfo xmlns:p15="http://schemas.microsoft.com/office/powerpoint/2012/main" userId="S-1-5-21-1482476501-1229272821-839522115-45882" providerId="AD"/>
      </p:ext>
    </p:extLst>
  </p:cmAuthor>
  <p:cmAuthor id="2" name="Gomez, Pedro" initials="GP" lastIdx="6" clrIdx="1">
    <p:extLst>
      <p:ext uri="{19B8F6BF-5375-455C-9EA6-DF929625EA0E}">
        <p15:presenceInfo xmlns:p15="http://schemas.microsoft.com/office/powerpoint/2012/main" userId="S-1-5-21-1482476501-1229272821-839522115-36852" providerId="AD"/>
      </p:ext>
    </p:extLst>
  </p:cmAuthor>
  <p:cmAuthor id="3" name="Macedonio, Margarita" initials="MM" lastIdx="2" clrIdx="2">
    <p:extLst>
      <p:ext uri="{19B8F6BF-5375-455C-9EA6-DF929625EA0E}">
        <p15:presenceInfo xmlns:p15="http://schemas.microsoft.com/office/powerpoint/2012/main" userId="S-1-5-21-1482476501-1229272821-839522115-9896" providerId="AD"/>
      </p:ext>
    </p:extLst>
  </p:cmAuthor>
  <p:cmAuthor id="4" name="Soto, Ricardo" initials="SR" lastIdx="18" clrIdx="3">
    <p:extLst>
      <p:ext uri="{19B8F6BF-5375-455C-9EA6-DF929625EA0E}">
        <p15:presenceInfo xmlns:p15="http://schemas.microsoft.com/office/powerpoint/2012/main" userId="S-1-5-21-1482476501-1229272821-839522115-17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00597F"/>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2857" autoAdjust="0"/>
  </p:normalViewPr>
  <p:slideViewPr>
    <p:cSldViewPr>
      <p:cViewPr varScale="1">
        <p:scale>
          <a:sx n="90" d="100"/>
          <a:sy n="90" d="100"/>
        </p:scale>
        <p:origin x="1037"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01" d="100"/>
          <a:sy n="201" d="100"/>
        </p:scale>
        <p:origin x="12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F0D38D8-612D-45DC-9F9F-734F64B4D4A4}" type="datetimeFigureOut">
              <a:rPr lang="en-US" smtClean="0"/>
              <a:t>3/6/2025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4051124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A81480B-9FA6-4E6A-986D-8DC596156CCE}" type="datetimeFigureOut">
              <a:rPr lang="en-US" smtClean="0"/>
              <a:t>3/6/2025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CD21527-0A09-4774-A7F3-DAFE4582E210}" type="slidenum">
              <a:rPr lang="en-US" smtClean="0"/>
              <a:t>‹#›</a:t>
            </a:fld>
            <a:endParaRPr lang="en-US" dirty="0"/>
          </a:p>
        </p:txBody>
      </p:sp>
    </p:spTree>
    <p:extLst>
      <p:ext uri="{BB962C8B-B14F-4D97-AF65-F5344CB8AC3E}">
        <p14:creationId xmlns:p14="http://schemas.microsoft.com/office/powerpoint/2010/main" val="6775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1</a:t>
            </a:fld>
            <a:endParaRPr lang="en-US"/>
          </a:p>
        </p:txBody>
      </p:sp>
    </p:spTree>
    <p:extLst>
      <p:ext uri="{BB962C8B-B14F-4D97-AF65-F5344CB8AC3E}">
        <p14:creationId xmlns:p14="http://schemas.microsoft.com/office/powerpoint/2010/main" val="1943776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10</a:t>
            </a:fld>
            <a:endParaRPr lang="en-US" dirty="0"/>
          </a:p>
        </p:txBody>
      </p:sp>
    </p:spTree>
    <p:extLst>
      <p:ext uri="{BB962C8B-B14F-4D97-AF65-F5344CB8AC3E}">
        <p14:creationId xmlns:p14="http://schemas.microsoft.com/office/powerpoint/2010/main" val="171040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11</a:t>
            </a:fld>
            <a:endParaRPr lang="en-US" dirty="0"/>
          </a:p>
        </p:txBody>
      </p:sp>
    </p:spTree>
    <p:extLst>
      <p:ext uri="{BB962C8B-B14F-4D97-AF65-F5344CB8AC3E}">
        <p14:creationId xmlns:p14="http://schemas.microsoft.com/office/powerpoint/2010/main" val="65175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12</a:t>
            </a:fld>
            <a:endParaRPr lang="en-US" dirty="0"/>
          </a:p>
        </p:txBody>
      </p:sp>
    </p:spTree>
    <p:extLst>
      <p:ext uri="{BB962C8B-B14F-4D97-AF65-F5344CB8AC3E}">
        <p14:creationId xmlns:p14="http://schemas.microsoft.com/office/powerpoint/2010/main" val="110269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2</a:t>
            </a:fld>
            <a:endParaRPr lang="en-US" dirty="0"/>
          </a:p>
        </p:txBody>
      </p:sp>
    </p:spTree>
    <p:extLst>
      <p:ext uri="{BB962C8B-B14F-4D97-AF65-F5344CB8AC3E}">
        <p14:creationId xmlns:p14="http://schemas.microsoft.com/office/powerpoint/2010/main" val="340235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3</a:t>
            </a:fld>
            <a:endParaRPr lang="en-US" dirty="0"/>
          </a:p>
        </p:txBody>
      </p:sp>
    </p:spTree>
    <p:extLst>
      <p:ext uri="{BB962C8B-B14F-4D97-AF65-F5344CB8AC3E}">
        <p14:creationId xmlns:p14="http://schemas.microsoft.com/office/powerpoint/2010/main" val="282486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4</a:t>
            </a:fld>
            <a:endParaRPr lang="en-US" dirty="0"/>
          </a:p>
        </p:txBody>
      </p:sp>
    </p:spTree>
    <p:extLst>
      <p:ext uri="{BB962C8B-B14F-4D97-AF65-F5344CB8AC3E}">
        <p14:creationId xmlns:p14="http://schemas.microsoft.com/office/powerpoint/2010/main" val="210585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5</a:t>
            </a:fld>
            <a:endParaRPr lang="en-US" dirty="0"/>
          </a:p>
        </p:txBody>
      </p:sp>
    </p:spTree>
    <p:extLst>
      <p:ext uri="{BB962C8B-B14F-4D97-AF65-F5344CB8AC3E}">
        <p14:creationId xmlns:p14="http://schemas.microsoft.com/office/powerpoint/2010/main" val="391932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6</a:t>
            </a:fld>
            <a:endParaRPr lang="en-US" dirty="0"/>
          </a:p>
        </p:txBody>
      </p:sp>
    </p:spTree>
    <p:extLst>
      <p:ext uri="{BB962C8B-B14F-4D97-AF65-F5344CB8AC3E}">
        <p14:creationId xmlns:p14="http://schemas.microsoft.com/office/powerpoint/2010/main" val="409302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7</a:t>
            </a:fld>
            <a:endParaRPr lang="en-US" dirty="0"/>
          </a:p>
        </p:txBody>
      </p:sp>
    </p:spTree>
    <p:extLst>
      <p:ext uri="{BB962C8B-B14F-4D97-AF65-F5344CB8AC3E}">
        <p14:creationId xmlns:p14="http://schemas.microsoft.com/office/powerpoint/2010/main" val="198258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8</a:t>
            </a:fld>
            <a:endParaRPr lang="en-US" dirty="0"/>
          </a:p>
        </p:txBody>
      </p:sp>
    </p:spTree>
    <p:extLst>
      <p:ext uri="{BB962C8B-B14F-4D97-AF65-F5344CB8AC3E}">
        <p14:creationId xmlns:p14="http://schemas.microsoft.com/office/powerpoint/2010/main" val="80020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D21527-0A09-4774-A7F3-DAFE4582E210}" type="slidenum">
              <a:rPr lang="en-US" smtClean="0"/>
              <a:t>9</a:t>
            </a:fld>
            <a:endParaRPr lang="en-US" dirty="0"/>
          </a:p>
        </p:txBody>
      </p:sp>
    </p:spTree>
    <p:extLst>
      <p:ext uri="{BB962C8B-B14F-4D97-AF65-F5344CB8AC3E}">
        <p14:creationId xmlns:p14="http://schemas.microsoft.com/office/powerpoint/2010/main" val="1775971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0"/>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143000" y="4724400"/>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3188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83058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95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201F356-7F00-40E3-BEB3-B3A9CA9F238F}"/>
              </a:ext>
            </a:extLst>
          </p:cNvPr>
          <p:cNvSpPr>
            <a:spLocks noGrp="1"/>
          </p:cNvSpPr>
          <p:nvPr>
            <p:ph idx="10" hasCustomPrompt="1"/>
          </p:nvPr>
        </p:nvSpPr>
        <p:spPr>
          <a:xfrm>
            <a:off x="46482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6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76800"/>
            <a:ext cx="8229600" cy="457200"/>
          </a:xfrm>
          <a:prstGeom prst="rect">
            <a:avLst/>
          </a:prstGeom>
        </p:spPr>
        <p:txBody>
          <a:bodyPr anchor="b">
            <a:normAutofit/>
          </a:bodyPr>
          <a:lstStyle>
            <a:lvl1pPr algn="l">
              <a:defRPr sz="2000" b="1">
                <a:latin typeface="Arial" panose="020B0604020202020204" pitchFamily="34" charset="0"/>
                <a:cs typeface="Arial" panose="020B0604020202020204" pitchFamily="34" charset="0"/>
              </a:defRPr>
            </a:lvl1pPr>
          </a:lstStyle>
          <a:p>
            <a:r>
              <a:rPr lang="en-US" dirty="0"/>
              <a:t>Picture Title</a:t>
            </a:r>
          </a:p>
        </p:txBody>
      </p:sp>
      <p:sp>
        <p:nvSpPr>
          <p:cNvPr id="3" name="Picture Placeholder 2"/>
          <p:cNvSpPr>
            <a:spLocks noGrp="1"/>
          </p:cNvSpPr>
          <p:nvPr>
            <p:ph type="pic" idx="1"/>
          </p:nvPr>
        </p:nvSpPr>
        <p:spPr>
          <a:xfrm>
            <a:off x="457200" y="381000"/>
            <a:ext cx="8229600" cy="4495800"/>
          </a:xfrm>
          <a:prstGeom prst="rect">
            <a:avLst/>
          </a:prstGeom>
          <a:ln w="38100">
            <a:solidFill>
              <a:srgbClr val="00597F"/>
            </a:solidFill>
          </a:ln>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457200" y="5334000"/>
            <a:ext cx="8229600" cy="457200"/>
          </a:xfrm>
          <a:prstGeom prst="rect">
            <a:avLst/>
          </a:prstGeom>
        </p:spPr>
        <p:txBody>
          <a:bodyPr>
            <a:normAutofit/>
          </a:bodyPr>
          <a:lstStyle>
            <a:lvl1pPr marL="0" indent="0">
              <a:buNone/>
              <a:defRPr sz="1400" i="1">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a:t>
            </a:r>
          </a:p>
        </p:txBody>
      </p:sp>
    </p:spTree>
    <p:extLst>
      <p:ext uri="{BB962C8B-B14F-4D97-AF65-F5344CB8AC3E}">
        <p14:creationId xmlns:p14="http://schemas.microsoft.com/office/powerpoint/2010/main" val="39475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43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495800"/>
            <a:ext cx="5715000" cy="887413"/>
          </a:xfrm>
          <a:prstGeom prst="rect">
            <a:avLst/>
          </a:prstGeom>
        </p:spPr>
        <p:txBody>
          <a:bodyPr>
            <a:normAutofit/>
          </a:bodyPr>
          <a:lstStyle>
            <a:lvl1pPr algn="l">
              <a:defRPr b="1" baseline="0">
                <a:solidFill>
                  <a:schemeClr val="bg1"/>
                </a:solidFill>
                <a:latin typeface="Bw Mitga" pitchFamily="50" charset="0"/>
              </a:defRPr>
            </a:lvl1pPr>
          </a:lstStyle>
          <a:p>
            <a:r>
              <a:rPr lang="en-US" dirty="0"/>
              <a:t>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Rectangle 8"/>
          <p:cNvSpPr/>
          <p:nvPr userDrawn="1"/>
        </p:nvSpPr>
        <p:spPr>
          <a:xfrm>
            <a:off x="0" y="4354"/>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381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rgbClr val="005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143000" y="3626434"/>
            <a:ext cx="5715000" cy="1470025"/>
          </a:xfrm>
          <a:prstGeom prst="rect">
            <a:avLst/>
          </a:prstGeom>
        </p:spPr>
        <p:txBody>
          <a:bodyPr>
            <a:normAutofit/>
          </a:bodyPr>
          <a:lstStyle>
            <a:lvl1pPr algn="l">
              <a:defRPr baseline="0">
                <a:solidFill>
                  <a:schemeClr val="bg1"/>
                </a:solidFill>
                <a:latin typeface="Arial" panose="020B0604020202020204" pitchFamily="34" charset="0"/>
                <a:cs typeface="Arial" panose="020B0604020202020204" pitchFamily="34" charset="0"/>
              </a:defRPr>
            </a:lvl1pPr>
          </a:lstStyle>
          <a:p>
            <a:r>
              <a:rPr lang="en-US" dirty="0"/>
              <a:t>Section Title </a:t>
            </a:r>
          </a:p>
        </p:txBody>
      </p:sp>
      <p:sp>
        <p:nvSpPr>
          <p:cNvPr id="3" name="Subtitle 2"/>
          <p:cNvSpPr>
            <a:spLocks noGrp="1"/>
          </p:cNvSpPr>
          <p:nvPr>
            <p:ph type="subTitle" idx="1" hasCustomPrompt="1"/>
          </p:nvPr>
        </p:nvSpPr>
        <p:spPr>
          <a:xfrm>
            <a:off x="1143000" y="4464634"/>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Tree>
    <p:extLst>
      <p:ext uri="{BB962C8B-B14F-4D97-AF65-F5344CB8AC3E}">
        <p14:creationId xmlns:p14="http://schemas.microsoft.com/office/powerpoint/2010/main" val="62965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83058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56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201F356-7F00-40E3-BEB3-B3A9CA9F238F}"/>
              </a:ext>
            </a:extLst>
          </p:cNvPr>
          <p:cNvSpPr>
            <a:spLocks noGrp="1"/>
          </p:cNvSpPr>
          <p:nvPr>
            <p:ph idx="10" hasCustomPrompt="1"/>
          </p:nvPr>
        </p:nvSpPr>
        <p:spPr>
          <a:xfrm>
            <a:off x="46482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14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76800"/>
            <a:ext cx="8229600" cy="457200"/>
          </a:xfrm>
          <a:prstGeom prst="rect">
            <a:avLst/>
          </a:prstGeom>
        </p:spPr>
        <p:txBody>
          <a:bodyPr anchor="b">
            <a:normAutofit/>
          </a:bodyPr>
          <a:lstStyle>
            <a:lvl1pPr algn="l">
              <a:defRPr sz="2000" b="1">
                <a:latin typeface="Arial" panose="020B0604020202020204" pitchFamily="34" charset="0"/>
                <a:cs typeface="Arial" panose="020B0604020202020204" pitchFamily="34" charset="0"/>
              </a:defRPr>
            </a:lvl1pPr>
          </a:lstStyle>
          <a:p>
            <a:r>
              <a:rPr lang="en-US" dirty="0"/>
              <a:t>Picture Title</a:t>
            </a:r>
          </a:p>
        </p:txBody>
      </p:sp>
      <p:sp>
        <p:nvSpPr>
          <p:cNvPr id="3" name="Picture Placeholder 2"/>
          <p:cNvSpPr>
            <a:spLocks noGrp="1"/>
          </p:cNvSpPr>
          <p:nvPr>
            <p:ph type="pic" idx="1"/>
          </p:nvPr>
        </p:nvSpPr>
        <p:spPr>
          <a:xfrm>
            <a:off x="457200" y="381000"/>
            <a:ext cx="8229600" cy="4495800"/>
          </a:xfrm>
          <a:prstGeom prst="rect">
            <a:avLst/>
          </a:prstGeom>
          <a:ln w="38100">
            <a:solidFill>
              <a:srgbClr val="00597F"/>
            </a:solidFill>
          </a:ln>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457200" y="5334000"/>
            <a:ext cx="8229600" cy="457200"/>
          </a:xfrm>
          <a:prstGeom prst="rect">
            <a:avLst/>
          </a:prstGeom>
        </p:spPr>
        <p:txBody>
          <a:bodyPr>
            <a:normAutofit/>
          </a:bodyPr>
          <a:lstStyle>
            <a:lvl1pPr marL="0" indent="0">
              <a:buNone/>
              <a:defRPr sz="1400" i="1">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a:t>
            </a:r>
          </a:p>
        </p:txBody>
      </p:sp>
    </p:spTree>
    <p:extLst>
      <p:ext uri="{BB962C8B-B14F-4D97-AF65-F5344CB8AC3E}">
        <p14:creationId xmlns:p14="http://schemas.microsoft.com/office/powerpoint/2010/main" val="261689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64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495800"/>
            <a:ext cx="5715000" cy="887413"/>
          </a:xfrm>
          <a:prstGeom prst="rect">
            <a:avLst/>
          </a:prstGeom>
        </p:spPr>
        <p:txBody>
          <a:bodyPr>
            <a:normAutofit/>
          </a:bodyPr>
          <a:lstStyle>
            <a:lvl1pPr algn="l">
              <a:defRPr b="1" baseline="0">
                <a:solidFill>
                  <a:schemeClr val="bg1"/>
                </a:solidFill>
                <a:latin typeface="Bw Mitga" pitchFamily="50" charset="0"/>
              </a:defRPr>
            </a:lvl1pPr>
          </a:lstStyle>
          <a:p>
            <a:r>
              <a:rPr lang="en-US" dirty="0"/>
              <a:t>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Rectangle 8"/>
          <p:cNvSpPr/>
          <p:nvPr userDrawn="1"/>
        </p:nvSpPr>
        <p:spPr>
          <a:xfrm>
            <a:off x="0" y="4354"/>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22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0"/>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143000" y="4724400"/>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604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rgbClr val="005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143000" y="3626434"/>
            <a:ext cx="5715000" cy="1470025"/>
          </a:xfrm>
          <a:prstGeom prst="rect">
            <a:avLst/>
          </a:prstGeom>
        </p:spPr>
        <p:txBody>
          <a:bodyPr>
            <a:normAutofit/>
          </a:bodyPr>
          <a:lstStyle>
            <a:lvl1pPr algn="l">
              <a:defRPr baseline="0">
                <a:solidFill>
                  <a:schemeClr val="bg1"/>
                </a:solidFill>
                <a:latin typeface="Arial" panose="020B0604020202020204" pitchFamily="34" charset="0"/>
                <a:cs typeface="Arial" panose="020B0604020202020204" pitchFamily="34" charset="0"/>
              </a:defRPr>
            </a:lvl1pPr>
          </a:lstStyle>
          <a:p>
            <a:r>
              <a:rPr lang="en-US" dirty="0"/>
              <a:t>Section Title </a:t>
            </a:r>
          </a:p>
        </p:txBody>
      </p:sp>
      <p:sp>
        <p:nvSpPr>
          <p:cNvPr id="3" name="Subtitle 2"/>
          <p:cNvSpPr>
            <a:spLocks noGrp="1"/>
          </p:cNvSpPr>
          <p:nvPr>
            <p:ph type="subTitle" idx="1" hasCustomPrompt="1"/>
          </p:nvPr>
        </p:nvSpPr>
        <p:spPr>
          <a:xfrm>
            <a:off x="1143000" y="4464634"/>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Tree>
    <p:extLst>
      <p:ext uri="{BB962C8B-B14F-4D97-AF65-F5344CB8AC3E}">
        <p14:creationId xmlns:p14="http://schemas.microsoft.com/office/powerpoint/2010/main" val="16325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5454412" y="6059268"/>
            <a:ext cx="3482478" cy="600164"/>
          </a:xfrm>
          <a:prstGeom prst="rect">
            <a:avLst/>
          </a:prstGeom>
          <a:noFill/>
        </p:spPr>
        <p:txBody>
          <a:bodyPr wrap="square" rtlCol="0">
            <a:spAutoFit/>
          </a:bodyPr>
          <a:lstStyle/>
          <a:p>
            <a:pPr algn="r"/>
            <a:r>
              <a:rPr lang="en-US" sz="1100" dirty="0">
                <a:solidFill>
                  <a:schemeClr val="bg1">
                    <a:lumMod val="65000"/>
                  </a:schemeClr>
                </a:solidFill>
                <a:latin typeface="Arial" panose="020B0604020202020204" pitchFamily="34" charset="0"/>
                <a:cs typeface="Arial" panose="020B0604020202020204" pitchFamily="34" charset="0"/>
              </a:rPr>
              <a:t>City of Santa Ana</a:t>
            </a:r>
          </a:p>
          <a:p>
            <a:pPr algn="r"/>
            <a:r>
              <a:rPr lang="en-US" sz="1100" dirty="0">
                <a:solidFill>
                  <a:schemeClr val="bg1">
                    <a:lumMod val="65000"/>
                  </a:schemeClr>
                </a:solidFill>
                <a:latin typeface="Arial" panose="020B0604020202020204" pitchFamily="34" charset="0"/>
                <a:cs typeface="Arial" panose="020B0604020202020204" pitchFamily="34" charset="0"/>
              </a:rPr>
              <a:t>Planning Commission</a:t>
            </a:r>
          </a:p>
          <a:p>
            <a:pPr algn="r"/>
            <a:r>
              <a:rPr lang="en-US" sz="1100" dirty="0">
                <a:solidFill>
                  <a:schemeClr val="bg1">
                    <a:lumMod val="65000"/>
                  </a:schemeClr>
                </a:solidFill>
                <a:latin typeface="Arial" panose="020B0604020202020204" pitchFamily="34" charset="0"/>
                <a:cs typeface="Arial" panose="020B0604020202020204" pitchFamily="34" charset="0"/>
              </a:rPr>
              <a:t>March 6, 2025</a:t>
            </a:r>
          </a:p>
        </p:txBody>
      </p:sp>
      <p:sp>
        <p:nvSpPr>
          <p:cNvPr id="15" name="TextBox 14"/>
          <p:cNvSpPr txBox="1"/>
          <p:nvPr userDrawn="1"/>
        </p:nvSpPr>
        <p:spPr>
          <a:xfrm>
            <a:off x="4172942" y="6136212"/>
            <a:ext cx="1295400" cy="307777"/>
          </a:xfrm>
          <a:prstGeom prst="rect">
            <a:avLst/>
          </a:prstGeom>
          <a:noFill/>
          <a:ln>
            <a:noFill/>
          </a:ln>
        </p:spPr>
        <p:txBody>
          <a:bodyPr wrap="square" rtlCol="0">
            <a:spAutoFit/>
          </a:bodyPr>
          <a:lstStyle/>
          <a:p>
            <a:pPr algn="ctr"/>
            <a:r>
              <a:rPr lang="en-US" sz="1400" b="0" dirty="0">
                <a:solidFill>
                  <a:srgbClr val="58595B"/>
                </a:solidFill>
                <a:latin typeface="Arial" panose="020B0604020202020204" pitchFamily="34" charset="0"/>
                <a:cs typeface="Arial" panose="020B0604020202020204" pitchFamily="34" charset="0"/>
              </a:rPr>
              <a:t>Slide</a:t>
            </a:r>
            <a:r>
              <a:rPr lang="en-US" sz="1400" b="0" baseline="0" dirty="0">
                <a:solidFill>
                  <a:srgbClr val="58595B"/>
                </a:solidFill>
                <a:latin typeface="Arial" panose="020B0604020202020204" pitchFamily="34" charset="0"/>
                <a:cs typeface="Arial" panose="020B0604020202020204" pitchFamily="34" charset="0"/>
              </a:rPr>
              <a:t> </a:t>
            </a:r>
            <a:fld id="{B206AF4F-3539-4A32-B592-E19FF7D5A7E0}" type="slidenum">
              <a:rPr lang="en-US" sz="1400" b="1" baseline="0" smtClean="0">
                <a:solidFill>
                  <a:srgbClr val="58595B"/>
                </a:solidFill>
                <a:latin typeface="Arial" panose="020B0604020202020204" pitchFamily="34" charset="0"/>
                <a:cs typeface="Arial" panose="020B0604020202020204" pitchFamily="34" charset="0"/>
              </a:rPr>
              <a:pPr algn="ctr"/>
              <a:t>‹#›</a:t>
            </a:fld>
            <a:endParaRPr lang="en-US" sz="1400" b="1" u="sng" dirty="0">
              <a:solidFill>
                <a:srgbClr val="58595B"/>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E770569A-9120-4BBF-B69D-4576122E66CC}"/>
              </a:ext>
            </a:extLst>
          </p:cNvPr>
          <p:cNvCxnSpPr/>
          <p:nvPr userDrawn="1"/>
        </p:nvCxnSpPr>
        <p:spPr>
          <a:xfrm>
            <a:off x="4439642" y="6136212"/>
            <a:ext cx="76200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CB4517-3369-4DF1-92D2-743153D01800}"/>
              </a:ext>
            </a:extLst>
          </p:cNvPr>
          <p:cNvCxnSpPr/>
          <p:nvPr userDrawn="1"/>
        </p:nvCxnSpPr>
        <p:spPr>
          <a:xfrm>
            <a:off x="4432677" y="6443989"/>
            <a:ext cx="76200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8482" y="5894910"/>
            <a:ext cx="751824" cy="751824"/>
          </a:xfrm>
          <a:prstGeom prst="rect">
            <a:avLst/>
          </a:prstGeom>
        </p:spPr>
      </p:pic>
    </p:spTree>
    <p:extLst>
      <p:ext uri="{BB962C8B-B14F-4D97-AF65-F5344CB8AC3E}">
        <p14:creationId xmlns:p14="http://schemas.microsoft.com/office/powerpoint/2010/main" val="6273331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5454412" y="6059268"/>
            <a:ext cx="3482478" cy="600164"/>
          </a:xfrm>
          <a:prstGeom prst="rect">
            <a:avLst/>
          </a:prstGeom>
          <a:noFill/>
        </p:spPr>
        <p:txBody>
          <a:bodyPr wrap="square" rtlCol="0">
            <a:spAutoFit/>
          </a:bodyPr>
          <a:lstStyle/>
          <a:p>
            <a:pPr algn="r"/>
            <a:r>
              <a:rPr lang="en-US" sz="1100" dirty="0">
                <a:solidFill>
                  <a:schemeClr val="bg1">
                    <a:lumMod val="65000"/>
                  </a:schemeClr>
                </a:solidFill>
                <a:latin typeface="Arial" panose="020B0604020202020204" pitchFamily="34" charset="0"/>
                <a:cs typeface="Arial" panose="020B0604020202020204" pitchFamily="34" charset="0"/>
              </a:rPr>
              <a:t>City of Santa Ana</a:t>
            </a:r>
            <a:endParaRPr lang="en-US" sz="1100" baseline="0" dirty="0">
              <a:solidFill>
                <a:schemeClr val="bg1">
                  <a:lumMod val="65000"/>
                </a:schemeClr>
              </a:solidFill>
              <a:latin typeface="Arial" panose="020B0604020202020204" pitchFamily="34" charset="0"/>
              <a:cs typeface="Arial" panose="020B0604020202020204" pitchFamily="34" charset="0"/>
            </a:endParaRPr>
          </a:p>
          <a:p>
            <a:pPr algn="r"/>
            <a:r>
              <a:rPr lang="en-US" sz="1100" dirty="0">
                <a:solidFill>
                  <a:schemeClr val="bg1">
                    <a:lumMod val="65000"/>
                  </a:schemeClr>
                </a:solidFill>
                <a:latin typeface="Arial" panose="020B0604020202020204" pitchFamily="34" charset="0"/>
                <a:cs typeface="Arial" panose="020B0604020202020204" pitchFamily="34" charset="0"/>
              </a:rPr>
              <a:t>Planning Commission</a:t>
            </a:r>
          </a:p>
          <a:p>
            <a:pPr algn="r"/>
            <a:r>
              <a:rPr lang="en-US" sz="1100" dirty="0">
                <a:solidFill>
                  <a:schemeClr val="bg1">
                    <a:lumMod val="65000"/>
                  </a:schemeClr>
                </a:solidFill>
                <a:latin typeface="Arial" panose="020B0604020202020204" pitchFamily="34" charset="0"/>
                <a:cs typeface="Arial" panose="020B0604020202020204" pitchFamily="34" charset="0"/>
              </a:rPr>
              <a:t>March 6, 2025 Special Meeting</a:t>
            </a:r>
          </a:p>
        </p:txBody>
      </p:sp>
      <p:sp>
        <p:nvSpPr>
          <p:cNvPr id="15" name="TextBox 14"/>
          <p:cNvSpPr txBox="1"/>
          <p:nvPr userDrawn="1"/>
        </p:nvSpPr>
        <p:spPr>
          <a:xfrm>
            <a:off x="4172942" y="6136212"/>
            <a:ext cx="1295400" cy="307777"/>
          </a:xfrm>
          <a:prstGeom prst="rect">
            <a:avLst/>
          </a:prstGeom>
          <a:noFill/>
          <a:ln>
            <a:noFill/>
          </a:ln>
        </p:spPr>
        <p:txBody>
          <a:bodyPr wrap="square" rtlCol="0">
            <a:spAutoFit/>
          </a:bodyPr>
          <a:lstStyle/>
          <a:p>
            <a:pPr algn="ctr"/>
            <a:r>
              <a:rPr lang="en-US" sz="1400" b="0" dirty="0">
                <a:solidFill>
                  <a:srgbClr val="58595B"/>
                </a:solidFill>
                <a:latin typeface="Arial" panose="020B0604020202020204" pitchFamily="34" charset="0"/>
                <a:cs typeface="Arial" panose="020B0604020202020204" pitchFamily="34" charset="0"/>
              </a:rPr>
              <a:t>Slide</a:t>
            </a:r>
            <a:r>
              <a:rPr lang="en-US" sz="1400" b="0" baseline="0" dirty="0">
                <a:solidFill>
                  <a:srgbClr val="58595B"/>
                </a:solidFill>
                <a:latin typeface="Arial" panose="020B0604020202020204" pitchFamily="34" charset="0"/>
                <a:cs typeface="Arial" panose="020B0604020202020204" pitchFamily="34" charset="0"/>
              </a:rPr>
              <a:t> </a:t>
            </a:r>
            <a:fld id="{B206AF4F-3539-4A32-B592-E19FF7D5A7E0}" type="slidenum">
              <a:rPr lang="en-US" sz="1400" b="1" baseline="0" smtClean="0">
                <a:solidFill>
                  <a:srgbClr val="58595B"/>
                </a:solidFill>
                <a:latin typeface="Arial" panose="020B0604020202020204" pitchFamily="34" charset="0"/>
                <a:cs typeface="Arial" panose="020B0604020202020204" pitchFamily="34" charset="0"/>
              </a:rPr>
              <a:pPr algn="ctr"/>
              <a:t>‹#›</a:t>
            </a:fld>
            <a:endParaRPr lang="en-US" sz="1400" b="1" u="sng" dirty="0">
              <a:solidFill>
                <a:srgbClr val="58595B"/>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E770569A-9120-4BBF-B69D-4576122E66CC}"/>
              </a:ext>
            </a:extLst>
          </p:cNvPr>
          <p:cNvCxnSpPr/>
          <p:nvPr userDrawn="1"/>
        </p:nvCxnSpPr>
        <p:spPr>
          <a:xfrm>
            <a:off x="4439642" y="6136212"/>
            <a:ext cx="76200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CB4517-3369-4DF1-92D2-743153D01800}"/>
              </a:ext>
            </a:extLst>
          </p:cNvPr>
          <p:cNvCxnSpPr/>
          <p:nvPr userDrawn="1"/>
        </p:nvCxnSpPr>
        <p:spPr>
          <a:xfrm>
            <a:off x="4432677" y="6443989"/>
            <a:ext cx="76200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8482" y="5894910"/>
            <a:ext cx="751824" cy="751824"/>
          </a:xfrm>
          <a:prstGeom prst="rect">
            <a:avLst/>
          </a:prstGeom>
        </p:spPr>
      </p:pic>
    </p:spTree>
    <p:extLst>
      <p:ext uri="{BB962C8B-B14F-4D97-AF65-F5344CB8AC3E}">
        <p14:creationId xmlns:p14="http://schemas.microsoft.com/office/powerpoint/2010/main" val="16734718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nta-ana.primegov.com/public/porta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p:cNvSpPr txBox="1">
            <a:spLocks/>
          </p:cNvSpPr>
          <p:nvPr/>
        </p:nvSpPr>
        <p:spPr>
          <a:xfrm>
            <a:off x="1111624" y="4495800"/>
            <a:ext cx="6324600" cy="685800"/>
          </a:xfrm>
          <a:prstGeom prst="rect">
            <a:avLst/>
          </a:prstGeom>
        </p:spPr>
        <p:txBody>
          <a:bodyPr>
            <a:normAutofit fontScale="475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March 6, 2025 at 6:30 p.m. </a:t>
            </a:r>
          </a:p>
          <a:p>
            <a:r>
              <a:rPr lang="en-US" i="1" cap="small" dirty="0"/>
              <a:t>Join us online at </a:t>
            </a:r>
            <a:r>
              <a:rPr lang="en-US" i="1" cap="small" dirty="0">
                <a:hlinkClick r:id="rId3"/>
              </a:rPr>
              <a:t>https://santa-ana.primegov.com/public/portal</a:t>
            </a:r>
            <a:r>
              <a:rPr lang="en-US" i="1" cap="small" dirty="0"/>
              <a:t>  </a:t>
            </a:r>
          </a:p>
          <a:p>
            <a:endParaRPr lang="en-US" dirty="0"/>
          </a:p>
          <a:p>
            <a:endParaRPr lang="en-US" dirty="0"/>
          </a:p>
        </p:txBody>
      </p:sp>
      <p:sp>
        <p:nvSpPr>
          <p:cNvPr id="4" name="Title 3"/>
          <p:cNvSpPr txBox="1">
            <a:spLocks/>
          </p:cNvSpPr>
          <p:nvPr/>
        </p:nvSpPr>
        <p:spPr>
          <a:xfrm>
            <a:off x="1143000" y="3048000"/>
            <a:ext cx="5715000" cy="2286001"/>
          </a:xfrm>
          <a:prstGeom prst="rect">
            <a:avLst/>
          </a:prstGeom>
        </p:spPr>
        <p:txBody>
          <a:bodyPr>
            <a:normAutofit/>
          </a:bodyPr>
          <a:lstStyle>
            <a:lvl1pPr algn="l" defTabSz="914400" rtl="0" eaLnBrk="1" latinLnBrk="0" hangingPunct="1">
              <a:spcBef>
                <a:spcPct val="0"/>
              </a:spcBef>
              <a:buNone/>
              <a:defRPr sz="4400" b="1" kern="1200" baseline="0">
                <a:solidFill>
                  <a:schemeClr val="bg1"/>
                </a:solidFill>
                <a:latin typeface="Arial" panose="020B0604020202020204" pitchFamily="34" charset="0"/>
                <a:ea typeface="+mj-ea"/>
                <a:cs typeface="Arial" panose="020B0604020202020204" pitchFamily="34" charset="0"/>
              </a:defRPr>
            </a:lvl1pPr>
          </a:lstStyle>
          <a:p>
            <a:r>
              <a:rPr lang="en-US" sz="4000" cap="small" dirty="0"/>
              <a:t>City of Santa Ana Planning Commission</a:t>
            </a:r>
            <a:endParaRPr lang="en-US" sz="4000" dirty="0"/>
          </a:p>
        </p:txBody>
      </p:sp>
    </p:spTree>
    <p:extLst>
      <p:ext uri="{BB962C8B-B14F-4D97-AF65-F5344CB8AC3E}">
        <p14:creationId xmlns:p14="http://schemas.microsoft.com/office/powerpoint/2010/main" val="11449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763000" cy="762000"/>
          </a:xfrm>
        </p:spPr>
        <p:txBody>
          <a:bodyPr>
            <a:noAutofit/>
          </a:bodyPr>
          <a:lstStyle/>
          <a:p>
            <a:pPr>
              <a:spcBef>
                <a:spcPts val="600"/>
              </a:spcBef>
            </a:pPr>
            <a:r>
              <a:rPr lang="en-US" sz="3600" dirty="0"/>
              <a:t>CEQA and Fiscal Impact</a:t>
            </a:r>
          </a:p>
        </p:txBody>
      </p:sp>
      <p:sp>
        <p:nvSpPr>
          <p:cNvPr id="5" name="Content Placeholder 4"/>
          <p:cNvSpPr>
            <a:spLocks noGrp="1"/>
          </p:cNvSpPr>
          <p:nvPr>
            <p:ph idx="1"/>
          </p:nvPr>
        </p:nvSpPr>
        <p:spPr>
          <a:xfrm>
            <a:off x="381000" y="1371600"/>
            <a:ext cx="8382000" cy="5761038"/>
          </a:xfrm>
        </p:spPr>
        <p:txBody>
          <a:bodyPr>
            <a:noAutofit/>
          </a:bodyPr>
          <a:lstStyle/>
          <a:p>
            <a:pPr>
              <a:lnSpc>
                <a:spcPct val="80000"/>
              </a:lnSpc>
              <a:spcBef>
                <a:spcPts val="0"/>
              </a:spcBef>
              <a:spcAft>
                <a:spcPts val="1200"/>
              </a:spcAft>
            </a:pPr>
            <a:r>
              <a:rPr lang="en-US" sz="1800" dirty="0"/>
              <a:t>ZOA No. 2024-02 and AA No. 2024-03 are considered a project as defined by the CEQA. The City, as the Lead Agency, has determined that it is subject to CEQA guidelines and regulations (Public Resources Code (PRC) Sections 21000-21177). An Addendum to the Transit Zoning Code Environmental Impact Report (EIR) (State Clearing House (SCH) No. 2006071100) has been prepared by the City. Based on its independent review and analysis, and the administrative record as a whole, and, in the exercising its independent judgement, hereby finds that pursuant to CEQA Guidelines Section 15162, no subsequent EIR would be required for the proposed project; and pursuant to CEQA Guidelines Section 15164, an addendum to the Transit Zoning Code EIR is required for the adoption of the Ordinances.</a:t>
            </a:r>
            <a:endParaRPr lang="es-US" sz="1800" dirty="0"/>
          </a:p>
          <a:p>
            <a:pPr>
              <a:lnSpc>
                <a:spcPct val="80000"/>
              </a:lnSpc>
              <a:spcBef>
                <a:spcPts val="0"/>
              </a:spcBef>
              <a:spcAft>
                <a:spcPts val="1200"/>
              </a:spcAft>
            </a:pPr>
            <a:r>
              <a:rPr lang="en-US" sz="1800" dirty="0"/>
              <a:t>The City, as the Lead Agency, has determined that the proposed ordinance and map amendment are subject to CEQA guidelines and regulations (Public Resources Code (PRC) Sections 21000-21177). An Addendum to the Transit Zoning Code Environmental Impact Report (EIR) (State Clearing House (SCH) No. 2006071100) has been prepared by the City to evaluate the impacts of the proposed ordinance amendments. </a:t>
            </a:r>
          </a:p>
          <a:p>
            <a:pPr>
              <a:lnSpc>
                <a:spcPct val="80000"/>
              </a:lnSpc>
              <a:spcBef>
                <a:spcPts val="0"/>
              </a:spcBef>
              <a:spcAft>
                <a:spcPts val="600"/>
              </a:spcAft>
            </a:pPr>
            <a:r>
              <a:rPr lang="en-US" sz="1800" dirty="0"/>
              <a:t>There is no fiscal impact associated with this project</a:t>
            </a:r>
          </a:p>
        </p:txBody>
      </p:sp>
    </p:spTree>
    <p:extLst>
      <p:ext uri="{BB962C8B-B14F-4D97-AF65-F5344CB8AC3E}">
        <p14:creationId xmlns:p14="http://schemas.microsoft.com/office/powerpoint/2010/main" val="51242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27038"/>
            <a:ext cx="8305800" cy="868362"/>
          </a:xfrm>
        </p:spPr>
        <p:txBody>
          <a:bodyPr>
            <a:normAutofit/>
          </a:bodyPr>
          <a:lstStyle/>
          <a:p>
            <a:r>
              <a:rPr lang="en-US" sz="3800" dirty="0"/>
              <a:t>Recommended Actions</a:t>
            </a:r>
          </a:p>
        </p:txBody>
      </p:sp>
      <p:sp>
        <p:nvSpPr>
          <p:cNvPr id="5" name="Content Placeholder 4"/>
          <p:cNvSpPr>
            <a:spLocks noGrp="1"/>
          </p:cNvSpPr>
          <p:nvPr>
            <p:ph idx="1"/>
          </p:nvPr>
        </p:nvSpPr>
        <p:spPr>
          <a:xfrm>
            <a:off x="381000" y="1278467"/>
            <a:ext cx="8458200" cy="4817533"/>
          </a:xfrm>
        </p:spPr>
        <p:txBody>
          <a:bodyPr>
            <a:normAutofit/>
          </a:bodyPr>
          <a:lstStyle/>
          <a:p>
            <a:pPr marL="914400" lvl="1" indent="-457200">
              <a:spcBef>
                <a:spcPts val="600"/>
              </a:spcBef>
              <a:spcAft>
                <a:spcPts val="600"/>
              </a:spcAft>
              <a:buFont typeface="+mj-lt"/>
              <a:buAutoNum type="arabicPeriod"/>
            </a:pPr>
            <a:r>
              <a:rPr lang="en-US" sz="2000" dirty="0"/>
              <a:t>Adopt a resolution to make findings pursuant to Public Resources Code Section 21166 and adopt the Addendum to the Transit Zoning Code Environmental Impact Report (State Clearinghouse Number No. 2006071100)</a:t>
            </a:r>
          </a:p>
          <a:p>
            <a:pPr marL="914400" lvl="1" indent="-457200">
              <a:spcBef>
                <a:spcPts val="600"/>
              </a:spcBef>
              <a:spcAft>
                <a:spcPts val="600"/>
              </a:spcAft>
              <a:buFont typeface="+mj-lt"/>
              <a:buAutoNum type="arabicPeriod"/>
            </a:pPr>
            <a:r>
              <a:rPr lang="en-US" sz="2000" dirty="0"/>
              <a:t>Adopt an ordinance to approve Zoning Ordinance Amendment (ZOA) No. 2024-02 amending certain sections of Article XIX (The Transit Zoning Code, Specific Development No. 84 (SD-84)) of Chapter 41 (Zoning) of the Santa Ana Municipal Code</a:t>
            </a:r>
          </a:p>
          <a:p>
            <a:pPr marL="914400" lvl="1" indent="-457200">
              <a:spcBef>
                <a:spcPts val="600"/>
              </a:spcBef>
              <a:buFont typeface="+mj-lt"/>
              <a:buAutoNum type="arabicPeriod"/>
            </a:pPr>
            <a:r>
              <a:rPr lang="en-US" sz="2000" dirty="0"/>
              <a:t>Adopt an ordinance to approve Amendment Application (AA) No. 2024-03 amending the zoning by removing the M1 (Light Industrial) and M2 (Heavy Industrial) suffixes from certain properties within the SD-84 zoning district boundary as designated on the City of Santa Ana Zoning Map</a:t>
            </a:r>
          </a:p>
        </p:txBody>
      </p:sp>
    </p:spTree>
    <p:extLst>
      <p:ext uri="{BB962C8B-B14F-4D97-AF65-F5344CB8AC3E}">
        <p14:creationId xmlns:p14="http://schemas.microsoft.com/office/powerpoint/2010/main" val="180757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81000" y="4572000"/>
            <a:ext cx="8458200" cy="887413"/>
          </a:xfrm>
        </p:spPr>
        <p:txBody>
          <a:bodyPr>
            <a:normAutofit/>
          </a:bodyPr>
          <a:lstStyle/>
          <a:p>
            <a:r>
              <a:rPr lang="en-US"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5637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Background</a:t>
            </a:r>
          </a:p>
        </p:txBody>
      </p:sp>
      <p:sp>
        <p:nvSpPr>
          <p:cNvPr id="5" name="Content Placeholder 4"/>
          <p:cNvSpPr>
            <a:spLocks noGrp="1"/>
          </p:cNvSpPr>
          <p:nvPr>
            <p:ph idx="1"/>
          </p:nvPr>
        </p:nvSpPr>
        <p:spPr>
          <a:xfrm>
            <a:off x="381000" y="1325562"/>
            <a:ext cx="8602133" cy="4800600"/>
          </a:xfrm>
        </p:spPr>
        <p:txBody>
          <a:bodyPr>
            <a:noAutofit/>
          </a:bodyPr>
          <a:lstStyle/>
          <a:p>
            <a:pPr>
              <a:spcBef>
                <a:spcPts val="600"/>
              </a:spcBef>
            </a:pPr>
            <a:r>
              <a:rPr lang="en-US" sz="2200" dirty="0"/>
              <a:t>Tonight’s meeting is a special meeting, continued from the February 24, 2025 meeting, to discuss the Transit Zoning Code (SD-84) Proposed Ordinances</a:t>
            </a:r>
          </a:p>
          <a:p>
            <a:pPr>
              <a:spcBef>
                <a:spcPts val="600"/>
              </a:spcBef>
            </a:pPr>
            <a:r>
              <a:rPr lang="en-US" sz="2200" dirty="0"/>
              <a:t>Project Components include: </a:t>
            </a:r>
          </a:p>
          <a:p>
            <a:pPr marL="742950" lvl="2" indent="-342900">
              <a:spcBef>
                <a:spcPts val="600"/>
              </a:spcBef>
            </a:pPr>
            <a:r>
              <a:rPr lang="en-US" sz="2000" dirty="0"/>
              <a:t>Map Change (removal of the M1 and M2 industrial overlays)</a:t>
            </a:r>
          </a:p>
          <a:p>
            <a:pPr marL="742950" lvl="2" indent="-342900">
              <a:spcBef>
                <a:spcPts val="600"/>
              </a:spcBef>
            </a:pPr>
            <a:r>
              <a:rPr lang="en-US" sz="2000" dirty="0"/>
              <a:t>Adoption of Nonconforming Provisions and Operating Standards</a:t>
            </a:r>
          </a:p>
          <a:p>
            <a:pPr marL="742950" lvl="2" indent="-342900">
              <a:spcBef>
                <a:spcPts val="600"/>
              </a:spcBef>
            </a:pPr>
            <a:r>
              <a:rPr lang="en-US" sz="2000" dirty="0"/>
              <a:t>Updates to Permitted Uses</a:t>
            </a:r>
          </a:p>
          <a:p>
            <a:pPr marL="742950" lvl="2" indent="-342900">
              <a:spcBef>
                <a:spcPts val="600"/>
              </a:spcBef>
            </a:pPr>
            <a:r>
              <a:rPr lang="en-US" sz="2000" dirty="0"/>
              <a:t>Adoption of a New Amortization Section </a:t>
            </a:r>
          </a:p>
        </p:txBody>
      </p:sp>
    </p:spTree>
    <p:extLst>
      <p:ext uri="{BB962C8B-B14F-4D97-AF65-F5344CB8AC3E}">
        <p14:creationId xmlns:p14="http://schemas.microsoft.com/office/powerpoint/2010/main" val="25818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Presentation Overview </a:t>
            </a:r>
          </a:p>
        </p:txBody>
      </p:sp>
      <p:sp>
        <p:nvSpPr>
          <p:cNvPr id="5" name="Content Placeholder 4"/>
          <p:cNvSpPr>
            <a:spLocks noGrp="1"/>
          </p:cNvSpPr>
          <p:nvPr>
            <p:ph idx="1"/>
          </p:nvPr>
        </p:nvSpPr>
        <p:spPr>
          <a:xfrm>
            <a:off x="381000" y="1325562"/>
            <a:ext cx="8602133" cy="4541838"/>
          </a:xfrm>
        </p:spPr>
        <p:txBody>
          <a:bodyPr>
            <a:normAutofit fontScale="92500"/>
          </a:bodyPr>
          <a:lstStyle/>
          <a:p>
            <a:pPr>
              <a:spcBef>
                <a:spcPts val="600"/>
              </a:spcBef>
            </a:pPr>
            <a:r>
              <a:rPr lang="en-US" sz="2200" dirty="0"/>
              <a:t>At the February 24</a:t>
            </a:r>
            <a:r>
              <a:rPr lang="en-US" sz="2200" baseline="30000" dirty="0"/>
              <a:t>th</a:t>
            </a:r>
            <a:r>
              <a:rPr lang="en-US" sz="2200" dirty="0"/>
              <a:t> meeting, the Planning Commission received a staff presentation, posed questions, opened and closed the public hearing, and continued the item to tonight’s special meeting. </a:t>
            </a:r>
          </a:p>
          <a:p>
            <a:pPr>
              <a:spcBef>
                <a:spcPts val="600"/>
              </a:spcBef>
            </a:pPr>
            <a:r>
              <a:rPr lang="en-US" sz="2200" dirty="0"/>
              <a:t>Following deliberation, the Planning Commission directed staff to complete the following deliverables and report back to the Planning Commission:</a:t>
            </a:r>
          </a:p>
          <a:p>
            <a:pPr lvl="1">
              <a:spcBef>
                <a:spcPts val="600"/>
              </a:spcBef>
            </a:pPr>
            <a:r>
              <a:rPr lang="en-US" sz="2200" dirty="0"/>
              <a:t>Hold an additional community meeting with businesses and owners, and Feb. 24th public hearing attendees, to identify areas of commonality and compromise on the proposed amendments</a:t>
            </a:r>
          </a:p>
          <a:p>
            <a:pPr lvl="1">
              <a:spcBef>
                <a:spcPts val="600"/>
              </a:spcBef>
            </a:pPr>
            <a:r>
              <a:rPr lang="en-US" sz="2200" dirty="0"/>
              <a:t>Provide financial information on possible effects of the ordinance on City revenues</a:t>
            </a:r>
          </a:p>
          <a:p>
            <a:pPr lvl="1">
              <a:spcBef>
                <a:spcPts val="600"/>
              </a:spcBef>
            </a:pPr>
            <a:r>
              <a:rPr lang="en-US" sz="2200" dirty="0"/>
              <a:t>Provide a legal analysis on potential challenges</a:t>
            </a:r>
            <a:endParaRPr lang="en-US" sz="3400" dirty="0"/>
          </a:p>
        </p:txBody>
      </p:sp>
    </p:spTree>
    <p:extLst>
      <p:ext uri="{BB962C8B-B14F-4D97-AF65-F5344CB8AC3E}">
        <p14:creationId xmlns:p14="http://schemas.microsoft.com/office/powerpoint/2010/main" val="318783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Community Meeting - March 3, 2025</a:t>
            </a:r>
          </a:p>
        </p:txBody>
      </p:sp>
      <p:sp>
        <p:nvSpPr>
          <p:cNvPr id="5" name="Content Placeholder 4"/>
          <p:cNvSpPr>
            <a:spLocks noGrp="1"/>
          </p:cNvSpPr>
          <p:nvPr>
            <p:ph idx="1"/>
          </p:nvPr>
        </p:nvSpPr>
        <p:spPr>
          <a:xfrm>
            <a:off x="266700" y="1295400"/>
            <a:ext cx="4838700" cy="4648200"/>
          </a:xfrm>
        </p:spPr>
        <p:txBody>
          <a:bodyPr>
            <a:noAutofit/>
          </a:bodyPr>
          <a:lstStyle/>
          <a:p>
            <a:pPr>
              <a:spcBef>
                <a:spcPts val="600"/>
              </a:spcBef>
            </a:pPr>
            <a:r>
              <a:rPr lang="en-US" sz="2000" dirty="0"/>
              <a:t>Outreach</a:t>
            </a:r>
          </a:p>
          <a:p>
            <a:pPr lvl="1">
              <a:spcBef>
                <a:spcPts val="600"/>
              </a:spcBef>
            </a:pPr>
            <a:r>
              <a:rPr lang="en-US" sz="1800" dirty="0"/>
              <a:t>Direct contact via emails to individuals and personal phone calls to those without email</a:t>
            </a:r>
          </a:p>
          <a:p>
            <a:pPr lvl="1">
              <a:spcBef>
                <a:spcPts val="600"/>
              </a:spcBef>
            </a:pPr>
            <a:r>
              <a:rPr lang="en-US" sz="1800" dirty="0"/>
              <a:t>Voice message and email reminders</a:t>
            </a:r>
          </a:p>
          <a:p>
            <a:pPr lvl="1">
              <a:spcBef>
                <a:spcPts val="600"/>
              </a:spcBef>
            </a:pPr>
            <a:r>
              <a:rPr lang="en-US" sz="1800" dirty="0"/>
              <a:t>Spanish interpretation services</a:t>
            </a:r>
          </a:p>
          <a:p>
            <a:pPr>
              <a:spcBef>
                <a:spcPts val="600"/>
              </a:spcBef>
            </a:pPr>
            <a:r>
              <a:rPr lang="en-US" sz="2000" dirty="0"/>
              <a:t>Attendance</a:t>
            </a:r>
          </a:p>
          <a:p>
            <a:pPr lvl="1">
              <a:spcBef>
                <a:spcPts val="600"/>
              </a:spcBef>
            </a:pPr>
            <a:r>
              <a:rPr lang="en-US" sz="1800" dirty="0"/>
              <a:t>120 people comprising residents, businesses, property owners, real estate brokers, community organizations, and elected official staff </a:t>
            </a:r>
          </a:p>
          <a:p>
            <a:pPr lvl="1">
              <a:spcBef>
                <a:spcPts val="600"/>
              </a:spcBef>
            </a:pPr>
            <a:r>
              <a:rPr lang="en-US" sz="1800" dirty="0"/>
              <a:t>Approximately 58% businesses and 36% residents</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24000"/>
            <a:ext cx="3672510" cy="2286000"/>
          </a:xfrm>
          <a:prstGeom prst="rect">
            <a:avLst/>
          </a:prstGeom>
          <a:noFill/>
          <a:ln>
            <a:solidFill>
              <a:schemeClr val="accent1"/>
            </a:solidFill>
          </a:ln>
        </p:spPr>
      </p:pic>
    </p:spTree>
    <p:extLst>
      <p:ext uri="{BB962C8B-B14F-4D97-AF65-F5344CB8AC3E}">
        <p14:creationId xmlns:p14="http://schemas.microsoft.com/office/powerpoint/2010/main" val="38120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Community Meeting - March 3, 2025</a:t>
            </a:r>
          </a:p>
        </p:txBody>
      </p:sp>
      <p:sp>
        <p:nvSpPr>
          <p:cNvPr id="5" name="Content Placeholder 4"/>
          <p:cNvSpPr>
            <a:spLocks noGrp="1"/>
          </p:cNvSpPr>
          <p:nvPr>
            <p:ph idx="1"/>
          </p:nvPr>
        </p:nvSpPr>
        <p:spPr>
          <a:xfrm>
            <a:off x="304801" y="1295400"/>
            <a:ext cx="4952999" cy="4572000"/>
          </a:xfrm>
        </p:spPr>
        <p:txBody>
          <a:bodyPr>
            <a:noAutofit/>
          </a:bodyPr>
          <a:lstStyle/>
          <a:p>
            <a:pPr>
              <a:spcBef>
                <a:spcPts val="600"/>
              </a:spcBef>
            </a:pPr>
            <a:r>
              <a:rPr lang="en-US" sz="2000" dirty="0"/>
              <a:t>Small Group Discussions </a:t>
            </a:r>
          </a:p>
          <a:p>
            <a:pPr lvl="1"/>
            <a:r>
              <a:rPr lang="en-US" sz="1800" dirty="0"/>
              <a:t>Randomly-assigned small groups </a:t>
            </a:r>
          </a:p>
          <a:p>
            <a:pPr lvl="1"/>
            <a:r>
              <a:rPr lang="en-US" sz="1800" dirty="0"/>
              <a:t>Seven small groups, including one with Spanish-speaking participants</a:t>
            </a:r>
          </a:p>
          <a:p>
            <a:pPr lvl="1"/>
            <a:r>
              <a:rPr lang="en-US" sz="1800" dirty="0"/>
              <a:t>Focused on identifying areas of agreement between residents and businesses </a:t>
            </a:r>
          </a:p>
          <a:p>
            <a:pPr>
              <a:spcBef>
                <a:spcPts val="600"/>
              </a:spcBef>
            </a:pPr>
            <a:r>
              <a:rPr lang="en-US" sz="2000" dirty="0"/>
              <a:t>Outcomes</a:t>
            </a:r>
          </a:p>
          <a:p>
            <a:pPr lvl="1">
              <a:spcBef>
                <a:spcPts val="600"/>
              </a:spcBef>
            </a:pPr>
            <a:r>
              <a:rPr lang="en-US" sz="1800" dirty="0"/>
              <a:t>Consensus on addressing  impactful businesses</a:t>
            </a:r>
          </a:p>
          <a:p>
            <a:pPr lvl="1"/>
            <a:r>
              <a:rPr lang="en-US" sz="1800" dirty="0"/>
              <a:t>Disagreement on land use changes for resulting from proposed amendments</a:t>
            </a:r>
          </a:p>
          <a:p>
            <a:pPr lvl="1"/>
            <a:r>
              <a:rPr lang="en-US" sz="1800" dirty="0"/>
              <a:t>Feedback on hours of operation,  “legal” nonconforming use, definitions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883" y="1524000"/>
            <a:ext cx="3421117" cy="2362200"/>
          </a:xfrm>
          <a:prstGeom prst="rect">
            <a:avLst/>
          </a:prstGeom>
          <a:noFill/>
          <a:ln>
            <a:solidFill>
              <a:schemeClr val="accent1"/>
            </a:solidFill>
          </a:ln>
        </p:spPr>
      </p:pic>
    </p:spTree>
    <p:extLst>
      <p:ext uri="{BB962C8B-B14F-4D97-AF65-F5344CB8AC3E}">
        <p14:creationId xmlns:p14="http://schemas.microsoft.com/office/powerpoint/2010/main" val="312647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Financial Information</a:t>
            </a:r>
          </a:p>
        </p:txBody>
      </p:sp>
      <p:sp>
        <p:nvSpPr>
          <p:cNvPr id="5" name="Content Placeholder 4"/>
          <p:cNvSpPr>
            <a:spLocks noGrp="1"/>
          </p:cNvSpPr>
          <p:nvPr>
            <p:ph idx="1"/>
          </p:nvPr>
        </p:nvSpPr>
        <p:spPr>
          <a:xfrm>
            <a:off x="609600" y="1371600"/>
            <a:ext cx="8077200" cy="4800600"/>
          </a:xfrm>
        </p:spPr>
        <p:txBody>
          <a:bodyPr>
            <a:noAutofit/>
          </a:bodyPr>
          <a:lstStyle/>
          <a:p>
            <a:pPr>
              <a:spcBef>
                <a:spcPts val="600"/>
              </a:spcBef>
            </a:pPr>
            <a:r>
              <a:rPr lang="en-US" sz="2200" dirty="0"/>
              <a:t>Fiscal data is for general information, not a definitive impact analysis </a:t>
            </a:r>
          </a:p>
          <a:p>
            <a:pPr>
              <a:spcBef>
                <a:spcPts val="600"/>
              </a:spcBef>
            </a:pPr>
            <a:r>
              <a:rPr lang="en-US" sz="2200" dirty="0"/>
              <a:t>Information reflects businesses that would be legal nonconforming industrial businesses in the TZC (SD-84)  </a:t>
            </a:r>
          </a:p>
          <a:p>
            <a:pPr>
              <a:spcBef>
                <a:spcPts val="600"/>
              </a:spcBef>
            </a:pPr>
            <a:r>
              <a:rPr lang="en-US" sz="2200" dirty="0"/>
              <a:t>Revenue details are aggregated to protect individual business privacy</a:t>
            </a:r>
          </a:p>
          <a:p>
            <a:pPr>
              <a:spcBef>
                <a:spcPts val="600"/>
              </a:spcBef>
            </a:pPr>
            <a:r>
              <a:rPr lang="en-US" sz="2200" dirty="0"/>
              <a:t>Actual fiscal impact varies due to economic changes and business operations</a:t>
            </a:r>
          </a:p>
          <a:p>
            <a:pPr>
              <a:spcBef>
                <a:spcPts val="600"/>
              </a:spcBef>
            </a:pPr>
            <a:r>
              <a:rPr lang="en-US" sz="2200" dirty="0"/>
              <a:t>Data sources based on City's Business Tax, Sales Tax, Property Tax, and Utility Users’ Tax (2023-2024)</a:t>
            </a:r>
          </a:p>
        </p:txBody>
      </p:sp>
    </p:spTree>
    <p:extLst>
      <p:ext uri="{BB962C8B-B14F-4D97-AF65-F5344CB8AC3E}">
        <p14:creationId xmlns:p14="http://schemas.microsoft.com/office/powerpoint/2010/main" val="192197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Financial Information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30319257"/>
              </p:ext>
            </p:extLst>
          </p:nvPr>
        </p:nvGraphicFramePr>
        <p:xfrm>
          <a:off x="990600" y="1359429"/>
          <a:ext cx="6629400" cy="4366788"/>
        </p:xfrm>
        <a:graphic>
          <a:graphicData uri="http://schemas.openxmlformats.org/drawingml/2006/table">
            <a:tbl>
              <a:tblPr firstRow="1" bandRow="1">
                <a:tableStyleId>{F5AB1C69-6EDB-4FF4-983F-18BD219EF322}</a:tableStyleId>
              </a:tblPr>
              <a:tblGrid>
                <a:gridCol w="2819400">
                  <a:extLst>
                    <a:ext uri="{9D8B030D-6E8A-4147-A177-3AD203B41FA5}">
                      <a16:colId xmlns:a16="http://schemas.microsoft.com/office/drawing/2014/main" val="3614415854"/>
                    </a:ext>
                  </a:extLst>
                </a:gridCol>
                <a:gridCol w="3810000">
                  <a:extLst>
                    <a:ext uri="{9D8B030D-6E8A-4147-A177-3AD203B41FA5}">
                      <a16:colId xmlns:a16="http://schemas.microsoft.com/office/drawing/2014/main" val="1000355649"/>
                    </a:ext>
                  </a:extLst>
                </a:gridCol>
              </a:tblGrid>
              <a:tr h="390178">
                <a:tc>
                  <a:txBody>
                    <a:bodyPr/>
                    <a:lstStyle/>
                    <a:p>
                      <a:pPr algn="ctr"/>
                      <a:r>
                        <a:rPr lang="en-US" sz="1600" noProof="0" dirty="0">
                          <a:latin typeface="Arial" panose="020B0604020202020204" pitchFamily="34" charset="0"/>
                          <a:cs typeface="Arial" panose="020B0604020202020204" pitchFamily="34" charset="0"/>
                        </a:rPr>
                        <a:t>Financial Data Source</a:t>
                      </a:r>
                    </a:p>
                  </a:txBody>
                  <a:tcPr/>
                </a:tc>
                <a:tc>
                  <a:txBody>
                    <a:bodyPr/>
                    <a:lstStyle/>
                    <a:p>
                      <a:pPr algn="ctr"/>
                      <a:r>
                        <a:rPr lang="en-US" sz="1600" noProof="0" dirty="0">
                          <a:latin typeface="Arial" panose="020B0604020202020204" pitchFamily="34" charset="0"/>
                          <a:cs typeface="Arial" panose="020B0604020202020204" pitchFamily="34" charset="0"/>
                        </a:rPr>
                        <a:t>Fiscal Information Reported</a:t>
                      </a:r>
                    </a:p>
                  </a:txBody>
                  <a:tcPr/>
                </a:tc>
                <a:extLst>
                  <a:ext uri="{0D108BD9-81ED-4DB2-BD59-A6C34878D82A}">
                    <a16:rowId xmlns:a16="http://schemas.microsoft.com/office/drawing/2014/main" val="3690022072"/>
                  </a:ext>
                </a:extLst>
              </a:tr>
              <a:tr h="865875">
                <a:tc>
                  <a:txBody>
                    <a:bodyPr/>
                    <a:lstStyle/>
                    <a:p>
                      <a:pPr algn="l"/>
                      <a:r>
                        <a:rPr lang="en-US" sz="1600" noProof="0" dirty="0">
                          <a:latin typeface="Arial" panose="020B0604020202020204" pitchFamily="34" charset="0"/>
                          <a:cs typeface="Arial" panose="020B0604020202020204" pitchFamily="34" charset="0"/>
                        </a:rPr>
                        <a:t>1.</a:t>
                      </a:r>
                      <a:r>
                        <a:rPr lang="en-US" sz="1600" baseline="0" noProof="0" dirty="0">
                          <a:latin typeface="Arial" panose="020B0604020202020204" pitchFamily="34" charset="0"/>
                          <a:cs typeface="Arial" panose="020B0604020202020204" pitchFamily="34" charset="0"/>
                        </a:rPr>
                        <a:t> Business Tax</a:t>
                      </a:r>
                      <a:endParaRPr lang="en-US" sz="1600" noProof="0" dirty="0">
                        <a:latin typeface="Arial" panose="020B0604020202020204" pitchFamily="34" charset="0"/>
                        <a:cs typeface="Arial" panose="020B0604020202020204" pitchFamily="34" charset="0"/>
                      </a:endParaRPr>
                    </a:p>
                  </a:txBody>
                  <a:tcPr/>
                </a:tc>
                <a:tc>
                  <a:txBody>
                    <a:bodyPr/>
                    <a:lstStyle/>
                    <a:p>
                      <a:pPr algn="ctr"/>
                      <a:r>
                        <a:rPr lang="en-US" sz="1600" noProof="0" dirty="0">
                          <a:latin typeface="Arial" panose="020B0604020202020204" pitchFamily="34" charset="0"/>
                          <a:cs typeface="Arial" panose="020B0604020202020204" pitchFamily="34" charset="0"/>
                        </a:rPr>
                        <a:t>Calendar</a:t>
                      </a:r>
                      <a:r>
                        <a:rPr lang="en-US" sz="1600" baseline="0" noProof="0" dirty="0">
                          <a:latin typeface="Arial" panose="020B0604020202020204" pitchFamily="34" charset="0"/>
                          <a:cs typeface="Arial" panose="020B0604020202020204" pitchFamily="34" charset="0"/>
                        </a:rPr>
                        <a:t> Year 2024</a:t>
                      </a:r>
                    </a:p>
                    <a:p>
                      <a:pPr algn="ctr"/>
                      <a:r>
                        <a:rPr lang="en-US" sz="1600" noProof="0" dirty="0">
                          <a:latin typeface="Arial" panose="020B0604020202020204" pitchFamily="34" charset="0"/>
                          <a:cs typeface="Arial" panose="020B0604020202020204" pitchFamily="34" charset="0"/>
                        </a:rPr>
                        <a:t>$136,233 </a:t>
                      </a:r>
                    </a:p>
                    <a:p>
                      <a:pPr algn="ct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5797676"/>
                  </a:ext>
                </a:extLst>
              </a:tr>
              <a:tr h="865875">
                <a:tc>
                  <a:txBody>
                    <a:bodyPr/>
                    <a:lstStyle/>
                    <a:p>
                      <a:pPr algn="l"/>
                      <a:r>
                        <a:rPr lang="en-US" sz="1600" noProof="0" dirty="0">
                          <a:latin typeface="Arial" panose="020B0604020202020204" pitchFamily="34" charset="0"/>
                          <a:cs typeface="Arial" panose="020B0604020202020204" pitchFamily="34" charset="0"/>
                        </a:rPr>
                        <a:t>2. Sales Tax</a:t>
                      </a:r>
                    </a:p>
                  </a:txBody>
                  <a:tcPr/>
                </a:tc>
                <a:tc>
                  <a:txBody>
                    <a:bodyPr/>
                    <a:lstStyle/>
                    <a:p>
                      <a:pPr algn="ctr"/>
                      <a:r>
                        <a:rPr lang="en-US" sz="1600" noProof="0" dirty="0">
                          <a:latin typeface="Arial" panose="020B0604020202020204" pitchFamily="34" charset="0"/>
                          <a:cs typeface="Arial" panose="020B0604020202020204" pitchFamily="34" charset="0"/>
                        </a:rPr>
                        <a:t>Fiscal Year</a:t>
                      </a:r>
                      <a:r>
                        <a:rPr lang="en-US" sz="1600" baseline="0" noProof="0" dirty="0">
                          <a:latin typeface="Arial" panose="020B0604020202020204" pitchFamily="34" charset="0"/>
                          <a:cs typeface="Arial" panose="020B0604020202020204" pitchFamily="34" charset="0"/>
                        </a:rPr>
                        <a:t> 2023-24</a:t>
                      </a:r>
                    </a:p>
                    <a:p>
                      <a:pPr algn="ctr"/>
                      <a:r>
                        <a:rPr lang="en-US" sz="1600" noProof="0" dirty="0">
                          <a:latin typeface="Arial" panose="020B0604020202020204" pitchFamily="34" charset="0"/>
                          <a:cs typeface="Arial" panose="020B0604020202020204" pitchFamily="34" charset="0"/>
                        </a:rPr>
                        <a:t>$211,400</a:t>
                      </a:r>
                    </a:p>
                    <a:p>
                      <a:pPr algn="ct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0599916"/>
                  </a:ext>
                </a:extLst>
              </a:tr>
              <a:tr h="112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Arial" panose="020B0604020202020204" pitchFamily="34" charset="0"/>
                          <a:cs typeface="Arial" panose="020B0604020202020204" pitchFamily="34" charset="0"/>
                        </a:rPr>
                        <a:t>3. Property</a:t>
                      </a:r>
                      <a:r>
                        <a:rPr lang="en-US" sz="1600" baseline="0" noProof="0" dirty="0">
                          <a:latin typeface="Arial" panose="020B0604020202020204" pitchFamily="34" charset="0"/>
                          <a:cs typeface="Arial" panose="020B0604020202020204" pitchFamily="34" charset="0"/>
                        </a:rPr>
                        <a:t> Tax</a:t>
                      </a:r>
                      <a:endParaRPr lang="en-US" sz="1600" noProof="0" dirty="0">
                        <a:latin typeface="Arial" panose="020B0604020202020204" pitchFamily="34" charset="0"/>
                        <a:cs typeface="Arial" panose="020B0604020202020204" pitchFamily="34" charset="0"/>
                      </a:endParaRPr>
                    </a:p>
                    <a:p>
                      <a:pPr algn="l"/>
                      <a:endParaRPr lang="en-US" sz="1600" noProof="0" dirty="0">
                        <a:latin typeface="Arial" panose="020B0604020202020204" pitchFamily="34" charset="0"/>
                        <a:cs typeface="Arial" panose="020B0604020202020204" pitchFamily="34" charset="0"/>
                      </a:endParaRPr>
                    </a:p>
                  </a:txBody>
                  <a:tcPr/>
                </a:tc>
                <a:tc>
                  <a:txBody>
                    <a:bodyPr/>
                    <a:lstStyle/>
                    <a:p>
                      <a:pPr algn="ctr"/>
                      <a:r>
                        <a:rPr lang="en-US" sz="1600" noProof="0" dirty="0">
                          <a:latin typeface="Arial" panose="020B0604020202020204" pitchFamily="34" charset="0"/>
                          <a:cs typeface="Arial" panose="020B0604020202020204" pitchFamily="34" charset="0"/>
                        </a:rPr>
                        <a:t>Fiscal Year</a:t>
                      </a:r>
                      <a:r>
                        <a:rPr lang="en-US" sz="1600" baseline="0" noProof="0" dirty="0">
                          <a:latin typeface="Arial" panose="020B0604020202020204" pitchFamily="34" charset="0"/>
                          <a:cs typeface="Arial" panose="020B0604020202020204" pitchFamily="34" charset="0"/>
                        </a:rPr>
                        <a:t> 2024-25</a:t>
                      </a:r>
                    </a:p>
                    <a:p>
                      <a:pPr algn="ctr"/>
                      <a:r>
                        <a:rPr lang="en-US" sz="1600" noProof="0" dirty="0">
                          <a:latin typeface="Arial" panose="020B0604020202020204" pitchFamily="34" charset="0"/>
                          <a:cs typeface="Arial" panose="020B0604020202020204" pitchFamily="34" charset="0"/>
                        </a:rPr>
                        <a:t>$65,400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latin typeface="Arial" panose="020B0604020202020204" pitchFamily="34" charset="0"/>
                          <a:cs typeface="Arial" panose="020B0604020202020204" pitchFamily="34" charset="0"/>
                        </a:rPr>
                        <a:t>(Projection)</a:t>
                      </a:r>
                    </a:p>
                    <a:p>
                      <a:pPr algn="ct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1855981"/>
                  </a:ext>
                </a:extLst>
              </a:tr>
              <a:tr h="1122430">
                <a:tc>
                  <a:txBody>
                    <a:bodyPr/>
                    <a:lstStyle/>
                    <a:p>
                      <a:pPr algn="l"/>
                      <a:r>
                        <a:rPr lang="en-US" sz="1600" noProof="0" dirty="0">
                          <a:latin typeface="Arial" panose="020B0604020202020204" pitchFamily="34" charset="0"/>
                          <a:cs typeface="Arial" panose="020B0604020202020204" pitchFamily="34" charset="0"/>
                        </a:rPr>
                        <a:t>4. Utility User’s Tax (UUT)</a:t>
                      </a:r>
                    </a:p>
                    <a:p>
                      <a:pPr algn="l"/>
                      <a:endParaRPr lang="en-US" sz="1600" noProof="0" dirty="0">
                        <a:latin typeface="Arial" panose="020B0604020202020204" pitchFamily="34" charset="0"/>
                        <a:cs typeface="Arial" panose="020B0604020202020204" pitchFamily="34" charset="0"/>
                      </a:endParaRPr>
                    </a:p>
                  </a:txBody>
                  <a:tcPr/>
                </a:tc>
                <a:tc>
                  <a:txBody>
                    <a:bodyPr/>
                    <a:lstStyle/>
                    <a:p>
                      <a:pPr algn="ctr"/>
                      <a:r>
                        <a:rPr lang="en-US" sz="1600" noProof="0" dirty="0">
                          <a:latin typeface="Arial" panose="020B0604020202020204" pitchFamily="34" charset="0"/>
                          <a:cs typeface="Arial" panose="020B0604020202020204" pitchFamily="34" charset="0"/>
                        </a:rPr>
                        <a:t>Fiscal Year</a:t>
                      </a:r>
                      <a:r>
                        <a:rPr lang="en-US" sz="1600" baseline="0" noProof="0" dirty="0">
                          <a:latin typeface="Arial" panose="020B0604020202020204" pitchFamily="34" charset="0"/>
                          <a:cs typeface="Arial" panose="020B0604020202020204" pitchFamily="34" charset="0"/>
                        </a:rPr>
                        <a:t> 2023-24</a:t>
                      </a:r>
                    </a:p>
                    <a:p>
                      <a:pPr algn="ctr"/>
                      <a:r>
                        <a:rPr lang="en-US" sz="1600" noProof="0" dirty="0">
                          <a:latin typeface="Arial" panose="020B0604020202020204" pitchFamily="34" charset="0"/>
                          <a:cs typeface="Arial" panose="020B0604020202020204" pitchFamily="34" charset="0"/>
                        </a:rPr>
                        <a:t>Water: $8,177 </a:t>
                      </a:r>
                    </a:p>
                    <a:p>
                      <a:pPr algn="ctr"/>
                      <a:r>
                        <a:rPr lang="en-US" sz="1600" noProof="0" dirty="0">
                          <a:latin typeface="Arial" panose="020B0604020202020204" pitchFamily="34" charset="0"/>
                          <a:cs typeface="Arial" panose="020B0604020202020204" pitchFamily="34" charset="0"/>
                        </a:rPr>
                        <a:t>Gas &amp; Electric: aggregate</a:t>
                      </a:r>
                      <a:r>
                        <a:rPr lang="en-US" sz="1600" baseline="0" noProof="0" dirty="0">
                          <a:latin typeface="Arial" panose="020B0604020202020204" pitchFamily="34" charset="0"/>
                          <a:cs typeface="Arial" panose="020B0604020202020204" pitchFamily="34" charset="0"/>
                        </a:rPr>
                        <a:t> data expected in April 2025</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1436448"/>
                  </a:ext>
                </a:extLst>
              </a:tr>
            </a:tbl>
          </a:graphicData>
        </a:graphic>
      </p:graphicFrame>
    </p:spTree>
    <p:extLst>
      <p:ext uri="{BB962C8B-B14F-4D97-AF65-F5344CB8AC3E}">
        <p14:creationId xmlns:p14="http://schemas.microsoft.com/office/powerpoint/2010/main" val="362848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r>
              <a:rPr lang="en-US" sz="3800" dirty="0"/>
              <a:t>Legal Analysis</a:t>
            </a:r>
          </a:p>
        </p:txBody>
      </p:sp>
      <p:sp>
        <p:nvSpPr>
          <p:cNvPr id="5" name="Content Placeholder 4"/>
          <p:cNvSpPr>
            <a:spLocks noGrp="1"/>
          </p:cNvSpPr>
          <p:nvPr>
            <p:ph idx="1"/>
          </p:nvPr>
        </p:nvSpPr>
        <p:spPr>
          <a:xfrm>
            <a:off x="609600" y="1300162"/>
            <a:ext cx="7924800" cy="4800600"/>
          </a:xfrm>
        </p:spPr>
        <p:txBody>
          <a:bodyPr>
            <a:noAutofit/>
          </a:bodyPr>
          <a:lstStyle/>
          <a:p>
            <a:pPr>
              <a:spcBef>
                <a:spcPts val="600"/>
              </a:spcBef>
            </a:pPr>
            <a:r>
              <a:rPr lang="en-US" sz="2400" dirty="0"/>
              <a:t>City Attorney’s Office provided a Confidential Memorandum to the Commission summarizing legal questions</a:t>
            </a:r>
          </a:p>
          <a:p>
            <a:pPr>
              <a:spcBef>
                <a:spcPts val="600"/>
              </a:spcBef>
            </a:pPr>
            <a:r>
              <a:rPr lang="en-US" sz="2400" dirty="0"/>
              <a:t>Information is considered client-privileged and confidential due to litigation risk</a:t>
            </a:r>
          </a:p>
          <a:p>
            <a:pPr>
              <a:spcBef>
                <a:spcPts val="600"/>
              </a:spcBef>
            </a:pPr>
            <a:endParaRPr lang="en-US" sz="2400" dirty="0"/>
          </a:p>
        </p:txBody>
      </p:sp>
    </p:spTree>
    <p:extLst>
      <p:ext uri="{BB962C8B-B14F-4D97-AF65-F5344CB8AC3E}">
        <p14:creationId xmlns:p14="http://schemas.microsoft.com/office/powerpoint/2010/main" val="10314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05800" cy="868362"/>
          </a:xfrm>
        </p:spPr>
        <p:txBody>
          <a:bodyPr>
            <a:normAutofit/>
          </a:bodyPr>
          <a:lstStyle/>
          <a:p>
            <a:pPr>
              <a:spcBef>
                <a:spcPts val="600"/>
              </a:spcBef>
            </a:pPr>
            <a:r>
              <a:rPr lang="en-US" sz="4000" dirty="0"/>
              <a:t>Clarifications to the ZOA</a:t>
            </a:r>
          </a:p>
        </p:txBody>
      </p:sp>
      <p:sp>
        <p:nvSpPr>
          <p:cNvPr id="5" name="Content Placeholder 4"/>
          <p:cNvSpPr>
            <a:spLocks noGrp="1"/>
          </p:cNvSpPr>
          <p:nvPr>
            <p:ph idx="1"/>
          </p:nvPr>
        </p:nvSpPr>
        <p:spPr>
          <a:xfrm>
            <a:off x="685800" y="1325562"/>
            <a:ext cx="8001000" cy="4343400"/>
          </a:xfrm>
        </p:spPr>
        <p:txBody>
          <a:bodyPr>
            <a:normAutofit fontScale="92500" lnSpcReduction="10000"/>
          </a:bodyPr>
          <a:lstStyle/>
          <a:p>
            <a:pPr>
              <a:spcBef>
                <a:spcPts val="600"/>
              </a:spcBef>
            </a:pPr>
            <a:r>
              <a:rPr lang="en-US" sz="2000" dirty="0"/>
              <a:t>Staff has incorporated feedback received from busineses and residents at the March 3</a:t>
            </a:r>
            <a:r>
              <a:rPr lang="en-US" sz="2000" baseline="30000" dirty="0"/>
              <a:t>rd</a:t>
            </a:r>
            <a:r>
              <a:rPr lang="en-US" sz="2000" dirty="0"/>
              <a:t> community meeting through the following changes to the proposed ordinance found in Exhibit 2</a:t>
            </a:r>
          </a:p>
          <a:p>
            <a:pPr lvl="1"/>
            <a:r>
              <a:rPr lang="en-US" sz="2000" dirty="0"/>
              <a:t>Hours of Operation: staff no longer proposes any changes to the existing Transit Zoning Code that address hours of operation</a:t>
            </a:r>
          </a:p>
          <a:p>
            <a:pPr lvl="1"/>
            <a:r>
              <a:rPr lang="en-US" sz="2000" dirty="0"/>
              <a:t>Definition of  “Legal Nonconforming Use” and “Nonconforming Use”: staff has added a clarifying clause to the definition of “Nonconforming Use” stating that it has the same meaning as “Legal Nonconforming Use.” </a:t>
            </a:r>
          </a:p>
          <a:p>
            <a:pPr lvl="1"/>
            <a:r>
              <a:rPr lang="en-US" sz="2000" dirty="0"/>
              <a:t>Definition of “Craft and specialized automotive restoration service” has been fine-tuned per Commission and community feedback.</a:t>
            </a:r>
          </a:p>
          <a:p>
            <a:pPr>
              <a:spcBef>
                <a:spcPts val="600"/>
              </a:spcBef>
            </a:pPr>
            <a:r>
              <a:rPr lang="en-US" sz="2000" dirty="0"/>
              <a:t>Clarifications also include changes that address typographical errors related to numeric/alphanumeric labeling of sections and subsections and clerical errors.</a:t>
            </a:r>
          </a:p>
        </p:txBody>
      </p:sp>
    </p:spTree>
    <p:extLst>
      <p:ext uri="{BB962C8B-B14F-4D97-AF65-F5344CB8AC3E}">
        <p14:creationId xmlns:p14="http://schemas.microsoft.com/office/powerpoint/2010/main" val="1694939637"/>
      </p:ext>
    </p:extLst>
  </p:cSld>
  <p:clrMapOvr>
    <a:masterClrMapping/>
  </p:clrMapOvr>
</p:sld>
</file>

<file path=ppt/theme/theme1.xml><?xml version="1.0" encoding="utf-8"?>
<a:theme xmlns:a="http://schemas.openxmlformats.org/drawingml/2006/main" name="Title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b0e93c-31fe-4605-8fd1-52865aff4a86">
      <UserInfo>
        <DisplayName>!City Clerk</DisplayName>
        <AccountId>140</AccountId>
        <AccountType/>
      </UserInfo>
      <UserInfo>
        <DisplayName>Perez, Daisy</DisplayName>
        <AccountId>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ABA829EE6BD46BC987A95791233D0" ma:contentTypeVersion="1" ma:contentTypeDescription="Create a new document." ma:contentTypeScope="" ma:versionID="c6e1f8ed4f4cf4e2a22ba4aacba57874">
  <xsd:schema xmlns:xsd="http://www.w3.org/2001/XMLSchema" xmlns:xs="http://www.w3.org/2001/XMLSchema" xmlns:p="http://schemas.microsoft.com/office/2006/metadata/properties" xmlns:ns2="fdb0e93c-31fe-4605-8fd1-52865aff4a86" targetNamespace="http://schemas.microsoft.com/office/2006/metadata/properties" ma:root="true" ma:fieldsID="11f2337d349f34a617da2bc24f79017e" ns2:_="">
    <xsd:import namespace="fdb0e93c-31fe-4605-8fd1-52865aff4a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0e93c-31fe-4605-8fd1-52865aff4a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C4D4E-D810-46DF-A6F4-8531C015FDC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db0e93c-31fe-4605-8fd1-52865aff4a86"/>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5B02A0-2FCD-47CE-86EF-4B5023AE3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0e93c-31fe-4605-8fd1-52865aff4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8F0FEE-6FC7-484F-A0A5-1E17C220DE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14863</TotalTime>
  <Words>978</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Bw Mitga</vt:lpstr>
      <vt:lpstr>Calibri</vt:lpstr>
      <vt:lpstr>Lato</vt:lpstr>
      <vt:lpstr>Title_Master</vt:lpstr>
      <vt:lpstr>1_Title_Master</vt:lpstr>
      <vt:lpstr>PowerPoint Presentation</vt:lpstr>
      <vt:lpstr>Background</vt:lpstr>
      <vt:lpstr>Presentation Overview </vt:lpstr>
      <vt:lpstr>Community Meeting - March 3, 2025</vt:lpstr>
      <vt:lpstr>Community Meeting - March 3, 2025</vt:lpstr>
      <vt:lpstr>Financial Information</vt:lpstr>
      <vt:lpstr>Financial Information</vt:lpstr>
      <vt:lpstr>Legal Analysis</vt:lpstr>
      <vt:lpstr>Clarifications to the ZOA</vt:lpstr>
      <vt:lpstr>CEQA and Fiscal Impact</vt:lpstr>
      <vt:lpstr>Recommended Actions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Soto, Daniel;Macedonio, Margarita</dc:creator>
  <cp:lastModifiedBy>Macedonio, Margarita</cp:lastModifiedBy>
  <cp:revision>709</cp:revision>
  <cp:lastPrinted>2025-02-08T00:02:16Z</cp:lastPrinted>
  <dcterms:created xsi:type="dcterms:W3CDTF">2017-11-11T02:39:13Z</dcterms:created>
  <dcterms:modified xsi:type="dcterms:W3CDTF">2025-03-06T23:11:11Z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0x010100FD6ABA829EE6BD46BC987A95791233D0</vt:lpwstr>
  </property>
</Properties>
</file>