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70_2662BDF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05_E4762DD8.xml" ContentType="application/vnd.ms-powerpoint.comments+xml"/>
  <Override PartName="/ppt/comments/modernComment_204_B3933A8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8"/>
  </p:notesMasterIdLst>
  <p:handoutMasterIdLst>
    <p:handoutMasterId r:id="rId19"/>
  </p:handoutMasterIdLst>
  <p:sldIdLst>
    <p:sldId id="505" r:id="rId5"/>
    <p:sldId id="368" r:id="rId6"/>
    <p:sldId id="520" r:id="rId7"/>
    <p:sldId id="506" r:id="rId8"/>
    <p:sldId id="527" r:id="rId9"/>
    <p:sldId id="528" r:id="rId10"/>
    <p:sldId id="529" r:id="rId11"/>
    <p:sldId id="511" r:id="rId12"/>
    <p:sldId id="530" r:id="rId13"/>
    <p:sldId id="517" r:id="rId14"/>
    <p:sldId id="516" r:id="rId15"/>
    <p:sldId id="521" r:id="rId16"/>
    <p:sldId id="51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1BC81-2AD7-A49E-DFC2-F27B4D7BA387}" name="Laura Stetson" initials="LS" userId="S::lstetson@migcom.com::a238b051-2a64-49a1-995c-20a9b83981a1" providerId="AD"/>
  <p188:author id="{3120B6BD-9B88-E36C-D707-455A65C8EA77}" name="Fernanda Suarez" initials="FS" userId="S::fsuarez@migcom.com::0ef3e2cf-4bb8-4618-b7bc-cdd9a8808a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lroy, Matthew" initials="KM" lastIdx="7" clrIdx="0">
    <p:extLst>
      <p:ext uri="{19B8F6BF-5375-455C-9EA6-DF929625EA0E}">
        <p15:presenceInfo xmlns:p15="http://schemas.microsoft.com/office/powerpoint/2012/main" userId="S-1-5-21-1482476501-1229272821-839522115-45882" providerId="AD"/>
      </p:ext>
    </p:extLst>
  </p:cmAuthor>
  <p:cmAuthor id="2" name="Gomez, Pedro" initials="GP" lastIdx="3" clrIdx="1">
    <p:extLst>
      <p:ext uri="{19B8F6BF-5375-455C-9EA6-DF929625EA0E}">
        <p15:presenceInfo xmlns:p15="http://schemas.microsoft.com/office/powerpoint/2012/main" userId="S-1-5-21-1482476501-1229272821-839522115-36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73"/>
    <a:srgbClr val="22B7F2"/>
    <a:srgbClr val="EDAE00"/>
    <a:srgbClr val="323232"/>
    <a:srgbClr val="A54ABF"/>
    <a:srgbClr val="D280FF"/>
    <a:srgbClr val="EAEAEA"/>
    <a:srgbClr val="EAECE8"/>
    <a:srgbClr val="00019B"/>
    <a:srgbClr val="B09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95531" autoAdjust="0"/>
  </p:normalViewPr>
  <p:slideViewPr>
    <p:cSldViewPr>
      <p:cViewPr varScale="1">
        <p:scale>
          <a:sx n="121" d="100"/>
          <a:sy n="121" d="100"/>
        </p:scale>
        <p:origin x="114" y="654"/>
      </p:cViewPr>
      <p:guideLst>
        <p:guide orient="horz" pos="2160"/>
        <p:guide pos="2880"/>
      </p:guideLst>
    </p:cSldViewPr>
  </p:slideViewPr>
  <p:outlineViewPr>
    <p:cViewPr>
      <p:scale>
        <a:sx n="33" d="100"/>
        <a:sy n="33" d="100"/>
      </p:scale>
      <p:origin x="0" y="-3804"/>
    </p:cViewPr>
  </p:outlineViewPr>
  <p:notesTextViewPr>
    <p:cViewPr>
      <p:scale>
        <a:sx n="20" d="100"/>
        <a:sy n="20" d="100"/>
      </p:scale>
      <p:origin x="0" y="0"/>
    </p:cViewPr>
  </p:notesTextViewPr>
  <p:sorterViewPr>
    <p:cViewPr>
      <p:scale>
        <a:sx n="100" d="100"/>
        <a:sy n="100" d="100"/>
      </p:scale>
      <p:origin x="0" y="0"/>
    </p:cViewPr>
  </p:sorterViewPr>
  <p:notesViewPr>
    <p:cSldViewPr>
      <p:cViewPr varScale="1">
        <p:scale>
          <a:sx n="122" d="100"/>
          <a:sy n="122" d="100"/>
        </p:scale>
        <p:origin x="49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70_2662BDF6.xml><?xml version="1.0" encoding="utf-8"?>
<p188:cmLst xmlns:a="http://schemas.openxmlformats.org/drawingml/2006/main" xmlns:r="http://schemas.openxmlformats.org/officeDocument/2006/relationships" xmlns:p188="http://schemas.microsoft.com/office/powerpoint/2018/8/main">
  <p188:cm id="{9748370A-DE2F-45D8-93C5-F7F99E94B091}" authorId="{1AB1BC81-2AD7-A49E-DFC2-F27B4D7BA387}" status="resolved" created="2025-09-03T17:08:39.617">
    <ac:deMkLst xmlns:ac="http://schemas.microsoft.com/office/drawing/2013/main/command">
      <pc:docMk xmlns:pc="http://schemas.microsoft.com/office/powerpoint/2013/main/command"/>
      <pc:sldMk xmlns:pc="http://schemas.microsoft.com/office/powerpoint/2013/main/command" cId="644005366" sldId="368"/>
      <ac:spMk id="144" creationId="{F3E1AA88-48C7-349E-AF05-AE6F007AD685}"/>
    </ac:deMkLst>
    <p188:txBody>
      <a:bodyPr/>
      <a:lstStyle/>
      <a:p>
        <a:r>
          <a:rPr lang="en-US"/>
          <a:t>Need a replacement icon</a:t>
        </a:r>
      </a:p>
    </p188:txBody>
    <p188:extLst>
      <p:ext xmlns:p="http://schemas.openxmlformats.org/presentationml/2006/main" uri="{57CB4572-C831-44C2-8A1C-0ADB6CCDFE69}">
        <p223:reactions xmlns:p223="http://schemas.microsoft.com/office/powerpoint/2022/03/main">
          <p223:rxn type="👍">
            <p223:instance time="2025-09-10T00:22:13.670" authorId="{3120B6BD-9B88-E36C-D707-455A65C8EA77}"/>
          </p223:rxn>
        </p223:reactions>
      </p:ext>
    </p188:extLst>
  </p188:cm>
  <p188:cm id="{5BD353D2-BB9B-48E6-82B9-ABE5A1A86A5C}" authorId="{1AB1BC81-2AD7-A49E-DFC2-F27B4D7BA387}" status="resolved" created="2025-09-03T17:17:16.885">
    <ac:deMkLst xmlns:ac="http://schemas.microsoft.com/office/drawing/2013/main/command">
      <pc:docMk xmlns:pc="http://schemas.microsoft.com/office/powerpoint/2013/main/command"/>
      <pc:sldMk xmlns:pc="http://schemas.microsoft.com/office/powerpoint/2013/main/command" cId="644005366" sldId="368"/>
      <ac:grpSpMk id="137" creationId="{04B5E7C8-C288-BA2F-3953-B1EFF40FE2CC}"/>
    </ac:deMkLst>
    <p188:txBody>
      <a:bodyPr/>
      <a:lstStyle/>
      <a:p>
        <a:r>
          <a:rPr lang="en-US"/>
          <a:t>Need replacement icon</a:t>
        </a:r>
      </a:p>
    </p188:txBody>
    <p188:extLst>
      <p:ext xmlns:p="http://schemas.openxmlformats.org/presentationml/2006/main" uri="{57CB4572-C831-44C2-8A1C-0ADB6CCDFE69}">
        <p223:reactions xmlns:p223="http://schemas.microsoft.com/office/powerpoint/2022/03/main">
          <p223:rxn type="👍">
            <p223:instance time="2025-09-10T00:22:14.357" authorId="{3120B6BD-9B88-E36C-D707-455A65C8EA77}"/>
          </p223:rxn>
        </p223:reactions>
      </p:ext>
    </p188:extLst>
  </p188:cm>
  <p188:cm id="{3880A630-98FE-4003-BF10-11405815C86B}" authorId="{1AB1BC81-2AD7-A49E-DFC2-F27B4D7BA387}" status="resolved" created="2025-09-03T17:22:33.790">
    <ac:deMkLst xmlns:ac="http://schemas.microsoft.com/office/drawing/2013/main/command">
      <pc:docMk xmlns:pc="http://schemas.microsoft.com/office/powerpoint/2013/main/command"/>
      <pc:sldMk xmlns:pc="http://schemas.microsoft.com/office/powerpoint/2013/main/command" cId="644005366" sldId="368"/>
      <ac:spMk id="148" creationId="{025349B7-D79E-B741-FBE6-53D1F54C8619}"/>
    </ac:deMkLst>
    <p188:txBody>
      <a:bodyPr/>
      <a:lstStyle/>
      <a:p>
        <a:r>
          <a:rPr lang="en-US"/>
          <a:t>Need replacement icon.</a:t>
        </a:r>
      </a:p>
    </p188:txBody>
    <p188:extLst>
      <p:ext xmlns:p="http://schemas.openxmlformats.org/presentationml/2006/main" uri="{57CB4572-C831-44C2-8A1C-0ADB6CCDFE69}">
        <p223:reactions xmlns:p223="http://schemas.microsoft.com/office/powerpoint/2022/03/main">
          <p223:rxn type="👍">
            <p223:instance time="2025-09-10T00:22:14.987" authorId="{3120B6BD-9B88-E36C-D707-455A65C8EA77}"/>
          </p223:rxn>
        </p223:reactions>
      </p:ext>
    </p188:extLst>
  </p188:cm>
</p188:cmLst>
</file>

<file path=ppt/comments/modernComment_204_B3933A88.xml><?xml version="1.0" encoding="utf-8"?>
<p188:cmLst xmlns:a="http://schemas.openxmlformats.org/drawingml/2006/main" xmlns:r="http://schemas.openxmlformats.org/officeDocument/2006/relationships" xmlns:p188="http://schemas.microsoft.com/office/powerpoint/2018/8/main">
  <p188:cm id="{7E9834EB-7B3E-4B5C-975A-96FC22EE0DE7}" authorId="{1AB1BC81-2AD7-A49E-DFC2-F27B4D7BA387}" status="resolved" created="2025-09-03T17:39:01.883" complete="100000">
    <ac:deMkLst xmlns:ac="http://schemas.microsoft.com/office/drawing/2013/main/command">
      <pc:docMk xmlns:pc="http://schemas.microsoft.com/office/powerpoint/2013/main/command"/>
      <pc:sldMk xmlns:pc="http://schemas.microsoft.com/office/powerpoint/2013/main/command" cId="3012770440" sldId="516"/>
      <ac:spMk id="2" creationId="{02A75C9F-FBD1-F927-D8BA-D3B276F360D2}"/>
    </ac:deMkLst>
    <p188:txBody>
      <a:bodyPr/>
      <a:lstStyle/>
      <a:p>
        <a:r>
          <a:rPr lang="en-US"/>
          <a:t>Planning Commission Study Session - TBD
City Council Study Session - TBD
Planning Commission Hearings - February, 2026
City Council Hearings - March, 2026
</a:t>
        </a:r>
      </a:p>
    </p188:txBody>
    <p188:extLst>
      <p:ext xmlns:p="http://schemas.openxmlformats.org/presentationml/2006/main" uri="{57CB4572-C831-44C2-8A1C-0ADB6CCDFE69}">
        <p223:reactions xmlns:p223="http://schemas.microsoft.com/office/powerpoint/2022/03/main">
          <p223:rxn type="👍">
            <p223:instance time="2025-09-10T01:17:36.773" authorId="{3120B6BD-9B88-E36C-D707-455A65C8EA77}"/>
          </p223:rxn>
        </p223:reactions>
      </p:ext>
    </p188:extLst>
  </p188:cm>
</p188:cmLst>
</file>

<file path=ppt/comments/modernComment_205_E4762DD8.xml><?xml version="1.0" encoding="utf-8"?>
<p188:cmLst xmlns:a="http://schemas.openxmlformats.org/drawingml/2006/main" xmlns:r="http://schemas.openxmlformats.org/officeDocument/2006/relationships" xmlns:p188="http://schemas.microsoft.com/office/powerpoint/2018/8/main">
  <p188:cm id="{D94E3245-147E-44DB-BE00-A0192B8373FC}" authorId="{1AB1BC81-2AD7-A49E-DFC2-F27B4D7BA387}" status="resolved" created="2025-09-03T17:47:30.166" complete="100000">
    <ac:deMkLst xmlns:ac="http://schemas.microsoft.com/office/drawing/2013/main/command">
      <pc:docMk xmlns:pc="http://schemas.microsoft.com/office/powerpoint/2013/main/command"/>
      <pc:sldMk xmlns:pc="http://schemas.microsoft.com/office/powerpoint/2013/main/command" cId="3832950232" sldId="517"/>
      <ac:spMk id="2" creationId="{81143918-A56F-1594-1B21-6842E92483B7}"/>
    </ac:deMkLst>
    <p188:txBody>
      <a:bodyPr/>
      <a:lstStyle/>
      <a:p>
        <a:r>
          <a:rPr lang="en-US"/>
          <a:t>Find out what your property is zoned
Visit the stations to learn about allowed uses and development standards in the new zoning districts 
Learn how the new Flex and Business Park zoning districts address residential/industrial buffering
Ask a Planner about any zoning-related issue
</a:t>
        </a:r>
      </a:p>
    </p188:txBody>
    <p188:extLst>
      <p:ext xmlns:p="http://schemas.openxmlformats.org/presentationml/2006/main" uri="{57CB4572-C831-44C2-8A1C-0ADB6CCDFE69}">
        <p223:reactions xmlns:p223="http://schemas.microsoft.com/office/powerpoint/2022/03/main">
          <p223:rxn type="👍">
            <p223:instance time="2025-09-10T01:17:48.229" authorId="{3120B6BD-9B88-E36C-D707-455A65C8EA77}"/>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9F0D38D8-612D-45DC-9F9F-734F64B4D4A4}" type="datetimeFigureOut">
              <a:rPr lang="en-US" smtClean="0"/>
              <a:t>9/16/2025</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Tree>
    <p:extLst>
      <p:ext uri="{BB962C8B-B14F-4D97-AF65-F5344CB8AC3E}">
        <p14:creationId xmlns:p14="http://schemas.microsoft.com/office/powerpoint/2010/main" val="4051124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3A81480B-9FA6-4E6A-986D-8DC596156CCE}" type="datetimeFigureOut">
              <a:rPr lang="en-US" smtClean="0"/>
              <a:t>9/16/2025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0CD21527-0A09-4774-A7F3-DAFE4582E210}" type="slidenum">
              <a:rPr lang="en-US" smtClean="0"/>
              <a:t>‹#›</a:t>
            </a:fld>
            <a:endParaRPr lang="en-US"/>
          </a:p>
        </p:txBody>
      </p:sp>
    </p:spTree>
    <p:extLst>
      <p:ext uri="{BB962C8B-B14F-4D97-AF65-F5344CB8AC3E}">
        <p14:creationId xmlns:p14="http://schemas.microsoft.com/office/powerpoint/2010/main" val="6775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2</a:t>
            </a:fld>
            <a:endParaRPr lang="en-US"/>
          </a:p>
        </p:txBody>
      </p:sp>
    </p:spTree>
    <p:extLst>
      <p:ext uri="{BB962C8B-B14F-4D97-AF65-F5344CB8AC3E}">
        <p14:creationId xmlns:p14="http://schemas.microsoft.com/office/powerpoint/2010/main" val="2434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4</a:t>
            </a:fld>
            <a:endParaRPr lang="en-US"/>
          </a:p>
        </p:txBody>
      </p:sp>
    </p:spTree>
    <p:extLst>
      <p:ext uri="{BB962C8B-B14F-4D97-AF65-F5344CB8AC3E}">
        <p14:creationId xmlns:p14="http://schemas.microsoft.com/office/powerpoint/2010/main" val="39057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5</a:t>
            </a:fld>
            <a:endParaRPr lang="en-US"/>
          </a:p>
        </p:txBody>
      </p:sp>
    </p:spTree>
    <p:extLst>
      <p:ext uri="{BB962C8B-B14F-4D97-AF65-F5344CB8AC3E}">
        <p14:creationId xmlns:p14="http://schemas.microsoft.com/office/powerpoint/2010/main" val="328586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6</a:t>
            </a:fld>
            <a:endParaRPr lang="en-US"/>
          </a:p>
        </p:txBody>
      </p:sp>
    </p:spTree>
    <p:extLst>
      <p:ext uri="{BB962C8B-B14F-4D97-AF65-F5344CB8AC3E}">
        <p14:creationId xmlns:p14="http://schemas.microsoft.com/office/powerpoint/2010/main" val="382507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7</a:t>
            </a:fld>
            <a:endParaRPr lang="en-US"/>
          </a:p>
        </p:txBody>
      </p:sp>
    </p:spTree>
    <p:extLst>
      <p:ext uri="{BB962C8B-B14F-4D97-AF65-F5344CB8AC3E}">
        <p14:creationId xmlns:p14="http://schemas.microsoft.com/office/powerpoint/2010/main" val="339171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9</a:t>
            </a:fld>
            <a:endParaRPr lang="en-US"/>
          </a:p>
        </p:txBody>
      </p:sp>
    </p:spTree>
    <p:extLst>
      <p:ext uri="{BB962C8B-B14F-4D97-AF65-F5344CB8AC3E}">
        <p14:creationId xmlns:p14="http://schemas.microsoft.com/office/powerpoint/2010/main" val="390776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10</a:t>
            </a:fld>
            <a:endParaRPr lang="en-US"/>
          </a:p>
        </p:txBody>
      </p:sp>
    </p:spTree>
    <p:extLst>
      <p:ext uri="{BB962C8B-B14F-4D97-AF65-F5344CB8AC3E}">
        <p14:creationId xmlns:p14="http://schemas.microsoft.com/office/powerpoint/2010/main" val="94201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1E1B-C606-D2ED-91B5-728DA91FE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4E749-811B-C194-2DAF-A03D78D0E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F4CE3-B428-7DA2-8E36-0D94B576B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490F0-7BE1-D133-C187-BD9C9C3535A0}"/>
              </a:ext>
            </a:extLst>
          </p:cNvPr>
          <p:cNvSpPr>
            <a:spLocks noGrp="1"/>
          </p:cNvSpPr>
          <p:nvPr>
            <p:ph type="sldNum" sz="quarter" idx="5"/>
          </p:nvPr>
        </p:nvSpPr>
        <p:spPr/>
        <p:txBody>
          <a:bodyPr/>
          <a:lstStyle/>
          <a:p>
            <a:fld id="{0CD21527-0A09-4774-A7F3-DAFE4582E210}" type="slidenum">
              <a:rPr lang="en-US" smtClean="0"/>
              <a:t>12</a:t>
            </a:fld>
            <a:endParaRPr lang="en-US"/>
          </a:p>
        </p:txBody>
      </p:sp>
    </p:spTree>
    <p:extLst>
      <p:ext uri="{BB962C8B-B14F-4D97-AF65-F5344CB8AC3E}">
        <p14:creationId xmlns:p14="http://schemas.microsoft.com/office/powerpoint/2010/main" val="374959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13</a:t>
            </a:fld>
            <a:endParaRPr lang="en-US"/>
          </a:p>
        </p:txBody>
      </p:sp>
    </p:spTree>
    <p:extLst>
      <p:ext uri="{BB962C8B-B14F-4D97-AF65-F5344CB8AC3E}">
        <p14:creationId xmlns:p14="http://schemas.microsoft.com/office/powerpoint/2010/main" val="310646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rgbClr val="005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43000" y="3626434"/>
            <a:ext cx="5715000" cy="1470025"/>
          </a:xfrm>
          <a:prstGeom prst="rect">
            <a:avLst/>
          </a:prstGeom>
        </p:spPr>
        <p:txBody>
          <a:bodyPr>
            <a:normAutofit/>
          </a:bodyPr>
          <a:lstStyle>
            <a:lvl1pPr algn="l">
              <a:defRPr baseline="0">
                <a:solidFill>
                  <a:schemeClr val="bg1"/>
                </a:solidFill>
                <a:latin typeface="Arial" panose="020B0604020202020204" pitchFamily="34" charset="0"/>
                <a:cs typeface="Arial" panose="020B0604020202020204" pitchFamily="34" charset="0"/>
              </a:defRPr>
            </a:lvl1pPr>
          </a:lstStyle>
          <a:p>
            <a:r>
              <a:rPr lang="en-US" dirty="0"/>
              <a:t>Section Title </a:t>
            </a:r>
          </a:p>
        </p:txBody>
      </p:sp>
      <p:sp>
        <p:nvSpPr>
          <p:cNvPr id="3" name="Subtitle 2"/>
          <p:cNvSpPr>
            <a:spLocks noGrp="1"/>
          </p:cNvSpPr>
          <p:nvPr>
            <p:ph type="subTitle" idx="1" hasCustomPrompt="1"/>
          </p:nvPr>
        </p:nvSpPr>
        <p:spPr>
          <a:xfrm>
            <a:off x="1143000" y="4464634"/>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Tree>
    <p:extLst>
      <p:ext uri="{BB962C8B-B14F-4D97-AF65-F5344CB8AC3E}">
        <p14:creationId xmlns:p14="http://schemas.microsoft.com/office/powerpoint/2010/main" val="403015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2" descr="Santa Ana, California - WorldAtlas">
            <a:extLst>
              <a:ext uri="{FF2B5EF4-FFF2-40B4-BE49-F238E27FC236}">
                <a16:creationId xmlns:a16="http://schemas.microsoft.com/office/drawing/2014/main" id="{53F65805-0126-7BAA-D962-538855029E1A}"/>
              </a:ext>
            </a:extLst>
          </p:cNvPr>
          <p:cNvPicPr>
            <a:picLocks noGrp="1" noRot="1" noChangeAspect="1" noMove="1" noResize="1" noEditPoints="1" noAdjustHandles="1" noChangeArrowheads="1" noChangeShapeType="1" noCrop="1"/>
          </p:cNvPicPr>
          <p:nvPr userDrawn="1"/>
        </p:nvPicPr>
        <p:blipFill rotWithShape="1">
          <a:blip r:embed="rId2">
            <a:alphaModFix amt="50000"/>
            <a:extLst>
              <a:ext uri="{28A0092B-C50C-407E-A947-70E740481C1C}">
                <a14:useLocalDpi xmlns:a14="http://schemas.microsoft.com/office/drawing/2010/main" val="0"/>
              </a:ext>
            </a:extLst>
          </a:blip>
          <a:srcRect t="15527" b="73349"/>
          <a:stretch>
            <a:fillRect/>
          </a:stretch>
        </p:blipFill>
        <p:spPr bwMode="auto">
          <a:xfrm>
            <a:off x="-24549" y="-1497"/>
            <a:ext cx="9198502" cy="76654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1793E0D-104F-7424-FB57-5312CB1253D6}"/>
              </a:ext>
            </a:extLst>
          </p:cNvPr>
          <p:cNvSpPr>
            <a:spLocks/>
          </p:cNvSpPr>
          <p:nvPr userDrawn="1"/>
        </p:nvSpPr>
        <p:spPr>
          <a:xfrm>
            <a:off x="-24549" y="765047"/>
            <a:ext cx="9168549" cy="6169150"/>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Straight Connector 20">
            <a:extLst>
              <a:ext uri="{FF2B5EF4-FFF2-40B4-BE49-F238E27FC236}">
                <a16:creationId xmlns:a16="http://schemas.microsoft.com/office/drawing/2014/main" id="{A3AE2F9D-5A54-C2AC-6020-2D517E68ECA3}"/>
              </a:ext>
            </a:extLst>
          </p:cNvPr>
          <p:cNvCxnSpPr>
            <a:cxnSpLocks/>
          </p:cNvCxnSpPr>
          <p:nvPr userDrawn="1"/>
        </p:nvCxnSpPr>
        <p:spPr>
          <a:xfrm flipH="1">
            <a:off x="-72109" y="762000"/>
            <a:ext cx="9288218" cy="0"/>
          </a:xfrm>
          <a:prstGeom prst="line">
            <a:avLst/>
          </a:prstGeom>
          <a:ln w="76200">
            <a:solidFill>
              <a:srgbClr val="EDAE00"/>
            </a:solidFill>
          </a:ln>
        </p:spPr>
        <p:style>
          <a:lnRef idx="2">
            <a:schemeClr val="accent1"/>
          </a:lnRef>
          <a:fillRef idx="0">
            <a:schemeClr val="accent1"/>
          </a:fillRef>
          <a:effectRef idx="1">
            <a:schemeClr val="accent1"/>
          </a:effectRef>
          <a:fontRef idx="minor">
            <a:schemeClr val="tx1"/>
          </a:fontRef>
        </p:style>
      </p:cxnSp>
      <p:sp>
        <p:nvSpPr>
          <p:cNvPr id="34" name="Title 33">
            <a:extLst>
              <a:ext uri="{FF2B5EF4-FFF2-40B4-BE49-F238E27FC236}">
                <a16:creationId xmlns:a16="http://schemas.microsoft.com/office/drawing/2014/main" id="{3E5E6B32-AD6F-EDBA-B395-B3D227BDD84D}"/>
              </a:ext>
            </a:extLst>
          </p:cNvPr>
          <p:cNvSpPr>
            <a:spLocks noGrp="1"/>
          </p:cNvSpPr>
          <p:nvPr>
            <p:ph type="title"/>
          </p:nvPr>
        </p:nvSpPr>
        <p:spPr>
          <a:xfrm>
            <a:off x="0" y="-2988"/>
            <a:ext cx="9144000" cy="761941"/>
          </a:xfrm>
          <a:effectLst>
            <a:outerShdw blurRad="711200" dist="38100" dir="2700000" sx="150000" sy="150000" algn="tl" rotWithShape="0">
              <a:srgbClr val="EDAE00"/>
            </a:outerShdw>
          </a:effectLst>
        </p:spPr>
        <p:txBody>
          <a:bodyPr anchor="ctr"/>
          <a:lstStyle>
            <a:lvl1pPr algn="ctr">
              <a:defRPr sz="3600" b="0">
                <a:solidFill>
                  <a:srgbClr val="000173"/>
                </a:solidFill>
                <a:effectLst/>
                <a:latin typeface="Poppins ExtraBold" panose="00000900000000000000" pitchFamily="2" charset="0"/>
                <a:cs typeface="Poppins ExtraBold" panose="00000900000000000000" pitchFamily="2" charset="0"/>
              </a:defRPr>
            </a:lvl1pPr>
          </a:lstStyle>
          <a:p>
            <a:r>
              <a:rPr lang="en-US" dirty="0"/>
              <a:t>Click to edit Master title style</a:t>
            </a:r>
          </a:p>
        </p:txBody>
      </p:sp>
    </p:spTree>
    <p:extLst>
      <p:ext uri="{BB962C8B-B14F-4D97-AF65-F5344CB8AC3E}">
        <p14:creationId xmlns:p14="http://schemas.microsoft.com/office/powerpoint/2010/main" val="36489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C14B28-0D1E-46A4-E345-10F639DD2D20}"/>
              </a:ext>
            </a:extLst>
          </p:cNvPr>
          <p:cNvSpPr/>
          <p:nvPr userDrawn="1"/>
        </p:nvSpPr>
        <p:spPr>
          <a:xfrm>
            <a:off x="-24549" y="1153741"/>
            <a:ext cx="9248329" cy="5332975"/>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Connector 3">
            <a:extLst>
              <a:ext uri="{FF2B5EF4-FFF2-40B4-BE49-F238E27FC236}">
                <a16:creationId xmlns:a16="http://schemas.microsoft.com/office/drawing/2014/main" id="{272BD8CE-2121-E521-E83C-B346E2C8EBD6}"/>
              </a:ext>
            </a:extLst>
          </p:cNvPr>
          <p:cNvCxnSpPr>
            <a:cxnSpLocks/>
          </p:cNvCxnSpPr>
          <p:nvPr userDrawn="1"/>
        </p:nvCxnSpPr>
        <p:spPr>
          <a:xfrm flipH="1">
            <a:off x="-72109" y="1153740"/>
            <a:ext cx="9288218"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60FD23E-7596-3CFF-AE57-7C1435FBFDB3}"/>
              </a:ext>
            </a:extLst>
          </p:cNvPr>
          <p:cNvSpPr>
            <a:spLocks noGrp="1"/>
          </p:cNvSpPr>
          <p:nvPr>
            <p:ph idx="1"/>
          </p:nvPr>
        </p:nvSpPr>
        <p:spPr>
          <a:xfrm>
            <a:off x="447801" y="1834938"/>
            <a:ext cx="4757835" cy="4117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4B3D28D-C537-90FF-422D-FDC0EC1C1050}"/>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50D14E8-E7E2-B6BC-49B5-A259F6277DBE}"/>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9" name="TextBox 8">
            <a:extLst>
              <a:ext uri="{FF2B5EF4-FFF2-40B4-BE49-F238E27FC236}">
                <a16:creationId xmlns:a16="http://schemas.microsoft.com/office/drawing/2014/main" id="{787697E3-EEB7-7DBC-836C-04A5B84E1B06}"/>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0" name="TextBox 9">
            <a:extLst>
              <a:ext uri="{FF2B5EF4-FFF2-40B4-BE49-F238E27FC236}">
                <a16:creationId xmlns:a16="http://schemas.microsoft.com/office/drawing/2014/main" id="{8B1A37B0-199F-A564-97FE-735F190DF12C}"/>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
        <p:nvSpPr>
          <p:cNvPr id="11" name="Rectangle 10">
            <a:extLst>
              <a:ext uri="{FF2B5EF4-FFF2-40B4-BE49-F238E27FC236}">
                <a16:creationId xmlns:a16="http://schemas.microsoft.com/office/drawing/2014/main" id="{D4B5AB9E-A43F-A867-10DB-BB1619BC044D}"/>
              </a:ext>
            </a:extLst>
          </p:cNvPr>
          <p:cNvSpPr/>
          <p:nvPr userDrawn="1"/>
        </p:nvSpPr>
        <p:spPr>
          <a:xfrm>
            <a:off x="5836975" y="1852758"/>
            <a:ext cx="2470871" cy="3859849"/>
          </a:xfrm>
          <a:prstGeom prst="rect">
            <a:avLst/>
          </a:prstGeom>
          <a:solidFill>
            <a:srgbClr val="000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2" descr="Santa Ana, California - WorldAtlas">
            <a:extLst>
              <a:ext uri="{FF2B5EF4-FFF2-40B4-BE49-F238E27FC236}">
                <a16:creationId xmlns:a16="http://schemas.microsoft.com/office/drawing/2014/main" id="{64C1B7F3-783C-4B30-23DA-1ED0E2BF4E5A}"/>
              </a:ext>
            </a:extLst>
          </p:cNvPr>
          <p:cNvPicPr>
            <a:picLocks noChangeAspect="1" noChangeArrowheads="1"/>
          </p:cNvPicPr>
          <p:nvPr userDrawn="1"/>
        </p:nvPicPr>
        <p:blipFill rotWithShape="1">
          <a:blip r:embed="rId2" cstate="print">
            <a:alphaModFix/>
            <a:extLst>
              <a:ext uri="{28A0092B-C50C-407E-A947-70E740481C1C}">
                <a14:useLocalDpi xmlns:a14="http://schemas.microsoft.com/office/drawing/2010/main" val="0"/>
              </a:ext>
            </a:extLst>
          </a:blip>
          <a:srcRect l="50172"/>
          <a:stretch/>
        </p:blipFill>
        <p:spPr bwMode="auto">
          <a:xfrm>
            <a:off x="5638289" y="2124754"/>
            <a:ext cx="2500793" cy="375982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3">
            <a:extLst>
              <a:ext uri="{FF2B5EF4-FFF2-40B4-BE49-F238E27FC236}">
                <a16:creationId xmlns:a16="http://schemas.microsoft.com/office/drawing/2014/main" id="{EAA52B07-C6DB-13D3-EA4F-0C4AE39D90CA}"/>
              </a:ext>
            </a:extLst>
          </p:cNvPr>
          <p:cNvSpPr>
            <a:spLocks noGrp="1"/>
          </p:cNvSpPr>
          <p:nvPr>
            <p:ph type="title"/>
          </p:nvPr>
        </p:nvSpPr>
        <p:spPr>
          <a:xfrm>
            <a:off x="447801" y="125786"/>
            <a:ext cx="7886700" cy="1027952"/>
          </a:xfrm>
        </p:spPr>
        <p:txBody>
          <a:bodyPr/>
          <a:lstStyle>
            <a:lvl1pPr>
              <a:defRPr>
                <a:solidFill>
                  <a:srgbClr val="000173"/>
                </a:solidFill>
              </a:defRPr>
            </a:lvl1pPr>
          </a:lstStyle>
          <a:p>
            <a:r>
              <a:rPr lang="en-US" dirty="0"/>
              <a:t>Click to edit Master title style</a:t>
            </a:r>
          </a:p>
        </p:txBody>
      </p:sp>
    </p:spTree>
    <p:extLst>
      <p:ext uri="{BB962C8B-B14F-4D97-AF65-F5344CB8AC3E}">
        <p14:creationId xmlns:p14="http://schemas.microsoft.com/office/powerpoint/2010/main" val="205491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C14B28-0D1E-46A4-E345-10F639DD2D20}"/>
              </a:ext>
            </a:extLst>
          </p:cNvPr>
          <p:cNvSpPr/>
          <p:nvPr userDrawn="1"/>
        </p:nvSpPr>
        <p:spPr>
          <a:xfrm>
            <a:off x="1" y="1183137"/>
            <a:ext cx="9144000" cy="5332975"/>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272BD8CE-2121-E521-E83C-B346E2C8EBD6}"/>
              </a:ext>
            </a:extLst>
          </p:cNvPr>
          <p:cNvCxnSpPr>
            <a:cxnSpLocks/>
          </p:cNvCxnSpPr>
          <p:nvPr userDrawn="1"/>
        </p:nvCxnSpPr>
        <p:spPr>
          <a:xfrm flipH="1">
            <a:off x="-72109" y="1153740"/>
            <a:ext cx="9288218"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4B3D28D-C537-90FF-422D-FDC0EC1C1050}"/>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50D14E8-E7E2-B6BC-49B5-A259F6277DBE}"/>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9" name="TextBox 8">
            <a:extLst>
              <a:ext uri="{FF2B5EF4-FFF2-40B4-BE49-F238E27FC236}">
                <a16:creationId xmlns:a16="http://schemas.microsoft.com/office/drawing/2014/main" id="{787697E3-EEB7-7DBC-836C-04A5B84E1B06}"/>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0" name="TextBox 9">
            <a:extLst>
              <a:ext uri="{FF2B5EF4-FFF2-40B4-BE49-F238E27FC236}">
                <a16:creationId xmlns:a16="http://schemas.microsoft.com/office/drawing/2014/main" id="{8B1A37B0-199F-A564-97FE-735F190DF12C}"/>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
        <p:nvSpPr>
          <p:cNvPr id="2" name="Rectangle: Rounded Corners 1">
            <a:extLst>
              <a:ext uri="{FF2B5EF4-FFF2-40B4-BE49-F238E27FC236}">
                <a16:creationId xmlns:a16="http://schemas.microsoft.com/office/drawing/2014/main" id="{79218464-729D-4A6B-2485-254C41AA2412}"/>
              </a:ext>
            </a:extLst>
          </p:cNvPr>
          <p:cNvSpPr/>
          <p:nvPr userDrawn="1"/>
        </p:nvSpPr>
        <p:spPr>
          <a:xfrm>
            <a:off x="6324089" y="1834938"/>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0C6478E1-59F4-7DD1-97BD-6CAC6390E111}"/>
              </a:ext>
            </a:extLst>
          </p:cNvPr>
          <p:cNvSpPr/>
          <p:nvPr userDrawn="1"/>
        </p:nvSpPr>
        <p:spPr>
          <a:xfrm>
            <a:off x="3615409" y="1834936"/>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92F4911C-554F-CD6F-3803-24A6C6B290AC}"/>
              </a:ext>
            </a:extLst>
          </p:cNvPr>
          <p:cNvSpPr/>
          <p:nvPr userDrawn="1"/>
        </p:nvSpPr>
        <p:spPr>
          <a:xfrm>
            <a:off x="720703" y="1834936"/>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460FD23E-7596-3CFF-AE57-7C1435FBFDB3}"/>
              </a:ext>
            </a:extLst>
          </p:cNvPr>
          <p:cNvSpPr>
            <a:spLocks noGrp="1"/>
          </p:cNvSpPr>
          <p:nvPr>
            <p:ph idx="1" hasCustomPrompt="1"/>
          </p:nvPr>
        </p:nvSpPr>
        <p:spPr>
          <a:xfrm>
            <a:off x="938947" y="2261944"/>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5" name="Content Placeholder 2">
            <a:extLst>
              <a:ext uri="{FF2B5EF4-FFF2-40B4-BE49-F238E27FC236}">
                <a16:creationId xmlns:a16="http://schemas.microsoft.com/office/drawing/2014/main" id="{3D079B69-979C-F3CB-6AE3-7E37F985FF6D}"/>
              </a:ext>
            </a:extLst>
          </p:cNvPr>
          <p:cNvSpPr>
            <a:spLocks noGrp="1"/>
          </p:cNvSpPr>
          <p:nvPr>
            <p:ph idx="10" hasCustomPrompt="1"/>
          </p:nvPr>
        </p:nvSpPr>
        <p:spPr>
          <a:xfrm>
            <a:off x="3838639" y="2261944"/>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6" name="Content Placeholder 2">
            <a:extLst>
              <a:ext uri="{FF2B5EF4-FFF2-40B4-BE49-F238E27FC236}">
                <a16:creationId xmlns:a16="http://schemas.microsoft.com/office/drawing/2014/main" id="{4D906E2F-2993-55FC-2C75-1A86D8AF1D8B}"/>
              </a:ext>
            </a:extLst>
          </p:cNvPr>
          <p:cNvSpPr>
            <a:spLocks noGrp="1"/>
          </p:cNvSpPr>
          <p:nvPr>
            <p:ph idx="11" hasCustomPrompt="1"/>
          </p:nvPr>
        </p:nvSpPr>
        <p:spPr>
          <a:xfrm>
            <a:off x="6547319" y="2219635"/>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8" name="Title 33">
            <a:extLst>
              <a:ext uri="{FF2B5EF4-FFF2-40B4-BE49-F238E27FC236}">
                <a16:creationId xmlns:a16="http://schemas.microsoft.com/office/drawing/2014/main" id="{F2A2D31E-807A-93D3-0CA8-408EB35EC86B}"/>
              </a:ext>
            </a:extLst>
          </p:cNvPr>
          <p:cNvSpPr>
            <a:spLocks noGrp="1"/>
          </p:cNvSpPr>
          <p:nvPr>
            <p:ph type="title"/>
          </p:nvPr>
        </p:nvSpPr>
        <p:spPr>
          <a:xfrm>
            <a:off x="447801" y="125786"/>
            <a:ext cx="7886700" cy="1027952"/>
          </a:xfrm>
        </p:spPr>
        <p:txBody>
          <a:bodyPr/>
          <a:lstStyle>
            <a:lvl1pPr>
              <a:defRPr>
                <a:solidFill>
                  <a:srgbClr val="000173"/>
                </a:solidFill>
              </a:defRPr>
            </a:lvl1pPr>
          </a:lstStyle>
          <a:p>
            <a:r>
              <a:rPr lang="en-US" dirty="0"/>
              <a:t>Click to edit Master title style</a:t>
            </a:r>
          </a:p>
        </p:txBody>
      </p:sp>
    </p:spTree>
    <p:extLst>
      <p:ext uri="{BB962C8B-B14F-4D97-AF65-F5344CB8AC3E}">
        <p14:creationId xmlns:p14="http://schemas.microsoft.com/office/powerpoint/2010/main" val="290450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83058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2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201F356-7F00-40E3-BEB3-B3A9CA9F238F}"/>
              </a:ext>
            </a:extLst>
          </p:cNvPr>
          <p:cNvSpPr>
            <a:spLocks noGrp="1"/>
          </p:cNvSpPr>
          <p:nvPr>
            <p:ph idx="10" hasCustomPrompt="1"/>
          </p:nvPr>
        </p:nvSpPr>
        <p:spPr>
          <a:xfrm>
            <a:off x="46482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61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76800"/>
            <a:ext cx="8229600" cy="457200"/>
          </a:xfrm>
          <a:prstGeom prst="rect">
            <a:avLst/>
          </a:prstGeom>
        </p:spPr>
        <p:txBody>
          <a:bodyPr anchor="b">
            <a:normAutofit/>
          </a:bodyPr>
          <a:lstStyle>
            <a:lvl1pPr algn="l">
              <a:defRPr sz="2000" b="1">
                <a:latin typeface="Arial" panose="020B0604020202020204" pitchFamily="34" charset="0"/>
                <a:cs typeface="Arial" panose="020B0604020202020204" pitchFamily="34" charset="0"/>
              </a:defRPr>
            </a:lvl1pPr>
          </a:lstStyle>
          <a:p>
            <a:r>
              <a:rPr lang="en-US" dirty="0"/>
              <a:t>Picture Title</a:t>
            </a:r>
          </a:p>
        </p:txBody>
      </p:sp>
      <p:sp>
        <p:nvSpPr>
          <p:cNvPr id="3" name="Picture Placeholder 2"/>
          <p:cNvSpPr>
            <a:spLocks noGrp="1"/>
          </p:cNvSpPr>
          <p:nvPr>
            <p:ph type="pic" idx="1"/>
          </p:nvPr>
        </p:nvSpPr>
        <p:spPr>
          <a:xfrm>
            <a:off x="457200" y="381000"/>
            <a:ext cx="8229600" cy="4495800"/>
          </a:xfrm>
          <a:prstGeom prst="rect">
            <a:avLst/>
          </a:prstGeom>
          <a:ln w="38100">
            <a:solidFill>
              <a:srgbClr val="00597F"/>
            </a:solidFill>
          </a:ln>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457200" y="5334000"/>
            <a:ext cx="8229600" cy="457200"/>
          </a:xfrm>
          <a:prstGeom prst="rect">
            <a:avLst/>
          </a:prstGeom>
        </p:spPr>
        <p:txBody>
          <a:bodyPr>
            <a:normAutofit/>
          </a:bodyPr>
          <a:lstStyle>
            <a:lvl1pPr marL="0" indent="0">
              <a:buNone/>
              <a:defRPr sz="1400" i="1">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a:t>
            </a:r>
          </a:p>
        </p:txBody>
      </p:sp>
    </p:spTree>
    <p:extLst>
      <p:ext uri="{BB962C8B-B14F-4D97-AF65-F5344CB8AC3E}">
        <p14:creationId xmlns:p14="http://schemas.microsoft.com/office/powerpoint/2010/main" val="269092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495800"/>
            <a:ext cx="5715000" cy="887413"/>
          </a:xfrm>
          <a:prstGeom prst="rect">
            <a:avLst/>
          </a:prstGeom>
        </p:spPr>
        <p:txBody>
          <a:bodyPr>
            <a:normAutofit/>
          </a:bodyPr>
          <a:lstStyle>
            <a:lvl1pPr algn="l">
              <a:defRPr b="1" baseline="0">
                <a:solidFill>
                  <a:schemeClr val="bg1"/>
                </a:solidFill>
                <a:latin typeface="Bw Mitga" pitchFamily="50" charset="0"/>
              </a:defRPr>
            </a:lvl1pPr>
          </a:lstStyle>
          <a:p>
            <a:r>
              <a:rPr lang="en-US" dirty="0"/>
              <a:t>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Rectangle 8"/>
          <p:cNvSpPr/>
          <p:nvPr userDrawn="1"/>
        </p:nvSpPr>
        <p:spPr>
          <a:xfrm>
            <a:off x="0" y="4354"/>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3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CACAF2-78B1-EE9F-C6C2-9980231E1CD1}"/>
              </a:ext>
            </a:extLst>
          </p:cNvPr>
          <p:cNvSpPr/>
          <p:nvPr userDrawn="1"/>
        </p:nvSpPr>
        <p:spPr>
          <a:xfrm>
            <a:off x="2485450" y="0"/>
            <a:ext cx="4173101" cy="5257800"/>
          </a:xfrm>
          <a:prstGeom prst="rect">
            <a:avLst/>
          </a:prstGeom>
          <a:solidFill>
            <a:srgbClr val="FFFFFF">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9D40896-B799-A8D8-7EC8-2CB1DFB90CC9}"/>
              </a:ext>
            </a:extLst>
          </p:cNvPr>
          <p:cNvSpPr>
            <a:spLocks noGrp="1"/>
          </p:cNvSpPr>
          <p:nvPr>
            <p:ph type="ctrTitle" hasCustomPrompt="1"/>
          </p:nvPr>
        </p:nvSpPr>
        <p:spPr>
          <a:xfrm>
            <a:off x="2485450" y="2228851"/>
            <a:ext cx="4173101" cy="1783925"/>
          </a:xfrm>
        </p:spPr>
        <p:txBody>
          <a:bodyPr anchor="ctr"/>
          <a:lstStyle>
            <a:lvl1pPr algn="ctr">
              <a:defRPr sz="4500">
                <a:solidFill>
                  <a:srgbClr val="000173"/>
                </a:solidFill>
              </a:defRPr>
            </a:lvl1pPr>
          </a:lstStyle>
          <a:p>
            <a:r>
              <a:rPr lang="en-US" dirty="0"/>
              <a:t>Title</a:t>
            </a:r>
          </a:p>
        </p:txBody>
      </p:sp>
      <p:sp>
        <p:nvSpPr>
          <p:cNvPr id="3" name="Subtitle 2">
            <a:extLst>
              <a:ext uri="{FF2B5EF4-FFF2-40B4-BE49-F238E27FC236}">
                <a16:creationId xmlns:a16="http://schemas.microsoft.com/office/drawing/2014/main" id="{4650A7DF-09E2-C20A-A7CA-BE10E4B97AE7}"/>
              </a:ext>
            </a:extLst>
          </p:cNvPr>
          <p:cNvSpPr>
            <a:spLocks noGrp="1"/>
          </p:cNvSpPr>
          <p:nvPr>
            <p:ph type="subTitle" idx="1" hasCustomPrompt="1"/>
          </p:nvPr>
        </p:nvSpPr>
        <p:spPr>
          <a:xfrm>
            <a:off x="2485450" y="4629151"/>
            <a:ext cx="4173101" cy="628649"/>
          </a:xfrm>
        </p:spPr>
        <p:txBody>
          <a:bodyPr>
            <a:normAutofit/>
          </a:bodyPr>
          <a:lstStyle>
            <a:lvl1pPr marL="0" indent="0" algn="ctr">
              <a:buNone/>
              <a:defRPr sz="1350">
                <a:solidFill>
                  <a:srgbClr val="00017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cxnSp>
        <p:nvCxnSpPr>
          <p:cNvPr id="9" name="Straight Connector 8">
            <a:extLst>
              <a:ext uri="{FF2B5EF4-FFF2-40B4-BE49-F238E27FC236}">
                <a16:creationId xmlns:a16="http://schemas.microsoft.com/office/drawing/2014/main" id="{23486A83-8A40-4C49-8D21-A4EAA66CBA8B}"/>
              </a:ext>
            </a:extLst>
          </p:cNvPr>
          <p:cNvCxnSpPr/>
          <p:nvPr userDrawn="1"/>
        </p:nvCxnSpPr>
        <p:spPr>
          <a:xfrm>
            <a:off x="2956458" y="4357207"/>
            <a:ext cx="3231084"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pic>
        <p:nvPicPr>
          <p:cNvPr id="10" name="Picture 9" descr="A logo with buildings and sun rays&#10;&#10;Description automatically generated">
            <a:extLst>
              <a:ext uri="{FF2B5EF4-FFF2-40B4-BE49-F238E27FC236}">
                <a16:creationId xmlns:a16="http://schemas.microsoft.com/office/drawing/2014/main" id="{B4DAAB54-9A49-5EE0-F963-E16530D7A2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925" y="327283"/>
            <a:ext cx="1582149" cy="1577461"/>
          </a:xfrm>
          <a:prstGeom prst="rect">
            <a:avLst/>
          </a:prstGeom>
        </p:spPr>
      </p:pic>
    </p:spTree>
    <p:extLst>
      <p:ext uri="{BB962C8B-B14F-4D97-AF65-F5344CB8AC3E}">
        <p14:creationId xmlns:p14="http://schemas.microsoft.com/office/powerpoint/2010/main" val="270777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3">
            <a:extLst>
              <a:ext uri="{FF2B5EF4-FFF2-40B4-BE49-F238E27FC236}">
                <a16:creationId xmlns:a16="http://schemas.microsoft.com/office/drawing/2014/main" id="{1336B5CD-2867-E1F5-9F47-E1DB7E68783E}"/>
              </a:ext>
            </a:extLst>
          </p:cNvPr>
          <p:cNvSpPr>
            <a:spLocks noGrp="1"/>
          </p:cNvSpPr>
          <p:nvPr>
            <p:ph type="title"/>
          </p:nvPr>
        </p:nvSpPr>
        <p:spPr>
          <a:xfrm>
            <a:off x="0" y="4126262"/>
            <a:ext cx="9144000" cy="761941"/>
          </a:xfrm>
          <a:effectLst>
            <a:outerShdw blurRad="711200" dist="38100" dir="2700000" sx="150000" sy="150000" algn="tl" rotWithShape="0">
              <a:srgbClr val="EDAE00"/>
            </a:outerShdw>
          </a:effectLst>
        </p:spPr>
        <p:txBody>
          <a:bodyPr anchor="ctr"/>
          <a:lstStyle>
            <a:lvl1pPr algn="ctr">
              <a:defRPr sz="3600" b="0">
                <a:solidFill>
                  <a:schemeClr val="tx1"/>
                </a:solidFill>
                <a:effectLst/>
                <a:latin typeface="Poppins ExtraBold" panose="00000900000000000000" pitchFamily="2" charset="0"/>
                <a:cs typeface="Poppins ExtraBold" panose="00000900000000000000" pitchFamily="2" charset="0"/>
              </a:defRPr>
            </a:lvl1pPr>
          </a:lstStyle>
          <a:p>
            <a:r>
              <a:rPr lang="en-US" dirty="0"/>
              <a:t>Click to edit Master title style</a:t>
            </a:r>
          </a:p>
        </p:txBody>
      </p:sp>
    </p:spTree>
    <p:extLst>
      <p:ext uri="{BB962C8B-B14F-4D97-AF65-F5344CB8AC3E}">
        <p14:creationId xmlns:p14="http://schemas.microsoft.com/office/powerpoint/2010/main" val="424880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CACAF2-78B1-EE9F-C6C2-9980231E1CD1}"/>
              </a:ext>
            </a:extLst>
          </p:cNvPr>
          <p:cNvSpPr>
            <a:spLocks noGrp="1" noRot="1" noMove="1" noResize="1" noEditPoints="1" noAdjustHandles="1" noChangeArrowheads="1" noChangeShapeType="1"/>
          </p:cNvSpPr>
          <p:nvPr userDrawn="1"/>
        </p:nvSpPr>
        <p:spPr>
          <a:xfrm>
            <a:off x="-32218" y="1988263"/>
            <a:ext cx="6227432" cy="282298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9D40896-B799-A8D8-7EC8-2CB1DFB90CC9}"/>
              </a:ext>
            </a:extLst>
          </p:cNvPr>
          <p:cNvSpPr>
            <a:spLocks noGrp="1"/>
          </p:cNvSpPr>
          <p:nvPr>
            <p:ph type="ctrTitle" hasCustomPrompt="1"/>
          </p:nvPr>
        </p:nvSpPr>
        <p:spPr>
          <a:xfrm>
            <a:off x="1617844" y="2537038"/>
            <a:ext cx="4173101" cy="1783925"/>
          </a:xfrm>
        </p:spPr>
        <p:txBody>
          <a:bodyPr anchor="ctr">
            <a:normAutofit/>
          </a:bodyPr>
          <a:lstStyle>
            <a:lvl1pPr algn="l">
              <a:defRPr sz="3000">
                <a:solidFill>
                  <a:srgbClr val="000173"/>
                </a:solidFill>
              </a:defRPr>
            </a:lvl1pPr>
          </a:lstStyle>
          <a:p>
            <a:r>
              <a:rPr lang="en-US" dirty="0"/>
              <a:t>Transition Slide</a:t>
            </a:r>
          </a:p>
        </p:txBody>
      </p:sp>
      <p:cxnSp>
        <p:nvCxnSpPr>
          <p:cNvPr id="8" name="Straight Connector 7">
            <a:extLst>
              <a:ext uri="{FF2B5EF4-FFF2-40B4-BE49-F238E27FC236}">
                <a16:creationId xmlns:a16="http://schemas.microsoft.com/office/drawing/2014/main" id="{1020C374-FCFC-E14B-443C-0661D421076A}"/>
              </a:ext>
            </a:extLst>
          </p:cNvPr>
          <p:cNvCxnSpPr/>
          <p:nvPr userDrawn="1"/>
        </p:nvCxnSpPr>
        <p:spPr>
          <a:xfrm flipV="1">
            <a:off x="1142999" y="2301247"/>
            <a:ext cx="0" cy="2255506"/>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B633FF5D-DB46-A139-3460-9EF8D753E486}"/>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6527008F-7817-94AD-EB95-06E8C6D92527}"/>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13" name="TextBox 12">
            <a:extLst>
              <a:ext uri="{FF2B5EF4-FFF2-40B4-BE49-F238E27FC236}">
                <a16:creationId xmlns:a16="http://schemas.microsoft.com/office/drawing/2014/main" id="{EBBA47AE-3657-17C3-BA99-A6D1329C6D52}"/>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4" name="TextBox 13">
            <a:extLst>
              <a:ext uri="{FF2B5EF4-FFF2-40B4-BE49-F238E27FC236}">
                <a16:creationId xmlns:a16="http://schemas.microsoft.com/office/drawing/2014/main" id="{31A5D7F0-013E-EDCB-B40D-BB8949F288FF}"/>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Tree>
    <p:extLst>
      <p:ext uri="{BB962C8B-B14F-4D97-AF65-F5344CB8AC3E}">
        <p14:creationId xmlns:p14="http://schemas.microsoft.com/office/powerpoint/2010/main" val="353156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823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9" r:id="rId7"/>
    <p:sldLayoutId id="2147483714"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microsoft.com/office/2018/10/relationships/comments" Target="../comments/modernComment_205_E4762DD8.xml"/><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microsoft.com/office/2018/10/relationships/comments" Target="../comments/modernComment_204_B3933A88.xml"/><Relationship Id="rId1" Type="http://schemas.openxmlformats.org/officeDocument/2006/relationships/slideLayout" Target="../slideLayouts/slideLayout10.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6.sv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microsoft.com/office/2018/10/relationships/comments" Target="../comments/modernComment_170_2662BDF6.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E73E-EC59-FC28-D328-E8C8FF0802D6}"/>
              </a:ext>
            </a:extLst>
          </p:cNvPr>
          <p:cNvSpPr>
            <a:spLocks noGrp="1"/>
          </p:cNvSpPr>
          <p:nvPr>
            <p:ph type="ctrTitle"/>
          </p:nvPr>
        </p:nvSpPr>
        <p:spPr/>
        <p:txBody>
          <a:bodyPr>
            <a:no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Comprehensive </a:t>
            </a:r>
            <a:br>
              <a:rPr lang="en-US" sz="2800"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Zoning Code Update</a:t>
            </a:r>
            <a:br>
              <a:rPr lang="en-US" sz="3200" dirty="0">
                <a:latin typeface="Open Sans" panose="020B0606030504020204" pitchFamily="34" charset="0"/>
                <a:ea typeface="Open Sans" panose="020B0606030504020204" pitchFamily="34" charset="0"/>
                <a:cs typeface="Open Sans" panose="020B0606030504020204" pitchFamily="34" charset="0"/>
              </a:rPr>
            </a:br>
            <a:br>
              <a:rPr lang="en-US" sz="33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Community Workshops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Round 3</a:t>
            </a:r>
            <a:endParaRPr lang="en-US" sz="33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A22CCC21-6754-7BCB-777E-BCC9C2960491}"/>
              </a:ext>
            </a:extLst>
          </p:cNvPr>
          <p:cNvSpPr>
            <a:spLocks noGrp="1"/>
          </p:cNvSpPr>
          <p:nvPr>
            <p:ph type="subTitle" idx="1"/>
          </p:nvPr>
        </p:nvSpPr>
        <p:spPr>
          <a:xfrm>
            <a:off x="2485449" y="4572000"/>
            <a:ext cx="4173101" cy="628649"/>
          </a:xfrm>
        </p:spPr>
        <p:txBody>
          <a:bodyPr>
            <a:norm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September 23-26, 2025</a:t>
            </a:r>
          </a:p>
        </p:txBody>
      </p:sp>
    </p:spTree>
    <p:extLst>
      <p:ext uri="{BB962C8B-B14F-4D97-AF65-F5344CB8AC3E}">
        <p14:creationId xmlns:p14="http://schemas.microsoft.com/office/powerpoint/2010/main" val="64485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3918-A56F-1594-1B21-6842E92483B7}"/>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Your participation today</a:t>
            </a:r>
          </a:p>
        </p:txBody>
      </p:sp>
      <p:sp>
        <p:nvSpPr>
          <p:cNvPr id="3" name="Rectangle: Rounded Corners 2">
            <a:extLst>
              <a:ext uri="{FF2B5EF4-FFF2-40B4-BE49-F238E27FC236}">
                <a16:creationId xmlns:a16="http://schemas.microsoft.com/office/drawing/2014/main" id="{7E4F02A9-AF19-7C93-04C1-9CE8E9246819}"/>
              </a:ext>
            </a:extLst>
          </p:cNvPr>
          <p:cNvSpPr/>
          <p:nvPr/>
        </p:nvSpPr>
        <p:spPr>
          <a:xfrm>
            <a:off x="433294" y="1219200"/>
            <a:ext cx="8329706" cy="801207"/>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173"/>
                </a:solidFill>
                <a:latin typeface="Open Sans" panose="020B0606030504020204" pitchFamily="34" charset="0"/>
                <a:ea typeface="Open Sans" panose="020B0606030504020204" pitchFamily="34" charset="0"/>
                <a:cs typeface="Open Sans" panose="020B0606030504020204" pitchFamily="34" charset="0"/>
              </a:rPr>
              <a:t>View the citywide draft zoning map </a:t>
            </a:r>
            <a:br>
              <a:rPr lang="en-US" b="1" dirty="0">
                <a:solidFill>
                  <a:srgbClr val="000173"/>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rgbClr val="000173"/>
                </a:solidFill>
                <a:latin typeface="Open Sans" panose="020B0606030504020204" pitchFamily="34" charset="0"/>
                <a:ea typeface="Open Sans" panose="020B0606030504020204" pitchFamily="34" charset="0"/>
                <a:cs typeface="Open Sans" panose="020B0606030504020204" pitchFamily="34" charset="0"/>
              </a:rPr>
              <a:t>and proposed zoning for specific properties</a:t>
            </a:r>
          </a:p>
        </p:txBody>
      </p:sp>
      <p:sp>
        <p:nvSpPr>
          <p:cNvPr id="4" name="Rectangle: Rounded Corners 3">
            <a:extLst>
              <a:ext uri="{FF2B5EF4-FFF2-40B4-BE49-F238E27FC236}">
                <a16:creationId xmlns:a16="http://schemas.microsoft.com/office/drawing/2014/main" id="{551DDF95-4D0F-1D6C-2F10-BC5A76BA4771}"/>
              </a:ext>
            </a:extLst>
          </p:cNvPr>
          <p:cNvSpPr/>
          <p:nvPr/>
        </p:nvSpPr>
        <p:spPr>
          <a:xfrm>
            <a:off x="415696" y="2317211"/>
            <a:ext cx="8347304" cy="801207"/>
          </a:xfrm>
          <a:prstGeom prst="roundRect">
            <a:avLst/>
          </a:prstGeom>
          <a:solidFill>
            <a:schemeClr val="bg1"/>
          </a:solidFill>
          <a:ln w="4762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b="1" dirty="0">
                <a:solidFill>
                  <a:srgbClr val="EDAE00"/>
                </a:solidFill>
                <a:latin typeface="Open Sans" panose="020B0606030504020204" pitchFamily="34" charset="0"/>
                <a:ea typeface="Open Sans" panose="020B0606030504020204" pitchFamily="34" charset="0"/>
                <a:cs typeface="Open Sans" panose="020B0606030504020204" pitchFamily="34" charset="0"/>
              </a:rPr>
              <a:t>Learn about proposed allowed uses</a:t>
            </a:r>
            <a:br>
              <a:rPr lang="en-US" b="1" strike="sngStrike" dirty="0">
                <a:solidFill>
                  <a:srgbClr val="EDAE00"/>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rgbClr val="EDAE00"/>
                </a:solidFill>
                <a:latin typeface="Open Sans" panose="020B0606030504020204" pitchFamily="34" charset="0"/>
                <a:ea typeface="Open Sans" panose="020B0606030504020204" pitchFamily="34" charset="0"/>
                <a:cs typeface="Open Sans" panose="020B0606030504020204" pitchFamily="34" charset="0"/>
              </a:rPr>
              <a:t>in the new zoning districts </a:t>
            </a:r>
          </a:p>
        </p:txBody>
      </p:sp>
      <p:sp>
        <p:nvSpPr>
          <p:cNvPr id="5" name="Rectangle: Rounded Corners 4">
            <a:extLst>
              <a:ext uri="{FF2B5EF4-FFF2-40B4-BE49-F238E27FC236}">
                <a16:creationId xmlns:a16="http://schemas.microsoft.com/office/drawing/2014/main" id="{2ABDA934-4CE9-D49F-5EE9-7563056EEFDB}"/>
              </a:ext>
            </a:extLst>
          </p:cNvPr>
          <p:cNvSpPr/>
          <p:nvPr/>
        </p:nvSpPr>
        <p:spPr>
          <a:xfrm>
            <a:off x="415694" y="3415223"/>
            <a:ext cx="8347303" cy="801207"/>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b="1" dirty="0">
                <a:solidFill>
                  <a:srgbClr val="323232"/>
                </a:solidFill>
                <a:latin typeface="Open Sans" panose="020B0606030504020204" pitchFamily="34" charset="0"/>
                <a:ea typeface="Open Sans" panose="020B0606030504020204" pitchFamily="34" charset="0"/>
                <a:cs typeface="Open Sans" panose="020B0606030504020204" pitchFamily="34" charset="0"/>
              </a:rPr>
              <a:t>Learn how the new Flex and Business Park zoning </a:t>
            </a:r>
            <a:br>
              <a:rPr lang="en-US" b="1" dirty="0">
                <a:solidFill>
                  <a:srgbClr val="323232"/>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rgbClr val="323232"/>
                </a:solidFill>
                <a:latin typeface="Open Sans" panose="020B0606030504020204" pitchFamily="34" charset="0"/>
                <a:ea typeface="Open Sans" panose="020B0606030504020204" pitchFamily="34" charset="0"/>
                <a:cs typeface="Open Sans" panose="020B0606030504020204" pitchFamily="34" charset="0"/>
              </a:rPr>
              <a:t>districts address residential/industrial buffering</a:t>
            </a:r>
          </a:p>
        </p:txBody>
      </p:sp>
      <p:sp>
        <p:nvSpPr>
          <p:cNvPr id="6" name="Rectangle: Rounded Corners 5">
            <a:extLst>
              <a:ext uri="{FF2B5EF4-FFF2-40B4-BE49-F238E27FC236}">
                <a16:creationId xmlns:a16="http://schemas.microsoft.com/office/drawing/2014/main" id="{C610DA21-FCAC-31C0-A105-55C3C8F29D81}"/>
              </a:ext>
            </a:extLst>
          </p:cNvPr>
          <p:cNvSpPr/>
          <p:nvPr/>
        </p:nvSpPr>
        <p:spPr>
          <a:xfrm>
            <a:off x="415695" y="4513232"/>
            <a:ext cx="8347302" cy="801207"/>
          </a:xfrm>
          <a:prstGeom prst="roundRect">
            <a:avLst/>
          </a:prstGeom>
          <a:solidFill>
            <a:schemeClr val="bg1"/>
          </a:solidFill>
          <a:ln w="47625">
            <a:solidFill>
              <a:srgbClr val="22B7F2"/>
            </a:solidFill>
          </a:ln>
          <a:effectLst>
            <a:outerShdw dist="38100" dir="2700000" sx="101000" sy="101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Learn about preservation of existing neighborhoods</a:t>
            </a:r>
          </a:p>
        </p:txBody>
      </p:sp>
      <p:sp>
        <p:nvSpPr>
          <p:cNvPr id="7" name="Rectangle: Rounded Corners 6">
            <a:extLst>
              <a:ext uri="{FF2B5EF4-FFF2-40B4-BE49-F238E27FC236}">
                <a16:creationId xmlns:a16="http://schemas.microsoft.com/office/drawing/2014/main" id="{D8A2FAF1-9B31-C57C-A20F-AE647FC7F155}"/>
              </a:ext>
            </a:extLst>
          </p:cNvPr>
          <p:cNvSpPr/>
          <p:nvPr/>
        </p:nvSpPr>
        <p:spPr>
          <a:xfrm>
            <a:off x="433294" y="1219200"/>
            <a:ext cx="1014506" cy="801206"/>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FB61BED-53E1-264C-ABD9-78CFCB528036}"/>
              </a:ext>
            </a:extLst>
          </p:cNvPr>
          <p:cNvSpPr/>
          <p:nvPr/>
        </p:nvSpPr>
        <p:spPr>
          <a:xfrm>
            <a:off x="433294" y="2317212"/>
            <a:ext cx="1014506" cy="801206"/>
          </a:xfrm>
          <a:prstGeom prst="roundRect">
            <a:avLst/>
          </a:prstGeom>
          <a:solidFill>
            <a:srgbClr val="EDA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9B7C285F-28B1-8E3F-B89A-21A059266A1A}"/>
              </a:ext>
            </a:extLst>
          </p:cNvPr>
          <p:cNvSpPr/>
          <p:nvPr/>
        </p:nvSpPr>
        <p:spPr>
          <a:xfrm>
            <a:off x="433294" y="3415222"/>
            <a:ext cx="1014506" cy="801206"/>
          </a:xfrm>
          <a:prstGeom prst="round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244BA6BA-6B85-2FE3-BF3A-402BF439FA1E}"/>
              </a:ext>
            </a:extLst>
          </p:cNvPr>
          <p:cNvSpPr/>
          <p:nvPr/>
        </p:nvSpPr>
        <p:spPr>
          <a:xfrm>
            <a:off x="433294" y="4513233"/>
            <a:ext cx="1014506" cy="801206"/>
          </a:xfrm>
          <a:prstGeom prst="roundRect">
            <a:avLst/>
          </a:prstGeom>
          <a:solidFill>
            <a:srgbClr val="22B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8871BBA9-D6E3-101C-F8E2-559052E03AE5}"/>
              </a:ext>
            </a:extLst>
          </p:cNvPr>
          <p:cNvSpPr/>
          <p:nvPr/>
        </p:nvSpPr>
        <p:spPr>
          <a:xfrm>
            <a:off x="415694" y="5559512"/>
            <a:ext cx="8329706" cy="801207"/>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173"/>
                </a:solidFill>
                <a:latin typeface="Open Sans" panose="020B0606030504020204" pitchFamily="34" charset="0"/>
                <a:ea typeface="Open Sans" panose="020B0606030504020204" pitchFamily="34" charset="0"/>
                <a:cs typeface="Open Sans" panose="020B0606030504020204" pitchFamily="34" charset="0"/>
              </a:rPr>
              <a:t>Review proposed parking regulations</a:t>
            </a:r>
          </a:p>
        </p:txBody>
      </p:sp>
      <p:sp>
        <p:nvSpPr>
          <p:cNvPr id="13" name="Rectangle: Rounded Corners 12">
            <a:extLst>
              <a:ext uri="{FF2B5EF4-FFF2-40B4-BE49-F238E27FC236}">
                <a16:creationId xmlns:a16="http://schemas.microsoft.com/office/drawing/2014/main" id="{EA5BA8B3-1F32-3FBF-912B-D8DA453A5372}"/>
              </a:ext>
            </a:extLst>
          </p:cNvPr>
          <p:cNvSpPr/>
          <p:nvPr/>
        </p:nvSpPr>
        <p:spPr>
          <a:xfrm>
            <a:off x="415694" y="5559512"/>
            <a:ext cx="1014506" cy="801206"/>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a:extLst>
              <a:ext uri="{FF2B5EF4-FFF2-40B4-BE49-F238E27FC236}">
                <a16:creationId xmlns:a16="http://schemas.microsoft.com/office/drawing/2014/main" id="{DB341296-A87D-5481-FC8A-78DAE8BFD2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766" y="3616029"/>
            <a:ext cx="456370" cy="394744"/>
          </a:xfrm>
          <a:prstGeom prst="rect">
            <a:avLst/>
          </a:prstGeom>
        </p:spPr>
      </p:pic>
      <p:pic>
        <p:nvPicPr>
          <p:cNvPr id="17" name="Graphic 16">
            <a:extLst>
              <a:ext uri="{FF2B5EF4-FFF2-40B4-BE49-F238E27FC236}">
                <a16:creationId xmlns:a16="http://schemas.microsoft.com/office/drawing/2014/main" id="{0E8BD3B5-D24C-CFA5-69C6-315BFF7432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6389" y="3642679"/>
            <a:ext cx="419400" cy="373462"/>
          </a:xfrm>
          <a:prstGeom prst="rect">
            <a:avLst/>
          </a:prstGeom>
        </p:spPr>
      </p:pic>
      <p:cxnSp>
        <p:nvCxnSpPr>
          <p:cNvPr id="18" name="Straight Connector 17">
            <a:extLst>
              <a:ext uri="{FF2B5EF4-FFF2-40B4-BE49-F238E27FC236}">
                <a16:creationId xmlns:a16="http://schemas.microsoft.com/office/drawing/2014/main" id="{E2ADD3D6-A12F-483E-7378-9612533A57BA}"/>
              </a:ext>
            </a:extLst>
          </p:cNvPr>
          <p:cNvCxnSpPr>
            <a:cxnSpLocks/>
          </p:cNvCxnSpPr>
          <p:nvPr/>
        </p:nvCxnSpPr>
        <p:spPr>
          <a:xfrm>
            <a:off x="939261" y="3503975"/>
            <a:ext cx="1" cy="656383"/>
          </a:xfrm>
          <a:prstGeom prst="line">
            <a:avLst/>
          </a:prstGeom>
          <a:ln w="44450" cmpd="dbl">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98CDB247-0236-1521-B1EB-AD6D941646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8713" y="2362200"/>
            <a:ext cx="593486" cy="709100"/>
          </a:xfrm>
          <a:prstGeom prst="rect">
            <a:avLst/>
          </a:prstGeom>
        </p:spPr>
      </p:pic>
      <p:pic>
        <p:nvPicPr>
          <p:cNvPr id="26" name="Graphic 25">
            <a:extLst>
              <a:ext uri="{FF2B5EF4-FFF2-40B4-BE49-F238E27FC236}">
                <a16:creationId xmlns:a16="http://schemas.microsoft.com/office/drawing/2014/main" id="{99D78947-3908-DE22-FD68-AD125BC318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0591" y="5624028"/>
            <a:ext cx="634426" cy="706811"/>
          </a:xfrm>
          <a:prstGeom prst="rect">
            <a:avLst/>
          </a:prstGeom>
        </p:spPr>
      </p:pic>
      <p:pic>
        <p:nvPicPr>
          <p:cNvPr id="28" name="Graphic 27">
            <a:extLst>
              <a:ext uri="{FF2B5EF4-FFF2-40B4-BE49-F238E27FC236}">
                <a16:creationId xmlns:a16="http://schemas.microsoft.com/office/drawing/2014/main" id="{B0A9152B-94B1-9816-ABC4-73ED01D11E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0487" y="4572058"/>
            <a:ext cx="676281" cy="683553"/>
          </a:xfrm>
          <a:prstGeom prst="rect">
            <a:avLst/>
          </a:prstGeom>
        </p:spPr>
      </p:pic>
      <p:pic>
        <p:nvPicPr>
          <p:cNvPr id="30" name="Graphic 29">
            <a:extLst>
              <a:ext uri="{FF2B5EF4-FFF2-40B4-BE49-F238E27FC236}">
                <a16:creationId xmlns:a16="http://schemas.microsoft.com/office/drawing/2014/main" id="{E7542187-E2B0-32B1-FA1E-0AF2C4CAC8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8261" y="1368283"/>
            <a:ext cx="762000" cy="503039"/>
          </a:xfrm>
          <a:prstGeom prst="rect">
            <a:avLst/>
          </a:prstGeom>
        </p:spPr>
      </p:pic>
    </p:spTree>
    <p:extLst>
      <p:ext uri="{BB962C8B-B14F-4D97-AF65-F5344CB8AC3E}">
        <p14:creationId xmlns:p14="http://schemas.microsoft.com/office/powerpoint/2010/main" val="383295023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5C9F-FBD1-F927-D8BA-D3B276F360D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Timeline for public meetings &amp; hearings</a:t>
            </a:r>
          </a:p>
        </p:txBody>
      </p:sp>
      <p:sp>
        <p:nvSpPr>
          <p:cNvPr id="17" name="Freeform: Shape 16">
            <a:extLst>
              <a:ext uri="{FF2B5EF4-FFF2-40B4-BE49-F238E27FC236}">
                <a16:creationId xmlns:a16="http://schemas.microsoft.com/office/drawing/2014/main" id="{9A1A5970-284C-8E5E-1464-B3E00BBAF80B}"/>
              </a:ext>
            </a:extLst>
          </p:cNvPr>
          <p:cNvSpPr/>
          <p:nvPr/>
        </p:nvSpPr>
        <p:spPr>
          <a:xfrm>
            <a:off x="403570" y="2379134"/>
            <a:ext cx="2073661"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w="47625">
            <a:solidFill>
              <a:srgbClr val="000173"/>
            </a:solidFill>
          </a:ln>
          <a:effectLst>
            <a:outerShdw dist="38100" dir="2700000" algn="tl" rotWithShape="0">
              <a:srgbClr val="000173"/>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7" tIns="216230" rIns="432871" bIns="216230" numCol="1" spcCol="1270" anchor="ctr" anchorCtr="0">
            <a:noAutofit/>
          </a:bodyPr>
          <a:lstStyle/>
          <a:p>
            <a:pPr marL="0" lvl="1" defTabSz="711200">
              <a:lnSpc>
                <a:spcPct val="90000"/>
              </a:lnSpc>
              <a:spcBef>
                <a:spcPct val="0"/>
              </a:spcBef>
              <a:spcAft>
                <a:spcPct val="15000"/>
              </a:spcAft>
            </a:pPr>
            <a:endParaRPr lang="en-US" sz="1600" kern="1200" dirty="0">
              <a:solidFill>
                <a:srgbClr val="00017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DB75C08E-7718-E953-F63E-0B8A725DDBEB}"/>
              </a:ext>
            </a:extLst>
          </p:cNvPr>
          <p:cNvSpPr/>
          <p:nvPr/>
        </p:nvSpPr>
        <p:spPr>
          <a:xfrm>
            <a:off x="592680" y="3216587"/>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00017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marL="0" lvl="0" indent="0" algn="ctr" defTabSz="711200">
              <a:lnSpc>
                <a:spcPct val="90000"/>
              </a:lnSpc>
              <a:spcBef>
                <a:spcPct val="0"/>
              </a:spcBef>
              <a:spcAft>
                <a:spcPct val="35000"/>
              </a:spcAft>
              <a:buNone/>
            </a:pPr>
            <a:r>
              <a:rPr lang="en-US" sz="930" b="1" kern="1200" dirty="0">
                <a:latin typeface="Open Sans" panose="020B0606030504020204" pitchFamily="34" charset="0"/>
                <a:ea typeface="Open Sans" panose="020B0606030504020204" pitchFamily="34" charset="0"/>
                <a:cs typeface="Open Sans" panose="020B0606030504020204" pitchFamily="34" charset="0"/>
              </a:rPr>
              <a:t>Fall </a:t>
            </a:r>
          </a:p>
          <a:p>
            <a:pPr marL="0" lvl="0" indent="0" algn="ctr" defTabSz="711200">
              <a:lnSpc>
                <a:spcPct val="90000"/>
              </a:lnSpc>
              <a:spcBef>
                <a:spcPct val="0"/>
              </a:spcBef>
              <a:spcAft>
                <a:spcPct val="35000"/>
              </a:spcAft>
              <a:buNone/>
            </a:pPr>
            <a:r>
              <a:rPr lang="en-US" sz="930" b="1" kern="1200" dirty="0">
                <a:latin typeface="Open Sans" panose="020B0606030504020204" pitchFamily="34" charset="0"/>
                <a:ea typeface="Open Sans" panose="020B0606030504020204" pitchFamily="34" charset="0"/>
                <a:cs typeface="Open Sans" panose="020B0606030504020204" pitchFamily="34" charset="0"/>
              </a:rPr>
              <a:t>2025</a:t>
            </a:r>
          </a:p>
        </p:txBody>
      </p:sp>
      <p:sp>
        <p:nvSpPr>
          <p:cNvPr id="19" name="Freeform: Shape 18">
            <a:extLst>
              <a:ext uri="{FF2B5EF4-FFF2-40B4-BE49-F238E27FC236}">
                <a16:creationId xmlns:a16="http://schemas.microsoft.com/office/drawing/2014/main" id="{32CBEB54-44D1-E9D0-B880-EDC3AA48E9CC}"/>
              </a:ext>
            </a:extLst>
          </p:cNvPr>
          <p:cNvSpPr/>
          <p:nvPr/>
        </p:nvSpPr>
        <p:spPr>
          <a:xfrm>
            <a:off x="2418526" y="3294506"/>
            <a:ext cx="2073661"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EDAE00">
                <a:alpha val="90000"/>
              </a:srgbClr>
            </a:solidFill>
          </a:ln>
          <a:effectLst>
            <a:outerShdw dist="38100" dir="2700000" sx="101000" sy="101000" algn="tl" rotWithShape="0">
              <a:srgbClr val="EDAE00"/>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0" name="Freeform: Shape 19">
            <a:extLst>
              <a:ext uri="{FF2B5EF4-FFF2-40B4-BE49-F238E27FC236}">
                <a16:creationId xmlns:a16="http://schemas.microsoft.com/office/drawing/2014/main" id="{114F0B8F-5FFA-E253-6A5F-C52F407FA665}"/>
              </a:ext>
            </a:extLst>
          </p:cNvPr>
          <p:cNvSpPr/>
          <p:nvPr/>
        </p:nvSpPr>
        <p:spPr>
          <a:xfrm>
            <a:off x="2663928" y="4098023"/>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EDAE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marL="0" lvl="0" indent="0" algn="ctr" defTabSz="711200">
              <a:lnSpc>
                <a:spcPct val="90000"/>
              </a:lnSpc>
              <a:spcBef>
                <a:spcPct val="0"/>
              </a:spcBef>
              <a:spcAft>
                <a:spcPct val="35000"/>
              </a:spcAft>
              <a:buNone/>
            </a:pPr>
            <a:r>
              <a:rPr lang="en-US" sz="930" b="1" kern="1200" dirty="0">
                <a:latin typeface="Open Sans" panose="020B0606030504020204" pitchFamily="34" charset="0"/>
                <a:ea typeface="Open Sans" panose="020B0606030504020204" pitchFamily="34" charset="0"/>
                <a:cs typeface="Open Sans" panose="020B0606030504020204" pitchFamily="34" charset="0"/>
              </a:rPr>
              <a:t>Winter 2025/26</a:t>
            </a:r>
          </a:p>
        </p:txBody>
      </p:sp>
      <p:sp>
        <p:nvSpPr>
          <p:cNvPr id="21" name="Freeform: Shape 20">
            <a:extLst>
              <a:ext uri="{FF2B5EF4-FFF2-40B4-BE49-F238E27FC236}">
                <a16:creationId xmlns:a16="http://schemas.microsoft.com/office/drawing/2014/main" id="{5872A199-444A-05A1-D5DF-F4E7AC8CF060}"/>
              </a:ext>
            </a:extLst>
          </p:cNvPr>
          <p:cNvSpPr/>
          <p:nvPr/>
        </p:nvSpPr>
        <p:spPr>
          <a:xfrm>
            <a:off x="4635883" y="4086424"/>
            <a:ext cx="2073660"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323232">
                <a:alpha val="90000"/>
              </a:srgbClr>
            </a:solidFill>
          </a:ln>
          <a:effectLst>
            <a:outerShdw dist="38100" dir="2700000" sx="101000" sy="101000" algn="tl" rotWithShape="0">
              <a:srgbClr val="323232"/>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2" name="Freeform: Shape 21">
            <a:extLst>
              <a:ext uri="{FF2B5EF4-FFF2-40B4-BE49-F238E27FC236}">
                <a16:creationId xmlns:a16="http://schemas.microsoft.com/office/drawing/2014/main" id="{F118AD70-4075-0F32-8A32-46B0360051C7}"/>
              </a:ext>
            </a:extLst>
          </p:cNvPr>
          <p:cNvSpPr/>
          <p:nvPr/>
        </p:nvSpPr>
        <p:spPr>
          <a:xfrm>
            <a:off x="4809191" y="4876800"/>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3232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marL="0" lvl="0" indent="0" algn="ctr" defTabSz="711200">
              <a:lnSpc>
                <a:spcPct val="90000"/>
              </a:lnSpc>
              <a:spcBef>
                <a:spcPct val="0"/>
              </a:spcBef>
              <a:spcAft>
                <a:spcPct val="35000"/>
              </a:spcAft>
              <a:buNone/>
            </a:pPr>
            <a:r>
              <a:rPr lang="en-US" sz="925" b="1" kern="1200" dirty="0">
                <a:latin typeface="Open Sans" panose="020B0606030504020204" pitchFamily="34" charset="0"/>
                <a:ea typeface="Open Sans" panose="020B0606030504020204" pitchFamily="34" charset="0"/>
                <a:cs typeface="Open Sans" panose="020B0606030504020204" pitchFamily="34" charset="0"/>
              </a:rPr>
              <a:t>Winter</a:t>
            </a:r>
            <a:br>
              <a:rPr lang="en-US" sz="925" b="1" kern="1200" dirty="0">
                <a:latin typeface="Open Sans" panose="020B0606030504020204" pitchFamily="34" charset="0"/>
                <a:ea typeface="Open Sans" panose="020B0606030504020204" pitchFamily="34" charset="0"/>
                <a:cs typeface="Open Sans" panose="020B0606030504020204" pitchFamily="34" charset="0"/>
              </a:rPr>
            </a:br>
            <a:r>
              <a:rPr lang="en-US" sz="925" b="1" kern="1200" dirty="0">
                <a:latin typeface="Open Sans" panose="020B0606030504020204" pitchFamily="34" charset="0"/>
                <a:ea typeface="Open Sans" panose="020B0606030504020204" pitchFamily="34" charset="0"/>
                <a:cs typeface="Open Sans" panose="020B0606030504020204" pitchFamily="34" charset="0"/>
              </a:rPr>
              <a:t>2025/26</a:t>
            </a:r>
          </a:p>
        </p:txBody>
      </p:sp>
      <p:sp>
        <p:nvSpPr>
          <p:cNvPr id="23" name="Freeform: Shape 22">
            <a:extLst>
              <a:ext uri="{FF2B5EF4-FFF2-40B4-BE49-F238E27FC236}">
                <a16:creationId xmlns:a16="http://schemas.microsoft.com/office/drawing/2014/main" id="{7008F57D-6D70-5892-C4ED-1778C3393B02}"/>
              </a:ext>
            </a:extLst>
          </p:cNvPr>
          <p:cNvSpPr/>
          <p:nvPr/>
        </p:nvSpPr>
        <p:spPr>
          <a:xfrm>
            <a:off x="6867307" y="4876800"/>
            <a:ext cx="2073660"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22B7F2"/>
            </a:solidFill>
          </a:ln>
          <a:effectLst>
            <a:outerShdw dist="38100" dir="2700000" sx="101000" sy="101000" algn="tl" rotWithShape="0">
              <a:srgbClr val="22B7F2"/>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4" name="Freeform: Shape 23">
            <a:extLst>
              <a:ext uri="{FF2B5EF4-FFF2-40B4-BE49-F238E27FC236}">
                <a16:creationId xmlns:a16="http://schemas.microsoft.com/office/drawing/2014/main" id="{D8170FAE-C135-117D-FEC9-3389F2A051B7}"/>
              </a:ext>
            </a:extLst>
          </p:cNvPr>
          <p:cNvSpPr/>
          <p:nvPr/>
        </p:nvSpPr>
        <p:spPr>
          <a:xfrm>
            <a:off x="7096931" y="5732563"/>
            <a:ext cx="785812" cy="78581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22B7F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algn="ctr" defTabSz="711200">
              <a:lnSpc>
                <a:spcPct val="90000"/>
              </a:lnSpc>
              <a:spcBef>
                <a:spcPct val="0"/>
              </a:spcBef>
              <a:spcAft>
                <a:spcPct val="35000"/>
              </a:spcAft>
            </a:pPr>
            <a:r>
              <a:rPr lang="en-US" sz="1000" b="1" dirty="0">
                <a:latin typeface="Open Sans" panose="020B0606030504020204" pitchFamily="34" charset="0"/>
                <a:ea typeface="Open Sans" panose="020B0606030504020204" pitchFamily="34" charset="0"/>
                <a:cs typeface="Open Sans" panose="020B0606030504020204" pitchFamily="34" charset="0"/>
              </a:rPr>
              <a:t>Spring 2026</a:t>
            </a:r>
          </a:p>
        </p:txBody>
      </p:sp>
      <p:sp>
        <p:nvSpPr>
          <p:cNvPr id="3" name="Content Placeholder 2">
            <a:extLst>
              <a:ext uri="{FF2B5EF4-FFF2-40B4-BE49-F238E27FC236}">
                <a16:creationId xmlns:a16="http://schemas.microsoft.com/office/drawing/2014/main" id="{E82C2F14-4B9B-921F-A00A-1C3DDE470E7C}"/>
              </a:ext>
            </a:extLst>
          </p:cNvPr>
          <p:cNvSpPr txBox="1">
            <a:spLocks/>
          </p:cNvSpPr>
          <p:nvPr/>
        </p:nvSpPr>
        <p:spPr>
          <a:xfrm>
            <a:off x="403569" y="2301398"/>
            <a:ext cx="1812641"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200" b="1" dirty="0">
                <a:solidFill>
                  <a:srgbClr val="000173"/>
                </a:solidFill>
              </a:rPr>
              <a:t>Planning Commission      Study Session</a:t>
            </a:r>
            <a:endParaRPr lang="en-US" sz="1200" b="1" dirty="0">
              <a:solidFill>
                <a:srgbClr val="000173"/>
              </a:solidFill>
              <a:latin typeface="Open Sans" panose="020B0606030504020204" pitchFamily="34" charset="0"/>
              <a:ea typeface="Open Sans"/>
              <a:cs typeface="Open Sans" panose="020B0606030504020204" pitchFamily="34" charset="0"/>
            </a:endParaRPr>
          </a:p>
        </p:txBody>
      </p:sp>
      <p:sp>
        <p:nvSpPr>
          <p:cNvPr id="5" name="Content Placeholder 2">
            <a:extLst>
              <a:ext uri="{FF2B5EF4-FFF2-40B4-BE49-F238E27FC236}">
                <a16:creationId xmlns:a16="http://schemas.microsoft.com/office/drawing/2014/main" id="{89DA245C-264C-4E46-263E-9318CCA03FF8}"/>
              </a:ext>
            </a:extLst>
          </p:cNvPr>
          <p:cNvSpPr txBox="1">
            <a:spLocks/>
          </p:cNvSpPr>
          <p:nvPr/>
        </p:nvSpPr>
        <p:spPr>
          <a:xfrm>
            <a:off x="2409040" y="3182085"/>
            <a:ext cx="1655305"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200" b="1" dirty="0">
                <a:solidFill>
                  <a:srgbClr val="EDAE00"/>
                </a:solidFill>
                <a:effectLst/>
                <a:latin typeface="Open Sans" panose="020B0606030504020204" pitchFamily="34" charset="0"/>
                <a:ea typeface="Open Sans" panose="020B0606030504020204" pitchFamily="34" charset="0"/>
                <a:cs typeface="Open Sans" panose="020B0606030504020204" pitchFamily="34" charset="0"/>
              </a:rPr>
              <a:t>City Council Study Session</a:t>
            </a:r>
            <a:endParaRPr lang="en-US" sz="1200" b="1" dirty="0">
              <a:solidFill>
                <a:srgbClr val="EDAE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3F7CA49F-0476-8344-41FD-0C9CD6B1F7AF}"/>
              </a:ext>
            </a:extLst>
          </p:cNvPr>
          <p:cNvSpPr txBox="1">
            <a:spLocks/>
          </p:cNvSpPr>
          <p:nvPr/>
        </p:nvSpPr>
        <p:spPr>
          <a:xfrm>
            <a:off x="4525678" y="3985036"/>
            <a:ext cx="1986877"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200" b="1" dirty="0">
                <a:solidFill>
                  <a:srgbClr val="323232"/>
                </a:solidFill>
              </a:rPr>
              <a:t>Planning Commission Hearings</a:t>
            </a:r>
            <a:endParaRPr lang="en-US" sz="1200" b="1" dirty="0">
              <a:solidFill>
                <a:srgbClr val="323232"/>
              </a:solidFill>
              <a:latin typeface="Open Sans" panose="020B0606030504020204" pitchFamily="34" charset="0"/>
              <a:ea typeface="Open Sans"/>
              <a:cs typeface="Open Sans" panose="020B0606030504020204" pitchFamily="34" charset="0"/>
            </a:endParaRPr>
          </a:p>
        </p:txBody>
      </p:sp>
      <p:sp>
        <p:nvSpPr>
          <p:cNvPr id="7" name="Content Placeholder 2">
            <a:extLst>
              <a:ext uri="{FF2B5EF4-FFF2-40B4-BE49-F238E27FC236}">
                <a16:creationId xmlns:a16="http://schemas.microsoft.com/office/drawing/2014/main" id="{023BFBDD-82B9-313D-EE96-EEF37BBFCD73}"/>
              </a:ext>
            </a:extLst>
          </p:cNvPr>
          <p:cNvSpPr txBox="1">
            <a:spLocks/>
          </p:cNvSpPr>
          <p:nvPr/>
        </p:nvSpPr>
        <p:spPr>
          <a:xfrm>
            <a:off x="6952128" y="4842115"/>
            <a:ext cx="1768569"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200" b="1" dirty="0">
                <a:solidFill>
                  <a:srgbClr val="22B7F2"/>
                </a:solidFill>
                <a:effectLst/>
                <a:latin typeface="Open Sans" panose="020B0606030504020204" pitchFamily="34" charset="0"/>
                <a:ea typeface="Open Sans" panose="020B0606030504020204" pitchFamily="34" charset="0"/>
                <a:cs typeface="Open Sans" panose="020B0606030504020204" pitchFamily="34" charset="0"/>
              </a:rPr>
              <a:t>City Council Hearings</a:t>
            </a:r>
            <a:endParaRPr lang="en-US" sz="1200" b="1" dirty="0">
              <a:solidFill>
                <a:srgbClr val="22B7F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F8B1896D-4F0A-1D91-35CE-AEA25CE494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229" y="1279830"/>
            <a:ext cx="1099304" cy="1099304"/>
          </a:xfrm>
          <a:prstGeom prst="rect">
            <a:avLst/>
          </a:prstGeom>
        </p:spPr>
      </p:pic>
      <p:pic>
        <p:nvPicPr>
          <p:cNvPr id="11" name="Graphic 10">
            <a:extLst>
              <a:ext uri="{FF2B5EF4-FFF2-40B4-BE49-F238E27FC236}">
                <a16:creationId xmlns:a16="http://schemas.microsoft.com/office/drawing/2014/main" id="{3E0CC6D7-47DA-0561-AC3F-18F0312E3A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7634" y="2133909"/>
            <a:ext cx="1142133" cy="1099303"/>
          </a:xfrm>
          <a:prstGeom prst="rect">
            <a:avLst/>
          </a:prstGeom>
        </p:spPr>
      </p:pic>
      <p:pic>
        <p:nvPicPr>
          <p:cNvPr id="13" name="Graphic 12">
            <a:extLst>
              <a:ext uri="{FF2B5EF4-FFF2-40B4-BE49-F238E27FC236}">
                <a16:creationId xmlns:a16="http://schemas.microsoft.com/office/drawing/2014/main" id="{45B66911-51F1-13B6-2581-530F5D54B0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84937" y="4132220"/>
            <a:ext cx="1595612" cy="800645"/>
          </a:xfrm>
          <a:prstGeom prst="rect">
            <a:avLst/>
          </a:prstGeom>
        </p:spPr>
      </p:pic>
      <p:pic>
        <p:nvPicPr>
          <p:cNvPr id="15" name="Graphic 14">
            <a:extLst>
              <a:ext uri="{FF2B5EF4-FFF2-40B4-BE49-F238E27FC236}">
                <a16:creationId xmlns:a16="http://schemas.microsoft.com/office/drawing/2014/main" id="{B5D7D46E-EFC6-791D-E0A8-3B315EE764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2616" y="3083251"/>
            <a:ext cx="1276350" cy="1106170"/>
          </a:xfrm>
          <a:prstGeom prst="rect">
            <a:avLst/>
          </a:prstGeom>
        </p:spPr>
      </p:pic>
    </p:spTree>
    <p:extLst>
      <p:ext uri="{BB962C8B-B14F-4D97-AF65-F5344CB8AC3E}">
        <p14:creationId xmlns:p14="http://schemas.microsoft.com/office/powerpoint/2010/main" val="301277044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9D81-DB28-25E3-FF3F-17872740126C}"/>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D97B8F9-33AC-D936-07CD-D560C1C16766}"/>
              </a:ext>
            </a:extLst>
          </p:cNvPr>
          <p:cNvSpPr>
            <a:spLocks/>
          </p:cNvSpPr>
          <p:nvPr/>
        </p:nvSpPr>
        <p:spPr>
          <a:xfrm>
            <a:off x="3162300" y="2133600"/>
            <a:ext cx="2819400" cy="2723168"/>
          </a:xfrm>
          <a:prstGeom prst="roundRect">
            <a:avLst/>
          </a:prstGeom>
          <a:solidFill>
            <a:schemeClr val="bg1"/>
          </a:solidFill>
          <a:ln w="47625">
            <a:solidFill>
              <a:srgbClr val="EDAE00"/>
            </a:solidFill>
          </a:ln>
          <a:effectLst>
            <a:outerShdw dist="38100" dir="2700000" sx="102000" sy="102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C3D0DD-DFFB-59DF-BD22-2EFF08C9559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Stay Connected!</a:t>
            </a:r>
          </a:p>
        </p:txBody>
      </p:sp>
      <p:sp>
        <p:nvSpPr>
          <p:cNvPr id="14" name="Content Placeholder 2">
            <a:extLst>
              <a:ext uri="{FF2B5EF4-FFF2-40B4-BE49-F238E27FC236}">
                <a16:creationId xmlns:a16="http://schemas.microsoft.com/office/drawing/2014/main" id="{054A1EF8-E94B-E9FA-EA99-9716FEDF1EB1}"/>
              </a:ext>
            </a:extLst>
          </p:cNvPr>
          <p:cNvSpPr txBox="1">
            <a:spLocks/>
          </p:cNvSpPr>
          <p:nvPr/>
        </p:nvSpPr>
        <p:spPr>
          <a:xfrm>
            <a:off x="1790700" y="1143000"/>
            <a:ext cx="5562600" cy="1235955"/>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323232"/>
                </a:solidFill>
                <a:latin typeface="Open Sans" panose="020B0606030504020204" pitchFamily="34" charset="0"/>
                <a:ea typeface="Open Sans"/>
                <a:cs typeface="Open Sans" panose="020B0606030504020204" pitchFamily="34" charset="0"/>
              </a:rPr>
              <a:t>For more information, visit our project website by scanning the QR code below</a:t>
            </a:r>
          </a:p>
        </p:txBody>
      </p:sp>
      <p:sp>
        <p:nvSpPr>
          <p:cNvPr id="6" name="Content Placeholder 2">
            <a:extLst>
              <a:ext uri="{FF2B5EF4-FFF2-40B4-BE49-F238E27FC236}">
                <a16:creationId xmlns:a16="http://schemas.microsoft.com/office/drawing/2014/main" id="{054A1EF8-E94B-E9FA-EA99-9716FEDF1EB1}"/>
              </a:ext>
            </a:extLst>
          </p:cNvPr>
          <p:cNvSpPr txBox="1">
            <a:spLocks/>
          </p:cNvSpPr>
          <p:nvPr/>
        </p:nvSpPr>
        <p:spPr>
          <a:xfrm>
            <a:off x="1676400" y="5334000"/>
            <a:ext cx="5791200" cy="1235955"/>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323232"/>
                </a:solidFill>
                <a:latin typeface="Open Sans" panose="020B0606030504020204" pitchFamily="34" charset="0"/>
                <a:ea typeface="Open Sans"/>
                <a:cs typeface="Open Sans" panose="020B0606030504020204" pitchFamily="34" charset="0"/>
              </a:rPr>
              <a:t>To schedule a meeting with staff,</a:t>
            </a:r>
          </a:p>
          <a:p>
            <a:pPr marL="0" indent="0" algn="ctr">
              <a:buFont typeface="Arial" panose="020B0604020202020204" pitchFamily="34" charset="0"/>
              <a:buNone/>
            </a:pPr>
            <a:r>
              <a:rPr lang="en-US" sz="2000" b="1" dirty="0">
                <a:solidFill>
                  <a:srgbClr val="323232"/>
                </a:solidFill>
                <a:latin typeface="Open Sans" panose="020B0606030504020204" pitchFamily="34" charset="0"/>
                <a:ea typeface="Open Sans"/>
                <a:cs typeface="Open Sans" panose="020B0606030504020204" pitchFamily="34" charset="0"/>
              </a:rPr>
              <a:t>contact Siri Champion, Senior Planner </a:t>
            </a:r>
            <a:r>
              <a:rPr lang="en-US" sz="2000" b="1" dirty="0">
                <a:solidFill>
                  <a:srgbClr val="22B7F2"/>
                </a:solidFill>
                <a:latin typeface="Open Sans" panose="020B0606030504020204" pitchFamily="34" charset="0"/>
                <a:ea typeface="Open Sans"/>
                <a:cs typeface="Open Sans" panose="020B0606030504020204" pitchFamily="34" charset="0"/>
              </a:rPr>
              <a:t>Schampion@santa-ana.org </a:t>
            </a:r>
            <a:r>
              <a:rPr lang="en-US" sz="2000" b="1" dirty="0">
                <a:solidFill>
                  <a:srgbClr val="323232"/>
                </a:solidFill>
                <a:latin typeface="Open Sans" panose="020B0606030504020204" pitchFamily="34" charset="0"/>
                <a:ea typeface="Open Sans"/>
                <a:cs typeface="Open Sans" panose="020B0606030504020204" pitchFamily="34" charset="0"/>
              </a:rPr>
              <a:t>or 714-667-2751</a:t>
            </a:r>
          </a:p>
        </p:txBody>
      </p:sp>
      <p:grpSp>
        <p:nvGrpSpPr>
          <p:cNvPr id="9" name="Group 8">
            <a:extLst>
              <a:ext uri="{FF2B5EF4-FFF2-40B4-BE49-F238E27FC236}">
                <a16:creationId xmlns:a16="http://schemas.microsoft.com/office/drawing/2014/main" id="{7CB40F6E-06CF-19DE-9341-88583A161F8F}"/>
              </a:ext>
            </a:extLst>
          </p:cNvPr>
          <p:cNvGrpSpPr/>
          <p:nvPr/>
        </p:nvGrpSpPr>
        <p:grpSpPr>
          <a:xfrm>
            <a:off x="3459678" y="2358697"/>
            <a:ext cx="2289346" cy="2272973"/>
            <a:chOff x="6705600" y="2578141"/>
            <a:chExt cx="2289346" cy="2272973"/>
          </a:xfrm>
          <a:solidFill>
            <a:srgbClr val="22B7F2"/>
          </a:solidFill>
        </p:grpSpPr>
        <p:sp>
          <p:nvSpPr>
            <p:cNvPr id="22" name="Rectangle 21">
              <a:extLst>
                <a:ext uri="{FF2B5EF4-FFF2-40B4-BE49-F238E27FC236}">
                  <a16:creationId xmlns:a16="http://schemas.microsoft.com/office/drawing/2014/main" id="{41A020F1-0621-8A87-120E-BDDD84CA4C0C}"/>
                </a:ext>
              </a:extLst>
            </p:cNvPr>
            <p:cNvSpPr/>
            <p:nvPr/>
          </p:nvSpPr>
          <p:spPr>
            <a:xfrm>
              <a:off x="8385346" y="4622514"/>
              <a:ext cx="609600"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22B7F2"/>
                  </a:solidFill>
                  <a:latin typeface="Open Sans" panose="020B0606030504020204" pitchFamily="34" charset="0"/>
                  <a:cs typeface="Open Sans" panose="020B0606030504020204" pitchFamily="34" charset="0"/>
                </a:rPr>
                <a:t>SAZC</a:t>
              </a:r>
            </a:p>
          </p:txBody>
        </p:sp>
        <p:pic>
          <p:nvPicPr>
            <p:cNvPr id="7" name="Graphic 6">
              <a:extLst>
                <a:ext uri="{FF2B5EF4-FFF2-40B4-BE49-F238E27FC236}">
                  <a16:creationId xmlns:a16="http://schemas.microsoft.com/office/drawing/2014/main" id="{2D2F26E6-0A6B-4DAA-5ABD-BB6EC8A8A5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5600" y="2578141"/>
              <a:ext cx="2271713" cy="2271713"/>
            </a:xfrm>
            <a:prstGeom prst="rect">
              <a:avLst/>
            </a:prstGeom>
          </p:spPr>
        </p:pic>
      </p:grpSp>
    </p:spTree>
    <p:extLst>
      <p:ext uri="{BB962C8B-B14F-4D97-AF65-F5344CB8AC3E}">
        <p14:creationId xmlns:p14="http://schemas.microsoft.com/office/powerpoint/2010/main" val="256795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9E3824-2FF7-3270-C275-5BBC38F10B06}"/>
              </a:ext>
            </a:extLst>
          </p:cNvPr>
          <p:cNvSpPr>
            <a:spLocks noGrp="1"/>
          </p:cNvSpPr>
          <p:nvPr>
            <p:ph type="title"/>
          </p:nvPr>
        </p:nvSpPr>
        <p:spPr>
          <a:xfrm>
            <a:off x="-76200" y="3733800"/>
            <a:ext cx="9144000" cy="761941"/>
          </a:xfrm>
        </p:spPr>
        <p:txBody>
          <a:bodyPr>
            <a:normAutofit fontScale="90000"/>
          </a:bodyPr>
          <a:lstStyle/>
          <a:p>
            <a:r>
              <a:rPr lang="en-US" sz="4400" dirty="0">
                <a:solidFill>
                  <a:srgbClr val="000173"/>
                </a:solidFill>
                <a:latin typeface="Open Sans SemiBold" panose="020B0706030804020204" pitchFamily="34" charset="0"/>
                <a:ea typeface="Open Sans SemiBold" panose="020B0706030804020204" pitchFamily="34" charset="0"/>
                <a:cs typeface="Open Sans SemiBold" panose="020B0706030804020204" pitchFamily="34" charset="0"/>
              </a:rPr>
              <a:t>Thank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43000"/>
            <a:ext cx="2743200" cy="2743200"/>
          </a:xfrm>
          <a:prstGeom prst="rect">
            <a:avLst/>
          </a:prstGeom>
        </p:spPr>
      </p:pic>
    </p:spTree>
    <p:extLst>
      <p:ext uri="{BB962C8B-B14F-4D97-AF65-F5344CB8AC3E}">
        <p14:creationId xmlns:p14="http://schemas.microsoft.com/office/powerpoint/2010/main" val="158561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BD972-30DC-ACC7-0669-1FA05D09906B}"/>
              </a:ext>
            </a:extLst>
          </p:cNvPr>
          <p:cNvSpPr>
            <a:spLocks noGrp="1"/>
          </p:cNvSpPr>
          <p:nvPr>
            <p:ph idx="4294967295"/>
          </p:nvPr>
        </p:nvSpPr>
        <p:spPr>
          <a:xfrm>
            <a:off x="23974" y="1126245"/>
            <a:ext cx="9120024" cy="433453"/>
          </a:xfrm>
        </p:spPr>
        <p:txBody>
          <a:bodyPr vert="horz" lIns="68580" tIns="34290" rIns="68580" bIns="34290" rtlCol="0" anchor="t">
            <a:normAutofit/>
          </a:bodyPr>
          <a:lstStyle/>
          <a:p>
            <a:pPr marL="0" indent="0" algn="ctr">
              <a:lnSpc>
                <a:spcPct val="100000"/>
              </a:lnSpc>
              <a:buNone/>
            </a:pPr>
            <a:r>
              <a:rPr lang="en-US" sz="2000" b="1" dirty="0">
                <a:solidFill>
                  <a:srgbClr val="323232"/>
                </a:solidFill>
                <a:latin typeface="Open Sans" panose="020B0606030504020204" pitchFamily="34" charset="0"/>
                <a:ea typeface="Open Sans"/>
                <a:cs typeface="Open Sans" panose="020B0606030504020204" pitchFamily="34" charset="0"/>
              </a:rPr>
              <a:t>To learn how the updated Zoning Code will: </a:t>
            </a:r>
          </a:p>
        </p:txBody>
      </p:sp>
      <p:sp>
        <p:nvSpPr>
          <p:cNvPr id="2" name="Title 1">
            <a:extLst>
              <a:ext uri="{FF2B5EF4-FFF2-40B4-BE49-F238E27FC236}">
                <a16:creationId xmlns:a16="http://schemas.microsoft.com/office/drawing/2014/main" id="{7D9F126E-BAA5-D5EB-4844-BFCE18EE294C}"/>
              </a:ext>
            </a:extLst>
          </p:cNvPr>
          <p:cNvSpPr>
            <a:spLocks noGrp="1"/>
          </p:cNvSpPr>
          <p:nvPr>
            <p:ph type="title"/>
          </p:nvPr>
        </p:nvSpPr>
        <p:spPr>
          <a:xfrm>
            <a:off x="0" y="-2988"/>
            <a:ext cx="9144000" cy="761941"/>
          </a:xfrm>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Why we’re here today</a:t>
            </a:r>
          </a:p>
        </p:txBody>
      </p:sp>
      <p:grpSp>
        <p:nvGrpSpPr>
          <p:cNvPr id="123" name="Group 122">
            <a:extLst>
              <a:ext uri="{FF2B5EF4-FFF2-40B4-BE49-F238E27FC236}">
                <a16:creationId xmlns:a16="http://schemas.microsoft.com/office/drawing/2014/main" id="{AF4279B1-6DD1-9B34-0F9D-5E066A8D515D}"/>
              </a:ext>
            </a:extLst>
          </p:cNvPr>
          <p:cNvGrpSpPr/>
          <p:nvPr/>
        </p:nvGrpSpPr>
        <p:grpSpPr>
          <a:xfrm>
            <a:off x="1219200" y="1796835"/>
            <a:ext cx="4317550" cy="2317966"/>
            <a:chOff x="4997639" y="1140066"/>
            <a:chExt cx="3435631" cy="1844490"/>
          </a:xfrm>
        </p:grpSpPr>
        <p:sp>
          <p:nvSpPr>
            <p:cNvPr id="16" name="TextBox 15">
              <a:extLst>
                <a:ext uri="{FF2B5EF4-FFF2-40B4-BE49-F238E27FC236}">
                  <a16:creationId xmlns:a16="http://schemas.microsoft.com/office/drawing/2014/main" id="{B87841B3-38A0-8790-F6CE-36A9DFDD4E7D}"/>
                </a:ext>
              </a:extLst>
            </p:cNvPr>
            <p:cNvSpPr txBox="1"/>
            <p:nvPr/>
          </p:nvSpPr>
          <p:spPr>
            <a:xfrm>
              <a:off x="4997639" y="2323302"/>
              <a:ext cx="3435631" cy="661254"/>
            </a:xfrm>
            <a:prstGeom prst="rect">
              <a:avLst/>
            </a:prstGeom>
            <a:noFill/>
            <a:effectLst/>
          </p:spPr>
          <p:txBody>
            <a:bodyPr wrap="square" rtlCol="0">
              <a:spAutoFit/>
            </a:bodyPr>
            <a:lstStyle/>
            <a:p>
              <a:pPr algn="ctr">
                <a:lnSpc>
                  <a:spcPct val="100000"/>
                </a:lnSpc>
              </a:pPr>
              <a: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Protect </a:t>
              </a:r>
              <a:b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br>
              <a: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existing, established </a:t>
              </a:r>
            </a:p>
            <a:p>
              <a:pPr algn="ctr">
                <a:lnSpc>
                  <a:spcPct val="100000"/>
                </a:lnSpc>
              </a:pPr>
              <a: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neighborhoods</a:t>
              </a:r>
            </a:p>
          </p:txBody>
        </p:sp>
        <p:grpSp>
          <p:nvGrpSpPr>
            <p:cNvPr id="122" name="Group 121">
              <a:extLst>
                <a:ext uri="{FF2B5EF4-FFF2-40B4-BE49-F238E27FC236}">
                  <a16:creationId xmlns:a16="http://schemas.microsoft.com/office/drawing/2014/main" id="{A29BF704-E9D4-E2DC-77E9-0C82E932EF3D}"/>
                </a:ext>
              </a:extLst>
            </p:cNvPr>
            <p:cNvGrpSpPr/>
            <p:nvPr/>
          </p:nvGrpSpPr>
          <p:grpSpPr>
            <a:xfrm>
              <a:off x="6150081" y="1140066"/>
              <a:ext cx="1132550" cy="1161287"/>
              <a:chOff x="6150081" y="1140066"/>
              <a:chExt cx="1132550" cy="1161287"/>
            </a:xfrm>
          </p:grpSpPr>
          <p:sp>
            <p:nvSpPr>
              <p:cNvPr id="118" name="Oval 117">
                <a:extLst>
                  <a:ext uri="{FF2B5EF4-FFF2-40B4-BE49-F238E27FC236}">
                    <a16:creationId xmlns:a16="http://schemas.microsoft.com/office/drawing/2014/main" id="{C796178B-A168-68D5-D6E8-31F7E355F838}"/>
                  </a:ext>
                </a:extLst>
              </p:cNvPr>
              <p:cNvSpPr/>
              <p:nvPr/>
            </p:nvSpPr>
            <p:spPr>
              <a:xfrm>
                <a:off x="6150081" y="1140066"/>
                <a:ext cx="1132550" cy="1161287"/>
              </a:xfrm>
              <a:prstGeom prst="ellipse">
                <a:avLst/>
              </a:prstGeom>
              <a:solidFill>
                <a:schemeClr val="bg1"/>
              </a:solidFill>
              <a:ln w="2857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Neighborhood outline">
                <a:extLst>
                  <a:ext uri="{FF2B5EF4-FFF2-40B4-BE49-F238E27FC236}">
                    <a16:creationId xmlns:a16="http://schemas.microsoft.com/office/drawing/2014/main" id="{D88D1AB5-7EF8-70EE-1DD1-5C3583806F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1741" y="1268843"/>
                <a:ext cx="849231" cy="849231"/>
              </a:xfrm>
              <a:prstGeom prst="rect">
                <a:avLst/>
              </a:prstGeom>
            </p:spPr>
          </p:pic>
        </p:grpSp>
      </p:grpSp>
      <p:grpSp>
        <p:nvGrpSpPr>
          <p:cNvPr id="10" name="Group 9"/>
          <p:cNvGrpSpPr/>
          <p:nvPr/>
        </p:nvGrpSpPr>
        <p:grpSpPr>
          <a:xfrm>
            <a:off x="4589631" y="1796835"/>
            <a:ext cx="2136191" cy="2064017"/>
            <a:chOff x="4974644" y="2053373"/>
            <a:chExt cx="2136191" cy="2064017"/>
          </a:xfrm>
        </p:grpSpPr>
        <p:grpSp>
          <p:nvGrpSpPr>
            <p:cNvPr id="130" name="Group 129">
              <a:extLst>
                <a:ext uri="{FF2B5EF4-FFF2-40B4-BE49-F238E27FC236}">
                  <a16:creationId xmlns:a16="http://schemas.microsoft.com/office/drawing/2014/main" id="{5974EC2F-60B4-0A8F-F5BE-25D6216B2BDA}"/>
                </a:ext>
              </a:extLst>
            </p:cNvPr>
            <p:cNvGrpSpPr/>
            <p:nvPr/>
          </p:nvGrpSpPr>
          <p:grpSpPr>
            <a:xfrm>
              <a:off x="4974644" y="2053373"/>
              <a:ext cx="2136191" cy="2064017"/>
              <a:chOff x="1292292" y="2656053"/>
              <a:chExt cx="1699845" cy="1642413"/>
            </a:xfrm>
          </p:grpSpPr>
          <p:sp>
            <p:nvSpPr>
              <p:cNvPr id="131" name="TextBox 130">
                <a:extLst>
                  <a:ext uri="{FF2B5EF4-FFF2-40B4-BE49-F238E27FC236}">
                    <a16:creationId xmlns:a16="http://schemas.microsoft.com/office/drawing/2014/main" id="{F6D77765-DAC4-B97F-9F38-E18E353ACF30}"/>
                  </a:ext>
                </a:extLst>
              </p:cNvPr>
              <p:cNvSpPr txBox="1"/>
              <p:nvPr/>
            </p:nvSpPr>
            <p:spPr>
              <a:xfrm>
                <a:off x="1292292" y="3833139"/>
                <a:ext cx="1699845" cy="465327"/>
              </a:xfrm>
              <a:prstGeom prst="rect">
                <a:avLst/>
              </a:prstGeom>
              <a:noFill/>
            </p:spPr>
            <p:txBody>
              <a:bodyPr wrap="square" rtlCol="0">
                <a:spAutoFit/>
              </a:bodyPr>
              <a:lstStyle/>
              <a:p>
                <a:pPr algn="ctr"/>
                <a:r>
                  <a:rPr lang="en-US" sz="1600" i="1" dirty="0">
                    <a:solidFill>
                      <a:srgbClr val="EDAE00"/>
                    </a:solidFill>
                    <a:latin typeface="Open Sans" panose="020B0606030504020204" pitchFamily="34" charset="0"/>
                    <a:ea typeface="Open Sans" panose="020B0606030504020204" pitchFamily="34" charset="0"/>
                    <a:cs typeface="Open Sans" panose="020B0606030504020204" pitchFamily="34" charset="0"/>
                  </a:rPr>
                  <a:t>Encourage walkable mixed-use districts</a:t>
                </a:r>
              </a:p>
            </p:txBody>
          </p:sp>
          <p:sp>
            <p:nvSpPr>
              <p:cNvPr id="132" name="Oval 131">
                <a:extLst>
                  <a:ext uri="{FF2B5EF4-FFF2-40B4-BE49-F238E27FC236}">
                    <a16:creationId xmlns:a16="http://schemas.microsoft.com/office/drawing/2014/main" id="{F856FD53-1727-4963-FF8F-CC2CFBEF4D13}"/>
                  </a:ext>
                </a:extLst>
              </p:cNvPr>
              <p:cNvSpPr/>
              <p:nvPr/>
            </p:nvSpPr>
            <p:spPr>
              <a:xfrm>
                <a:off x="1569279" y="2656053"/>
                <a:ext cx="1132550" cy="1161287"/>
              </a:xfrm>
              <a:prstGeom prst="ellipse">
                <a:avLst/>
              </a:prstGeom>
              <a:solidFill>
                <a:schemeClr val="bg1"/>
              </a:solidFill>
              <a:ln w="2857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78" name="Graphic 177">
              <a:extLst>
                <a:ext uri="{FF2B5EF4-FFF2-40B4-BE49-F238E27FC236}">
                  <a16:creationId xmlns:a16="http://schemas.microsoft.com/office/drawing/2014/main" id="{527E1909-3EE2-FF78-8EB7-46539FAA38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9771" y="2336986"/>
              <a:ext cx="872537" cy="872537"/>
            </a:xfrm>
            <a:prstGeom prst="rect">
              <a:avLst/>
            </a:prstGeom>
          </p:spPr>
        </p:pic>
      </p:grpSp>
      <p:grpSp>
        <p:nvGrpSpPr>
          <p:cNvPr id="12" name="Group 11"/>
          <p:cNvGrpSpPr/>
          <p:nvPr/>
        </p:nvGrpSpPr>
        <p:grpSpPr>
          <a:xfrm>
            <a:off x="4589631" y="4306247"/>
            <a:ext cx="2136191" cy="2064013"/>
            <a:chOff x="4974644" y="4318417"/>
            <a:chExt cx="2136191" cy="2064013"/>
          </a:xfrm>
        </p:grpSpPr>
        <p:grpSp>
          <p:nvGrpSpPr>
            <p:cNvPr id="137" name="Group 136">
              <a:extLst>
                <a:ext uri="{FF2B5EF4-FFF2-40B4-BE49-F238E27FC236}">
                  <a16:creationId xmlns:a16="http://schemas.microsoft.com/office/drawing/2014/main" id="{04B5E7C8-C288-BA2F-3953-B1EFF40FE2CC}"/>
                </a:ext>
              </a:extLst>
            </p:cNvPr>
            <p:cNvGrpSpPr/>
            <p:nvPr/>
          </p:nvGrpSpPr>
          <p:grpSpPr>
            <a:xfrm>
              <a:off x="4974644" y="4318417"/>
              <a:ext cx="2136191" cy="2064013"/>
              <a:chOff x="1292292" y="2656055"/>
              <a:chExt cx="1699845" cy="1642411"/>
            </a:xfrm>
          </p:grpSpPr>
          <p:sp>
            <p:nvSpPr>
              <p:cNvPr id="138" name="TextBox 137">
                <a:extLst>
                  <a:ext uri="{FF2B5EF4-FFF2-40B4-BE49-F238E27FC236}">
                    <a16:creationId xmlns:a16="http://schemas.microsoft.com/office/drawing/2014/main" id="{D3F281C6-3712-C286-6749-8889D7AA88D3}"/>
                  </a:ext>
                </a:extLst>
              </p:cNvPr>
              <p:cNvSpPr txBox="1"/>
              <p:nvPr/>
            </p:nvSpPr>
            <p:spPr>
              <a:xfrm>
                <a:off x="1292292" y="3833139"/>
                <a:ext cx="1699845" cy="465327"/>
              </a:xfrm>
              <a:prstGeom prst="rect">
                <a:avLst/>
              </a:prstGeom>
              <a:noFill/>
            </p:spPr>
            <p:txBody>
              <a:bodyPr wrap="square" rtlCol="0">
                <a:spAutoFit/>
              </a:bodyPr>
              <a:lstStyle/>
              <a:p>
                <a:pPr algn="ctr"/>
                <a: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Address </a:t>
                </a:r>
              </a:p>
              <a:p>
                <a:pPr algn="ctr"/>
                <a:r>
                  <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parking needs</a:t>
                </a:r>
              </a:p>
            </p:txBody>
          </p:sp>
          <p:sp>
            <p:nvSpPr>
              <p:cNvPr id="139" name="Oval 138">
                <a:extLst>
                  <a:ext uri="{FF2B5EF4-FFF2-40B4-BE49-F238E27FC236}">
                    <a16:creationId xmlns:a16="http://schemas.microsoft.com/office/drawing/2014/main" id="{51593E3C-3164-5B06-C780-E46C77FB3A83}"/>
                  </a:ext>
                </a:extLst>
              </p:cNvPr>
              <p:cNvSpPr/>
              <p:nvPr/>
            </p:nvSpPr>
            <p:spPr>
              <a:xfrm>
                <a:off x="1569279" y="2656053"/>
                <a:ext cx="1132550" cy="1161287"/>
              </a:xfrm>
              <a:prstGeom prst="ellipse">
                <a:avLst/>
              </a:prstGeom>
              <a:solidFill>
                <a:schemeClr val="bg1"/>
              </a:solidFill>
              <a:ln w="2857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1" name="Graphic 10">
              <a:extLst>
                <a:ext uri="{FF2B5EF4-FFF2-40B4-BE49-F238E27FC236}">
                  <a16:creationId xmlns:a16="http://schemas.microsoft.com/office/drawing/2014/main" id="{7E3A6240-6874-22E1-65B6-2705F93DA3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76707" y="4588580"/>
              <a:ext cx="783475" cy="957007"/>
            </a:xfrm>
            <a:prstGeom prst="rect">
              <a:avLst/>
            </a:prstGeom>
          </p:spPr>
        </p:pic>
      </p:grpSp>
      <p:grpSp>
        <p:nvGrpSpPr>
          <p:cNvPr id="14" name="Group 13"/>
          <p:cNvGrpSpPr/>
          <p:nvPr/>
        </p:nvGrpSpPr>
        <p:grpSpPr>
          <a:xfrm>
            <a:off x="1647021" y="4306247"/>
            <a:ext cx="3461908" cy="2071746"/>
            <a:chOff x="2033165" y="4306247"/>
            <a:chExt cx="3461908" cy="2071746"/>
          </a:xfrm>
        </p:grpSpPr>
        <p:grpSp>
          <p:nvGrpSpPr>
            <p:cNvPr id="141" name="Group 140">
              <a:extLst>
                <a:ext uri="{FF2B5EF4-FFF2-40B4-BE49-F238E27FC236}">
                  <a16:creationId xmlns:a16="http://schemas.microsoft.com/office/drawing/2014/main" id="{2A21C588-BBA4-1F01-F277-2FF4EBDD1309}"/>
                </a:ext>
              </a:extLst>
            </p:cNvPr>
            <p:cNvGrpSpPr/>
            <p:nvPr/>
          </p:nvGrpSpPr>
          <p:grpSpPr>
            <a:xfrm>
              <a:off x="2033165" y="4306247"/>
              <a:ext cx="3461908" cy="2071746"/>
              <a:chOff x="3456092" y="1241127"/>
              <a:chExt cx="2754765" cy="1648563"/>
            </a:xfrm>
          </p:grpSpPr>
          <p:sp>
            <p:nvSpPr>
              <p:cNvPr id="142" name="TextBox 141">
                <a:extLst>
                  <a:ext uri="{FF2B5EF4-FFF2-40B4-BE49-F238E27FC236}">
                    <a16:creationId xmlns:a16="http://schemas.microsoft.com/office/drawing/2014/main" id="{C8AA554E-9609-9EB6-3A4C-9274DCCCDE54}"/>
                  </a:ext>
                </a:extLst>
              </p:cNvPr>
              <p:cNvSpPr txBox="1"/>
              <p:nvPr/>
            </p:nvSpPr>
            <p:spPr>
              <a:xfrm>
                <a:off x="3456092" y="2424363"/>
                <a:ext cx="2754765" cy="465327"/>
              </a:xfrm>
              <a:prstGeom prst="rect">
                <a:avLst/>
              </a:prstGeom>
              <a:noFill/>
              <a:effectLst/>
            </p:spPr>
            <p:txBody>
              <a:bodyPr wrap="square" rtlCol="0">
                <a:spAutoFit/>
              </a:bodyPr>
              <a:lstStyle/>
              <a:p>
                <a:pPr algn="ctr">
                  <a:lnSpc>
                    <a:spcPct val="100000"/>
                  </a:lnSpc>
                </a:pPr>
                <a:r>
                  <a:rPr lang="en-US" sz="1600" i="1" dirty="0">
                    <a:solidFill>
                      <a:srgbClr val="EDAE00"/>
                    </a:solidFill>
                    <a:latin typeface="Open Sans" panose="020B0606030504020204" pitchFamily="34" charset="0"/>
                    <a:ea typeface="Open Sans" panose="020B0606030504020204" pitchFamily="34" charset="0"/>
                    <a:cs typeface="Open Sans" panose="020B0606030504020204" pitchFamily="34" charset="0"/>
                  </a:rPr>
                  <a:t>Create buffers between </a:t>
                </a:r>
              </a:p>
              <a:p>
                <a:pPr algn="ctr">
                  <a:lnSpc>
                    <a:spcPct val="100000"/>
                  </a:lnSpc>
                </a:pPr>
                <a:r>
                  <a:rPr lang="en-US" sz="1600" i="1" dirty="0">
                    <a:solidFill>
                      <a:srgbClr val="EDAE00"/>
                    </a:solidFill>
                    <a:latin typeface="Open Sans" panose="020B0606030504020204" pitchFamily="34" charset="0"/>
                    <a:ea typeface="Open Sans" panose="020B0606030504020204" pitchFamily="34" charset="0"/>
                    <a:cs typeface="Open Sans" panose="020B0606030504020204" pitchFamily="34" charset="0"/>
                  </a:rPr>
                  <a:t>industry  and homes</a:t>
                </a:r>
              </a:p>
            </p:txBody>
          </p:sp>
          <p:sp>
            <p:nvSpPr>
              <p:cNvPr id="144" name="Oval 143">
                <a:extLst>
                  <a:ext uri="{FF2B5EF4-FFF2-40B4-BE49-F238E27FC236}">
                    <a16:creationId xmlns:a16="http://schemas.microsoft.com/office/drawing/2014/main" id="{F3E1AA88-48C7-349E-AF05-AE6F007AD685}"/>
                  </a:ext>
                </a:extLst>
              </p:cNvPr>
              <p:cNvSpPr/>
              <p:nvPr/>
            </p:nvSpPr>
            <p:spPr>
              <a:xfrm>
                <a:off x="4267200" y="1241127"/>
                <a:ext cx="1132550" cy="1161287"/>
              </a:xfrm>
              <a:prstGeom prst="ellipse">
                <a:avLst/>
              </a:prstGeom>
              <a:solidFill>
                <a:schemeClr val="bg1"/>
              </a:solidFill>
              <a:ln w="2857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 22">
              <a:extLst>
                <a:ext uri="{FF2B5EF4-FFF2-40B4-BE49-F238E27FC236}">
                  <a16:creationId xmlns:a16="http://schemas.microsoft.com/office/drawing/2014/main" id="{C238E74E-ED0F-ED93-3B17-0D273F5F4A4D}"/>
                </a:ext>
              </a:extLst>
            </p:cNvPr>
            <p:cNvGrpSpPr/>
            <p:nvPr/>
          </p:nvGrpSpPr>
          <p:grpSpPr>
            <a:xfrm>
              <a:off x="3129739" y="4611974"/>
              <a:ext cx="1256036" cy="821895"/>
              <a:chOff x="10020252" y="3826305"/>
              <a:chExt cx="1256036" cy="821895"/>
            </a:xfrm>
          </p:grpSpPr>
          <p:pic>
            <p:nvPicPr>
              <p:cNvPr id="13" name="Graphic 12">
                <a:extLst>
                  <a:ext uri="{FF2B5EF4-FFF2-40B4-BE49-F238E27FC236}">
                    <a16:creationId xmlns:a16="http://schemas.microsoft.com/office/drawing/2014/main" id="{DD28A4FB-E3CF-4803-B6E1-F091F05CDA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20252" y="4004621"/>
                <a:ext cx="571448" cy="494282"/>
              </a:xfrm>
              <a:prstGeom prst="rect">
                <a:avLst/>
              </a:prstGeom>
            </p:spPr>
          </p:pic>
          <p:pic>
            <p:nvPicPr>
              <p:cNvPr id="15" name="Graphic 14">
                <a:extLst>
                  <a:ext uri="{FF2B5EF4-FFF2-40B4-BE49-F238E27FC236}">
                    <a16:creationId xmlns:a16="http://schemas.microsoft.com/office/drawing/2014/main" id="{5D797153-1BDC-B095-EDEB-F28416066F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51133" y="4031270"/>
                <a:ext cx="525155" cy="467633"/>
              </a:xfrm>
              <a:prstGeom prst="rect">
                <a:avLst/>
              </a:prstGeom>
            </p:spPr>
          </p:pic>
          <p:cxnSp>
            <p:nvCxnSpPr>
              <p:cNvPr id="18" name="Straight Connector 17">
                <a:extLst>
                  <a:ext uri="{FF2B5EF4-FFF2-40B4-BE49-F238E27FC236}">
                    <a16:creationId xmlns:a16="http://schemas.microsoft.com/office/drawing/2014/main" id="{F8A84D6B-5F7D-5867-186C-27554470C591}"/>
                  </a:ext>
                </a:extLst>
              </p:cNvPr>
              <p:cNvCxnSpPr>
                <a:cxnSpLocks/>
              </p:cNvCxnSpPr>
              <p:nvPr/>
            </p:nvCxnSpPr>
            <p:spPr>
              <a:xfrm>
                <a:off x="10668000" y="3826305"/>
                <a:ext cx="0" cy="821895"/>
              </a:xfrm>
              <a:prstGeom prst="line">
                <a:avLst/>
              </a:prstGeom>
              <a:ln w="76200" cmpd="dbl">
                <a:solidFill>
                  <a:srgbClr val="EDAE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4400536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248-C7CB-A45A-88DE-FFD8EA165B25}"/>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What is Zoning?</a:t>
            </a:r>
          </a:p>
        </p:txBody>
      </p:sp>
      <p:sp>
        <p:nvSpPr>
          <p:cNvPr id="3" name="Rectangle: Rounded Corners 2">
            <a:extLst>
              <a:ext uri="{FF2B5EF4-FFF2-40B4-BE49-F238E27FC236}">
                <a16:creationId xmlns:a16="http://schemas.microsoft.com/office/drawing/2014/main" id="{193C7F4E-8909-82A7-A19A-CC1D370033B1}"/>
              </a:ext>
            </a:extLst>
          </p:cNvPr>
          <p:cNvSpPr>
            <a:spLocks/>
          </p:cNvSpPr>
          <p:nvPr/>
        </p:nvSpPr>
        <p:spPr>
          <a:xfrm>
            <a:off x="609600" y="1143000"/>
            <a:ext cx="7924800" cy="796323"/>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323232"/>
                </a:solidFill>
                <a:latin typeface="Open Sans" panose="020B0606030504020204" pitchFamily="34" charset="0"/>
                <a:cs typeface="Open Sans" panose="020B0606030504020204" pitchFamily="34" charset="0"/>
              </a:rPr>
              <a:t>Zoning identifies </a:t>
            </a:r>
            <a:r>
              <a:rPr lang="en-US" sz="2400" b="1" dirty="0">
                <a:solidFill>
                  <a:srgbClr val="000173"/>
                </a:solidFill>
                <a:latin typeface="Open Sans" panose="020B0606030504020204" pitchFamily="34" charset="0"/>
                <a:cs typeface="Open Sans" panose="020B0606030504020204" pitchFamily="34" charset="0"/>
              </a:rPr>
              <a:t>what</a:t>
            </a:r>
            <a:r>
              <a:rPr lang="en-US" sz="2400" dirty="0">
                <a:solidFill>
                  <a:srgbClr val="323232"/>
                </a:solidFill>
                <a:latin typeface="Open Sans" panose="020B0606030504020204" pitchFamily="34" charset="0"/>
                <a:cs typeface="Open Sans" panose="020B0606030504020204" pitchFamily="34" charset="0"/>
              </a:rPr>
              <a:t> can be built and </a:t>
            </a:r>
            <a:r>
              <a:rPr lang="en-US" sz="2400" b="1" dirty="0">
                <a:solidFill>
                  <a:srgbClr val="000173"/>
                </a:solidFill>
                <a:latin typeface="Open Sans" panose="020B0606030504020204" pitchFamily="34" charset="0"/>
                <a:cs typeface="Open Sans" panose="020B0606030504020204" pitchFamily="34" charset="0"/>
              </a:rPr>
              <a:t>where</a:t>
            </a:r>
            <a:endParaRPr lang="en-US" sz="2400" b="1" dirty="0">
              <a:solidFill>
                <a:srgbClr val="323232"/>
              </a:solidFill>
              <a:latin typeface="Open Sans" panose="020B0606030504020204" pitchFamily="34" charset="0"/>
              <a:cs typeface="Open Sans" panose="020B0606030504020204" pitchFamily="34" charset="0"/>
            </a:endParaRPr>
          </a:p>
        </p:txBody>
      </p:sp>
      <p:pic>
        <p:nvPicPr>
          <p:cNvPr id="128" name="Content Placeholder 4">
            <a:extLst>
              <a:ext uri="{FF2B5EF4-FFF2-40B4-BE49-F238E27FC236}">
                <a16:creationId xmlns:a16="http://schemas.microsoft.com/office/drawing/2014/main" id="{05B04F4B-01EC-4619-C019-1097301FF8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849" b="10398"/>
          <a:stretch/>
        </p:blipFill>
        <p:spPr>
          <a:xfrm>
            <a:off x="609600" y="2396641"/>
            <a:ext cx="3216747" cy="1787078"/>
          </a:xfrm>
          <a:prstGeom prst="roundRect">
            <a:avLst/>
          </a:prstGeom>
          <a:ln>
            <a:solidFill>
              <a:srgbClr val="000173"/>
            </a:solidFill>
          </a:ln>
        </p:spPr>
      </p:pic>
      <p:pic>
        <p:nvPicPr>
          <p:cNvPr id="129" name="Picture 128">
            <a:extLst>
              <a:ext uri="{FF2B5EF4-FFF2-40B4-BE49-F238E27FC236}">
                <a16:creationId xmlns:a16="http://schemas.microsoft.com/office/drawing/2014/main" id="{EDE68C2E-4E06-19E9-5682-5D6B8B32DE53}"/>
              </a:ext>
            </a:extLst>
          </p:cNvPr>
          <p:cNvPicPr>
            <a:picLocks noChangeAspect="1"/>
          </p:cNvPicPr>
          <p:nvPr/>
        </p:nvPicPr>
        <p:blipFill>
          <a:blip r:embed="rId3"/>
          <a:stretch>
            <a:fillRect/>
          </a:stretch>
        </p:blipFill>
        <p:spPr>
          <a:xfrm>
            <a:off x="5367117" y="4632558"/>
            <a:ext cx="3167283" cy="1788546"/>
          </a:xfrm>
          <a:prstGeom prst="roundRect">
            <a:avLst/>
          </a:prstGeom>
          <a:ln>
            <a:solidFill>
              <a:srgbClr val="000173"/>
            </a:solidFill>
          </a:ln>
        </p:spPr>
      </p:pic>
      <p:pic>
        <p:nvPicPr>
          <p:cNvPr id="130" name="Picture 129">
            <a:extLst>
              <a:ext uri="{FF2B5EF4-FFF2-40B4-BE49-F238E27FC236}">
                <a16:creationId xmlns:a16="http://schemas.microsoft.com/office/drawing/2014/main" id="{F7135F2C-A974-6728-B4C2-3AC522B2D4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89" b="13695"/>
          <a:stretch/>
        </p:blipFill>
        <p:spPr>
          <a:xfrm>
            <a:off x="5363421" y="2383070"/>
            <a:ext cx="3167283" cy="1788546"/>
          </a:xfrm>
          <a:prstGeom prst="roundRect">
            <a:avLst/>
          </a:prstGeom>
          <a:ln>
            <a:solidFill>
              <a:srgbClr val="000173"/>
            </a:solidFill>
          </a:ln>
        </p:spPr>
      </p:pic>
      <p:pic>
        <p:nvPicPr>
          <p:cNvPr id="131" name="Picture 130">
            <a:extLst>
              <a:ext uri="{FF2B5EF4-FFF2-40B4-BE49-F238E27FC236}">
                <a16:creationId xmlns:a16="http://schemas.microsoft.com/office/drawing/2014/main" id="{ADED1F84-D1B3-FE1C-3572-0ADE44F15671}"/>
              </a:ext>
            </a:extLst>
          </p:cNvPr>
          <p:cNvPicPr>
            <a:picLocks noChangeAspect="1"/>
          </p:cNvPicPr>
          <p:nvPr/>
        </p:nvPicPr>
        <p:blipFill rotWithShape="1">
          <a:blip r:embed="rId5"/>
          <a:srcRect l="-103" t="7186" r="322" b="3166"/>
          <a:stretch/>
        </p:blipFill>
        <p:spPr>
          <a:xfrm>
            <a:off x="609600" y="4660418"/>
            <a:ext cx="3201672" cy="1768567"/>
          </a:xfrm>
          <a:prstGeom prst="roundRect">
            <a:avLst/>
          </a:prstGeom>
          <a:ln>
            <a:solidFill>
              <a:srgbClr val="000173"/>
            </a:solidFill>
          </a:ln>
        </p:spPr>
      </p:pic>
      <p:sp>
        <p:nvSpPr>
          <p:cNvPr id="132" name="Rectangle: Rounded Corners 131">
            <a:extLst>
              <a:ext uri="{FF2B5EF4-FFF2-40B4-BE49-F238E27FC236}">
                <a16:creationId xmlns:a16="http://schemas.microsoft.com/office/drawing/2014/main" id="{0CC26EE3-885D-0A47-E9A3-23D9E3979FC0}"/>
              </a:ext>
            </a:extLst>
          </p:cNvPr>
          <p:cNvSpPr/>
          <p:nvPr/>
        </p:nvSpPr>
        <p:spPr>
          <a:xfrm>
            <a:off x="3072505" y="3429000"/>
            <a:ext cx="3033379" cy="1769171"/>
          </a:xfrm>
          <a:prstGeom prst="roundRect">
            <a:avLst/>
          </a:prstGeom>
          <a:solidFill>
            <a:srgbClr val="00017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6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Good Codes</a:t>
            </a:r>
          </a:p>
          <a:p>
            <a:pPr algn="ctr" defTabSz="685800"/>
            <a:r>
              <a:rPr lang="en-US" sz="16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Make</a:t>
            </a:r>
          </a:p>
          <a:p>
            <a:pPr algn="ctr" defTabSz="685800"/>
            <a:r>
              <a:rPr lang="en-US" sz="16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Good Communities</a:t>
            </a:r>
          </a:p>
        </p:txBody>
      </p:sp>
      <p:sp>
        <p:nvSpPr>
          <p:cNvPr id="133" name="TextBox 132">
            <a:extLst>
              <a:ext uri="{FF2B5EF4-FFF2-40B4-BE49-F238E27FC236}">
                <a16:creationId xmlns:a16="http://schemas.microsoft.com/office/drawing/2014/main" id="{DDE87185-4FDB-B121-E5CB-A767D844BD21}"/>
              </a:ext>
            </a:extLst>
          </p:cNvPr>
          <p:cNvSpPr txBox="1"/>
          <p:nvPr/>
        </p:nvSpPr>
        <p:spPr>
          <a:xfrm>
            <a:off x="4268071" y="2493441"/>
            <a:ext cx="524503" cy="300082"/>
          </a:xfrm>
          <a:prstGeom prst="rect">
            <a:avLst/>
          </a:prstGeom>
          <a:noFill/>
        </p:spPr>
        <p:txBody>
          <a:bodyPr wrap="none" rtlCol="0">
            <a:spAutoFit/>
          </a:bodyPr>
          <a:lstStyle/>
          <a:p>
            <a:pPr defTabSz="685800"/>
            <a:r>
              <a:rPr lang="en-US" sz="1350" dirty="0">
                <a:solidFill>
                  <a:srgbClr val="000173"/>
                </a:solidFill>
                <a:latin typeface="Open Sans" panose="020B0606030504020204" pitchFamily="34" charset="0"/>
                <a:cs typeface="Open Sans" panose="020B0606030504020204" pitchFamily="34" charset="0"/>
              </a:rPr>
              <a:t>Jobs</a:t>
            </a:r>
          </a:p>
        </p:txBody>
      </p:sp>
      <p:sp>
        <p:nvSpPr>
          <p:cNvPr id="134" name="TextBox 133">
            <a:extLst>
              <a:ext uri="{FF2B5EF4-FFF2-40B4-BE49-F238E27FC236}">
                <a16:creationId xmlns:a16="http://schemas.microsoft.com/office/drawing/2014/main" id="{1D393729-CD4C-79E3-21BF-A909B32B6133}"/>
              </a:ext>
            </a:extLst>
          </p:cNvPr>
          <p:cNvSpPr txBox="1"/>
          <p:nvPr/>
        </p:nvSpPr>
        <p:spPr>
          <a:xfrm>
            <a:off x="4215336" y="3059157"/>
            <a:ext cx="758541" cy="300082"/>
          </a:xfrm>
          <a:prstGeom prst="rect">
            <a:avLst/>
          </a:prstGeom>
          <a:noFill/>
        </p:spPr>
        <p:txBody>
          <a:bodyPr wrap="none" rtlCol="0">
            <a:spAutoFit/>
          </a:bodyPr>
          <a:lstStyle/>
          <a:p>
            <a:pPr defTabSz="685800"/>
            <a:r>
              <a:rPr lang="en-US" sz="1350" dirty="0">
                <a:solidFill>
                  <a:srgbClr val="000173"/>
                </a:solidFill>
                <a:latin typeface="Open Sans" panose="020B0606030504020204" pitchFamily="34" charset="0"/>
                <a:cs typeface="Open Sans" panose="020B0606030504020204" pitchFamily="34" charset="0"/>
              </a:rPr>
              <a:t>Homes</a:t>
            </a:r>
          </a:p>
        </p:txBody>
      </p:sp>
      <p:sp>
        <p:nvSpPr>
          <p:cNvPr id="135" name="TextBox 134">
            <a:extLst>
              <a:ext uri="{FF2B5EF4-FFF2-40B4-BE49-F238E27FC236}">
                <a16:creationId xmlns:a16="http://schemas.microsoft.com/office/drawing/2014/main" id="{CE76565D-BD5A-F255-0FDF-9BAD93E7708F}"/>
              </a:ext>
            </a:extLst>
          </p:cNvPr>
          <p:cNvSpPr txBox="1"/>
          <p:nvPr/>
        </p:nvSpPr>
        <p:spPr>
          <a:xfrm>
            <a:off x="4008532" y="5581633"/>
            <a:ext cx="1080745" cy="300082"/>
          </a:xfrm>
          <a:prstGeom prst="rect">
            <a:avLst/>
          </a:prstGeom>
          <a:noFill/>
        </p:spPr>
        <p:txBody>
          <a:bodyPr wrap="none" rtlCol="0">
            <a:spAutoFit/>
          </a:bodyPr>
          <a:lstStyle/>
          <a:p>
            <a:pPr defTabSz="685800"/>
            <a:r>
              <a:rPr lang="en-US" sz="1350" dirty="0">
                <a:solidFill>
                  <a:srgbClr val="000173"/>
                </a:solidFill>
                <a:latin typeface="Open Sans" panose="020B0606030504020204" pitchFamily="34" charset="0"/>
                <a:cs typeface="Open Sans" panose="020B0606030504020204" pitchFamily="34" charset="0"/>
              </a:rPr>
              <a:t>Businesses</a:t>
            </a:r>
          </a:p>
        </p:txBody>
      </p:sp>
      <p:sp>
        <p:nvSpPr>
          <p:cNvPr id="136" name="TextBox 135">
            <a:extLst>
              <a:ext uri="{FF2B5EF4-FFF2-40B4-BE49-F238E27FC236}">
                <a16:creationId xmlns:a16="http://schemas.microsoft.com/office/drawing/2014/main" id="{41A3F6AA-027D-E017-F3F4-E91BC9E64305}"/>
              </a:ext>
            </a:extLst>
          </p:cNvPr>
          <p:cNvSpPr txBox="1"/>
          <p:nvPr/>
        </p:nvSpPr>
        <p:spPr>
          <a:xfrm>
            <a:off x="4053777" y="6096860"/>
            <a:ext cx="986167" cy="300082"/>
          </a:xfrm>
          <a:prstGeom prst="rect">
            <a:avLst/>
          </a:prstGeom>
          <a:noFill/>
        </p:spPr>
        <p:txBody>
          <a:bodyPr wrap="none" rtlCol="0">
            <a:spAutoFit/>
          </a:bodyPr>
          <a:lstStyle/>
          <a:p>
            <a:pPr defTabSz="685800"/>
            <a:r>
              <a:rPr lang="en-US" sz="1350" dirty="0">
                <a:solidFill>
                  <a:srgbClr val="000173"/>
                </a:solidFill>
                <a:latin typeface="Open Sans" panose="020B0606030504020204" pitchFamily="34" charset="0"/>
                <a:cs typeface="Open Sans" panose="020B0606030504020204" pitchFamily="34" charset="0"/>
              </a:rPr>
              <a:t>Amenities</a:t>
            </a:r>
          </a:p>
        </p:txBody>
      </p:sp>
    </p:spTree>
    <p:extLst>
      <p:ext uri="{BB962C8B-B14F-4D97-AF65-F5344CB8AC3E}">
        <p14:creationId xmlns:p14="http://schemas.microsoft.com/office/powerpoint/2010/main" val="419284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01800-7EFB-F5C8-FD10-3A2D9B65C2FA}"/>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Why we zone</a:t>
            </a:r>
          </a:p>
        </p:txBody>
      </p:sp>
      <p:grpSp>
        <p:nvGrpSpPr>
          <p:cNvPr id="86" name="Group 85">
            <a:extLst>
              <a:ext uri="{FF2B5EF4-FFF2-40B4-BE49-F238E27FC236}">
                <a16:creationId xmlns:a16="http://schemas.microsoft.com/office/drawing/2014/main" id="{937B252F-5BF6-A349-E65A-37C6938924BC}"/>
              </a:ext>
            </a:extLst>
          </p:cNvPr>
          <p:cNvGrpSpPr/>
          <p:nvPr/>
        </p:nvGrpSpPr>
        <p:grpSpPr>
          <a:xfrm>
            <a:off x="515025" y="1346420"/>
            <a:ext cx="7971008" cy="5232637"/>
            <a:chOff x="118146" y="902263"/>
            <a:chExt cx="8608215" cy="5650937"/>
          </a:xfrm>
        </p:grpSpPr>
        <p:sp>
          <p:nvSpPr>
            <p:cNvPr id="72" name="Rectangle: Rounded Corners 71">
              <a:extLst>
                <a:ext uri="{FF2B5EF4-FFF2-40B4-BE49-F238E27FC236}">
                  <a16:creationId xmlns:a16="http://schemas.microsoft.com/office/drawing/2014/main" id="{D2CD8C5B-871A-2840-4AB7-89E57DF937F8}"/>
                </a:ext>
              </a:extLst>
            </p:cNvPr>
            <p:cNvSpPr>
              <a:spLocks/>
            </p:cNvSpPr>
            <p:nvPr/>
          </p:nvSpPr>
          <p:spPr>
            <a:xfrm>
              <a:off x="4957044" y="3737334"/>
              <a:ext cx="2971800" cy="1981200"/>
            </a:xfrm>
            <a:prstGeom prst="roundRect">
              <a:avLst/>
            </a:prstGeom>
            <a:solidFill>
              <a:srgbClr val="22B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63B1AA11-6436-0BB4-D3DD-DFF049E7D4B5}"/>
                </a:ext>
              </a:extLst>
            </p:cNvPr>
            <p:cNvSpPr>
              <a:spLocks/>
            </p:cNvSpPr>
            <p:nvPr/>
          </p:nvSpPr>
          <p:spPr>
            <a:xfrm>
              <a:off x="5423660" y="1508284"/>
              <a:ext cx="3110740" cy="1981200"/>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69">
              <a:extLst>
                <a:ext uri="{FF2B5EF4-FFF2-40B4-BE49-F238E27FC236}">
                  <a16:creationId xmlns:a16="http://schemas.microsoft.com/office/drawing/2014/main" id="{628EDD19-02DA-9E01-BE51-7A460BA1BFEA}"/>
                </a:ext>
              </a:extLst>
            </p:cNvPr>
            <p:cNvSpPr>
              <a:spLocks/>
            </p:cNvSpPr>
            <p:nvPr/>
          </p:nvSpPr>
          <p:spPr>
            <a:xfrm>
              <a:off x="704520" y="4572000"/>
              <a:ext cx="2384754" cy="1981200"/>
            </a:xfrm>
            <a:prstGeom prst="round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Rounded Corners 68">
              <a:extLst>
                <a:ext uri="{FF2B5EF4-FFF2-40B4-BE49-F238E27FC236}">
                  <a16:creationId xmlns:a16="http://schemas.microsoft.com/office/drawing/2014/main" id="{DFFABB80-35E3-959B-A8C3-9DDE69FC6C8B}"/>
                </a:ext>
              </a:extLst>
            </p:cNvPr>
            <p:cNvSpPr>
              <a:spLocks/>
            </p:cNvSpPr>
            <p:nvPr/>
          </p:nvSpPr>
          <p:spPr>
            <a:xfrm>
              <a:off x="1748766" y="1245893"/>
              <a:ext cx="2384754" cy="1951457"/>
            </a:xfrm>
            <a:prstGeom prst="roundRect">
              <a:avLst/>
            </a:prstGeom>
            <a:solidFill>
              <a:srgbClr val="EDA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95F99D5D-43C5-62F9-95C3-4E1AD5BD2F86}"/>
                </a:ext>
              </a:extLst>
            </p:cNvPr>
            <p:cNvSpPr>
              <a:spLocks/>
            </p:cNvSpPr>
            <p:nvPr/>
          </p:nvSpPr>
          <p:spPr>
            <a:xfrm>
              <a:off x="2537840" y="3581397"/>
              <a:ext cx="2008774" cy="2465095"/>
            </a:xfrm>
            <a:prstGeom prst="roundRect">
              <a:avLst/>
            </a:prstGeom>
            <a:solidFill>
              <a:schemeClr val="bg1"/>
            </a:solidFill>
            <a:ln w="47625">
              <a:solidFill>
                <a:srgbClr val="323232"/>
              </a:solidFill>
            </a:ln>
            <a:effectLst>
              <a:outerShdw dist="38100" dir="2700000" sx="102000" sy="102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DE1B96EA-8989-9505-6A19-DBDA9250CA1C}"/>
                </a:ext>
              </a:extLst>
            </p:cNvPr>
            <p:cNvSpPr>
              <a:spLocks/>
            </p:cNvSpPr>
            <p:nvPr/>
          </p:nvSpPr>
          <p:spPr>
            <a:xfrm>
              <a:off x="4723703" y="1245893"/>
              <a:ext cx="2008774" cy="1981200"/>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8E33AB2E-5B4C-9EDD-4F7E-CAD5F39E1DC8}"/>
                </a:ext>
              </a:extLst>
            </p:cNvPr>
            <p:cNvSpPr>
              <a:spLocks/>
            </p:cNvSpPr>
            <p:nvPr/>
          </p:nvSpPr>
          <p:spPr>
            <a:xfrm>
              <a:off x="6717584" y="4238815"/>
              <a:ext cx="2008774" cy="2160291"/>
            </a:xfrm>
            <a:prstGeom prst="roundRect">
              <a:avLst/>
            </a:prstGeom>
            <a:solidFill>
              <a:schemeClr val="bg1"/>
            </a:solidFill>
            <a:ln w="47625">
              <a:solidFill>
                <a:srgbClr val="22B7F2"/>
              </a:solidFill>
            </a:ln>
            <a:effectLst>
              <a:outerShdw dist="38100" dir="2700000" sx="102000" sy="102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0679B364-860F-C692-7DCE-2397B606485B}"/>
                </a:ext>
              </a:extLst>
            </p:cNvPr>
            <p:cNvSpPr>
              <a:spLocks/>
            </p:cNvSpPr>
            <p:nvPr/>
          </p:nvSpPr>
          <p:spPr>
            <a:xfrm>
              <a:off x="177275" y="902263"/>
              <a:ext cx="2151994" cy="2940860"/>
            </a:xfrm>
            <a:prstGeom prst="roundRect">
              <a:avLst/>
            </a:prstGeom>
            <a:solidFill>
              <a:schemeClr val="bg1"/>
            </a:solidFill>
            <a:ln w="47625">
              <a:solidFill>
                <a:srgbClr val="EDAE00"/>
              </a:solidFill>
            </a:ln>
            <a:effectLst>
              <a:outerShdw dist="38100" dir="2700000" sx="102000" sy="102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5888BA44-16BC-B29B-DCC7-D8B3571BE57F}"/>
                </a:ext>
              </a:extLst>
            </p:cNvPr>
            <p:cNvSpPr txBox="1">
              <a:spLocks/>
            </p:cNvSpPr>
            <p:nvPr/>
          </p:nvSpPr>
          <p:spPr>
            <a:xfrm>
              <a:off x="118146" y="1055991"/>
              <a:ext cx="2301401" cy="2828684"/>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EDAE00"/>
                  </a:solidFill>
                  <a:latin typeface="Open Sans" panose="020B0606030504020204" pitchFamily="34" charset="0"/>
                  <a:ea typeface="Open Sans"/>
                  <a:cs typeface="Open Sans" panose="020B0606030504020204" pitchFamily="34" charset="0"/>
                </a:rPr>
                <a:t>Preserve existing neighborhoods</a:t>
              </a:r>
            </a:p>
          </p:txBody>
        </p:sp>
        <p:sp>
          <p:nvSpPr>
            <p:cNvPr id="19" name="Content Placeholder 2">
              <a:extLst>
                <a:ext uri="{FF2B5EF4-FFF2-40B4-BE49-F238E27FC236}">
                  <a16:creationId xmlns:a16="http://schemas.microsoft.com/office/drawing/2014/main" id="{9EDB01FF-1E6A-9341-F6FA-AA24E8D949FD}"/>
                </a:ext>
              </a:extLst>
            </p:cNvPr>
            <p:cNvSpPr txBox="1">
              <a:spLocks/>
            </p:cNvSpPr>
            <p:nvPr/>
          </p:nvSpPr>
          <p:spPr>
            <a:xfrm>
              <a:off x="2523832" y="3581398"/>
              <a:ext cx="2007892" cy="2465093"/>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323232"/>
                  </a:solidFill>
                  <a:latin typeface="Open Sans" panose="020B0606030504020204" pitchFamily="34" charset="0"/>
                  <a:ea typeface="Open Sans"/>
                  <a:cs typeface="Open Sans" panose="020B0606030504020204" pitchFamily="34" charset="0"/>
                </a:rPr>
                <a:t>Foster growth and vibrant districts</a:t>
              </a:r>
              <a:endParaRPr lang="en-US" sz="2000" dirty="0">
                <a:solidFill>
                  <a:srgbClr val="323232"/>
                </a:solidFill>
                <a:latin typeface="Open Sans" panose="020B0606030504020204" pitchFamily="34" charset="0"/>
                <a:ea typeface="Open Sans"/>
                <a:cs typeface="Open Sans" panose="020B0606030504020204" pitchFamily="34" charset="0"/>
              </a:endParaRPr>
            </a:p>
          </p:txBody>
        </p:sp>
        <p:sp>
          <p:nvSpPr>
            <p:cNvPr id="38" name="Content Placeholder 2">
              <a:extLst>
                <a:ext uri="{FF2B5EF4-FFF2-40B4-BE49-F238E27FC236}">
                  <a16:creationId xmlns:a16="http://schemas.microsoft.com/office/drawing/2014/main" id="{60593B97-071D-66CB-3F1F-9D7EAB20CDAB}"/>
                </a:ext>
              </a:extLst>
            </p:cNvPr>
            <p:cNvSpPr txBox="1">
              <a:spLocks/>
            </p:cNvSpPr>
            <p:nvPr/>
          </p:nvSpPr>
          <p:spPr>
            <a:xfrm>
              <a:off x="4695297" y="1260433"/>
              <a:ext cx="2048061" cy="1951456"/>
            </a:xfrm>
            <a:effectLst>
              <a:outerShdw blurRad="50800" dist="38100" dir="2700000" algn="tl" rotWithShape="0">
                <a:prstClr val="black">
                  <a:alpha val="40000"/>
                </a:prstClr>
              </a:outerShdw>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019B"/>
                  </a:solidFill>
                  <a:latin typeface="Open Sans" panose="020B0606030504020204" pitchFamily="34" charset="0"/>
                  <a:ea typeface="Open Sans"/>
                  <a:cs typeface="Open Sans" panose="020B0606030504020204" pitchFamily="34" charset="0"/>
                </a:rPr>
                <a:t>Promote health and buffer incompatible uses</a:t>
              </a:r>
            </a:p>
          </p:txBody>
        </p:sp>
        <p:sp>
          <p:nvSpPr>
            <p:cNvPr id="39" name="Content Placeholder 2">
              <a:extLst>
                <a:ext uri="{FF2B5EF4-FFF2-40B4-BE49-F238E27FC236}">
                  <a16:creationId xmlns:a16="http://schemas.microsoft.com/office/drawing/2014/main" id="{3C7EDE03-1A37-BE9A-F035-7BE9DDFBBE6B}"/>
                </a:ext>
              </a:extLst>
            </p:cNvPr>
            <p:cNvSpPr txBox="1">
              <a:spLocks/>
            </p:cNvSpPr>
            <p:nvPr/>
          </p:nvSpPr>
          <p:spPr>
            <a:xfrm>
              <a:off x="6718469" y="4284537"/>
              <a:ext cx="2007892" cy="2114568"/>
            </a:xfrm>
            <a:effectLst>
              <a:outerShdw blurRad="50800" dist="38100" dir="2700000" algn="tl" rotWithShape="0">
                <a:prstClr val="black">
                  <a:alpha val="40000"/>
                </a:prstClr>
              </a:outerShdw>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22B7F2"/>
                  </a:solidFill>
                  <a:latin typeface="Open Sans" panose="020B0606030504020204" pitchFamily="34" charset="0"/>
                  <a:ea typeface="Open Sans"/>
                  <a:cs typeface="Open Sans" panose="020B0606030504020204" pitchFamily="34" charset="0"/>
                </a:rPr>
                <a:t>Streamline review and development processes</a:t>
              </a:r>
            </a:p>
          </p:txBody>
        </p:sp>
        <p:pic>
          <p:nvPicPr>
            <p:cNvPr id="77" name="Graphic 76">
              <a:extLst>
                <a:ext uri="{FF2B5EF4-FFF2-40B4-BE49-F238E27FC236}">
                  <a16:creationId xmlns:a16="http://schemas.microsoft.com/office/drawing/2014/main" id="{B7AB1129-EDA8-6CAA-F121-DCE7C9FE8C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146" y="4154673"/>
              <a:ext cx="1351149" cy="1245430"/>
            </a:xfrm>
            <a:prstGeom prst="rect">
              <a:avLst/>
            </a:prstGeom>
          </p:spPr>
        </p:pic>
        <p:pic>
          <p:nvPicPr>
            <p:cNvPr id="85" name="Graphic 84">
              <a:extLst>
                <a:ext uri="{FF2B5EF4-FFF2-40B4-BE49-F238E27FC236}">
                  <a16:creationId xmlns:a16="http://schemas.microsoft.com/office/drawing/2014/main" id="{2B4AB84E-A15E-2754-4327-3F2BCA757D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9210" y="1867059"/>
              <a:ext cx="1486376" cy="1360034"/>
            </a:xfrm>
            <a:prstGeom prst="rect">
              <a:avLst/>
            </a:prstGeom>
          </p:spPr>
        </p:pic>
      </p:grpSp>
      <p:sp>
        <p:nvSpPr>
          <p:cNvPr id="20" name="Content Placeholder 2">
            <a:extLst>
              <a:ext uri="{FF2B5EF4-FFF2-40B4-BE49-F238E27FC236}">
                <a16:creationId xmlns:a16="http://schemas.microsoft.com/office/drawing/2014/main" id="{4D1BD972-30DC-ACC7-0669-1FA05D09906B}"/>
              </a:ext>
            </a:extLst>
          </p:cNvPr>
          <p:cNvSpPr txBox="1">
            <a:spLocks/>
          </p:cNvSpPr>
          <p:nvPr/>
        </p:nvSpPr>
        <p:spPr>
          <a:xfrm>
            <a:off x="23976" y="835960"/>
            <a:ext cx="9120024" cy="433453"/>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rgbClr val="00019B"/>
                </a:solidFill>
                <a:latin typeface="Open Sans" panose="020B0606030504020204" pitchFamily="34" charset="0"/>
                <a:ea typeface="Open Sans"/>
                <a:cs typeface="Open Sans" panose="020B0606030504020204" pitchFamily="34" charset="0"/>
              </a:rPr>
              <a:t>To implement the General Plan vision, including the following goals: </a:t>
            </a:r>
          </a:p>
        </p:txBody>
      </p:sp>
      <p:pic>
        <p:nvPicPr>
          <p:cNvPr id="6" name="Graphic 5" descr="Neighborhood outline">
            <a:extLst>
              <a:ext uri="{FF2B5EF4-FFF2-40B4-BE49-F238E27FC236}">
                <a16:creationId xmlns:a16="http://schemas.microsoft.com/office/drawing/2014/main" id="{A3A8CCD3-859F-A068-5E1A-EA99D9860D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1089" y="1842584"/>
            <a:ext cx="1308496" cy="1308496"/>
          </a:xfrm>
          <a:prstGeom prst="rect">
            <a:avLst/>
          </a:prstGeom>
        </p:spPr>
      </p:pic>
      <p:pic>
        <p:nvPicPr>
          <p:cNvPr id="8" name="Graphic 7" descr="City outline">
            <a:extLst>
              <a:ext uri="{FF2B5EF4-FFF2-40B4-BE49-F238E27FC236}">
                <a16:creationId xmlns:a16="http://schemas.microsoft.com/office/drawing/2014/main" id="{574C1779-1222-4595-2202-61F975B064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0817" y="4789306"/>
            <a:ext cx="1268151" cy="1268151"/>
          </a:xfrm>
          <a:prstGeom prst="rect">
            <a:avLst/>
          </a:prstGeom>
        </p:spPr>
      </p:pic>
    </p:spTree>
    <p:extLst>
      <p:ext uri="{BB962C8B-B14F-4D97-AF65-F5344CB8AC3E}">
        <p14:creationId xmlns:p14="http://schemas.microsoft.com/office/powerpoint/2010/main" val="61966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B52-455E-C7F8-8B8D-51079728FA5C}"/>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What zoning does</a:t>
            </a:r>
          </a:p>
        </p:txBody>
      </p:sp>
      <p:sp>
        <p:nvSpPr>
          <p:cNvPr id="13" name="Rectangle: Rounded Corners 12">
            <a:extLst>
              <a:ext uri="{FF2B5EF4-FFF2-40B4-BE49-F238E27FC236}">
                <a16:creationId xmlns:a16="http://schemas.microsoft.com/office/drawing/2014/main" id="{3B14D562-5B8F-621D-B8AB-E09E269AF32B}"/>
              </a:ext>
            </a:extLst>
          </p:cNvPr>
          <p:cNvSpPr/>
          <p:nvPr/>
        </p:nvSpPr>
        <p:spPr>
          <a:xfrm>
            <a:off x="609600" y="1676401"/>
            <a:ext cx="7752816"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C5D7CE-3550-2A06-8F28-478CE167C244}"/>
              </a:ext>
            </a:extLst>
          </p:cNvPr>
          <p:cNvSpPr txBox="1">
            <a:spLocks/>
          </p:cNvSpPr>
          <p:nvPr/>
        </p:nvSpPr>
        <p:spPr>
          <a:xfrm>
            <a:off x="1750475" y="1657108"/>
            <a:ext cx="4502899" cy="11084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rgbClr val="323232"/>
                </a:solidFill>
                <a:latin typeface="Open Sans" panose="020B0606030504020204" pitchFamily="34" charset="0"/>
                <a:ea typeface="Open Sans"/>
                <a:cs typeface="Open Sans" panose="020B0606030504020204" pitchFamily="34" charset="0"/>
              </a:rPr>
              <a:t>How you can </a:t>
            </a:r>
            <a:r>
              <a:rPr lang="en-US" sz="1800" b="1" dirty="0">
                <a:solidFill>
                  <a:srgbClr val="000173"/>
                </a:solidFill>
                <a:latin typeface="Open Sans" panose="020B0606030504020204" pitchFamily="34" charset="0"/>
                <a:ea typeface="Open Sans"/>
                <a:cs typeface="Open Sans" panose="020B0606030504020204" pitchFamily="34" charset="0"/>
              </a:rPr>
              <a:t>use your property </a:t>
            </a:r>
            <a:br>
              <a:rPr lang="en-US" sz="1800" dirty="0">
                <a:solidFill>
                  <a:srgbClr val="323232"/>
                </a:solidFill>
                <a:latin typeface="Open Sans" panose="020B0606030504020204" pitchFamily="34" charset="0"/>
                <a:ea typeface="Open Sans"/>
                <a:cs typeface="Open Sans" panose="020B0606030504020204" pitchFamily="34" charset="0"/>
              </a:rPr>
            </a:br>
            <a:r>
              <a:rPr lang="en-US" sz="1400" dirty="0">
                <a:solidFill>
                  <a:srgbClr val="323232"/>
                </a:solidFill>
                <a:latin typeface="Open Sans" panose="020B0606030504020204" pitchFamily="34" charset="0"/>
                <a:ea typeface="Open Sans"/>
                <a:cs typeface="Open Sans" panose="020B0606030504020204" pitchFamily="34" charset="0"/>
              </a:rPr>
              <a:t>(for example: residential, commercial, industrial)</a:t>
            </a:r>
            <a:endParaRPr lang="en-US" sz="1400" b="1" dirty="0">
              <a:solidFill>
                <a:srgbClr val="323232"/>
              </a:solidFill>
              <a:latin typeface="Open Sans" panose="020B0606030504020204" pitchFamily="34" charset="0"/>
              <a:ea typeface="Open Sans"/>
              <a:cs typeface="Open Sans" panose="020B0606030504020204" pitchFamily="34" charset="0"/>
            </a:endParaRPr>
          </a:p>
        </p:txBody>
      </p:sp>
      <p:sp>
        <p:nvSpPr>
          <p:cNvPr id="18" name="Rectangle: Rounded Corners 17">
            <a:extLst>
              <a:ext uri="{FF2B5EF4-FFF2-40B4-BE49-F238E27FC236}">
                <a16:creationId xmlns:a16="http://schemas.microsoft.com/office/drawing/2014/main" id="{AF40E281-6559-0626-0072-BFF9C45D3317}"/>
              </a:ext>
            </a:extLst>
          </p:cNvPr>
          <p:cNvSpPr/>
          <p:nvPr/>
        </p:nvSpPr>
        <p:spPr>
          <a:xfrm>
            <a:off x="617436" y="3274561"/>
            <a:ext cx="7744980"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B321A1F-2E10-F507-0B88-0B03987A85C4}"/>
              </a:ext>
            </a:extLst>
          </p:cNvPr>
          <p:cNvSpPr/>
          <p:nvPr/>
        </p:nvSpPr>
        <p:spPr>
          <a:xfrm>
            <a:off x="617436" y="4911306"/>
            <a:ext cx="7744980"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9DD89E6C-CD19-806F-AF4A-C9A33F1E44BC}"/>
              </a:ext>
            </a:extLst>
          </p:cNvPr>
          <p:cNvSpPr txBox="1">
            <a:spLocks/>
          </p:cNvSpPr>
          <p:nvPr/>
        </p:nvSpPr>
        <p:spPr>
          <a:xfrm>
            <a:off x="1735269" y="3274560"/>
            <a:ext cx="5669006" cy="1075418"/>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dirty="0">
                <a:solidFill>
                  <a:srgbClr val="323232"/>
                </a:solidFill>
                <a:latin typeface="Open Sans" panose="020B0606030504020204" pitchFamily="34" charset="0"/>
                <a:ea typeface="Open Sans"/>
                <a:cs typeface="Open Sans" panose="020B0606030504020204" pitchFamily="34" charset="0"/>
              </a:rPr>
              <a:t>What </a:t>
            </a:r>
            <a:r>
              <a:rPr lang="en-US" sz="1800" b="1" dirty="0">
                <a:solidFill>
                  <a:srgbClr val="000173"/>
                </a:solidFill>
                <a:latin typeface="Open Sans" panose="020B0606030504020204" pitchFamily="34" charset="0"/>
                <a:ea typeface="Open Sans"/>
                <a:cs typeface="Open Sans" panose="020B0606030504020204" pitchFamily="34" charset="0"/>
              </a:rPr>
              <a:t>development standards </a:t>
            </a:r>
            <a:r>
              <a:rPr lang="en-US" sz="1800" dirty="0">
                <a:solidFill>
                  <a:srgbClr val="323232"/>
                </a:solidFill>
                <a:latin typeface="Open Sans" panose="020B0606030504020204" pitchFamily="34" charset="0"/>
                <a:ea typeface="Open Sans"/>
                <a:cs typeface="Open Sans" panose="020B0606030504020204" pitchFamily="34" charset="0"/>
              </a:rPr>
              <a:t>apply </a:t>
            </a:r>
            <a:br>
              <a:rPr lang="en-US" sz="1800" dirty="0">
                <a:solidFill>
                  <a:srgbClr val="323232"/>
                </a:solidFill>
                <a:latin typeface="Open Sans" panose="020B0606030504020204" pitchFamily="34" charset="0"/>
                <a:ea typeface="Open Sans"/>
                <a:cs typeface="Open Sans" panose="020B0606030504020204" pitchFamily="34" charset="0"/>
              </a:rPr>
            </a:br>
            <a:r>
              <a:rPr lang="en-US" sz="1400" dirty="0">
                <a:solidFill>
                  <a:srgbClr val="323232"/>
                </a:solidFill>
                <a:latin typeface="Open Sans" panose="020B0606030504020204" pitchFamily="34" charset="0"/>
                <a:ea typeface="Open Sans"/>
                <a:cs typeface="Open Sans" panose="020B0606030504020204" pitchFamily="34" charset="0"/>
              </a:rPr>
              <a:t>(for example: building height, number of parking spaces, setbacks)</a:t>
            </a:r>
          </a:p>
        </p:txBody>
      </p:sp>
      <p:sp>
        <p:nvSpPr>
          <p:cNvPr id="21" name="Content Placeholder 2">
            <a:extLst>
              <a:ext uri="{FF2B5EF4-FFF2-40B4-BE49-F238E27FC236}">
                <a16:creationId xmlns:a16="http://schemas.microsoft.com/office/drawing/2014/main" id="{18A156DD-D6B3-064E-2C89-04ADE12041DD}"/>
              </a:ext>
            </a:extLst>
          </p:cNvPr>
          <p:cNvSpPr txBox="1">
            <a:spLocks/>
          </p:cNvSpPr>
          <p:nvPr/>
        </p:nvSpPr>
        <p:spPr>
          <a:xfrm>
            <a:off x="960191" y="4927844"/>
            <a:ext cx="5582666" cy="1075418"/>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dirty="0">
                <a:solidFill>
                  <a:srgbClr val="323232"/>
                </a:solidFill>
                <a:latin typeface="Open Sans" panose="020B0606030504020204" pitchFamily="34" charset="0"/>
                <a:ea typeface="Open Sans"/>
                <a:cs typeface="Open Sans" panose="020B0606030504020204" pitchFamily="34" charset="0"/>
              </a:rPr>
              <a:t>What types of </a:t>
            </a:r>
            <a:r>
              <a:rPr lang="en-US" sz="1800" b="1" dirty="0">
                <a:solidFill>
                  <a:srgbClr val="000173"/>
                </a:solidFill>
                <a:latin typeface="Open Sans" panose="020B0606030504020204" pitchFamily="34" charset="0"/>
                <a:ea typeface="Open Sans"/>
                <a:cs typeface="Open Sans" panose="020B0606030504020204" pitchFamily="34" charset="0"/>
              </a:rPr>
              <a:t>permits</a:t>
            </a:r>
            <a:r>
              <a:rPr lang="en-US" sz="1800" dirty="0">
                <a:solidFill>
                  <a:srgbClr val="323232"/>
                </a:solidFill>
                <a:latin typeface="Open Sans" panose="020B0606030504020204" pitchFamily="34" charset="0"/>
                <a:ea typeface="Open Sans"/>
                <a:cs typeface="Open Sans" panose="020B0606030504020204" pitchFamily="34" charset="0"/>
              </a:rPr>
              <a:t> are required </a:t>
            </a:r>
            <a:br>
              <a:rPr lang="en-US" sz="1800" dirty="0">
                <a:solidFill>
                  <a:srgbClr val="323232"/>
                </a:solidFill>
                <a:latin typeface="Open Sans" panose="020B0606030504020204" pitchFamily="34" charset="0"/>
                <a:ea typeface="Open Sans"/>
                <a:cs typeface="Open Sans" panose="020B0606030504020204" pitchFamily="34" charset="0"/>
              </a:rPr>
            </a:br>
            <a:r>
              <a:rPr lang="en-US" sz="1400" dirty="0">
                <a:solidFill>
                  <a:srgbClr val="323232"/>
                </a:solidFill>
                <a:latin typeface="Open Sans" panose="020B0606030504020204" pitchFamily="34" charset="0"/>
                <a:ea typeface="Open Sans"/>
                <a:cs typeface="Open Sans" panose="020B0606030504020204" pitchFamily="34" charset="0"/>
              </a:rPr>
              <a:t>(for example: conditional use </a:t>
            </a:r>
            <a:r>
              <a:rPr lang="en-US" sz="1400" dirty="0">
                <a:latin typeface="Open Sans" panose="020B0606030504020204" pitchFamily="34" charset="0"/>
                <a:ea typeface="Open Sans"/>
                <a:cs typeface="Open Sans" panose="020B0606030504020204" pitchFamily="34" charset="0"/>
              </a:rPr>
              <a:t>permit, variance</a:t>
            </a:r>
            <a:r>
              <a:rPr lang="en-US" sz="1400" dirty="0">
                <a:solidFill>
                  <a:srgbClr val="323232"/>
                </a:solidFill>
                <a:latin typeface="Open Sans" panose="020B0606030504020204" pitchFamily="34" charset="0"/>
                <a:ea typeface="Open Sans"/>
                <a:cs typeface="Open Sans" panose="020B0606030504020204" pitchFamily="34" charset="0"/>
              </a:rPr>
              <a:t>)</a:t>
            </a:r>
            <a:endParaRPr lang="en-US" sz="1400" dirty="0">
              <a:solidFill>
                <a:srgbClr val="323232"/>
              </a:solidFill>
              <a:latin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25AEC277-C0A7-D49E-38D9-A57C8A3D22C1}"/>
              </a:ext>
            </a:extLst>
          </p:cNvPr>
          <p:cNvGrpSpPr/>
          <p:nvPr/>
        </p:nvGrpSpPr>
        <p:grpSpPr>
          <a:xfrm>
            <a:off x="768505" y="1877252"/>
            <a:ext cx="761107" cy="706789"/>
            <a:chOff x="228600" y="1378853"/>
            <a:chExt cx="1422954" cy="1237352"/>
          </a:xfrm>
        </p:grpSpPr>
        <p:sp>
          <p:nvSpPr>
            <p:cNvPr id="12" name="Rectangle: Rounded Corners 11">
              <a:extLst>
                <a:ext uri="{FF2B5EF4-FFF2-40B4-BE49-F238E27FC236}">
                  <a16:creationId xmlns:a16="http://schemas.microsoft.com/office/drawing/2014/main" id="{5A91F347-3C65-44EE-EEE9-D6E9E8DB9C2B}"/>
                </a:ext>
              </a:extLst>
            </p:cNvPr>
            <p:cNvSpPr/>
            <p:nvPr/>
          </p:nvSpPr>
          <p:spPr>
            <a:xfrm>
              <a:off x="228600" y="1378853"/>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C4FEF523-8FAB-18FF-EDFC-14A22634AC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136" y="1563679"/>
              <a:ext cx="989882" cy="781078"/>
            </a:xfrm>
            <a:prstGeom prst="rect">
              <a:avLst/>
            </a:prstGeom>
          </p:spPr>
        </p:pic>
      </p:grpSp>
      <p:grpSp>
        <p:nvGrpSpPr>
          <p:cNvPr id="31" name="Group 30">
            <a:extLst>
              <a:ext uri="{FF2B5EF4-FFF2-40B4-BE49-F238E27FC236}">
                <a16:creationId xmlns:a16="http://schemas.microsoft.com/office/drawing/2014/main" id="{A4E78249-FC57-121E-D31C-1D3837636717}"/>
              </a:ext>
            </a:extLst>
          </p:cNvPr>
          <p:cNvGrpSpPr/>
          <p:nvPr/>
        </p:nvGrpSpPr>
        <p:grpSpPr>
          <a:xfrm>
            <a:off x="795802" y="3431523"/>
            <a:ext cx="7253758" cy="706789"/>
            <a:chOff x="-12126504" y="1302016"/>
            <a:chExt cx="13561521" cy="1237352"/>
          </a:xfrm>
        </p:grpSpPr>
        <p:sp>
          <p:nvSpPr>
            <p:cNvPr id="32" name="Rectangle: Rounded Corners 31">
              <a:extLst>
                <a:ext uri="{FF2B5EF4-FFF2-40B4-BE49-F238E27FC236}">
                  <a16:creationId xmlns:a16="http://schemas.microsoft.com/office/drawing/2014/main" id="{8B91D5A2-2E7B-D04A-FEEE-A448C8B2EBA7}"/>
                </a:ext>
              </a:extLst>
            </p:cNvPr>
            <p:cNvSpPr/>
            <p:nvPr/>
          </p:nvSpPr>
          <p:spPr>
            <a:xfrm>
              <a:off x="-12126504" y="1302016"/>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2AAD2109-4D90-31B8-FB6B-0231E8F04E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135" y="1563678"/>
              <a:ext cx="989882" cy="781076"/>
            </a:xfrm>
            <a:prstGeom prst="rect">
              <a:avLst/>
            </a:prstGeom>
          </p:spPr>
        </p:pic>
      </p:grpSp>
      <p:grpSp>
        <p:nvGrpSpPr>
          <p:cNvPr id="34" name="Group 33">
            <a:extLst>
              <a:ext uri="{FF2B5EF4-FFF2-40B4-BE49-F238E27FC236}">
                <a16:creationId xmlns:a16="http://schemas.microsoft.com/office/drawing/2014/main" id="{732D8501-3B9D-1165-3A22-720B921BEAEE}"/>
              </a:ext>
            </a:extLst>
          </p:cNvPr>
          <p:cNvGrpSpPr/>
          <p:nvPr/>
        </p:nvGrpSpPr>
        <p:grpSpPr>
          <a:xfrm>
            <a:off x="768505" y="5128696"/>
            <a:ext cx="761107" cy="706789"/>
            <a:chOff x="228600" y="1378853"/>
            <a:chExt cx="1422954" cy="1237352"/>
          </a:xfrm>
        </p:grpSpPr>
        <p:sp>
          <p:nvSpPr>
            <p:cNvPr id="35" name="Rectangle: Rounded Corners 34">
              <a:extLst>
                <a:ext uri="{FF2B5EF4-FFF2-40B4-BE49-F238E27FC236}">
                  <a16:creationId xmlns:a16="http://schemas.microsoft.com/office/drawing/2014/main" id="{D825F873-8F1B-E0DE-2D0C-F83749389767}"/>
                </a:ext>
              </a:extLst>
            </p:cNvPr>
            <p:cNvSpPr/>
            <p:nvPr/>
          </p:nvSpPr>
          <p:spPr>
            <a:xfrm>
              <a:off x="228600" y="1378853"/>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AA6C07FD-2B50-C19E-E8CB-777AD20CF0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136" y="1563679"/>
              <a:ext cx="989882" cy="781078"/>
            </a:xfrm>
            <a:prstGeom prst="rect">
              <a:avLst/>
            </a:prstGeom>
          </p:spPr>
        </p:pic>
      </p:grpSp>
      <p:pic>
        <p:nvPicPr>
          <p:cNvPr id="38" name="Graphic 37">
            <a:extLst>
              <a:ext uri="{FF2B5EF4-FFF2-40B4-BE49-F238E27FC236}">
                <a16:creationId xmlns:a16="http://schemas.microsoft.com/office/drawing/2014/main" id="{339ECE78-8C29-C5C6-E3B9-4008200908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4729" y="1785044"/>
            <a:ext cx="803877" cy="852623"/>
          </a:xfrm>
          <a:prstGeom prst="rect">
            <a:avLst/>
          </a:prstGeom>
        </p:spPr>
      </p:pic>
      <p:pic>
        <p:nvPicPr>
          <p:cNvPr id="40" name="Graphic 39">
            <a:extLst>
              <a:ext uri="{FF2B5EF4-FFF2-40B4-BE49-F238E27FC236}">
                <a16:creationId xmlns:a16="http://schemas.microsoft.com/office/drawing/2014/main" id="{B25807A0-65FF-7CB2-C0FE-F69AC0435B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98363" y="5006275"/>
            <a:ext cx="772190" cy="887066"/>
          </a:xfrm>
          <a:prstGeom prst="rect">
            <a:avLst/>
          </a:prstGeom>
        </p:spPr>
      </p:pic>
      <p:pic>
        <p:nvPicPr>
          <p:cNvPr id="42" name="Graphic 41">
            <a:extLst>
              <a:ext uri="{FF2B5EF4-FFF2-40B4-BE49-F238E27FC236}">
                <a16:creationId xmlns:a16="http://schemas.microsoft.com/office/drawing/2014/main" id="{3484E60F-2F08-F8DE-F93F-96B0FB6A22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9386" y="3339387"/>
            <a:ext cx="870243" cy="929357"/>
          </a:xfrm>
          <a:prstGeom prst="rect">
            <a:avLst/>
          </a:prstGeom>
        </p:spPr>
      </p:pic>
      <p:pic>
        <p:nvPicPr>
          <p:cNvPr id="5" name="Graphic 4">
            <a:extLst>
              <a:ext uri="{FF2B5EF4-FFF2-40B4-BE49-F238E27FC236}">
                <a16:creationId xmlns:a16="http://schemas.microsoft.com/office/drawing/2014/main" id="{8CD72B00-7A3A-18B5-2861-34E53D159F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947" y="3556617"/>
            <a:ext cx="529466" cy="446160"/>
          </a:xfrm>
          <a:prstGeom prst="rect">
            <a:avLst/>
          </a:prstGeom>
        </p:spPr>
      </p:pic>
    </p:spTree>
    <p:extLst>
      <p:ext uri="{BB962C8B-B14F-4D97-AF65-F5344CB8AC3E}">
        <p14:creationId xmlns:p14="http://schemas.microsoft.com/office/powerpoint/2010/main" val="315080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E34-5369-64AB-DFA5-207D81C5FAD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Why update the Zoning Code?</a:t>
            </a:r>
          </a:p>
        </p:txBody>
      </p:sp>
      <p:grpSp>
        <p:nvGrpSpPr>
          <p:cNvPr id="8" name="Group 7">
            <a:extLst>
              <a:ext uri="{FF2B5EF4-FFF2-40B4-BE49-F238E27FC236}">
                <a16:creationId xmlns:a16="http://schemas.microsoft.com/office/drawing/2014/main" id="{C975D5FE-3E9C-EF81-FB77-6302FEF59B82}"/>
              </a:ext>
            </a:extLst>
          </p:cNvPr>
          <p:cNvGrpSpPr/>
          <p:nvPr/>
        </p:nvGrpSpPr>
        <p:grpSpPr>
          <a:xfrm>
            <a:off x="5410200" y="4097725"/>
            <a:ext cx="3052869" cy="4621272"/>
            <a:chOff x="5777762" y="2045379"/>
            <a:chExt cx="5313993" cy="8044043"/>
          </a:xfrm>
          <a:solidFill>
            <a:srgbClr val="000173"/>
          </a:solidFill>
        </p:grpSpPr>
        <p:sp>
          <p:nvSpPr>
            <p:cNvPr id="9" name="Freeform: Shape 8">
              <a:extLst>
                <a:ext uri="{FF2B5EF4-FFF2-40B4-BE49-F238E27FC236}">
                  <a16:creationId xmlns:a16="http://schemas.microsoft.com/office/drawing/2014/main" id="{F6786C0F-B0F1-A851-30FD-43750B8D8365}"/>
                </a:ext>
              </a:extLst>
            </p:cNvPr>
            <p:cNvSpPr/>
            <p:nvPr/>
          </p:nvSpPr>
          <p:spPr>
            <a:xfrm>
              <a:off x="5777762" y="5167035"/>
              <a:ext cx="5313993" cy="4922387"/>
            </a:xfrm>
            <a:custGeom>
              <a:avLst/>
              <a:gdLst>
                <a:gd name="connsiteX0" fmla="*/ 3402514 w 5313993"/>
                <a:gd name="connsiteY0" fmla="*/ 794924 h 4922387"/>
                <a:gd name="connsiteX1" fmla="*/ 3402514 w 5313993"/>
                <a:gd name="connsiteY1" fmla="*/ 4683705 h 4922387"/>
                <a:gd name="connsiteX2" fmla="*/ 3353458 w 5313993"/>
                <a:gd name="connsiteY2" fmla="*/ 4789890 h 4922387"/>
                <a:gd name="connsiteX3" fmla="*/ 2926701 w 5313993"/>
                <a:gd name="connsiteY3" fmla="*/ 4841275 h 4922387"/>
                <a:gd name="connsiteX4" fmla="*/ 2843647 w 5313993"/>
                <a:gd name="connsiteY4" fmla="*/ 4683705 h 4922387"/>
                <a:gd name="connsiteX5" fmla="*/ 2843647 w 5313993"/>
                <a:gd name="connsiteY5" fmla="*/ 2269711 h 4922387"/>
                <a:gd name="connsiteX6" fmla="*/ 2471069 w 5313993"/>
                <a:gd name="connsiteY6" fmla="*/ 2269711 h 4922387"/>
                <a:gd name="connsiteX7" fmla="*/ 2471069 w 5313993"/>
                <a:gd name="connsiteY7" fmla="*/ 4683705 h 4922387"/>
                <a:gd name="connsiteX8" fmla="*/ 2422013 w 5313993"/>
                <a:gd name="connsiteY8" fmla="*/ 4789890 h 4922387"/>
                <a:gd name="connsiteX9" fmla="*/ 1995256 w 5313993"/>
                <a:gd name="connsiteY9" fmla="*/ 4841275 h 4922387"/>
                <a:gd name="connsiteX10" fmla="*/ 1912202 w 5313993"/>
                <a:gd name="connsiteY10" fmla="*/ 4683705 h 4922387"/>
                <a:gd name="connsiteX11" fmla="*/ 1912202 w 5313993"/>
                <a:gd name="connsiteY11" fmla="*/ 810448 h 4922387"/>
                <a:gd name="connsiteX12" fmla="*/ 1084613 w 5313993"/>
                <a:gd name="connsiteY12" fmla="*/ 1263596 h 4922387"/>
                <a:gd name="connsiteX13" fmla="*/ 809216 w 5313993"/>
                <a:gd name="connsiteY13" fmla="*/ 1253816 h 4922387"/>
                <a:gd name="connsiteX14" fmla="*/ 374853 w 5313993"/>
                <a:gd name="connsiteY14" fmla="*/ 834355 h 4922387"/>
                <a:gd name="connsiteX15" fmla="*/ 26026 w 5313993"/>
                <a:gd name="connsiteY15" fmla="*/ 438025 h 4922387"/>
                <a:gd name="connsiteX16" fmla="*/ 407298 w 5313993"/>
                <a:gd name="connsiteY16" fmla="*/ 10182 h 4922387"/>
                <a:gd name="connsiteX17" fmla="*/ 1018947 w 5313993"/>
                <a:gd name="connsiteY17" fmla="*/ 577587 h 4922387"/>
                <a:gd name="connsiteX18" fmla="*/ 2047727 w 5313993"/>
                <a:gd name="connsiteY18" fmla="*/ 38280 h 4922387"/>
                <a:gd name="connsiteX19" fmla="*/ 3362151 w 5313993"/>
                <a:gd name="connsiteY19" fmla="*/ 35952 h 4922387"/>
                <a:gd name="connsiteX20" fmla="*/ 3512890 w 5313993"/>
                <a:gd name="connsiteY20" fmla="*/ 102550 h 4922387"/>
                <a:gd name="connsiteX21" fmla="*/ 4310517 w 5313993"/>
                <a:gd name="connsiteY21" fmla="*/ 668403 h 4922387"/>
                <a:gd name="connsiteX22" fmla="*/ 4831195 w 5313993"/>
                <a:gd name="connsiteY22" fmla="*/ 151917 h 4922387"/>
                <a:gd name="connsiteX23" fmla="*/ 5288379 w 5313993"/>
                <a:gd name="connsiteY23" fmla="*/ 547004 h 4922387"/>
                <a:gd name="connsiteX24" fmla="*/ 4861156 w 5313993"/>
                <a:gd name="connsiteY24" fmla="*/ 1004654 h 4922387"/>
                <a:gd name="connsiteX25" fmla="*/ 4193776 w 5313993"/>
                <a:gd name="connsiteY25" fmla="*/ 1346805 h 4922387"/>
                <a:gd name="connsiteX26" fmla="*/ 3402203 w 5313993"/>
                <a:gd name="connsiteY26" fmla="*/ 795545 h 49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13993" h="4922387">
                  <a:moveTo>
                    <a:pt x="3402514" y="794924"/>
                  </a:moveTo>
                  <a:lnTo>
                    <a:pt x="3402514" y="4683705"/>
                  </a:lnTo>
                  <a:cubicBezTo>
                    <a:pt x="3402514" y="4690691"/>
                    <a:pt x="3362306" y="4776229"/>
                    <a:pt x="3353458" y="4789890"/>
                  </a:cubicBezTo>
                  <a:cubicBezTo>
                    <a:pt x="3259382" y="4935506"/>
                    <a:pt x="3049496" y="4973385"/>
                    <a:pt x="2926701" y="4841275"/>
                  </a:cubicBezTo>
                  <a:cubicBezTo>
                    <a:pt x="2909003" y="4822336"/>
                    <a:pt x="2843647" y="4701558"/>
                    <a:pt x="2843647" y="4683705"/>
                  </a:cubicBezTo>
                  <a:lnTo>
                    <a:pt x="2843647" y="2269711"/>
                  </a:lnTo>
                  <a:lnTo>
                    <a:pt x="2471069" y="2269711"/>
                  </a:lnTo>
                  <a:lnTo>
                    <a:pt x="2471069" y="4683705"/>
                  </a:lnTo>
                  <a:cubicBezTo>
                    <a:pt x="2471069" y="4690691"/>
                    <a:pt x="2430862" y="4776229"/>
                    <a:pt x="2422013" y="4789890"/>
                  </a:cubicBezTo>
                  <a:cubicBezTo>
                    <a:pt x="2327937" y="4935506"/>
                    <a:pt x="2118051" y="4973385"/>
                    <a:pt x="1995256" y="4841275"/>
                  </a:cubicBezTo>
                  <a:cubicBezTo>
                    <a:pt x="1977558" y="4822336"/>
                    <a:pt x="1912202" y="4701558"/>
                    <a:pt x="1912202" y="4683705"/>
                  </a:cubicBezTo>
                  <a:lnTo>
                    <a:pt x="1912202" y="810448"/>
                  </a:lnTo>
                  <a:lnTo>
                    <a:pt x="1084613" y="1263596"/>
                  </a:lnTo>
                  <a:cubicBezTo>
                    <a:pt x="984173" y="1300698"/>
                    <a:pt x="905776" y="1306132"/>
                    <a:pt x="809216" y="1253816"/>
                  </a:cubicBezTo>
                  <a:cubicBezTo>
                    <a:pt x="715296" y="1202897"/>
                    <a:pt x="463185" y="927189"/>
                    <a:pt x="374853" y="834355"/>
                  </a:cubicBezTo>
                  <a:cubicBezTo>
                    <a:pt x="298785" y="754406"/>
                    <a:pt x="57851" y="517353"/>
                    <a:pt x="26026" y="438025"/>
                  </a:cubicBezTo>
                  <a:cubicBezTo>
                    <a:pt x="-76432" y="182344"/>
                    <a:pt x="138731" y="-52225"/>
                    <a:pt x="407298" y="10182"/>
                  </a:cubicBezTo>
                  <a:cubicBezTo>
                    <a:pt x="579460" y="50078"/>
                    <a:pt x="855323" y="481182"/>
                    <a:pt x="1018947" y="577587"/>
                  </a:cubicBezTo>
                  <a:lnTo>
                    <a:pt x="2047727" y="38280"/>
                  </a:lnTo>
                  <a:cubicBezTo>
                    <a:pt x="2454924" y="70260"/>
                    <a:pt x="2967219" y="-17917"/>
                    <a:pt x="3362151" y="35952"/>
                  </a:cubicBezTo>
                  <a:cubicBezTo>
                    <a:pt x="3418969" y="43714"/>
                    <a:pt x="3465076" y="74296"/>
                    <a:pt x="3512890" y="102550"/>
                  </a:cubicBezTo>
                  <a:cubicBezTo>
                    <a:pt x="3782699" y="261206"/>
                    <a:pt x="4042261" y="500743"/>
                    <a:pt x="4310517" y="668403"/>
                  </a:cubicBezTo>
                  <a:lnTo>
                    <a:pt x="4831195" y="151917"/>
                  </a:lnTo>
                  <a:cubicBezTo>
                    <a:pt x="5099296" y="-7826"/>
                    <a:pt x="5405275" y="255307"/>
                    <a:pt x="5288379" y="547004"/>
                  </a:cubicBezTo>
                  <a:cubicBezTo>
                    <a:pt x="5245067" y="655207"/>
                    <a:pt x="4959269" y="905300"/>
                    <a:pt x="4861156" y="1004654"/>
                  </a:cubicBezTo>
                  <a:cubicBezTo>
                    <a:pt x="4684337" y="1183492"/>
                    <a:pt x="4488579" y="1525021"/>
                    <a:pt x="4193776" y="1346805"/>
                  </a:cubicBezTo>
                  <a:lnTo>
                    <a:pt x="3402203" y="795545"/>
                  </a:lnTo>
                  <a:close/>
                </a:path>
              </a:pathLst>
            </a:custGeom>
            <a:solidFill>
              <a:schemeClr val="bg1"/>
            </a:solidFill>
            <a:ln w="15513" cap="flat">
              <a:solidFill>
                <a:srgbClr val="323232"/>
              </a:solidFill>
              <a:prstDash val="solid"/>
              <a:miter/>
            </a:ln>
            <a:effectLst>
              <a:outerShdw dist="38100" dir="5400000" sx="101000" sy="101000" algn="t" rotWithShape="0">
                <a:srgbClr val="323232"/>
              </a:outerShdw>
            </a:effectLst>
          </p:spPr>
          <p:txBody>
            <a:bodyPr rtlCol="0" anchor="ctr"/>
            <a:lstStyle/>
            <a:p>
              <a:endParaRPr lang="en-US" dirty="0"/>
            </a:p>
          </p:txBody>
        </p:sp>
        <p:sp>
          <p:nvSpPr>
            <p:cNvPr id="10" name="Freeform: Shape 9">
              <a:extLst>
                <a:ext uri="{FF2B5EF4-FFF2-40B4-BE49-F238E27FC236}">
                  <a16:creationId xmlns:a16="http://schemas.microsoft.com/office/drawing/2014/main" id="{4E90A4F6-C3E6-F50A-AFEA-ABA9F4551D26}"/>
                </a:ext>
              </a:extLst>
            </p:cNvPr>
            <p:cNvSpPr/>
            <p:nvPr/>
          </p:nvSpPr>
          <p:spPr>
            <a:xfrm>
              <a:off x="7798331" y="3484777"/>
              <a:ext cx="1386569" cy="1389787"/>
            </a:xfrm>
            <a:custGeom>
              <a:avLst/>
              <a:gdLst>
                <a:gd name="connsiteX0" fmla="*/ 207549 w 1386569"/>
                <a:gd name="connsiteY0" fmla="*/ 1183095 h 1389787"/>
                <a:gd name="connsiteX1" fmla="*/ 1133715 w 1386569"/>
                <a:gd name="connsiteY1" fmla="*/ 171546 h 1389787"/>
                <a:gd name="connsiteX2" fmla="*/ 207549 w 1386569"/>
                <a:gd name="connsiteY2" fmla="*/ 1183095 h 1389787"/>
              </a:gdLst>
              <a:ahLst/>
              <a:cxnLst>
                <a:cxn ang="0">
                  <a:pos x="connsiteX0" y="connsiteY0"/>
                </a:cxn>
                <a:cxn ang="0">
                  <a:pos x="connsiteX1" y="connsiteY1"/>
                </a:cxn>
                <a:cxn ang="0">
                  <a:pos x="connsiteX2" y="connsiteY2"/>
                </a:cxn>
              </a:cxnLst>
              <a:rect l="l" t="t" r="r" b="b"/>
              <a:pathLst>
                <a:path w="1386569" h="1389787">
                  <a:moveTo>
                    <a:pt x="207549" y="1183095"/>
                  </a:moveTo>
                  <a:cubicBezTo>
                    <a:pt x="-401772" y="585107"/>
                    <a:pt x="459194" y="-398499"/>
                    <a:pt x="1133715" y="171546"/>
                  </a:cubicBezTo>
                  <a:cubicBezTo>
                    <a:pt x="1853567" y="779779"/>
                    <a:pt x="875084" y="1838366"/>
                    <a:pt x="207549" y="1183095"/>
                  </a:cubicBezTo>
                  <a:close/>
                </a:path>
              </a:pathLst>
            </a:custGeom>
            <a:solidFill>
              <a:schemeClr val="bg1"/>
            </a:solidFill>
            <a:ln w="15513" cap="flat">
              <a:solidFill>
                <a:srgbClr val="323232"/>
              </a:solidFill>
              <a:prstDash val="solid"/>
              <a:miter/>
            </a:ln>
            <a:effectLst>
              <a:outerShdw dist="38100" dir="5400000" sx="101000" sy="101000" algn="t" rotWithShape="0">
                <a:srgbClr val="323232"/>
              </a:outerShdw>
            </a:effectLst>
          </p:spPr>
          <p:txBody>
            <a:bodyPr rtlCol="0" anchor="ctr"/>
            <a:lstStyle/>
            <a:p>
              <a:endParaRPr lang="en-US" dirty="0"/>
            </a:p>
          </p:txBody>
        </p:sp>
        <p:sp>
          <p:nvSpPr>
            <p:cNvPr id="11" name="Freeform: Shape 10">
              <a:extLst>
                <a:ext uri="{FF2B5EF4-FFF2-40B4-BE49-F238E27FC236}">
                  <a16:creationId xmlns:a16="http://schemas.microsoft.com/office/drawing/2014/main" id="{67C15D3F-631F-2C6E-7AD9-77676B6F856E}"/>
                </a:ext>
              </a:extLst>
            </p:cNvPr>
            <p:cNvSpPr/>
            <p:nvPr/>
          </p:nvSpPr>
          <p:spPr>
            <a:xfrm>
              <a:off x="8077445" y="2045379"/>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000173"/>
              </a:solidFill>
              <a:prstDash val="solid"/>
              <a:miter/>
            </a:ln>
            <a:effectLst>
              <a:outerShdw dist="38100" dir="5400000" algn="t" rotWithShape="0">
                <a:srgbClr val="000173"/>
              </a:outerShdw>
            </a:effectLst>
          </p:spPr>
          <p:txBody>
            <a:bodyPr rtlCol="0" anchor="ctr"/>
            <a:lstStyle/>
            <a:p>
              <a:endParaRPr lang="en-US"/>
            </a:p>
          </p:txBody>
        </p:sp>
        <p:sp>
          <p:nvSpPr>
            <p:cNvPr id="12" name="Freeform: Shape 11">
              <a:extLst>
                <a:ext uri="{FF2B5EF4-FFF2-40B4-BE49-F238E27FC236}">
                  <a16:creationId xmlns:a16="http://schemas.microsoft.com/office/drawing/2014/main" id="{DA4967AE-8F70-DC8F-3F18-D1EE2E89D6E3}"/>
                </a:ext>
              </a:extLst>
            </p:cNvPr>
            <p:cNvSpPr/>
            <p:nvPr/>
          </p:nvSpPr>
          <p:spPr>
            <a:xfrm>
              <a:off x="8305123" y="2945835"/>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000173"/>
              </a:solidFill>
              <a:prstDash val="solid"/>
              <a:miter/>
            </a:ln>
            <a:effectLst>
              <a:outerShdw dist="38100" dir="5400000" algn="t" rotWithShape="0">
                <a:srgbClr val="000173"/>
              </a:outerShdw>
            </a:effectLst>
          </p:spPr>
          <p:txBody>
            <a:bodyPr rtlCol="0" anchor="ctr"/>
            <a:lstStyle/>
            <a:p>
              <a:endParaRPr lang="en-US" dirty="0"/>
            </a:p>
          </p:txBody>
        </p:sp>
        <p:grpSp>
          <p:nvGrpSpPr>
            <p:cNvPr id="13" name="Group 12">
              <a:extLst>
                <a:ext uri="{FF2B5EF4-FFF2-40B4-BE49-F238E27FC236}">
                  <a16:creationId xmlns:a16="http://schemas.microsoft.com/office/drawing/2014/main" id="{5A06F430-DE0D-5D28-6EBA-3E1168A17898}"/>
                </a:ext>
              </a:extLst>
            </p:cNvPr>
            <p:cNvGrpSpPr/>
            <p:nvPr/>
          </p:nvGrpSpPr>
          <p:grpSpPr>
            <a:xfrm rot="2936306">
              <a:off x="9233022" y="2544498"/>
              <a:ext cx="726057" cy="1179544"/>
              <a:chOff x="9233022" y="2544498"/>
              <a:chExt cx="726057" cy="1179544"/>
            </a:xfrm>
            <a:grpFill/>
          </p:grpSpPr>
          <p:sp>
            <p:nvSpPr>
              <p:cNvPr id="17" name="Freeform: Shape 16">
                <a:extLst>
                  <a:ext uri="{FF2B5EF4-FFF2-40B4-BE49-F238E27FC236}">
                    <a16:creationId xmlns:a16="http://schemas.microsoft.com/office/drawing/2014/main" id="{0F91FB4F-4151-7CD8-CF64-ADA8688AA2C5}"/>
                  </a:ext>
                </a:extLst>
              </p:cNvPr>
              <p:cNvSpPr/>
              <p:nvPr/>
            </p:nvSpPr>
            <p:spPr>
              <a:xfrm>
                <a:off x="9233022" y="2544498"/>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22B7F2"/>
                </a:solidFill>
                <a:prstDash val="solid"/>
                <a:miter/>
              </a:ln>
              <a:effectLst>
                <a:outerShdw dist="38100" dir="5400000" algn="t" rotWithShape="0">
                  <a:srgbClr val="22B7F2"/>
                </a:outerShdw>
              </a:effectLst>
            </p:spPr>
            <p:txBody>
              <a:bodyPr rtlCol="0" anchor="ctr"/>
              <a:lstStyle/>
              <a:p>
                <a:endParaRPr lang="en-US"/>
              </a:p>
            </p:txBody>
          </p:sp>
          <p:sp>
            <p:nvSpPr>
              <p:cNvPr id="18" name="Freeform: Shape 17">
                <a:extLst>
                  <a:ext uri="{FF2B5EF4-FFF2-40B4-BE49-F238E27FC236}">
                    <a16:creationId xmlns:a16="http://schemas.microsoft.com/office/drawing/2014/main" id="{DF821522-59ED-3C4C-9371-B7024DD95215}"/>
                  </a:ext>
                </a:extLst>
              </p:cNvPr>
              <p:cNvSpPr/>
              <p:nvPr/>
            </p:nvSpPr>
            <p:spPr>
              <a:xfrm>
                <a:off x="9460700" y="3444954"/>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22B7F2"/>
                </a:solidFill>
                <a:prstDash val="solid"/>
                <a:miter/>
              </a:ln>
              <a:effectLst>
                <a:outerShdw dist="38100" dir="5400000" algn="t" rotWithShape="0">
                  <a:srgbClr val="22B7F2"/>
                </a:outerShdw>
              </a:effectLst>
            </p:spPr>
            <p:txBody>
              <a:bodyPr rtlCol="0" anchor="ctr"/>
              <a:lstStyle/>
              <a:p>
                <a:endParaRPr lang="en-US"/>
              </a:p>
            </p:txBody>
          </p:sp>
        </p:grpSp>
        <p:grpSp>
          <p:nvGrpSpPr>
            <p:cNvPr id="14" name="Group 13">
              <a:extLst>
                <a:ext uri="{FF2B5EF4-FFF2-40B4-BE49-F238E27FC236}">
                  <a16:creationId xmlns:a16="http://schemas.microsoft.com/office/drawing/2014/main" id="{110DB217-0AE7-F352-6756-AC6ADCEC811A}"/>
                </a:ext>
              </a:extLst>
            </p:cNvPr>
            <p:cNvGrpSpPr/>
            <p:nvPr/>
          </p:nvGrpSpPr>
          <p:grpSpPr>
            <a:xfrm rot="18474853">
              <a:off x="6886230" y="2602533"/>
              <a:ext cx="726057" cy="1179544"/>
              <a:chOff x="9233022" y="2544498"/>
              <a:chExt cx="726057" cy="1179544"/>
            </a:xfrm>
            <a:grpFill/>
          </p:grpSpPr>
          <p:sp>
            <p:nvSpPr>
              <p:cNvPr id="15" name="Freeform: Shape 14">
                <a:extLst>
                  <a:ext uri="{FF2B5EF4-FFF2-40B4-BE49-F238E27FC236}">
                    <a16:creationId xmlns:a16="http://schemas.microsoft.com/office/drawing/2014/main" id="{6075A1DC-BAF3-0A35-42DD-127B49C62AC5}"/>
                  </a:ext>
                </a:extLst>
              </p:cNvPr>
              <p:cNvSpPr/>
              <p:nvPr/>
            </p:nvSpPr>
            <p:spPr>
              <a:xfrm>
                <a:off x="9233022" y="2544498"/>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EDAE00"/>
                </a:solidFill>
                <a:prstDash val="solid"/>
                <a:miter/>
              </a:ln>
              <a:effectLst>
                <a:outerShdw dist="38100" dir="5400000" algn="t" rotWithShape="0">
                  <a:srgbClr val="EDAE00"/>
                </a:outerShdw>
              </a:effectLst>
            </p:spPr>
            <p:txBody>
              <a:bodyPr rtlCol="0" anchor="ctr"/>
              <a:lstStyle/>
              <a:p>
                <a:endParaRPr lang="en-US" dirty="0"/>
              </a:p>
            </p:txBody>
          </p:sp>
          <p:sp>
            <p:nvSpPr>
              <p:cNvPr id="16" name="Freeform: Shape 15">
                <a:extLst>
                  <a:ext uri="{FF2B5EF4-FFF2-40B4-BE49-F238E27FC236}">
                    <a16:creationId xmlns:a16="http://schemas.microsoft.com/office/drawing/2014/main" id="{6797D1BE-A08D-6F8A-F7C5-E5740F75DE0A}"/>
                  </a:ext>
                </a:extLst>
              </p:cNvPr>
              <p:cNvSpPr/>
              <p:nvPr/>
            </p:nvSpPr>
            <p:spPr>
              <a:xfrm>
                <a:off x="9460700" y="3444954"/>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EDAE00"/>
                </a:solidFill>
                <a:prstDash val="solid"/>
                <a:miter/>
              </a:ln>
              <a:effectLst>
                <a:outerShdw dist="38100" dir="5400000" algn="t" rotWithShape="0">
                  <a:srgbClr val="EDAE00"/>
                </a:outerShdw>
              </a:effectLst>
            </p:spPr>
            <p:txBody>
              <a:bodyPr rtlCol="0" anchor="ctr"/>
              <a:lstStyle/>
              <a:p>
                <a:endParaRPr lang="en-US" dirty="0"/>
              </a:p>
            </p:txBody>
          </p:sp>
        </p:grpSp>
      </p:grpSp>
      <p:sp>
        <p:nvSpPr>
          <p:cNvPr id="20" name="Rectangle: Rounded Corners 19">
            <a:extLst>
              <a:ext uri="{FF2B5EF4-FFF2-40B4-BE49-F238E27FC236}">
                <a16:creationId xmlns:a16="http://schemas.microsoft.com/office/drawing/2014/main" id="{B545DA40-EF87-3A79-D455-CFFF097E7704}"/>
              </a:ext>
            </a:extLst>
          </p:cNvPr>
          <p:cNvSpPr/>
          <p:nvPr/>
        </p:nvSpPr>
        <p:spPr>
          <a:xfrm>
            <a:off x="433294" y="1116267"/>
            <a:ext cx="3877256" cy="1141631"/>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335DFBBF-5C17-3F94-BAFE-7EC50C0F0ED4}"/>
              </a:ext>
            </a:extLst>
          </p:cNvPr>
          <p:cNvSpPr txBox="1">
            <a:spLocks/>
          </p:cNvSpPr>
          <p:nvPr/>
        </p:nvSpPr>
        <p:spPr>
          <a:xfrm>
            <a:off x="446263" y="1329075"/>
            <a:ext cx="3439937"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n-US" sz="1600" dirty="0">
                <a:latin typeface="Open Sans" panose="020B0606030504020204" pitchFamily="34" charset="0"/>
                <a:ea typeface="Open Sans"/>
                <a:cs typeface="Open Sans" panose="020B0606030504020204" pitchFamily="34" charset="0"/>
              </a:rPr>
              <a:t>Reflect </a:t>
            </a:r>
            <a:r>
              <a:rPr lang="en-US" sz="1600" b="1" dirty="0">
                <a:solidFill>
                  <a:srgbClr val="000173"/>
                </a:solidFill>
                <a:latin typeface="Open Sans" panose="020B0606030504020204" pitchFamily="34" charset="0"/>
                <a:ea typeface="Open Sans"/>
                <a:cs typeface="Open Sans" panose="020B0606030504020204" pitchFamily="34" charset="0"/>
              </a:rPr>
              <a:t>contemporary</a:t>
            </a:r>
            <a:r>
              <a:rPr lang="en-US" sz="1600" b="1" dirty="0">
                <a:latin typeface="Open Sans" panose="020B0606030504020204" pitchFamily="34" charset="0"/>
                <a:ea typeface="Open Sans"/>
                <a:cs typeface="Open Sans" panose="020B0606030504020204" pitchFamily="34" charset="0"/>
              </a:rPr>
              <a:t> </a:t>
            </a:r>
            <a:r>
              <a:rPr lang="en-US" sz="1600" dirty="0">
                <a:solidFill>
                  <a:srgbClr val="323232"/>
                </a:solidFill>
                <a:latin typeface="Open Sans" panose="020B0606030504020204" pitchFamily="34" charset="0"/>
                <a:ea typeface="Open Sans"/>
                <a:cs typeface="Open Sans" panose="020B0606030504020204" pitchFamily="34" charset="0"/>
              </a:rPr>
              <a:t>uses, standards, and processes</a:t>
            </a:r>
          </a:p>
        </p:txBody>
      </p:sp>
      <p:sp>
        <p:nvSpPr>
          <p:cNvPr id="22" name="Rectangle: Rounded Corners 21">
            <a:extLst>
              <a:ext uri="{FF2B5EF4-FFF2-40B4-BE49-F238E27FC236}">
                <a16:creationId xmlns:a16="http://schemas.microsoft.com/office/drawing/2014/main" id="{2EFB61BC-9ABB-79A8-7AA1-6713A67A1474}"/>
              </a:ext>
            </a:extLst>
          </p:cNvPr>
          <p:cNvSpPr/>
          <p:nvPr/>
        </p:nvSpPr>
        <p:spPr>
          <a:xfrm>
            <a:off x="415696" y="2511085"/>
            <a:ext cx="3877256" cy="1141631"/>
          </a:xfrm>
          <a:prstGeom prst="roundRect">
            <a:avLst/>
          </a:prstGeom>
          <a:solidFill>
            <a:schemeClr val="bg1"/>
          </a:solidFill>
          <a:ln w="4762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50D2E96-2CD5-9ABA-6246-268FD6A7F958}"/>
              </a:ext>
            </a:extLst>
          </p:cNvPr>
          <p:cNvSpPr/>
          <p:nvPr/>
        </p:nvSpPr>
        <p:spPr>
          <a:xfrm>
            <a:off x="415695" y="3905904"/>
            <a:ext cx="3877256" cy="1141631"/>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4806103-C7F3-1820-816F-ADCEA5D43069}"/>
              </a:ext>
            </a:extLst>
          </p:cNvPr>
          <p:cNvSpPr/>
          <p:nvPr/>
        </p:nvSpPr>
        <p:spPr>
          <a:xfrm>
            <a:off x="415695" y="5300723"/>
            <a:ext cx="3877256" cy="1141631"/>
          </a:xfrm>
          <a:prstGeom prst="roundRect">
            <a:avLst/>
          </a:prstGeom>
          <a:solidFill>
            <a:schemeClr val="bg1"/>
          </a:solidFill>
          <a:ln w="47625">
            <a:solidFill>
              <a:srgbClr val="22B7F2"/>
            </a:solidFill>
          </a:ln>
          <a:effectLst>
            <a:outerShdw dist="38100" dir="2700000" sx="101000" sy="101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976187D9-BF13-48A5-9927-B4D58154FDA4}"/>
              </a:ext>
            </a:extLst>
          </p:cNvPr>
          <p:cNvSpPr/>
          <p:nvPr/>
        </p:nvSpPr>
        <p:spPr>
          <a:xfrm>
            <a:off x="4820481" y="1113024"/>
            <a:ext cx="3877256" cy="1141631"/>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E11F36E3-D18A-B93B-71B0-70B9465D53BC}"/>
              </a:ext>
            </a:extLst>
          </p:cNvPr>
          <p:cNvSpPr/>
          <p:nvPr/>
        </p:nvSpPr>
        <p:spPr>
          <a:xfrm>
            <a:off x="4802883" y="2507842"/>
            <a:ext cx="3877256" cy="1141631"/>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a:extLst>
              <a:ext uri="{FF2B5EF4-FFF2-40B4-BE49-F238E27FC236}">
                <a16:creationId xmlns:a16="http://schemas.microsoft.com/office/drawing/2014/main" id="{AAF833FF-46B6-1406-2D26-F1E7EF8CC0CC}"/>
              </a:ext>
            </a:extLst>
          </p:cNvPr>
          <p:cNvSpPr txBox="1">
            <a:spLocks/>
          </p:cNvSpPr>
          <p:nvPr/>
        </p:nvSpPr>
        <p:spPr>
          <a:xfrm>
            <a:off x="463860" y="2721416"/>
            <a:ext cx="3786391"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None/>
            </a:pPr>
            <a:r>
              <a:rPr lang="en-US" sz="1600" dirty="0">
                <a:latin typeface="Open Sans" panose="020B0606030504020204" pitchFamily="34" charset="0"/>
                <a:ea typeface="Open Sans"/>
                <a:cs typeface="Open Sans" panose="020B0606030504020204" pitchFamily="34" charset="0"/>
              </a:rPr>
              <a:t>Make the Code </a:t>
            </a:r>
            <a:r>
              <a:rPr lang="en-US" sz="1600" b="1" dirty="0">
                <a:solidFill>
                  <a:srgbClr val="EDAE00"/>
                </a:solidFill>
                <a:latin typeface="Open Sans" panose="020B0606030504020204" pitchFamily="34" charset="0"/>
                <a:ea typeface="Open Sans"/>
                <a:cs typeface="Open Sans" panose="020B0606030504020204" pitchFamily="34" charset="0"/>
              </a:rPr>
              <a:t>easier to use</a:t>
            </a:r>
            <a:r>
              <a:rPr lang="en-US" sz="1600" dirty="0">
                <a:solidFill>
                  <a:srgbClr val="EDAE00"/>
                </a:solidFill>
                <a:latin typeface="Open Sans" panose="020B0606030504020204" pitchFamily="34" charset="0"/>
                <a:ea typeface="Open Sans"/>
                <a:cs typeface="Open Sans" panose="020B0606030504020204" pitchFamily="34" charset="0"/>
              </a:rPr>
              <a:t> </a:t>
            </a:r>
            <a:r>
              <a:rPr lang="en-US" sz="1600" dirty="0">
                <a:latin typeface="Open Sans" panose="020B0606030504020204" pitchFamily="34" charset="0"/>
                <a:ea typeface="Open Sans"/>
                <a:cs typeface="Open Sans" panose="020B0606030504020204" pitchFamily="34" charset="0"/>
              </a:rPr>
              <a:t>with</a:t>
            </a:r>
            <a:r>
              <a:rPr lang="en-US" sz="1600" b="1" dirty="0">
                <a:latin typeface="Open Sans" panose="020B0606030504020204" pitchFamily="34" charset="0"/>
                <a:ea typeface="Open Sans"/>
                <a:cs typeface="Open Sans" panose="020B0606030504020204" pitchFamily="34" charset="0"/>
              </a:rPr>
              <a:t> </a:t>
            </a:r>
            <a:r>
              <a:rPr lang="en-US" sz="1600" dirty="0">
                <a:latin typeface="Open Sans" panose="020B0606030504020204" pitchFamily="34" charset="0"/>
                <a:ea typeface="Open Sans"/>
                <a:cs typeface="Open Sans" panose="020B0606030504020204" pitchFamily="34" charset="0"/>
              </a:rPr>
              <a:t>graphics, tables, and simple language</a:t>
            </a:r>
          </a:p>
        </p:txBody>
      </p:sp>
      <p:sp>
        <p:nvSpPr>
          <p:cNvPr id="30" name="Content Placeholder 2">
            <a:extLst>
              <a:ext uri="{FF2B5EF4-FFF2-40B4-BE49-F238E27FC236}">
                <a16:creationId xmlns:a16="http://schemas.microsoft.com/office/drawing/2014/main" id="{595C4B2F-93CA-D984-F55A-523B90DF0E33}"/>
              </a:ext>
            </a:extLst>
          </p:cNvPr>
          <p:cNvSpPr txBox="1">
            <a:spLocks/>
          </p:cNvSpPr>
          <p:nvPr/>
        </p:nvSpPr>
        <p:spPr>
          <a:xfrm>
            <a:off x="319567" y="4097725"/>
            <a:ext cx="3605307"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n-US" sz="1600" dirty="0">
                <a:solidFill>
                  <a:srgbClr val="323232"/>
                </a:solidFill>
                <a:latin typeface="Open Sans" panose="020B0606030504020204" pitchFamily="34" charset="0"/>
                <a:ea typeface="Open Sans"/>
                <a:cs typeface="Open Sans" panose="020B0606030504020204" pitchFamily="34" charset="0"/>
              </a:rPr>
              <a:t>Create greater </a:t>
            </a:r>
            <a:r>
              <a:rPr lang="en-US" sz="1600" b="1" dirty="0">
                <a:solidFill>
                  <a:srgbClr val="323232"/>
                </a:solidFill>
                <a:latin typeface="Open Sans" panose="020B0606030504020204" pitchFamily="34" charset="0"/>
                <a:ea typeface="Open Sans"/>
                <a:cs typeface="Open Sans" panose="020B0606030504020204" pitchFamily="34" charset="0"/>
              </a:rPr>
              <a:t>transparency</a:t>
            </a:r>
            <a:r>
              <a:rPr lang="en-US" sz="1600" dirty="0">
                <a:solidFill>
                  <a:srgbClr val="323232"/>
                </a:solidFill>
                <a:latin typeface="Open Sans" panose="020B0606030504020204" pitchFamily="34" charset="0"/>
                <a:ea typeface="Open Sans"/>
                <a:cs typeface="Open Sans" panose="020B0606030504020204" pitchFamily="34" charset="0"/>
              </a:rPr>
              <a:t> and </a:t>
            </a:r>
            <a:r>
              <a:rPr lang="en-US" sz="1600" b="1" dirty="0">
                <a:solidFill>
                  <a:srgbClr val="323232"/>
                </a:solidFill>
                <a:latin typeface="Open Sans" panose="020B0606030504020204" pitchFamily="34" charset="0"/>
                <a:ea typeface="Open Sans"/>
                <a:cs typeface="Open Sans" panose="020B0606030504020204" pitchFamily="34" charset="0"/>
              </a:rPr>
              <a:t>predictability</a:t>
            </a:r>
          </a:p>
        </p:txBody>
      </p:sp>
      <p:sp>
        <p:nvSpPr>
          <p:cNvPr id="31" name="Content Placeholder 2">
            <a:extLst>
              <a:ext uri="{FF2B5EF4-FFF2-40B4-BE49-F238E27FC236}">
                <a16:creationId xmlns:a16="http://schemas.microsoft.com/office/drawing/2014/main" id="{78DA853A-C89D-DFD3-BCD7-FF1AFC66A6EB}"/>
              </a:ext>
            </a:extLst>
          </p:cNvPr>
          <p:cNvSpPr txBox="1">
            <a:spLocks/>
          </p:cNvSpPr>
          <p:nvPr/>
        </p:nvSpPr>
        <p:spPr>
          <a:xfrm>
            <a:off x="400868" y="5503373"/>
            <a:ext cx="3592338"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n-US" sz="1600" b="1" dirty="0">
                <a:solidFill>
                  <a:srgbClr val="22B7F2"/>
                </a:solidFill>
                <a:latin typeface="Open Sans" panose="020B0606030504020204" pitchFamily="34" charset="0"/>
                <a:ea typeface="Open Sans"/>
                <a:cs typeface="Open Sans" panose="020B0606030504020204" pitchFamily="34" charset="0"/>
              </a:rPr>
              <a:t>Streamline </a:t>
            </a:r>
            <a:r>
              <a:rPr lang="en-US" sz="1600" dirty="0">
                <a:solidFill>
                  <a:srgbClr val="323232"/>
                </a:solidFill>
                <a:latin typeface="Open Sans" panose="020B0606030504020204" pitchFamily="34" charset="0"/>
                <a:ea typeface="Open Sans"/>
                <a:cs typeface="Open Sans" panose="020B0606030504020204" pitchFamily="34" charset="0"/>
              </a:rPr>
              <a:t>development processes</a:t>
            </a:r>
          </a:p>
        </p:txBody>
      </p:sp>
      <p:sp>
        <p:nvSpPr>
          <p:cNvPr id="32" name="Content Placeholder 2">
            <a:extLst>
              <a:ext uri="{FF2B5EF4-FFF2-40B4-BE49-F238E27FC236}">
                <a16:creationId xmlns:a16="http://schemas.microsoft.com/office/drawing/2014/main" id="{C1C17EB0-9532-E83F-13E3-F0E738810B1C}"/>
              </a:ext>
            </a:extLst>
          </p:cNvPr>
          <p:cNvSpPr txBox="1">
            <a:spLocks/>
          </p:cNvSpPr>
          <p:nvPr/>
        </p:nvSpPr>
        <p:spPr>
          <a:xfrm>
            <a:off x="4820480" y="2719149"/>
            <a:ext cx="3493911" cy="714481"/>
          </a:xfrm>
          <a:prstGeom prst="rect">
            <a:avLst/>
          </a:prstGeom>
          <a:ln>
            <a:no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n-US" sz="1600" b="1" dirty="0">
                <a:solidFill>
                  <a:srgbClr val="000173"/>
                </a:solidFill>
                <a:latin typeface="Open Sans" panose="020B0606030504020204" pitchFamily="34" charset="0"/>
                <a:ea typeface="Open Sans"/>
                <a:cs typeface="Open Sans" panose="020B0606030504020204" pitchFamily="34" charset="0"/>
              </a:rPr>
              <a:t>Incorporate</a:t>
            </a:r>
            <a:r>
              <a:rPr lang="en-US" sz="1600" dirty="0">
                <a:solidFill>
                  <a:srgbClr val="323232"/>
                </a:solidFill>
                <a:latin typeface="Open Sans" panose="020B0606030504020204" pitchFamily="34" charset="0"/>
                <a:ea typeface="Open Sans"/>
                <a:cs typeface="Open Sans" panose="020B0606030504020204" pitchFamily="34" charset="0"/>
              </a:rPr>
              <a:t> new State laws</a:t>
            </a:r>
          </a:p>
        </p:txBody>
      </p:sp>
      <p:sp>
        <p:nvSpPr>
          <p:cNvPr id="33" name="Content Placeholder 2">
            <a:extLst>
              <a:ext uri="{FF2B5EF4-FFF2-40B4-BE49-F238E27FC236}">
                <a16:creationId xmlns:a16="http://schemas.microsoft.com/office/drawing/2014/main" id="{7E3309B7-7907-B714-5DA5-B1A5E32B1BDC}"/>
              </a:ext>
            </a:extLst>
          </p:cNvPr>
          <p:cNvSpPr txBox="1">
            <a:spLocks/>
          </p:cNvSpPr>
          <p:nvPr/>
        </p:nvSpPr>
        <p:spPr>
          <a:xfrm>
            <a:off x="4802883" y="1291358"/>
            <a:ext cx="3511509"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n-US" sz="1600" b="1" dirty="0">
                <a:solidFill>
                  <a:srgbClr val="323232"/>
                </a:solidFill>
                <a:latin typeface="Open Sans" panose="020B0606030504020204" pitchFamily="34" charset="0"/>
                <a:ea typeface="Open Sans"/>
                <a:cs typeface="Open Sans" panose="020B0606030504020204" pitchFamily="34" charset="0"/>
              </a:rPr>
              <a:t>Reduce</a:t>
            </a:r>
            <a:r>
              <a:rPr lang="en-US" sz="1600" dirty="0">
                <a:solidFill>
                  <a:srgbClr val="323232"/>
                </a:solidFill>
                <a:latin typeface="Open Sans" panose="020B0606030504020204" pitchFamily="34" charset="0"/>
                <a:ea typeface="Open Sans"/>
                <a:cs typeface="Open Sans" panose="020B0606030504020204" pitchFamily="34" charset="0"/>
              </a:rPr>
              <a:t> potential for adverse land use </a:t>
            </a:r>
            <a:r>
              <a:rPr lang="en-US" sz="1600" b="1" dirty="0">
                <a:solidFill>
                  <a:srgbClr val="323232"/>
                </a:solidFill>
                <a:latin typeface="Open Sans" panose="020B0606030504020204" pitchFamily="34" charset="0"/>
                <a:ea typeface="Open Sans"/>
                <a:cs typeface="Open Sans" panose="020B0606030504020204" pitchFamily="34" charset="0"/>
              </a:rPr>
              <a:t>impacts</a:t>
            </a:r>
          </a:p>
        </p:txBody>
      </p:sp>
    </p:spTree>
    <p:extLst>
      <p:ext uri="{BB962C8B-B14F-4D97-AF65-F5344CB8AC3E}">
        <p14:creationId xmlns:p14="http://schemas.microsoft.com/office/powerpoint/2010/main" val="91535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ED8A-A236-6A94-0492-FAC8797E9C81}"/>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Benefits of modernization</a:t>
            </a:r>
          </a:p>
        </p:txBody>
      </p:sp>
      <p:grpSp>
        <p:nvGrpSpPr>
          <p:cNvPr id="26" name="Group 25">
            <a:extLst>
              <a:ext uri="{FF2B5EF4-FFF2-40B4-BE49-F238E27FC236}">
                <a16:creationId xmlns:a16="http://schemas.microsoft.com/office/drawing/2014/main" id="{BFC73219-F9B5-153C-BCFD-84D399F85601}"/>
              </a:ext>
            </a:extLst>
          </p:cNvPr>
          <p:cNvGrpSpPr>
            <a:grpSpLocks noGrp="1" noUngrp="1" noRot="1" noMove="1" noResize="1"/>
          </p:cNvGrpSpPr>
          <p:nvPr/>
        </p:nvGrpSpPr>
        <p:grpSpPr>
          <a:xfrm>
            <a:off x="228600" y="1061229"/>
            <a:ext cx="8682495" cy="5627715"/>
            <a:chOff x="228600" y="1061229"/>
            <a:chExt cx="8682495" cy="5627715"/>
          </a:xfrm>
        </p:grpSpPr>
        <p:sp>
          <p:nvSpPr>
            <p:cNvPr id="6" name="Rectangle: Rounded Corners 5">
              <a:extLst>
                <a:ext uri="{FF2B5EF4-FFF2-40B4-BE49-F238E27FC236}">
                  <a16:creationId xmlns:a16="http://schemas.microsoft.com/office/drawing/2014/main" id="{EC6DF6D7-D9EC-931F-CEA0-02469BD9D0C1}"/>
                </a:ext>
              </a:extLst>
            </p:cNvPr>
            <p:cNvSpPr>
              <a:spLocks noGrp="1" noRot="1" noMove="1" noResize="1" noEditPoints="1" noAdjustHandles="1" noChangeArrowheads="1" noChangeShapeType="1"/>
            </p:cNvSpPr>
            <p:nvPr/>
          </p:nvSpPr>
          <p:spPr>
            <a:xfrm>
              <a:off x="630798" y="4283864"/>
              <a:ext cx="1963569" cy="1936615"/>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F0219D-0E01-7203-C57D-1AEEFA5E0537}"/>
                </a:ext>
              </a:extLst>
            </p:cNvPr>
            <p:cNvSpPr>
              <a:spLocks noGrp="1" noRot="1" noMove="1" noResize="1" noEditPoints="1" noAdjustHandles="1" noChangeArrowheads="1" noChangeShapeType="1"/>
            </p:cNvSpPr>
            <p:nvPr/>
          </p:nvSpPr>
          <p:spPr>
            <a:xfrm>
              <a:off x="228600" y="3862361"/>
              <a:ext cx="1195563" cy="1225899"/>
            </a:xfrm>
            <a:prstGeom prst="ellipse">
              <a:avLst/>
            </a:prstGeom>
            <a:solidFill>
              <a:srgbClr val="000173"/>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97733D3D-B571-2653-DC09-3B07999D827B}"/>
                </a:ext>
              </a:extLst>
            </p:cNvPr>
            <p:cNvSpPr>
              <a:spLocks noGrp="1" noRot="1" noMove="1" noResize="1" noEditPoints="1" noAdjustHandles="1" noChangeArrowheads="1" noChangeShapeType="1"/>
            </p:cNvSpPr>
            <p:nvPr/>
          </p:nvSpPr>
          <p:spPr>
            <a:xfrm>
              <a:off x="671493" y="1574092"/>
              <a:ext cx="1963569" cy="1936615"/>
            </a:xfrm>
            <a:prstGeom prst="roundRect">
              <a:avLst/>
            </a:prstGeom>
            <a:solidFill>
              <a:schemeClr val="bg1"/>
            </a:solidFill>
            <a:ln w="47625">
              <a:solidFill>
                <a:srgbClr val="EDAE00"/>
              </a:solidFill>
            </a:ln>
            <a:effectLst>
              <a:outerShdw dist="38100" dir="13500000" sx="101000" sy="101000" algn="br"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27912F9-08EF-F5B5-52CF-63D60C92434D}"/>
                </a:ext>
              </a:extLst>
            </p:cNvPr>
            <p:cNvSpPr>
              <a:spLocks/>
            </p:cNvSpPr>
            <p:nvPr/>
          </p:nvSpPr>
          <p:spPr>
            <a:xfrm>
              <a:off x="1806995" y="1061229"/>
              <a:ext cx="1195563" cy="1225899"/>
            </a:xfrm>
            <a:prstGeom prst="ellipse">
              <a:avLst/>
            </a:prstGeom>
            <a:solidFill>
              <a:srgbClr val="EDAE0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D4DF5CD-5B2B-56F7-891C-66BB06BB9291}"/>
                </a:ext>
              </a:extLst>
            </p:cNvPr>
            <p:cNvSpPr>
              <a:spLocks noGrp="1" noRot="1" noMove="1" noResize="1" noEditPoints="1" noAdjustHandles="1" noChangeArrowheads="1" noChangeShapeType="1"/>
            </p:cNvSpPr>
            <p:nvPr/>
          </p:nvSpPr>
          <p:spPr>
            <a:xfrm>
              <a:off x="3514736" y="4283863"/>
              <a:ext cx="1963569" cy="1936615"/>
            </a:xfrm>
            <a:prstGeom prst="roundRect">
              <a:avLst/>
            </a:prstGeom>
            <a:solidFill>
              <a:schemeClr val="bg1"/>
            </a:solidFill>
            <a:ln w="47625">
              <a:solidFill>
                <a:srgbClr val="323232"/>
              </a:solidFill>
            </a:ln>
            <a:effectLst>
              <a:outerShdw dist="38100" dir="8100000" sx="101000" sy="101000" algn="tr"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6E3FA6B-7C27-6F63-4A3D-B672362075CD}"/>
                </a:ext>
              </a:extLst>
            </p:cNvPr>
            <p:cNvSpPr>
              <a:spLocks noGrp="1" noRot="1" noMove="1" noResize="1" noEditPoints="1" noAdjustHandles="1" noChangeArrowheads="1" noChangeShapeType="1"/>
            </p:cNvSpPr>
            <p:nvPr/>
          </p:nvSpPr>
          <p:spPr>
            <a:xfrm>
              <a:off x="4814540" y="3921029"/>
              <a:ext cx="1195563" cy="1225899"/>
            </a:xfrm>
            <a:prstGeom prst="ellipse">
              <a:avLst/>
            </a:prstGeom>
            <a:solidFill>
              <a:srgbClr val="32323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48F043F-E269-DA63-E435-F3BED0D6B2F9}"/>
                </a:ext>
              </a:extLst>
            </p:cNvPr>
            <p:cNvSpPr>
              <a:spLocks noGrp="1" noRot="1" noMove="1" noResize="1" noEditPoints="1" noAdjustHandles="1" noChangeArrowheads="1" noChangeShapeType="1"/>
            </p:cNvSpPr>
            <p:nvPr/>
          </p:nvSpPr>
          <p:spPr>
            <a:xfrm>
              <a:off x="3524342" y="1574092"/>
              <a:ext cx="1963569" cy="1936615"/>
            </a:xfrm>
            <a:prstGeom prst="roundRect">
              <a:avLst/>
            </a:prstGeom>
            <a:solidFill>
              <a:schemeClr val="bg1"/>
            </a:solidFill>
            <a:ln w="47625">
              <a:solidFill>
                <a:srgbClr val="22B7F2"/>
              </a:solidFill>
            </a:ln>
            <a:effectLst>
              <a:outerShdw dist="38100" dir="18900000" sx="101000" sy="101000" algn="b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F77F745-3949-E16C-C273-E70A3018ACB5}"/>
                </a:ext>
              </a:extLst>
            </p:cNvPr>
            <p:cNvSpPr>
              <a:spLocks/>
            </p:cNvSpPr>
            <p:nvPr/>
          </p:nvSpPr>
          <p:spPr>
            <a:xfrm>
              <a:off x="2960271" y="2530454"/>
              <a:ext cx="1195563" cy="1225899"/>
            </a:xfrm>
            <a:prstGeom prst="ellipse">
              <a:avLst/>
            </a:prstGeom>
            <a:solidFill>
              <a:srgbClr val="22B7F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3E2EE77-FB3B-82B4-2028-057C2D02F896}"/>
                </a:ext>
              </a:extLst>
            </p:cNvPr>
            <p:cNvSpPr>
              <a:spLocks noGrp="1" noRot="1" noMove="1" noResize="1" noEditPoints="1" noAdjustHandles="1" noChangeArrowheads="1" noChangeShapeType="1"/>
            </p:cNvSpPr>
            <p:nvPr/>
          </p:nvSpPr>
          <p:spPr>
            <a:xfrm>
              <a:off x="6508938" y="4336891"/>
              <a:ext cx="1963569" cy="1936615"/>
            </a:xfrm>
            <a:prstGeom prst="roundRect">
              <a:avLst/>
            </a:prstGeom>
            <a:solidFill>
              <a:schemeClr val="bg1"/>
            </a:solidFill>
            <a:ln w="47625">
              <a:solidFill>
                <a:srgbClr val="EDAE00"/>
              </a:solidFill>
            </a:ln>
            <a:effectLst>
              <a:outerShdw dist="38100" dir="13500000" sx="101000" sy="101000" algn="br"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A6DF134-B1F5-5CCA-ED55-0A2BD47B65FB}"/>
                </a:ext>
              </a:extLst>
            </p:cNvPr>
            <p:cNvSpPr>
              <a:spLocks noGrp="1" noRot="1" noMove="1" noResize="1" noEditPoints="1" noAdjustHandles="1" noChangeArrowheads="1" noChangeShapeType="1"/>
            </p:cNvSpPr>
            <p:nvPr/>
          </p:nvSpPr>
          <p:spPr>
            <a:xfrm>
              <a:off x="7715532" y="5463045"/>
              <a:ext cx="1195563" cy="1225899"/>
            </a:xfrm>
            <a:prstGeom prst="ellipse">
              <a:avLst/>
            </a:prstGeom>
            <a:solidFill>
              <a:srgbClr val="EDAE0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A07C6FBF-1F8D-5757-0807-79AE7E0236B9}"/>
                </a:ext>
              </a:extLst>
            </p:cNvPr>
            <p:cNvSpPr>
              <a:spLocks noGrp="1" noRot="1" noMove="1" noResize="1" noEditPoints="1" noAdjustHandles="1" noChangeArrowheads="1" noChangeShapeType="1"/>
            </p:cNvSpPr>
            <p:nvPr/>
          </p:nvSpPr>
          <p:spPr>
            <a:xfrm>
              <a:off x="6393486" y="1492114"/>
              <a:ext cx="1963569" cy="1936615"/>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D81117D-80FC-6FB3-B4F8-B66C37C4C901}"/>
                </a:ext>
              </a:extLst>
            </p:cNvPr>
            <p:cNvSpPr>
              <a:spLocks noGrp="1" noRot="1" noMove="1" noResize="1" noEditPoints="1" noAdjustHandles="1" noChangeArrowheads="1" noChangeShapeType="1"/>
            </p:cNvSpPr>
            <p:nvPr/>
          </p:nvSpPr>
          <p:spPr>
            <a:xfrm>
              <a:off x="5991288" y="1070611"/>
              <a:ext cx="1195563" cy="1225899"/>
            </a:xfrm>
            <a:prstGeom prst="ellipse">
              <a:avLst/>
            </a:prstGeom>
            <a:solidFill>
              <a:srgbClr val="000173"/>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90B9CB5C-FD5A-B86D-3501-1B69DE656D39}"/>
              </a:ext>
            </a:extLst>
          </p:cNvPr>
          <p:cNvSpPr txBox="1">
            <a:spLocks/>
          </p:cNvSpPr>
          <p:nvPr/>
        </p:nvSpPr>
        <p:spPr>
          <a:xfrm>
            <a:off x="756766" y="1683560"/>
            <a:ext cx="1938013" cy="1765737"/>
          </a:xfrm>
          <a:effectLst/>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323232"/>
                </a:solidFill>
                <a:latin typeface="Open Sans" panose="020B0606030504020204" pitchFamily="34" charset="0"/>
                <a:ea typeface="Open Sans"/>
                <a:cs typeface="Open Sans" panose="020B0606030504020204" pitchFamily="34" charset="0"/>
              </a:rPr>
              <a:t>Systemic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dirty="0">
                <a:solidFill>
                  <a:srgbClr val="323232"/>
                </a:solidFill>
                <a:latin typeface="Open Sans" panose="020B0606030504020204" pitchFamily="34" charset="0"/>
                <a:ea typeface="Open Sans"/>
                <a:cs typeface="Open Sans" panose="020B0606030504020204" pitchFamily="34" charset="0"/>
              </a:rPr>
              <a:t>approach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dirty="0">
                <a:solidFill>
                  <a:srgbClr val="323232"/>
                </a:solidFill>
                <a:latin typeface="Open Sans" panose="020B0606030504020204" pitchFamily="34" charset="0"/>
                <a:ea typeface="Open Sans"/>
                <a:cs typeface="Open Sans" panose="020B0606030504020204" pitchFamily="34" charset="0"/>
              </a:rPr>
              <a:t>to </a:t>
            </a:r>
            <a:r>
              <a:rPr lang="en-US" sz="1600" b="1" dirty="0">
                <a:solidFill>
                  <a:srgbClr val="EDAE00"/>
                </a:solidFill>
                <a:latin typeface="Open Sans" panose="020B0606030504020204" pitchFamily="34" charset="0"/>
                <a:ea typeface="Open Sans"/>
                <a:cs typeface="Open Sans" panose="020B0606030504020204" pitchFamily="34" charset="0"/>
              </a:rPr>
              <a:t>economic development </a:t>
            </a:r>
            <a:r>
              <a:rPr lang="en-US" sz="1600" dirty="0">
                <a:solidFill>
                  <a:srgbClr val="323232"/>
                </a:solidFill>
                <a:latin typeface="Open Sans" panose="020B0606030504020204" pitchFamily="34" charset="0"/>
                <a:ea typeface="Open Sans"/>
                <a:cs typeface="Open Sans" panose="020B0606030504020204" pitchFamily="34" charset="0"/>
              </a:rPr>
              <a:t>and </a:t>
            </a:r>
            <a:r>
              <a:rPr lang="en-US" sz="1600" b="1" dirty="0">
                <a:solidFill>
                  <a:srgbClr val="EDAE00"/>
                </a:solidFill>
                <a:latin typeface="Open Sans" panose="020B0606030504020204" pitchFamily="34" charset="0"/>
                <a:ea typeface="Open Sans"/>
                <a:cs typeface="Open Sans" panose="020B0606030504020204" pitchFamily="34" charset="0"/>
              </a:rPr>
              <a:t>investment in our community</a:t>
            </a:r>
          </a:p>
        </p:txBody>
      </p:sp>
      <p:sp>
        <p:nvSpPr>
          <p:cNvPr id="21" name="Content Placeholder 2">
            <a:extLst>
              <a:ext uri="{FF2B5EF4-FFF2-40B4-BE49-F238E27FC236}">
                <a16:creationId xmlns:a16="http://schemas.microsoft.com/office/drawing/2014/main" id="{214D67CE-EDC9-F9FB-2A24-24AB10740CA6}"/>
              </a:ext>
            </a:extLst>
          </p:cNvPr>
          <p:cNvSpPr txBox="1">
            <a:spLocks/>
          </p:cNvSpPr>
          <p:nvPr/>
        </p:nvSpPr>
        <p:spPr>
          <a:xfrm>
            <a:off x="3818356" y="1522065"/>
            <a:ext cx="1589094" cy="1847715"/>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600" dirty="0">
                <a:solidFill>
                  <a:srgbClr val="323232"/>
                </a:solidFill>
                <a:latin typeface="Open Sans" panose="020B0606030504020204" pitchFamily="34" charset="0"/>
                <a:ea typeface="Open Sans"/>
                <a:cs typeface="Open Sans" panose="020B0606030504020204" pitchFamily="34" charset="0"/>
              </a:rPr>
              <a:t>New and </a:t>
            </a:r>
          </a:p>
          <a:p>
            <a:pPr marL="0" indent="0" algn="r">
              <a:buNone/>
            </a:pPr>
            <a:r>
              <a:rPr lang="en-US" sz="1600" dirty="0">
                <a:latin typeface="Open Sans" panose="020B0606030504020204" pitchFamily="34" charset="0"/>
                <a:ea typeface="Open Sans"/>
                <a:cs typeface="Open Sans" panose="020B0606030504020204" pitchFamily="34" charset="0"/>
              </a:rPr>
              <a:t>expanded permitted uses to support </a:t>
            </a:r>
          </a:p>
          <a:p>
            <a:pPr marL="0" indent="0" algn="r">
              <a:buNone/>
            </a:pPr>
            <a:r>
              <a:rPr lang="en-US" sz="1600" b="1" dirty="0">
                <a:solidFill>
                  <a:srgbClr val="22B7F2"/>
                </a:solidFill>
                <a:latin typeface="Open Sans" panose="020B0606030504020204" pitchFamily="34" charset="0"/>
                <a:ea typeface="Open Sans"/>
                <a:cs typeface="Open Sans" panose="020B0606030504020204" pitchFamily="34" charset="0"/>
              </a:rPr>
              <a:t>business activity</a:t>
            </a:r>
            <a:endParaRPr lang="en-US" sz="1600" b="1" dirty="0">
              <a:solidFill>
                <a:srgbClr val="323232"/>
              </a:solidFill>
              <a:latin typeface="Open Sans" panose="020B0606030504020204" pitchFamily="34" charset="0"/>
              <a:ea typeface="Open Sans"/>
              <a:cs typeface="Open Sans" panose="020B0606030504020204" pitchFamily="34" charset="0"/>
            </a:endParaRPr>
          </a:p>
        </p:txBody>
      </p:sp>
      <p:sp>
        <p:nvSpPr>
          <p:cNvPr id="22" name="Content Placeholder 2">
            <a:extLst>
              <a:ext uri="{FF2B5EF4-FFF2-40B4-BE49-F238E27FC236}">
                <a16:creationId xmlns:a16="http://schemas.microsoft.com/office/drawing/2014/main" id="{A9AA18D4-2FEB-ED07-EC2F-487CE28912A0}"/>
              </a:ext>
            </a:extLst>
          </p:cNvPr>
          <p:cNvSpPr txBox="1">
            <a:spLocks/>
          </p:cNvSpPr>
          <p:nvPr/>
        </p:nvSpPr>
        <p:spPr>
          <a:xfrm>
            <a:off x="624331" y="4401039"/>
            <a:ext cx="1788008" cy="176573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rgbClr val="323232"/>
                </a:solidFill>
                <a:latin typeface="Open Sans" panose="020B0606030504020204" pitchFamily="34" charset="0"/>
                <a:ea typeface="Open Sans"/>
                <a:cs typeface="Open Sans" panose="020B0606030504020204" pitchFamily="34" charset="0"/>
              </a:rPr>
              <a:t>New,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dirty="0">
                <a:solidFill>
                  <a:srgbClr val="323232"/>
                </a:solidFill>
                <a:latin typeface="Open Sans" panose="020B0606030504020204" pitchFamily="34" charset="0"/>
                <a:ea typeface="Open Sans"/>
                <a:cs typeface="Open Sans" panose="020B0606030504020204" pitchFamily="34" charset="0"/>
              </a:rPr>
              <a:t>cleaner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b="1" dirty="0">
                <a:solidFill>
                  <a:srgbClr val="000173"/>
                </a:solidFill>
                <a:latin typeface="Open Sans" panose="020B0606030504020204" pitchFamily="34" charset="0"/>
                <a:ea typeface="Open Sans"/>
                <a:cs typeface="Open Sans" panose="020B0606030504020204" pitchFamily="34" charset="0"/>
              </a:rPr>
              <a:t>jobs</a:t>
            </a:r>
            <a:r>
              <a:rPr lang="en-US" sz="1600" dirty="0">
                <a:solidFill>
                  <a:srgbClr val="323232"/>
                </a:solidFill>
                <a:latin typeface="Open Sans" panose="020B0606030504020204" pitchFamily="34" charset="0"/>
                <a:ea typeface="Open Sans"/>
                <a:cs typeface="Open Sans" panose="020B0606030504020204" pitchFamily="34" charset="0"/>
              </a:rPr>
              <a:t> and </a:t>
            </a:r>
            <a:r>
              <a:rPr lang="en-US" sz="1600" b="1" dirty="0">
                <a:solidFill>
                  <a:srgbClr val="000173"/>
                </a:solidFill>
                <a:latin typeface="Open Sans" panose="020B0606030504020204" pitchFamily="34" charset="0"/>
                <a:ea typeface="Open Sans"/>
                <a:cs typeface="Open Sans" panose="020B0606030504020204" pitchFamily="34" charset="0"/>
              </a:rPr>
              <a:t>opportunities</a:t>
            </a:r>
            <a:r>
              <a:rPr lang="en-US" sz="1600" dirty="0">
                <a:solidFill>
                  <a:srgbClr val="323232"/>
                </a:solidFill>
                <a:latin typeface="Open Sans" panose="020B0606030504020204" pitchFamily="34" charset="0"/>
                <a:ea typeface="Open Sans"/>
                <a:cs typeface="Open Sans" panose="020B0606030504020204" pitchFamily="34" charset="0"/>
              </a:rPr>
              <a:t> for upward mobility</a:t>
            </a:r>
          </a:p>
        </p:txBody>
      </p:sp>
      <p:sp>
        <p:nvSpPr>
          <p:cNvPr id="23" name="Content Placeholder 2">
            <a:extLst>
              <a:ext uri="{FF2B5EF4-FFF2-40B4-BE49-F238E27FC236}">
                <a16:creationId xmlns:a16="http://schemas.microsoft.com/office/drawing/2014/main" id="{81A15D96-8CD2-D511-03B7-A4B6C1E4EAFF}"/>
              </a:ext>
            </a:extLst>
          </p:cNvPr>
          <p:cNvSpPr txBox="1">
            <a:spLocks/>
          </p:cNvSpPr>
          <p:nvPr/>
        </p:nvSpPr>
        <p:spPr>
          <a:xfrm>
            <a:off x="3677705" y="4386756"/>
            <a:ext cx="1672378" cy="176573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323232"/>
                </a:solidFill>
                <a:latin typeface="Open Sans" panose="020B0606030504020204" pitchFamily="34" charset="0"/>
                <a:ea typeface="Open Sans"/>
                <a:cs typeface="Open Sans" panose="020B0606030504020204" pitchFamily="34" charset="0"/>
              </a:rPr>
              <a:t>Retain</a:t>
            </a:r>
            <a:r>
              <a:rPr lang="en-US" sz="1600" dirty="0">
                <a:solidFill>
                  <a:srgbClr val="323232"/>
                </a:solidFill>
                <a:latin typeface="Open Sans" panose="020B0606030504020204" pitchFamily="34" charset="0"/>
                <a:ea typeface="Open Sans"/>
                <a:cs typeface="Open Sans" panose="020B0606030504020204" pitchFamily="34" charset="0"/>
              </a:rPr>
              <a:t>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dirty="0">
                <a:solidFill>
                  <a:srgbClr val="323232"/>
                </a:solidFill>
                <a:latin typeface="Open Sans" panose="020B0606030504020204" pitchFamily="34" charset="0"/>
                <a:ea typeface="Open Sans"/>
                <a:cs typeface="Open Sans" panose="020B0606030504020204" pitchFamily="34" charset="0"/>
              </a:rPr>
              <a:t>and </a:t>
            </a:r>
            <a:r>
              <a:rPr lang="en-US" sz="1600" b="1" dirty="0">
                <a:solidFill>
                  <a:srgbClr val="323232"/>
                </a:solidFill>
                <a:latin typeface="Open Sans" panose="020B0606030504020204" pitchFamily="34" charset="0"/>
                <a:ea typeface="Open Sans"/>
                <a:cs typeface="Open Sans" panose="020B0606030504020204" pitchFamily="34" charset="0"/>
              </a:rPr>
              <a:t>attract</a:t>
            </a:r>
            <a:r>
              <a:rPr lang="en-US" sz="1600" dirty="0">
                <a:solidFill>
                  <a:srgbClr val="323232"/>
                </a:solidFill>
                <a:latin typeface="Open Sans" panose="020B0606030504020204" pitchFamily="34" charset="0"/>
                <a:ea typeface="Open Sans"/>
                <a:cs typeface="Open Sans" panose="020B0606030504020204" pitchFamily="34" charset="0"/>
              </a:rPr>
              <a:t> businesses and residents</a:t>
            </a:r>
          </a:p>
        </p:txBody>
      </p:sp>
      <p:sp>
        <p:nvSpPr>
          <p:cNvPr id="24" name="Content Placeholder 2">
            <a:extLst>
              <a:ext uri="{FF2B5EF4-FFF2-40B4-BE49-F238E27FC236}">
                <a16:creationId xmlns:a16="http://schemas.microsoft.com/office/drawing/2014/main" id="{397FBDFE-BF66-FCD2-EB8E-CBB8B449E930}"/>
              </a:ext>
            </a:extLst>
          </p:cNvPr>
          <p:cNvSpPr txBox="1">
            <a:spLocks/>
          </p:cNvSpPr>
          <p:nvPr/>
        </p:nvSpPr>
        <p:spPr>
          <a:xfrm>
            <a:off x="6333769" y="1629365"/>
            <a:ext cx="1893887" cy="176573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600" dirty="0">
                <a:solidFill>
                  <a:srgbClr val="323232"/>
                </a:solidFill>
                <a:latin typeface="Open Sans" panose="020B0606030504020204" pitchFamily="34" charset="0"/>
                <a:ea typeface="Open Sans"/>
                <a:cs typeface="Open Sans" panose="020B0606030504020204" pitchFamily="34" charset="0"/>
              </a:rPr>
              <a:t>Focus </a:t>
            </a:r>
            <a:r>
              <a:rPr lang="en-US" sz="1600" b="1" dirty="0">
                <a:solidFill>
                  <a:srgbClr val="000173"/>
                </a:solidFill>
                <a:latin typeface="Open Sans" panose="020B0606030504020204" pitchFamily="34" charset="0"/>
                <a:ea typeface="Open Sans"/>
                <a:cs typeface="Open Sans" panose="020B0606030504020204" pitchFamily="34" charset="0"/>
              </a:rPr>
              <a:t>new development</a:t>
            </a:r>
            <a:r>
              <a:rPr lang="en-US" sz="1600" b="1" dirty="0">
                <a:solidFill>
                  <a:srgbClr val="323232"/>
                </a:solidFill>
                <a:latin typeface="Open Sans" panose="020B0606030504020204" pitchFamily="34" charset="0"/>
                <a:ea typeface="Open Sans"/>
                <a:cs typeface="Open Sans" panose="020B0606030504020204" pitchFamily="34" charset="0"/>
              </a:rPr>
              <a:t> </a:t>
            </a:r>
            <a:r>
              <a:rPr lang="en-US" sz="1600" dirty="0">
                <a:solidFill>
                  <a:srgbClr val="323232"/>
                </a:solidFill>
                <a:latin typeface="Open Sans" panose="020B0606030504020204" pitchFamily="34" charset="0"/>
                <a:ea typeface="Open Sans"/>
                <a:cs typeface="Open Sans" panose="020B0606030504020204" pitchFamily="34" charset="0"/>
              </a:rPr>
              <a:t>in targeted areas</a:t>
            </a:r>
          </a:p>
        </p:txBody>
      </p:sp>
      <p:sp>
        <p:nvSpPr>
          <p:cNvPr id="25" name="Content Placeholder 2">
            <a:extLst>
              <a:ext uri="{FF2B5EF4-FFF2-40B4-BE49-F238E27FC236}">
                <a16:creationId xmlns:a16="http://schemas.microsoft.com/office/drawing/2014/main" id="{78754F02-AB03-77E1-B5A7-1DF1F8F1978C}"/>
              </a:ext>
            </a:extLst>
          </p:cNvPr>
          <p:cNvSpPr txBox="1">
            <a:spLocks/>
          </p:cNvSpPr>
          <p:nvPr/>
        </p:nvSpPr>
        <p:spPr>
          <a:xfrm>
            <a:off x="6562038" y="4386755"/>
            <a:ext cx="1910469" cy="1765737"/>
          </a:xfrm>
          <a:effectLst/>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00" dirty="0">
              <a:solidFill>
                <a:srgbClr val="323232"/>
              </a:solidFill>
              <a:latin typeface="Open Sans" panose="020B0606030504020204" pitchFamily="34" charset="0"/>
              <a:ea typeface="Open Sans"/>
              <a:cs typeface="Open Sans" panose="020B0606030504020204" pitchFamily="34" charset="0"/>
            </a:endParaRPr>
          </a:p>
          <a:p>
            <a:pPr marL="0" indent="0">
              <a:buNone/>
            </a:pPr>
            <a:r>
              <a:rPr lang="en-US" sz="1500" dirty="0">
                <a:solidFill>
                  <a:srgbClr val="323232"/>
                </a:solidFill>
                <a:latin typeface="Open Sans" panose="020B0606030504020204" pitchFamily="34" charset="0"/>
                <a:ea typeface="Open Sans"/>
                <a:cs typeface="Open Sans" panose="020B0606030504020204" pitchFamily="34" charset="0"/>
              </a:rPr>
              <a:t>Create a </a:t>
            </a:r>
            <a:r>
              <a:rPr lang="en-US" sz="1500" b="1" dirty="0">
                <a:solidFill>
                  <a:srgbClr val="EDAE00"/>
                </a:solidFill>
                <a:latin typeface="Open Sans" panose="020B0606030504020204" pitchFamily="34" charset="0"/>
                <a:ea typeface="Open Sans"/>
                <a:cs typeface="Open Sans" panose="020B0606030504020204" pitchFamily="34" charset="0"/>
              </a:rPr>
              <a:t>user-friendly code and processes </a:t>
            </a:r>
            <a:r>
              <a:rPr lang="en-US" sz="1500" dirty="0">
                <a:solidFill>
                  <a:srgbClr val="323232"/>
                </a:solidFill>
                <a:latin typeface="Open Sans" panose="020B0606030504020204" pitchFamily="34" charset="0"/>
                <a:ea typeface="Open Sans"/>
                <a:cs typeface="Open Sans" panose="020B0606030504020204" pitchFamily="34" charset="0"/>
              </a:rPr>
              <a:t>that entice proactive application submittals </a:t>
            </a:r>
          </a:p>
        </p:txBody>
      </p:sp>
      <p:pic>
        <p:nvPicPr>
          <p:cNvPr id="29" name="Graphic 28">
            <a:extLst>
              <a:ext uri="{FF2B5EF4-FFF2-40B4-BE49-F238E27FC236}">
                <a16:creationId xmlns:a16="http://schemas.microsoft.com/office/drawing/2014/main" id="{B0D116DA-E52A-D59B-5E2F-6A6919132E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2200" y="1295400"/>
            <a:ext cx="826929" cy="828659"/>
          </a:xfrm>
          <a:prstGeom prst="rect">
            <a:avLst/>
          </a:prstGeom>
        </p:spPr>
      </p:pic>
      <p:pic>
        <p:nvPicPr>
          <p:cNvPr id="31" name="Graphic 30">
            <a:extLst>
              <a:ext uri="{FF2B5EF4-FFF2-40B4-BE49-F238E27FC236}">
                <a16:creationId xmlns:a16="http://schemas.microsoft.com/office/drawing/2014/main" id="{160DD890-7EC3-56FC-BE79-510923AF49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00" y="4114800"/>
            <a:ext cx="934860" cy="666812"/>
          </a:xfrm>
          <a:prstGeom prst="rect">
            <a:avLst/>
          </a:prstGeom>
        </p:spPr>
      </p:pic>
      <p:pic>
        <p:nvPicPr>
          <p:cNvPr id="35" name="Graphic 34">
            <a:extLst>
              <a:ext uri="{FF2B5EF4-FFF2-40B4-BE49-F238E27FC236}">
                <a16:creationId xmlns:a16="http://schemas.microsoft.com/office/drawing/2014/main" id="{150248AE-238B-6FC7-F4C3-58D665160F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9976" y="1259727"/>
            <a:ext cx="946425" cy="875895"/>
          </a:xfrm>
          <a:prstGeom prst="rect">
            <a:avLst/>
          </a:prstGeom>
        </p:spPr>
      </p:pic>
      <p:pic>
        <p:nvPicPr>
          <p:cNvPr id="40" name="Graphic 39">
            <a:extLst>
              <a:ext uri="{FF2B5EF4-FFF2-40B4-BE49-F238E27FC236}">
                <a16:creationId xmlns:a16="http://schemas.microsoft.com/office/drawing/2014/main" id="{6C80228A-B0EB-2610-3803-AB05218C23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8488" y="2807284"/>
            <a:ext cx="654697" cy="654697"/>
          </a:xfrm>
          <a:prstGeom prst="rect">
            <a:avLst/>
          </a:prstGeom>
        </p:spPr>
      </p:pic>
      <p:pic>
        <p:nvPicPr>
          <p:cNvPr id="46" name="Graphic 45">
            <a:extLst>
              <a:ext uri="{FF2B5EF4-FFF2-40B4-BE49-F238E27FC236}">
                <a16:creationId xmlns:a16="http://schemas.microsoft.com/office/drawing/2014/main" id="{CA95AB3F-3224-1719-28FD-5DFB514AAF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5933" y="4114800"/>
            <a:ext cx="832775" cy="828659"/>
          </a:xfrm>
          <a:prstGeom prst="rect">
            <a:avLst/>
          </a:prstGeom>
        </p:spPr>
      </p:pic>
      <p:pic>
        <p:nvPicPr>
          <p:cNvPr id="48" name="Graphic 47">
            <a:extLst>
              <a:ext uri="{FF2B5EF4-FFF2-40B4-BE49-F238E27FC236}">
                <a16:creationId xmlns:a16="http://schemas.microsoft.com/office/drawing/2014/main" id="{ADF762AA-CFD5-BC72-E81F-A10AA9D4B5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48600" y="5638800"/>
            <a:ext cx="839317" cy="900554"/>
          </a:xfrm>
          <a:prstGeom prst="rect">
            <a:avLst/>
          </a:prstGeom>
        </p:spPr>
      </p:pic>
    </p:spTree>
    <p:extLst>
      <p:ext uri="{BB962C8B-B14F-4D97-AF65-F5344CB8AC3E}">
        <p14:creationId xmlns:p14="http://schemas.microsoft.com/office/powerpoint/2010/main" val="426203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5E4C9AB6-1E95-38C7-0740-D19DCCBC8EE7}"/>
              </a:ext>
            </a:extLst>
          </p:cNvPr>
          <p:cNvSpPr/>
          <p:nvPr/>
        </p:nvSpPr>
        <p:spPr>
          <a:xfrm>
            <a:off x="457200" y="5440246"/>
            <a:ext cx="5029200" cy="744781"/>
          </a:xfrm>
          <a:prstGeom prst="rightArrow">
            <a:avLst/>
          </a:prstGeom>
          <a:solidFill>
            <a:schemeClr val="bg1"/>
          </a:solidFill>
          <a:ln w="47625">
            <a:solidFill>
              <a:srgbClr val="000173"/>
            </a:solidFill>
          </a:ln>
          <a:effectLst>
            <a:outerShdw dist="38100" dir="5400000" sx="101000" sy="101000" algn="t"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8E8F70D-9235-D5CC-9BD5-7461691D020B}"/>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Benefits of streamlining</a:t>
            </a:r>
          </a:p>
        </p:txBody>
      </p:sp>
      <p:sp>
        <p:nvSpPr>
          <p:cNvPr id="5" name="Arrow: Right 4">
            <a:extLst>
              <a:ext uri="{FF2B5EF4-FFF2-40B4-BE49-F238E27FC236}">
                <a16:creationId xmlns:a16="http://schemas.microsoft.com/office/drawing/2014/main" id="{61BDC3F4-4B0E-B5CD-DD41-7252484C3D5D}"/>
              </a:ext>
            </a:extLst>
          </p:cNvPr>
          <p:cNvSpPr/>
          <p:nvPr/>
        </p:nvSpPr>
        <p:spPr>
          <a:xfrm>
            <a:off x="266700" y="1219200"/>
            <a:ext cx="5029200" cy="744781"/>
          </a:xfrm>
          <a:prstGeom prst="rightArrow">
            <a:avLst/>
          </a:prstGeom>
          <a:solidFill>
            <a:schemeClr val="bg1"/>
          </a:solidFill>
          <a:ln w="47625">
            <a:solidFill>
              <a:srgbClr val="000173"/>
            </a:solidFill>
          </a:ln>
          <a:effectLst>
            <a:outerShdw dist="38100" dir="5400000" sx="101000" sy="101000" algn="t"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Arrow: Right 15">
            <a:extLst>
              <a:ext uri="{FF2B5EF4-FFF2-40B4-BE49-F238E27FC236}">
                <a16:creationId xmlns:a16="http://schemas.microsoft.com/office/drawing/2014/main" id="{2437AA3D-C573-2E44-0735-936CE20E70D8}"/>
              </a:ext>
            </a:extLst>
          </p:cNvPr>
          <p:cNvSpPr/>
          <p:nvPr/>
        </p:nvSpPr>
        <p:spPr>
          <a:xfrm>
            <a:off x="2781300" y="2116381"/>
            <a:ext cx="5029200" cy="779219"/>
          </a:xfrm>
          <a:prstGeom prst="rightArrow">
            <a:avLst/>
          </a:prstGeom>
          <a:solidFill>
            <a:schemeClr val="bg1"/>
          </a:solidFill>
          <a:ln w="47625">
            <a:solidFill>
              <a:srgbClr val="EDAE00"/>
            </a:solidFill>
          </a:ln>
          <a:effectLst>
            <a:outerShdw dist="38100" dir="5400000" sx="101000" sy="101000" algn="t"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Arrow: Right 16">
            <a:extLst>
              <a:ext uri="{FF2B5EF4-FFF2-40B4-BE49-F238E27FC236}">
                <a16:creationId xmlns:a16="http://schemas.microsoft.com/office/drawing/2014/main" id="{284258FA-66B2-CA36-A0BF-B85DC83C1F75}"/>
              </a:ext>
            </a:extLst>
          </p:cNvPr>
          <p:cNvSpPr/>
          <p:nvPr/>
        </p:nvSpPr>
        <p:spPr>
          <a:xfrm>
            <a:off x="1142999" y="3150029"/>
            <a:ext cx="6248399" cy="901063"/>
          </a:xfrm>
          <a:prstGeom prst="rightArrow">
            <a:avLst/>
          </a:prstGeom>
          <a:solidFill>
            <a:schemeClr val="bg1"/>
          </a:solidFill>
          <a:ln w="47625">
            <a:solidFill>
              <a:srgbClr val="323232"/>
            </a:solidFill>
          </a:ln>
          <a:effectLst>
            <a:outerShdw dist="38100" dir="5400000" sx="101000" sy="101000" algn="t"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Right 17">
            <a:extLst>
              <a:ext uri="{FF2B5EF4-FFF2-40B4-BE49-F238E27FC236}">
                <a16:creationId xmlns:a16="http://schemas.microsoft.com/office/drawing/2014/main" id="{2FD2152E-C8A9-0669-68D1-4E6A6DBEA670}"/>
              </a:ext>
            </a:extLst>
          </p:cNvPr>
          <p:cNvSpPr/>
          <p:nvPr/>
        </p:nvSpPr>
        <p:spPr>
          <a:xfrm>
            <a:off x="3657600" y="4271505"/>
            <a:ext cx="5029200" cy="744781"/>
          </a:xfrm>
          <a:prstGeom prst="rightArrow">
            <a:avLst/>
          </a:prstGeom>
          <a:solidFill>
            <a:schemeClr val="bg1"/>
          </a:solidFill>
          <a:ln w="47625">
            <a:solidFill>
              <a:srgbClr val="22B7F2"/>
            </a:solidFill>
          </a:ln>
          <a:effectLst>
            <a:outerShdw dist="38100" dir="5400000" sx="101000" sy="101000" algn="t"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Content Placeholder 2">
            <a:extLst>
              <a:ext uri="{FF2B5EF4-FFF2-40B4-BE49-F238E27FC236}">
                <a16:creationId xmlns:a16="http://schemas.microsoft.com/office/drawing/2014/main" id="{C95983F2-928C-C68A-B349-DC6B968CE6FD}"/>
              </a:ext>
            </a:extLst>
          </p:cNvPr>
          <p:cNvSpPr txBox="1">
            <a:spLocks/>
          </p:cNvSpPr>
          <p:nvPr/>
        </p:nvSpPr>
        <p:spPr>
          <a:xfrm>
            <a:off x="261836" y="1384090"/>
            <a:ext cx="4686300" cy="38530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000173"/>
                </a:solidFill>
                <a:latin typeface="Open Sans" panose="020B0606030504020204" pitchFamily="34" charset="0"/>
                <a:ea typeface="Open Sans"/>
                <a:cs typeface="Open Sans" panose="020B0606030504020204" pitchFamily="34" charset="0"/>
              </a:rPr>
              <a:t>Facilitate</a:t>
            </a:r>
            <a:r>
              <a:rPr lang="en-US" sz="1600" dirty="0">
                <a:solidFill>
                  <a:srgbClr val="323232"/>
                </a:solidFill>
                <a:latin typeface="Open Sans" panose="020B0606030504020204" pitchFamily="34" charset="0"/>
                <a:ea typeface="Open Sans"/>
                <a:cs typeface="Open Sans" panose="020B0606030504020204" pitchFamily="34" charset="0"/>
              </a:rPr>
              <a:t> economic development</a:t>
            </a:r>
          </a:p>
        </p:txBody>
      </p:sp>
      <p:sp>
        <p:nvSpPr>
          <p:cNvPr id="22" name="Content Placeholder 2">
            <a:extLst>
              <a:ext uri="{FF2B5EF4-FFF2-40B4-BE49-F238E27FC236}">
                <a16:creationId xmlns:a16="http://schemas.microsoft.com/office/drawing/2014/main" id="{F60E8DF4-2D04-1BC6-0CA7-3825D255B4A0}"/>
              </a:ext>
            </a:extLst>
          </p:cNvPr>
          <p:cNvSpPr txBox="1">
            <a:spLocks/>
          </p:cNvSpPr>
          <p:nvPr/>
        </p:nvSpPr>
        <p:spPr>
          <a:xfrm>
            <a:off x="2781300" y="2325828"/>
            <a:ext cx="4686301" cy="371217"/>
          </a:xfrm>
          <a:prstGeom prst="rect">
            <a:avLst/>
          </a:prstGeom>
        </p:spPr>
        <p:txBody>
          <a:bodyPr vert="horz" lIns="68580" tIns="34290" rIns="68580" bIns="3429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EDAE00"/>
                </a:solidFill>
                <a:latin typeface="Open Sans" panose="020B0606030504020204" pitchFamily="34" charset="0"/>
                <a:ea typeface="Open Sans"/>
                <a:cs typeface="Open Sans" panose="020B0606030504020204" pitchFamily="34" charset="0"/>
              </a:rPr>
              <a:t>Sustain</a:t>
            </a:r>
            <a:r>
              <a:rPr lang="en-US" sz="1600" dirty="0">
                <a:solidFill>
                  <a:srgbClr val="323232"/>
                </a:solidFill>
                <a:latin typeface="Open Sans" panose="020B0606030504020204" pitchFamily="34" charset="0"/>
                <a:ea typeface="Open Sans"/>
                <a:cs typeface="Open Sans" panose="020B0606030504020204" pitchFamily="34" charset="0"/>
              </a:rPr>
              <a:t> housing production for all income levels</a:t>
            </a:r>
          </a:p>
        </p:txBody>
      </p:sp>
      <p:sp>
        <p:nvSpPr>
          <p:cNvPr id="23" name="Content Placeholder 2">
            <a:extLst>
              <a:ext uri="{FF2B5EF4-FFF2-40B4-BE49-F238E27FC236}">
                <a16:creationId xmlns:a16="http://schemas.microsoft.com/office/drawing/2014/main" id="{971B4D2D-CFAE-0C79-9456-44B9263EEBAE}"/>
              </a:ext>
            </a:extLst>
          </p:cNvPr>
          <p:cNvSpPr txBox="1">
            <a:spLocks/>
          </p:cNvSpPr>
          <p:nvPr/>
        </p:nvSpPr>
        <p:spPr>
          <a:xfrm>
            <a:off x="1143000" y="3363559"/>
            <a:ext cx="6248400" cy="46323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323232"/>
                </a:solidFill>
                <a:latin typeface="Open Sans" panose="020B0606030504020204" pitchFamily="34" charset="0"/>
                <a:ea typeface="Open Sans"/>
                <a:cs typeface="Open Sans" panose="020B0606030504020204" pitchFamily="34" charset="0"/>
              </a:rPr>
              <a:t>Reduce costs </a:t>
            </a:r>
            <a:r>
              <a:rPr lang="en-US" sz="1600" dirty="0">
                <a:solidFill>
                  <a:srgbClr val="323232"/>
                </a:solidFill>
                <a:latin typeface="Open Sans" panose="020B0606030504020204" pitchFamily="34" charset="0"/>
                <a:ea typeface="Open Sans"/>
                <a:cs typeface="Open Sans" panose="020B0606030504020204" pitchFamily="34" charset="0"/>
              </a:rPr>
              <a:t>by shortening review and approval timeline</a:t>
            </a:r>
          </a:p>
        </p:txBody>
      </p:sp>
      <p:sp>
        <p:nvSpPr>
          <p:cNvPr id="24" name="Content Placeholder 2">
            <a:extLst>
              <a:ext uri="{FF2B5EF4-FFF2-40B4-BE49-F238E27FC236}">
                <a16:creationId xmlns:a16="http://schemas.microsoft.com/office/drawing/2014/main" id="{E45C29A1-146F-C217-3F19-7522CA1A31A1}"/>
              </a:ext>
            </a:extLst>
          </p:cNvPr>
          <p:cNvSpPr txBox="1">
            <a:spLocks/>
          </p:cNvSpPr>
          <p:nvPr/>
        </p:nvSpPr>
        <p:spPr>
          <a:xfrm>
            <a:off x="3657599" y="4486434"/>
            <a:ext cx="4806071" cy="314921"/>
          </a:xfrm>
          <a:prstGeom prst="rect">
            <a:avLst/>
          </a:prstGeom>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dirty="0">
                <a:solidFill>
                  <a:srgbClr val="323232"/>
                </a:solidFill>
                <a:latin typeface="Open Sans" panose="020B0606030504020204" pitchFamily="34" charset="0"/>
                <a:ea typeface="Open Sans"/>
                <a:cs typeface="Open Sans" panose="020B0606030504020204" pitchFamily="34" charset="0"/>
              </a:rPr>
              <a:t>Use City resources </a:t>
            </a:r>
            <a:r>
              <a:rPr lang="en-US" sz="1600" b="1" dirty="0">
                <a:solidFill>
                  <a:srgbClr val="22B7F2"/>
                </a:solidFill>
                <a:latin typeface="Open Sans" panose="020B0606030504020204" pitchFamily="34" charset="0"/>
                <a:ea typeface="Open Sans"/>
                <a:cs typeface="Open Sans" panose="020B0606030504020204" pitchFamily="34" charset="0"/>
              </a:rPr>
              <a:t>efficiently</a:t>
            </a:r>
          </a:p>
        </p:txBody>
      </p:sp>
      <p:sp>
        <p:nvSpPr>
          <p:cNvPr id="25" name="Content Placeholder 2">
            <a:extLst>
              <a:ext uri="{FF2B5EF4-FFF2-40B4-BE49-F238E27FC236}">
                <a16:creationId xmlns:a16="http://schemas.microsoft.com/office/drawing/2014/main" id="{0FC841A0-45C3-C663-A541-0F591852F729}"/>
              </a:ext>
            </a:extLst>
          </p:cNvPr>
          <p:cNvSpPr txBox="1">
            <a:spLocks/>
          </p:cNvSpPr>
          <p:nvPr/>
        </p:nvSpPr>
        <p:spPr>
          <a:xfrm>
            <a:off x="457200" y="5655175"/>
            <a:ext cx="4648200" cy="314921"/>
          </a:xfrm>
          <a:prstGeom prst="rect">
            <a:avLst/>
          </a:prstGeom>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dirty="0">
                <a:solidFill>
                  <a:srgbClr val="323232"/>
                </a:solidFill>
                <a:latin typeface="Open Sans" panose="020B0606030504020204" pitchFamily="34" charset="0"/>
                <a:ea typeface="Open Sans"/>
                <a:cs typeface="Open Sans" panose="020B0606030504020204" pitchFamily="34" charset="0"/>
              </a:rPr>
              <a:t>Achieve </a:t>
            </a:r>
            <a:r>
              <a:rPr lang="en-US" sz="1600" b="1" dirty="0">
                <a:solidFill>
                  <a:srgbClr val="000173"/>
                </a:solidFill>
                <a:latin typeface="Open Sans" panose="020B0606030504020204" pitchFamily="34" charset="0"/>
                <a:ea typeface="Open Sans"/>
                <a:cs typeface="Open Sans" panose="020B0606030504020204" pitchFamily="34" charset="0"/>
              </a:rPr>
              <a:t>consistency</a:t>
            </a:r>
            <a:r>
              <a:rPr lang="en-US" sz="1600" dirty="0">
                <a:solidFill>
                  <a:srgbClr val="323232"/>
                </a:solidFill>
                <a:latin typeface="Open Sans" panose="020B0606030504020204" pitchFamily="34" charset="0"/>
                <a:ea typeface="Open Sans"/>
                <a:cs typeface="Open Sans" panose="020B0606030504020204" pitchFamily="34" charset="0"/>
              </a:rPr>
              <a:t> with State law</a:t>
            </a:r>
          </a:p>
        </p:txBody>
      </p:sp>
      <p:cxnSp>
        <p:nvCxnSpPr>
          <p:cNvPr id="28" name="Straight Connector 27">
            <a:extLst>
              <a:ext uri="{FF2B5EF4-FFF2-40B4-BE49-F238E27FC236}">
                <a16:creationId xmlns:a16="http://schemas.microsoft.com/office/drawing/2014/main" id="{0A65E8A7-FBF6-6A9E-79CC-FEA2E394E485}"/>
              </a:ext>
            </a:extLst>
          </p:cNvPr>
          <p:cNvCxnSpPr>
            <a:cxnSpLocks/>
          </p:cNvCxnSpPr>
          <p:nvPr/>
        </p:nvCxnSpPr>
        <p:spPr>
          <a:xfrm>
            <a:off x="5791200" y="18115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03F6BC-6991-9D4F-7980-AA8D195971C0}"/>
              </a:ext>
            </a:extLst>
          </p:cNvPr>
          <p:cNvCxnSpPr>
            <a:cxnSpLocks/>
          </p:cNvCxnSpPr>
          <p:nvPr/>
        </p:nvCxnSpPr>
        <p:spPr>
          <a:xfrm>
            <a:off x="6657976" y="1506781"/>
            <a:ext cx="2257424"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0588F9-78D1-C809-7923-F24CE5AD3054}"/>
              </a:ext>
            </a:extLst>
          </p:cNvPr>
          <p:cNvCxnSpPr>
            <a:cxnSpLocks/>
          </p:cNvCxnSpPr>
          <p:nvPr/>
        </p:nvCxnSpPr>
        <p:spPr>
          <a:xfrm>
            <a:off x="1390649" y="3030781"/>
            <a:ext cx="226695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1C7E94-5C9B-3CE5-504F-1DE5AFB0E780}"/>
              </a:ext>
            </a:extLst>
          </p:cNvPr>
          <p:cNvCxnSpPr>
            <a:cxnSpLocks/>
          </p:cNvCxnSpPr>
          <p:nvPr/>
        </p:nvCxnSpPr>
        <p:spPr>
          <a:xfrm>
            <a:off x="333374" y="2457650"/>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F181070-4AA6-25DA-2386-D99494D1ECBA}"/>
              </a:ext>
            </a:extLst>
          </p:cNvPr>
          <p:cNvCxnSpPr>
            <a:cxnSpLocks/>
          </p:cNvCxnSpPr>
          <p:nvPr/>
        </p:nvCxnSpPr>
        <p:spPr>
          <a:xfrm>
            <a:off x="7743826" y="34879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C43D25-65C8-B357-4214-99A710B8E981}"/>
              </a:ext>
            </a:extLst>
          </p:cNvPr>
          <p:cNvCxnSpPr>
            <a:cxnSpLocks/>
          </p:cNvCxnSpPr>
          <p:nvPr/>
        </p:nvCxnSpPr>
        <p:spPr>
          <a:xfrm>
            <a:off x="8277226" y="3778128"/>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9089C3-7DF9-6414-CA24-B591906F38AE}"/>
              </a:ext>
            </a:extLst>
          </p:cNvPr>
          <p:cNvCxnSpPr>
            <a:cxnSpLocks/>
          </p:cNvCxnSpPr>
          <p:nvPr/>
        </p:nvCxnSpPr>
        <p:spPr>
          <a:xfrm>
            <a:off x="-200026" y="3576418"/>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8C639B-9FA5-3D4A-E07B-7121195EFC55}"/>
              </a:ext>
            </a:extLst>
          </p:cNvPr>
          <p:cNvCxnSpPr>
            <a:cxnSpLocks/>
          </p:cNvCxnSpPr>
          <p:nvPr/>
        </p:nvCxnSpPr>
        <p:spPr>
          <a:xfrm>
            <a:off x="2209395" y="4246260"/>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77EB9F-7AFA-88B0-D1DB-7DDD764D66CD}"/>
              </a:ext>
            </a:extLst>
          </p:cNvPr>
          <p:cNvCxnSpPr>
            <a:cxnSpLocks/>
          </p:cNvCxnSpPr>
          <p:nvPr/>
        </p:nvCxnSpPr>
        <p:spPr>
          <a:xfrm>
            <a:off x="261836" y="4707181"/>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67FB7-D0DB-92F1-B343-5730756332F3}"/>
              </a:ext>
            </a:extLst>
          </p:cNvPr>
          <p:cNvCxnSpPr>
            <a:cxnSpLocks/>
          </p:cNvCxnSpPr>
          <p:nvPr/>
        </p:nvCxnSpPr>
        <p:spPr>
          <a:xfrm>
            <a:off x="1924049" y="51643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99C93E-8193-9CF3-B99B-77C6A0B35D7C}"/>
              </a:ext>
            </a:extLst>
          </p:cNvPr>
          <p:cNvCxnSpPr>
            <a:cxnSpLocks/>
          </p:cNvCxnSpPr>
          <p:nvPr/>
        </p:nvCxnSpPr>
        <p:spPr>
          <a:xfrm>
            <a:off x="5479510" y="51643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B6E3BB-0278-2349-3674-48E6511D2222}"/>
              </a:ext>
            </a:extLst>
          </p:cNvPr>
          <p:cNvCxnSpPr>
            <a:cxnSpLocks/>
          </p:cNvCxnSpPr>
          <p:nvPr/>
        </p:nvCxnSpPr>
        <p:spPr>
          <a:xfrm>
            <a:off x="6012910" y="5697781"/>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905F30-E7C1-A5B5-8C47-B182F7B65199}"/>
              </a:ext>
            </a:extLst>
          </p:cNvPr>
          <p:cNvCxnSpPr>
            <a:cxnSpLocks/>
          </p:cNvCxnSpPr>
          <p:nvPr/>
        </p:nvCxnSpPr>
        <p:spPr>
          <a:xfrm>
            <a:off x="7467601" y="6142812"/>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CC8569-C3E8-4EAF-B801-B04D68498398}"/>
              </a:ext>
            </a:extLst>
          </p:cNvPr>
          <p:cNvCxnSpPr>
            <a:cxnSpLocks/>
          </p:cNvCxnSpPr>
          <p:nvPr/>
        </p:nvCxnSpPr>
        <p:spPr>
          <a:xfrm>
            <a:off x="2121239" y="6705600"/>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75F3F0-5717-106F-CB6C-A4F90A310873}"/>
              </a:ext>
            </a:extLst>
          </p:cNvPr>
          <p:cNvCxnSpPr>
            <a:cxnSpLocks/>
          </p:cNvCxnSpPr>
          <p:nvPr/>
        </p:nvCxnSpPr>
        <p:spPr>
          <a:xfrm>
            <a:off x="5486400" y="64597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10D7D11-10A6-01F6-C055-D50C1173902C}"/>
              </a:ext>
            </a:extLst>
          </p:cNvPr>
          <p:cNvCxnSpPr>
            <a:cxnSpLocks/>
          </p:cNvCxnSpPr>
          <p:nvPr/>
        </p:nvCxnSpPr>
        <p:spPr>
          <a:xfrm>
            <a:off x="1142999" y="63835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74A2F61-FC72-45E7-F208-D92EFAFD2C72}"/>
              </a:ext>
            </a:extLst>
          </p:cNvPr>
          <p:cNvCxnSpPr>
            <a:cxnSpLocks/>
          </p:cNvCxnSpPr>
          <p:nvPr/>
        </p:nvCxnSpPr>
        <p:spPr>
          <a:xfrm>
            <a:off x="165268" y="1066800"/>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B17B4A4-9257-1DB5-5585-31BDEA8D5389}"/>
              </a:ext>
            </a:extLst>
          </p:cNvPr>
          <p:cNvCxnSpPr>
            <a:cxnSpLocks/>
          </p:cNvCxnSpPr>
          <p:nvPr/>
        </p:nvCxnSpPr>
        <p:spPr>
          <a:xfrm>
            <a:off x="4229100" y="990600"/>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27FC-F5B5-FC67-4C6D-FE309E1E6937}"/>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What you’ve said is needed</a:t>
            </a:r>
          </a:p>
        </p:txBody>
      </p:sp>
      <p:sp>
        <p:nvSpPr>
          <p:cNvPr id="16" name="Freeform: Shape 15">
            <a:extLst>
              <a:ext uri="{FF2B5EF4-FFF2-40B4-BE49-F238E27FC236}">
                <a16:creationId xmlns:a16="http://schemas.microsoft.com/office/drawing/2014/main" id="{6694C967-84A1-7106-1D9E-CB292C457EE0}"/>
              </a:ext>
            </a:extLst>
          </p:cNvPr>
          <p:cNvSpPr>
            <a:spLocks noGrp="1" noRot="1" noMove="1" noResize="1" noEditPoints="1" noAdjustHandles="1" noChangeArrowheads="1" noChangeShapeType="1"/>
          </p:cNvSpPr>
          <p:nvPr/>
        </p:nvSpPr>
        <p:spPr>
          <a:xfrm>
            <a:off x="495214" y="1426482"/>
            <a:ext cx="2183709" cy="2832554"/>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000173"/>
            </a:solidFill>
            <a:prstDash val="solid"/>
            <a:miter/>
          </a:ln>
          <a:effectLst>
            <a:outerShdw dist="38100" dir="2700000" sx="101000" sy="101000" algn="tl" rotWithShape="0">
              <a:srgbClr val="000173"/>
            </a:outerShdw>
          </a:effectLst>
        </p:spPr>
        <p:txBody>
          <a:bodyPr rtlCol="0" anchor="ctr"/>
          <a:lstStyle/>
          <a:p>
            <a:endParaRPr lang="en-US" dirty="0"/>
          </a:p>
        </p:txBody>
      </p:sp>
      <p:sp>
        <p:nvSpPr>
          <p:cNvPr id="21" name="Freeform: Shape 20">
            <a:extLst>
              <a:ext uri="{FF2B5EF4-FFF2-40B4-BE49-F238E27FC236}">
                <a16:creationId xmlns:a16="http://schemas.microsoft.com/office/drawing/2014/main" id="{85903AB9-C7E1-0171-CC36-0753243E6D8F}"/>
              </a:ext>
            </a:extLst>
          </p:cNvPr>
          <p:cNvSpPr>
            <a:spLocks noGrp="1" noRot="1" noMove="1" noResize="1" noEditPoints="1" noAdjustHandles="1" noChangeArrowheads="1" noChangeShapeType="1"/>
          </p:cNvSpPr>
          <p:nvPr/>
        </p:nvSpPr>
        <p:spPr>
          <a:xfrm>
            <a:off x="3028115" y="4557732"/>
            <a:ext cx="2725366" cy="1926128"/>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323232"/>
            </a:solidFill>
            <a:prstDash val="solid"/>
            <a:miter/>
          </a:ln>
          <a:effectLst>
            <a:outerShdw dist="38100" dir="2700000" sx="101000" sy="101000" algn="tl" rotWithShape="0">
              <a:srgbClr val="323232"/>
            </a:outerShdw>
          </a:effectLst>
        </p:spPr>
        <p:txBody>
          <a:bodyPr rtlCol="0" anchor="ctr"/>
          <a:lstStyle/>
          <a:p>
            <a:endParaRPr lang="en-US" dirty="0"/>
          </a:p>
        </p:txBody>
      </p:sp>
      <p:sp>
        <p:nvSpPr>
          <p:cNvPr id="22" name="Freeform: Shape 21">
            <a:extLst>
              <a:ext uri="{FF2B5EF4-FFF2-40B4-BE49-F238E27FC236}">
                <a16:creationId xmlns:a16="http://schemas.microsoft.com/office/drawing/2014/main" id="{AF8B8337-EA83-0487-BC16-33BC85EF4499}"/>
              </a:ext>
            </a:extLst>
          </p:cNvPr>
          <p:cNvSpPr>
            <a:spLocks noGrp="1" noRot="1" noMove="1" noResize="1" noEditPoints="1" noAdjustHandles="1" noChangeArrowheads="1" noChangeShapeType="1"/>
          </p:cNvSpPr>
          <p:nvPr/>
        </p:nvSpPr>
        <p:spPr>
          <a:xfrm flipH="1">
            <a:off x="6041451" y="1469238"/>
            <a:ext cx="2569149" cy="4550562"/>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000173"/>
            </a:solidFill>
            <a:prstDash val="solid"/>
            <a:miter/>
          </a:ln>
          <a:effectLst>
            <a:outerShdw dist="38100" dir="2700000" sx="101000" sy="101000" algn="tl" rotWithShape="0">
              <a:srgbClr val="000173"/>
            </a:outerShdw>
          </a:effectLst>
        </p:spPr>
        <p:txBody>
          <a:bodyPr rtlCol="0" anchor="ctr"/>
          <a:lstStyle/>
          <a:p>
            <a:pPr algn="ctr">
              <a:lnSpc>
                <a:spcPct val="110000"/>
              </a:lnSpc>
            </a:pPr>
            <a:endParaRPr lang="en-US" dirty="0">
              <a:solidFill>
                <a:srgbClr val="323232"/>
              </a:solidFill>
              <a:latin typeface="Open Sans" panose="020B0606030504020204" pitchFamily="34" charset="0"/>
              <a:ea typeface="Open Sans"/>
              <a:cs typeface="Open Sans" panose="020B0606030504020204" pitchFamily="34" charset="0"/>
            </a:endParaRPr>
          </a:p>
        </p:txBody>
      </p:sp>
      <p:sp>
        <p:nvSpPr>
          <p:cNvPr id="19" name="Freeform: Shape 18">
            <a:extLst>
              <a:ext uri="{FF2B5EF4-FFF2-40B4-BE49-F238E27FC236}">
                <a16:creationId xmlns:a16="http://schemas.microsoft.com/office/drawing/2014/main" id="{1409B7C5-470F-1319-ADC2-C4AA042345EB}"/>
              </a:ext>
            </a:extLst>
          </p:cNvPr>
          <p:cNvSpPr>
            <a:spLocks noGrp="1" noRot="1" noMove="1" noResize="1" noEditPoints="1" noAdjustHandles="1" noChangeArrowheads="1" noChangeShapeType="1"/>
          </p:cNvSpPr>
          <p:nvPr/>
        </p:nvSpPr>
        <p:spPr>
          <a:xfrm flipH="1">
            <a:off x="3299801" y="2009806"/>
            <a:ext cx="2324100" cy="2059555"/>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EDAE00"/>
            </a:solidFill>
            <a:prstDash val="solid"/>
            <a:miter/>
          </a:ln>
          <a:effectLst>
            <a:outerShdw dist="38100" dir="2700000" sx="101000" sy="101000" algn="tl" rotWithShape="0">
              <a:srgbClr val="EDAE00"/>
            </a:outerShdw>
          </a:effectLst>
        </p:spPr>
        <p:txBody>
          <a:bodyPr rtlCol="0" anchor="ctr"/>
          <a:lstStyle/>
          <a:p>
            <a:endParaRPr lang="en-US" dirty="0"/>
          </a:p>
        </p:txBody>
      </p:sp>
      <p:sp>
        <p:nvSpPr>
          <p:cNvPr id="20" name="Freeform: Shape 19">
            <a:extLst>
              <a:ext uri="{FF2B5EF4-FFF2-40B4-BE49-F238E27FC236}">
                <a16:creationId xmlns:a16="http://schemas.microsoft.com/office/drawing/2014/main" id="{F654E12C-B86E-094C-0F48-87E8FE0D8EC0}"/>
              </a:ext>
            </a:extLst>
          </p:cNvPr>
          <p:cNvSpPr>
            <a:spLocks noGrp="1" noRot="1" noMove="1" noResize="1" noEditPoints="1" noAdjustHandles="1" noChangeArrowheads="1" noChangeShapeType="1"/>
          </p:cNvSpPr>
          <p:nvPr/>
        </p:nvSpPr>
        <p:spPr>
          <a:xfrm flipH="1">
            <a:off x="464208" y="4487388"/>
            <a:ext cx="2057400" cy="1926128"/>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22B7F2"/>
            </a:solidFill>
            <a:prstDash val="solid"/>
            <a:miter/>
          </a:ln>
          <a:effectLst>
            <a:outerShdw dist="38100" dir="2700000" sx="101000" sy="101000" algn="tl" rotWithShape="0">
              <a:srgbClr val="22B7F2"/>
            </a:outerShdw>
          </a:effectLst>
        </p:spPr>
        <p:txBody>
          <a:bodyPr rtlCol="0" anchor="ctr"/>
          <a:lstStyle/>
          <a:p>
            <a:endParaRPr lang="en-US" dirty="0"/>
          </a:p>
        </p:txBody>
      </p:sp>
      <p:pic>
        <p:nvPicPr>
          <p:cNvPr id="33" name="Graphic 32">
            <a:extLst>
              <a:ext uri="{FF2B5EF4-FFF2-40B4-BE49-F238E27FC236}">
                <a16:creationId xmlns:a16="http://schemas.microsoft.com/office/drawing/2014/main" id="{F0AC444E-4493-70C5-5BE8-4CBA65A1F4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4570" y="2175947"/>
            <a:ext cx="934860" cy="666812"/>
          </a:xfrm>
          <a:prstGeom prst="rect">
            <a:avLst/>
          </a:prstGeom>
        </p:spPr>
      </p:pic>
      <p:sp>
        <p:nvSpPr>
          <p:cNvPr id="39" name="Content Placeholder 2">
            <a:extLst>
              <a:ext uri="{FF2B5EF4-FFF2-40B4-BE49-F238E27FC236}">
                <a16:creationId xmlns:a16="http://schemas.microsoft.com/office/drawing/2014/main" id="{D36AF82C-18BB-F22E-99CE-FBB8C9A688FA}"/>
              </a:ext>
            </a:extLst>
          </p:cNvPr>
          <p:cNvSpPr txBox="1">
            <a:spLocks/>
          </p:cNvSpPr>
          <p:nvPr/>
        </p:nvSpPr>
        <p:spPr>
          <a:xfrm>
            <a:off x="499871" y="2148426"/>
            <a:ext cx="2215459" cy="15960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000173"/>
                </a:solidFill>
                <a:latin typeface="Open Sans" panose="020B0606030504020204" pitchFamily="34" charset="0"/>
                <a:ea typeface="Open Sans"/>
                <a:cs typeface="Open Sans" panose="020B0606030504020204" pitchFamily="34" charset="0"/>
              </a:rPr>
              <a:t>Parking</a:t>
            </a:r>
            <a:r>
              <a:rPr lang="en-US" sz="1600" dirty="0">
                <a:solidFill>
                  <a:srgbClr val="323232"/>
                </a:solidFill>
                <a:latin typeface="Open Sans" panose="020B0606030504020204" pitchFamily="34" charset="0"/>
                <a:ea typeface="Open Sans"/>
                <a:cs typeface="Open Sans" panose="020B0606030504020204" pitchFamily="34" charset="0"/>
              </a:rPr>
              <a:t> </a:t>
            </a:r>
            <a:br>
              <a:rPr lang="en-US" sz="1600" dirty="0">
                <a:solidFill>
                  <a:srgbClr val="323232"/>
                </a:solidFill>
                <a:latin typeface="Open Sans" panose="020B0606030504020204" pitchFamily="34" charset="0"/>
                <a:ea typeface="Open Sans"/>
                <a:cs typeface="Open Sans" panose="020B0606030504020204" pitchFamily="34" charset="0"/>
              </a:rPr>
            </a:br>
            <a:r>
              <a:rPr lang="en-US" sz="1600" dirty="0">
                <a:solidFill>
                  <a:srgbClr val="323232"/>
                </a:solidFill>
                <a:latin typeface="Open Sans" panose="020B0606030504020204" pitchFamily="34" charset="0"/>
                <a:ea typeface="Open Sans"/>
                <a:cs typeface="Open Sans" panose="020B0606030504020204" pitchFamily="34" charset="0"/>
              </a:rPr>
              <a:t>(some want more,          some want less)</a:t>
            </a:r>
          </a:p>
        </p:txBody>
      </p:sp>
      <p:sp>
        <p:nvSpPr>
          <p:cNvPr id="40" name="Content Placeholder 2">
            <a:extLst>
              <a:ext uri="{FF2B5EF4-FFF2-40B4-BE49-F238E27FC236}">
                <a16:creationId xmlns:a16="http://schemas.microsoft.com/office/drawing/2014/main" id="{65D3C27D-1082-E61F-1A13-E047154320CB}"/>
              </a:ext>
            </a:extLst>
          </p:cNvPr>
          <p:cNvSpPr txBox="1">
            <a:spLocks/>
          </p:cNvSpPr>
          <p:nvPr/>
        </p:nvSpPr>
        <p:spPr>
          <a:xfrm>
            <a:off x="3280357" y="2771806"/>
            <a:ext cx="2366542" cy="666812"/>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dirty="0">
                <a:solidFill>
                  <a:srgbClr val="323232"/>
                </a:solidFill>
                <a:latin typeface="Open Sans" panose="020B0606030504020204" pitchFamily="34" charset="0"/>
                <a:ea typeface="Open Sans"/>
                <a:cs typeface="Open Sans" panose="020B0606030504020204" pitchFamily="34" charset="0"/>
              </a:rPr>
              <a:t>Make it easy for       </a:t>
            </a:r>
            <a:r>
              <a:rPr lang="en-US" sz="1600" b="1" dirty="0">
                <a:solidFill>
                  <a:srgbClr val="EDAE00"/>
                </a:solidFill>
                <a:latin typeface="Open Sans" panose="020B0606030504020204" pitchFamily="34" charset="0"/>
                <a:ea typeface="Open Sans"/>
                <a:cs typeface="Open Sans" panose="020B0606030504020204" pitchFamily="34" charset="0"/>
              </a:rPr>
              <a:t>businesses to thrive</a:t>
            </a:r>
          </a:p>
        </p:txBody>
      </p:sp>
      <p:sp>
        <p:nvSpPr>
          <p:cNvPr id="41" name="Content Placeholder 2">
            <a:extLst>
              <a:ext uri="{FF2B5EF4-FFF2-40B4-BE49-F238E27FC236}">
                <a16:creationId xmlns:a16="http://schemas.microsoft.com/office/drawing/2014/main" id="{BF83F7A6-B875-AED6-AE37-23645D155617}"/>
              </a:ext>
            </a:extLst>
          </p:cNvPr>
          <p:cNvSpPr txBox="1">
            <a:spLocks/>
          </p:cNvSpPr>
          <p:nvPr/>
        </p:nvSpPr>
        <p:spPr>
          <a:xfrm>
            <a:off x="387978" y="5480418"/>
            <a:ext cx="2209860" cy="36637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a:solidFill>
                  <a:srgbClr val="22B7F2"/>
                </a:solidFill>
                <a:latin typeface="Open Sans" panose="020B0606030504020204" pitchFamily="34" charset="0"/>
                <a:ea typeface="Open Sans"/>
                <a:cs typeface="Open Sans" panose="020B0606030504020204" pitchFamily="34" charset="0"/>
              </a:rPr>
              <a:t>Buffer homes </a:t>
            </a:r>
            <a:r>
              <a:rPr lang="en-US" sz="1600" dirty="0">
                <a:solidFill>
                  <a:srgbClr val="323232"/>
                </a:solidFill>
                <a:latin typeface="Open Sans" panose="020B0606030504020204" pitchFamily="34" charset="0"/>
                <a:ea typeface="Open Sans"/>
                <a:cs typeface="Open Sans" panose="020B0606030504020204" pitchFamily="34" charset="0"/>
              </a:rPr>
              <a:t>from industrial uses</a:t>
            </a:r>
          </a:p>
        </p:txBody>
      </p:sp>
      <p:sp>
        <p:nvSpPr>
          <p:cNvPr id="42" name="Content Placeholder 2">
            <a:extLst>
              <a:ext uri="{FF2B5EF4-FFF2-40B4-BE49-F238E27FC236}">
                <a16:creationId xmlns:a16="http://schemas.microsoft.com/office/drawing/2014/main" id="{E9EA7090-8F96-C7DB-271C-EE3C4C2F4059}"/>
              </a:ext>
            </a:extLst>
          </p:cNvPr>
          <p:cNvSpPr txBox="1">
            <a:spLocks/>
          </p:cNvSpPr>
          <p:nvPr/>
        </p:nvSpPr>
        <p:spPr>
          <a:xfrm>
            <a:off x="3065332" y="5225843"/>
            <a:ext cx="2650930" cy="838200"/>
          </a:xfrm>
          <a:prstGeom prst="rect">
            <a:avLst/>
          </a:prstGeom>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dirty="0">
                <a:latin typeface="Open Sans" panose="020B0606030504020204" pitchFamily="34" charset="0"/>
                <a:ea typeface="Open Sans"/>
                <a:cs typeface="Open Sans" panose="020B0606030504020204" pitchFamily="34" charset="0"/>
              </a:rPr>
              <a:t>Ensure </a:t>
            </a:r>
            <a:r>
              <a:rPr lang="en-US" sz="1600" b="1" dirty="0">
                <a:latin typeface="Open Sans" panose="020B0606030504020204" pitchFamily="34" charset="0"/>
                <a:ea typeface="Open Sans"/>
                <a:cs typeface="Open Sans" panose="020B0606030504020204" pitchFamily="34" charset="0"/>
              </a:rPr>
              <a:t>high-quality, vibrant, walkable </a:t>
            </a:r>
            <a:r>
              <a:rPr lang="en-US" sz="1600" dirty="0">
                <a:solidFill>
                  <a:srgbClr val="323232"/>
                </a:solidFill>
                <a:latin typeface="Open Sans" panose="020B0606030504020204" pitchFamily="34" charset="0"/>
                <a:ea typeface="Open Sans"/>
                <a:cs typeface="Open Sans" panose="020B0606030504020204" pitchFamily="34" charset="0"/>
              </a:rPr>
              <a:t>districts</a:t>
            </a:r>
          </a:p>
        </p:txBody>
      </p:sp>
      <p:sp>
        <p:nvSpPr>
          <p:cNvPr id="43" name="Content Placeholder 2">
            <a:extLst>
              <a:ext uri="{FF2B5EF4-FFF2-40B4-BE49-F238E27FC236}">
                <a16:creationId xmlns:a16="http://schemas.microsoft.com/office/drawing/2014/main" id="{832BC146-8D94-6A17-20A3-4638564F86B7}"/>
              </a:ext>
            </a:extLst>
          </p:cNvPr>
          <p:cNvSpPr txBox="1">
            <a:spLocks/>
          </p:cNvSpPr>
          <p:nvPr/>
        </p:nvSpPr>
        <p:spPr>
          <a:xfrm>
            <a:off x="6148032" y="2203274"/>
            <a:ext cx="2310167" cy="2559402"/>
          </a:xfrm>
          <a:prstGeom prst="rect">
            <a:avLst/>
          </a:prstGeom>
        </p:spPr>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600" b="1" dirty="0">
                <a:solidFill>
                  <a:srgbClr val="000173"/>
                </a:solidFill>
                <a:latin typeface="Open Sans" panose="020B0606030504020204" pitchFamily="34" charset="0"/>
                <a:ea typeface="Open Sans"/>
                <a:cs typeface="Open Sans" panose="020B0606030504020204" pitchFamily="34" charset="0"/>
              </a:rPr>
              <a:t>Other</a:t>
            </a:r>
          </a:p>
          <a:p>
            <a:pPr marL="282575" indent="-169863">
              <a:lnSpc>
                <a:spcPct val="110000"/>
              </a:lnSpc>
            </a:pPr>
            <a:r>
              <a:rPr lang="en-US" sz="2000" dirty="0">
                <a:solidFill>
                  <a:srgbClr val="323232"/>
                </a:solidFill>
                <a:latin typeface="Open Sans" panose="020B0606030504020204" pitchFamily="34" charset="0"/>
                <a:ea typeface="Open Sans"/>
                <a:cs typeface="Open Sans" panose="020B0606030504020204" pitchFamily="34" charset="0"/>
              </a:rPr>
              <a:t>Transitions between new development and existing neighborhoods</a:t>
            </a:r>
          </a:p>
          <a:p>
            <a:pPr marL="282575" indent="-169863">
              <a:lnSpc>
                <a:spcPct val="110000"/>
              </a:lnSpc>
            </a:pPr>
            <a:r>
              <a:rPr lang="en-US" sz="2000" dirty="0">
                <a:solidFill>
                  <a:srgbClr val="323232"/>
                </a:solidFill>
                <a:latin typeface="Open Sans" panose="020B0606030504020204" pitchFamily="34" charset="0"/>
                <a:ea typeface="Open Sans"/>
                <a:cs typeface="Open Sans" panose="020B0606030504020204" pitchFamily="34" charset="0"/>
              </a:rPr>
              <a:t>Community benefits </a:t>
            </a:r>
            <a:br>
              <a:rPr lang="en-US" sz="2000" dirty="0">
                <a:solidFill>
                  <a:srgbClr val="323232"/>
                </a:solidFill>
                <a:latin typeface="Open Sans" panose="020B0606030504020204" pitchFamily="34" charset="0"/>
                <a:ea typeface="Open Sans"/>
                <a:cs typeface="Open Sans" panose="020B0606030504020204" pitchFamily="34" charset="0"/>
              </a:rPr>
            </a:br>
            <a:r>
              <a:rPr lang="en-US" sz="2000" dirty="0">
                <a:solidFill>
                  <a:srgbClr val="323232"/>
                </a:solidFill>
                <a:latin typeface="Open Sans" panose="020B0606030504020204" pitchFamily="34" charset="0"/>
                <a:ea typeface="Open Sans"/>
                <a:cs typeface="Open Sans" panose="020B0606030504020204" pitchFamily="34" charset="0"/>
              </a:rPr>
              <a:t>and amenities</a:t>
            </a:r>
          </a:p>
          <a:p>
            <a:pPr marL="282575" indent="-169863">
              <a:lnSpc>
                <a:spcPct val="110000"/>
              </a:lnSpc>
            </a:pPr>
            <a:r>
              <a:rPr lang="en-US" sz="2000" dirty="0">
                <a:solidFill>
                  <a:srgbClr val="323232"/>
                </a:solidFill>
                <a:latin typeface="Open Sans" panose="020B0606030504020204" pitchFamily="34" charset="0"/>
                <a:ea typeface="Open Sans"/>
                <a:cs typeface="Open Sans" panose="020B0606030504020204" pitchFamily="34" charset="0"/>
              </a:rPr>
              <a:t>Diverse housing types</a:t>
            </a:r>
          </a:p>
          <a:p>
            <a:pPr marL="282575" indent="-169863">
              <a:lnSpc>
                <a:spcPct val="110000"/>
              </a:lnSpc>
            </a:pPr>
            <a:r>
              <a:rPr lang="en-US" sz="2000" dirty="0">
                <a:solidFill>
                  <a:srgbClr val="323232"/>
                </a:solidFill>
                <a:latin typeface="Open Sans" panose="020B0606030504020204" pitchFamily="34" charset="0"/>
                <a:ea typeface="Open Sans"/>
                <a:cs typeface="Open Sans" panose="020B0606030504020204" pitchFamily="34" charset="0"/>
              </a:rPr>
              <a:t>Open spaces for residents</a:t>
            </a:r>
          </a:p>
        </p:txBody>
      </p:sp>
      <p:grpSp>
        <p:nvGrpSpPr>
          <p:cNvPr id="46" name="Group 45">
            <a:extLst>
              <a:ext uri="{FF2B5EF4-FFF2-40B4-BE49-F238E27FC236}">
                <a16:creationId xmlns:a16="http://schemas.microsoft.com/office/drawing/2014/main" id="{430913C6-CE1C-26C0-F484-F7F5351B310F}"/>
              </a:ext>
            </a:extLst>
          </p:cNvPr>
          <p:cNvGrpSpPr/>
          <p:nvPr/>
        </p:nvGrpSpPr>
        <p:grpSpPr>
          <a:xfrm>
            <a:off x="6858000" y="1689931"/>
            <a:ext cx="1143000" cy="612700"/>
            <a:chOff x="9656905" y="1600200"/>
            <a:chExt cx="802990" cy="612700"/>
          </a:xfrm>
        </p:grpSpPr>
        <p:cxnSp>
          <p:nvCxnSpPr>
            <p:cNvPr id="35" name="Straight Connector 34">
              <a:extLst>
                <a:ext uri="{FF2B5EF4-FFF2-40B4-BE49-F238E27FC236}">
                  <a16:creationId xmlns:a16="http://schemas.microsoft.com/office/drawing/2014/main" id="{01FAF5B9-D00B-05B2-90C8-C10B513309D3}"/>
                </a:ext>
              </a:extLst>
            </p:cNvPr>
            <p:cNvCxnSpPr/>
            <p:nvPr/>
          </p:nvCxnSpPr>
          <p:spPr>
            <a:xfrm>
              <a:off x="9656905" y="1600200"/>
              <a:ext cx="762000"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6CE6D4-AF75-25D9-C878-C5723E8EAB80}"/>
                </a:ext>
              </a:extLst>
            </p:cNvPr>
            <p:cNvCxnSpPr>
              <a:cxnSpLocks/>
            </p:cNvCxnSpPr>
            <p:nvPr/>
          </p:nvCxnSpPr>
          <p:spPr>
            <a:xfrm>
              <a:off x="9656905" y="1812456"/>
              <a:ext cx="762000"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BA320D-8700-4104-BE47-9B4A1D6C60D7}"/>
                </a:ext>
              </a:extLst>
            </p:cNvPr>
            <p:cNvCxnSpPr>
              <a:cxnSpLocks/>
            </p:cNvCxnSpPr>
            <p:nvPr/>
          </p:nvCxnSpPr>
          <p:spPr>
            <a:xfrm>
              <a:off x="9656905" y="2009806"/>
              <a:ext cx="401495"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BC114C2D-9778-651F-07BB-E1CF08DE5515}"/>
                </a:ext>
              </a:extLst>
            </p:cNvPr>
            <p:cNvSpPr txBox="1">
              <a:spLocks/>
            </p:cNvSpPr>
            <p:nvPr/>
          </p:nvSpPr>
          <p:spPr>
            <a:xfrm>
              <a:off x="10058400" y="1814864"/>
              <a:ext cx="401495" cy="398036"/>
            </a:xfrm>
            <a:prstGeom prst="rect">
              <a:avLst/>
            </a:prstGeom>
          </p:spPr>
          <p:txBody>
            <a:bodyPr vert="horz" lIns="68580" tIns="34290" rIns="68580" bIns="3429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600" dirty="0">
                  <a:solidFill>
                    <a:srgbClr val="000173"/>
                  </a:solidFill>
                  <a:latin typeface="Open Sans" panose="020B0606030504020204" pitchFamily="34" charset="0"/>
                  <a:ea typeface="Open Sans"/>
                  <a:cs typeface="Open Sans" panose="020B0606030504020204" pitchFamily="34" charset="0"/>
                </a:rPr>
                <a:t>+</a:t>
              </a:r>
              <a:endParaRPr lang="en-US" sz="1600" dirty="0">
                <a:solidFill>
                  <a:srgbClr val="000173"/>
                </a:solidFill>
                <a:latin typeface="Open Sans" panose="020B0606030504020204" pitchFamily="34" charset="0"/>
                <a:ea typeface="Open Sans"/>
                <a:cs typeface="Open Sans" panose="020B0606030504020204" pitchFamily="34" charset="0"/>
              </a:endParaRPr>
            </a:p>
          </p:txBody>
        </p:sp>
      </p:grpSp>
      <p:pic>
        <p:nvPicPr>
          <p:cNvPr id="51" name="Graphic 50">
            <a:extLst>
              <a:ext uri="{FF2B5EF4-FFF2-40B4-BE49-F238E27FC236}">
                <a16:creationId xmlns:a16="http://schemas.microsoft.com/office/drawing/2014/main" id="{44362090-3CC9-61AD-893F-CFBD35967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0451" y="4576253"/>
            <a:ext cx="950976" cy="798141"/>
          </a:xfrm>
          <a:prstGeom prst="rect">
            <a:avLst/>
          </a:prstGeom>
        </p:spPr>
      </p:pic>
      <p:pic>
        <p:nvPicPr>
          <p:cNvPr id="57" name="Graphic 56">
            <a:extLst>
              <a:ext uri="{FF2B5EF4-FFF2-40B4-BE49-F238E27FC236}">
                <a16:creationId xmlns:a16="http://schemas.microsoft.com/office/drawing/2014/main" id="{FBC0F657-4D2C-BF72-28CA-64F26C64AD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345" y="1561534"/>
            <a:ext cx="949445" cy="947819"/>
          </a:xfrm>
          <a:prstGeom prst="rect">
            <a:avLst/>
          </a:prstGeom>
        </p:spPr>
      </p:pic>
      <p:pic>
        <p:nvPicPr>
          <p:cNvPr id="59" name="Graphic 58">
            <a:extLst>
              <a:ext uri="{FF2B5EF4-FFF2-40B4-BE49-F238E27FC236}">
                <a16:creationId xmlns:a16="http://schemas.microsoft.com/office/drawing/2014/main" id="{25168186-BA7D-D4D9-7CC6-1F65A24E0A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0265" y="4656681"/>
            <a:ext cx="881063" cy="637284"/>
          </a:xfrm>
          <a:prstGeom prst="rect">
            <a:avLst/>
          </a:prstGeom>
        </p:spPr>
      </p:pic>
    </p:spTree>
    <p:extLst>
      <p:ext uri="{BB962C8B-B14F-4D97-AF65-F5344CB8AC3E}">
        <p14:creationId xmlns:p14="http://schemas.microsoft.com/office/powerpoint/2010/main" val="2277340630"/>
      </p:ext>
    </p:extLst>
  </p:cSld>
  <p:clrMapOvr>
    <a:masterClrMapping/>
  </p:clrMapOvr>
</p:sld>
</file>

<file path=ppt/theme/theme1.xml><?xml version="1.0" encoding="utf-8"?>
<a:theme xmlns:a="http://schemas.openxmlformats.org/drawingml/2006/main" name="Item_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ABA829EE6BD46BC987A95791233D0" ma:contentTypeVersion="1" ma:contentTypeDescription="Create a new document." ma:contentTypeScope="" ma:versionID="c6e1f8ed4f4cf4e2a22ba4aacba57874">
  <xsd:schema xmlns:xsd="http://www.w3.org/2001/XMLSchema" xmlns:xs="http://www.w3.org/2001/XMLSchema" xmlns:p="http://schemas.microsoft.com/office/2006/metadata/properties" xmlns:ns2="fdb0e93c-31fe-4605-8fd1-52865aff4a86" targetNamespace="http://schemas.microsoft.com/office/2006/metadata/properties" ma:root="true" ma:fieldsID="11f2337d349f34a617da2bc24f79017e" ns2:_="">
    <xsd:import namespace="fdb0e93c-31fe-4605-8fd1-52865aff4a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0e93c-31fe-4605-8fd1-52865aff4a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b0e93c-31fe-4605-8fd1-52865aff4a86">
      <UserInfo>
        <DisplayName>!City Clerk</DisplayName>
        <AccountId>140</AccountId>
        <AccountType/>
      </UserInfo>
      <UserInfo>
        <DisplayName>Perez, Daisy</DisplayName>
        <AccountId>8</AccountId>
        <AccountType/>
      </UserInfo>
    </SharedWithUsers>
  </documentManagement>
</p:properties>
</file>

<file path=customXml/itemProps1.xml><?xml version="1.0" encoding="utf-8"?>
<ds:datastoreItem xmlns:ds="http://schemas.openxmlformats.org/officeDocument/2006/customXml" ds:itemID="{038F0FEE-6FC7-484F-A0A5-1E17C220DE22}">
  <ds:schemaRefs>
    <ds:schemaRef ds:uri="http://schemas.microsoft.com/sharepoint/v3/contenttype/forms"/>
  </ds:schemaRefs>
</ds:datastoreItem>
</file>

<file path=customXml/itemProps2.xml><?xml version="1.0" encoding="utf-8"?>
<ds:datastoreItem xmlns:ds="http://schemas.openxmlformats.org/officeDocument/2006/customXml" ds:itemID="{195B02A0-2FCD-47CE-86EF-4B5023AE3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0e93c-31fe-4605-8fd1-52865aff4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C4D4E-D810-46DF-A6F4-8531C015FDC7}">
  <ds:schemaRefs>
    <ds:schemaRef ds:uri="http://schemas.microsoft.com/office/2006/documentManagement/types"/>
    <ds:schemaRef ds:uri="http://schemas.microsoft.com/office/infopath/2007/PartnerControls"/>
    <ds:schemaRef ds:uri="fdb0e93c-31fe-4605-8fd1-52865aff4a86"/>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12866</TotalTime>
  <Words>483</Words>
  <Application>Microsoft Office PowerPoint</Application>
  <PresentationFormat>On-screen Show (4:3)</PresentationFormat>
  <Paragraphs>95</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Bw Mitga</vt:lpstr>
      <vt:lpstr>Calibri</vt:lpstr>
      <vt:lpstr>Open Sans</vt:lpstr>
      <vt:lpstr>Open Sans SemiBold</vt:lpstr>
      <vt:lpstr>Poppins ExtraBold</vt:lpstr>
      <vt:lpstr>Item_4_Master</vt:lpstr>
      <vt:lpstr>Comprehensive  Zoning Code Update  Community Workshops  Round 3</vt:lpstr>
      <vt:lpstr>Why we’re here today</vt:lpstr>
      <vt:lpstr>What is Zoning?</vt:lpstr>
      <vt:lpstr>Why we zone</vt:lpstr>
      <vt:lpstr>What zoning does</vt:lpstr>
      <vt:lpstr>Why update the Zoning Code?</vt:lpstr>
      <vt:lpstr>Benefits of modernization</vt:lpstr>
      <vt:lpstr>Benefits of streamlining</vt:lpstr>
      <vt:lpstr>What you’ve said is needed</vt:lpstr>
      <vt:lpstr>Your participation today</vt:lpstr>
      <vt:lpstr>Timeline for public meetings &amp; hearings</vt:lpstr>
      <vt:lpstr>Stay Connected!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Soto, Daniel</dc:creator>
  <cp:lastModifiedBy>Laura Stetson</cp:lastModifiedBy>
  <cp:revision>610</cp:revision>
  <cp:lastPrinted>2025-03-10T16:28:58Z</cp:lastPrinted>
  <dcterms:created xsi:type="dcterms:W3CDTF">2017-11-11T02:39:13Z</dcterms:created>
  <dcterms:modified xsi:type="dcterms:W3CDTF">2025-09-17T00:03:53Z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0x010100FD6ABA829EE6BD46BC987A95791233D0</vt:lpwstr>
  </property>
</Properties>
</file>