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8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7" r:id="rId11"/>
    <p:sldId id="266" r:id="rId12"/>
    <p:sldId id="267" r:id="rId13"/>
    <p:sldId id="291" r:id="rId14"/>
    <p:sldId id="268" r:id="rId15"/>
    <p:sldId id="292" r:id="rId16"/>
    <p:sldId id="293" r:id="rId17"/>
    <p:sldId id="270" r:id="rId18"/>
    <p:sldId id="271" r:id="rId19"/>
    <p:sldId id="272" r:id="rId20"/>
    <p:sldId id="294" r:id="rId21"/>
    <p:sldId id="298" r:id="rId22"/>
    <p:sldId id="277" r:id="rId23"/>
    <p:sldId id="299" r:id="rId24"/>
    <p:sldId id="278" r:id="rId25"/>
    <p:sldId id="300" r:id="rId26"/>
    <p:sldId id="280" r:id="rId27"/>
    <p:sldId id="281" r:id="rId28"/>
    <p:sldId id="273" r:id="rId29"/>
    <p:sldId id="274" r:id="rId30"/>
    <p:sldId id="275" r:id="rId31"/>
    <p:sldId id="276" r:id="rId32"/>
    <p:sldId id="301" r:id="rId33"/>
    <p:sldId id="284" r:id="rId34"/>
    <p:sldId id="282" r:id="rId35"/>
    <p:sldId id="285" r:id="rId36"/>
  </p:sldIdLst>
  <p:sldSz cx="12192000" cy="6858000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UiM2GwHL8c8KqheQjIGXFdLXdH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Ozer Bearson" initials="" lastIdx="4" clrIdx="0"/>
  <p:cmAuthor id="1" name="Kristy Wang" initials="" lastIdx="3" clrIdx="1"/>
  <p:cmAuthor id="2" name="DAVID DRISKELL" initials="DD" lastIdx="4" clrIdx="2">
    <p:extLst>
      <p:ext uri="{19B8F6BF-5375-455C-9EA6-DF929625EA0E}">
        <p15:presenceInfo xmlns:p15="http://schemas.microsoft.com/office/powerpoint/2012/main" userId="8056e6b5ecac40e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141D0E-23BF-4628-B601-8E215D1585E1}" v="14" dt="2025-01-14T17:58:27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88"/>
    <p:restoredTop sz="93785"/>
  </p:normalViewPr>
  <p:slideViewPr>
    <p:cSldViewPr snapToGrid="0">
      <p:cViewPr>
        <p:scale>
          <a:sx n="165" d="100"/>
          <a:sy n="165" d="100"/>
        </p:scale>
        <p:origin x="-312" y="-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customschemas.google.com/relationships/presentationmetadata" Target="meta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Driskell" userId="wSaSYh7p3B8Z9FkN7W0GC7Z0SaqvkISc6IYX+wBzDEY=" providerId="None" clId="Web-{67141D0E-23BF-4628-B601-8E215D1585E1}"/>
    <pc:docChg chg="delSld modSld">
      <pc:chgData name="David Driskell" userId="wSaSYh7p3B8Z9FkN7W0GC7Z0SaqvkISc6IYX+wBzDEY=" providerId="None" clId="Web-{67141D0E-23BF-4628-B601-8E215D1585E1}" dt="2025-01-14T17:58:27.562" v="9"/>
      <pc:docMkLst>
        <pc:docMk/>
      </pc:docMkLst>
      <pc:sldChg chg="del mod modShow">
        <pc:chgData name="David Driskell" userId="wSaSYh7p3B8Z9FkN7W0GC7Z0SaqvkISc6IYX+wBzDEY=" providerId="None" clId="Web-{67141D0E-23BF-4628-B601-8E215D1585E1}" dt="2025-01-14T17:58:27.562" v="9"/>
        <pc:sldMkLst>
          <pc:docMk/>
          <pc:sldMk cId="0" sldId="256"/>
        </pc:sldMkLst>
      </pc:sldChg>
      <pc:sldChg chg="modSp">
        <pc:chgData name="David Driskell" userId="wSaSYh7p3B8Z9FkN7W0GC7Z0SaqvkISc6IYX+wBzDEY=" providerId="None" clId="Web-{67141D0E-23BF-4628-B601-8E215D1585E1}" dt="2025-01-14T17:54:47.273" v="6" actId="20577"/>
        <pc:sldMkLst>
          <pc:docMk/>
          <pc:sldMk cId="0" sldId="282"/>
        </pc:sldMkLst>
        <pc:spChg chg="mod">
          <ac:chgData name="David Driskell" userId="wSaSYh7p3B8Z9FkN7W0GC7Z0SaqvkISc6IYX+wBzDEY=" providerId="None" clId="Web-{67141D0E-23BF-4628-B601-8E215D1585E1}" dt="2025-01-14T17:54:47.273" v="6" actId="20577"/>
          <ac:spMkLst>
            <pc:docMk/>
            <pc:sldMk cId="0" sldId="282"/>
            <ac:spMk id="434" creationId="{00000000-0000-0000-0000-000000000000}"/>
          </ac:spMkLst>
        </pc:spChg>
        <pc:spChg chg="mod">
          <ac:chgData name="David Driskell" userId="wSaSYh7p3B8Z9FkN7W0GC7Z0SaqvkISc6IYX+wBzDEY=" providerId="None" clId="Web-{67141D0E-23BF-4628-B601-8E215D1585E1}" dt="2025-01-14T17:54:38.413" v="4" actId="20577"/>
          <ac:spMkLst>
            <pc:docMk/>
            <pc:sldMk cId="0" sldId="282"/>
            <ac:spMk id="436" creationId="{00000000-0000-0000-0000-000000000000}"/>
          </ac:spMkLst>
        </pc:spChg>
      </pc:sldChg>
      <pc:sldChg chg="del mod modShow">
        <pc:chgData name="David Driskell" userId="wSaSYh7p3B8Z9FkN7W0GC7Z0SaqvkISc6IYX+wBzDEY=" providerId="None" clId="Web-{67141D0E-23BF-4628-B601-8E215D1585E1}" dt="2025-01-14T17:58:27.562" v="8"/>
        <pc:sldMkLst>
          <pc:docMk/>
          <pc:sldMk cId="894939154" sldId="288"/>
        </pc:sldMkLst>
      </pc:sldChg>
      <pc:sldChg chg="del mod modShow">
        <pc:chgData name="David Driskell" userId="wSaSYh7p3B8Z9FkN7W0GC7Z0SaqvkISc6IYX+wBzDEY=" providerId="None" clId="Web-{67141D0E-23BF-4628-B601-8E215D1585E1}" dt="2025-01-14T17:58:27.562" v="7"/>
        <pc:sldMkLst>
          <pc:docMk/>
          <pc:sldMk cId="4022910658" sldId="289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2-29T17:21:21.615" idx="1">
    <p:pos x="10" y="10"/>
    <p:text>I made what was one slide into two slides so there's less text -- but did so by deleting from each slide -- I didn't attempt any kind of redesign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1-03T10:41:34.294" idx="2">
    <p:pos x="10" y="10"/>
    <p:text>This could be presented over two slides, but ideally would stay as one slide -- but yeah, that's a lot of words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5T15:37:02.712" idx="3">
    <p:pos x="6000" y="0"/>
    <p:text>Maybe doesn't rise to the level of this slide (in importance or applicability, also it's more complex), but SB 330 (as amended later) also gives low income tenants a right to return in the case of redevelopment...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Z7AIN6k"/>
      </p:ext>
    </p:extLst>
  </p:cm>
  <p:cm authorId="2" dt="2025-01-07T11:40:07.924" idx="3">
    <p:pos x="10" y="10"/>
    <p:text>Bowen/Gina - this slide might need to be split into more than one...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5-01-07T19:09:10.158" idx="4">
    <p:pos x="10" y="10"/>
    <p:text>Here's link to the video: https://youtu.be/dsWAfFNVPTY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>
          <a:extLst>
            <a:ext uri="{FF2B5EF4-FFF2-40B4-BE49-F238E27FC236}">
              <a16:creationId xmlns:a16="http://schemas.microsoft.com/office/drawing/2014/main" id="{A41A1718-D726-A627-F0AE-6A8832446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1233894c92_0_27:notes">
            <a:extLst>
              <a:ext uri="{FF2B5EF4-FFF2-40B4-BE49-F238E27FC236}">
                <a16:creationId xmlns:a16="http://schemas.microsoft.com/office/drawing/2014/main" id="{ACA2550C-B110-040E-3EE4-1CE237B606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31233894c92_0_27:notes">
            <a:extLst>
              <a:ext uri="{FF2B5EF4-FFF2-40B4-BE49-F238E27FC236}">
                <a16:creationId xmlns:a16="http://schemas.microsoft.com/office/drawing/2014/main" id="{98E45413-A80E-C929-C527-2AD7B48ED4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31233894c92_0_27:notes">
            <a:extLst>
              <a:ext uri="{FF2B5EF4-FFF2-40B4-BE49-F238E27FC236}">
                <a16:creationId xmlns:a16="http://schemas.microsoft.com/office/drawing/2014/main" id="{494C37AC-25C3-7801-3624-EBCEE777E6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4751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>
          <a:extLst>
            <a:ext uri="{FF2B5EF4-FFF2-40B4-BE49-F238E27FC236}">
              <a16:creationId xmlns:a16="http://schemas.microsoft.com/office/drawing/2014/main" id="{81A33A51-4F26-D203-CCCD-ABD530654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557cdcd58_0_150:notes">
            <a:extLst>
              <a:ext uri="{FF2B5EF4-FFF2-40B4-BE49-F238E27FC236}">
                <a16:creationId xmlns:a16="http://schemas.microsoft.com/office/drawing/2014/main" id="{FF043D46-D897-E575-7DC3-DA6BEA3790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31557cdcd58_0_150:notes">
            <a:extLst>
              <a:ext uri="{FF2B5EF4-FFF2-40B4-BE49-F238E27FC236}">
                <a16:creationId xmlns:a16="http://schemas.microsoft.com/office/drawing/2014/main" id="{74FE85B6-91C0-67B7-3D9B-768CBDC847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1557cdcd58_0_150:notes">
            <a:extLst>
              <a:ext uri="{FF2B5EF4-FFF2-40B4-BE49-F238E27FC236}">
                <a16:creationId xmlns:a16="http://schemas.microsoft.com/office/drawing/2014/main" id="{DDC6E89F-B482-0D81-5F4C-0546711A0C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02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5" name="Google Shape;1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12ff5f3d6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12ff5f3d64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312ff5f3d64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A47D1099-CB15-EB3D-326D-9E8958C6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>
            <a:extLst>
              <a:ext uri="{FF2B5EF4-FFF2-40B4-BE49-F238E27FC236}">
                <a16:creationId xmlns:a16="http://schemas.microsoft.com/office/drawing/2014/main" id="{394FC976-2F15-0123-FC08-1E51D6D9A1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>
            <a:extLst>
              <a:ext uri="{FF2B5EF4-FFF2-40B4-BE49-F238E27FC236}">
                <a16:creationId xmlns:a16="http://schemas.microsoft.com/office/drawing/2014/main" id="{64EBA8C4-D8B5-56E1-F087-5091419244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1557cdcd58_0_191:notes">
            <a:extLst>
              <a:ext uri="{FF2B5EF4-FFF2-40B4-BE49-F238E27FC236}">
                <a16:creationId xmlns:a16="http://schemas.microsoft.com/office/drawing/2014/main" id="{697B47D9-E16F-DE2D-ED4F-956EBDD0D9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1211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1557cdcd58_0_1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C2F386EB-F6AD-1B30-6DF1-9583CAD80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>
            <a:extLst>
              <a:ext uri="{FF2B5EF4-FFF2-40B4-BE49-F238E27FC236}">
                <a16:creationId xmlns:a16="http://schemas.microsoft.com/office/drawing/2014/main" id="{75C0EB72-926E-F6C3-7A38-D9868D6072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>
            <a:extLst>
              <a:ext uri="{FF2B5EF4-FFF2-40B4-BE49-F238E27FC236}">
                <a16:creationId xmlns:a16="http://schemas.microsoft.com/office/drawing/2014/main" id="{12FDE20D-208E-A03E-B342-4E2BDA3CE6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1557cdcd58_0_191:notes">
            <a:extLst>
              <a:ext uri="{FF2B5EF4-FFF2-40B4-BE49-F238E27FC236}">
                <a16:creationId xmlns:a16="http://schemas.microsoft.com/office/drawing/2014/main" id="{43ABB3FB-B3AB-02A4-8970-58BE824255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684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088DBDB5-C789-89B3-0D0E-A2FB3E1AB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1557cdcd58_0_191:notes">
            <a:extLst>
              <a:ext uri="{FF2B5EF4-FFF2-40B4-BE49-F238E27FC236}">
                <a16:creationId xmlns:a16="http://schemas.microsoft.com/office/drawing/2014/main" id="{939D5C1A-22D1-BD95-F3D6-F7A1EFACD95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1557cdcd58_0_191:notes">
            <a:extLst>
              <a:ext uri="{FF2B5EF4-FFF2-40B4-BE49-F238E27FC236}">
                <a16:creationId xmlns:a16="http://schemas.microsoft.com/office/drawing/2014/main" id="{0E341458-01F4-177F-A64D-A3DDCD6405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31557cdcd58_0_191:notes">
            <a:extLst>
              <a:ext uri="{FF2B5EF4-FFF2-40B4-BE49-F238E27FC236}">
                <a16:creationId xmlns:a16="http://schemas.microsoft.com/office/drawing/2014/main" id="{7076012F-7D4E-00AD-3C9C-DABC93E074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449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2ff5f3d6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2ff5f3d64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12ff5f3d64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2ff5f3d6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312ff5f3d64_0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12ff5f3d64_0_6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77ca2584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3177ca2584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3177ca2584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17BF3CF9-5876-17B5-AA23-1EE20B90F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2ff5f3d64_0_91:notes">
            <a:extLst>
              <a:ext uri="{FF2B5EF4-FFF2-40B4-BE49-F238E27FC236}">
                <a16:creationId xmlns:a16="http://schemas.microsoft.com/office/drawing/2014/main" id="{D3569C1B-F895-7264-F07B-7A52B732B8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2ff5f3d64_0_91:notes">
            <a:extLst>
              <a:ext uri="{FF2B5EF4-FFF2-40B4-BE49-F238E27FC236}">
                <a16:creationId xmlns:a16="http://schemas.microsoft.com/office/drawing/2014/main" id="{FD2E81CE-8B3C-42DC-D4DF-CEF138547A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12ff5f3d64_0_91:notes">
            <a:extLst>
              <a:ext uri="{FF2B5EF4-FFF2-40B4-BE49-F238E27FC236}">
                <a16:creationId xmlns:a16="http://schemas.microsoft.com/office/drawing/2014/main" id="{1DBE097C-9BAB-D528-CE8D-C4DB662D75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889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41EF27F3-4467-6118-86B1-D4AC594CC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2ff5f3d64_0_91:notes">
            <a:extLst>
              <a:ext uri="{FF2B5EF4-FFF2-40B4-BE49-F238E27FC236}">
                <a16:creationId xmlns:a16="http://schemas.microsoft.com/office/drawing/2014/main" id="{6E20BE7C-F492-51C0-8676-322A6A37EF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2ff5f3d64_0_91:notes">
            <a:extLst>
              <a:ext uri="{FF2B5EF4-FFF2-40B4-BE49-F238E27FC236}">
                <a16:creationId xmlns:a16="http://schemas.microsoft.com/office/drawing/2014/main" id="{E4006BE3-B264-A2B5-6483-23F231E1B4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12ff5f3d64_0_91:notes">
            <a:extLst>
              <a:ext uri="{FF2B5EF4-FFF2-40B4-BE49-F238E27FC236}">
                <a16:creationId xmlns:a16="http://schemas.microsoft.com/office/drawing/2014/main" id="{2E3693CD-98A1-E558-8F86-B896B79B2F4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225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2ff5f3d64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12ff5f3d64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12ff5f3d64_0_1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>
          <a:extLst>
            <a:ext uri="{FF2B5EF4-FFF2-40B4-BE49-F238E27FC236}">
              <a16:creationId xmlns:a16="http://schemas.microsoft.com/office/drawing/2014/main" id="{EDCE702B-A5F4-54B2-48B4-09D7EFA89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12ff5f3d64_0_157:notes">
            <a:extLst>
              <a:ext uri="{FF2B5EF4-FFF2-40B4-BE49-F238E27FC236}">
                <a16:creationId xmlns:a16="http://schemas.microsoft.com/office/drawing/2014/main" id="{87020128-05BE-FB07-961D-939F4965A0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g312ff5f3d64_0_157:notes">
            <a:extLst>
              <a:ext uri="{FF2B5EF4-FFF2-40B4-BE49-F238E27FC236}">
                <a16:creationId xmlns:a16="http://schemas.microsoft.com/office/drawing/2014/main" id="{B4272DD2-1A86-B3C2-AEE6-DD647A5179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312ff5f3d64_0_157:notes">
            <a:extLst>
              <a:ext uri="{FF2B5EF4-FFF2-40B4-BE49-F238E27FC236}">
                <a16:creationId xmlns:a16="http://schemas.microsoft.com/office/drawing/2014/main" id="{45B41ED0-222E-C611-C042-EB1A3DF60DD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2190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1233894c9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6" name="Google Shape;366;g31233894c92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31233894c92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>
          <a:extLst>
            <a:ext uri="{FF2B5EF4-FFF2-40B4-BE49-F238E27FC236}">
              <a16:creationId xmlns:a16="http://schemas.microsoft.com/office/drawing/2014/main" id="{D115E0DD-0F5D-F452-5F29-69956B885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307a344ab_0_0:notes">
            <a:extLst>
              <a:ext uri="{FF2B5EF4-FFF2-40B4-BE49-F238E27FC236}">
                <a16:creationId xmlns:a16="http://schemas.microsoft.com/office/drawing/2014/main" id="{B6540625-50C5-08CD-17AE-AC323490B5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31307a344ab_0_0:notes">
            <a:extLst>
              <a:ext uri="{FF2B5EF4-FFF2-40B4-BE49-F238E27FC236}">
                <a16:creationId xmlns:a16="http://schemas.microsoft.com/office/drawing/2014/main" id="{35FB9672-472C-8868-D04D-10450E66D5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31307a344ab_0_0:notes">
            <a:extLst>
              <a:ext uri="{FF2B5EF4-FFF2-40B4-BE49-F238E27FC236}">
                <a16:creationId xmlns:a16="http://schemas.microsoft.com/office/drawing/2014/main" id="{73C88F1B-33DD-7C1A-D957-5823EC4E36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378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307a344ab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1307a344ab_0_3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31307a344ab_0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1307a344ab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31307a344ab_0_3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1307a344ab_0_3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2ff5f3d6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" name="Google Shape;303;g312ff5f3d64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312ff5f3d64_0_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2ff5f3d64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12ff5f3d64_0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g312ff5f3d64_0_10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12ff5f3d6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312ff5f3d64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312ff5f3d64_0_1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2ff5f3d64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312ff5f3d64_0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Here's link to the video: https://</a:t>
            </a:r>
            <a:r>
              <a:rPr lang="en-US" dirty="0" err="1"/>
              <a:t>youtu.be</a:t>
            </a:r>
            <a:r>
              <a:rPr lang="en-US" dirty="0"/>
              <a:t>/</a:t>
            </a:r>
            <a:r>
              <a:rPr lang="en-US"/>
              <a:t>dsWAfFNVPTY</a:t>
            </a:r>
            <a:endParaRPr/>
          </a:p>
        </p:txBody>
      </p:sp>
      <p:sp>
        <p:nvSpPr>
          <p:cNvPr id="345" name="Google Shape;345;g312ff5f3d64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>
          <a:extLst>
            <a:ext uri="{FF2B5EF4-FFF2-40B4-BE49-F238E27FC236}">
              <a16:creationId xmlns:a16="http://schemas.microsoft.com/office/drawing/2014/main" id="{67ED0757-D317-7BAE-8BB3-A6BDDBF5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12ff5f3d64_0_52:notes">
            <a:extLst>
              <a:ext uri="{FF2B5EF4-FFF2-40B4-BE49-F238E27FC236}">
                <a16:creationId xmlns:a16="http://schemas.microsoft.com/office/drawing/2014/main" id="{33D46B14-F62C-DA9E-C81B-59852E28767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12ff5f3d64_0_52:notes">
            <a:extLst>
              <a:ext uri="{FF2B5EF4-FFF2-40B4-BE49-F238E27FC236}">
                <a16:creationId xmlns:a16="http://schemas.microsoft.com/office/drawing/2014/main" id="{BDCBBAD6-B4EB-00CA-D19A-4B04AFF8C9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312ff5f3d64_0_52:notes">
            <a:extLst>
              <a:ext uri="{FF2B5EF4-FFF2-40B4-BE49-F238E27FC236}">
                <a16:creationId xmlns:a16="http://schemas.microsoft.com/office/drawing/2014/main" id="{93F4D32F-4E1E-14CC-D8A5-43B9F9A2BD1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435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177ca2584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3177ca2584c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3177ca2584c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1307a344ab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g31307a344ab_0_3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31307a344ab_0_3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1307a344ab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g31307a344ab_0_4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31307a344ab_0_4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12ff5f3d6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12ff5f3d64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312ff5f3d64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557cdcd5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31557cdcd58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1557cdcd58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1557cdcd58_0_1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31557cdcd58_0_1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31557cdcd58_0_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1557cdcd58_0_4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31557cdcd58_0_4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31557cdcd58_0_4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1557cdcd58_0_5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1557cdcd58_0_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31557cdcd58_0_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g31557cdcd58_0_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31557cdcd58_0_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31557cdcd58_0_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1557cdcd58_0_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31557cdcd58_0_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10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10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10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1000"/>
              </a:spcBef>
              <a:spcAft>
                <a:spcPts val="10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31557cdcd58_0_1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31557cdcd58_0_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31557cdcd58_0_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31557cdcd58_0_23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31557cdcd58_0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1557cdcd58_0_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1557cdcd58_0_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1557cdcd58_0_31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31557cdcd58_0_31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31557cdcd58_0_3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1557cdcd58_0_35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31557cdcd58_0_3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1557cdcd58_0_3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31557cdcd58_0_38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31557cdcd58_0_38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31557cdcd58_0_38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31557cdcd58_0_3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31557cdcd58_0_44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31557cdcd58_0_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1557cdcd58_0_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Trebuchet MS"/>
              <a:buNone/>
              <a:defRPr sz="37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31557cdcd58_0_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rebuchet MS"/>
              <a:buChar char="●"/>
              <a:defRPr sz="24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○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■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○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■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●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○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rebuchet MS"/>
              <a:buChar char="■"/>
              <a:defRPr sz="19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" name="Google Shape;12;g31557cdcd58_0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sWAfFNVPTY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comments" Target="../comments/comment4.xm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urbandisplacement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47402FBD-08EE-45EA-749D-C7DB486CF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1233894c92_0_27">
            <a:extLst>
              <a:ext uri="{FF2B5EF4-FFF2-40B4-BE49-F238E27FC236}">
                <a16:creationId xmlns:a16="http://schemas.microsoft.com/office/drawing/2014/main" id="{FF7BAC23-15E7-2630-65FF-6857511D4171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15600" y="322120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5800"/>
              <a:t>Understanding Displacement</a:t>
            </a:r>
            <a:endParaRPr sz="5800"/>
          </a:p>
        </p:txBody>
      </p:sp>
      <p:sp>
        <p:nvSpPr>
          <p:cNvPr id="64" name="Google Shape;64;g31233894c92_0_27">
            <a:extLst>
              <a:ext uri="{FF2B5EF4-FFF2-40B4-BE49-F238E27FC236}">
                <a16:creationId xmlns:a16="http://schemas.microsoft.com/office/drawing/2014/main" id="{C75A89E6-94E9-B741-E85F-3FCB8FA892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15600" y="1428178"/>
            <a:ext cx="11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300">
                <a:solidFill>
                  <a:schemeClr val="accent3"/>
                </a:solidFill>
              </a:rPr>
              <a:t>PRESENTATION TEMPLATE - PURPOSE &amp; USE</a:t>
            </a:r>
            <a:endParaRPr sz="3300">
              <a:solidFill>
                <a:schemeClr val="accent3"/>
              </a:solidFill>
            </a:endParaRPr>
          </a:p>
        </p:txBody>
      </p:sp>
      <p:sp>
        <p:nvSpPr>
          <p:cNvPr id="65" name="Google Shape;65;g31233894c92_0_27">
            <a:extLst>
              <a:ext uri="{FF2B5EF4-FFF2-40B4-BE49-F238E27FC236}">
                <a16:creationId xmlns:a16="http://schemas.microsoft.com/office/drawing/2014/main" id="{09A0F3A1-86BB-DEE8-A20E-DB0E9068DFCC}"/>
              </a:ext>
            </a:extLst>
          </p:cNvPr>
          <p:cNvSpPr/>
          <p:nvPr/>
        </p:nvSpPr>
        <p:spPr>
          <a:xfrm>
            <a:off x="0" y="13600"/>
            <a:ext cx="12192000" cy="24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6" name="Google Shape;66;g31233894c92_0_27">
            <a:extLst>
              <a:ext uri="{FF2B5EF4-FFF2-40B4-BE49-F238E27FC236}">
                <a16:creationId xmlns:a16="http://schemas.microsoft.com/office/drawing/2014/main" id="{8AC35586-E357-C1AD-64FC-273C00CBA166}"/>
              </a:ext>
            </a:extLst>
          </p:cNvPr>
          <p:cNvSpPr txBox="1"/>
          <p:nvPr/>
        </p:nvSpPr>
        <p:spPr>
          <a:xfrm>
            <a:off x="995375" y="2230475"/>
            <a:ext cx="10136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highlight>
                  <a:srgbClr val="FF00FF"/>
                </a:highlight>
                <a:latin typeface="Trebuchet MS"/>
                <a:ea typeface="Trebuchet MS"/>
                <a:cs typeface="Trebuchet MS"/>
                <a:sym typeface="Trebuchet MS"/>
              </a:rPr>
              <a:t>DELETE THIS INSTRUCTION SLIDE FROM YOUR FINAL PRESENTATION</a:t>
            </a:r>
            <a:endParaRPr sz="2400">
              <a:solidFill>
                <a:schemeClr val="dk1"/>
              </a:solidFill>
              <a:highlight>
                <a:srgbClr val="FF00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7" name="Google Shape;67;g31233894c92_0_27">
            <a:extLst>
              <a:ext uri="{FF2B5EF4-FFF2-40B4-BE49-F238E27FC236}">
                <a16:creationId xmlns:a16="http://schemas.microsoft.com/office/drawing/2014/main" id="{013271FD-5496-E39C-42F4-10C2A55FCF6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15600" y="3083275"/>
            <a:ext cx="5100000" cy="3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Use the following slides to introduce core ideas about what displacement is and its impacts -- for elected officials as well as the general public.</a:t>
            </a:r>
            <a:endParaRPr b="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Integrate with engagement activities to understand community perspectives and priorities.</a:t>
            </a:r>
            <a:endParaRPr b="0"/>
          </a:p>
        </p:txBody>
      </p:sp>
      <p:sp>
        <p:nvSpPr>
          <p:cNvPr id="68" name="Google Shape;68;g31233894c92_0_27">
            <a:extLst>
              <a:ext uri="{FF2B5EF4-FFF2-40B4-BE49-F238E27FC236}">
                <a16:creationId xmlns:a16="http://schemas.microsoft.com/office/drawing/2014/main" id="{64FF33A5-7A86-4328-1A39-58FD5614B17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963075" y="3083275"/>
            <a:ext cx="51687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Customize to reflect local community context, existing policies/programs and/or proposed work program priorities (more about customization on the next slide!)</a:t>
            </a:r>
            <a:endParaRPr b="0"/>
          </a:p>
        </p:txBody>
      </p:sp>
    </p:spTree>
    <p:extLst>
      <p:ext uri="{BB962C8B-B14F-4D97-AF65-F5344CB8AC3E}">
        <p14:creationId xmlns:p14="http://schemas.microsoft.com/office/powerpoint/2010/main" val="3691876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9DC92EBA-2EFD-F752-4DC4-C992B4D3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31557cdcd58_0_150">
            <a:extLst>
              <a:ext uri="{FF2B5EF4-FFF2-40B4-BE49-F238E27FC236}">
                <a16:creationId xmlns:a16="http://schemas.microsoft.com/office/drawing/2014/main" id="{0D338650-4ECC-3C79-EDD2-9F2F7B8A26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653" r="13598"/>
          <a:stretch/>
        </p:blipFill>
        <p:spPr>
          <a:xfrm>
            <a:off x="0" y="2979150"/>
            <a:ext cx="4524375" cy="387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31557cdcd58_0_150">
            <a:extLst>
              <a:ext uri="{FF2B5EF4-FFF2-40B4-BE49-F238E27FC236}">
                <a16:creationId xmlns:a16="http://schemas.microsoft.com/office/drawing/2014/main" id="{FD9509E0-FA47-1CFF-0BED-CE3CC2E93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54750" y="982950"/>
            <a:ext cx="6204600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</a:rPr>
              <a:t>Cultural Displacement </a:t>
            </a:r>
            <a:r>
              <a:rPr lang="en-US" b="0" dirty="0">
                <a:solidFill>
                  <a:schemeClr val="bg2"/>
                </a:solidFill>
              </a:rPr>
              <a:t>is when new development and new residents change the character of the area. It can create a feeling of loss for those who have been in the area a longer time, even if they can afford to stay. This is sometimes called </a:t>
            </a:r>
            <a:r>
              <a:rPr lang="en-US" b="0" i="1" dirty="0">
                <a:solidFill>
                  <a:schemeClr val="bg2"/>
                </a:solidFill>
              </a:rPr>
              <a:t>gentrification</a:t>
            </a:r>
            <a:r>
              <a:rPr lang="en-US" b="0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91" name="Google Shape;191;g31557cdcd58_0_150">
            <a:extLst>
              <a:ext uri="{FF2B5EF4-FFF2-40B4-BE49-F238E27FC236}">
                <a16:creationId xmlns:a16="http://schemas.microsoft.com/office/drawing/2014/main" id="{6B18C521-A379-3A25-E9AE-F8CD292BE7BC}"/>
              </a:ext>
            </a:extLst>
          </p:cNvPr>
          <p:cNvSpPr/>
          <p:nvPr/>
        </p:nvSpPr>
        <p:spPr>
          <a:xfrm>
            <a:off x="-195925" y="-237400"/>
            <a:ext cx="4915200" cy="33717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31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g31557cdcd58_0_150">
            <a:extLst>
              <a:ext uri="{FF2B5EF4-FFF2-40B4-BE49-F238E27FC236}">
                <a16:creationId xmlns:a16="http://schemas.microsoft.com/office/drawing/2014/main" id="{1F4C5DB8-3370-8131-B8C5-A03D9A912B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8425" y="830550"/>
            <a:ext cx="37944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lt1"/>
                </a:solidFill>
              </a:rPr>
              <a:t>FORMS OF DISPLACEMENT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lt1"/>
                </a:solidFill>
              </a:rPr>
              <a:t>Cultural Displacement</a:t>
            </a:r>
            <a:endParaRPr b="0"/>
          </a:p>
        </p:txBody>
      </p:sp>
      <p:sp>
        <p:nvSpPr>
          <p:cNvPr id="2" name="Google Shape;187;g31557cdcd58_0_150">
            <a:extLst>
              <a:ext uri="{FF2B5EF4-FFF2-40B4-BE49-F238E27FC236}">
                <a16:creationId xmlns:a16="http://schemas.microsoft.com/office/drawing/2014/main" id="{36977070-DE82-7948-A5B1-79F6250FD726}"/>
              </a:ext>
            </a:extLst>
          </p:cNvPr>
          <p:cNvSpPr/>
          <p:nvPr/>
        </p:nvSpPr>
        <p:spPr>
          <a:xfrm>
            <a:off x="5009025" y="3978190"/>
            <a:ext cx="6510600" cy="2379109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Google Shape;190;g31557cdcd58_0_150">
            <a:extLst>
              <a:ext uri="{FF2B5EF4-FFF2-40B4-BE49-F238E27FC236}">
                <a16:creationId xmlns:a16="http://schemas.microsoft.com/office/drawing/2014/main" id="{D8C05A87-D818-24B1-29C6-C62D19B8EBEE}"/>
              </a:ext>
            </a:extLst>
          </p:cNvPr>
          <p:cNvSpPr txBox="1">
            <a:spLocks/>
          </p:cNvSpPr>
          <p:nvPr/>
        </p:nvSpPr>
        <p:spPr>
          <a:xfrm>
            <a:off x="5212080" y="4131950"/>
            <a:ext cx="6062400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Trebuchet MS"/>
              <a:buNone/>
            </a:pPr>
            <a:r>
              <a:rPr lang="en-US">
                <a:solidFill>
                  <a:srgbClr val="242D33"/>
                </a:solidFill>
              </a:rPr>
              <a:t>Cultural displacement happens over time as older businesses close or move away, community institutions lose their membership, and public spaces are reoriented to new users and activities.</a:t>
            </a:r>
            <a:endParaRPr lang="en-US" dirty="0">
              <a:solidFill>
                <a:srgbClr val="242D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0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9"/>
          <p:cNvPicPr preferRelativeResize="0"/>
          <p:nvPr/>
        </p:nvPicPr>
        <p:blipFill rotWithShape="1">
          <a:blip r:embed="rId3">
            <a:alphaModFix/>
          </a:blip>
          <a:srcRect l="55117" r="23643"/>
          <a:stretch/>
        </p:blipFill>
        <p:spPr>
          <a:xfrm>
            <a:off x="1" y="0"/>
            <a:ext cx="218377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9"/>
          <p:cNvSpPr txBox="1">
            <a:spLocks noGrp="1"/>
          </p:cNvSpPr>
          <p:nvPr>
            <p:ph type="title"/>
          </p:nvPr>
        </p:nvSpPr>
        <p:spPr>
          <a:xfrm>
            <a:off x="2777175" y="365125"/>
            <a:ext cx="857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Factors that Drive Displacement</a:t>
            </a:r>
            <a:endParaRPr/>
          </a:p>
        </p:txBody>
      </p:sp>
      <p:sp>
        <p:nvSpPr>
          <p:cNvPr id="200" name="Google Shape;200;p9"/>
          <p:cNvSpPr txBox="1">
            <a:spLocks noGrp="1"/>
          </p:cNvSpPr>
          <p:nvPr>
            <p:ph type="body" idx="1"/>
          </p:nvPr>
        </p:nvSpPr>
        <p:spPr>
          <a:xfrm>
            <a:off x="2777175" y="1749425"/>
            <a:ext cx="8576700" cy="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0"/>
              <a:t>The dynamics of displacement are complex and can differ across communities and over time. Key drivers include:</a:t>
            </a:r>
            <a:endParaRPr b="0"/>
          </a:p>
        </p:txBody>
      </p:sp>
      <p:cxnSp>
        <p:nvCxnSpPr>
          <p:cNvPr id="201" name="Google Shape;201;p9"/>
          <p:cNvCxnSpPr/>
          <p:nvPr/>
        </p:nvCxnSpPr>
        <p:spPr>
          <a:xfrm>
            <a:off x="5017859" y="1479725"/>
            <a:ext cx="40953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2" name="Google Shape;202;p9"/>
          <p:cNvSpPr/>
          <p:nvPr/>
        </p:nvSpPr>
        <p:spPr>
          <a:xfrm>
            <a:off x="1847625" y="4715152"/>
            <a:ext cx="3118500" cy="16791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Lack of tenant protections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3" name="Google Shape;203;p9"/>
          <p:cNvSpPr/>
          <p:nvPr/>
        </p:nvSpPr>
        <p:spPr>
          <a:xfrm>
            <a:off x="5253272" y="4715152"/>
            <a:ext cx="3118500" cy="16791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Public investments that attract redevelopment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4" name="Google Shape;204;p9"/>
          <p:cNvSpPr/>
          <p:nvPr/>
        </p:nvSpPr>
        <p:spPr>
          <a:xfrm>
            <a:off x="8658919" y="4715152"/>
            <a:ext cx="3118500" cy="16791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Segregation, redlining and income inequality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5" name="Google Shape;205;p9"/>
          <p:cNvSpPr/>
          <p:nvPr/>
        </p:nvSpPr>
        <p:spPr>
          <a:xfrm>
            <a:off x="1847639" y="2779975"/>
            <a:ext cx="3118500" cy="16791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Incomes not keeping up with the rising cost of housing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6" name="Google Shape;206;p9"/>
          <p:cNvSpPr/>
          <p:nvPr/>
        </p:nvSpPr>
        <p:spPr>
          <a:xfrm>
            <a:off x="5253286" y="2779975"/>
            <a:ext cx="3118500" cy="16791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Regional population and job growth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07" name="Google Shape;207;p9"/>
          <p:cNvSpPr/>
          <p:nvPr/>
        </p:nvSpPr>
        <p:spPr>
          <a:xfrm>
            <a:off x="8658933" y="2779975"/>
            <a:ext cx="3118500" cy="16791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Loss of existing affordable housing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312ff5f3d64_0_36"/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3500" y="-26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12ff5f3d64_0_36"/>
          <p:cNvSpPr/>
          <p:nvPr/>
        </p:nvSpPr>
        <p:spPr>
          <a:xfrm>
            <a:off x="831300" y="1663700"/>
            <a:ext cx="11360700" cy="266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5" name="Google Shape;215;g312ff5f3d64_0_36"/>
          <p:cNvSpPr txBox="1">
            <a:spLocks noGrp="1"/>
          </p:cNvSpPr>
          <p:nvPr>
            <p:ph type="title"/>
          </p:nvPr>
        </p:nvSpPr>
        <p:spPr>
          <a:xfrm>
            <a:off x="415600" y="2421338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What are the impacts 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of displacement?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16" name="Google Shape;216;g312ff5f3d64_0_36"/>
          <p:cNvGrpSpPr/>
          <p:nvPr/>
        </p:nvGrpSpPr>
        <p:grpSpPr>
          <a:xfrm>
            <a:off x="281800" y="1438775"/>
            <a:ext cx="1262700" cy="1262700"/>
            <a:chOff x="366200" y="2280950"/>
            <a:chExt cx="1262700" cy="1262700"/>
          </a:xfrm>
          <a:solidFill>
            <a:schemeClr val="accent2"/>
          </a:solidFill>
        </p:grpSpPr>
        <p:sp>
          <p:nvSpPr>
            <p:cNvPr id="217" name="Google Shape;217;g312ff5f3d64_0_36"/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8" name="Google Shape;218;g312ff5f3d64_0_36"/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00" b="1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2</a:t>
              </a:r>
              <a:endParaRPr sz="93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19" name="Google Shape;219;g312ff5f3d64_0_36"/>
          <p:cNvSpPr/>
          <p:nvPr/>
        </p:nvSpPr>
        <p:spPr>
          <a:xfrm>
            <a:off x="1803325" y="4072025"/>
            <a:ext cx="2609400" cy="11223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On families and individuals</a:t>
            </a:r>
            <a:endParaRPr sz="2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0" name="Google Shape;220;g312ff5f3d64_0_36"/>
          <p:cNvSpPr/>
          <p:nvPr/>
        </p:nvSpPr>
        <p:spPr>
          <a:xfrm>
            <a:off x="7772256" y="4072025"/>
            <a:ext cx="2609400" cy="11223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On our economy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Google Shape;221;g312ff5f3d64_0_36"/>
          <p:cNvSpPr/>
          <p:nvPr/>
        </p:nvSpPr>
        <p:spPr>
          <a:xfrm>
            <a:off x="4787791" y="4072025"/>
            <a:ext cx="2609400" cy="11223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On neighborhoods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E3ACB9E1-99BF-0264-6DFE-4FB868BB2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1557cdcd58_0_191">
            <a:extLst>
              <a:ext uri="{FF2B5EF4-FFF2-40B4-BE49-F238E27FC236}">
                <a16:creationId xmlns:a16="http://schemas.microsoft.com/office/drawing/2014/main" id="{29765997-9B72-8C26-FCFD-2D2A22E49AA5}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1557cdcd58_0_191">
            <a:extLst>
              <a:ext uri="{FF2B5EF4-FFF2-40B4-BE49-F238E27FC236}">
                <a16:creationId xmlns:a16="http://schemas.microsoft.com/office/drawing/2014/main" id="{D88B6EFF-3937-E9B5-9CB0-E59CC290BB7F}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g31557cdcd58_0_191">
            <a:extLst>
              <a:ext uri="{FF2B5EF4-FFF2-40B4-BE49-F238E27FC236}">
                <a16:creationId xmlns:a16="http://schemas.microsoft.com/office/drawing/2014/main" id="{1489C6D7-68A6-FBB6-6348-FCEEB10757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2388"/>
            <a:ext cx="1051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400" b="1" dirty="0">
                <a:solidFill>
                  <a:schemeClr val="lt1"/>
                </a:solidFill>
              </a:rPr>
              <a:t>For those who are displaced…</a:t>
            </a:r>
            <a:endParaRPr sz="3400" dirty="0">
              <a:solidFill>
                <a:schemeClr val="lt1"/>
              </a:solidFill>
            </a:endParaRPr>
          </a:p>
        </p:txBody>
      </p:sp>
      <p:cxnSp>
        <p:nvCxnSpPr>
          <p:cNvPr id="230" name="Google Shape;230;g31557cdcd58_0_191">
            <a:extLst>
              <a:ext uri="{FF2B5EF4-FFF2-40B4-BE49-F238E27FC236}">
                <a16:creationId xmlns:a16="http://schemas.microsoft.com/office/drawing/2014/main" id="{E19DC5FB-00B1-FB27-EED8-BB074245DC7D}"/>
              </a:ext>
            </a:extLst>
          </p:cNvPr>
          <p:cNvCxnSpPr/>
          <p:nvPr/>
        </p:nvCxnSpPr>
        <p:spPr>
          <a:xfrm>
            <a:off x="7557555" y="1261297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g31557cdcd58_0_191">
            <a:extLst>
              <a:ext uri="{FF2B5EF4-FFF2-40B4-BE49-F238E27FC236}">
                <a16:creationId xmlns:a16="http://schemas.microsoft.com/office/drawing/2014/main" id="{3E087CBD-C434-D950-8CED-AC9BA52418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Displacement affects </a:t>
            </a:r>
            <a:r>
              <a:rPr lang="en-US" b="1" dirty="0">
                <a:solidFill>
                  <a:schemeClr val="tx1"/>
                </a:solidFill>
              </a:rPr>
              <a:t>all of us.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33" name="Google Shape;233;g31557cdcd58_0_191">
            <a:extLst>
              <a:ext uri="{FF2B5EF4-FFF2-40B4-BE49-F238E27FC236}">
                <a16:creationId xmlns:a16="http://schemas.microsoft.com/office/drawing/2014/main" id="{FEF333E7-ACA9-7D0D-2A4C-E6F59C8553E0}"/>
              </a:ext>
            </a:extLst>
          </p:cNvPr>
          <p:cNvSpPr/>
          <p:nvPr/>
        </p:nvSpPr>
        <p:spPr>
          <a:xfrm>
            <a:off x="2460960" y="2649075"/>
            <a:ext cx="7090445" cy="3516335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g31557cdcd58_0_191">
            <a:extLst>
              <a:ext uri="{FF2B5EF4-FFF2-40B4-BE49-F238E27FC236}">
                <a16:creationId xmlns:a16="http://schemas.microsoft.com/office/drawing/2014/main" id="{F9A8E58D-3F44-14DE-DABB-AF523183B8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720460" y="2862741"/>
            <a:ext cx="6568395" cy="309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100" b="0" dirty="0"/>
              <a:t>Extreme disruption to jobs, schooling, social support networks, and more </a:t>
            </a:r>
            <a:endParaRPr sz="2100" b="0" dirty="0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100" b="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Cost of finding another place &amp; moving</a:t>
            </a:r>
            <a:endParaRPr sz="2100" b="0" dirty="0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100" b="0" dirty="0"/>
              <a:t>In many cases, longer commutes (with cost of time and money)</a:t>
            </a:r>
            <a:endParaRPr sz="2100" b="0" dirty="0"/>
          </a:p>
          <a:p>
            <a:pPr marL="228600" lvl="0" indent="-2095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●"/>
            </a:pPr>
            <a:r>
              <a:rPr lang="en-US" sz="2100" b="0" dirty="0"/>
              <a:t>In some cases, starting over in a new community or loss of housing all together (shifting to sleeping on couches, in vehicles or on the street)</a:t>
            </a:r>
            <a:endParaRPr sz="2300" dirty="0"/>
          </a:p>
        </p:txBody>
      </p:sp>
    </p:spTree>
    <p:extLst>
      <p:ext uri="{BB962C8B-B14F-4D97-AF65-F5344CB8AC3E}">
        <p14:creationId xmlns:p14="http://schemas.microsoft.com/office/powerpoint/2010/main" val="33734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1557cdcd58_0_191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1557cdcd58_0_191"/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g31557cdcd58_0_191"/>
          <p:cNvSpPr txBox="1">
            <a:spLocks noGrp="1"/>
          </p:cNvSpPr>
          <p:nvPr>
            <p:ph type="body" idx="1"/>
          </p:nvPr>
        </p:nvSpPr>
        <p:spPr>
          <a:xfrm>
            <a:off x="2332399" y="1822388"/>
            <a:ext cx="7527202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400" b="1" dirty="0">
                <a:solidFill>
                  <a:schemeClr val="lt1"/>
                </a:solidFill>
              </a:rPr>
              <a:t>For friends and neighb</a:t>
            </a:r>
            <a:r>
              <a:rPr lang="en-US" sz="3400" dirty="0">
                <a:solidFill>
                  <a:schemeClr val="lt1"/>
                </a:solidFill>
              </a:rPr>
              <a:t>ors of people</a:t>
            </a:r>
            <a:r>
              <a:rPr lang="en-US" sz="3400" b="1" dirty="0">
                <a:solidFill>
                  <a:schemeClr val="lt1"/>
                </a:solidFill>
              </a:rPr>
              <a:t> who are displaced…</a:t>
            </a:r>
            <a:endParaRPr sz="3400" dirty="0">
              <a:solidFill>
                <a:schemeClr val="lt1"/>
              </a:solidFill>
            </a:endParaRPr>
          </a:p>
        </p:txBody>
      </p:sp>
      <p:cxnSp>
        <p:nvCxnSpPr>
          <p:cNvPr id="230" name="Google Shape;230;g31557cdcd58_0_191"/>
          <p:cNvCxnSpPr/>
          <p:nvPr/>
        </p:nvCxnSpPr>
        <p:spPr>
          <a:xfrm>
            <a:off x="7557555" y="1261297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g31557cdcd58_0_1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Displacement affects </a:t>
            </a:r>
            <a:r>
              <a:rPr lang="en-US" b="1" dirty="0">
                <a:solidFill>
                  <a:schemeClr val="tx1"/>
                </a:solidFill>
              </a:rPr>
              <a:t>all of us.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233;g31557cdcd58_0_191">
            <a:extLst>
              <a:ext uri="{FF2B5EF4-FFF2-40B4-BE49-F238E27FC236}">
                <a16:creationId xmlns:a16="http://schemas.microsoft.com/office/drawing/2014/main" id="{642636AD-F8F1-E9D4-5204-9BC07194D32C}"/>
              </a:ext>
            </a:extLst>
          </p:cNvPr>
          <p:cNvSpPr/>
          <p:nvPr/>
        </p:nvSpPr>
        <p:spPr>
          <a:xfrm>
            <a:off x="2460960" y="3175801"/>
            <a:ext cx="7090445" cy="2681792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Google Shape;234;g31557cdcd58_0_191">
            <a:extLst>
              <a:ext uri="{FF2B5EF4-FFF2-40B4-BE49-F238E27FC236}">
                <a16:creationId xmlns:a16="http://schemas.microsoft.com/office/drawing/2014/main" id="{F8192B35-FA54-8874-8554-1DC39603A310}"/>
              </a:ext>
            </a:extLst>
          </p:cNvPr>
          <p:cNvSpPr txBox="1">
            <a:spLocks/>
          </p:cNvSpPr>
          <p:nvPr/>
        </p:nvSpPr>
        <p:spPr>
          <a:xfrm>
            <a:off x="2720460" y="3389466"/>
            <a:ext cx="6568395" cy="21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lvl="0" indent="-247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/>
              <a:t>Impact to social networks</a:t>
            </a:r>
          </a:p>
          <a:p>
            <a:pPr marL="228600" lvl="0" indent="-247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2"/>
                  </a:ext>
                </a:extLst>
              </a:rPr>
              <a:t>Stress of helping displaced friends find new accommodations</a:t>
            </a:r>
            <a:endParaRPr lang="en-US" sz="2100" b="0" dirty="0"/>
          </a:p>
          <a:p>
            <a:pPr marL="228600" lvl="0" indent="-247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/>
              <a:t>Anxiety about being the next to go</a:t>
            </a:r>
          </a:p>
          <a:p>
            <a:pPr marL="228600" lvl="0" indent="-247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Char char="●"/>
            </a:pPr>
            <a:r>
              <a:rPr lang="en-US" sz="2100" b="0" dirty="0"/>
              <a:t>Sense of loss, sadness</a:t>
            </a:r>
            <a:endParaRPr lang="en-US" sz="23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844260C3-4E6F-B375-14BB-288A04B86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1557cdcd58_0_191">
            <a:extLst>
              <a:ext uri="{FF2B5EF4-FFF2-40B4-BE49-F238E27FC236}">
                <a16:creationId xmlns:a16="http://schemas.microsoft.com/office/drawing/2014/main" id="{EC35D2D7-ED74-7A89-231E-A7DDA33339A6}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1557cdcd58_0_191">
            <a:extLst>
              <a:ext uri="{FF2B5EF4-FFF2-40B4-BE49-F238E27FC236}">
                <a16:creationId xmlns:a16="http://schemas.microsoft.com/office/drawing/2014/main" id="{5B272DC7-E7AC-DC39-CBE7-ED55E42D91BD}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g31557cdcd58_0_191">
            <a:extLst>
              <a:ext uri="{FF2B5EF4-FFF2-40B4-BE49-F238E27FC236}">
                <a16:creationId xmlns:a16="http://schemas.microsoft.com/office/drawing/2014/main" id="{A91032FA-D047-45D5-05F3-05C0226D3D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816759" y="1822388"/>
            <a:ext cx="6558481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400" b="1" dirty="0">
                <a:solidFill>
                  <a:schemeClr val="lt1"/>
                </a:solidFill>
              </a:rPr>
              <a:t>For those living in areas experiencing displacement…</a:t>
            </a:r>
            <a:endParaRPr sz="3400" dirty="0">
              <a:solidFill>
                <a:schemeClr val="lt1"/>
              </a:solidFill>
            </a:endParaRPr>
          </a:p>
        </p:txBody>
      </p:sp>
      <p:cxnSp>
        <p:nvCxnSpPr>
          <p:cNvPr id="230" name="Google Shape;230;g31557cdcd58_0_191">
            <a:extLst>
              <a:ext uri="{FF2B5EF4-FFF2-40B4-BE49-F238E27FC236}">
                <a16:creationId xmlns:a16="http://schemas.microsoft.com/office/drawing/2014/main" id="{BC1902E7-F54F-157D-16DA-1A9B7EEFED26}"/>
              </a:ext>
            </a:extLst>
          </p:cNvPr>
          <p:cNvCxnSpPr/>
          <p:nvPr/>
        </p:nvCxnSpPr>
        <p:spPr>
          <a:xfrm>
            <a:off x="7557555" y="1261297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g31557cdcd58_0_191">
            <a:extLst>
              <a:ext uri="{FF2B5EF4-FFF2-40B4-BE49-F238E27FC236}">
                <a16:creationId xmlns:a16="http://schemas.microsoft.com/office/drawing/2014/main" id="{C8E59C3E-6B08-A272-FA45-F48D32F470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Displacement affects </a:t>
            </a:r>
            <a:r>
              <a:rPr lang="en-US" b="1" dirty="0">
                <a:solidFill>
                  <a:schemeClr val="tx1"/>
                </a:solidFill>
              </a:rPr>
              <a:t>all of us.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Google Shape;233;g31557cdcd58_0_191">
            <a:extLst>
              <a:ext uri="{FF2B5EF4-FFF2-40B4-BE49-F238E27FC236}">
                <a16:creationId xmlns:a16="http://schemas.microsoft.com/office/drawing/2014/main" id="{CC8051A1-A036-9899-E4E6-A02C3FCA852C}"/>
              </a:ext>
            </a:extLst>
          </p:cNvPr>
          <p:cNvSpPr/>
          <p:nvPr/>
        </p:nvSpPr>
        <p:spPr>
          <a:xfrm>
            <a:off x="2460960" y="3175801"/>
            <a:ext cx="7090445" cy="1957514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Google Shape;234;g31557cdcd58_0_191">
            <a:extLst>
              <a:ext uri="{FF2B5EF4-FFF2-40B4-BE49-F238E27FC236}">
                <a16:creationId xmlns:a16="http://schemas.microsoft.com/office/drawing/2014/main" id="{9D4B8CD6-D17F-A9DB-0A9E-66D17803A598}"/>
              </a:ext>
            </a:extLst>
          </p:cNvPr>
          <p:cNvSpPr txBox="1">
            <a:spLocks/>
          </p:cNvSpPr>
          <p:nvPr/>
        </p:nvSpPr>
        <p:spPr>
          <a:xfrm>
            <a:off x="2720460" y="3389466"/>
            <a:ext cx="6568395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Loss of affordable shopping, food and services</a:t>
            </a:r>
          </a:p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Sense of loss: community I was part of is now gone</a:t>
            </a:r>
          </a:p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Sense of guilt: community is gone but I’m still here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808010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>
          <a:extLst>
            <a:ext uri="{FF2B5EF4-FFF2-40B4-BE49-F238E27FC236}">
              <a16:creationId xmlns:a16="http://schemas.microsoft.com/office/drawing/2014/main" id="{CB0AAA61-0C74-7E11-3628-4E482D13D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1557cdcd58_0_191">
            <a:extLst>
              <a:ext uri="{FF2B5EF4-FFF2-40B4-BE49-F238E27FC236}">
                <a16:creationId xmlns:a16="http://schemas.microsoft.com/office/drawing/2014/main" id="{E454FE02-4BB0-1D4D-647A-2E337A99DFD7}"/>
              </a:ext>
            </a:extLst>
          </p:cNvPr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1557cdcd58_0_191">
            <a:extLst>
              <a:ext uri="{FF2B5EF4-FFF2-40B4-BE49-F238E27FC236}">
                <a16:creationId xmlns:a16="http://schemas.microsoft.com/office/drawing/2014/main" id="{AE1829C3-14F1-EF2E-6250-92A4CBC18C78}"/>
              </a:ext>
            </a:extLst>
          </p:cNvPr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9" name="Google Shape;229;g31557cdcd58_0_191">
            <a:extLst>
              <a:ext uri="{FF2B5EF4-FFF2-40B4-BE49-F238E27FC236}">
                <a16:creationId xmlns:a16="http://schemas.microsoft.com/office/drawing/2014/main" id="{3D686103-93E7-BF6D-2A24-123A2C7150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2388"/>
            <a:ext cx="10515600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400" b="1" dirty="0">
                <a:solidFill>
                  <a:schemeClr val="lt1"/>
                </a:solidFill>
              </a:rPr>
              <a:t>For local businesses in areas experiencing displacement…</a:t>
            </a:r>
            <a:endParaRPr sz="3400" dirty="0">
              <a:solidFill>
                <a:schemeClr val="lt1"/>
              </a:solidFill>
            </a:endParaRPr>
          </a:p>
        </p:txBody>
      </p:sp>
      <p:cxnSp>
        <p:nvCxnSpPr>
          <p:cNvPr id="230" name="Google Shape;230;g31557cdcd58_0_191">
            <a:extLst>
              <a:ext uri="{FF2B5EF4-FFF2-40B4-BE49-F238E27FC236}">
                <a16:creationId xmlns:a16="http://schemas.microsoft.com/office/drawing/2014/main" id="{B20FB9D8-8D74-0F6A-97CE-5FC4DD02B82B}"/>
              </a:ext>
            </a:extLst>
          </p:cNvPr>
          <p:cNvCxnSpPr/>
          <p:nvPr/>
        </p:nvCxnSpPr>
        <p:spPr>
          <a:xfrm>
            <a:off x="7557555" y="1261297"/>
            <a:ext cx="16857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2" name="Google Shape;232;g31557cdcd58_0_191">
            <a:extLst>
              <a:ext uri="{FF2B5EF4-FFF2-40B4-BE49-F238E27FC236}">
                <a16:creationId xmlns:a16="http://schemas.microsoft.com/office/drawing/2014/main" id="{72E488DE-D06F-B9DF-1ABC-B4C4112BE7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/>
              <a:t>Displacement affects </a:t>
            </a:r>
            <a:r>
              <a:rPr lang="en-US" b="1" dirty="0">
                <a:solidFill>
                  <a:schemeClr val="tx1"/>
                </a:solidFill>
              </a:rPr>
              <a:t>all of us.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" name="Google Shape;233;g31557cdcd58_0_191">
            <a:extLst>
              <a:ext uri="{FF2B5EF4-FFF2-40B4-BE49-F238E27FC236}">
                <a16:creationId xmlns:a16="http://schemas.microsoft.com/office/drawing/2014/main" id="{1CC7734B-AED0-D333-2A73-796688CEA146}"/>
              </a:ext>
            </a:extLst>
          </p:cNvPr>
          <p:cNvSpPr/>
          <p:nvPr/>
        </p:nvSpPr>
        <p:spPr>
          <a:xfrm>
            <a:off x="2460960" y="3175800"/>
            <a:ext cx="7090445" cy="2627471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Google Shape;234;g31557cdcd58_0_191">
            <a:extLst>
              <a:ext uri="{FF2B5EF4-FFF2-40B4-BE49-F238E27FC236}">
                <a16:creationId xmlns:a16="http://schemas.microsoft.com/office/drawing/2014/main" id="{2FB7B279-AC2D-6F5D-49FD-A197F82B8DA5}"/>
              </a:ext>
            </a:extLst>
          </p:cNvPr>
          <p:cNvSpPr txBox="1">
            <a:spLocks/>
          </p:cNvSpPr>
          <p:nvPr/>
        </p:nvSpPr>
        <p:spPr>
          <a:xfrm>
            <a:off x="2720460" y="3389466"/>
            <a:ext cx="6568395" cy="212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Impact to employees &amp; their productivity</a:t>
            </a:r>
          </a:p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Loss of customers</a:t>
            </a:r>
          </a:p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Harder to </a:t>
            </a:r>
            <a:r>
              <a:rPr lang="en-US" sz="2100" b="0" dirty="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xmlns:lc="http://schemas.openxmlformats.org/drawingml/2006/lockedCanvas" textRoundtripDataId="3"/>
                  </a:ext>
                </a:extLst>
              </a:rPr>
              <a:t>find</a:t>
            </a:r>
            <a:r>
              <a:rPr lang="en-US" sz="2100" b="0" dirty="0"/>
              <a:t> and retain employees, especially for lower-paying jobs </a:t>
            </a:r>
          </a:p>
          <a:p>
            <a:pPr marL="228600" indent="-209550">
              <a:lnSpc>
                <a:spcPct val="100000"/>
              </a:lnSpc>
              <a:buSzPts val="1500"/>
            </a:pPr>
            <a:r>
              <a:rPr lang="en-US" sz="2100" b="0" dirty="0"/>
              <a:t>For some, pressure to close or relocate </a:t>
            </a:r>
          </a:p>
        </p:txBody>
      </p:sp>
    </p:spTree>
    <p:extLst>
      <p:ext uri="{BB962C8B-B14F-4D97-AF65-F5344CB8AC3E}">
        <p14:creationId xmlns:p14="http://schemas.microsoft.com/office/powerpoint/2010/main" val="2753107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1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6" name="Google Shape;256;p14"/>
          <p:cNvSpPr txBox="1">
            <a:spLocks noGrp="1"/>
          </p:cNvSpPr>
          <p:nvPr>
            <p:ph type="title"/>
          </p:nvPr>
        </p:nvSpPr>
        <p:spPr>
          <a:xfrm>
            <a:off x="2771700" y="365125"/>
            <a:ext cx="6648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Group Discussion</a:t>
            </a:r>
            <a:endParaRPr/>
          </a:p>
        </p:txBody>
      </p:sp>
      <p:grpSp>
        <p:nvGrpSpPr>
          <p:cNvPr id="257" name="Google Shape;257;p14"/>
          <p:cNvGrpSpPr/>
          <p:nvPr/>
        </p:nvGrpSpPr>
        <p:grpSpPr>
          <a:xfrm>
            <a:off x="889963" y="1778225"/>
            <a:ext cx="5277875" cy="1251725"/>
            <a:chOff x="889963" y="1625825"/>
            <a:chExt cx="5277875" cy="1251725"/>
          </a:xfrm>
        </p:grpSpPr>
        <p:sp>
          <p:nvSpPr>
            <p:cNvPr id="258" name="Google Shape;258;p14"/>
            <p:cNvSpPr/>
            <p:nvPr/>
          </p:nvSpPr>
          <p:spPr>
            <a:xfrm>
              <a:off x="1130538" y="1742050"/>
              <a:ext cx="5037300" cy="1135500"/>
            </a:xfrm>
            <a:prstGeom prst="roundRect">
              <a:avLst>
                <a:gd name="adj" fmla="val 11209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 forms of displacement are we seeing in our community?</a:t>
              </a:r>
              <a:endParaRPr sz="2200"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889963" y="1625825"/>
              <a:ext cx="648600" cy="648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0" name="Google Shape;260;p14"/>
            <p:cNvSpPr txBox="1"/>
            <p:nvPr/>
          </p:nvSpPr>
          <p:spPr>
            <a:xfrm>
              <a:off x="1004689" y="16906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  <a:endParaRPr sz="4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61" name="Google Shape;261;p14"/>
          <p:cNvGrpSpPr/>
          <p:nvPr/>
        </p:nvGrpSpPr>
        <p:grpSpPr>
          <a:xfrm>
            <a:off x="3352530" y="3205209"/>
            <a:ext cx="5277875" cy="1454116"/>
            <a:chOff x="3457063" y="3052809"/>
            <a:chExt cx="5277875" cy="1454116"/>
          </a:xfrm>
        </p:grpSpPr>
        <p:sp>
          <p:nvSpPr>
            <p:cNvPr id="262" name="Google Shape;262;p14"/>
            <p:cNvSpPr/>
            <p:nvPr/>
          </p:nvSpPr>
          <p:spPr>
            <a:xfrm>
              <a:off x="3697638" y="3181225"/>
              <a:ext cx="5037300" cy="1325700"/>
            </a:xfrm>
            <a:prstGeom prst="roundRect">
              <a:avLst>
                <a:gd name="adj" fmla="val 9738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What factors do you think </a:t>
              </a:r>
              <a:r>
                <a:rPr lang="en-US" sz="22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  <a:extLst>
                    <a:ext uri="http://customooxmlschemas.google.com/">
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  </a:ext>
                  </a:extLst>
                </a:rPr>
                <a:t>are contributing the most</a:t>
              </a:r>
              <a:r>
                <a:rPr lang="en-US" sz="22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to the  displacement we are seeing?</a:t>
              </a:r>
              <a:endParaRPr sz="2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3457063" y="3052809"/>
              <a:ext cx="648600" cy="648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4" name="Google Shape;264;p14"/>
            <p:cNvSpPr txBox="1"/>
            <p:nvPr/>
          </p:nvSpPr>
          <p:spPr>
            <a:xfrm>
              <a:off x="3571789" y="3117597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  <a:endParaRPr sz="4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265" name="Google Shape;265;p14"/>
          <p:cNvGrpSpPr/>
          <p:nvPr/>
        </p:nvGrpSpPr>
        <p:grpSpPr>
          <a:xfrm>
            <a:off x="5815098" y="4817325"/>
            <a:ext cx="5277865" cy="1500725"/>
            <a:chOff x="5815098" y="4664925"/>
            <a:chExt cx="5277865" cy="1500725"/>
          </a:xfrm>
        </p:grpSpPr>
        <p:sp>
          <p:nvSpPr>
            <p:cNvPr id="266" name="Google Shape;266;p14"/>
            <p:cNvSpPr/>
            <p:nvPr/>
          </p:nvSpPr>
          <p:spPr>
            <a:xfrm>
              <a:off x="6055663" y="4781150"/>
              <a:ext cx="5037300" cy="1384500"/>
            </a:xfrm>
            <a:prstGeom prst="roundRect">
              <a:avLst>
                <a:gd name="adj" fmla="val 7732"/>
              </a:avLst>
            </a:prstGeom>
            <a:solidFill>
              <a:schemeClr val="tx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en-US" sz="2200" b="1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How is displacement affecting you, the people you know and our community overall?</a:t>
              </a:r>
              <a:endParaRPr sz="2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5815098" y="4664925"/>
              <a:ext cx="648600" cy="6486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8" name="Google Shape;268;p14"/>
            <p:cNvSpPr txBox="1"/>
            <p:nvPr/>
          </p:nvSpPr>
          <p:spPr>
            <a:xfrm>
              <a:off x="5929824" y="4729713"/>
              <a:ext cx="419100" cy="51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?</a:t>
              </a:r>
              <a:endParaRPr sz="4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312ff5f3d64_0_52"/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3500" y="-26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12ff5f3d64_0_52"/>
          <p:cNvSpPr/>
          <p:nvPr/>
        </p:nvSpPr>
        <p:spPr>
          <a:xfrm>
            <a:off x="831300" y="1663700"/>
            <a:ext cx="11360700" cy="266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6" name="Google Shape;276;g312ff5f3d64_0_52"/>
          <p:cNvSpPr txBox="1">
            <a:spLocks noGrp="1"/>
          </p:cNvSpPr>
          <p:nvPr>
            <p:ph type="title"/>
          </p:nvPr>
        </p:nvSpPr>
        <p:spPr>
          <a:xfrm>
            <a:off x="415600" y="2421338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What can we do 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about displacement?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77" name="Google Shape;277;g312ff5f3d64_0_52"/>
          <p:cNvGrpSpPr/>
          <p:nvPr/>
        </p:nvGrpSpPr>
        <p:grpSpPr>
          <a:xfrm>
            <a:off x="281800" y="1438775"/>
            <a:ext cx="1262700" cy="1262700"/>
            <a:chOff x="366200" y="2280950"/>
            <a:chExt cx="1262700" cy="1262700"/>
          </a:xfrm>
        </p:grpSpPr>
        <p:sp>
          <p:nvSpPr>
            <p:cNvPr id="278" name="Google Shape;278;g312ff5f3d64_0_52"/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9" name="Google Shape;279;g312ff5f3d64_0_52"/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00" b="1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3</a:t>
              </a:r>
              <a:endParaRPr sz="93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80" name="Google Shape;280;g312ff5f3d64_0_52"/>
          <p:cNvSpPr/>
          <p:nvPr/>
        </p:nvSpPr>
        <p:spPr>
          <a:xfrm>
            <a:off x="2474725" y="4072025"/>
            <a:ext cx="3442800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Three P’s</a:t>
            </a:r>
            <a:endParaRPr sz="2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1" name="Google Shape;281;g312ff5f3d64_0_52"/>
          <p:cNvSpPr/>
          <p:nvPr/>
        </p:nvSpPr>
        <p:spPr>
          <a:xfrm>
            <a:off x="2474725" y="5377000"/>
            <a:ext cx="3442800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Role of Local Government</a:t>
            </a:r>
            <a:endParaRPr sz="2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2" name="Google Shape;282;g312ff5f3d64_0_52"/>
          <p:cNvSpPr/>
          <p:nvPr/>
        </p:nvSpPr>
        <p:spPr>
          <a:xfrm>
            <a:off x="6305628" y="4072025"/>
            <a:ext cx="3368400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State Protections</a:t>
            </a:r>
            <a:endParaRPr sz="2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3" name="Google Shape;283;g312ff5f3d64_0_52"/>
          <p:cNvSpPr/>
          <p:nvPr/>
        </p:nvSpPr>
        <p:spPr>
          <a:xfrm>
            <a:off x="6305527" y="5377000"/>
            <a:ext cx="3368400" cy="11223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Policies, Programs and Actions</a:t>
            </a:r>
            <a:endParaRPr sz="2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312ff5f3d64_0_67"/>
          <p:cNvPicPr preferRelativeResize="0"/>
          <p:nvPr/>
        </p:nvPicPr>
        <p:blipFill rotWithShape="1">
          <a:blip r:embed="rId3">
            <a:alphaModFix/>
          </a:blip>
          <a:srcRect l="43304" r="43304"/>
          <a:stretch/>
        </p:blipFill>
        <p:spPr>
          <a:xfrm>
            <a:off x="1" y="0"/>
            <a:ext cx="21837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312ff5f3d64_0_67"/>
          <p:cNvSpPr txBox="1">
            <a:spLocks noGrp="1"/>
          </p:cNvSpPr>
          <p:nvPr>
            <p:ph type="title"/>
          </p:nvPr>
        </p:nvSpPr>
        <p:spPr>
          <a:xfrm>
            <a:off x="2346400" y="365125"/>
            <a:ext cx="970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What can we do about displacement?</a:t>
            </a:r>
            <a:endParaRPr/>
          </a:p>
        </p:txBody>
      </p:sp>
      <p:sp>
        <p:nvSpPr>
          <p:cNvPr id="291" name="Google Shape;291;g312ff5f3d64_0_67"/>
          <p:cNvSpPr/>
          <p:nvPr/>
        </p:nvSpPr>
        <p:spPr>
          <a:xfrm>
            <a:off x="1844400" y="2842050"/>
            <a:ext cx="3108900" cy="19059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Protection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2" name="Google Shape;292;g312ff5f3d64_0_67"/>
          <p:cNvSpPr/>
          <p:nvPr/>
        </p:nvSpPr>
        <p:spPr>
          <a:xfrm>
            <a:off x="5239713" y="2842050"/>
            <a:ext cx="3108900" cy="1905900"/>
          </a:xfrm>
          <a:prstGeom prst="roundRect">
            <a:avLst>
              <a:gd name="adj" fmla="val 7732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Preservation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3" name="Google Shape;293;g312ff5f3d64_0_67"/>
          <p:cNvSpPr/>
          <p:nvPr/>
        </p:nvSpPr>
        <p:spPr>
          <a:xfrm>
            <a:off x="8635026" y="2842050"/>
            <a:ext cx="3108900" cy="19059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Production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294" name="Google Shape;294;g312ff5f3d64_0_67"/>
          <p:cNvCxnSpPr/>
          <p:nvPr/>
        </p:nvCxnSpPr>
        <p:spPr>
          <a:xfrm>
            <a:off x="4283600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g312ff5f3d64_0_67"/>
          <p:cNvSpPr txBox="1">
            <a:spLocks noGrp="1"/>
          </p:cNvSpPr>
          <p:nvPr>
            <p:ph type="body" idx="1"/>
          </p:nvPr>
        </p:nvSpPr>
        <p:spPr>
          <a:xfrm>
            <a:off x="2346350" y="1749425"/>
            <a:ext cx="9705600" cy="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0" dirty="0"/>
              <a:t>A comprehensive approach to limit displacement and </a:t>
            </a:r>
            <a:br>
              <a:rPr lang="en-US" b="0" dirty="0"/>
            </a:br>
            <a:r>
              <a:rPr lang="en-US" b="0" dirty="0"/>
              <a:t>its impacts should address The 3 P’s:</a:t>
            </a:r>
            <a:endParaRPr b="0" dirty="0"/>
          </a:p>
        </p:txBody>
      </p:sp>
      <p:pic>
        <p:nvPicPr>
          <p:cNvPr id="296" name="Google Shape;296;g312ff5f3d64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7312" y="3129297"/>
            <a:ext cx="603075" cy="7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12ff5f3d64_0_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68763" y="3129075"/>
            <a:ext cx="64143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312ff5f3d64_0_67"/>
          <p:cNvSpPr/>
          <p:nvPr/>
        </p:nvSpPr>
        <p:spPr>
          <a:xfrm>
            <a:off x="3301400" y="5337550"/>
            <a:ext cx="6985500" cy="1264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9" name="Google Shape;299;g312ff5f3d64_0_67"/>
          <p:cNvSpPr txBox="1">
            <a:spLocks noGrp="1"/>
          </p:cNvSpPr>
          <p:nvPr>
            <p:ph type="body" idx="1"/>
          </p:nvPr>
        </p:nvSpPr>
        <p:spPr>
          <a:xfrm>
            <a:off x="3467775" y="5462517"/>
            <a:ext cx="6652800" cy="943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rgbClr val="242D33"/>
                </a:solidFill>
              </a:rPr>
              <a:t>and be supported by</a:t>
            </a:r>
            <a:endParaRPr b="0" dirty="0">
              <a:solidFill>
                <a:srgbClr val="242D33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dirty="0">
                <a:solidFill>
                  <a:schemeClr val="accent2"/>
                </a:solidFill>
              </a:rPr>
              <a:t>Planning </a:t>
            </a:r>
            <a:r>
              <a:rPr lang="en-US" b="0" dirty="0">
                <a:solidFill>
                  <a:schemeClr val="bg2"/>
                </a:solidFill>
              </a:rPr>
              <a:t>and</a:t>
            </a:r>
            <a:r>
              <a:rPr lang="en-US" sz="2900" dirty="0">
                <a:solidFill>
                  <a:schemeClr val="accent2"/>
                </a:solidFill>
              </a:rPr>
              <a:t> Partnership!</a:t>
            </a:r>
            <a:endParaRPr sz="2900" dirty="0">
              <a:solidFill>
                <a:schemeClr val="accent2"/>
              </a:solidFill>
            </a:endParaRPr>
          </a:p>
        </p:txBody>
      </p:sp>
      <p:pic>
        <p:nvPicPr>
          <p:cNvPr id="300" name="Google Shape;300;g312ff5f3d64_0_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8398" y="3148425"/>
            <a:ext cx="731519" cy="73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177ca2584c_0_0"/>
          <p:cNvSpPr txBox="1">
            <a:spLocks noGrp="1"/>
          </p:cNvSpPr>
          <p:nvPr>
            <p:ph type="ctrTitle"/>
          </p:nvPr>
        </p:nvSpPr>
        <p:spPr>
          <a:xfrm>
            <a:off x="415600" y="322120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5800"/>
              <a:t>Understanding Displacement</a:t>
            </a:r>
            <a:endParaRPr sz="5800"/>
          </a:p>
        </p:txBody>
      </p:sp>
      <p:sp>
        <p:nvSpPr>
          <p:cNvPr id="75" name="Google Shape;75;g3177ca2584c_0_0"/>
          <p:cNvSpPr txBox="1">
            <a:spLocks noGrp="1"/>
          </p:cNvSpPr>
          <p:nvPr>
            <p:ph type="subTitle" idx="1"/>
          </p:nvPr>
        </p:nvSpPr>
        <p:spPr>
          <a:xfrm>
            <a:off x="415600" y="1428178"/>
            <a:ext cx="11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300">
                <a:solidFill>
                  <a:schemeClr val="accent3"/>
                </a:solidFill>
              </a:rPr>
              <a:t>PRESENTATION TEMPLATE - CUSTOMIZING</a:t>
            </a:r>
            <a:endParaRPr sz="3300">
              <a:solidFill>
                <a:schemeClr val="accent3"/>
              </a:solidFill>
            </a:endParaRPr>
          </a:p>
        </p:txBody>
      </p:sp>
      <p:sp>
        <p:nvSpPr>
          <p:cNvPr id="76" name="Google Shape;76;g3177ca2584c_0_0"/>
          <p:cNvSpPr/>
          <p:nvPr/>
        </p:nvSpPr>
        <p:spPr>
          <a:xfrm>
            <a:off x="0" y="13600"/>
            <a:ext cx="12192000" cy="24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7" name="Google Shape;77;g3177ca2584c_0_0"/>
          <p:cNvSpPr txBox="1"/>
          <p:nvPr/>
        </p:nvSpPr>
        <p:spPr>
          <a:xfrm>
            <a:off x="995375" y="2230475"/>
            <a:ext cx="101364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highlight>
                  <a:srgbClr val="FF00FF"/>
                </a:highlight>
                <a:latin typeface="Trebuchet MS"/>
                <a:ea typeface="Trebuchet MS"/>
                <a:cs typeface="Trebuchet MS"/>
                <a:sym typeface="Trebuchet MS"/>
              </a:rPr>
              <a:t>DELETE THIS INSTRUCTION SLIDE FROM YOUR FINAL PRESENTATION</a:t>
            </a:r>
            <a:endParaRPr sz="2400">
              <a:solidFill>
                <a:schemeClr val="dk1"/>
              </a:solidFill>
              <a:highlight>
                <a:srgbClr val="FF00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8" name="Google Shape;78;g3177ca2584c_0_0"/>
          <p:cNvSpPr txBox="1">
            <a:spLocks noGrp="1"/>
          </p:cNvSpPr>
          <p:nvPr>
            <p:ph type="body" idx="4294967295"/>
          </p:nvPr>
        </p:nvSpPr>
        <p:spPr>
          <a:xfrm>
            <a:off x="415600" y="3083275"/>
            <a:ext cx="5100000" cy="31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ADD your jurisdiction’s name and logo to the title slide along with info about the time/date of your presentation.</a:t>
            </a:r>
            <a:endParaRPr b="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DELETE this and the previous slide, and any other slides that are not pertinent to your audience or your jurisdiction.</a:t>
            </a:r>
            <a:endParaRPr b="0"/>
          </a:p>
        </p:txBody>
      </p:sp>
      <p:sp>
        <p:nvSpPr>
          <p:cNvPr id="79" name="Google Shape;79;g3177ca2584c_0_0"/>
          <p:cNvSpPr txBox="1">
            <a:spLocks noGrp="1"/>
          </p:cNvSpPr>
          <p:nvPr>
            <p:ph type="body" idx="4294967295"/>
          </p:nvPr>
        </p:nvSpPr>
        <p:spPr>
          <a:xfrm>
            <a:off x="5963075" y="3083275"/>
            <a:ext cx="5168700" cy="3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MODIFY specific terms, photos and content to ensure it reflects your jurisdiction’s or audience’s perspectives and priorities.</a:t>
            </a:r>
            <a:endParaRPr b="0"/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 b="0"/>
              <a:t>ADD slides that provide more info about displacement in your community and existing policies or work program priorities to address displacement.</a:t>
            </a:r>
            <a:endParaRPr b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335EAB07-60B4-A589-1DBD-2FAFCE00E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2ff5f3d64_0_91">
            <a:extLst>
              <a:ext uri="{FF2B5EF4-FFF2-40B4-BE49-F238E27FC236}">
                <a16:creationId xmlns:a16="http://schemas.microsoft.com/office/drawing/2014/main" id="{E02EBE7D-A2BC-CF89-DBF0-49B9EBE16A57}"/>
              </a:ext>
            </a:extLst>
          </p:cNvPr>
          <p:cNvSpPr/>
          <p:nvPr/>
        </p:nvSpPr>
        <p:spPr>
          <a:xfrm>
            <a:off x="0" y="-25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8" name="Google Shape;308;g312ff5f3d64_0_91">
            <a:extLst>
              <a:ext uri="{FF2B5EF4-FFF2-40B4-BE49-F238E27FC236}">
                <a16:creationId xmlns:a16="http://schemas.microsoft.com/office/drawing/2014/main" id="{32B89811-F129-5568-3755-38F6C145C2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40836" y="361800"/>
            <a:ext cx="688741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b="0" dirty="0">
                <a:solidFill>
                  <a:schemeClr val="bg2"/>
                </a:solidFill>
              </a:rPr>
              <a:t>Creating more housing will take time. Many current residents are facing displacement pressures </a:t>
            </a:r>
            <a:r>
              <a:rPr lang="en-US" b="0" i="1" dirty="0">
                <a:solidFill>
                  <a:schemeClr val="bg2"/>
                </a:solidFill>
              </a:rPr>
              <a:t>today</a:t>
            </a:r>
            <a:r>
              <a:rPr lang="en-US" b="0" dirty="0">
                <a:solidFill>
                  <a:schemeClr val="bg2"/>
                </a:solidFill>
              </a:rPr>
              <a:t>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n-US" b="0" dirty="0">
                <a:solidFill>
                  <a:schemeClr val="bg2"/>
                </a:solidFill>
              </a:rPr>
              <a:t>And sometimes they are displaced by the new, higher density housing that’s getting built.</a:t>
            </a:r>
            <a:endParaRPr b="0" dirty="0">
              <a:solidFill>
                <a:schemeClr val="bg2"/>
              </a:solidFill>
            </a:endParaRPr>
          </a:p>
        </p:txBody>
      </p:sp>
      <p:sp>
        <p:nvSpPr>
          <p:cNvPr id="309" name="Google Shape;309;g312ff5f3d64_0_91">
            <a:extLst>
              <a:ext uri="{FF2B5EF4-FFF2-40B4-BE49-F238E27FC236}">
                <a16:creationId xmlns:a16="http://schemas.microsoft.com/office/drawing/2014/main" id="{DF1E9655-17A8-8AD6-E5CE-FFD5AFA561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750" y="830550"/>
            <a:ext cx="31968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dirty="0">
                <a:solidFill>
                  <a:schemeClr val="lt1"/>
                </a:solidFill>
              </a:rPr>
              <a:t>Let’s start with</a:t>
            </a:r>
            <a:endParaRPr sz="26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dirty="0">
                <a:solidFill>
                  <a:schemeClr val="lt1"/>
                </a:solidFill>
              </a:rPr>
              <a:t>Protection…</a:t>
            </a:r>
            <a:endParaRPr sz="4100" b="0" dirty="0"/>
          </a:p>
        </p:txBody>
      </p:sp>
      <p:pic>
        <p:nvPicPr>
          <p:cNvPr id="310" name="Google Shape;310;g312ff5f3d64_0_91">
            <a:extLst>
              <a:ext uri="{FF2B5EF4-FFF2-40B4-BE49-F238E27FC236}">
                <a16:creationId xmlns:a16="http://schemas.microsoft.com/office/drawing/2014/main" id="{E52C1DC8-713C-5F4B-EB23-733160AAFA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12" t="8176" r="3712" b="16944"/>
          <a:stretch/>
        </p:blipFill>
        <p:spPr>
          <a:xfrm>
            <a:off x="663750" y="3313325"/>
            <a:ext cx="58332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Google Shape;311;g312ff5f3d64_0_91">
            <a:extLst>
              <a:ext uri="{FF2B5EF4-FFF2-40B4-BE49-F238E27FC236}">
                <a16:creationId xmlns:a16="http://schemas.microsoft.com/office/drawing/2014/main" id="{6A010A64-BD11-419A-E06D-7E9276C5BF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963" b="2954"/>
          <a:stretch/>
        </p:blipFill>
        <p:spPr>
          <a:xfrm>
            <a:off x="6876500" y="3313325"/>
            <a:ext cx="50145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2" name="Google Shape;312;g312ff5f3d64_0_91">
            <a:extLst>
              <a:ext uri="{FF2B5EF4-FFF2-40B4-BE49-F238E27FC236}">
                <a16:creationId xmlns:a16="http://schemas.microsoft.com/office/drawing/2014/main" id="{3B466D3B-43CF-9227-C76C-728F9CAFA47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287" y="361800"/>
            <a:ext cx="641431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34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>
          <a:extLst>
            <a:ext uri="{FF2B5EF4-FFF2-40B4-BE49-F238E27FC236}">
              <a16:creationId xmlns:a16="http://schemas.microsoft.com/office/drawing/2014/main" id="{8C850ADA-A919-2AC2-4948-54061C85A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12ff5f3d64_0_91">
            <a:extLst>
              <a:ext uri="{FF2B5EF4-FFF2-40B4-BE49-F238E27FC236}">
                <a16:creationId xmlns:a16="http://schemas.microsoft.com/office/drawing/2014/main" id="{7ECE4D1A-F6CF-9946-4CC8-374B1BDE59EC}"/>
              </a:ext>
            </a:extLst>
          </p:cNvPr>
          <p:cNvSpPr/>
          <p:nvPr/>
        </p:nvSpPr>
        <p:spPr>
          <a:xfrm>
            <a:off x="0" y="0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8" name="Google Shape;308;g312ff5f3d64_0_91">
            <a:extLst>
              <a:ext uri="{FF2B5EF4-FFF2-40B4-BE49-F238E27FC236}">
                <a16:creationId xmlns:a16="http://schemas.microsoft.com/office/drawing/2014/main" id="{01264DB7-CB2A-B598-9BFA-18CDCD5DB4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40836" y="830550"/>
            <a:ext cx="688741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>
                <a:solidFill>
                  <a:schemeClr val="bg2"/>
                </a:solidFill>
              </a:rPr>
              <a:t>We need to be “pro housing” and “pro tenant” at the same time – helping current residents stay in our community as we work to create more housing opportunities.</a:t>
            </a:r>
            <a:endParaRPr b="0" dirty="0">
              <a:solidFill>
                <a:schemeClr val="bg2"/>
              </a:solidFill>
            </a:endParaRPr>
          </a:p>
        </p:txBody>
      </p:sp>
      <p:sp>
        <p:nvSpPr>
          <p:cNvPr id="309" name="Google Shape;309;g312ff5f3d64_0_91">
            <a:extLst>
              <a:ext uri="{FF2B5EF4-FFF2-40B4-BE49-F238E27FC236}">
                <a16:creationId xmlns:a16="http://schemas.microsoft.com/office/drawing/2014/main" id="{0339D871-7F11-99B6-5361-A62FF63D42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3750" y="830550"/>
            <a:ext cx="31968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dirty="0">
                <a:solidFill>
                  <a:schemeClr val="lt1"/>
                </a:solidFill>
              </a:rPr>
              <a:t>Let’s start with</a:t>
            </a:r>
            <a:endParaRPr sz="26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dirty="0">
                <a:solidFill>
                  <a:schemeClr val="lt1"/>
                </a:solidFill>
              </a:rPr>
              <a:t>Protection…</a:t>
            </a:r>
            <a:endParaRPr sz="4100" b="0" dirty="0"/>
          </a:p>
        </p:txBody>
      </p:sp>
      <p:pic>
        <p:nvPicPr>
          <p:cNvPr id="310" name="Google Shape;310;g312ff5f3d64_0_91">
            <a:extLst>
              <a:ext uri="{FF2B5EF4-FFF2-40B4-BE49-F238E27FC236}">
                <a16:creationId xmlns:a16="http://schemas.microsoft.com/office/drawing/2014/main" id="{FAC375B5-2C37-383A-7053-13FC96B87D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712" t="8176" r="3712" b="16944"/>
          <a:stretch/>
        </p:blipFill>
        <p:spPr>
          <a:xfrm>
            <a:off x="663750" y="3313325"/>
            <a:ext cx="58332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Google Shape;311;g312ff5f3d64_0_91">
            <a:extLst>
              <a:ext uri="{FF2B5EF4-FFF2-40B4-BE49-F238E27FC236}">
                <a16:creationId xmlns:a16="http://schemas.microsoft.com/office/drawing/2014/main" id="{A90B5C2C-A680-4B30-1618-2192D1F2B6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963" b="2954"/>
          <a:stretch/>
        </p:blipFill>
        <p:spPr>
          <a:xfrm>
            <a:off x="6876500" y="3313325"/>
            <a:ext cx="50145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2" name="Google Shape;312;g312ff5f3d64_0_91">
            <a:extLst>
              <a:ext uri="{FF2B5EF4-FFF2-40B4-BE49-F238E27FC236}">
                <a16:creationId xmlns:a16="http://schemas.microsoft.com/office/drawing/2014/main" id="{148EE3F0-0CD7-857D-2C2F-84F60BC18AF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287" y="361800"/>
            <a:ext cx="641431" cy="731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30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2ff5f3d64_0_157"/>
          <p:cNvSpPr txBox="1">
            <a:spLocks noGrp="1"/>
          </p:cNvSpPr>
          <p:nvPr>
            <p:ph type="title"/>
          </p:nvPr>
        </p:nvSpPr>
        <p:spPr>
          <a:xfrm>
            <a:off x="15363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>
                <a:solidFill>
                  <a:schemeClr val="bg2"/>
                </a:solidFill>
              </a:rPr>
              <a:t>State protections provide a starting point</a:t>
            </a:r>
            <a:endParaRPr dirty="0">
              <a:solidFill>
                <a:schemeClr val="bg2"/>
              </a:solidFill>
            </a:endParaRPr>
          </a:p>
        </p:txBody>
      </p:sp>
      <p:cxnSp>
        <p:nvCxnSpPr>
          <p:cNvPr id="354" name="Google Shape;354;g312ff5f3d64_0_157"/>
          <p:cNvCxnSpPr/>
          <p:nvPr/>
        </p:nvCxnSpPr>
        <p:spPr>
          <a:xfrm>
            <a:off x="4283600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Google Shape;355;g312ff5f3d64_0_157"/>
          <p:cNvSpPr txBox="1">
            <a:spLocks noGrp="1"/>
          </p:cNvSpPr>
          <p:nvPr>
            <p:ph type="body" idx="1"/>
          </p:nvPr>
        </p:nvSpPr>
        <p:spPr>
          <a:xfrm>
            <a:off x="1795500" y="1749425"/>
            <a:ext cx="9904800" cy="9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0" dirty="0">
                <a:solidFill>
                  <a:schemeClr val="bg2"/>
                </a:solidFill>
              </a:rPr>
              <a:t>California’s Tenant Protection Act (AB 1482) became effective in 2020. This law:</a:t>
            </a:r>
            <a:endParaRPr b="0" dirty="0">
              <a:solidFill>
                <a:schemeClr val="bg2"/>
              </a:solidFill>
            </a:endParaRPr>
          </a:p>
        </p:txBody>
      </p:sp>
      <p:pic>
        <p:nvPicPr>
          <p:cNvPr id="356" name="Google Shape;356;g312ff5f3d64_0_157"/>
          <p:cNvPicPr preferRelativeResize="0"/>
          <p:nvPr/>
        </p:nvPicPr>
        <p:blipFill rotWithShape="1">
          <a:blip r:embed="rId3">
            <a:alphaModFix/>
          </a:blip>
          <a:srcRect l="51233" r="35374"/>
          <a:stretch/>
        </p:blipFill>
        <p:spPr>
          <a:xfrm>
            <a:off x="-2" y="0"/>
            <a:ext cx="1379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312ff5f3d64_0_157"/>
          <p:cNvSpPr txBox="1"/>
          <p:nvPr/>
        </p:nvSpPr>
        <p:spPr>
          <a:xfrm>
            <a:off x="2864300" y="2927825"/>
            <a:ext cx="8759700" cy="333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Limits rent increases</a:t>
            </a:r>
            <a:r>
              <a:rPr lang="en-US" sz="2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(rent stabilization)</a:t>
            </a:r>
            <a:endParaRPr sz="2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Eliminates “no cause” evictions</a:t>
            </a:r>
            <a:r>
              <a:rPr lang="en-US" sz="2600" b="1" dirty="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for covered tenancies </a:t>
            </a:r>
            <a:br>
              <a:rPr lang="en-US" sz="2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(just cause eviction)</a:t>
            </a:r>
            <a:endParaRPr sz="2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3000"/>
              </a:spcBef>
              <a:spcAft>
                <a:spcPts val="3000"/>
              </a:spcAft>
              <a:buNone/>
            </a:pPr>
            <a:r>
              <a:rPr lang="en-US" sz="26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relocation assistance</a:t>
            </a:r>
            <a:r>
              <a:rPr lang="en-US" sz="26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to tenants who are evicted for reasons beyond their control</a:t>
            </a:r>
            <a:endParaRPr sz="26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8" name="Google Shape;358;g312ff5f3d64_0_157"/>
          <p:cNvSpPr/>
          <p:nvPr/>
        </p:nvSpPr>
        <p:spPr>
          <a:xfrm>
            <a:off x="1901795" y="2804948"/>
            <a:ext cx="828000" cy="828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9" name="Google Shape;359;g312ff5f3d64_0_157"/>
          <p:cNvSpPr/>
          <p:nvPr/>
        </p:nvSpPr>
        <p:spPr>
          <a:xfrm>
            <a:off x="1901795" y="3793898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60" name="Google Shape;360;g312ff5f3d64_0_157"/>
          <p:cNvSpPr/>
          <p:nvPr/>
        </p:nvSpPr>
        <p:spPr>
          <a:xfrm>
            <a:off x="1901795" y="4935231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1" name="Google Shape;361;g312ff5f3d64_0_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8117" y="2938004"/>
            <a:ext cx="535281" cy="53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312ff5f3d64_0_1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8099" y="5048266"/>
            <a:ext cx="535281" cy="60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12ff5f3d64_0_1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8099" y="3902011"/>
            <a:ext cx="535280" cy="534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>
          <a:extLst>
            <a:ext uri="{FF2B5EF4-FFF2-40B4-BE49-F238E27FC236}">
              <a16:creationId xmlns:a16="http://schemas.microsoft.com/office/drawing/2014/main" id="{8609A9D9-21A7-86E7-C3D3-924D768BC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2ff5f3d64_0_157">
            <a:extLst>
              <a:ext uri="{FF2B5EF4-FFF2-40B4-BE49-F238E27FC236}">
                <a16:creationId xmlns:a16="http://schemas.microsoft.com/office/drawing/2014/main" id="{1BF5EE60-F4F3-F240-8B70-79401B9724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63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>
                <a:solidFill>
                  <a:schemeClr val="bg2"/>
                </a:solidFill>
              </a:rPr>
              <a:t>But stronger protections are often needed</a:t>
            </a:r>
            <a:endParaRPr dirty="0">
              <a:solidFill>
                <a:schemeClr val="bg2"/>
              </a:solidFill>
            </a:endParaRPr>
          </a:p>
        </p:txBody>
      </p:sp>
      <p:cxnSp>
        <p:nvCxnSpPr>
          <p:cNvPr id="354" name="Google Shape;354;g312ff5f3d64_0_157">
            <a:extLst>
              <a:ext uri="{FF2B5EF4-FFF2-40B4-BE49-F238E27FC236}">
                <a16:creationId xmlns:a16="http://schemas.microsoft.com/office/drawing/2014/main" id="{9CF014FC-218A-8F63-73D1-98528044B7C8}"/>
              </a:ext>
            </a:extLst>
          </p:cNvPr>
          <p:cNvCxnSpPr/>
          <p:nvPr/>
        </p:nvCxnSpPr>
        <p:spPr>
          <a:xfrm>
            <a:off x="4283600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5" name="Google Shape;355;g312ff5f3d64_0_157">
            <a:extLst>
              <a:ext uri="{FF2B5EF4-FFF2-40B4-BE49-F238E27FC236}">
                <a16:creationId xmlns:a16="http://schemas.microsoft.com/office/drawing/2014/main" id="{A33AB499-F29A-5BD9-767A-4732C4EE9D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36566" y="1749425"/>
            <a:ext cx="7918868" cy="4111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None/>
            </a:pPr>
            <a:r>
              <a:rPr lang="en-US" sz="2000" b="0" dirty="0">
                <a:solidFill>
                  <a:schemeClr val="bg2"/>
                </a:solidFill>
                <a:latin typeface="Trebuchet MS" panose="020B0703020202090204" pitchFamily="34" charset="0"/>
              </a:rPr>
              <a:t>Aspects of state law are vague or provide only minimal protections. For example: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</a:pPr>
            <a:r>
              <a:rPr lang="en-US" sz="2000" b="0" dirty="0">
                <a:solidFill>
                  <a:schemeClr val="bg2"/>
                </a:solidFill>
                <a:latin typeface="Trebuchet MS" panose="020B0703020202090204" pitchFamily="34" charset="0"/>
              </a:rPr>
              <a:t>Rents can still be increased 8 to 10 percent each year, which is more than people can afford.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</a:pPr>
            <a:r>
              <a:rPr lang="en-US" sz="2000" b="0" dirty="0">
                <a:solidFill>
                  <a:schemeClr val="bg2"/>
                </a:solidFill>
                <a:latin typeface="Trebuchet MS" panose="020B0703020202090204" pitchFamily="34" charset="0"/>
              </a:rPr>
              <a:t>It exempts many types of buildings, which can be a big part of the housing supply in some places.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</a:pPr>
            <a:r>
              <a:rPr lang="en-US" sz="2000" b="0" dirty="0">
                <a:solidFill>
                  <a:schemeClr val="bg2"/>
                </a:solidFill>
                <a:latin typeface="Trebuchet MS" panose="020B0703020202090204" pitchFamily="34" charset="0"/>
              </a:rPr>
              <a:t>Relocation assistance is often not high enough to cover the actual costs.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SzPct val="100000"/>
            </a:pPr>
            <a:r>
              <a:rPr lang="en-US" sz="2000" b="0" dirty="0">
                <a:solidFill>
                  <a:schemeClr val="bg2"/>
                </a:solidFill>
                <a:latin typeface="Trebuchet MS" panose="020B0703020202090204" pitchFamily="34" charset="0"/>
              </a:rPr>
              <a:t>There are no enforcement mechanisms other than tenant complaint.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800"/>
              <a:buNone/>
            </a:pPr>
            <a:endParaRPr lang="en-US" sz="2000" b="0" dirty="0">
              <a:solidFill>
                <a:schemeClr val="bg2"/>
              </a:solidFill>
              <a:latin typeface="Trebuchet MS" panose="020B0703020202090204" pitchFamily="34" charset="0"/>
            </a:endParaRPr>
          </a:p>
        </p:txBody>
      </p:sp>
      <p:pic>
        <p:nvPicPr>
          <p:cNvPr id="356" name="Google Shape;356;g312ff5f3d64_0_157">
            <a:extLst>
              <a:ext uri="{FF2B5EF4-FFF2-40B4-BE49-F238E27FC236}">
                <a16:creationId xmlns:a16="http://schemas.microsoft.com/office/drawing/2014/main" id="{9A305F85-FB19-09C7-D83C-4DCC99687F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1233" r="35374"/>
          <a:stretch/>
        </p:blipFill>
        <p:spPr>
          <a:xfrm>
            <a:off x="-2" y="0"/>
            <a:ext cx="1379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930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31233894c92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98" y="390425"/>
            <a:ext cx="731519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1233894c92_0_2"/>
          <p:cNvSpPr txBox="1">
            <a:spLocks noGrp="1"/>
          </p:cNvSpPr>
          <p:nvPr>
            <p:ph type="title"/>
          </p:nvPr>
        </p:nvSpPr>
        <p:spPr>
          <a:xfrm>
            <a:off x="2708325" y="165951"/>
            <a:ext cx="934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-US" dirty="0">
                <a:solidFill>
                  <a:schemeClr val="bg2"/>
                </a:solidFill>
              </a:rPr>
              <a:t>Local governments can strengthen tenant</a:t>
            </a:r>
            <a:br>
              <a:rPr lang="en-US" dirty="0">
                <a:solidFill>
                  <a:schemeClr val="bg2"/>
                </a:solidFill>
              </a:rPr>
            </a:br>
            <a:r>
              <a:rPr lang="en-US" dirty="0">
                <a:solidFill>
                  <a:schemeClr val="bg2"/>
                </a:solidFill>
              </a:rPr>
              <a:t>protections and support</a:t>
            </a:r>
            <a:endParaRPr dirty="0">
              <a:solidFill>
                <a:schemeClr val="bg2"/>
              </a:solidFill>
            </a:endParaRPr>
          </a:p>
        </p:txBody>
      </p:sp>
      <p:cxnSp>
        <p:nvCxnSpPr>
          <p:cNvPr id="373" name="Google Shape;373;g31233894c92_0_2"/>
          <p:cNvCxnSpPr>
            <a:cxnSpLocks/>
          </p:cNvCxnSpPr>
          <p:nvPr/>
        </p:nvCxnSpPr>
        <p:spPr>
          <a:xfrm>
            <a:off x="4869525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4" name="Google Shape;374;g31233894c92_0_2"/>
          <p:cNvPicPr preferRelativeResize="0"/>
          <p:nvPr/>
        </p:nvPicPr>
        <p:blipFill rotWithShape="1">
          <a:blip r:embed="rId4">
            <a:alphaModFix/>
          </a:blip>
          <a:srcRect l="66004" r="9569"/>
          <a:stretch/>
        </p:blipFill>
        <p:spPr>
          <a:xfrm>
            <a:off x="2" y="0"/>
            <a:ext cx="25132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1233894c92_0_2"/>
          <p:cNvSpPr/>
          <p:nvPr/>
        </p:nvSpPr>
        <p:spPr>
          <a:xfrm>
            <a:off x="3863822" y="3061063"/>
            <a:ext cx="6323400" cy="14781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and support programs to implement the laws that help tenants facing eviction </a:t>
            </a:r>
            <a:b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or who have been displaced</a:t>
            </a:r>
            <a:endParaRPr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6" name="Google Shape;376;g31233894c92_0_2"/>
          <p:cNvSpPr/>
          <p:nvPr/>
        </p:nvSpPr>
        <p:spPr>
          <a:xfrm>
            <a:off x="2142375" y="1801725"/>
            <a:ext cx="5299574" cy="10560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Adopt local policies that build on and expand state law</a:t>
            </a:r>
            <a:endParaRPr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7" name="Google Shape;377;g31233894c92_0_2"/>
          <p:cNvSpPr/>
          <p:nvPr/>
        </p:nvSpPr>
        <p:spPr>
          <a:xfrm>
            <a:off x="5585269" y="4742500"/>
            <a:ext cx="6323400" cy="13770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Partner with community organizations to support enforcement and deliver support services</a:t>
            </a:r>
            <a:endParaRPr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8" name="Google Shape;378;g31233894c92_0_2"/>
          <p:cNvSpPr txBox="1"/>
          <p:nvPr/>
        </p:nvSpPr>
        <p:spPr>
          <a:xfrm>
            <a:off x="8908675" y="6235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and more!</a:t>
            </a:r>
            <a:endParaRPr sz="2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>
          <a:extLst>
            <a:ext uri="{FF2B5EF4-FFF2-40B4-BE49-F238E27FC236}">
              <a16:creationId xmlns:a16="http://schemas.microsoft.com/office/drawing/2014/main" id="{6E8B524F-5F8F-0112-C674-B8B028C1A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307a344ab_0_0">
            <a:extLst>
              <a:ext uri="{FF2B5EF4-FFF2-40B4-BE49-F238E27FC236}">
                <a16:creationId xmlns:a16="http://schemas.microsoft.com/office/drawing/2014/main" id="{CE2BD100-1DFF-1604-59C2-CA488A58DC2D}"/>
              </a:ext>
            </a:extLst>
          </p:cNvPr>
          <p:cNvSpPr/>
          <p:nvPr/>
        </p:nvSpPr>
        <p:spPr>
          <a:xfrm>
            <a:off x="0" y="1126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5" name="Google Shape;385;g31307a344ab_0_0">
            <a:extLst>
              <a:ext uri="{FF2B5EF4-FFF2-40B4-BE49-F238E27FC236}">
                <a16:creationId xmlns:a16="http://schemas.microsoft.com/office/drawing/2014/main" id="{5E1C457A-9512-E035-9030-829BB80D30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4850" y="1329580"/>
            <a:ext cx="3275700" cy="1844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</a:rPr>
              <a:t>Preservation of existing affordable housing is critical, too</a:t>
            </a:r>
            <a:endParaRPr sz="2800" dirty="0">
              <a:solidFill>
                <a:schemeClr val="lt1"/>
              </a:solidFill>
            </a:endParaRPr>
          </a:p>
        </p:txBody>
      </p:sp>
      <p:pic>
        <p:nvPicPr>
          <p:cNvPr id="386" name="Google Shape;386;g31307a344ab_0_0">
            <a:extLst>
              <a:ext uri="{FF2B5EF4-FFF2-40B4-BE49-F238E27FC236}">
                <a16:creationId xmlns:a16="http://schemas.microsoft.com/office/drawing/2014/main" id="{41E82985-8D46-7BB8-F7FB-114F074B810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98" y="390425"/>
            <a:ext cx="731519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1307a344ab_0_0">
            <a:extLst>
              <a:ext uri="{FF2B5EF4-FFF2-40B4-BE49-F238E27FC236}">
                <a16:creationId xmlns:a16="http://schemas.microsoft.com/office/drawing/2014/main" id="{2DA2A1A6-DE5E-BB53-5B3A-23D0A692414B}"/>
              </a:ext>
            </a:extLst>
          </p:cNvPr>
          <p:cNvSpPr txBox="1"/>
          <p:nvPr/>
        </p:nvSpPr>
        <p:spPr>
          <a:xfrm>
            <a:off x="453500" y="3401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4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0" name="Google Shape;390;g31307a344ab_0_0">
            <a:extLst>
              <a:ext uri="{FF2B5EF4-FFF2-40B4-BE49-F238E27FC236}">
                <a16:creationId xmlns:a16="http://schemas.microsoft.com/office/drawing/2014/main" id="{B6C6CE29-7417-62C5-815B-BD33EE4A61C5}"/>
              </a:ext>
            </a:extLst>
          </p:cNvPr>
          <p:cNvSpPr/>
          <p:nvPr/>
        </p:nvSpPr>
        <p:spPr>
          <a:xfrm>
            <a:off x="5676798" y="531850"/>
            <a:ext cx="5177700" cy="5901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“Affordable Housing” includes</a:t>
            </a:r>
            <a:endParaRPr sz="2600" b="1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91" name="Google Shape;391;g31307a344ab_0_0">
            <a:extLst>
              <a:ext uri="{FF2B5EF4-FFF2-40B4-BE49-F238E27FC236}">
                <a16:creationId xmlns:a16="http://schemas.microsoft.com/office/drawing/2014/main" id="{56435A79-D6B9-E6B0-272F-01187EB83C24}"/>
              </a:ext>
            </a:extLst>
          </p:cNvPr>
          <p:cNvSpPr/>
          <p:nvPr/>
        </p:nvSpPr>
        <p:spPr>
          <a:xfrm>
            <a:off x="8172975" y="1819425"/>
            <a:ext cx="3533800" cy="2072400"/>
          </a:xfrm>
          <a:prstGeom prst="roundRect">
            <a:avLst>
              <a:gd name="adj" fmla="val 771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Market-rate housing</a:t>
            </a:r>
            <a:r>
              <a:rPr lang="en-US" sz="21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that is not subsidized but has lower rents due to age, location &amp; other factors</a:t>
            </a:r>
            <a:endParaRPr sz="21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g31307a344ab_0_0">
            <a:extLst>
              <a:ext uri="{FF2B5EF4-FFF2-40B4-BE49-F238E27FC236}">
                <a16:creationId xmlns:a16="http://schemas.microsoft.com/office/drawing/2014/main" id="{B5868A34-41EB-9E32-5DEF-7C8A37CB6EBA}"/>
              </a:ext>
            </a:extLst>
          </p:cNvPr>
          <p:cNvSpPr/>
          <p:nvPr/>
        </p:nvSpPr>
        <p:spPr>
          <a:xfrm>
            <a:off x="4484425" y="1819425"/>
            <a:ext cx="3537900" cy="2072400"/>
          </a:xfrm>
          <a:prstGeom prst="roundRect">
            <a:avLst>
              <a:gd name="adj" fmla="val 785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Homes that are “deed restricted” to ensure that they remain affordable to lower income households</a:t>
            </a:r>
            <a:endParaRPr sz="1900" dirty="0">
              <a:solidFill>
                <a:srgbClr val="FFFFFF"/>
              </a:solidFill>
            </a:endParaRPr>
          </a:p>
        </p:txBody>
      </p:sp>
      <p:cxnSp>
        <p:nvCxnSpPr>
          <p:cNvPr id="393" name="Google Shape;393;g31307a344ab_0_0">
            <a:extLst>
              <a:ext uri="{FF2B5EF4-FFF2-40B4-BE49-F238E27FC236}">
                <a16:creationId xmlns:a16="http://schemas.microsoft.com/office/drawing/2014/main" id="{61BB8BE4-D8A7-11B1-92D2-65FD1AAB8D74}"/>
              </a:ext>
            </a:extLst>
          </p:cNvPr>
          <p:cNvCxnSpPr>
            <a:cxnSpLocks/>
            <a:stCxn id="390" idx="2"/>
            <a:endCxn id="391" idx="0"/>
          </p:cNvCxnSpPr>
          <p:nvPr/>
        </p:nvCxnSpPr>
        <p:spPr>
          <a:xfrm rot="16200000" flipH="1">
            <a:off x="8754024" y="633573"/>
            <a:ext cx="697475" cy="167422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g31307a344ab_0_0">
            <a:extLst>
              <a:ext uri="{FF2B5EF4-FFF2-40B4-BE49-F238E27FC236}">
                <a16:creationId xmlns:a16="http://schemas.microsoft.com/office/drawing/2014/main" id="{8DC09BF4-9F57-6516-483D-FC769542A858}"/>
              </a:ext>
            </a:extLst>
          </p:cNvPr>
          <p:cNvCxnSpPr>
            <a:stCxn id="392" idx="0"/>
            <a:endCxn id="390" idx="2"/>
          </p:cNvCxnSpPr>
          <p:nvPr/>
        </p:nvCxnSpPr>
        <p:spPr>
          <a:xfrm rot="-5400000">
            <a:off x="6910825" y="464475"/>
            <a:ext cx="697500" cy="2012400"/>
          </a:xfrm>
          <a:prstGeom prst="bentConnector3">
            <a:avLst>
              <a:gd name="adj1" fmla="val 49998"/>
            </a:avLst>
          </a:prstGeom>
          <a:noFill/>
          <a:ln w="19050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95" name="Google Shape;395;g31307a344ab_0_0">
            <a:extLst>
              <a:ext uri="{FF2B5EF4-FFF2-40B4-BE49-F238E27FC236}">
                <a16:creationId xmlns:a16="http://schemas.microsoft.com/office/drawing/2014/main" id="{7E365813-E102-7C57-53F2-D49411B667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873" r="14866"/>
          <a:stretch/>
        </p:blipFill>
        <p:spPr>
          <a:xfrm>
            <a:off x="377075" y="3346900"/>
            <a:ext cx="3275700" cy="3109800"/>
          </a:xfrm>
          <a:prstGeom prst="roundRect">
            <a:avLst>
              <a:gd name="adj" fmla="val 3962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Google Shape;389;g31307a344ab_0_0">
            <a:extLst>
              <a:ext uri="{FF2B5EF4-FFF2-40B4-BE49-F238E27FC236}">
                <a16:creationId xmlns:a16="http://schemas.microsoft.com/office/drawing/2014/main" id="{17D85A0C-922A-62C9-57EB-A2C4A7D43C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730275" y="4152681"/>
            <a:ext cx="6976500" cy="254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dirty="0">
                <a:solidFill>
                  <a:schemeClr val="bg2"/>
                </a:solidFill>
              </a:rPr>
              <a:t>Buying and preserving existing affordable housing can help people stay in place and preserve long-term affordability.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dirty="0">
                <a:solidFill>
                  <a:schemeClr val="bg2"/>
                </a:solidFill>
              </a:rPr>
              <a:t>It is often less expensive to preserve existing housing and keep it affordable than to build new affordable housing.</a:t>
            </a:r>
            <a:endParaRPr sz="2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8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307a344ab_0_309"/>
          <p:cNvSpPr txBox="1">
            <a:spLocks noGrp="1"/>
          </p:cNvSpPr>
          <p:nvPr>
            <p:ph type="title"/>
          </p:nvPr>
        </p:nvSpPr>
        <p:spPr>
          <a:xfrm>
            <a:off x="153635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bg2"/>
                </a:solidFill>
              </a:rPr>
              <a:t>State law provides important tools</a:t>
            </a:r>
            <a:endParaRPr dirty="0">
              <a:solidFill>
                <a:schemeClr val="bg2"/>
              </a:solidFill>
            </a:endParaRPr>
          </a:p>
        </p:txBody>
      </p:sp>
      <p:cxnSp>
        <p:nvCxnSpPr>
          <p:cNvPr id="402" name="Google Shape;402;g31307a344ab_0_309"/>
          <p:cNvCxnSpPr/>
          <p:nvPr/>
        </p:nvCxnSpPr>
        <p:spPr>
          <a:xfrm>
            <a:off x="4283600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03" name="Google Shape;403;g31307a344ab_0_309"/>
          <p:cNvPicPr preferRelativeResize="0"/>
          <p:nvPr/>
        </p:nvPicPr>
        <p:blipFill rotWithShape="1">
          <a:blip r:embed="rId3">
            <a:alphaModFix/>
          </a:blip>
          <a:srcRect l="34566" r="52031"/>
          <a:stretch/>
        </p:blipFill>
        <p:spPr>
          <a:xfrm>
            <a:off x="-2" y="0"/>
            <a:ext cx="1379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1307a344ab_0_309"/>
          <p:cNvSpPr txBox="1"/>
          <p:nvPr/>
        </p:nvSpPr>
        <p:spPr>
          <a:xfrm>
            <a:off x="2864300" y="1993825"/>
            <a:ext cx="8759700" cy="4652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Notification: </a:t>
            </a:r>
            <a:r>
              <a:rPr lang="en-US" sz="2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up to three years advance notice when affordable (subsidized) housing is at risk of losing its rent restrictions.</a:t>
            </a:r>
            <a:endParaRPr sz="2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Unit replacement: </a:t>
            </a:r>
            <a:r>
              <a:rPr lang="en-US" sz="2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Requires new housing to replace existing units that are demolished with new units that are similarly affordable and of equivalent size.</a:t>
            </a:r>
          </a:p>
          <a:p>
            <a:pPr marL="0" lvl="0" indent="0" algn="l" rtl="0">
              <a:spcBef>
                <a:spcPts val="2000"/>
              </a:spcBef>
              <a:spcAft>
                <a:spcPts val="200"/>
              </a:spcAft>
              <a:buNone/>
            </a:pPr>
            <a:r>
              <a:rPr lang="en-US" sz="28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Right of Return: </a:t>
            </a:r>
            <a:r>
              <a:rPr lang="en-US" sz="2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When affordable housing is redeveloped, requires that existing tenants be given priority for the new units.</a:t>
            </a:r>
          </a:p>
        </p:txBody>
      </p:sp>
      <p:sp>
        <p:nvSpPr>
          <p:cNvPr id="405" name="Google Shape;405;g31307a344ab_0_309"/>
          <p:cNvSpPr/>
          <p:nvPr/>
        </p:nvSpPr>
        <p:spPr>
          <a:xfrm>
            <a:off x="1901795" y="1870948"/>
            <a:ext cx="828000" cy="8280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6" name="Google Shape;406;g31307a344ab_0_309"/>
          <p:cNvSpPr/>
          <p:nvPr/>
        </p:nvSpPr>
        <p:spPr>
          <a:xfrm>
            <a:off x="1901795" y="3555486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07" name="Google Shape;407;g31307a344ab_0_3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9413" y="2019763"/>
            <a:ext cx="572781" cy="530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31307a344ab_0_3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8063" y="3698575"/>
            <a:ext cx="475488" cy="4754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06;g31307a344ab_0_309">
            <a:extLst>
              <a:ext uri="{FF2B5EF4-FFF2-40B4-BE49-F238E27FC236}">
                <a16:creationId xmlns:a16="http://schemas.microsoft.com/office/drawing/2014/main" id="{75B4A878-B468-72D3-0B59-CD7B180A81AC}"/>
              </a:ext>
            </a:extLst>
          </p:cNvPr>
          <p:cNvSpPr/>
          <p:nvPr/>
        </p:nvSpPr>
        <p:spPr>
          <a:xfrm>
            <a:off x="1901795" y="5096935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" name="Google Shape;362;g312ff5f3d64_0_157">
            <a:extLst>
              <a:ext uri="{FF2B5EF4-FFF2-40B4-BE49-F238E27FC236}">
                <a16:creationId xmlns:a16="http://schemas.microsoft.com/office/drawing/2014/main" id="{23C33A0F-0A1B-6C8C-99B7-BB9AAE3B7D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8099" y="5210021"/>
            <a:ext cx="535281" cy="601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31307a344ab_0_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98" y="390425"/>
            <a:ext cx="731519" cy="731519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1307a344ab_0_354"/>
          <p:cNvSpPr txBox="1"/>
          <p:nvPr/>
        </p:nvSpPr>
        <p:spPr>
          <a:xfrm>
            <a:off x="453500" y="3401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1600"/>
              </a:spcAft>
              <a:buNone/>
            </a:pPr>
            <a:endParaRPr sz="24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7" name="Google Shape;417;g31307a344ab_0_354"/>
          <p:cNvSpPr txBox="1">
            <a:spLocks noGrp="1"/>
          </p:cNvSpPr>
          <p:nvPr>
            <p:ph type="title"/>
          </p:nvPr>
        </p:nvSpPr>
        <p:spPr>
          <a:xfrm>
            <a:off x="2708325" y="365125"/>
            <a:ext cx="9343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r>
              <a:rPr lang="en-US"/>
              <a:t>Local governments can help preserve </a:t>
            </a:r>
            <a:br>
              <a:rPr lang="en-US"/>
            </a:br>
            <a:r>
              <a:rPr lang="en-US"/>
              <a:t>affordable housing, too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729"/>
              <a:buFont typeface="Arial"/>
              <a:buNone/>
            </a:pPr>
            <a:endParaRPr/>
          </a:p>
        </p:txBody>
      </p:sp>
      <p:cxnSp>
        <p:nvCxnSpPr>
          <p:cNvPr id="418" name="Google Shape;418;g31307a344ab_0_354"/>
          <p:cNvCxnSpPr/>
          <p:nvPr/>
        </p:nvCxnSpPr>
        <p:spPr>
          <a:xfrm>
            <a:off x="4283600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9" name="Google Shape;419;g31307a344ab_0_354"/>
          <p:cNvPicPr preferRelativeResize="0"/>
          <p:nvPr/>
        </p:nvPicPr>
        <p:blipFill rotWithShape="1">
          <a:blip r:embed="rId4">
            <a:alphaModFix/>
          </a:blip>
          <a:srcRect l="66004" r="9569"/>
          <a:stretch/>
        </p:blipFill>
        <p:spPr>
          <a:xfrm>
            <a:off x="2" y="0"/>
            <a:ext cx="251322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31307a344ab_0_354"/>
          <p:cNvSpPr/>
          <p:nvPr/>
        </p:nvSpPr>
        <p:spPr>
          <a:xfrm>
            <a:off x="3863822" y="3061063"/>
            <a:ext cx="6323400" cy="14781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Adopt local policies like mobile home preservation and “opportunity to purchase” acts</a:t>
            </a:r>
            <a:endParaRPr sz="22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1" name="Google Shape;421;g31307a344ab_0_354"/>
          <p:cNvSpPr/>
          <p:nvPr/>
        </p:nvSpPr>
        <p:spPr>
          <a:xfrm>
            <a:off x="2142375" y="1801725"/>
            <a:ext cx="6323400" cy="1056000"/>
          </a:xfrm>
          <a:prstGeom prst="roundRect">
            <a:avLst>
              <a:gd name="adj" fmla="val 7732"/>
            </a:avLst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Invest in efforts to purchase, rehabilitate and preserve existing affordable housing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22" name="Google Shape;422;g31307a344ab_0_354"/>
          <p:cNvSpPr/>
          <p:nvPr/>
        </p:nvSpPr>
        <p:spPr>
          <a:xfrm>
            <a:off x="5585269" y="4742500"/>
            <a:ext cx="6323400" cy="13770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Partner with local groups to preserve affordable housing, through community land trusts and other mechanisms</a:t>
            </a:r>
            <a:endParaRPr sz="22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6" name="Google Shape;306;g312ff5f3d64_0_91"/>
          <p:cNvCxnSpPr/>
          <p:nvPr/>
        </p:nvCxnSpPr>
        <p:spPr>
          <a:xfrm>
            <a:off x="5165425" y="1796125"/>
            <a:ext cx="2664300" cy="135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7" name="Google Shape;307;g312ff5f3d64_0_91"/>
          <p:cNvSpPr/>
          <p:nvPr/>
        </p:nvSpPr>
        <p:spPr>
          <a:xfrm>
            <a:off x="0" y="-25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8" name="Google Shape;308;g312ff5f3d64_0_91"/>
          <p:cNvSpPr txBox="1">
            <a:spLocks noGrp="1"/>
          </p:cNvSpPr>
          <p:nvPr>
            <p:ph type="body" idx="1"/>
          </p:nvPr>
        </p:nvSpPr>
        <p:spPr>
          <a:xfrm>
            <a:off x="5054750" y="830550"/>
            <a:ext cx="6560400" cy="1897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</a:rPr>
              <a:t>The largest driver of displacement is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700" dirty="0">
                <a:solidFill>
                  <a:schemeClr val="bg2"/>
                </a:solidFill>
              </a:rPr>
              <a:t>rising rents,</a:t>
            </a:r>
            <a:r>
              <a:rPr lang="en-US" dirty="0">
                <a:solidFill>
                  <a:schemeClr val="bg2"/>
                </a:solidFill>
              </a:rPr>
              <a:t> which is caused in large part by not having enough housing to meet our needs.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309" name="Google Shape;309;g312ff5f3d64_0_91"/>
          <p:cNvSpPr txBox="1">
            <a:spLocks noGrp="1"/>
          </p:cNvSpPr>
          <p:nvPr>
            <p:ph type="title"/>
          </p:nvPr>
        </p:nvSpPr>
        <p:spPr>
          <a:xfrm>
            <a:off x="663750" y="830550"/>
            <a:ext cx="31968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dirty="0">
                <a:solidFill>
                  <a:schemeClr val="lt1"/>
                </a:solidFill>
              </a:rPr>
              <a:t>And don’t forget</a:t>
            </a:r>
            <a:endParaRPr sz="26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dirty="0">
                <a:solidFill>
                  <a:schemeClr val="lt1"/>
                </a:solidFill>
              </a:rPr>
              <a:t>Production!</a:t>
            </a:r>
            <a:endParaRPr sz="4100" b="0" dirty="0"/>
          </a:p>
        </p:txBody>
      </p:sp>
      <p:pic>
        <p:nvPicPr>
          <p:cNvPr id="310" name="Google Shape;310;g312ff5f3d64_0_91"/>
          <p:cNvPicPr preferRelativeResize="0"/>
          <p:nvPr/>
        </p:nvPicPr>
        <p:blipFill rotWithShape="1">
          <a:blip r:embed="rId3">
            <a:alphaModFix/>
          </a:blip>
          <a:srcRect l="3712" t="8176" r="3712" b="16944"/>
          <a:stretch/>
        </p:blipFill>
        <p:spPr>
          <a:xfrm>
            <a:off x="663750" y="3313325"/>
            <a:ext cx="58332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1" name="Google Shape;311;g312ff5f3d64_0_91"/>
          <p:cNvPicPr preferRelativeResize="0"/>
          <p:nvPr/>
        </p:nvPicPr>
        <p:blipFill rotWithShape="1">
          <a:blip r:embed="rId4">
            <a:alphaModFix/>
          </a:blip>
          <a:srcRect t="2963" b="2954"/>
          <a:stretch/>
        </p:blipFill>
        <p:spPr>
          <a:xfrm>
            <a:off x="6876500" y="3313325"/>
            <a:ext cx="5014500" cy="3146700"/>
          </a:xfrm>
          <a:prstGeom prst="roundRect">
            <a:avLst>
              <a:gd name="adj" fmla="val 9495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12" name="Google Shape;312;g312ff5f3d64_0_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0287" y="361800"/>
            <a:ext cx="641431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12ff5f3d64_0_107"/>
          <p:cNvSpPr/>
          <p:nvPr/>
        </p:nvSpPr>
        <p:spPr>
          <a:xfrm>
            <a:off x="0" y="0"/>
            <a:ext cx="41094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9" name="Google Shape;319;g312ff5f3d64_0_107"/>
          <p:cNvSpPr txBox="1">
            <a:spLocks noGrp="1"/>
          </p:cNvSpPr>
          <p:nvPr>
            <p:ph type="title"/>
          </p:nvPr>
        </p:nvSpPr>
        <p:spPr>
          <a:xfrm>
            <a:off x="663750" y="830550"/>
            <a:ext cx="31968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 dirty="0">
                <a:solidFill>
                  <a:schemeClr val="lt1"/>
                </a:solidFill>
              </a:rPr>
              <a:t>And don’t forget</a:t>
            </a:r>
            <a:br>
              <a:rPr lang="en-US" sz="2600" dirty="0">
                <a:solidFill>
                  <a:schemeClr val="lt1"/>
                </a:solidFill>
              </a:rPr>
            </a:br>
            <a:r>
              <a:rPr lang="en-US" sz="3500" dirty="0">
                <a:solidFill>
                  <a:schemeClr val="lt1"/>
                </a:solidFill>
              </a:rPr>
              <a:t>Production…</a:t>
            </a:r>
            <a:endParaRPr sz="4100" b="0" dirty="0"/>
          </a:p>
        </p:txBody>
      </p:sp>
      <p:sp>
        <p:nvSpPr>
          <p:cNvPr id="320" name="Google Shape;320;g312ff5f3d64_0_107"/>
          <p:cNvSpPr txBox="1">
            <a:spLocks noGrp="1"/>
          </p:cNvSpPr>
          <p:nvPr>
            <p:ph type="body" idx="1"/>
          </p:nvPr>
        </p:nvSpPr>
        <p:spPr>
          <a:xfrm>
            <a:off x="4616250" y="960125"/>
            <a:ext cx="6737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900" dirty="0">
                <a:solidFill>
                  <a:schemeClr val="bg2"/>
                </a:solidFill>
              </a:rPr>
              <a:t>Producing more housing is critical to meet the challenge of displacement.</a:t>
            </a:r>
            <a:endParaRPr sz="2900" dirty="0">
              <a:solidFill>
                <a:schemeClr val="bg2"/>
              </a:solidFill>
            </a:endParaRPr>
          </a:p>
        </p:txBody>
      </p:sp>
      <p:sp>
        <p:nvSpPr>
          <p:cNvPr id="321" name="Google Shape;321;g312ff5f3d64_0_107"/>
          <p:cNvSpPr/>
          <p:nvPr/>
        </p:nvSpPr>
        <p:spPr>
          <a:xfrm>
            <a:off x="3752625" y="4889473"/>
            <a:ext cx="3890700" cy="14448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How will it be </a:t>
            </a:r>
            <a:b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owned and managed?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g312ff5f3d64_0_107"/>
          <p:cNvSpPr/>
          <p:nvPr/>
        </p:nvSpPr>
        <p:spPr>
          <a:xfrm>
            <a:off x="8001875" y="4889473"/>
            <a:ext cx="3890700" cy="14448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How are the people impacted </a:t>
            </a:r>
            <a:b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by new development </a:t>
            </a:r>
            <a:b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being supported?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3" name="Google Shape;323;g312ff5f3d64_0_107"/>
          <p:cNvSpPr/>
          <p:nvPr/>
        </p:nvSpPr>
        <p:spPr>
          <a:xfrm>
            <a:off x="3752643" y="3224450"/>
            <a:ext cx="3890700" cy="14448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What type of new </a:t>
            </a:r>
            <a:b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housing, and where?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4" name="Google Shape;324;g312ff5f3d64_0_107"/>
          <p:cNvSpPr/>
          <p:nvPr/>
        </p:nvSpPr>
        <p:spPr>
          <a:xfrm>
            <a:off x="8001893" y="3224450"/>
            <a:ext cx="3890700" cy="14448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Who will it serve?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5" name="Google Shape;325;g312ff5f3d64_0_107"/>
          <p:cNvSpPr txBox="1">
            <a:spLocks noGrp="1"/>
          </p:cNvSpPr>
          <p:nvPr>
            <p:ph type="body" idx="1"/>
          </p:nvPr>
        </p:nvSpPr>
        <p:spPr>
          <a:xfrm>
            <a:off x="4616250" y="2070300"/>
            <a:ext cx="6737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0" dirty="0">
                <a:solidFill>
                  <a:schemeClr val="bg2"/>
                </a:solidFill>
              </a:rPr>
              <a:t>As we plan for and create new housing, we need to consider:</a:t>
            </a:r>
            <a:endParaRPr b="0" dirty="0">
              <a:solidFill>
                <a:schemeClr val="bg2"/>
              </a:solidFill>
            </a:endParaRPr>
          </a:p>
        </p:txBody>
      </p:sp>
      <p:pic>
        <p:nvPicPr>
          <p:cNvPr id="326" name="Google Shape;326;g312ff5f3d64_0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87" y="361800"/>
            <a:ext cx="641431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312ff5f3d64_0_107"/>
          <p:cNvPicPr preferRelativeResize="0"/>
          <p:nvPr/>
        </p:nvPicPr>
        <p:blipFill rotWithShape="1">
          <a:blip r:embed="rId4">
            <a:alphaModFix/>
          </a:blip>
          <a:srcRect l="17464" r="14018"/>
          <a:stretch/>
        </p:blipFill>
        <p:spPr>
          <a:xfrm>
            <a:off x="203625" y="3224450"/>
            <a:ext cx="3196800" cy="3109800"/>
          </a:xfrm>
          <a:prstGeom prst="roundRect">
            <a:avLst>
              <a:gd name="adj" fmla="val 3962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415600" y="322120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</a:pPr>
            <a:r>
              <a:rPr lang="en-US" sz="5800"/>
              <a:t>Understanding Displacement</a:t>
            </a:r>
            <a:endParaRPr sz="580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415600" y="1428178"/>
            <a:ext cx="113607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3300">
                <a:solidFill>
                  <a:schemeClr val="accent3"/>
                </a:solidFill>
              </a:rPr>
              <a:t>CAUSES | IMPACTS | SOLUTIONS</a:t>
            </a:r>
            <a:endParaRPr sz="3300">
              <a:solidFill>
                <a:schemeClr val="accent3"/>
              </a:solidFill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0" y="5007175"/>
            <a:ext cx="12192000" cy="185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l="5759" r="5768"/>
          <a:stretch/>
        </p:blipFill>
        <p:spPr>
          <a:xfrm>
            <a:off x="4324955" y="3461400"/>
            <a:ext cx="3542100" cy="2670300"/>
          </a:xfrm>
          <a:prstGeom prst="roundRect">
            <a:avLst>
              <a:gd name="adj" fmla="val 6650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l="11527"/>
          <a:stretch/>
        </p:blipFill>
        <p:spPr>
          <a:xfrm>
            <a:off x="8061453" y="3461400"/>
            <a:ext cx="3544500" cy="2670300"/>
          </a:xfrm>
          <a:prstGeom prst="roundRect">
            <a:avLst>
              <a:gd name="adj" fmla="val 6157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5">
            <a:alphaModFix/>
          </a:blip>
          <a:srcRect l="5728" r="5737"/>
          <a:stretch/>
        </p:blipFill>
        <p:spPr>
          <a:xfrm>
            <a:off x="585950" y="3461400"/>
            <a:ext cx="3544500" cy="2670300"/>
          </a:xfrm>
          <a:prstGeom prst="roundRect">
            <a:avLst>
              <a:gd name="adj" fmla="val 7424"/>
            </a:avLst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1" name="Google Shape;91;p1"/>
          <p:cNvSpPr/>
          <p:nvPr/>
        </p:nvSpPr>
        <p:spPr>
          <a:xfrm>
            <a:off x="0" y="13600"/>
            <a:ext cx="12192000" cy="24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2148750" y="2230475"/>
            <a:ext cx="7894500" cy="9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highlight>
                  <a:srgbClr val="FF00FF"/>
                </a:highlight>
                <a:latin typeface="Trebuchet MS"/>
                <a:ea typeface="Trebuchet MS"/>
                <a:cs typeface="Trebuchet MS"/>
                <a:sym typeface="Trebuchet MS"/>
              </a:rPr>
              <a:t>Meeting name / date / time</a:t>
            </a:r>
            <a:endParaRPr sz="2400">
              <a:solidFill>
                <a:schemeClr val="dk1"/>
              </a:solidFill>
              <a:highlight>
                <a:srgbClr val="FF00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300" y="1665232"/>
            <a:ext cx="1420577" cy="149598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690750" y="2117225"/>
            <a:ext cx="1262100" cy="5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highlight>
                  <a:srgbClr val="FF00FF"/>
                </a:highlight>
                <a:latin typeface="Trebuchet MS"/>
                <a:ea typeface="Trebuchet MS"/>
                <a:cs typeface="Trebuchet MS"/>
                <a:sym typeface="Trebuchet MS"/>
              </a:rPr>
              <a:t>Update with local seal/logo or remove</a:t>
            </a:r>
            <a:endParaRPr sz="1200">
              <a:solidFill>
                <a:schemeClr val="dk1"/>
              </a:solidFill>
              <a:highlight>
                <a:srgbClr val="FF00FF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2ff5f3d64_0_127"/>
          <p:cNvSpPr/>
          <p:nvPr/>
        </p:nvSpPr>
        <p:spPr>
          <a:xfrm>
            <a:off x="0" y="-25"/>
            <a:ext cx="51087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4" name="Google Shape;334;g312ff5f3d64_0_127"/>
          <p:cNvSpPr txBox="1">
            <a:spLocks noGrp="1"/>
          </p:cNvSpPr>
          <p:nvPr>
            <p:ph type="title"/>
          </p:nvPr>
        </p:nvSpPr>
        <p:spPr>
          <a:xfrm>
            <a:off x="663750" y="830550"/>
            <a:ext cx="41859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chemeClr val="lt1"/>
                </a:solidFill>
              </a:rPr>
              <a:t>But:</a:t>
            </a:r>
            <a:endParaRPr sz="26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solidFill>
                  <a:schemeClr val="lt1"/>
                </a:solidFill>
              </a:rPr>
              <a:t>Building more housing won’t end displacement.</a:t>
            </a:r>
            <a:endParaRPr sz="4100" b="0"/>
          </a:p>
        </p:txBody>
      </p:sp>
      <p:sp>
        <p:nvSpPr>
          <p:cNvPr id="335" name="Google Shape;335;g312ff5f3d64_0_127"/>
          <p:cNvSpPr txBox="1">
            <a:spLocks noGrp="1"/>
          </p:cNvSpPr>
          <p:nvPr>
            <p:ph type="body" idx="1"/>
          </p:nvPr>
        </p:nvSpPr>
        <p:spPr>
          <a:xfrm>
            <a:off x="5673350" y="960125"/>
            <a:ext cx="568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000" dirty="0">
                <a:solidFill>
                  <a:schemeClr val="bg2"/>
                </a:solidFill>
              </a:rPr>
              <a:t>Protection and Preservation are critical.</a:t>
            </a:r>
            <a:endParaRPr sz="3000" dirty="0">
              <a:solidFill>
                <a:schemeClr val="bg2"/>
              </a:solidFill>
            </a:endParaRPr>
          </a:p>
        </p:txBody>
      </p:sp>
      <p:sp>
        <p:nvSpPr>
          <p:cNvPr id="336" name="Google Shape;336;g312ff5f3d64_0_127"/>
          <p:cNvSpPr/>
          <p:nvPr/>
        </p:nvSpPr>
        <p:spPr>
          <a:xfrm>
            <a:off x="5821403" y="3918297"/>
            <a:ext cx="5062500" cy="982800"/>
          </a:xfrm>
          <a:prstGeom prst="roundRect">
            <a:avLst>
              <a:gd name="adj" fmla="val 7732"/>
            </a:avLst>
          </a:prstGeom>
          <a:solidFill>
            <a:schemeClr val="tx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Help those who are displaced</a:t>
            </a:r>
            <a:endParaRPr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7" name="Google Shape;337;g312ff5f3d64_0_127"/>
          <p:cNvSpPr/>
          <p:nvPr/>
        </p:nvSpPr>
        <p:spPr>
          <a:xfrm>
            <a:off x="5821426" y="2785775"/>
            <a:ext cx="5062500" cy="9828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Avoid evictions whenever possible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8" name="Google Shape;338;g312ff5f3d64_0_127"/>
          <p:cNvSpPr/>
          <p:nvPr/>
        </p:nvSpPr>
        <p:spPr>
          <a:xfrm>
            <a:off x="5821400" y="5050825"/>
            <a:ext cx="5062500" cy="9828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Keep and expand the number of affordable homes</a:t>
            </a:r>
            <a:endParaRPr sz="20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9" name="Google Shape;339;g312ff5f3d64_0_127"/>
          <p:cNvSpPr txBox="1">
            <a:spLocks noGrp="1"/>
          </p:cNvSpPr>
          <p:nvPr>
            <p:ph type="body" idx="1"/>
          </p:nvPr>
        </p:nvSpPr>
        <p:spPr>
          <a:xfrm>
            <a:off x="5673349" y="2070300"/>
            <a:ext cx="62692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0" dirty="0">
                <a:solidFill>
                  <a:schemeClr val="bg2"/>
                </a:solidFill>
              </a:rPr>
              <a:t>Local policies and programs are needed to:</a:t>
            </a:r>
            <a:endParaRPr b="0" dirty="0">
              <a:solidFill>
                <a:schemeClr val="bg2"/>
              </a:solidFill>
            </a:endParaRPr>
          </a:p>
        </p:txBody>
      </p:sp>
      <p:pic>
        <p:nvPicPr>
          <p:cNvPr id="340" name="Google Shape;340;g312ff5f3d64_0_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100" y="3037500"/>
            <a:ext cx="837947" cy="101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312ff5f3d64_0_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8752" y="3003730"/>
            <a:ext cx="1050725" cy="104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g312ff5f3d64_0_143" title="Why the Housing Crisis Needs More Solution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700" y="134825"/>
            <a:ext cx="11712600" cy="658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>
          <a:extLst>
            <a:ext uri="{FF2B5EF4-FFF2-40B4-BE49-F238E27FC236}">
              <a16:creationId xmlns:a16="http://schemas.microsoft.com/office/drawing/2014/main" id="{4887C3D4-1075-4635-682F-7CAC1407E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g312ff5f3d64_0_52">
            <a:extLst>
              <a:ext uri="{FF2B5EF4-FFF2-40B4-BE49-F238E27FC236}">
                <a16:creationId xmlns:a16="http://schemas.microsoft.com/office/drawing/2014/main" id="{65415391-3753-1B12-F071-800C1088ACB6}"/>
              </a:ext>
            </a:extLst>
          </p:cNvPr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0" y="240198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g312ff5f3d64_0_52">
            <a:extLst>
              <a:ext uri="{FF2B5EF4-FFF2-40B4-BE49-F238E27FC236}">
                <a16:creationId xmlns:a16="http://schemas.microsoft.com/office/drawing/2014/main" id="{6538E234-F9B5-9DC4-5112-833C8DCA6FF7}"/>
              </a:ext>
            </a:extLst>
          </p:cNvPr>
          <p:cNvSpPr/>
          <p:nvPr/>
        </p:nvSpPr>
        <p:spPr>
          <a:xfrm>
            <a:off x="831300" y="1663700"/>
            <a:ext cx="11360700" cy="2665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6" name="Google Shape;276;g312ff5f3d64_0_52">
            <a:extLst>
              <a:ext uri="{FF2B5EF4-FFF2-40B4-BE49-F238E27FC236}">
                <a16:creationId xmlns:a16="http://schemas.microsoft.com/office/drawing/2014/main" id="{36C0F6D5-49E2-E130-20BE-F70F4B832E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2421338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Building more housing—and better systems—to keep people in place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77" name="Google Shape;277;g312ff5f3d64_0_52">
            <a:extLst>
              <a:ext uri="{FF2B5EF4-FFF2-40B4-BE49-F238E27FC236}">
                <a16:creationId xmlns:a16="http://schemas.microsoft.com/office/drawing/2014/main" id="{97E175CD-8260-F611-EA20-E04916E7582E}"/>
              </a:ext>
            </a:extLst>
          </p:cNvPr>
          <p:cNvGrpSpPr/>
          <p:nvPr/>
        </p:nvGrpSpPr>
        <p:grpSpPr>
          <a:xfrm>
            <a:off x="281800" y="1438775"/>
            <a:ext cx="1262700" cy="1262700"/>
            <a:chOff x="366200" y="2280950"/>
            <a:chExt cx="1262700" cy="1262700"/>
          </a:xfrm>
        </p:grpSpPr>
        <p:sp>
          <p:nvSpPr>
            <p:cNvPr id="278" name="Google Shape;278;g312ff5f3d64_0_52">
              <a:extLst>
                <a:ext uri="{FF2B5EF4-FFF2-40B4-BE49-F238E27FC236}">
                  <a16:creationId xmlns:a16="http://schemas.microsoft.com/office/drawing/2014/main" id="{284F6456-DD84-3058-F2ED-4791335C4CBC}"/>
                </a:ext>
              </a:extLst>
            </p:cNvPr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9" name="Google Shape;279;g312ff5f3d64_0_52">
              <a:extLst>
                <a:ext uri="{FF2B5EF4-FFF2-40B4-BE49-F238E27FC236}">
                  <a16:creationId xmlns:a16="http://schemas.microsoft.com/office/drawing/2014/main" id="{B4E44820-94CB-D44B-BF0C-78D17F2601CF}"/>
                </a:ext>
              </a:extLst>
            </p:cNvPr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00" b="1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4</a:t>
              </a:r>
              <a:endParaRPr sz="93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117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177ca2584c_0_10"/>
          <p:cNvSpPr txBox="1">
            <a:spLocks noGrp="1"/>
          </p:cNvSpPr>
          <p:nvPr>
            <p:ph type="title"/>
          </p:nvPr>
        </p:nvSpPr>
        <p:spPr>
          <a:xfrm>
            <a:off x="2398050" y="365125"/>
            <a:ext cx="965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2800" dirty="0">
                <a:solidFill>
                  <a:schemeClr val="bg2"/>
                </a:solidFill>
              </a:rPr>
              <a:t>We need to create more and better housing choices while helping existing residents stay in place </a:t>
            </a:r>
            <a:endParaRPr sz="2800" dirty="0">
              <a:solidFill>
                <a:schemeClr val="bg2"/>
              </a:solidFill>
            </a:endParaRPr>
          </a:p>
        </p:txBody>
      </p:sp>
      <p:cxnSp>
        <p:nvCxnSpPr>
          <p:cNvPr id="453" name="Google Shape;453;g3177ca2584c_0_10"/>
          <p:cNvCxnSpPr/>
          <p:nvPr/>
        </p:nvCxnSpPr>
        <p:spPr>
          <a:xfrm>
            <a:off x="4714500" y="16321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g3177ca2584c_0_10"/>
          <p:cNvSpPr txBox="1">
            <a:spLocks noGrp="1"/>
          </p:cNvSpPr>
          <p:nvPr>
            <p:ph type="body" idx="1"/>
          </p:nvPr>
        </p:nvSpPr>
        <p:spPr>
          <a:xfrm>
            <a:off x="2691975" y="1901825"/>
            <a:ext cx="928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chemeClr val="bg2"/>
                </a:solidFill>
              </a:rPr>
              <a:t>We can work together to: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455" name="Google Shape;455;g3177ca2584c_0_10"/>
          <p:cNvPicPr preferRelativeResize="0"/>
          <p:nvPr/>
        </p:nvPicPr>
        <p:blipFill rotWithShape="1">
          <a:blip r:embed="rId3">
            <a:alphaModFix/>
          </a:blip>
          <a:srcRect l="15453" r="62134"/>
          <a:stretch/>
        </p:blipFill>
        <p:spPr>
          <a:xfrm>
            <a:off x="2" y="0"/>
            <a:ext cx="23084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3177ca2584c_0_10"/>
          <p:cNvSpPr txBox="1"/>
          <p:nvPr/>
        </p:nvSpPr>
        <p:spPr>
          <a:xfrm>
            <a:off x="2779075" y="2561400"/>
            <a:ext cx="9200100" cy="416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00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Understand the realities of displacement in our community</a:t>
            </a:r>
            <a:endParaRPr sz="2400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0050" algn="l" rtl="0">
              <a:spcBef>
                <a:spcPts val="2000"/>
              </a:spcBef>
              <a:spcAft>
                <a:spcPts val="0"/>
              </a:spcAft>
              <a:buClr>
                <a:schemeClr val="accent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Ensure that people most impacted by displacement risks are part of developing the solution</a:t>
            </a:r>
          </a:p>
          <a:p>
            <a:pPr marL="457200" lvl="0" indent="-400050" algn="l" rtl="0">
              <a:spcBef>
                <a:spcPts val="2000"/>
              </a:spcBef>
              <a:spcAft>
                <a:spcPts val="0"/>
              </a:spcAft>
              <a:buClr>
                <a:schemeClr val="accent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Create and preserve the housing we need for people here today as well as to welcome new neighbors and support future generations </a:t>
            </a:r>
            <a:endParaRPr sz="2400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0050" algn="l" rtl="0">
              <a:spcBef>
                <a:spcPts val="2000"/>
              </a:spcBef>
              <a:spcAft>
                <a:spcPts val="2000"/>
              </a:spcAft>
              <a:buClr>
                <a:schemeClr val="accent4"/>
              </a:buClr>
              <a:buFont typeface="Wingdings" pitchFamily="2" charset="2"/>
              <a:buChar char="ü"/>
            </a:pPr>
            <a:r>
              <a:rPr lang="en-US" sz="2400" dirty="0">
                <a:solidFill>
                  <a:schemeClr val="bg2"/>
                </a:solidFill>
                <a:latin typeface="Trebuchet MS"/>
                <a:ea typeface="Trebuchet MS"/>
                <a:cs typeface="Trebuchet MS"/>
                <a:sym typeface="Trebuchet MS"/>
              </a:rPr>
              <a:t>Develop and deliver workable solutions that help people of all incomes stay and thrive in our community</a:t>
            </a:r>
            <a:endParaRPr sz="2400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31307a344ab_0_380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31307a344ab_0_380"/>
          <p:cNvSpPr txBox="1">
            <a:spLocks noGrp="1"/>
          </p:cNvSpPr>
          <p:nvPr>
            <p:ph type="title"/>
          </p:nvPr>
        </p:nvSpPr>
        <p:spPr>
          <a:xfrm>
            <a:off x="1664130" y="278941"/>
            <a:ext cx="8863739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>
                <a:solidFill>
                  <a:schemeClr val="bg2"/>
                </a:solidFill>
              </a:rPr>
              <a:t>It’s more than having policies and programs — we need a systems approach!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430" name="Google Shape;430;g31307a344ab_0_380"/>
          <p:cNvSpPr/>
          <p:nvPr/>
        </p:nvSpPr>
        <p:spPr>
          <a:xfrm>
            <a:off x="61993" y="1673816"/>
            <a:ext cx="12192000" cy="518418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1" name="Google Shape;431;g31307a344ab_0_380"/>
          <p:cNvSpPr/>
          <p:nvPr/>
        </p:nvSpPr>
        <p:spPr>
          <a:xfrm>
            <a:off x="1134750" y="2094075"/>
            <a:ext cx="4716000" cy="1477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2" name="Google Shape;432;g31307a344ab_0_380"/>
          <p:cNvSpPr txBox="1">
            <a:spLocks noGrp="1"/>
          </p:cNvSpPr>
          <p:nvPr>
            <p:ph type="body" idx="1"/>
          </p:nvPr>
        </p:nvSpPr>
        <p:spPr>
          <a:xfrm>
            <a:off x="1240911" y="2261023"/>
            <a:ext cx="4502489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3"/>
                </a:solidFill>
              </a:rPr>
              <a:t>Outreach and Education </a:t>
            </a:r>
            <a:r>
              <a:rPr lang="en-US" sz="2200" dirty="0"/>
              <a:t>help everyone understand their rights and the available services</a:t>
            </a:r>
            <a:endParaRPr sz="2200" dirty="0"/>
          </a:p>
        </p:txBody>
      </p:sp>
      <p:sp>
        <p:nvSpPr>
          <p:cNvPr id="433" name="Google Shape;433;g31307a344ab_0_380"/>
          <p:cNvSpPr/>
          <p:nvPr/>
        </p:nvSpPr>
        <p:spPr>
          <a:xfrm>
            <a:off x="1134750" y="4016709"/>
            <a:ext cx="4716000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4" name="Google Shape;434;g31307a344ab_0_380"/>
          <p:cNvSpPr txBox="1">
            <a:spLocks noGrp="1"/>
          </p:cNvSpPr>
          <p:nvPr>
            <p:ph type="body" idx="1"/>
          </p:nvPr>
        </p:nvSpPr>
        <p:spPr>
          <a:xfrm>
            <a:off x="1284905" y="4176530"/>
            <a:ext cx="4414500" cy="1482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3"/>
                </a:solidFill>
              </a:rPr>
              <a:t>Partnerships with Community Groups </a:t>
            </a:r>
            <a:r>
              <a:rPr lang="en-US" sz="2200" dirty="0"/>
              <a:t>reach people where they’re at and deliver fast, effective support</a:t>
            </a:r>
            <a:endParaRPr sz="2200" dirty="0"/>
          </a:p>
        </p:txBody>
      </p:sp>
      <p:sp>
        <p:nvSpPr>
          <p:cNvPr id="435" name="Google Shape;435;g31307a344ab_0_380"/>
          <p:cNvSpPr/>
          <p:nvPr/>
        </p:nvSpPr>
        <p:spPr>
          <a:xfrm>
            <a:off x="6235088" y="2094075"/>
            <a:ext cx="4716000" cy="14778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36" name="Google Shape;436;g31307a344ab_0_380"/>
          <p:cNvSpPr txBox="1">
            <a:spLocks noGrp="1"/>
          </p:cNvSpPr>
          <p:nvPr>
            <p:ph type="body" idx="1"/>
          </p:nvPr>
        </p:nvSpPr>
        <p:spPr>
          <a:xfrm>
            <a:off x="6274602" y="2254482"/>
            <a:ext cx="4636972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accent3"/>
                </a:solidFill>
              </a:rPr>
              <a:t>Data and Monitoring </a:t>
            </a:r>
            <a:r>
              <a:rPr lang="en-US" sz="2200" dirty="0"/>
              <a:t>help us know what is happening and whether programs are working</a:t>
            </a:r>
            <a:endParaRPr sz="2200" dirty="0"/>
          </a:p>
        </p:txBody>
      </p:sp>
      <p:sp>
        <p:nvSpPr>
          <p:cNvPr id="2" name="Google Shape;433;g31307a344ab_0_380">
            <a:extLst>
              <a:ext uri="{FF2B5EF4-FFF2-40B4-BE49-F238E27FC236}">
                <a16:creationId xmlns:a16="http://schemas.microsoft.com/office/drawing/2014/main" id="{7E3331FC-81AD-02CE-E736-F8AC55CA78F9}"/>
              </a:ext>
            </a:extLst>
          </p:cNvPr>
          <p:cNvSpPr/>
          <p:nvPr/>
        </p:nvSpPr>
        <p:spPr>
          <a:xfrm>
            <a:off x="6235088" y="4016709"/>
            <a:ext cx="4716000" cy="18021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Google Shape;434;g31307a344ab_0_380">
            <a:extLst>
              <a:ext uri="{FF2B5EF4-FFF2-40B4-BE49-F238E27FC236}">
                <a16:creationId xmlns:a16="http://schemas.microsoft.com/office/drawing/2014/main" id="{CFD09440-0054-E261-7786-1D3A07AAF9F5}"/>
              </a:ext>
            </a:extLst>
          </p:cNvPr>
          <p:cNvSpPr txBox="1">
            <a:spLocks/>
          </p:cNvSpPr>
          <p:nvPr/>
        </p:nvSpPr>
        <p:spPr>
          <a:xfrm>
            <a:off x="6385838" y="4270176"/>
            <a:ext cx="4414500" cy="11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 algn="ctr">
              <a:lnSpc>
                <a:spcPct val="100000"/>
              </a:lnSpc>
              <a:buFont typeface="Trebuchet MS"/>
              <a:buNone/>
            </a:pPr>
            <a:r>
              <a:rPr lang="en-US" sz="2200" dirty="0">
                <a:solidFill>
                  <a:schemeClr val="accent3"/>
                </a:solidFill>
              </a:rPr>
              <a:t>Investment</a:t>
            </a:r>
            <a:r>
              <a:rPr lang="en-US" sz="2200" dirty="0"/>
              <a:t> makes things happen, to ensure that rules are followed and housing remains affordable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31307a344ab_0_435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31307a344ab_0_4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dirty="0">
                <a:solidFill>
                  <a:schemeClr val="bg2"/>
                </a:solidFill>
              </a:rPr>
              <a:t>More Resources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464" name="Google Shape;464;g31307a344ab_0_435"/>
          <p:cNvSpPr/>
          <p:nvPr/>
        </p:nvSpPr>
        <p:spPr>
          <a:xfrm>
            <a:off x="0" y="1484975"/>
            <a:ext cx="12192000" cy="537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5" name="Google Shape;465;g31307a344ab_0_435"/>
          <p:cNvSpPr txBox="1">
            <a:spLocks noGrp="1"/>
          </p:cNvSpPr>
          <p:nvPr>
            <p:ph type="body" idx="1"/>
          </p:nvPr>
        </p:nvSpPr>
        <p:spPr>
          <a:xfrm>
            <a:off x="838200" y="2355788"/>
            <a:ext cx="105156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400">
                <a:solidFill>
                  <a:schemeClr val="lt1"/>
                </a:solidFill>
              </a:rPr>
              <a:t>Learn more about displacement </a:t>
            </a:r>
            <a:br>
              <a:rPr lang="en-US" sz="3400">
                <a:solidFill>
                  <a:schemeClr val="lt1"/>
                </a:solidFill>
              </a:rPr>
            </a:br>
            <a:r>
              <a:rPr lang="en-US" sz="3400">
                <a:solidFill>
                  <a:schemeClr val="lt1"/>
                </a:solidFill>
              </a:rPr>
              <a:t>through maps, research papers and videos at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466" name="Google Shape;466;g31307a344ab_0_435"/>
          <p:cNvSpPr/>
          <p:nvPr/>
        </p:nvSpPr>
        <p:spPr>
          <a:xfrm>
            <a:off x="2414975" y="3783650"/>
            <a:ext cx="7119600" cy="2176500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7" name="Google Shape;467;g31307a344ab_0_435"/>
          <p:cNvSpPr txBox="1">
            <a:spLocks noGrp="1"/>
          </p:cNvSpPr>
          <p:nvPr>
            <p:ph type="body" idx="1"/>
          </p:nvPr>
        </p:nvSpPr>
        <p:spPr>
          <a:xfrm>
            <a:off x="2322775" y="3991925"/>
            <a:ext cx="7362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3"/>
                </a:solidFill>
              </a:rPr>
              <a:t>UC Berkeley’s Urban Displacement Project </a:t>
            </a:r>
            <a:r>
              <a:rPr lang="en-US" sz="3400" u="sng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www.urbandisplacement.org</a:t>
            </a:r>
            <a:endParaRPr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1;p2">
            <a:extLst>
              <a:ext uri="{FF2B5EF4-FFF2-40B4-BE49-F238E27FC236}">
                <a16:creationId xmlns:a16="http://schemas.microsoft.com/office/drawing/2014/main" id="{B833D2B6-30A6-B09D-921B-867FA182B5D6}"/>
              </a:ext>
            </a:extLst>
          </p:cNvPr>
          <p:cNvSpPr/>
          <p:nvPr/>
        </p:nvSpPr>
        <p:spPr>
          <a:xfrm>
            <a:off x="6897800" y="3916225"/>
            <a:ext cx="4506600" cy="1434600"/>
          </a:xfrm>
          <a:prstGeom prst="roundRect">
            <a:avLst>
              <a:gd name="adj" fmla="val 9738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Building more housing—and better systems—to keep people in place</a:t>
            </a:r>
          </a:p>
        </p:txBody>
      </p:sp>
      <p:sp>
        <p:nvSpPr>
          <p:cNvPr id="100" name="Google Shape;100;p2"/>
          <p:cNvSpPr/>
          <p:nvPr/>
        </p:nvSpPr>
        <p:spPr>
          <a:xfrm>
            <a:off x="1002575" y="2035650"/>
            <a:ext cx="5085900" cy="1435500"/>
          </a:xfrm>
          <a:prstGeom prst="roundRect">
            <a:avLst>
              <a:gd name="adj" fmla="val 11209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are we talking about when we talk about displacement?</a:t>
            </a: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002575" y="3916225"/>
            <a:ext cx="5085900" cy="1434600"/>
          </a:xfrm>
          <a:prstGeom prst="roundRect">
            <a:avLst>
              <a:gd name="adj" fmla="val 9738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are the impacts of displacement?</a:t>
            </a:r>
            <a:endParaRPr sz="20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6897800" y="2035650"/>
            <a:ext cx="4506600" cy="1435500"/>
          </a:xfrm>
          <a:prstGeom prst="roundRect">
            <a:avLst>
              <a:gd name="adj" fmla="val 7732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What can we do about displacement?</a:t>
            </a:r>
            <a:endParaRPr sz="19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4200" dirty="0"/>
              <a:t>Presentation Overview</a:t>
            </a:r>
            <a:endParaRPr sz="4200" dirty="0"/>
          </a:p>
        </p:txBody>
      </p:sp>
      <p:sp>
        <p:nvSpPr>
          <p:cNvPr id="105" name="Google Shape;105;p2"/>
          <p:cNvSpPr/>
          <p:nvPr/>
        </p:nvSpPr>
        <p:spPr>
          <a:xfrm>
            <a:off x="838200" y="1919425"/>
            <a:ext cx="648600" cy="6486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6690485" y="1919425"/>
            <a:ext cx="648600" cy="6486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6690485" y="3786636"/>
            <a:ext cx="648600" cy="6486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838200" y="3851434"/>
            <a:ext cx="648600" cy="6486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09" name="Google Shape;109;p2"/>
          <p:cNvCxnSpPr/>
          <p:nvPr/>
        </p:nvCxnSpPr>
        <p:spPr>
          <a:xfrm>
            <a:off x="3701150" y="13498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0" name="Google Shape;110;p2"/>
          <p:cNvSpPr txBox="1"/>
          <p:nvPr/>
        </p:nvSpPr>
        <p:spPr>
          <a:xfrm>
            <a:off x="952926" y="1984213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</a:t>
            </a:r>
            <a:endParaRPr sz="4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1" name="Google Shape;111;p2"/>
          <p:cNvSpPr txBox="1"/>
          <p:nvPr/>
        </p:nvSpPr>
        <p:spPr>
          <a:xfrm>
            <a:off x="952926" y="3916222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</a:t>
            </a:r>
            <a:endParaRPr sz="4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" name="Google Shape;112;p2"/>
          <p:cNvSpPr txBox="1"/>
          <p:nvPr/>
        </p:nvSpPr>
        <p:spPr>
          <a:xfrm>
            <a:off x="6805212" y="1984213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endParaRPr sz="4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" name="Google Shape;112;p2">
            <a:extLst>
              <a:ext uri="{FF2B5EF4-FFF2-40B4-BE49-F238E27FC236}">
                <a16:creationId xmlns:a16="http://schemas.microsoft.com/office/drawing/2014/main" id="{D55E206B-B8FE-2845-A959-AA9C105B9B4A}"/>
              </a:ext>
            </a:extLst>
          </p:cNvPr>
          <p:cNvSpPr txBox="1"/>
          <p:nvPr/>
        </p:nvSpPr>
        <p:spPr>
          <a:xfrm>
            <a:off x="6805212" y="3851434"/>
            <a:ext cx="419100" cy="5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endParaRPr sz="46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312ff5f3d64_0_6"/>
          <p:cNvPicPr preferRelativeResize="0"/>
          <p:nvPr/>
        </p:nvPicPr>
        <p:blipFill rotWithShape="1">
          <a:blip r:embed="rId3">
            <a:alphaModFix amt="30000"/>
          </a:blip>
          <a:srcRect t="13908" b="11913"/>
          <a:stretch/>
        </p:blipFill>
        <p:spPr>
          <a:xfrm>
            <a:off x="-3500" y="-26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12ff5f3d64_0_6"/>
          <p:cNvSpPr/>
          <p:nvPr/>
        </p:nvSpPr>
        <p:spPr>
          <a:xfrm>
            <a:off x="831300" y="1663700"/>
            <a:ext cx="11360700" cy="266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1" name="Google Shape;121;g312ff5f3d64_0_6"/>
          <p:cNvSpPr txBox="1">
            <a:spLocks noGrp="1"/>
          </p:cNvSpPr>
          <p:nvPr>
            <p:ph type="title"/>
          </p:nvPr>
        </p:nvSpPr>
        <p:spPr>
          <a:xfrm>
            <a:off x="415600" y="2421338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What are we talking about when </a:t>
            </a:r>
            <a:br>
              <a:rPr lang="en-US">
                <a:solidFill>
                  <a:schemeClr val="lt1"/>
                </a:solidFill>
              </a:rPr>
            </a:br>
            <a:r>
              <a:rPr lang="en-US">
                <a:solidFill>
                  <a:schemeClr val="lt1"/>
                </a:solidFill>
              </a:rPr>
              <a:t>we talk about displacement?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2" name="Google Shape;122;g312ff5f3d64_0_6"/>
          <p:cNvSpPr/>
          <p:nvPr/>
        </p:nvSpPr>
        <p:spPr>
          <a:xfrm>
            <a:off x="2836400" y="4072013"/>
            <a:ext cx="3108900" cy="11223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Forms of displacement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3" name="Google Shape;123;g312ff5f3d64_0_6"/>
          <p:cNvSpPr/>
          <p:nvPr/>
        </p:nvSpPr>
        <p:spPr>
          <a:xfrm>
            <a:off x="6246600" y="4072013"/>
            <a:ext cx="3108900" cy="11223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Factors that drive displacement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24" name="Google Shape;124;g312ff5f3d64_0_6"/>
          <p:cNvGrpSpPr/>
          <p:nvPr/>
        </p:nvGrpSpPr>
        <p:grpSpPr>
          <a:xfrm>
            <a:off x="281800" y="1438775"/>
            <a:ext cx="1262700" cy="1262700"/>
            <a:chOff x="366200" y="2280950"/>
            <a:chExt cx="1262700" cy="1262700"/>
          </a:xfrm>
        </p:grpSpPr>
        <p:sp>
          <p:nvSpPr>
            <p:cNvPr id="125" name="Google Shape;125;g312ff5f3d64_0_6"/>
            <p:cNvSpPr/>
            <p:nvPr/>
          </p:nvSpPr>
          <p:spPr>
            <a:xfrm>
              <a:off x="366200" y="2280950"/>
              <a:ext cx="1262700" cy="12627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6" name="Google Shape;126;g312ff5f3d64_0_6"/>
            <p:cNvSpPr txBox="1"/>
            <p:nvPr/>
          </p:nvSpPr>
          <p:spPr>
            <a:xfrm>
              <a:off x="589550" y="2407080"/>
              <a:ext cx="816000" cy="10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300" b="1" dirty="0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1</a:t>
              </a:r>
              <a:endParaRPr sz="93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"/>
          <p:cNvPicPr preferRelativeResize="0"/>
          <p:nvPr/>
        </p:nvPicPr>
        <p:blipFill rotWithShape="1">
          <a:blip r:embed="rId3">
            <a:alphaModFix/>
          </a:blip>
          <a:srcRect t="-14558" b="38455"/>
          <a:stretch/>
        </p:blipFill>
        <p:spPr>
          <a:xfrm>
            <a:off x="0" y="2294825"/>
            <a:ext cx="4795499" cy="4563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"/>
          <p:cNvSpPr/>
          <p:nvPr/>
        </p:nvSpPr>
        <p:spPr>
          <a:xfrm>
            <a:off x="10425" y="0"/>
            <a:ext cx="4795500" cy="3508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-204100" y="2389574"/>
            <a:ext cx="5196300" cy="2048325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5" name="Google Shape;135;p4"/>
          <p:cNvSpPr txBox="1">
            <a:spLocks noGrp="1"/>
          </p:cNvSpPr>
          <p:nvPr>
            <p:ph type="body" idx="1"/>
          </p:nvPr>
        </p:nvSpPr>
        <p:spPr>
          <a:xfrm>
            <a:off x="237575" y="2595800"/>
            <a:ext cx="4626300" cy="13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r>
              <a:rPr lang="en-US" sz="2200" dirty="0">
                <a:solidFill>
                  <a:schemeClr val="accent3"/>
                </a:solidFill>
              </a:rPr>
              <a:t>DISPLACEMENT</a:t>
            </a:r>
            <a:r>
              <a:rPr lang="en-US" sz="2200" b="0" dirty="0"/>
              <a:t> is when residents have to relocate from their homes or neighborhoods due to factors beyond their control. </a:t>
            </a:r>
            <a:endParaRPr sz="2200" b="0" dirty="0"/>
          </a:p>
        </p:txBody>
      </p:sp>
      <p:sp>
        <p:nvSpPr>
          <p:cNvPr id="136" name="Google Shape;136;p4"/>
          <p:cNvSpPr txBox="1">
            <a:spLocks noGrp="1"/>
          </p:cNvSpPr>
          <p:nvPr>
            <p:ph type="title"/>
          </p:nvPr>
        </p:nvSpPr>
        <p:spPr>
          <a:xfrm>
            <a:off x="299350" y="285750"/>
            <a:ext cx="40005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sz="3000" dirty="0">
                <a:solidFill>
                  <a:schemeClr val="lt1"/>
                </a:solidFill>
              </a:rPr>
              <a:t>What are we talking about when we talk about displacement?</a:t>
            </a:r>
            <a:endParaRPr sz="3000" dirty="0">
              <a:solidFill>
                <a:schemeClr val="lt1"/>
              </a:solidFill>
            </a:endParaRPr>
          </a:p>
        </p:txBody>
      </p:sp>
      <p:sp>
        <p:nvSpPr>
          <p:cNvPr id="2" name="Google Shape;137;p4">
            <a:extLst>
              <a:ext uri="{FF2B5EF4-FFF2-40B4-BE49-F238E27FC236}">
                <a16:creationId xmlns:a16="http://schemas.microsoft.com/office/drawing/2014/main" id="{103E570A-33C8-F2A4-AB8E-550F6D58392C}"/>
              </a:ext>
            </a:extLst>
          </p:cNvPr>
          <p:cNvSpPr txBox="1">
            <a:spLocks/>
          </p:cNvSpPr>
          <p:nvPr/>
        </p:nvSpPr>
        <p:spPr>
          <a:xfrm>
            <a:off x="5456475" y="421825"/>
            <a:ext cx="5897100" cy="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ts val="2800"/>
              <a:buFont typeface="Trebuchet MS"/>
              <a:buNone/>
            </a:pPr>
            <a:r>
              <a:rPr lang="en-US" sz="2000" b="0"/>
              <a:t>There are many reasons a person or family might be forced to move, including:</a:t>
            </a:r>
            <a:endParaRPr lang="en-US" sz="2000" b="0" dirty="0"/>
          </a:p>
        </p:txBody>
      </p:sp>
      <p:sp>
        <p:nvSpPr>
          <p:cNvPr id="3" name="Google Shape;138;p4">
            <a:extLst>
              <a:ext uri="{FF2B5EF4-FFF2-40B4-BE49-F238E27FC236}">
                <a16:creationId xmlns:a16="http://schemas.microsoft.com/office/drawing/2014/main" id="{DA2A00D5-F358-84F0-2ACA-D22A6FB6E90D}"/>
              </a:ext>
            </a:extLst>
          </p:cNvPr>
          <p:cNvSpPr txBox="1"/>
          <p:nvPr/>
        </p:nvSpPr>
        <p:spPr>
          <a:xfrm>
            <a:off x="6518525" y="1328750"/>
            <a:ext cx="4564200" cy="52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Rising rents </a:t>
            </a:r>
            <a:r>
              <a:rPr lang="en-US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that make their home unaffordable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Inability to pay </a:t>
            </a:r>
            <a:r>
              <a:rPr lang="en-US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due to a job loss or medical emergency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Lease termination or non-renewal</a:t>
            </a:r>
            <a:endParaRPr sz="2000" b="1" dirty="0">
              <a:solidFill>
                <a:schemeClr val="accent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Hazardous building conditions </a:t>
            </a:r>
            <a:r>
              <a:rPr lang="en-US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that make their home uninhabitable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spcBef>
                <a:spcPts val="4000"/>
              </a:spcBef>
              <a:spcAft>
                <a:spcPts val="4000"/>
              </a:spcAft>
              <a:buNone/>
            </a:pPr>
            <a:r>
              <a:rPr lang="en-US" sz="2000" b="1" dirty="0">
                <a:solidFill>
                  <a:schemeClr val="accent3"/>
                </a:solidFill>
                <a:latin typeface="Trebuchet MS"/>
                <a:ea typeface="Trebuchet MS"/>
                <a:cs typeface="Trebuchet MS"/>
                <a:sym typeface="Trebuchet MS"/>
              </a:rPr>
              <a:t>Demolition</a:t>
            </a:r>
            <a:r>
              <a:rPr lang="en-US" sz="2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to make way for a new development</a:t>
            </a:r>
            <a:endParaRPr sz="20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" name="Google Shape;139;p4">
            <a:extLst>
              <a:ext uri="{FF2B5EF4-FFF2-40B4-BE49-F238E27FC236}">
                <a16:creationId xmlns:a16="http://schemas.microsoft.com/office/drawing/2014/main" id="{FEC28FC1-1FC2-2DE3-0828-B802BBAFC589}"/>
              </a:ext>
            </a:extLst>
          </p:cNvPr>
          <p:cNvSpPr/>
          <p:nvPr/>
        </p:nvSpPr>
        <p:spPr>
          <a:xfrm>
            <a:off x="5816687" y="1433700"/>
            <a:ext cx="571200" cy="571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Google Shape;140;p4">
            <a:extLst>
              <a:ext uri="{FF2B5EF4-FFF2-40B4-BE49-F238E27FC236}">
                <a16:creationId xmlns:a16="http://schemas.microsoft.com/office/drawing/2014/main" id="{D616283B-C64D-152B-4E36-2437CA23E62B}"/>
              </a:ext>
            </a:extLst>
          </p:cNvPr>
          <p:cNvSpPr/>
          <p:nvPr/>
        </p:nvSpPr>
        <p:spPr>
          <a:xfrm>
            <a:off x="5816687" y="2546560"/>
            <a:ext cx="571200" cy="57120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Google Shape;141;p4">
            <a:extLst>
              <a:ext uri="{FF2B5EF4-FFF2-40B4-BE49-F238E27FC236}">
                <a16:creationId xmlns:a16="http://schemas.microsoft.com/office/drawing/2014/main" id="{DB6999EF-4775-4E1D-502D-81FEDA4C733A}"/>
              </a:ext>
            </a:extLst>
          </p:cNvPr>
          <p:cNvSpPr/>
          <p:nvPr/>
        </p:nvSpPr>
        <p:spPr>
          <a:xfrm>
            <a:off x="5816687" y="3530330"/>
            <a:ext cx="571200" cy="5712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" name="Google Shape;142;p4">
            <a:extLst>
              <a:ext uri="{FF2B5EF4-FFF2-40B4-BE49-F238E27FC236}">
                <a16:creationId xmlns:a16="http://schemas.microsoft.com/office/drawing/2014/main" id="{7E6A4D28-8E08-E2E3-95FC-3239F0545CB2}"/>
              </a:ext>
            </a:extLst>
          </p:cNvPr>
          <p:cNvSpPr/>
          <p:nvPr/>
        </p:nvSpPr>
        <p:spPr>
          <a:xfrm>
            <a:off x="5816687" y="4437900"/>
            <a:ext cx="571200" cy="571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Google Shape;143;p4">
            <a:extLst>
              <a:ext uri="{FF2B5EF4-FFF2-40B4-BE49-F238E27FC236}">
                <a16:creationId xmlns:a16="http://schemas.microsoft.com/office/drawing/2014/main" id="{DE1EB00E-B8B5-2A30-2DA8-1D7FB510F319}"/>
              </a:ext>
            </a:extLst>
          </p:cNvPr>
          <p:cNvSpPr/>
          <p:nvPr/>
        </p:nvSpPr>
        <p:spPr>
          <a:xfrm>
            <a:off x="5816687" y="5517161"/>
            <a:ext cx="571200" cy="571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" name="Google Shape;144;p4">
            <a:extLst>
              <a:ext uri="{FF2B5EF4-FFF2-40B4-BE49-F238E27FC236}">
                <a16:creationId xmlns:a16="http://schemas.microsoft.com/office/drawing/2014/main" id="{D681BA1A-1384-677B-CC98-FD6EFD326C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038" y="3611463"/>
            <a:ext cx="344265" cy="3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5;p4">
            <a:extLst>
              <a:ext uri="{FF2B5EF4-FFF2-40B4-BE49-F238E27FC236}">
                <a16:creationId xmlns:a16="http://schemas.microsoft.com/office/drawing/2014/main" id="{9847B6EF-DC72-0F50-EEA4-0699AFB349B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7637" y="1496555"/>
            <a:ext cx="369300" cy="36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46;p4">
            <a:extLst>
              <a:ext uri="{FF2B5EF4-FFF2-40B4-BE49-F238E27FC236}">
                <a16:creationId xmlns:a16="http://schemas.microsoft.com/office/drawing/2014/main" id="{5E293021-0D79-44DC-DDC7-EB7BE0C0F6A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0401" y="5607850"/>
            <a:ext cx="369300" cy="356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47;p4">
            <a:extLst>
              <a:ext uri="{FF2B5EF4-FFF2-40B4-BE49-F238E27FC236}">
                <a16:creationId xmlns:a16="http://schemas.microsoft.com/office/drawing/2014/main" id="{D984FFE9-FF87-12BA-05E7-FF03911C303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02748" y="2638975"/>
            <a:ext cx="386525" cy="398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48;p4">
            <a:extLst>
              <a:ext uri="{FF2B5EF4-FFF2-40B4-BE49-F238E27FC236}">
                <a16:creationId xmlns:a16="http://schemas.microsoft.com/office/drawing/2014/main" id="{9A982B96-8C33-8DEC-7D16-77A64742475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00238" y="4514101"/>
            <a:ext cx="404070" cy="3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5"/>
          <p:cNvPicPr preferRelativeResize="0"/>
          <p:nvPr/>
        </p:nvPicPr>
        <p:blipFill rotWithShape="1">
          <a:blip r:embed="rId3">
            <a:alphaModFix/>
          </a:blip>
          <a:srcRect t="1116" b="56898"/>
          <a:stretch/>
        </p:blipFill>
        <p:spPr>
          <a:xfrm>
            <a:off x="0" y="3442000"/>
            <a:ext cx="12192000" cy="34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Forms of Displacement</a:t>
            </a:r>
            <a:endParaRPr/>
          </a:p>
        </p:txBody>
      </p:sp>
      <p:sp>
        <p:nvSpPr>
          <p:cNvPr id="156" name="Google Shape;156;p5"/>
          <p:cNvSpPr/>
          <p:nvPr/>
        </p:nvSpPr>
        <p:spPr>
          <a:xfrm>
            <a:off x="1146244" y="1916550"/>
            <a:ext cx="3108900" cy="33540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Displacement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7" name="Google Shape;157;p5"/>
          <p:cNvSpPr/>
          <p:nvPr/>
        </p:nvSpPr>
        <p:spPr>
          <a:xfrm>
            <a:off x="4541560" y="1916550"/>
            <a:ext cx="3108900" cy="33540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Indirect Displacement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8" name="Google Shape;158;p5"/>
          <p:cNvSpPr/>
          <p:nvPr/>
        </p:nvSpPr>
        <p:spPr>
          <a:xfrm>
            <a:off x="7936875" y="1916550"/>
            <a:ext cx="3108879" cy="3354000"/>
          </a:xfrm>
          <a:prstGeom prst="roundRect">
            <a:avLst>
              <a:gd name="adj" fmla="val 7732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Cultural Displacement</a:t>
            </a:r>
            <a:endParaRPr sz="26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cxnSp>
        <p:nvCxnSpPr>
          <p:cNvPr id="159" name="Google Shape;159;p5"/>
          <p:cNvCxnSpPr/>
          <p:nvPr/>
        </p:nvCxnSpPr>
        <p:spPr>
          <a:xfrm>
            <a:off x="3585450" y="1479725"/>
            <a:ext cx="50211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"/>
          <p:cNvSpPr txBox="1">
            <a:spLocks noGrp="1"/>
          </p:cNvSpPr>
          <p:nvPr>
            <p:ph type="body" idx="1"/>
          </p:nvPr>
        </p:nvSpPr>
        <p:spPr>
          <a:xfrm>
            <a:off x="5054750" y="982950"/>
            <a:ext cx="62046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2"/>
                </a:solidFill>
              </a:rPr>
              <a:t>Direct Displacement </a:t>
            </a:r>
            <a:r>
              <a:rPr lang="en-US" dirty="0">
                <a:solidFill>
                  <a:schemeClr val="bg2"/>
                </a:solidFill>
              </a:rPr>
              <a:t>is when a person or family is </a:t>
            </a:r>
            <a:r>
              <a:rPr lang="en-US" i="0" dirty="0">
                <a:solidFill>
                  <a:schemeClr val="bg2"/>
                </a:solidFill>
              </a:rPr>
              <a:t>forced to move because they are evicted or because their building was torn down</a:t>
            </a:r>
            <a:r>
              <a:rPr lang="en-US" b="0" i="0" dirty="0">
                <a:solidFill>
                  <a:schemeClr val="bg2"/>
                </a:solidFill>
              </a:rPr>
              <a:t>. They have to move and live somewhere else, sometimes to a different neighborhood or community.</a:t>
            </a:r>
            <a:endParaRPr dirty="0">
              <a:solidFill>
                <a:schemeClr val="bg2"/>
              </a:solidFill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 t="5285" r="29213"/>
          <a:stretch/>
        </p:blipFill>
        <p:spPr>
          <a:xfrm>
            <a:off x="0" y="2822900"/>
            <a:ext cx="4524375" cy="403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6"/>
          <p:cNvSpPr/>
          <p:nvPr/>
        </p:nvSpPr>
        <p:spPr>
          <a:xfrm>
            <a:off x="-195925" y="-237400"/>
            <a:ext cx="4915200" cy="3062400"/>
          </a:xfrm>
          <a:prstGeom prst="roundRect">
            <a:avLst>
              <a:gd name="adj" fmla="val 7732"/>
            </a:avLst>
          </a:pr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31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578425" y="830550"/>
            <a:ext cx="37944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lt1"/>
                </a:solidFill>
              </a:rPr>
              <a:t>FORMS OF DISPLACEMENT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lt1"/>
                </a:solidFill>
              </a:rPr>
              <a:t>Direct Displacement</a:t>
            </a:r>
            <a:endParaRPr b="0"/>
          </a:p>
        </p:txBody>
      </p:sp>
      <p:sp>
        <p:nvSpPr>
          <p:cNvPr id="2" name="Google Shape;166;p6">
            <a:extLst>
              <a:ext uri="{FF2B5EF4-FFF2-40B4-BE49-F238E27FC236}">
                <a16:creationId xmlns:a16="http://schemas.microsoft.com/office/drawing/2014/main" id="{E7DE69BC-1392-76B7-EA20-A1F61D7D0DD5}"/>
              </a:ext>
            </a:extLst>
          </p:cNvPr>
          <p:cNvSpPr/>
          <p:nvPr/>
        </p:nvSpPr>
        <p:spPr>
          <a:xfrm>
            <a:off x="5010899" y="4232275"/>
            <a:ext cx="6695231" cy="1642775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Google Shape;167;p6">
            <a:extLst>
              <a:ext uri="{FF2B5EF4-FFF2-40B4-BE49-F238E27FC236}">
                <a16:creationId xmlns:a16="http://schemas.microsoft.com/office/drawing/2014/main" id="{99BA6E58-E3BE-9FAD-ABF1-115C57E1C206}"/>
              </a:ext>
            </a:extLst>
          </p:cNvPr>
          <p:cNvSpPr txBox="1">
            <a:spLocks/>
          </p:cNvSpPr>
          <p:nvPr/>
        </p:nvSpPr>
        <p:spPr>
          <a:xfrm>
            <a:off x="5210724" y="4383800"/>
            <a:ext cx="6310775" cy="144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Trebuchet MS"/>
              <a:buNone/>
            </a:pPr>
            <a:r>
              <a:rPr lang="en-US" dirty="0">
                <a:solidFill>
                  <a:srgbClr val="242D33"/>
                </a:solidFill>
              </a:rPr>
              <a:t>Direct Displacement is the most visible and immediate form of displacement. It can be extremely disruptive to people’s lives.</a:t>
            </a:r>
            <a:endParaRPr lang="en-US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g31557cdcd58_0_139"/>
          <p:cNvPicPr preferRelativeResize="0"/>
          <p:nvPr/>
        </p:nvPicPr>
        <p:blipFill rotWithShape="1">
          <a:blip r:embed="rId3">
            <a:alphaModFix/>
          </a:blip>
          <a:srcRect r="31623"/>
          <a:stretch/>
        </p:blipFill>
        <p:spPr>
          <a:xfrm>
            <a:off x="0" y="2447700"/>
            <a:ext cx="4524375" cy="441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1557cdcd58_0_139"/>
          <p:cNvSpPr txBox="1">
            <a:spLocks noGrp="1"/>
          </p:cNvSpPr>
          <p:nvPr>
            <p:ph type="body" idx="1"/>
          </p:nvPr>
        </p:nvSpPr>
        <p:spPr>
          <a:xfrm>
            <a:off x="5054750" y="982950"/>
            <a:ext cx="62046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</a:rPr>
              <a:t>Indirect Displacement is when a person or family can no longer afford to stay in their homes because of increasing rents.</a:t>
            </a:r>
            <a:r>
              <a:rPr lang="en-US" b="0" dirty="0">
                <a:solidFill>
                  <a:schemeClr val="bg2"/>
                </a:solidFill>
              </a:rPr>
              <a:t> When rents get too high, they feel pressure to move away, to a place they can afford.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80" name="Google Shape;180;g31557cdcd58_0_139"/>
          <p:cNvSpPr/>
          <p:nvPr/>
        </p:nvSpPr>
        <p:spPr>
          <a:xfrm>
            <a:off x="-195925" y="-237400"/>
            <a:ext cx="4915200" cy="3062400"/>
          </a:xfrm>
          <a:prstGeom prst="roundRect">
            <a:avLst>
              <a:gd name="adj" fmla="val 7732"/>
            </a:avLst>
          </a:pr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31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1" name="Google Shape;181;g31557cdcd58_0_139"/>
          <p:cNvSpPr txBox="1">
            <a:spLocks noGrp="1"/>
          </p:cNvSpPr>
          <p:nvPr>
            <p:ph type="title"/>
          </p:nvPr>
        </p:nvSpPr>
        <p:spPr>
          <a:xfrm>
            <a:off x="578425" y="830550"/>
            <a:ext cx="3794400" cy="17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lt1"/>
                </a:solidFill>
              </a:rPr>
              <a:t>FORMS OF DISPLACEMENT</a:t>
            </a:r>
            <a:endParaRPr sz="22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100">
                <a:solidFill>
                  <a:schemeClr val="lt1"/>
                </a:solidFill>
              </a:rPr>
              <a:t>Indirect Displacement</a:t>
            </a:r>
            <a:endParaRPr b="0"/>
          </a:p>
        </p:txBody>
      </p:sp>
      <p:sp>
        <p:nvSpPr>
          <p:cNvPr id="2" name="Google Shape;176;g31557cdcd58_0_139">
            <a:extLst>
              <a:ext uri="{FF2B5EF4-FFF2-40B4-BE49-F238E27FC236}">
                <a16:creationId xmlns:a16="http://schemas.microsoft.com/office/drawing/2014/main" id="{E77022EA-D2EB-F17F-1000-45ED07FDBAB9}"/>
              </a:ext>
            </a:extLst>
          </p:cNvPr>
          <p:cNvSpPr/>
          <p:nvPr/>
        </p:nvSpPr>
        <p:spPr>
          <a:xfrm>
            <a:off x="5010900" y="3720490"/>
            <a:ext cx="6510600" cy="2283044"/>
          </a:xfrm>
          <a:prstGeom prst="roundRect">
            <a:avLst>
              <a:gd name="adj" fmla="val 8764"/>
            </a:avLst>
          </a:prstGeom>
          <a:solidFill>
            <a:schemeClr val="tx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Google Shape;179;g31557cdcd58_0_139">
            <a:extLst>
              <a:ext uri="{FF2B5EF4-FFF2-40B4-BE49-F238E27FC236}">
                <a16:creationId xmlns:a16="http://schemas.microsoft.com/office/drawing/2014/main" id="{B4BBFEFE-6131-0FD5-91A7-FAA7258BDDC4}"/>
              </a:ext>
            </a:extLst>
          </p:cNvPr>
          <p:cNvSpPr txBox="1">
            <a:spLocks/>
          </p:cNvSpPr>
          <p:nvPr/>
        </p:nvSpPr>
        <p:spPr>
          <a:xfrm>
            <a:off x="5212080" y="3823450"/>
            <a:ext cx="5980500" cy="2180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24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●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rebuchet MS"/>
              <a:buChar char="○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Font typeface="Trebuchet MS"/>
              <a:buChar char="■"/>
              <a:defRPr sz="1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600"/>
              </a:spcAft>
              <a:buFont typeface="Trebuchet MS"/>
              <a:buNone/>
            </a:pPr>
            <a:r>
              <a:rPr lang="en-US" dirty="0">
                <a:solidFill>
                  <a:srgbClr val="242D33"/>
                </a:solidFill>
              </a:rPr>
              <a:t>Indirect displacement is harder to see and happens more slowly over time. But it still takes people away from </a:t>
            </a:r>
            <a:r>
              <a:rPr lang="en-US" dirty="0"/>
              <a:t>social networks, jobs, schools and places of worship.</a:t>
            </a:r>
            <a:endParaRPr lang="en-US" dirty="0">
              <a:solidFill>
                <a:srgbClr val="242D3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Anti Displacement">
      <a:dk1>
        <a:srgbClr val="2E575B"/>
      </a:dk1>
      <a:lt1>
        <a:srgbClr val="FFFFFF"/>
      </a:lt1>
      <a:dk2>
        <a:srgbClr val="323230"/>
      </a:dk2>
      <a:lt2>
        <a:srgbClr val="F3F8FA"/>
      </a:lt2>
      <a:accent1>
        <a:srgbClr val="2E656E"/>
      </a:accent1>
      <a:accent2>
        <a:srgbClr val="278391"/>
      </a:accent2>
      <a:accent3>
        <a:srgbClr val="328345"/>
      </a:accent3>
      <a:accent4>
        <a:srgbClr val="EE533C"/>
      </a:accent4>
      <a:accent5>
        <a:srgbClr val="F3B541"/>
      </a:accent5>
      <a:accent6>
        <a:srgbClr val="4DBECF"/>
      </a:accent6>
      <a:hlink>
        <a:srgbClr val="328345"/>
      </a:hlink>
      <a:folHlink>
        <a:srgbClr val="328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13102</TotalTime>
  <Words>2254</Words>
  <Application>Microsoft Office PowerPoint</Application>
  <PresentationFormat>Widescreen</PresentationFormat>
  <Paragraphs>253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Simple Light</vt:lpstr>
      <vt:lpstr>Understanding Displacement</vt:lpstr>
      <vt:lpstr>Understanding Displacement</vt:lpstr>
      <vt:lpstr>Understanding Displacement</vt:lpstr>
      <vt:lpstr>Presentation Overview</vt:lpstr>
      <vt:lpstr>What are we talking about when  we talk about displacement?</vt:lpstr>
      <vt:lpstr>What are we talking about when we talk about displacement?</vt:lpstr>
      <vt:lpstr>Forms of Displacement</vt:lpstr>
      <vt:lpstr>FORMS OF DISPLACEMENT Direct Displacement</vt:lpstr>
      <vt:lpstr>FORMS OF DISPLACEMENT Indirect Displacement</vt:lpstr>
      <vt:lpstr>FORMS OF DISPLACEMENT Cultural Displacement</vt:lpstr>
      <vt:lpstr>Factors that Drive Displacement</vt:lpstr>
      <vt:lpstr>What are the impacts  of displacement?</vt:lpstr>
      <vt:lpstr>Displacement affects all of us.</vt:lpstr>
      <vt:lpstr>Displacement affects all of us.</vt:lpstr>
      <vt:lpstr>Displacement affects all of us.</vt:lpstr>
      <vt:lpstr>Displacement affects all of us.</vt:lpstr>
      <vt:lpstr>Group Discussion</vt:lpstr>
      <vt:lpstr>What can we do  about displacement?</vt:lpstr>
      <vt:lpstr>What can we do about displacement?</vt:lpstr>
      <vt:lpstr>Let’s start with Protection…</vt:lpstr>
      <vt:lpstr>Let’s start with Protection…</vt:lpstr>
      <vt:lpstr>State protections provide a starting point</vt:lpstr>
      <vt:lpstr>But stronger protections are often needed</vt:lpstr>
      <vt:lpstr>Local governments can strengthen tenant protections and support</vt:lpstr>
      <vt:lpstr>Preservation of existing affordable housing is critical, too</vt:lpstr>
      <vt:lpstr>State law provides important tools</vt:lpstr>
      <vt:lpstr>Local governments can help preserve  affordable housing, too </vt:lpstr>
      <vt:lpstr>And don’t forget Production!</vt:lpstr>
      <vt:lpstr>And don’t forget Production…</vt:lpstr>
      <vt:lpstr>But: Building more housing won’t end displacement.</vt:lpstr>
      <vt:lpstr>PowerPoint Presentation</vt:lpstr>
      <vt:lpstr>Building more housing—and better systems—to keep people in place</vt:lpstr>
      <vt:lpstr>We need to create more and better housing choices while helping existing residents stay in place </vt:lpstr>
      <vt:lpstr>It’s more than having policies and programs — we need a systems approach!</vt:lpstr>
      <vt:lpstr>More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DAVID DRISKELL</dc:creator>
  <cp:lastModifiedBy>Bowen Close</cp:lastModifiedBy>
  <cp:revision>14</cp:revision>
  <dcterms:created xsi:type="dcterms:W3CDTF">2024-10-29T18:47:54Z</dcterms:created>
  <dcterms:modified xsi:type="dcterms:W3CDTF">2025-01-14T17:58:28Z</dcterms:modified>
</cp:coreProperties>
</file>