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85" r:id="rId3"/>
    <p:sldId id="270" r:id="rId4"/>
    <p:sldId id="289" r:id="rId5"/>
    <p:sldId id="287" r:id="rId6"/>
    <p:sldId id="288" r:id="rId7"/>
    <p:sldId id="292" r:id="rId8"/>
    <p:sldId id="291" r:id="rId9"/>
    <p:sldId id="293" r:id="rId10"/>
    <p:sldId id="296" r:id="rId11"/>
    <p:sldId id="294" r:id="rId12"/>
    <p:sldId id="297" r:id="rId13"/>
    <p:sldId id="301" r:id="rId14"/>
    <p:sldId id="300" r:id="rId15"/>
    <p:sldId id="302" r:id="rId16"/>
    <p:sldId id="303" r:id="rId17"/>
    <p:sldId id="321" r:id="rId18"/>
    <p:sldId id="308" r:id="rId19"/>
    <p:sldId id="324" r:id="rId20"/>
    <p:sldId id="320" r:id="rId21"/>
    <p:sldId id="309" r:id="rId22"/>
    <p:sldId id="310" r:id="rId23"/>
    <p:sldId id="311" r:id="rId24"/>
    <p:sldId id="313" r:id="rId25"/>
    <p:sldId id="315" r:id="rId26"/>
    <p:sldId id="316" r:id="rId27"/>
    <p:sldId id="317" r:id="rId28"/>
    <p:sldId id="318" r:id="rId29"/>
    <p:sldId id="319" r:id="rId30"/>
    <p:sldId id="314" r:id="rId31"/>
    <p:sldId id="322" r:id="rId32"/>
    <p:sldId id="32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autoAdjust="0"/>
    <p:restoredTop sz="68975" autoAdjust="0"/>
  </p:normalViewPr>
  <p:slideViewPr>
    <p:cSldViewPr snapToGrid="0">
      <p:cViewPr varScale="1">
        <p:scale>
          <a:sx n="88" d="100"/>
          <a:sy n="88" d="100"/>
        </p:scale>
        <p:origin x="18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A29213-744C-4992-9091-9B8BC3A29322}" type="doc">
      <dgm:prSet loTypeId="urn:microsoft.com/office/officeart/2005/8/layout/process1" loCatId="process" qsTypeId="urn:microsoft.com/office/officeart/2005/8/quickstyle/simple1" qsCatId="simple" csTypeId="urn:microsoft.com/office/officeart/2005/8/colors/accent1_2" csCatId="accent1" phldr="1"/>
      <dgm:spPr/>
    </dgm:pt>
    <dgm:pt modelId="{A29D6F08-D73E-4EEA-861F-F04A6DD84B23}">
      <dgm:prSet phldrT="[Text]" custT="1"/>
      <dgm:spPr/>
      <dgm:t>
        <a:bodyPr/>
        <a:lstStyle/>
        <a:p>
          <a:r>
            <a:rPr lang="en-US" sz="2800" b="1" dirty="0">
              <a:solidFill>
                <a:schemeClr val="bg1"/>
              </a:solidFill>
            </a:rPr>
            <a:t>Meeting 1 </a:t>
          </a:r>
          <a:r>
            <a:rPr lang="en-US" sz="2800" dirty="0"/>
            <a:t>Priorities / New State Laws</a:t>
          </a:r>
        </a:p>
      </dgm:t>
    </dgm:pt>
    <dgm:pt modelId="{0889A721-08D6-44F4-B729-0C6DEB9C2628}" type="parTrans" cxnId="{8150BA99-B715-4E83-9F85-915E572ECC55}">
      <dgm:prSet/>
      <dgm:spPr/>
      <dgm:t>
        <a:bodyPr/>
        <a:lstStyle/>
        <a:p>
          <a:endParaRPr lang="en-US"/>
        </a:p>
      </dgm:t>
    </dgm:pt>
    <dgm:pt modelId="{D9D814FB-DC03-43B9-A25B-8BB3D0D12D42}" type="sibTrans" cxnId="{8150BA99-B715-4E83-9F85-915E572ECC55}">
      <dgm:prSet/>
      <dgm:spPr/>
      <dgm:t>
        <a:bodyPr/>
        <a:lstStyle/>
        <a:p>
          <a:endParaRPr lang="en-US"/>
        </a:p>
      </dgm:t>
    </dgm:pt>
    <dgm:pt modelId="{6AA00DF2-A881-452A-966A-AF85EA31DE57}">
      <dgm:prSet phldrT="[Text]"/>
      <dgm:spPr/>
      <dgm:t>
        <a:bodyPr/>
        <a:lstStyle/>
        <a:p>
          <a:r>
            <a:rPr lang="en-US" b="1" dirty="0">
              <a:solidFill>
                <a:schemeClr val="bg1"/>
              </a:solidFill>
            </a:rPr>
            <a:t>Meeting 2</a:t>
          </a:r>
          <a:r>
            <a:rPr lang="en-US" dirty="0">
              <a:solidFill>
                <a:schemeClr val="bg1"/>
              </a:solidFill>
            </a:rPr>
            <a:t> </a:t>
          </a:r>
          <a:br>
            <a:rPr lang="en-US" dirty="0">
              <a:solidFill>
                <a:schemeClr val="bg1"/>
              </a:solidFill>
            </a:rPr>
          </a:br>
          <a:r>
            <a:rPr lang="en-US" dirty="0"/>
            <a:t>Guest Speaker / Products / Future</a:t>
          </a:r>
        </a:p>
      </dgm:t>
    </dgm:pt>
    <dgm:pt modelId="{0855B6A3-49F4-4ACB-A23D-B4985C6C1111}" type="parTrans" cxnId="{055B61EB-F29E-4C0E-9760-04A1A2A7D0B1}">
      <dgm:prSet/>
      <dgm:spPr/>
      <dgm:t>
        <a:bodyPr/>
        <a:lstStyle/>
        <a:p>
          <a:endParaRPr lang="en-US"/>
        </a:p>
      </dgm:t>
    </dgm:pt>
    <dgm:pt modelId="{9F847A16-5F58-41B6-8F01-AA7CE35CFE2E}" type="sibTrans" cxnId="{055B61EB-F29E-4C0E-9760-04A1A2A7D0B1}">
      <dgm:prSet/>
      <dgm:spPr/>
      <dgm:t>
        <a:bodyPr/>
        <a:lstStyle/>
        <a:p>
          <a:endParaRPr lang="en-US"/>
        </a:p>
      </dgm:t>
    </dgm:pt>
    <dgm:pt modelId="{01026EC6-30F3-489C-9F9E-254E80D69CE0}">
      <dgm:prSet phldrT="[Text]"/>
      <dgm:spPr/>
      <dgm:t>
        <a:bodyPr/>
        <a:lstStyle/>
        <a:p>
          <a:r>
            <a:rPr lang="en-US" b="1" dirty="0">
              <a:solidFill>
                <a:schemeClr val="bg1"/>
              </a:solidFill>
            </a:rPr>
            <a:t>Meeting 3</a:t>
          </a:r>
          <a:r>
            <a:rPr lang="en-US" dirty="0"/>
            <a:t> Products / Future</a:t>
          </a:r>
        </a:p>
      </dgm:t>
    </dgm:pt>
    <dgm:pt modelId="{EB29499A-2330-4339-8A13-614A0871C6FF}" type="parTrans" cxnId="{BCF72F15-2081-4A8F-9E08-2D7BBC44C4A8}">
      <dgm:prSet/>
      <dgm:spPr/>
      <dgm:t>
        <a:bodyPr/>
        <a:lstStyle/>
        <a:p>
          <a:endParaRPr lang="en-US"/>
        </a:p>
      </dgm:t>
    </dgm:pt>
    <dgm:pt modelId="{6733F4A2-E940-403B-A251-23F7B3340ABE}" type="sibTrans" cxnId="{BCF72F15-2081-4A8F-9E08-2D7BBC44C4A8}">
      <dgm:prSet/>
      <dgm:spPr/>
      <dgm:t>
        <a:bodyPr/>
        <a:lstStyle/>
        <a:p>
          <a:endParaRPr lang="en-US"/>
        </a:p>
      </dgm:t>
    </dgm:pt>
    <dgm:pt modelId="{559898EE-BD1C-48B6-A7AD-AB87B01F6264}" type="pres">
      <dgm:prSet presAssocID="{A2A29213-744C-4992-9091-9B8BC3A29322}" presName="Name0" presStyleCnt="0">
        <dgm:presLayoutVars>
          <dgm:dir/>
          <dgm:resizeHandles val="exact"/>
        </dgm:presLayoutVars>
      </dgm:prSet>
      <dgm:spPr/>
    </dgm:pt>
    <dgm:pt modelId="{9150C7AB-CEB4-41E2-AE26-CD4B361695FE}" type="pres">
      <dgm:prSet presAssocID="{A29D6F08-D73E-4EEA-861F-F04A6DD84B23}" presName="node" presStyleLbl="node1" presStyleIdx="0" presStyleCnt="3">
        <dgm:presLayoutVars>
          <dgm:bulletEnabled val="1"/>
        </dgm:presLayoutVars>
      </dgm:prSet>
      <dgm:spPr/>
    </dgm:pt>
    <dgm:pt modelId="{37FC6FCA-02A8-4C84-9127-AE1EDBF5FC18}" type="pres">
      <dgm:prSet presAssocID="{D9D814FB-DC03-43B9-A25B-8BB3D0D12D42}" presName="sibTrans" presStyleLbl="sibTrans2D1" presStyleIdx="0" presStyleCnt="2"/>
      <dgm:spPr/>
    </dgm:pt>
    <dgm:pt modelId="{60B0F455-743E-4071-A496-EB573917B4B5}" type="pres">
      <dgm:prSet presAssocID="{D9D814FB-DC03-43B9-A25B-8BB3D0D12D42}" presName="connectorText" presStyleLbl="sibTrans2D1" presStyleIdx="0" presStyleCnt="2"/>
      <dgm:spPr/>
    </dgm:pt>
    <dgm:pt modelId="{94FB8C91-7981-4F76-B756-0E2BFA7F626B}" type="pres">
      <dgm:prSet presAssocID="{6AA00DF2-A881-452A-966A-AF85EA31DE57}" presName="node" presStyleLbl="node1" presStyleIdx="1" presStyleCnt="3">
        <dgm:presLayoutVars>
          <dgm:bulletEnabled val="1"/>
        </dgm:presLayoutVars>
      </dgm:prSet>
      <dgm:spPr/>
    </dgm:pt>
    <dgm:pt modelId="{6174114B-20D2-47A0-9C93-6424A5E0C4D0}" type="pres">
      <dgm:prSet presAssocID="{9F847A16-5F58-41B6-8F01-AA7CE35CFE2E}" presName="sibTrans" presStyleLbl="sibTrans2D1" presStyleIdx="1" presStyleCnt="2"/>
      <dgm:spPr/>
    </dgm:pt>
    <dgm:pt modelId="{97DC3F37-7440-4433-8D04-D12742BDDBC0}" type="pres">
      <dgm:prSet presAssocID="{9F847A16-5F58-41B6-8F01-AA7CE35CFE2E}" presName="connectorText" presStyleLbl="sibTrans2D1" presStyleIdx="1" presStyleCnt="2"/>
      <dgm:spPr/>
    </dgm:pt>
    <dgm:pt modelId="{699B1AD4-D02C-4100-9BC3-20132A81E826}" type="pres">
      <dgm:prSet presAssocID="{01026EC6-30F3-489C-9F9E-254E80D69CE0}" presName="node" presStyleLbl="node1" presStyleIdx="2" presStyleCnt="3">
        <dgm:presLayoutVars>
          <dgm:bulletEnabled val="1"/>
        </dgm:presLayoutVars>
      </dgm:prSet>
      <dgm:spPr/>
    </dgm:pt>
  </dgm:ptLst>
  <dgm:cxnLst>
    <dgm:cxn modelId="{BCF72F15-2081-4A8F-9E08-2D7BBC44C4A8}" srcId="{A2A29213-744C-4992-9091-9B8BC3A29322}" destId="{01026EC6-30F3-489C-9F9E-254E80D69CE0}" srcOrd="2" destOrd="0" parTransId="{EB29499A-2330-4339-8A13-614A0871C6FF}" sibTransId="{6733F4A2-E940-403B-A251-23F7B3340ABE}"/>
    <dgm:cxn modelId="{5086B827-933C-4DE9-A8D3-5AD2EC42D618}" type="presOf" srcId="{01026EC6-30F3-489C-9F9E-254E80D69CE0}" destId="{699B1AD4-D02C-4100-9BC3-20132A81E826}" srcOrd="0" destOrd="0" presId="urn:microsoft.com/office/officeart/2005/8/layout/process1"/>
    <dgm:cxn modelId="{6F5E3E50-CE8A-41DC-A10B-1F1C6891D4A7}" type="presOf" srcId="{A2A29213-744C-4992-9091-9B8BC3A29322}" destId="{559898EE-BD1C-48B6-A7AD-AB87B01F6264}" srcOrd="0" destOrd="0" presId="urn:microsoft.com/office/officeart/2005/8/layout/process1"/>
    <dgm:cxn modelId="{F580895C-47B8-41F7-89FD-C6CABF5F43E8}" type="presOf" srcId="{D9D814FB-DC03-43B9-A25B-8BB3D0D12D42}" destId="{60B0F455-743E-4071-A496-EB573917B4B5}" srcOrd="1" destOrd="0" presId="urn:microsoft.com/office/officeart/2005/8/layout/process1"/>
    <dgm:cxn modelId="{8150BA99-B715-4E83-9F85-915E572ECC55}" srcId="{A2A29213-744C-4992-9091-9B8BC3A29322}" destId="{A29D6F08-D73E-4EEA-861F-F04A6DD84B23}" srcOrd="0" destOrd="0" parTransId="{0889A721-08D6-44F4-B729-0C6DEB9C2628}" sibTransId="{D9D814FB-DC03-43B9-A25B-8BB3D0D12D42}"/>
    <dgm:cxn modelId="{0B0E7E9A-3637-47B4-BC1D-8C3614B9FFF2}" type="presOf" srcId="{6AA00DF2-A881-452A-966A-AF85EA31DE57}" destId="{94FB8C91-7981-4F76-B756-0E2BFA7F626B}" srcOrd="0" destOrd="0" presId="urn:microsoft.com/office/officeart/2005/8/layout/process1"/>
    <dgm:cxn modelId="{29E9B5A9-B304-4F26-AC25-64F9D7FF28F0}" type="presOf" srcId="{9F847A16-5F58-41B6-8F01-AA7CE35CFE2E}" destId="{97DC3F37-7440-4433-8D04-D12742BDDBC0}" srcOrd="1" destOrd="0" presId="urn:microsoft.com/office/officeart/2005/8/layout/process1"/>
    <dgm:cxn modelId="{AE752DB2-4DEA-4080-811C-9E33A9A02B08}" type="presOf" srcId="{D9D814FB-DC03-43B9-A25B-8BB3D0D12D42}" destId="{37FC6FCA-02A8-4C84-9127-AE1EDBF5FC18}" srcOrd="0" destOrd="0" presId="urn:microsoft.com/office/officeart/2005/8/layout/process1"/>
    <dgm:cxn modelId="{F98B3DBA-F2D4-4982-B405-7BA105DF459A}" type="presOf" srcId="{9F847A16-5F58-41B6-8F01-AA7CE35CFE2E}" destId="{6174114B-20D2-47A0-9C93-6424A5E0C4D0}" srcOrd="0" destOrd="0" presId="urn:microsoft.com/office/officeart/2005/8/layout/process1"/>
    <dgm:cxn modelId="{22EC01D9-3DD9-4300-9160-716B52E238BB}" type="presOf" srcId="{A29D6F08-D73E-4EEA-861F-F04A6DD84B23}" destId="{9150C7AB-CEB4-41E2-AE26-CD4B361695FE}" srcOrd="0" destOrd="0" presId="urn:microsoft.com/office/officeart/2005/8/layout/process1"/>
    <dgm:cxn modelId="{055B61EB-F29E-4C0E-9760-04A1A2A7D0B1}" srcId="{A2A29213-744C-4992-9091-9B8BC3A29322}" destId="{6AA00DF2-A881-452A-966A-AF85EA31DE57}" srcOrd="1" destOrd="0" parTransId="{0855B6A3-49F4-4ACB-A23D-B4985C6C1111}" sibTransId="{9F847A16-5F58-41B6-8F01-AA7CE35CFE2E}"/>
    <dgm:cxn modelId="{B03566A4-DBD7-4C76-AAAA-773C6C58CFD3}" type="presParOf" srcId="{559898EE-BD1C-48B6-A7AD-AB87B01F6264}" destId="{9150C7AB-CEB4-41E2-AE26-CD4B361695FE}" srcOrd="0" destOrd="0" presId="urn:microsoft.com/office/officeart/2005/8/layout/process1"/>
    <dgm:cxn modelId="{EFA0FC6E-1232-4F9E-BC80-11094058E1FC}" type="presParOf" srcId="{559898EE-BD1C-48B6-A7AD-AB87B01F6264}" destId="{37FC6FCA-02A8-4C84-9127-AE1EDBF5FC18}" srcOrd="1" destOrd="0" presId="urn:microsoft.com/office/officeart/2005/8/layout/process1"/>
    <dgm:cxn modelId="{E680C2C7-5191-43D2-9F7C-CD97E4CA35F5}" type="presParOf" srcId="{37FC6FCA-02A8-4C84-9127-AE1EDBF5FC18}" destId="{60B0F455-743E-4071-A496-EB573917B4B5}" srcOrd="0" destOrd="0" presId="urn:microsoft.com/office/officeart/2005/8/layout/process1"/>
    <dgm:cxn modelId="{6C9A3F62-1031-41AE-B1B6-9898B8978501}" type="presParOf" srcId="{559898EE-BD1C-48B6-A7AD-AB87B01F6264}" destId="{94FB8C91-7981-4F76-B756-0E2BFA7F626B}" srcOrd="2" destOrd="0" presId="urn:microsoft.com/office/officeart/2005/8/layout/process1"/>
    <dgm:cxn modelId="{72983C71-53E5-4D0F-B407-DED3DD0AEBB6}" type="presParOf" srcId="{559898EE-BD1C-48B6-A7AD-AB87B01F6264}" destId="{6174114B-20D2-47A0-9C93-6424A5E0C4D0}" srcOrd="3" destOrd="0" presId="urn:microsoft.com/office/officeart/2005/8/layout/process1"/>
    <dgm:cxn modelId="{86080B13-87A4-4F76-BF8B-B7B474182C88}" type="presParOf" srcId="{6174114B-20D2-47A0-9C93-6424A5E0C4D0}" destId="{97DC3F37-7440-4433-8D04-D12742BDDBC0}" srcOrd="0" destOrd="0" presId="urn:microsoft.com/office/officeart/2005/8/layout/process1"/>
    <dgm:cxn modelId="{B99D6ED6-B530-4C9D-9C66-3A4633A1B738}" type="presParOf" srcId="{559898EE-BD1C-48B6-A7AD-AB87B01F6264}" destId="{699B1AD4-D02C-4100-9BC3-20132A81E82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0C7AB-CEB4-41E2-AE26-CD4B361695FE}">
      <dsp:nvSpPr>
        <dsp:cNvPr id="0" name=""/>
        <dsp:cNvSpPr/>
      </dsp:nvSpPr>
      <dsp:spPr>
        <a:xfrm>
          <a:off x="9865" y="1520229"/>
          <a:ext cx="2948767" cy="17692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Meeting 1 </a:t>
          </a:r>
          <a:r>
            <a:rPr lang="en-US" sz="2800" kern="1200" dirty="0"/>
            <a:t>Priorities / New State Laws</a:t>
          </a:r>
        </a:p>
      </dsp:txBody>
      <dsp:txXfrm>
        <a:off x="61685" y="1572049"/>
        <a:ext cx="2845127" cy="1665620"/>
      </dsp:txXfrm>
    </dsp:sp>
    <dsp:sp modelId="{37FC6FCA-02A8-4C84-9127-AE1EDBF5FC18}">
      <dsp:nvSpPr>
        <dsp:cNvPr id="0" name=""/>
        <dsp:cNvSpPr/>
      </dsp:nvSpPr>
      <dsp:spPr>
        <a:xfrm>
          <a:off x="3253509" y="2039212"/>
          <a:ext cx="625138" cy="7312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3253509" y="2185471"/>
        <a:ext cx="437597" cy="438776"/>
      </dsp:txXfrm>
    </dsp:sp>
    <dsp:sp modelId="{94FB8C91-7981-4F76-B756-0E2BFA7F626B}">
      <dsp:nvSpPr>
        <dsp:cNvPr id="0" name=""/>
        <dsp:cNvSpPr/>
      </dsp:nvSpPr>
      <dsp:spPr>
        <a:xfrm>
          <a:off x="4138139" y="1520229"/>
          <a:ext cx="2948767" cy="17692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rPr>
            <a:t>Meeting 2</a:t>
          </a:r>
          <a:r>
            <a:rPr lang="en-US" sz="2600" kern="1200" dirty="0">
              <a:solidFill>
                <a:schemeClr val="bg1"/>
              </a:solidFill>
            </a:rPr>
            <a:t> </a:t>
          </a:r>
          <a:br>
            <a:rPr lang="en-US" sz="2600" kern="1200" dirty="0">
              <a:solidFill>
                <a:schemeClr val="bg1"/>
              </a:solidFill>
            </a:rPr>
          </a:br>
          <a:r>
            <a:rPr lang="en-US" sz="2600" kern="1200" dirty="0"/>
            <a:t>Guest Speaker / Products / Future</a:t>
          </a:r>
        </a:p>
      </dsp:txBody>
      <dsp:txXfrm>
        <a:off x="4189959" y="1572049"/>
        <a:ext cx="2845127" cy="1665620"/>
      </dsp:txXfrm>
    </dsp:sp>
    <dsp:sp modelId="{6174114B-20D2-47A0-9C93-6424A5E0C4D0}">
      <dsp:nvSpPr>
        <dsp:cNvPr id="0" name=""/>
        <dsp:cNvSpPr/>
      </dsp:nvSpPr>
      <dsp:spPr>
        <a:xfrm>
          <a:off x="7381783" y="2039212"/>
          <a:ext cx="625138" cy="7312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381783" y="2185471"/>
        <a:ext cx="437597" cy="438776"/>
      </dsp:txXfrm>
    </dsp:sp>
    <dsp:sp modelId="{699B1AD4-D02C-4100-9BC3-20132A81E826}">
      <dsp:nvSpPr>
        <dsp:cNvPr id="0" name=""/>
        <dsp:cNvSpPr/>
      </dsp:nvSpPr>
      <dsp:spPr>
        <a:xfrm>
          <a:off x="8266414" y="1520229"/>
          <a:ext cx="2948767" cy="17692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rPr>
            <a:t>Meeting 3</a:t>
          </a:r>
          <a:r>
            <a:rPr lang="en-US" sz="2600" kern="1200" dirty="0"/>
            <a:t> Products / Future</a:t>
          </a:r>
        </a:p>
      </dsp:txBody>
      <dsp:txXfrm>
        <a:off x="8318234" y="1572049"/>
        <a:ext cx="2845127" cy="16656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024CF-F694-463A-A4C8-6DFD3351C817}" type="datetimeFigureOut">
              <a:rPr lang="en-US" smtClean="0"/>
              <a:t>4/29/20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12BCF-FBF6-48F1-8B44-682B34FF678E}" type="slidenum">
              <a:rPr lang="en-US" smtClean="0"/>
              <a:t>‹#›</a:t>
            </a:fld>
            <a:endParaRPr lang="en-US"/>
          </a:p>
        </p:txBody>
      </p:sp>
    </p:spTree>
    <p:extLst>
      <p:ext uri="{BB962C8B-B14F-4D97-AF65-F5344CB8AC3E}">
        <p14:creationId xmlns:p14="http://schemas.microsoft.com/office/powerpoint/2010/main" val="404894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212BCF-FBF6-48F1-8B44-682B34FF678E}" type="slidenum">
              <a:rPr lang="en-US" smtClean="0"/>
              <a:t>2</a:t>
            </a:fld>
            <a:endParaRPr lang="en-US"/>
          </a:p>
        </p:txBody>
      </p:sp>
    </p:spTree>
    <p:extLst>
      <p:ext uri="{BB962C8B-B14F-4D97-AF65-F5344CB8AC3E}">
        <p14:creationId xmlns:p14="http://schemas.microsoft.com/office/powerpoint/2010/main" val="2337006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212BCF-FBF6-48F1-8B44-682B34FF678E}" type="slidenum">
              <a:rPr lang="en-US" smtClean="0"/>
              <a:t>17</a:t>
            </a:fld>
            <a:endParaRPr lang="en-US"/>
          </a:p>
        </p:txBody>
      </p:sp>
    </p:spTree>
    <p:extLst>
      <p:ext uri="{BB962C8B-B14F-4D97-AF65-F5344CB8AC3E}">
        <p14:creationId xmlns:p14="http://schemas.microsoft.com/office/powerpoint/2010/main" val="1197313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212BCF-FBF6-48F1-8B44-682B34FF678E}" type="slidenum">
              <a:rPr lang="en-US" smtClean="0"/>
              <a:t>19</a:t>
            </a:fld>
            <a:endParaRPr lang="en-US"/>
          </a:p>
        </p:txBody>
      </p:sp>
    </p:spTree>
    <p:extLst>
      <p:ext uri="{BB962C8B-B14F-4D97-AF65-F5344CB8AC3E}">
        <p14:creationId xmlns:p14="http://schemas.microsoft.com/office/powerpoint/2010/main" val="3839924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212BCF-FBF6-48F1-8B44-682B34FF678E}" type="slidenum">
              <a:rPr lang="en-US" smtClean="0"/>
              <a:t>20</a:t>
            </a:fld>
            <a:endParaRPr lang="en-US"/>
          </a:p>
        </p:txBody>
      </p:sp>
    </p:spTree>
    <p:extLst>
      <p:ext uri="{BB962C8B-B14F-4D97-AF65-F5344CB8AC3E}">
        <p14:creationId xmlns:p14="http://schemas.microsoft.com/office/powerpoint/2010/main" val="752720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212BCF-FBF6-48F1-8B44-682B34FF678E}" type="slidenum">
              <a:rPr lang="en-US" smtClean="0"/>
              <a:t>21</a:t>
            </a:fld>
            <a:endParaRPr lang="en-US"/>
          </a:p>
        </p:txBody>
      </p:sp>
    </p:spTree>
    <p:extLst>
      <p:ext uri="{BB962C8B-B14F-4D97-AF65-F5344CB8AC3E}">
        <p14:creationId xmlns:p14="http://schemas.microsoft.com/office/powerpoint/2010/main" val="1308773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Quiz</a:t>
            </a:r>
          </a:p>
          <a:p>
            <a:r>
              <a:rPr lang="en-US" dirty="0"/>
              <a:t>Maybe break out room</a:t>
            </a:r>
            <a:r>
              <a:rPr lang="en-US" baseline="0" dirty="0"/>
              <a:t> for 10 minutes?</a:t>
            </a:r>
          </a:p>
          <a:p>
            <a:r>
              <a:rPr lang="en-US" baseline="0" dirty="0"/>
              <a:t>Groups of 3, no report backs, </a:t>
            </a:r>
          </a:p>
          <a:p>
            <a:pPr marL="0" indent="0">
              <a:buNone/>
            </a:pPr>
            <a:r>
              <a:rPr lang="en-US" baseline="0" dirty="0"/>
              <a:t>Group rules: What you discuss in the meeting stays in the meeting. Part therapy, part confessional, part strategizing. Be honest.</a:t>
            </a:r>
          </a:p>
          <a:p>
            <a:pPr marL="228600" indent="-228600">
              <a:buAutoNum type="arabicParenR"/>
            </a:pPr>
            <a:r>
              <a:rPr lang="en-US" baseline="0" dirty="0"/>
              <a:t>Introduce yourself – Name, city, hobby, professional path, </a:t>
            </a:r>
          </a:p>
          <a:p>
            <a:pPr marL="228600" indent="-228600">
              <a:buAutoNum type="arabicParenR"/>
            </a:pPr>
            <a:r>
              <a:rPr lang="en-US" baseline="0" dirty="0"/>
              <a:t>Did you have any questions about the material so far? Are there parts that are still fuzzy in your head?</a:t>
            </a:r>
          </a:p>
          <a:p>
            <a:pPr marL="228600" indent="-228600">
              <a:buAutoNum type="arabicParenR"/>
            </a:pPr>
            <a:r>
              <a:rPr lang="en-US" baseline="0" dirty="0"/>
              <a:t>How ready to do you feel form 1-10? Explain your number.</a:t>
            </a:r>
          </a:p>
          <a:p>
            <a:pPr marL="228600" indent="-228600">
              <a:buAutoNum type="arabicParenR"/>
            </a:pPr>
            <a:endParaRPr lang="en-US" baseline="0" dirty="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54212BCF-FBF6-48F1-8B44-682B34FF678E}" type="slidenum">
              <a:rPr lang="en-US" smtClean="0"/>
              <a:t>22</a:t>
            </a:fld>
            <a:endParaRPr lang="en-US"/>
          </a:p>
        </p:txBody>
      </p:sp>
    </p:spTree>
    <p:extLst>
      <p:ext uri="{BB962C8B-B14F-4D97-AF65-F5344CB8AC3E}">
        <p14:creationId xmlns:p14="http://schemas.microsoft.com/office/powerpoint/2010/main" val="3014171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RHNA Methodology committee takes the number from the state and decides how to distribute it to cities. There are lots of ways. </a:t>
            </a:r>
            <a:endParaRPr lang="en-US" dirty="0"/>
          </a:p>
        </p:txBody>
      </p:sp>
      <p:sp>
        <p:nvSpPr>
          <p:cNvPr id="4" name="Slide Number Placeholder 3"/>
          <p:cNvSpPr>
            <a:spLocks noGrp="1"/>
          </p:cNvSpPr>
          <p:nvPr>
            <p:ph type="sldNum" sz="quarter" idx="10"/>
          </p:nvPr>
        </p:nvSpPr>
        <p:spPr/>
        <p:txBody>
          <a:bodyPr/>
          <a:lstStyle/>
          <a:p>
            <a:fld id="{54212BCF-FBF6-48F1-8B44-682B34FF678E}" type="slidenum">
              <a:rPr lang="en-US" smtClean="0"/>
              <a:t>26</a:t>
            </a:fld>
            <a:endParaRPr lang="en-US"/>
          </a:p>
        </p:txBody>
      </p:sp>
    </p:spTree>
    <p:extLst>
      <p:ext uri="{BB962C8B-B14F-4D97-AF65-F5344CB8AC3E}">
        <p14:creationId xmlns:p14="http://schemas.microsoft.com/office/powerpoint/2010/main" val="1915609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RHNA Methodology committee takes the number from the state and decides how to distribute it to cities. There are lots of ways. </a:t>
            </a:r>
            <a:endParaRPr lang="en-US" dirty="0"/>
          </a:p>
        </p:txBody>
      </p:sp>
      <p:sp>
        <p:nvSpPr>
          <p:cNvPr id="4" name="Slide Number Placeholder 3"/>
          <p:cNvSpPr>
            <a:spLocks noGrp="1"/>
          </p:cNvSpPr>
          <p:nvPr>
            <p:ph type="sldNum" sz="quarter" idx="10"/>
          </p:nvPr>
        </p:nvSpPr>
        <p:spPr/>
        <p:txBody>
          <a:bodyPr/>
          <a:lstStyle/>
          <a:p>
            <a:fld id="{54212BCF-FBF6-48F1-8B44-682B34FF678E}" type="slidenum">
              <a:rPr lang="en-US" smtClean="0"/>
              <a:t>27</a:t>
            </a:fld>
            <a:endParaRPr lang="en-US"/>
          </a:p>
        </p:txBody>
      </p:sp>
    </p:spTree>
    <p:extLst>
      <p:ext uri="{BB962C8B-B14F-4D97-AF65-F5344CB8AC3E}">
        <p14:creationId xmlns:p14="http://schemas.microsoft.com/office/powerpoint/2010/main" val="1672183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a:t>
            </a:r>
            <a:r>
              <a:rPr lang="en-US" baseline="0" dirty="0"/>
              <a:t> would you vote for:</a:t>
            </a:r>
          </a:p>
          <a:p>
            <a:pPr marL="228600" indent="-228600">
              <a:buAutoNum type="arabicParenR"/>
            </a:pPr>
            <a:r>
              <a:rPr lang="en-US" baseline="0" dirty="0"/>
              <a:t>Cities with jobs</a:t>
            </a:r>
          </a:p>
          <a:p>
            <a:pPr marL="228600" indent="-228600">
              <a:buAutoNum type="arabicParenR"/>
            </a:pPr>
            <a:r>
              <a:rPr lang="en-US" baseline="0" dirty="0"/>
              <a:t>Cities near jobs</a:t>
            </a:r>
          </a:p>
          <a:p>
            <a:pPr marL="228600" indent="-228600">
              <a:buAutoNum type="arabicParenR"/>
            </a:pPr>
            <a:r>
              <a:rPr lang="en-US" baseline="0" dirty="0"/>
              <a:t>High opportunity areas</a:t>
            </a:r>
          </a:p>
          <a:p>
            <a:pPr marL="228600" indent="-228600">
              <a:buAutoNum type="arabicParenR"/>
            </a:pPr>
            <a:r>
              <a:rPr lang="en-US" baseline="0" dirty="0"/>
              <a:t>Places with good transit</a:t>
            </a:r>
          </a:p>
          <a:p>
            <a:pPr marL="228600" indent="-228600">
              <a:buAutoNum type="arabicParenR"/>
            </a:pPr>
            <a:r>
              <a:rPr lang="en-US" baseline="0" dirty="0"/>
              <a:t>Places with good highways</a:t>
            </a:r>
          </a:p>
          <a:p>
            <a:pPr marL="228600" indent="-228600">
              <a:buAutoNum type="arabicParenR"/>
            </a:pPr>
            <a:r>
              <a:rPr lang="en-US" baseline="0" dirty="0"/>
              <a:t>Where it is more feasible to build</a:t>
            </a:r>
          </a:p>
          <a:p>
            <a:pPr marL="228600" indent="-228600">
              <a:buAutoNum type="arabicParenR"/>
            </a:pPr>
            <a:r>
              <a:rPr lang="en-US" baseline="0" dirty="0"/>
              <a:t>Cities where it would reduce </a:t>
            </a:r>
            <a:r>
              <a:rPr lang="en-US" baseline="0"/>
              <a:t>GHG emissions</a:t>
            </a:r>
          </a:p>
          <a:p>
            <a:pPr marL="228600" indent="-228600">
              <a:buAutoNum type="arabicParenR"/>
            </a:pPr>
            <a:endParaRPr lang="en-US"/>
          </a:p>
        </p:txBody>
      </p:sp>
      <p:sp>
        <p:nvSpPr>
          <p:cNvPr id="4" name="Slide Number Placeholder 3"/>
          <p:cNvSpPr>
            <a:spLocks noGrp="1"/>
          </p:cNvSpPr>
          <p:nvPr>
            <p:ph type="sldNum" sz="quarter" idx="10"/>
          </p:nvPr>
        </p:nvSpPr>
        <p:spPr/>
        <p:txBody>
          <a:bodyPr/>
          <a:lstStyle/>
          <a:p>
            <a:fld id="{54212BCF-FBF6-48F1-8B44-682B34FF678E}" type="slidenum">
              <a:rPr lang="en-US" smtClean="0"/>
              <a:t>28</a:t>
            </a:fld>
            <a:endParaRPr lang="en-US"/>
          </a:p>
        </p:txBody>
      </p:sp>
    </p:spTree>
    <p:extLst>
      <p:ext uri="{BB962C8B-B14F-4D97-AF65-F5344CB8AC3E}">
        <p14:creationId xmlns:p14="http://schemas.microsoft.com/office/powerpoint/2010/main" val="2042505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Trends in other regions are 2 -3 times larger. </a:t>
            </a:r>
          </a:p>
          <a:p>
            <a:r>
              <a:rPr lang="en-US" dirty="0"/>
              <a:t>RHNA 5 – 59000</a:t>
            </a:r>
          </a:p>
          <a:p>
            <a:endParaRPr lang="en-US" dirty="0"/>
          </a:p>
        </p:txBody>
      </p:sp>
      <p:sp>
        <p:nvSpPr>
          <p:cNvPr id="4" name="Slide Number Placeholder 3"/>
          <p:cNvSpPr>
            <a:spLocks noGrp="1"/>
          </p:cNvSpPr>
          <p:nvPr>
            <p:ph type="sldNum" sz="quarter" idx="10"/>
          </p:nvPr>
        </p:nvSpPr>
        <p:spPr/>
        <p:txBody>
          <a:bodyPr/>
          <a:lstStyle/>
          <a:p>
            <a:fld id="{54212BCF-FBF6-48F1-8B44-682B34FF678E}" type="slidenum">
              <a:rPr lang="en-US" smtClean="0"/>
              <a:t>30</a:t>
            </a:fld>
            <a:endParaRPr lang="en-US"/>
          </a:p>
        </p:txBody>
      </p:sp>
    </p:spTree>
    <p:extLst>
      <p:ext uri="{BB962C8B-B14F-4D97-AF65-F5344CB8AC3E}">
        <p14:creationId xmlns:p14="http://schemas.microsoft.com/office/powerpoint/2010/main" val="3304820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products</a:t>
            </a:r>
          </a:p>
          <a:p>
            <a:pPr marL="171450" indent="-171450">
              <a:buFont typeface="Arial" panose="020B0604020202020204" pitchFamily="34" charset="0"/>
              <a:buChar char="•"/>
            </a:pPr>
            <a:r>
              <a:rPr lang="en-US" dirty="0"/>
              <a:t>Staff report </a:t>
            </a:r>
          </a:p>
          <a:p>
            <a:pPr marL="171450" indent="-171450">
              <a:buFont typeface="Arial" panose="020B0604020202020204" pitchFamily="34" charset="0"/>
              <a:buChar char="•"/>
            </a:pPr>
            <a:r>
              <a:rPr lang="en-US" dirty="0"/>
              <a:t>Meeting for decision makers</a:t>
            </a:r>
          </a:p>
          <a:p>
            <a:pPr marL="171450" indent="-171450">
              <a:buFont typeface="Arial" panose="020B0604020202020204" pitchFamily="34" charset="0"/>
              <a:buChar char="•"/>
            </a:pPr>
            <a:r>
              <a:rPr lang="en-US" dirty="0"/>
              <a:t>Sample </a:t>
            </a:r>
            <a:r>
              <a:rPr lang="en-US" dirty="0" err="1"/>
              <a:t>powerpoint</a:t>
            </a:r>
            <a:endParaRPr lang="en-US" dirty="0"/>
          </a:p>
          <a:p>
            <a:pPr marL="171450" indent="-171450">
              <a:buFont typeface="Arial" panose="020B0604020202020204" pitchFamily="34" charset="0"/>
              <a:buChar char="•"/>
            </a:pPr>
            <a:r>
              <a:rPr lang="en-US" dirty="0"/>
              <a:t>Follow</a:t>
            </a:r>
            <a:r>
              <a:rPr lang="en-US" baseline="0" dirty="0"/>
              <a:t> up reports from each methodology committee</a:t>
            </a:r>
          </a:p>
          <a:p>
            <a:pPr marL="171450" indent="-171450">
              <a:buFont typeface="Arial" panose="020B0604020202020204" pitchFamily="34" charset="0"/>
              <a:buChar char="•"/>
            </a:pPr>
            <a:r>
              <a:rPr lang="en-US" baseline="0" dirty="0"/>
              <a:t>Regional feasibility analysis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54212BCF-FBF6-48F1-8B44-682B34FF678E}" type="slidenum">
              <a:rPr lang="en-US" smtClean="0"/>
              <a:t>31</a:t>
            </a:fld>
            <a:endParaRPr lang="en-US"/>
          </a:p>
        </p:txBody>
      </p:sp>
    </p:spTree>
    <p:extLst>
      <p:ext uri="{BB962C8B-B14F-4D97-AF65-F5344CB8AC3E}">
        <p14:creationId xmlns:p14="http://schemas.microsoft.com/office/powerpoint/2010/main" val="187808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212BCF-FBF6-48F1-8B44-682B34FF678E}" type="slidenum">
              <a:rPr lang="en-US" smtClean="0"/>
              <a:t>3</a:t>
            </a:fld>
            <a:endParaRPr lang="en-US"/>
          </a:p>
        </p:txBody>
      </p:sp>
    </p:spTree>
    <p:extLst>
      <p:ext uri="{BB962C8B-B14F-4D97-AF65-F5344CB8AC3E}">
        <p14:creationId xmlns:p14="http://schemas.microsoft.com/office/powerpoint/2010/main" val="316306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212BCF-FBF6-48F1-8B44-682B34FF678E}" type="slidenum">
              <a:rPr lang="en-US" smtClean="0"/>
              <a:t>7</a:t>
            </a:fld>
            <a:endParaRPr lang="en-US"/>
          </a:p>
        </p:txBody>
      </p:sp>
    </p:spTree>
    <p:extLst>
      <p:ext uri="{BB962C8B-B14F-4D97-AF65-F5344CB8AC3E}">
        <p14:creationId xmlns:p14="http://schemas.microsoft.com/office/powerpoint/2010/main" val="1653126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50702A-BE5B-4140-8479-FED2F84B460F}" type="slidenum">
              <a:rPr lang="en-US" smtClean="0"/>
              <a:pPr/>
              <a:t>8</a:t>
            </a:fld>
            <a:endParaRPr lang="en-US"/>
          </a:p>
        </p:txBody>
      </p:sp>
    </p:spTree>
    <p:extLst>
      <p:ext uri="{BB962C8B-B14F-4D97-AF65-F5344CB8AC3E}">
        <p14:creationId xmlns:p14="http://schemas.microsoft.com/office/powerpoint/2010/main" val="987267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actually not that bad</a:t>
            </a:r>
            <a:r>
              <a:rPr lang="en-US" baseline="0" dirty="0"/>
              <a:t> and </a:t>
            </a:r>
            <a:endParaRPr lang="en-US" dirty="0"/>
          </a:p>
        </p:txBody>
      </p:sp>
      <p:sp>
        <p:nvSpPr>
          <p:cNvPr id="4" name="Slide Number Placeholder 3"/>
          <p:cNvSpPr>
            <a:spLocks noGrp="1"/>
          </p:cNvSpPr>
          <p:nvPr>
            <p:ph type="sldNum" sz="quarter" idx="10"/>
          </p:nvPr>
        </p:nvSpPr>
        <p:spPr/>
        <p:txBody>
          <a:bodyPr/>
          <a:lstStyle/>
          <a:p>
            <a:fld id="{34064AB2-25A8-4D41-9B91-34ED3D1403F2}" type="slidenum">
              <a:rPr lang="en-US" smtClean="0"/>
              <a:t>10</a:t>
            </a:fld>
            <a:endParaRPr lang="en-US"/>
          </a:p>
        </p:txBody>
      </p:sp>
    </p:spTree>
    <p:extLst>
      <p:ext uri="{BB962C8B-B14F-4D97-AF65-F5344CB8AC3E}">
        <p14:creationId xmlns:p14="http://schemas.microsoft.com/office/powerpoint/2010/main" val="1977834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helpful to start the legal overview with a little context. The</a:t>
            </a:r>
            <a:r>
              <a:rPr lang="en-US" baseline="0" dirty="0"/>
              <a:t> new governor is much more interested in housing than Governor Brown was. Governor Newson has repeatedly identified housing as a top priority for him and has indicated that he will be supportive of many different policies from tenant protections to automatic approvals. </a:t>
            </a:r>
          </a:p>
          <a:p>
            <a:endParaRPr lang="en-US" baseline="0" dirty="0"/>
          </a:p>
          <a:p>
            <a:r>
              <a:rPr lang="en-US" baseline="0" dirty="0"/>
              <a:t>The legislature is equally interested in housing. It’s a little hard to read the tea leaves this early, but generally in past cycles they have viewed cities as an obstacle and that is likely not to change.  Also, in past legislative sessions, the legislature was somewhat restrained by the fact that the governor was not supportive of big housing changes. They held their fire in a lot of cases knowing it would not be approved.</a:t>
            </a:r>
          </a:p>
          <a:p>
            <a:endParaRPr lang="en-US" baseline="0" dirty="0"/>
          </a:p>
          <a:p>
            <a:r>
              <a:rPr lang="en-US" baseline="0" dirty="0"/>
              <a:t>Finally, there is broad concern for housing. It ranks as one of voters top issues and surveys consistently report the public wants something done. </a:t>
            </a:r>
            <a:endParaRPr lang="en-US" dirty="0"/>
          </a:p>
        </p:txBody>
      </p:sp>
      <p:sp>
        <p:nvSpPr>
          <p:cNvPr id="4" name="Slide Number Placeholder 3"/>
          <p:cNvSpPr>
            <a:spLocks noGrp="1"/>
          </p:cNvSpPr>
          <p:nvPr>
            <p:ph type="sldNum" sz="quarter" idx="10"/>
          </p:nvPr>
        </p:nvSpPr>
        <p:spPr/>
        <p:txBody>
          <a:bodyPr/>
          <a:lstStyle/>
          <a:p>
            <a:fld id="{34064AB2-25A8-4D41-9B91-34ED3D1403F2}" type="slidenum">
              <a:rPr lang="en-US" smtClean="0"/>
              <a:t>11</a:t>
            </a:fld>
            <a:endParaRPr lang="en-US"/>
          </a:p>
        </p:txBody>
      </p:sp>
    </p:spTree>
    <p:extLst>
      <p:ext uri="{BB962C8B-B14F-4D97-AF65-F5344CB8AC3E}">
        <p14:creationId xmlns:p14="http://schemas.microsoft.com/office/powerpoint/2010/main" val="259066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a:t>
            </a:r>
            <a:r>
              <a:rPr lang="en-US" baseline="0" dirty="0"/>
              <a:t> uploaded. </a:t>
            </a:r>
            <a:endParaRPr lang="en-US" dirty="0"/>
          </a:p>
        </p:txBody>
      </p:sp>
      <p:sp>
        <p:nvSpPr>
          <p:cNvPr id="4" name="Slide Number Placeholder 3"/>
          <p:cNvSpPr>
            <a:spLocks noGrp="1"/>
          </p:cNvSpPr>
          <p:nvPr>
            <p:ph type="sldNum" sz="quarter" idx="10"/>
          </p:nvPr>
        </p:nvSpPr>
        <p:spPr/>
        <p:txBody>
          <a:bodyPr/>
          <a:lstStyle/>
          <a:p>
            <a:fld id="{34064AB2-25A8-4D41-9B91-34ED3D1403F2}" type="slidenum">
              <a:rPr lang="en-US" smtClean="0"/>
              <a:t>12</a:t>
            </a:fld>
            <a:endParaRPr lang="en-US"/>
          </a:p>
        </p:txBody>
      </p:sp>
    </p:spTree>
    <p:extLst>
      <p:ext uri="{BB962C8B-B14F-4D97-AF65-F5344CB8AC3E}">
        <p14:creationId xmlns:p14="http://schemas.microsoft.com/office/powerpoint/2010/main" val="1517743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Survey where people are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ADU ordinance updated – yes or no</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SB 330 ready – yes, no, which bill was that again?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LEAP Money -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And if we should do a separate webinar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650702A-BE5B-4140-8479-FED2F84B460F}" type="slidenum">
              <a:rPr lang="en-US" smtClean="0"/>
              <a:pPr/>
              <a:t>14</a:t>
            </a:fld>
            <a:endParaRPr lang="en-US"/>
          </a:p>
        </p:txBody>
      </p:sp>
    </p:spTree>
    <p:extLst>
      <p:ext uri="{BB962C8B-B14F-4D97-AF65-F5344CB8AC3E}">
        <p14:creationId xmlns:p14="http://schemas.microsoft.com/office/powerpoint/2010/main" val="2822575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50% of </a:t>
            </a:r>
          </a:p>
        </p:txBody>
      </p:sp>
      <p:sp>
        <p:nvSpPr>
          <p:cNvPr id="4" name="Slide Number Placeholder 3"/>
          <p:cNvSpPr>
            <a:spLocks noGrp="1"/>
          </p:cNvSpPr>
          <p:nvPr>
            <p:ph type="sldNum" sz="quarter" idx="10"/>
          </p:nvPr>
        </p:nvSpPr>
        <p:spPr/>
        <p:txBody>
          <a:bodyPr/>
          <a:lstStyle/>
          <a:p>
            <a:fld id="{692995CD-46AA-4315-864C-33211F1BA9F3}" type="slidenum">
              <a:rPr lang="en-US" smtClean="0"/>
              <a:t>16</a:t>
            </a:fld>
            <a:endParaRPr lang="en-US"/>
          </a:p>
        </p:txBody>
      </p:sp>
    </p:spTree>
    <p:extLst>
      <p:ext uri="{BB962C8B-B14F-4D97-AF65-F5344CB8AC3E}">
        <p14:creationId xmlns:p14="http://schemas.microsoft.com/office/powerpoint/2010/main" val="3362141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4/29/20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4/29/20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4/29/20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4/29/20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4/29/20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4/29/20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4/29/20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4/29/20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rhna-factors.mtcanalytic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Planning Collaborative</a:t>
            </a:r>
          </a:p>
        </p:txBody>
      </p:sp>
      <p:sp>
        <p:nvSpPr>
          <p:cNvPr id="3" name="Subtitle 2"/>
          <p:cNvSpPr>
            <a:spLocks noGrp="1"/>
          </p:cNvSpPr>
          <p:nvPr>
            <p:ph type="subTitle" idx="1"/>
          </p:nvPr>
        </p:nvSpPr>
        <p:spPr/>
        <p:txBody>
          <a:bodyPr/>
          <a:lstStyle/>
          <a:p>
            <a:r>
              <a:rPr lang="en-US" dirty="0"/>
              <a:t>4/28/2020</a:t>
            </a:r>
          </a:p>
        </p:txBody>
      </p:sp>
    </p:spTree>
    <p:extLst>
      <p:ext uri="{BB962C8B-B14F-4D97-AF65-F5344CB8AC3E}">
        <p14:creationId xmlns:p14="http://schemas.microsoft.com/office/powerpoint/2010/main" val="2517991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Standard Disclaimers </a:t>
            </a:r>
          </a:p>
        </p:txBody>
      </p:sp>
      <p:sp>
        <p:nvSpPr>
          <p:cNvPr id="3" name="Content Placeholder 2"/>
          <p:cNvSpPr>
            <a:spLocks noGrp="1"/>
          </p:cNvSpPr>
          <p:nvPr>
            <p:ph idx="1"/>
          </p:nvPr>
        </p:nvSpPr>
        <p:spPr/>
        <p:txBody>
          <a:bodyPr/>
          <a:lstStyle/>
          <a:p>
            <a:pPr marL="0" indent="0">
              <a:buNone/>
            </a:pPr>
            <a:r>
              <a:rPr lang="en-US" sz="4800" dirty="0"/>
              <a:t>We are not a legal expert. </a:t>
            </a:r>
            <a:r>
              <a:rPr lang="en-US" sz="3600" dirty="0"/>
              <a:t>This is not legal advice</a:t>
            </a:r>
            <a:r>
              <a:rPr lang="en-US" sz="4800" dirty="0"/>
              <a:t>. </a:t>
            </a:r>
            <a:r>
              <a:rPr lang="en-US" dirty="0"/>
              <a:t>Many aspects are still not clear</a:t>
            </a:r>
            <a:r>
              <a:rPr lang="en-US" sz="2400" dirty="0"/>
              <a:t>. The material is subject to change</a:t>
            </a:r>
            <a:r>
              <a:rPr lang="en-US" dirty="0"/>
              <a:t>. There is no guidance out yet and there won’t be until after you need to take action</a:t>
            </a:r>
            <a:r>
              <a:rPr lang="en-US" sz="1400" dirty="0"/>
              <a:t>. </a:t>
            </a:r>
            <a:r>
              <a:rPr lang="en-US" sz="1800" dirty="0"/>
              <a:t>The laws are poorly written.</a:t>
            </a:r>
            <a:r>
              <a:rPr lang="en-US" dirty="0"/>
              <a:t> </a:t>
            </a:r>
            <a:r>
              <a:rPr lang="en-US" sz="1200" dirty="0"/>
              <a:t>It’s every planner for themselves. Moses, Robert that is, help us. </a:t>
            </a:r>
          </a:p>
        </p:txBody>
      </p:sp>
    </p:spTree>
    <p:extLst>
      <p:ext uri="{BB962C8B-B14F-4D97-AF65-F5344CB8AC3E}">
        <p14:creationId xmlns:p14="http://schemas.microsoft.com/office/powerpoint/2010/main" val="2314223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Context</a:t>
            </a:r>
          </a:p>
        </p:txBody>
      </p:sp>
      <p:sp>
        <p:nvSpPr>
          <p:cNvPr id="3" name="Content Placeholder 2"/>
          <p:cNvSpPr>
            <a:spLocks noGrp="1"/>
          </p:cNvSpPr>
          <p:nvPr>
            <p:ph idx="1"/>
          </p:nvPr>
        </p:nvSpPr>
        <p:spPr/>
        <p:txBody>
          <a:bodyPr/>
          <a:lstStyle/>
          <a:p>
            <a:r>
              <a:rPr lang="en-US" dirty="0"/>
              <a:t>High priority for governor </a:t>
            </a:r>
          </a:p>
          <a:p>
            <a:pPr lvl="1"/>
            <a:r>
              <a:rPr lang="en-US" sz="1600" dirty="0"/>
              <a:t>“Our state’s affordability crisis is undermining the California Dream and the foundations of our economic well-being. Families should be able to live near where they work. They shouldn’t live in constant fear of eviction or spend their whole paycheck to keep a roof overhead. That’s increasingly the case throughout California.”</a:t>
            </a:r>
          </a:p>
          <a:p>
            <a:r>
              <a:rPr lang="en-US" dirty="0"/>
              <a:t>Legislature wants action and distrusts cities</a:t>
            </a:r>
          </a:p>
          <a:p>
            <a:pPr lvl="1"/>
            <a:r>
              <a:rPr lang="en-US" sz="1600" dirty="0"/>
              <a:t>“The Legislature’s intent (is) curbing the capability of local governments to deny, reduce the density of, or render infeasible housing development projects…”</a:t>
            </a:r>
          </a:p>
          <a:p>
            <a:r>
              <a:rPr lang="en-US" dirty="0"/>
              <a:t>Broad public concern about housing</a:t>
            </a:r>
          </a:p>
          <a:p>
            <a:pPr lvl="1"/>
            <a:endParaRPr lang="en-US" sz="1600" dirty="0"/>
          </a:p>
        </p:txBody>
      </p:sp>
    </p:spTree>
    <p:extLst>
      <p:ext uri="{BB962C8B-B14F-4D97-AF65-F5344CB8AC3E}">
        <p14:creationId xmlns:p14="http://schemas.microsoft.com/office/powerpoint/2010/main" val="3021555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you need to do</a:t>
            </a:r>
          </a:p>
        </p:txBody>
      </p:sp>
      <p:sp>
        <p:nvSpPr>
          <p:cNvPr id="3" name="Content Placeholder 2"/>
          <p:cNvSpPr>
            <a:spLocks noGrp="1"/>
          </p:cNvSpPr>
          <p:nvPr>
            <p:ph sz="half" idx="1"/>
          </p:nvPr>
        </p:nvSpPr>
        <p:spPr/>
        <p:txBody>
          <a:bodyPr>
            <a:normAutofit lnSpcReduction="10000"/>
          </a:bodyPr>
          <a:lstStyle/>
          <a:p>
            <a:r>
              <a:rPr lang="en-US" sz="2800" dirty="0"/>
              <a:t>Update ADU ordinance</a:t>
            </a:r>
          </a:p>
          <a:p>
            <a:r>
              <a:rPr lang="en-US" sz="2800" dirty="0"/>
              <a:t>Update rules re: navigation centers</a:t>
            </a:r>
          </a:p>
          <a:p>
            <a:r>
              <a:rPr lang="en-US" sz="2800" dirty="0"/>
              <a:t>Post many things online</a:t>
            </a:r>
          </a:p>
          <a:p>
            <a:r>
              <a:rPr lang="en-US" sz="2800" dirty="0"/>
              <a:t>Review/update density bonus ordinance</a:t>
            </a:r>
          </a:p>
          <a:p>
            <a:endParaRPr lang="en-US" dirty="0"/>
          </a:p>
        </p:txBody>
      </p:sp>
      <p:sp>
        <p:nvSpPr>
          <p:cNvPr id="4" name="Content Placeholder 3"/>
          <p:cNvSpPr>
            <a:spLocks noGrp="1"/>
          </p:cNvSpPr>
          <p:nvPr>
            <p:ph sz="half" idx="2"/>
          </p:nvPr>
        </p:nvSpPr>
        <p:spPr/>
        <p:txBody>
          <a:bodyPr>
            <a:normAutofit lnSpcReduction="10000"/>
          </a:bodyPr>
          <a:lstStyle/>
          <a:p>
            <a:r>
              <a:rPr lang="en-US" sz="2800" dirty="0"/>
              <a:t>Prepare/train for new development approval procedures</a:t>
            </a:r>
          </a:p>
          <a:p>
            <a:r>
              <a:rPr lang="en-US" sz="2800" dirty="0"/>
              <a:t>Be able to answer questions about other topics</a:t>
            </a:r>
          </a:p>
          <a:p>
            <a:r>
              <a:rPr lang="en-US" sz="2800" dirty="0"/>
              <a:t>Apply for planning money by July</a:t>
            </a:r>
          </a:p>
        </p:txBody>
      </p:sp>
    </p:spTree>
    <p:extLst>
      <p:ext uri="{BB962C8B-B14F-4D97-AF65-F5344CB8AC3E}">
        <p14:creationId xmlns:p14="http://schemas.microsoft.com/office/powerpoint/2010/main" val="142071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 on Website</a:t>
            </a:r>
          </a:p>
        </p:txBody>
      </p:sp>
      <p:sp>
        <p:nvSpPr>
          <p:cNvPr id="3" name="Content Placeholder 2"/>
          <p:cNvSpPr>
            <a:spLocks noGrp="1"/>
          </p:cNvSpPr>
          <p:nvPr>
            <p:ph sz="half" idx="1"/>
          </p:nvPr>
        </p:nvSpPr>
        <p:spPr>
          <a:xfrm>
            <a:off x="1103312" y="2060575"/>
            <a:ext cx="9468435" cy="4195763"/>
          </a:xfrm>
        </p:spPr>
        <p:txBody>
          <a:bodyPr/>
          <a:lstStyle/>
          <a:p>
            <a:endParaRPr lang="en-US" dirty="0"/>
          </a:p>
        </p:txBody>
      </p:sp>
      <p:pic>
        <p:nvPicPr>
          <p:cNvPr id="5" name="Picture 4">
            <a:extLst>
              <a:ext uri="{FF2B5EF4-FFF2-40B4-BE49-F238E27FC236}">
                <a16:creationId xmlns:a16="http://schemas.microsoft.com/office/drawing/2014/main" id="{1EB85E88-851B-7B4E-81DD-593AB09DB330}"/>
              </a:ext>
            </a:extLst>
          </p:cNvPr>
          <p:cNvPicPr>
            <a:picLocks noChangeAspect="1"/>
          </p:cNvPicPr>
          <p:nvPr/>
        </p:nvPicPr>
        <p:blipFill>
          <a:blip r:embed="rId2"/>
          <a:stretch>
            <a:fillRect/>
          </a:stretch>
        </p:blipFill>
        <p:spPr>
          <a:xfrm>
            <a:off x="2811795" y="1596788"/>
            <a:ext cx="5824438" cy="4659550"/>
          </a:xfrm>
          <a:prstGeom prst="rect">
            <a:avLst/>
          </a:prstGeom>
        </p:spPr>
      </p:pic>
    </p:spTree>
    <p:extLst>
      <p:ext uri="{BB962C8B-B14F-4D97-AF65-F5344CB8AC3E}">
        <p14:creationId xmlns:p14="http://schemas.microsoft.com/office/powerpoint/2010/main" val="774713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brightnessContrast bright="21000"/>
                    </a14:imgEffect>
                  </a14:imgLayer>
                </a14:imgProps>
              </a:ext>
              <a:ext uri="{28A0092B-C50C-407E-A947-70E740481C1C}">
                <a14:useLocalDpi xmlns:a14="http://schemas.microsoft.com/office/drawing/2010/main" val="0"/>
              </a:ext>
            </a:extLst>
          </a:blip>
          <a:srcRect b="24999"/>
          <a:stretch/>
        </p:blipFill>
        <p:spPr>
          <a:xfrm>
            <a:off x="0" y="1"/>
            <a:ext cx="12192000" cy="6857999"/>
          </a:xfrm>
        </p:spPr>
      </p:pic>
      <p:sp>
        <p:nvSpPr>
          <p:cNvPr id="5" name="TextBox 4"/>
          <p:cNvSpPr txBox="1"/>
          <p:nvPr/>
        </p:nvSpPr>
        <p:spPr>
          <a:xfrm>
            <a:off x="1042737" y="4549676"/>
            <a:ext cx="11149263" cy="1015663"/>
          </a:xfrm>
          <a:prstGeom prst="rect">
            <a:avLst/>
          </a:prstGeom>
          <a:noFill/>
        </p:spPr>
        <p:txBody>
          <a:bodyPr wrap="square" rtlCol="0">
            <a:spAutoFit/>
          </a:bodyPr>
          <a:lstStyle/>
          <a:p>
            <a:r>
              <a:rPr lang="en-US" sz="6000" b="1" dirty="0"/>
              <a:t>Comments/Questions/ Poll</a:t>
            </a:r>
          </a:p>
        </p:txBody>
      </p:sp>
    </p:spTree>
    <p:extLst>
      <p:ext uri="{BB962C8B-B14F-4D97-AF65-F5344CB8AC3E}">
        <p14:creationId xmlns:p14="http://schemas.microsoft.com/office/powerpoint/2010/main" val="2838403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Housing Element New Laws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31231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Rules/Realities of RHNA 6</a:t>
            </a:r>
          </a:p>
        </p:txBody>
      </p:sp>
      <p:sp>
        <p:nvSpPr>
          <p:cNvPr id="3" name="Content Placeholder 2"/>
          <p:cNvSpPr>
            <a:spLocks noGrp="1"/>
          </p:cNvSpPr>
          <p:nvPr>
            <p:ph idx="1"/>
          </p:nvPr>
        </p:nvSpPr>
        <p:spPr/>
        <p:txBody>
          <a:bodyPr>
            <a:normAutofit/>
          </a:bodyPr>
          <a:lstStyle/>
          <a:p>
            <a:pPr marL="0" indent="0">
              <a:buNone/>
            </a:pPr>
            <a:r>
              <a:rPr lang="en-US" b="1" dirty="0"/>
              <a:t>Rule 1a 	 Strict Definition of Non-Vacant</a:t>
            </a:r>
            <a:br>
              <a:rPr lang="en-US" b="1" dirty="0"/>
            </a:br>
            <a:r>
              <a:rPr lang="en-US" b="1" dirty="0"/>
              <a:t>			</a:t>
            </a:r>
            <a:r>
              <a:rPr lang="en-US" dirty="0"/>
              <a:t> </a:t>
            </a:r>
          </a:p>
          <a:p>
            <a:pPr marL="0" indent="0">
              <a:buNone/>
            </a:pPr>
            <a:r>
              <a:rPr lang="en-US" b="1" dirty="0"/>
              <a:t>Rule 1b.  	 Non-Vacant Sites Face Significant Scrutiny</a:t>
            </a:r>
            <a:br>
              <a:rPr lang="en-US" b="1" dirty="0"/>
            </a:br>
            <a:r>
              <a:rPr lang="en-US" b="1" dirty="0"/>
              <a:t>			</a:t>
            </a:r>
            <a:r>
              <a:rPr lang="en-US" dirty="0"/>
              <a:t>Applies if you depend on non-vacant sites for lower income 			inventory</a:t>
            </a:r>
            <a:br>
              <a:rPr lang="en-US" b="1" dirty="0"/>
            </a:br>
            <a:r>
              <a:rPr lang="en-US" b="1" dirty="0"/>
              <a:t>			</a:t>
            </a:r>
            <a:endParaRPr lang="en-US" dirty="0"/>
          </a:p>
          <a:p>
            <a:pPr marL="0" indent="0">
              <a:buNone/>
            </a:pPr>
            <a:r>
              <a:rPr lang="en-US" b="1" dirty="0"/>
              <a:t>Rule 2  	 	Small and Large Sites Face Moderate Scrutiny</a:t>
            </a:r>
            <a:br>
              <a:rPr lang="en-US" b="1" dirty="0"/>
            </a:br>
            <a:r>
              <a:rPr lang="en-US" b="1" dirty="0"/>
              <a:t>			</a:t>
            </a:r>
            <a:r>
              <a:rPr lang="en-US" dirty="0"/>
              <a:t>Under .5 or over 10 acres</a:t>
            </a:r>
            <a:endParaRPr lang="en-US" b="1" dirty="0"/>
          </a:p>
          <a:p>
            <a:pPr marL="0" indent="0">
              <a:buNone/>
            </a:pPr>
            <a:r>
              <a:rPr lang="en-US" b="1" dirty="0"/>
              <a:t>Rule 3		New Rules for Reusing Sites</a:t>
            </a:r>
          </a:p>
          <a:p>
            <a:pPr marL="0" indent="0">
              <a:buNone/>
            </a:pPr>
            <a:r>
              <a:rPr lang="en-US" b="1" dirty="0"/>
              <a:t>Rule 4		Many Sites Already Used</a:t>
            </a:r>
          </a:p>
          <a:p>
            <a:pPr marL="0" indent="0">
              <a:buNone/>
            </a:pPr>
            <a:r>
              <a:rPr lang="en-US" b="1" dirty="0"/>
              <a:t>Rule 5		Buffer Is Needed</a:t>
            </a:r>
          </a:p>
          <a:p>
            <a:pPr marL="0" indent="0">
              <a:buNone/>
            </a:pPr>
            <a:endParaRPr lang="en-US" b="1" dirty="0"/>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1219827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Definition of Vacant</a:t>
            </a:r>
          </a:p>
        </p:txBody>
      </p:sp>
      <p:sp>
        <p:nvSpPr>
          <p:cNvPr id="3" name="Content Placeholder 2"/>
          <p:cNvSpPr>
            <a:spLocks noGrp="1"/>
          </p:cNvSpPr>
          <p:nvPr>
            <p:ph idx="1"/>
          </p:nvPr>
        </p:nvSpPr>
        <p:spPr>
          <a:xfrm>
            <a:off x="3641558" y="1395664"/>
            <a:ext cx="7315200" cy="1828800"/>
          </a:xfrm>
        </p:spPr>
        <p:txBody>
          <a:bodyPr/>
          <a:lstStyle/>
          <a:p>
            <a:pPr marL="0" indent="0">
              <a:buNone/>
            </a:pPr>
            <a:r>
              <a:rPr lang="en-US" b="1" dirty="0"/>
              <a:t>Olden times </a:t>
            </a:r>
          </a:p>
          <a:p>
            <a:pPr lvl="1"/>
            <a:r>
              <a:rPr lang="en-US" dirty="0"/>
              <a:t>If it was vacant, it was vacant</a:t>
            </a:r>
          </a:p>
        </p:txBody>
      </p:sp>
      <p:pic>
        <p:nvPicPr>
          <p:cNvPr id="4098" name="Picture 2" descr="American frontier - Wikipedia"/>
          <p:cNvPicPr>
            <a:picLocks noChangeAspect="1" noChangeArrowheads="1"/>
          </p:cNvPicPr>
          <p:nvPr/>
        </p:nvPicPr>
        <p:blipFill rotWithShape="1">
          <a:blip r:embed="rId3">
            <a:extLst>
              <a:ext uri="{28A0092B-C50C-407E-A947-70E740481C1C}">
                <a14:useLocalDpi xmlns:a14="http://schemas.microsoft.com/office/drawing/2010/main" val="0"/>
              </a:ext>
            </a:extLst>
          </a:blip>
          <a:srcRect b="28743"/>
          <a:stretch/>
        </p:blipFill>
        <p:spPr bwMode="auto">
          <a:xfrm>
            <a:off x="646111" y="1281448"/>
            <a:ext cx="2621513" cy="23770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uturistic city future 2070 3D model - TurboSquid 12784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32" y="3978440"/>
            <a:ext cx="2662992" cy="266299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641558" y="4167408"/>
            <a:ext cx="8550442" cy="2229855"/>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600" b="1" dirty="0"/>
              <a:t>Modern times</a:t>
            </a:r>
          </a:p>
          <a:p>
            <a:pPr lvl="1"/>
            <a:r>
              <a:rPr lang="en-US" sz="2900" dirty="0"/>
              <a:t>Almost nothing is vacant</a:t>
            </a:r>
          </a:p>
          <a:p>
            <a:pPr lvl="2"/>
            <a:r>
              <a:rPr lang="en-US" sz="2700" dirty="0"/>
              <a:t>Parking lots</a:t>
            </a:r>
          </a:p>
          <a:p>
            <a:pPr lvl="2"/>
            <a:r>
              <a:rPr lang="en-US" sz="2700" dirty="0"/>
              <a:t>Partially vacant but not subdivided</a:t>
            </a:r>
          </a:p>
          <a:p>
            <a:pPr lvl="2"/>
            <a:r>
              <a:rPr lang="en-US" sz="2700" dirty="0"/>
              <a:t>Contain power lines </a:t>
            </a:r>
          </a:p>
          <a:p>
            <a:pPr lvl="2"/>
            <a:r>
              <a:rPr lang="en-US" sz="2700" dirty="0"/>
              <a:t>Contain an abandoned house</a:t>
            </a:r>
          </a:p>
          <a:p>
            <a:pPr lvl="2"/>
            <a:r>
              <a:rPr lang="en-US" sz="2700" dirty="0"/>
              <a:t>Used for agriculture. </a:t>
            </a:r>
          </a:p>
          <a:p>
            <a:pPr marL="457200" lvl="1" indent="0">
              <a:buNone/>
            </a:pPr>
            <a:endParaRPr lang="en-US" sz="2900" dirty="0"/>
          </a:p>
          <a:p>
            <a:pPr lvl="1"/>
            <a:endParaRPr lang="en-US" dirty="0"/>
          </a:p>
        </p:txBody>
      </p:sp>
    </p:spTree>
    <p:extLst>
      <p:ext uri="{BB962C8B-B14F-4D97-AF65-F5344CB8AC3E}">
        <p14:creationId xmlns:p14="http://schemas.microsoft.com/office/powerpoint/2010/main" val="1723047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AutoShape 8" descr="https://www.kai-pavement.com/files/ximg_84461817343196.jpg.pagespeed.ic.AFxcM-Acd5.webp"/>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84" name="Picture 12" descr="https://www.syracuse.com/resizer/N-IWIToHF5SQpQXWojuUDbZs94k=/450x0/smart/image.syracuse.com/home/syr-media/width600/img/news/photo/2018/08/07/lot3jpg-3e9c430b73f37e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1575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240505" y="3481137"/>
            <a:ext cx="8117305" cy="1323439"/>
          </a:xfrm>
          <a:prstGeom prst="rect">
            <a:avLst/>
          </a:prstGeom>
          <a:noFill/>
        </p:spPr>
        <p:txBody>
          <a:bodyPr wrap="square" rtlCol="0">
            <a:spAutoFit/>
          </a:bodyPr>
          <a:lstStyle/>
          <a:p>
            <a:r>
              <a:rPr lang="en-US" sz="8000" b="1" dirty="0"/>
              <a:t>Not Vacant</a:t>
            </a:r>
          </a:p>
        </p:txBody>
      </p:sp>
    </p:spTree>
    <p:extLst>
      <p:ext uri="{BB962C8B-B14F-4D97-AF65-F5344CB8AC3E}">
        <p14:creationId xmlns:p14="http://schemas.microsoft.com/office/powerpoint/2010/main" val="232904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Scrutiny</a:t>
            </a:r>
          </a:p>
        </p:txBody>
      </p:sp>
      <p:sp>
        <p:nvSpPr>
          <p:cNvPr id="3" name="Content Placeholder 2"/>
          <p:cNvSpPr>
            <a:spLocks noGrp="1"/>
          </p:cNvSpPr>
          <p:nvPr>
            <p:ph idx="1"/>
          </p:nvPr>
        </p:nvSpPr>
        <p:spPr>
          <a:xfrm>
            <a:off x="3641558" y="1395664"/>
            <a:ext cx="7315200" cy="1828800"/>
          </a:xfrm>
        </p:spPr>
        <p:txBody>
          <a:bodyPr/>
          <a:lstStyle/>
          <a:p>
            <a:pPr marL="0" indent="0">
              <a:buNone/>
            </a:pPr>
            <a:r>
              <a:rPr lang="en-US" b="1" dirty="0"/>
              <a:t>Olden times </a:t>
            </a:r>
          </a:p>
          <a:p>
            <a:pPr lvl="1"/>
            <a:r>
              <a:rPr lang="en-US" dirty="0"/>
              <a:t>Light scrutiny</a:t>
            </a:r>
          </a:p>
        </p:txBody>
      </p:sp>
      <p:pic>
        <p:nvPicPr>
          <p:cNvPr id="4098" name="Picture 2" descr="American frontier - Wikipedia"/>
          <p:cNvPicPr>
            <a:picLocks noChangeAspect="1" noChangeArrowheads="1"/>
          </p:cNvPicPr>
          <p:nvPr/>
        </p:nvPicPr>
        <p:blipFill rotWithShape="1">
          <a:blip r:embed="rId3">
            <a:extLst>
              <a:ext uri="{28A0092B-C50C-407E-A947-70E740481C1C}">
                <a14:useLocalDpi xmlns:a14="http://schemas.microsoft.com/office/drawing/2010/main" val="0"/>
              </a:ext>
            </a:extLst>
          </a:blip>
          <a:srcRect b="28743"/>
          <a:stretch/>
        </p:blipFill>
        <p:spPr bwMode="auto">
          <a:xfrm>
            <a:off x="646111" y="1281448"/>
            <a:ext cx="2621513" cy="23770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uturistic city future 2070 3D model - TurboSquid 12784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32" y="3978440"/>
            <a:ext cx="2662992" cy="266299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641558" y="4167408"/>
            <a:ext cx="8550442" cy="22298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1800" b="1" dirty="0"/>
              <a:t>Modern times</a:t>
            </a:r>
          </a:p>
          <a:p>
            <a:pPr lvl="1"/>
            <a:r>
              <a:rPr lang="en-US" dirty="0"/>
              <a:t>Lower income, non vacant sites – Presumed ineligible</a:t>
            </a:r>
          </a:p>
          <a:p>
            <a:pPr lvl="1"/>
            <a:r>
              <a:rPr lang="en-US" dirty="0"/>
              <a:t>Small and large sites – Not clear</a:t>
            </a:r>
          </a:p>
          <a:p>
            <a:pPr lvl="2"/>
            <a:r>
              <a:rPr lang="en-US" dirty="0"/>
              <a:t>Leases need to be considered</a:t>
            </a:r>
          </a:p>
          <a:p>
            <a:pPr lvl="1"/>
            <a:endParaRPr lang="en-US" sz="2900" dirty="0"/>
          </a:p>
          <a:p>
            <a:pPr lvl="1"/>
            <a:endParaRPr lang="en-US" sz="2900" dirty="0"/>
          </a:p>
          <a:p>
            <a:pPr marL="457200" lvl="1" indent="0">
              <a:buNone/>
            </a:pPr>
            <a:endParaRPr lang="en-US" sz="2900" dirty="0"/>
          </a:p>
          <a:p>
            <a:pPr lvl="1"/>
            <a:endParaRPr lang="en-US" dirty="0"/>
          </a:p>
        </p:txBody>
      </p:sp>
    </p:spTree>
    <p:extLst>
      <p:ext uri="{BB962C8B-B14F-4D97-AF65-F5344CB8AC3E}">
        <p14:creationId xmlns:p14="http://schemas.microsoft.com/office/powerpoint/2010/main" val="2071632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800" dirty="0"/>
              <a:t>Welcome and Introductions</a:t>
            </a:r>
          </a:p>
          <a:p>
            <a:pPr marL="457200" indent="-457200">
              <a:buFont typeface="+mj-lt"/>
              <a:buAutoNum type="arabicPeriod"/>
            </a:pPr>
            <a:r>
              <a:rPr lang="en-US" sz="2800" dirty="0"/>
              <a:t>Overview of Planning Collaborative</a:t>
            </a:r>
          </a:p>
          <a:p>
            <a:pPr marL="457200" indent="-457200">
              <a:buFont typeface="+mj-lt"/>
              <a:buAutoNum type="arabicPeriod"/>
            </a:pPr>
            <a:r>
              <a:rPr lang="en-US" sz="2800" dirty="0"/>
              <a:t>New State Laws</a:t>
            </a:r>
          </a:p>
          <a:p>
            <a:pPr marL="857250" lvl="1" indent="-457200">
              <a:buFont typeface="+mj-lt"/>
              <a:buAutoNum type="arabicPeriod"/>
            </a:pPr>
            <a:r>
              <a:rPr lang="en-US" sz="2800" dirty="0"/>
              <a:t>General (2019)</a:t>
            </a:r>
          </a:p>
          <a:p>
            <a:pPr marL="857250" lvl="1" indent="-457200">
              <a:buFont typeface="+mj-lt"/>
              <a:buAutoNum type="arabicPeriod"/>
            </a:pPr>
            <a:r>
              <a:rPr lang="en-US" sz="2800" dirty="0"/>
              <a:t>Housing Element Related</a:t>
            </a:r>
          </a:p>
          <a:p>
            <a:pPr marL="457200" indent="-457200">
              <a:buFont typeface="+mj-lt"/>
              <a:buAutoNum type="arabicPeriod"/>
            </a:pPr>
            <a:r>
              <a:rPr lang="en-US" sz="2800" dirty="0"/>
              <a:t>RHNA 6</a:t>
            </a:r>
          </a:p>
          <a:p>
            <a:pPr marL="457200" indent="-457200">
              <a:buFont typeface="+mj-lt"/>
              <a:buAutoNum type="arabicPeriod"/>
            </a:pPr>
            <a:r>
              <a:rPr lang="en-US" sz="2800" dirty="0"/>
              <a:t>Next Steps</a:t>
            </a:r>
          </a:p>
        </p:txBody>
      </p:sp>
    </p:spTree>
    <p:extLst>
      <p:ext uri="{BB962C8B-B14F-4D97-AF65-F5344CB8AC3E}">
        <p14:creationId xmlns:p14="http://schemas.microsoft.com/office/powerpoint/2010/main" val="3251921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Reusing Sites</a:t>
            </a:r>
          </a:p>
        </p:txBody>
      </p:sp>
      <p:sp>
        <p:nvSpPr>
          <p:cNvPr id="3" name="Content Placeholder 2"/>
          <p:cNvSpPr>
            <a:spLocks noGrp="1"/>
          </p:cNvSpPr>
          <p:nvPr>
            <p:ph idx="1"/>
          </p:nvPr>
        </p:nvSpPr>
        <p:spPr>
          <a:xfrm>
            <a:off x="3641558" y="1395664"/>
            <a:ext cx="7315200" cy="1828800"/>
          </a:xfrm>
        </p:spPr>
        <p:txBody>
          <a:bodyPr/>
          <a:lstStyle/>
          <a:p>
            <a:pPr marL="0" indent="0">
              <a:buNone/>
            </a:pPr>
            <a:r>
              <a:rPr lang="en-US" b="1" dirty="0"/>
              <a:t>Olden times </a:t>
            </a:r>
          </a:p>
          <a:p>
            <a:pPr lvl="1"/>
            <a:r>
              <a:rPr lang="en-US" dirty="0"/>
              <a:t>If a site was not developer, use it again. </a:t>
            </a:r>
          </a:p>
        </p:txBody>
      </p:sp>
      <p:pic>
        <p:nvPicPr>
          <p:cNvPr id="4098" name="Picture 2" descr="American frontier - Wikipedia"/>
          <p:cNvPicPr>
            <a:picLocks noChangeAspect="1" noChangeArrowheads="1"/>
          </p:cNvPicPr>
          <p:nvPr/>
        </p:nvPicPr>
        <p:blipFill rotWithShape="1">
          <a:blip r:embed="rId3">
            <a:extLst>
              <a:ext uri="{28A0092B-C50C-407E-A947-70E740481C1C}">
                <a14:useLocalDpi xmlns:a14="http://schemas.microsoft.com/office/drawing/2010/main" val="0"/>
              </a:ext>
            </a:extLst>
          </a:blip>
          <a:srcRect b="28743"/>
          <a:stretch/>
        </p:blipFill>
        <p:spPr bwMode="auto">
          <a:xfrm>
            <a:off x="646111" y="1281448"/>
            <a:ext cx="2621513" cy="23770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uturistic city future 2070 3D model - TurboSquid 12784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32" y="3978440"/>
            <a:ext cx="2662992" cy="266299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641558" y="4167408"/>
            <a:ext cx="8550442" cy="22298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a:t>Modern times</a:t>
            </a:r>
          </a:p>
          <a:p>
            <a:pPr lvl="1"/>
            <a:r>
              <a:rPr lang="en-US" dirty="0"/>
              <a:t>Can reuse once if </a:t>
            </a:r>
            <a:r>
              <a:rPr lang="en-US" dirty="0" err="1"/>
              <a:t>nonvacant</a:t>
            </a:r>
            <a:r>
              <a:rPr lang="en-US" dirty="0"/>
              <a:t>, and twice if vacant</a:t>
            </a:r>
          </a:p>
          <a:p>
            <a:pPr lvl="1"/>
            <a:r>
              <a:rPr lang="en-US" dirty="0"/>
              <a:t>If not</a:t>
            </a:r>
          </a:p>
          <a:p>
            <a:pPr lvl="2"/>
            <a:r>
              <a:rPr lang="en-US" dirty="0"/>
              <a:t>Default density</a:t>
            </a:r>
          </a:p>
          <a:p>
            <a:pPr lvl="2"/>
            <a:r>
              <a:rPr lang="en-US" dirty="0"/>
              <a:t>By right if 20% affordable</a:t>
            </a:r>
          </a:p>
        </p:txBody>
      </p:sp>
    </p:spTree>
    <p:extLst>
      <p:ext uri="{BB962C8B-B14F-4D97-AF65-F5344CB8AC3E}">
        <p14:creationId xmlns:p14="http://schemas.microsoft.com/office/powerpoint/2010/main" val="1336726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Buffer</a:t>
            </a:r>
          </a:p>
        </p:txBody>
      </p:sp>
      <p:sp>
        <p:nvSpPr>
          <p:cNvPr id="3" name="Content Placeholder 2"/>
          <p:cNvSpPr>
            <a:spLocks noGrp="1"/>
          </p:cNvSpPr>
          <p:nvPr>
            <p:ph idx="1"/>
          </p:nvPr>
        </p:nvSpPr>
        <p:spPr>
          <a:xfrm>
            <a:off x="3641558" y="1395664"/>
            <a:ext cx="7315200" cy="1828800"/>
          </a:xfrm>
        </p:spPr>
        <p:txBody>
          <a:bodyPr/>
          <a:lstStyle/>
          <a:p>
            <a:pPr marL="0" indent="0">
              <a:buNone/>
            </a:pPr>
            <a:r>
              <a:rPr lang="en-US" b="1" dirty="0"/>
              <a:t>Olden times </a:t>
            </a:r>
          </a:p>
          <a:p>
            <a:pPr lvl="1"/>
            <a:r>
              <a:rPr lang="en-US" dirty="0"/>
              <a:t>Must have adequate inventory when Housing Element is certified</a:t>
            </a:r>
          </a:p>
        </p:txBody>
      </p:sp>
      <p:pic>
        <p:nvPicPr>
          <p:cNvPr id="4098" name="Picture 2" descr="American frontier - Wikipedia"/>
          <p:cNvPicPr>
            <a:picLocks noChangeAspect="1" noChangeArrowheads="1"/>
          </p:cNvPicPr>
          <p:nvPr/>
        </p:nvPicPr>
        <p:blipFill rotWithShape="1">
          <a:blip r:embed="rId3">
            <a:extLst>
              <a:ext uri="{28A0092B-C50C-407E-A947-70E740481C1C}">
                <a14:useLocalDpi xmlns:a14="http://schemas.microsoft.com/office/drawing/2010/main" val="0"/>
              </a:ext>
            </a:extLst>
          </a:blip>
          <a:srcRect b="28743"/>
          <a:stretch/>
        </p:blipFill>
        <p:spPr bwMode="auto">
          <a:xfrm>
            <a:off x="646111" y="1281448"/>
            <a:ext cx="2621513" cy="23770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uturistic city future 2070 3D model - TurboSquid 12784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32" y="3978440"/>
            <a:ext cx="2662992" cy="266299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641558" y="4167408"/>
            <a:ext cx="8550442" cy="22298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dirty="0"/>
              <a:t>Modern times</a:t>
            </a:r>
          </a:p>
          <a:p>
            <a:pPr lvl="1"/>
            <a:r>
              <a:rPr lang="en-US" dirty="0"/>
              <a:t>Must maintain income specific inventory throughout 8 years</a:t>
            </a:r>
          </a:p>
        </p:txBody>
      </p:sp>
    </p:spTree>
    <p:extLst>
      <p:ext uri="{BB962C8B-B14F-4D97-AF65-F5344CB8AC3E}">
        <p14:creationId xmlns:p14="http://schemas.microsoft.com/office/powerpoint/2010/main" val="1342889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b="22703"/>
          <a:stretch/>
        </p:blipFill>
        <p:spPr>
          <a:xfrm>
            <a:off x="0" y="-56147"/>
            <a:ext cx="12192000" cy="6934025"/>
          </a:xfrm>
          <a:prstGeom prst="rect">
            <a:avLst/>
          </a:prstGeom>
        </p:spPr>
      </p:pic>
      <p:sp>
        <p:nvSpPr>
          <p:cNvPr id="5" name="TextBox 4"/>
          <p:cNvSpPr txBox="1"/>
          <p:nvPr/>
        </p:nvSpPr>
        <p:spPr>
          <a:xfrm>
            <a:off x="288303" y="4008593"/>
            <a:ext cx="8117305" cy="2554545"/>
          </a:xfrm>
          <a:prstGeom prst="rect">
            <a:avLst/>
          </a:prstGeom>
          <a:noFill/>
        </p:spPr>
        <p:txBody>
          <a:bodyPr wrap="square" rtlCol="0">
            <a:spAutoFit/>
          </a:bodyPr>
          <a:lstStyle/>
          <a:p>
            <a:r>
              <a:rPr lang="en-US" sz="8000" b="1" dirty="0"/>
              <a:t>Questions / Quiz / Breakout</a:t>
            </a:r>
          </a:p>
        </p:txBody>
      </p:sp>
    </p:spTree>
    <p:extLst>
      <p:ext uri="{BB962C8B-B14F-4D97-AF65-F5344CB8AC3E}">
        <p14:creationId xmlns:p14="http://schemas.microsoft.com/office/powerpoint/2010/main" val="271382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RHNA 6 Timeline</a:t>
            </a:r>
          </a:p>
        </p:txBody>
      </p:sp>
      <p:sp>
        <p:nvSpPr>
          <p:cNvPr id="3" name="Content Placeholder 2"/>
          <p:cNvSpPr>
            <a:spLocks noGrp="1"/>
          </p:cNvSpPr>
          <p:nvPr>
            <p:ph idx="1"/>
          </p:nvPr>
        </p:nvSpPr>
        <p:spPr/>
        <p:txBody>
          <a:bodyPr/>
          <a:lstStyle/>
          <a:p>
            <a:r>
              <a:rPr lang="en-US" dirty="0"/>
              <a:t>Summer 2020 	HCD releases number for the region</a:t>
            </a:r>
          </a:p>
          <a:p>
            <a:r>
              <a:rPr lang="en-US" dirty="0"/>
              <a:t>July 2020 		Draft Blueprint (which may affect RHNA allocations)</a:t>
            </a:r>
          </a:p>
          <a:p>
            <a:r>
              <a:rPr lang="en-US" dirty="0"/>
              <a:t>Fall 2020 		Draft methodology / hints at allocations</a:t>
            </a:r>
          </a:p>
          <a:p>
            <a:r>
              <a:rPr lang="en-US" dirty="0"/>
              <a:t>Dec 2020 		Final Blueprint</a:t>
            </a:r>
          </a:p>
          <a:p>
            <a:r>
              <a:rPr lang="en-US" dirty="0"/>
              <a:t>Spring 2021 		Final methodology / draft allocations</a:t>
            </a:r>
          </a:p>
          <a:p>
            <a:r>
              <a:rPr lang="en-US" dirty="0"/>
              <a:t>Winter 2021 		Final allocations</a:t>
            </a:r>
          </a:p>
          <a:p>
            <a:r>
              <a:rPr lang="en-US" dirty="0"/>
              <a:t>Jan 2023 		Housing Elements due</a:t>
            </a:r>
          </a:p>
          <a:p>
            <a:endParaRPr lang="en-US" dirty="0"/>
          </a:p>
        </p:txBody>
      </p:sp>
    </p:spTree>
    <p:extLst>
      <p:ext uri="{BB962C8B-B14F-4D97-AF65-F5344CB8AC3E}">
        <p14:creationId xmlns:p14="http://schemas.microsoft.com/office/powerpoint/2010/main" val="2290854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RHNA Methodology</a:t>
            </a:r>
          </a:p>
        </p:txBody>
      </p:sp>
      <p:sp>
        <p:nvSpPr>
          <p:cNvPr id="3" name="Content Placeholder 2"/>
          <p:cNvSpPr>
            <a:spLocks noGrp="1"/>
          </p:cNvSpPr>
          <p:nvPr>
            <p:ph idx="1"/>
          </p:nvPr>
        </p:nvSpPr>
        <p:spPr/>
        <p:txBody>
          <a:bodyPr/>
          <a:lstStyle/>
          <a:p>
            <a:endParaRPr lang="en-US"/>
          </a:p>
        </p:txBody>
      </p:sp>
      <p:pic>
        <p:nvPicPr>
          <p:cNvPr id="4" name="Content Placeholder 3"/>
          <p:cNvPicPr>
            <a:picLocks noGrp="1" noChangeAspect="1"/>
          </p:cNvPicPr>
          <p:nvPr/>
        </p:nvPicPr>
        <p:blipFill>
          <a:blip r:embed="rId2"/>
          <a:stretch>
            <a:fillRect/>
          </a:stretch>
        </p:blipFill>
        <p:spPr>
          <a:xfrm>
            <a:off x="937907" y="2454442"/>
            <a:ext cx="9277350" cy="2590800"/>
          </a:xfrm>
          <a:prstGeom prst="rect">
            <a:avLst/>
          </a:prstGeom>
        </p:spPr>
      </p:pic>
    </p:spTree>
    <p:extLst>
      <p:ext uri="{BB962C8B-B14F-4D97-AF65-F5344CB8AC3E}">
        <p14:creationId xmlns:p14="http://schemas.microsoft.com/office/powerpoint/2010/main" val="1966200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p:txBody>
          <a:bodyPr/>
          <a:lstStyle/>
          <a:p>
            <a:r>
              <a:rPr lang="en-US" dirty="0"/>
              <a:t>Increase supply/type in all cities in an equitable manner</a:t>
            </a:r>
          </a:p>
          <a:p>
            <a:r>
              <a:rPr lang="en-US" dirty="0"/>
              <a:t>Promote infill</a:t>
            </a:r>
          </a:p>
          <a:p>
            <a:r>
              <a:rPr lang="en-US" dirty="0"/>
              <a:t>Jobs/housing balance</a:t>
            </a:r>
          </a:p>
          <a:p>
            <a:r>
              <a:rPr lang="en-US" dirty="0"/>
              <a:t>Balance income levels</a:t>
            </a:r>
          </a:p>
          <a:p>
            <a:r>
              <a:rPr lang="en-US" dirty="0"/>
              <a:t>AFFH</a:t>
            </a:r>
          </a:p>
          <a:p>
            <a:endParaRPr lang="en-US" dirty="0"/>
          </a:p>
        </p:txBody>
      </p:sp>
    </p:spTree>
    <p:extLst>
      <p:ext uri="{BB962C8B-B14F-4D97-AF65-F5344CB8AC3E}">
        <p14:creationId xmlns:p14="http://schemas.microsoft.com/office/powerpoint/2010/main" val="4283508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Weighting Factors</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395663" y="2630905"/>
            <a:ext cx="3657600" cy="3096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108804" y="2630902"/>
            <a:ext cx="32084" cy="3096127"/>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3209632" y="2630902"/>
            <a:ext cx="32084" cy="3096127"/>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2278376" y="2630902"/>
            <a:ext cx="32084" cy="309612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738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Weighting Factors</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395663" y="2630905"/>
            <a:ext cx="3657600" cy="3096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108804" y="2630902"/>
            <a:ext cx="32084" cy="3096127"/>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3209632" y="2630902"/>
            <a:ext cx="32084" cy="3096127"/>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2278376" y="2630902"/>
            <a:ext cx="32084" cy="309612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352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08333E-6 2.59259E-6 L -2.08333E-6 2.59259E-6 C 0.00743 0.00069 0.01485 0.00092 0.02227 0.00231 C 0.0237 0.00254 0.02487 0.00486 0.02631 0.00486 C 0.03412 0.00486 0.04206 0.00463 0.04987 0.00231 C 0.05078 0.00208 0.04987 -0.00093 0.04987 -0.00232 L 0.05261 0.00231 " pathEditMode="relative" ptsTypes="AAAAAAA">
                                      <p:cBhvr>
                                        <p:cTn id="6"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 Factors</a:t>
            </a:r>
          </a:p>
        </p:txBody>
      </p:sp>
      <p:sp>
        <p:nvSpPr>
          <p:cNvPr id="3" name="Content Placeholder 2"/>
          <p:cNvSpPr>
            <a:spLocks noGrp="1"/>
          </p:cNvSpPr>
          <p:nvPr>
            <p:ph idx="1"/>
          </p:nvPr>
        </p:nvSpPr>
        <p:spPr/>
        <p:txBody>
          <a:bodyPr>
            <a:normAutofit fontScale="70000" lnSpcReduction="20000"/>
          </a:bodyPr>
          <a:lstStyle/>
          <a:p>
            <a:pPr fontAlgn="base"/>
            <a:r>
              <a:rPr lang="en-US" dirty="0"/>
              <a:t>Future households - Based on Plan Bay Area (and market factors)</a:t>
            </a:r>
          </a:p>
          <a:p>
            <a:pPr fontAlgn="base"/>
            <a:r>
              <a:rPr lang="en-US" dirty="0"/>
              <a:t>Future jobs -</a:t>
            </a:r>
          </a:p>
          <a:p>
            <a:pPr fontAlgn="base"/>
            <a:r>
              <a:rPr lang="en-US" dirty="0"/>
              <a:t>Transit accessibility</a:t>
            </a:r>
          </a:p>
          <a:p>
            <a:pPr fontAlgn="base"/>
            <a:r>
              <a:rPr lang="en-US" dirty="0"/>
              <a:t>Access to high resource areas</a:t>
            </a:r>
          </a:p>
          <a:p>
            <a:pPr fontAlgn="base"/>
            <a:r>
              <a:rPr lang="en-US" dirty="0"/>
              <a:t>Existing need (cost burden)</a:t>
            </a:r>
          </a:p>
          <a:p>
            <a:pPr fontAlgn="base"/>
            <a:r>
              <a:rPr lang="en-US" dirty="0"/>
              <a:t>Existing need (overcrowding)</a:t>
            </a:r>
          </a:p>
          <a:p>
            <a:pPr fontAlgn="base"/>
            <a:r>
              <a:rPr lang="en-US" dirty="0"/>
              <a:t>Existing jobs</a:t>
            </a:r>
          </a:p>
          <a:p>
            <a:pPr fontAlgn="base"/>
            <a:r>
              <a:rPr lang="en-US" dirty="0"/>
              <a:t>Job accessibility</a:t>
            </a:r>
          </a:p>
          <a:p>
            <a:pPr fontAlgn="base"/>
            <a:r>
              <a:rPr lang="en-US" dirty="0"/>
              <a:t>Jobs-housing balance (commute shed)</a:t>
            </a:r>
          </a:p>
          <a:p>
            <a:pPr fontAlgn="base"/>
            <a:r>
              <a:rPr lang="en-US" dirty="0"/>
              <a:t>Jobs-housing fit  (commute shed)</a:t>
            </a:r>
          </a:p>
          <a:p>
            <a:pPr fontAlgn="base"/>
            <a:r>
              <a:rPr lang="en-US" dirty="0"/>
              <a:t>Transit connectivity - TPAs</a:t>
            </a:r>
          </a:p>
          <a:p>
            <a:pPr fontAlgn="base"/>
            <a:r>
              <a:rPr lang="en-US" dirty="0"/>
              <a:t>Transit accessibility (current)</a:t>
            </a:r>
          </a:p>
          <a:p>
            <a:pPr fontAlgn="base"/>
            <a:r>
              <a:rPr lang="en-US" dirty="0"/>
              <a:t>Natural hazards</a:t>
            </a:r>
          </a:p>
          <a:p>
            <a:pPr fontAlgn="base"/>
            <a:r>
              <a:rPr lang="en-US" dirty="0"/>
              <a:t>Past RHNA performance</a:t>
            </a:r>
          </a:p>
          <a:p>
            <a:endParaRPr lang="en-US" dirty="0"/>
          </a:p>
        </p:txBody>
      </p:sp>
    </p:spTree>
    <p:extLst>
      <p:ext uri="{BB962C8B-B14F-4D97-AF65-F5344CB8AC3E}">
        <p14:creationId xmlns:p14="http://schemas.microsoft.com/office/powerpoint/2010/main" val="1295654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Visualization Tool</a:t>
            </a:r>
          </a:p>
        </p:txBody>
      </p:sp>
      <p:sp>
        <p:nvSpPr>
          <p:cNvPr id="3" name="Content Placeholder 2"/>
          <p:cNvSpPr>
            <a:spLocks noGrp="1"/>
          </p:cNvSpPr>
          <p:nvPr>
            <p:ph idx="1"/>
          </p:nvPr>
        </p:nvSpPr>
        <p:spPr/>
        <p:txBody>
          <a:bodyPr/>
          <a:lstStyle/>
          <a:p>
            <a:r>
              <a:rPr lang="en-US" dirty="0">
                <a:hlinkClick r:id="rId2"/>
              </a:rPr>
              <a:t>https://rhna-factors.mtcanalytics.org/</a:t>
            </a:r>
            <a:endParaRPr lang="en-US" dirty="0"/>
          </a:p>
        </p:txBody>
      </p:sp>
    </p:spTree>
    <p:extLst>
      <p:ext uri="{BB962C8B-B14F-4D97-AF65-F5344CB8AC3E}">
        <p14:creationId xmlns:p14="http://schemas.microsoft.com/office/powerpoint/2010/main" val="3600608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Contract</a:t>
            </a:r>
          </a:p>
        </p:txBody>
      </p:sp>
      <p:sp>
        <p:nvSpPr>
          <p:cNvPr id="3" name="Content Placeholder 2"/>
          <p:cNvSpPr>
            <a:spLocks noGrp="1"/>
          </p:cNvSpPr>
          <p:nvPr>
            <p:ph idx="1"/>
          </p:nvPr>
        </p:nvSpPr>
        <p:spPr>
          <a:xfrm>
            <a:off x="1104293" y="1697630"/>
            <a:ext cx="8946541" cy="1380093"/>
          </a:xfrm>
        </p:spPr>
        <p:txBody>
          <a:bodyPr/>
          <a:lstStyle/>
          <a:p>
            <a:r>
              <a:rPr lang="en-US" sz="3200" dirty="0"/>
              <a:t>$50,000, 6 months</a:t>
            </a:r>
          </a:p>
          <a:p>
            <a:r>
              <a:rPr lang="en-US" sz="3200" dirty="0"/>
              <a:t>Tasks undefined</a:t>
            </a:r>
          </a:p>
          <a:p>
            <a:pPr marL="0" indent="0">
              <a:buNone/>
            </a:pPr>
            <a:endParaRPr lang="en-US" dirty="0"/>
          </a:p>
          <a:p>
            <a:endParaRPr lang="en-US" dirty="0"/>
          </a:p>
        </p:txBody>
      </p:sp>
      <p:graphicFrame>
        <p:nvGraphicFramePr>
          <p:cNvPr id="4" name="Diagram 3"/>
          <p:cNvGraphicFramePr/>
          <p:nvPr>
            <p:extLst>
              <p:ext uri="{D42A27DB-BD31-4B8C-83A1-F6EECF244321}">
                <p14:modId xmlns:p14="http://schemas.microsoft.com/office/powerpoint/2010/main" val="2762008694"/>
              </p:ext>
            </p:extLst>
          </p:nvPr>
        </p:nvGraphicFramePr>
        <p:xfrm>
          <a:off x="373395" y="2782956"/>
          <a:ext cx="11225047" cy="4809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678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Pie and Our Slice - Speculation</a:t>
            </a:r>
          </a:p>
        </p:txBody>
      </p:sp>
      <p:sp>
        <p:nvSpPr>
          <p:cNvPr id="4" name="Oval 3"/>
          <p:cNvSpPr/>
          <p:nvPr/>
        </p:nvSpPr>
        <p:spPr>
          <a:xfrm>
            <a:off x="1230452" y="3614486"/>
            <a:ext cx="1716505" cy="1716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11715" y="2763251"/>
            <a:ext cx="2606842" cy="26068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12316" y="1629860"/>
            <a:ext cx="3714165" cy="37141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46505" y="4241905"/>
            <a:ext cx="1459831" cy="461665"/>
          </a:xfrm>
          <a:prstGeom prst="rect">
            <a:avLst/>
          </a:prstGeom>
          <a:noFill/>
        </p:spPr>
        <p:txBody>
          <a:bodyPr wrap="square" rtlCol="0">
            <a:spAutoFit/>
          </a:bodyPr>
          <a:lstStyle/>
          <a:p>
            <a:r>
              <a:rPr lang="en-US" sz="2400" dirty="0"/>
              <a:t>59,000</a:t>
            </a:r>
          </a:p>
        </p:txBody>
      </p:sp>
      <p:sp>
        <p:nvSpPr>
          <p:cNvPr id="8" name="TextBox 7"/>
          <p:cNvSpPr txBox="1"/>
          <p:nvPr/>
        </p:nvSpPr>
        <p:spPr>
          <a:xfrm>
            <a:off x="4204694" y="3793101"/>
            <a:ext cx="1459831" cy="461665"/>
          </a:xfrm>
          <a:prstGeom prst="rect">
            <a:avLst/>
          </a:prstGeom>
          <a:noFill/>
        </p:spPr>
        <p:txBody>
          <a:bodyPr wrap="square" rtlCol="0">
            <a:spAutoFit/>
          </a:bodyPr>
          <a:lstStyle/>
          <a:p>
            <a:r>
              <a:rPr lang="en-US" sz="2400" dirty="0"/>
              <a:t>130,000</a:t>
            </a:r>
          </a:p>
        </p:txBody>
      </p:sp>
      <p:sp>
        <p:nvSpPr>
          <p:cNvPr id="9" name="TextBox 8"/>
          <p:cNvSpPr txBox="1"/>
          <p:nvPr/>
        </p:nvSpPr>
        <p:spPr>
          <a:xfrm>
            <a:off x="7995793" y="3331436"/>
            <a:ext cx="1757807" cy="461665"/>
          </a:xfrm>
          <a:prstGeom prst="rect">
            <a:avLst/>
          </a:prstGeom>
          <a:noFill/>
        </p:spPr>
        <p:txBody>
          <a:bodyPr wrap="square" rtlCol="0">
            <a:spAutoFit/>
          </a:bodyPr>
          <a:lstStyle/>
          <a:p>
            <a:r>
              <a:rPr lang="en-US" sz="2400" dirty="0"/>
              <a:t>150,000 +</a:t>
            </a:r>
          </a:p>
        </p:txBody>
      </p:sp>
      <p:sp>
        <p:nvSpPr>
          <p:cNvPr id="10" name="TextBox 9"/>
          <p:cNvSpPr txBox="1"/>
          <p:nvPr/>
        </p:nvSpPr>
        <p:spPr>
          <a:xfrm>
            <a:off x="1546505" y="5546875"/>
            <a:ext cx="1459831" cy="461665"/>
          </a:xfrm>
          <a:prstGeom prst="rect">
            <a:avLst/>
          </a:prstGeom>
          <a:noFill/>
        </p:spPr>
        <p:txBody>
          <a:bodyPr wrap="square" rtlCol="0">
            <a:spAutoFit/>
          </a:bodyPr>
          <a:lstStyle/>
          <a:p>
            <a:r>
              <a:rPr lang="en-US" sz="2400" dirty="0"/>
              <a:t>RHNA 5</a:t>
            </a:r>
          </a:p>
        </p:txBody>
      </p:sp>
      <p:sp>
        <p:nvSpPr>
          <p:cNvPr id="11" name="TextBox 10"/>
          <p:cNvSpPr txBox="1"/>
          <p:nvPr/>
        </p:nvSpPr>
        <p:spPr>
          <a:xfrm>
            <a:off x="3669597" y="5524607"/>
            <a:ext cx="2530024" cy="830997"/>
          </a:xfrm>
          <a:prstGeom prst="rect">
            <a:avLst/>
          </a:prstGeom>
          <a:noFill/>
        </p:spPr>
        <p:txBody>
          <a:bodyPr wrap="square" rtlCol="0">
            <a:spAutoFit/>
          </a:bodyPr>
          <a:lstStyle/>
          <a:p>
            <a:pPr algn="ctr"/>
            <a:r>
              <a:rPr lang="en-US" sz="2400" dirty="0"/>
              <a:t>Based on Other Regions</a:t>
            </a:r>
          </a:p>
        </p:txBody>
      </p:sp>
      <p:sp>
        <p:nvSpPr>
          <p:cNvPr id="12" name="TextBox 11"/>
          <p:cNvSpPr txBox="1"/>
          <p:nvPr/>
        </p:nvSpPr>
        <p:spPr>
          <a:xfrm>
            <a:off x="7460696" y="5593041"/>
            <a:ext cx="2530024" cy="461665"/>
          </a:xfrm>
          <a:prstGeom prst="rect">
            <a:avLst/>
          </a:prstGeom>
          <a:noFill/>
        </p:spPr>
        <p:txBody>
          <a:bodyPr wrap="square" rtlCol="0">
            <a:spAutoFit/>
          </a:bodyPr>
          <a:lstStyle/>
          <a:p>
            <a:pPr algn="ctr"/>
            <a:r>
              <a:rPr lang="en-US" sz="2400" dirty="0"/>
              <a:t>Based on Jobs</a:t>
            </a:r>
          </a:p>
        </p:txBody>
      </p:sp>
    </p:spTree>
    <p:extLst>
      <p:ext uri="{BB962C8B-B14F-4D97-AF65-F5344CB8AC3E}">
        <p14:creationId xmlns:p14="http://schemas.microsoft.com/office/powerpoint/2010/main" val="427073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91629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Call</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98968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Requests</a:t>
            </a:r>
          </a:p>
        </p:txBody>
      </p:sp>
      <p:sp>
        <p:nvSpPr>
          <p:cNvPr id="3" name="Content Placeholder 2"/>
          <p:cNvSpPr>
            <a:spLocks noGrp="1"/>
          </p:cNvSpPr>
          <p:nvPr>
            <p:ph idx="1"/>
          </p:nvPr>
        </p:nvSpPr>
        <p:spPr>
          <a:xfrm>
            <a:off x="1103312" y="2052918"/>
            <a:ext cx="10286931" cy="4195481"/>
          </a:xfrm>
        </p:spPr>
        <p:txBody>
          <a:bodyPr/>
          <a:lstStyle/>
          <a:p>
            <a:r>
              <a:rPr lang="en-US" sz="2800" b="1" dirty="0"/>
              <a:t>Keep expectations modest</a:t>
            </a:r>
          </a:p>
          <a:p>
            <a:r>
              <a:rPr lang="en-US" sz="2800" b="1" dirty="0"/>
              <a:t>Be tolerant if some products are not relevant to you</a:t>
            </a:r>
            <a:endParaRPr lang="en-US" sz="2800" dirty="0"/>
          </a:p>
          <a:p>
            <a:r>
              <a:rPr lang="en-US" sz="2800" b="1" dirty="0"/>
              <a:t>Focus on staff needs</a:t>
            </a:r>
          </a:p>
          <a:p>
            <a:r>
              <a:rPr lang="en-US" sz="2800" b="1" dirty="0"/>
              <a:t>Build relationships</a:t>
            </a:r>
          </a:p>
          <a:p>
            <a:pPr marL="0" indent="0">
              <a:buNone/>
            </a:pPr>
            <a:endParaRPr lang="en-US" dirty="0"/>
          </a:p>
        </p:txBody>
      </p:sp>
    </p:spTree>
    <p:extLst>
      <p:ext uri="{BB962C8B-B14F-4D97-AF65-F5344CB8AC3E}">
        <p14:creationId xmlns:p14="http://schemas.microsoft.com/office/powerpoint/2010/main" val="588626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Survey Priorities</a:t>
            </a:r>
          </a:p>
        </p:txBody>
      </p:sp>
      <p:sp>
        <p:nvSpPr>
          <p:cNvPr id="3" name="Content Placeholder 2"/>
          <p:cNvSpPr>
            <a:spLocks noGrp="1"/>
          </p:cNvSpPr>
          <p:nvPr>
            <p:ph idx="1"/>
          </p:nvPr>
        </p:nvSpPr>
        <p:spPr/>
        <p:txBody>
          <a:bodyPr>
            <a:normAutofit/>
          </a:bodyPr>
          <a:lstStyle/>
          <a:p>
            <a:r>
              <a:rPr lang="en-US" sz="3200" dirty="0"/>
              <a:t>RHNA – What to expect</a:t>
            </a:r>
          </a:p>
          <a:p>
            <a:r>
              <a:rPr lang="en-US" sz="3200" dirty="0"/>
              <a:t>Housing Elements</a:t>
            </a:r>
          </a:p>
          <a:p>
            <a:r>
              <a:rPr lang="en-US" sz="3200" dirty="0"/>
              <a:t>New State Laws</a:t>
            </a:r>
          </a:p>
          <a:p>
            <a:r>
              <a:rPr lang="en-US" sz="3200" dirty="0"/>
              <a:t>ADUs</a:t>
            </a:r>
          </a:p>
        </p:txBody>
      </p:sp>
      <p:sp>
        <p:nvSpPr>
          <p:cNvPr id="4" name="AutoShape 2" descr="Forms response chart. Question title: Please rate the following potential projects for the Planning Collaborative in 2020: . Number of responses: ."/>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91108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Survey Goals</a:t>
            </a:r>
          </a:p>
        </p:txBody>
      </p:sp>
      <p:sp>
        <p:nvSpPr>
          <p:cNvPr id="3" name="Content Placeholder 2"/>
          <p:cNvSpPr>
            <a:spLocks noGrp="1"/>
          </p:cNvSpPr>
          <p:nvPr>
            <p:ph idx="1"/>
          </p:nvPr>
        </p:nvSpPr>
        <p:spPr/>
        <p:txBody>
          <a:bodyPr/>
          <a:lstStyle/>
          <a:p>
            <a:r>
              <a:rPr lang="en-US" sz="2800" dirty="0"/>
              <a:t>Process and collaboration</a:t>
            </a:r>
          </a:p>
          <a:p>
            <a:pPr lvl="1"/>
            <a:r>
              <a:rPr lang="en-US" sz="2800" dirty="0"/>
              <a:t>Develop relationships</a:t>
            </a:r>
          </a:p>
          <a:p>
            <a:pPr lvl="1"/>
            <a:r>
              <a:rPr lang="en-US" sz="2800" dirty="0"/>
              <a:t>Increase sharing of information</a:t>
            </a:r>
          </a:p>
          <a:p>
            <a:pPr lvl="1"/>
            <a:r>
              <a:rPr lang="en-US" sz="2800" dirty="0"/>
              <a:t>Regular schedule/ good systems</a:t>
            </a:r>
          </a:p>
          <a:p>
            <a:r>
              <a:rPr lang="en-US" sz="2800" dirty="0"/>
              <a:t>Best practice information generally</a:t>
            </a:r>
          </a:p>
          <a:p>
            <a:pPr lvl="1"/>
            <a:endParaRPr lang="en-US" dirty="0"/>
          </a:p>
        </p:txBody>
      </p:sp>
    </p:spTree>
    <p:extLst>
      <p:ext uri="{BB962C8B-B14F-4D97-AF65-F5344CB8AC3E}">
        <p14:creationId xmlns:p14="http://schemas.microsoft.com/office/powerpoint/2010/main" val="3088925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Interview Themes</a:t>
            </a:r>
          </a:p>
        </p:txBody>
      </p:sp>
      <p:sp>
        <p:nvSpPr>
          <p:cNvPr id="3" name="Content Placeholder 2"/>
          <p:cNvSpPr>
            <a:spLocks noGrp="1"/>
          </p:cNvSpPr>
          <p:nvPr>
            <p:ph idx="1"/>
          </p:nvPr>
        </p:nvSpPr>
        <p:spPr/>
        <p:txBody>
          <a:bodyPr>
            <a:normAutofit lnSpcReduction="10000"/>
          </a:bodyPr>
          <a:lstStyle/>
          <a:p>
            <a:r>
              <a:rPr lang="en-US" sz="2800" dirty="0"/>
              <a:t>Long-Range Local Planning</a:t>
            </a:r>
          </a:p>
          <a:p>
            <a:pPr lvl="1"/>
            <a:r>
              <a:rPr lang="en-US" sz="2600" dirty="0"/>
              <a:t>Housing Elements </a:t>
            </a:r>
          </a:p>
          <a:p>
            <a:pPr lvl="1"/>
            <a:r>
              <a:rPr lang="en-US" sz="2800" dirty="0"/>
              <a:t>New Housing Laws</a:t>
            </a:r>
          </a:p>
          <a:p>
            <a:pPr lvl="1"/>
            <a:r>
              <a:rPr lang="en-US" sz="2800" dirty="0"/>
              <a:t>Sites Inventory</a:t>
            </a:r>
          </a:p>
          <a:p>
            <a:r>
              <a:rPr lang="en-US" sz="2800" dirty="0"/>
              <a:t>RHNA Methodology</a:t>
            </a:r>
          </a:p>
          <a:p>
            <a:r>
              <a:rPr lang="en-US" sz="2800" dirty="0"/>
              <a:t>Post-COVID Housing &amp; Economic Impacts</a:t>
            </a:r>
          </a:p>
          <a:p>
            <a:r>
              <a:rPr lang="en-US" sz="2800" dirty="0"/>
              <a:t>Grant opportunity information</a:t>
            </a:r>
          </a:p>
          <a:p>
            <a:r>
              <a:rPr lang="en-US" sz="2800" dirty="0"/>
              <a:t>Public Outreach/Support</a:t>
            </a:r>
          </a:p>
        </p:txBody>
      </p:sp>
    </p:spTree>
    <p:extLst>
      <p:ext uri="{BB962C8B-B14F-4D97-AF65-F5344CB8AC3E}">
        <p14:creationId xmlns:p14="http://schemas.microsoft.com/office/powerpoint/2010/main" val="1449399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21849"/>
          <a:stretch/>
        </p:blipFill>
        <p:spPr>
          <a:xfrm>
            <a:off x="0" y="-1"/>
            <a:ext cx="12232170" cy="6952343"/>
          </a:xfrm>
        </p:spPr>
      </p:pic>
      <p:sp>
        <p:nvSpPr>
          <p:cNvPr id="3" name="TextBox 2"/>
          <p:cNvSpPr txBox="1"/>
          <p:nvPr/>
        </p:nvSpPr>
        <p:spPr>
          <a:xfrm>
            <a:off x="1401941" y="5468962"/>
            <a:ext cx="11149263" cy="1200329"/>
          </a:xfrm>
          <a:prstGeom prst="rect">
            <a:avLst/>
          </a:prstGeom>
          <a:noFill/>
        </p:spPr>
        <p:txBody>
          <a:bodyPr wrap="square" rtlCol="0">
            <a:spAutoFit/>
          </a:bodyPr>
          <a:lstStyle/>
          <a:p>
            <a:r>
              <a:rPr lang="en-US" sz="7200" b="1" dirty="0">
                <a:solidFill>
                  <a:schemeClr val="bg1"/>
                </a:solidFill>
              </a:rPr>
              <a:t>Comments/Questions</a:t>
            </a:r>
          </a:p>
        </p:txBody>
      </p:sp>
    </p:spTree>
    <p:extLst>
      <p:ext uri="{BB962C8B-B14F-4D97-AF65-F5344CB8AC3E}">
        <p14:creationId xmlns:p14="http://schemas.microsoft.com/office/powerpoint/2010/main" val="3037072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State Laws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814273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566</TotalTime>
  <Words>1230</Words>
  <Application>Microsoft Macintosh PowerPoint</Application>
  <PresentationFormat>Widescreen</PresentationFormat>
  <Paragraphs>207</Paragraphs>
  <Slides>32</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Century Gothic</vt:lpstr>
      <vt:lpstr>Wingdings 3</vt:lpstr>
      <vt:lpstr>Ion</vt:lpstr>
      <vt:lpstr>Planning Collaborative</vt:lpstr>
      <vt:lpstr>Agenda</vt:lpstr>
      <vt:lpstr>Contract</vt:lpstr>
      <vt:lpstr>Requests</vt:lpstr>
      <vt:lpstr>Survey Priorities</vt:lpstr>
      <vt:lpstr>Survey Goals</vt:lpstr>
      <vt:lpstr>Interview Themes</vt:lpstr>
      <vt:lpstr>PowerPoint Presentation</vt:lpstr>
      <vt:lpstr>New State Laws</vt:lpstr>
      <vt:lpstr>Standard Disclaimers </vt:lpstr>
      <vt:lpstr>Context</vt:lpstr>
      <vt:lpstr>What you need to do</vt:lpstr>
      <vt:lpstr>Resources on Website</vt:lpstr>
      <vt:lpstr>PowerPoint Presentation</vt:lpstr>
      <vt:lpstr>Housing Element New Laws</vt:lpstr>
      <vt:lpstr>Rules/Realities of RHNA 6</vt:lpstr>
      <vt:lpstr>Definition of Vacant</vt:lpstr>
      <vt:lpstr>PowerPoint Presentation</vt:lpstr>
      <vt:lpstr>Scrutiny</vt:lpstr>
      <vt:lpstr>Reusing Sites</vt:lpstr>
      <vt:lpstr>Buffer</vt:lpstr>
      <vt:lpstr>Questions</vt:lpstr>
      <vt:lpstr>RHNA 6 Timeline</vt:lpstr>
      <vt:lpstr>RHNA Methodology</vt:lpstr>
      <vt:lpstr>Objectives</vt:lpstr>
      <vt:lpstr>Weighting Factors</vt:lpstr>
      <vt:lpstr>Weighting Factors</vt:lpstr>
      <vt:lpstr>14 Factors</vt:lpstr>
      <vt:lpstr>Visualization Tool</vt:lpstr>
      <vt:lpstr>The Pie and Our Slice - Speculation</vt:lpstr>
      <vt:lpstr>PowerPoint Presentation</vt:lpstr>
      <vt:lpstr>Next Call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Abrams</dc:creator>
  <cp:lastModifiedBy>Vu Nguyen</cp:lastModifiedBy>
  <cp:revision>96</cp:revision>
  <dcterms:created xsi:type="dcterms:W3CDTF">2020-04-03T19:14:33Z</dcterms:created>
  <dcterms:modified xsi:type="dcterms:W3CDTF">2020-04-29T17:23:16Z</dcterms:modified>
</cp:coreProperties>
</file>