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62" r:id="rId6"/>
    <p:sldId id="269" r:id="rId7"/>
    <p:sldId id="264" r:id="rId8"/>
    <p:sldId id="266" r:id="rId9"/>
    <p:sldId id="265" r:id="rId10"/>
    <p:sldId id="261" r:id="rId11"/>
    <p:sldId id="267" r:id="rId12"/>
    <p:sldId id="263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5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2EEC-8545-4E4E-BBA9-EC2B22805B6E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7810-07B6-4C95-9AEC-B3F3D1DCA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7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2EEC-8545-4E4E-BBA9-EC2B22805B6E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7810-07B6-4C95-9AEC-B3F3D1DCA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30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2EEC-8545-4E4E-BBA9-EC2B22805B6E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7810-07B6-4C95-9AEC-B3F3D1DCA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8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2EEC-8545-4E4E-BBA9-EC2B22805B6E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7810-07B6-4C95-9AEC-B3F3D1DCA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8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2EEC-8545-4E4E-BBA9-EC2B22805B6E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7810-07B6-4C95-9AEC-B3F3D1DCA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98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2EEC-8545-4E4E-BBA9-EC2B22805B6E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7810-07B6-4C95-9AEC-B3F3D1DCA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2EEC-8545-4E4E-BBA9-EC2B22805B6E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7810-07B6-4C95-9AEC-B3F3D1DCA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71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2EEC-8545-4E4E-BBA9-EC2B22805B6E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7810-07B6-4C95-9AEC-B3F3D1DCA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32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2EEC-8545-4E4E-BBA9-EC2B22805B6E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7810-07B6-4C95-9AEC-B3F3D1DCA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6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2EEC-8545-4E4E-BBA9-EC2B22805B6E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7810-07B6-4C95-9AEC-B3F3D1DCA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3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2EEC-8545-4E4E-BBA9-EC2B22805B6E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7810-07B6-4C95-9AEC-B3F3D1DCA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8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32EEC-8545-4E4E-BBA9-EC2B22805B6E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C7810-07B6-4C95-9AEC-B3F3D1DCA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0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itiesassociation.org/plannin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Santa Clara County </a:t>
            </a:r>
            <a:br>
              <a:rPr lang="en-US" b="1" dirty="0" smtClean="0"/>
            </a:br>
            <a:r>
              <a:rPr lang="en-US" b="1" dirty="0" smtClean="0"/>
              <a:t>Planning Collaborative </a:t>
            </a:r>
            <a:br>
              <a:rPr lang="en-US" b="1" dirty="0" smtClean="0"/>
            </a:br>
            <a:r>
              <a:rPr lang="en-US" b="1" smtClean="0"/>
              <a:t>RHNA Methodology </a:t>
            </a:r>
            <a:r>
              <a:rPr lang="en-US" b="1" smtClean="0"/>
              <a:t>Debrief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 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RHNA Income </a:t>
            </a:r>
            <a:r>
              <a:rPr lang="en-US" b="1" dirty="0" smtClean="0"/>
              <a:t>Distribution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Income shift - </a:t>
            </a:r>
          </a:p>
          <a:p>
            <a:r>
              <a:rPr lang="en-US" dirty="0" smtClean="0"/>
              <a:t>Ground up 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69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RHNA Categories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Reality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Very Low Income</a:t>
            </a:r>
          </a:p>
          <a:p>
            <a:r>
              <a:rPr lang="en-US" dirty="0" smtClean="0"/>
              <a:t>Low Income</a:t>
            </a:r>
          </a:p>
          <a:p>
            <a:r>
              <a:rPr lang="en-US" dirty="0" smtClean="0"/>
              <a:t>Moderate Income</a:t>
            </a:r>
          </a:p>
          <a:p>
            <a:r>
              <a:rPr lang="en-US" dirty="0" smtClean="0"/>
              <a:t>Above Moderate Income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Simplicity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Low/Mod</a:t>
            </a:r>
          </a:p>
          <a:p>
            <a:r>
              <a:rPr lang="en-US" dirty="0" smtClean="0"/>
              <a:t>Above Moderate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0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Income Shift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2636" y="1954834"/>
            <a:ext cx="2988365" cy="176240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Region Average</a:t>
            </a:r>
          </a:p>
          <a:p>
            <a:r>
              <a:rPr lang="en-US" dirty="0" smtClean="0"/>
              <a:t>60% Low Mod</a:t>
            </a:r>
          </a:p>
          <a:p>
            <a:r>
              <a:rPr lang="en-US" dirty="0" smtClean="0"/>
              <a:t>40% Above Mod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8163118" y="1954834"/>
            <a:ext cx="3713922" cy="176240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Lower Income City</a:t>
            </a:r>
          </a:p>
          <a:p>
            <a:r>
              <a:rPr lang="en-US" dirty="0"/>
              <a:t>60% Low Mod</a:t>
            </a:r>
          </a:p>
          <a:p>
            <a:r>
              <a:rPr lang="en-US" dirty="0"/>
              <a:t>40% Above Mod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806121" y="1954834"/>
            <a:ext cx="3498574" cy="1921427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Higher Income City</a:t>
            </a:r>
          </a:p>
          <a:p>
            <a:r>
              <a:rPr lang="en-US" dirty="0" smtClean="0"/>
              <a:t>60% Low Mod</a:t>
            </a:r>
          </a:p>
          <a:p>
            <a:r>
              <a:rPr lang="en-US" dirty="0" smtClean="0"/>
              <a:t>40% Above Mod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330" y="1996255"/>
            <a:ext cx="10833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/>
              <a:t>A)</a:t>
            </a:r>
            <a:endParaRPr lang="en-US" sz="7200" b="1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1680519" y="3978876"/>
            <a:ext cx="0" cy="2570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705232" y="6573795"/>
            <a:ext cx="85014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25395" y="4769708"/>
            <a:ext cx="1025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Percent high income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1940011" y="4374292"/>
            <a:ext cx="7883611" cy="49427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940011" y="5832389"/>
            <a:ext cx="8080068" cy="135925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176584" y="4164227"/>
            <a:ext cx="2903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income city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982995" y="5525619"/>
            <a:ext cx="2903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 income 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63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Income Shift</a:t>
            </a: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1383306" y="2228056"/>
            <a:ext cx="2988365" cy="176240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Region Average</a:t>
            </a:r>
          </a:p>
          <a:p>
            <a:r>
              <a:rPr lang="en-US" dirty="0" smtClean="0"/>
              <a:t>60% Low Mod</a:t>
            </a:r>
          </a:p>
          <a:p>
            <a:r>
              <a:rPr lang="en-US" dirty="0" smtClean="0"/>
              <a:t>40% Above Mod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8053788" y="2228056"/>
            <a:ext cx="3713922" cy="176240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Lower Income City</a:t>
            </a:r>
          </a:p>
          <a:p>
            <a:r>
              <a:rPr lang="en-US" dirty="0" smtClean="0"/>
              <a:t>40% </a:t>
            </a:r>
            <a:r>
              <a:rPr lang="en-US" dirty="0"/>
              <a:t>Low Mod</a:t>
            </a:r>
          </a:p>
          <a:p>
            <a:r>
              <a:rPr lang="en-US" dirty="0" smtClean="0"/>
              <a:t>60</a:t>
            </a:r>
            <a:r>
              <a:rPr lang="en-US" dirty="0"/>
              <a:t>% Above Mod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696791" y="2228056"/>
            <a:ext cx="3498574" cy="1921427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Higher Income City</a:t>
            </a:r>
          </a:p>
          <a:p>
            <a:r>
              <a:rPr lang="en-US" dirty="0" smtClean="0"/>
              <a:t>80% Low Mod</a:t>
            </a:r>
          </a:p>
          <a:p>
            <a:r>
              <a:rPr lang="en-US" dirty="0" smtClean="0"/>
              <a:t>20% Above Mod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269477"/>
            <a:ext cx="10833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/>
              <a:t>B)</a:t>
            </a:r>
            <a:endParaRPr lang="en-US" sz="72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680519" y="3978876"/>
            <a:ext cx="0" cy="2570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05232" y="6573795"/>
            <a:ext cx="85014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5395" y="4769708"/>
            <a:ext cx="1025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Percent high income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940011" y="4374292"/>
            <a:ext cx="7858897" cy="71669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940011" y="5585254"/>
            <a:ext cx="7908324" cy="383061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76584" y="4164227"/>
            <a:ext cx="2903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income city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82995" y="5525619"/>
            <a:ext cx="2903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 income 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24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 Up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2331" y="2517603"/>
            <a:ext cx="4897637" cy="25119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8533" y="2559922"/>
            <a:ext cx="4975267" cy="246959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83957" y="5313405"/>
            <a:ext cx="3027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Above Mod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01482" y="5313405"/>
            <a:ext cx="3027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Low/Mod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68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</a:t>
            </a:r>
          </a:p>
          <a:p>
            <a:pPr lvl="1"/>
            <a:r>
              <a:rPr lang="en-US" dirty="0" smtClean="0"/>
              <a:t>Governor’s Budget</a:t>
            </a:r>
            <a:endParaRPr lang="en-US" dirty="0" smtClean="0"/>
          </a:p>
          <a:p>
            <a:pPr lvl="1"/>
            <a:r>
              <a:rPr lang="en-US" dirty="0" smtClean="0"/>
              <a:t>RHNA </a:t>
            </a:r>
            <a:r>
              <a:rPr lang="en-US" dirty="0" smtClean="0"/>
              <a:t>6 Plan</a:t>
            </a:r>
          </a:p>
          <a:p>
            <a:pPr lvl="1"/>
            <a:r>
              <a:rPr lang="en-US" dirty="0" smtClean="0"/>
              <a:t>AFFH </a:t>
            </a:r>
            <a:endParaRPr lang="en-US" dirty="0" smtClean="0"/>
          </a:p>
          <a:p>
            <a:pPr lvl="1"/>
            <a:r>
              <a:rPr lang="en-US" dirty="0" smtClean="0"/>
              <a:t>Website - </a:t>
            </a:r>
            <a:r>
              <a:rPr lang="en-US" dirty="0">
                <a:hlinkClick r:id="rId2"/>
              </a:rPr>
              <a:t>https://citiesassociation.org/planning/</a:t>
            </a:r>
            <a:endParaRPr lang="en-US" dirty="0" smtClean="0"/>
          </a:p>
          <a:p>
            <a:pPr lvl="1"/>
            <a:r>
              <a:rPr lang="en-US" dirty="0" smtClean="0"/>
              <a:t>2019 New Laws </a:t>
            </a:r>
          </a:p>
          <a:p>
            <a:pPr lvl="2"/>
            <a:r>
              <a:rPr lang="en-US" dirty="0" smtClean="0"/>
              <a:t>Webinar</a:t>
            </a:r>
          </a:p>
          <a:p>
            <a:pPr lvl="2"/>
            <a:r>
              <a:rPr lang="en-US" dirty="0" smtClean="0"/>
              <a:t>SB 330 – (Procedures and Affordability percentages for demolition)</a:t>
            </a:r>
          </a:p>
          <a:p>
            <a:pPr lvl="2"/>
            <a:r>
              <a:rPr lang="en-US" dirty="0" smtClean="0"/>
              <a:t>Super Density Bonus handout</a:t>
            </a:r>
            <a:endParaRPr lang="en-US" dirty="0" smtClean="0"/>
          </a:p>
          <a:p>
            <a:r>
              <a:rPr lang="en-US" dirty="0" smtClean="0"/>
              <a:t>Methodology Committee Debrief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93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RHNA Methodology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1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Miscellaneous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April meeting – Canceled</a:t>
            </a:r>
          </a:p>
          <a:p>
            <a:r>
              <a:rPr lang="en-US" dirty="0" smtClean="0"/>
              <a:t>ABAG letter to HCD</a:t>
            </a:r>
          </a:p>
          <a:p>
            <a:pPr lvl="1"/>
            <a:r>
              <a:rPr lang="en-US" dirty="0" smtClean="0"/>
              <a:t>Raising concern about deadlines and funding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9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Review of Deadlines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Summer 2020 </a:t>
            </a:r>
            <a:r>
              <a:rPr lang="en-US" dirty="0" smtClean="0"/>
              <a:t> 	HCD </a:t>
            </a:r>
            <a:r>
              <a:rPr lang="en-US" dirty="0"/>
              <a:t>releases number for the region</a:t>
            </a:r>
          </a:p>
          <a:p>
            <a:r>
              <a:rPr lang="en-US" dirty="0"/>
              <a:t>July 2020 </a:t>
            </a:r>
            <a:r>
              <a:rPr lang="en-US" dirty="0" smtClean="0"/>
              <a:t> 		Draft </a:t>
            </a:r>
            <a:r>
              <a:rPr lang="en-US" dirty="0"/>
              <a:t>Blueprint (which may affect RHNA allocations)</a:t>
            </a:r>
          </a:p>
          <a:p>
            <a:r>
              <a:rPr lang="en-US" dirty="0"/>
              <a:t>Fall 2020 </a:t>
            </a:r>
            <a:r>
              <a:rPr lang="en-US" dirty="0" smtClean="0"/>
              <a:t> 		Draft </a:t>
            </a:r>
            <a:r>
              <a:rPr lang="en-US" dirty="0"/>
              <a:t>methodology / hints at allocations</a:t>
            </a:r>
          </a:p>
          <a:p>
            <a:r>
              <a:rPr lang="en-US" dirty="0"/>
              <a:t>Dec 2020 </a:t>
            </a:r>
            <a:r>
              <a:rPr lang="en-US" dirty="0" smtClean="0"/>
              <a:t>		Final </a:t>
            </a:r>
            <a:r>
              <a:rPr lang="en-US" dirty="0"/>
              <a:t>Blueprint</a:t>
            </a:r>
          </a:p>
          <a:p>
            <a:r>
              <a:rPr lang="en-US" dirty="0"/>
              <a:t>Spring 2021 </a:t>
            </a:r>
            <a:r>
              <a:rPr lang="en-US" dirty="0" smtClean="0"/>
              <a:t>	Final </a:t>
            </a:r>
            <a:r>
              <a:rPr lang="en-US" dirty="0"/>
              <a:t>methodology / draft allocations</a:t>
            </a:r>
          </a:p>
          <a:p>
            <a:r>
              <a:rPr lang="en-US" dirty="0"/>
              <a:t>Winter 2021 </a:t>
            </a:r>
            <a:r>
              <a:rPr lang="en-US" dirty="0" smtClean="0"/>
              <a:t>	Final </a:t>
            </a:r>
            <a:r>
              <a:rPr lang="en-US" dirty="0"/>
              <a:t>allocations</a:t>
            </a:r>
          </a:p>
          <a:p>
            <a:r>
              <a:rPr lang="en-US" dirty="0"/>
              <a:t>Jan 2023 </a:t>
            </a:r>
            <a:r>
              <a:rPr lang="en-US" dirty="0" smtClean="0"/>
              <a:t>		Housing </a:t>
            </a:r>
            <a:r>
              <a:rPr lang="en-US" dirty="0"/>
              <a:t>Elements due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82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Previous Recap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690688"/>
            <a:ext cx="26567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Teams, factors and maps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Voting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5816" y="1690688"/>
            <a:ext cx="8408624" cy="431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21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Most Popular Factors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Equity (30-50%)</a:t>
            </a:r>
          </a:p>
          <a:p>
            <a:r>
              <a:rPr lang="en-US" dirty="0" smtClean="0"/>
              <a:t>Jobs (20-60%)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8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Total Allocation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31728" y="1393479"/>
            <a:ext cx="7375935" cy="43513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7870" y="5744817"/>
            <a:ext cx="5138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Bars 1-3 = Popular maps (teams with most votes)</a:t>
            </a:r>
          </a:p>
          <a:p>
            <a:r>
              <a:rPr lang="en-US" dirty="0" smtClean="0"/>
              <a:t>Bar 4 (yellow) = RHNA 5</a:t>
            </a:r>
          </a:p>
          <a:p>
            <a:r>
              <a:rPr lang="en-US" dirty="0" smtClean="0"/>
              <a:t>Bar 5 = Plan Bay Area (2040)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3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Total Allocation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7810" y="1825625"/>
            <a:ext cx="737638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30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236</Words>
  <Application>Microsoft Office PowerPoint</Application>
  <PresentationFormat>Widescreen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Santa Clara County  Planning Collaborative  RHNA Methodology Debrief</vt:lpstr>
      <vt:lpstr>Agenda</vt:lpstr>
      <vt:lpstr>RHNA Methodology</vt:lpstr>
      <vt:lpstr>Miscellaneous</vt:lpstr>
      <vt:lpstr>Review of Deadlines</vt:lpstr>
      <vt:lpstr>Previous Recap</vt:lpstr>
      <vt:lpstr>Most Popular Factors</vt:lpstr>
      <vt:lpstr>Total Allocation</vt:lpstr>
      <vt:lpstr>Total Allocation</vt:lpstr>
      <vt:lpstr>RHNA Income Distribution</vt:lpstr>
      <vt:lpstr>RHNA Categories</vt:lpstr>
      <vt:lpstr>Income Shift</vt:lpstr>
      <vt:lpstr>Income Shift</vt:lpstr>
      <vt:lpstr>Ground 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Abrams</dc:creator>
  <cp:lastModifiedBy>Joshua Abrams</cp:lastModifiedBy>
  <cp:revision>33</cp:revision>
  <dcterms:created xsi:type="dcterms:W3CDTF">2020-05-18T18:52:21Z</dcterms:created>
  <dcterms:modified xsi:type="dcterms:W3CDTF">2020-05-20T18:59:37Z</dcterms:modified>
</cp:coreProperties>
</file>