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4" r:id="rId2"/>
    <p:sldId id="256" r:id="rId3"/>
    <p:sldId id="257" r:id="rId4"/>
    <p:sldId id="258" r:id="rId5"/>
    <p:sldId id="259" r:id="rId6"/>
    <p:sldId id="260" r:id="rId7"/>
    <p:sldId id="266" r:id="rId8"/>
    <p:sldId id="261" r:id="rId9"/>
    <p:sldId id="263" r:id="rId10"/>
    <p:sldId id="265"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06" autoAdjust="0"/>
    <p:restoredTop sz="69456" autoAdjust="0"/>
  </p:normalViewPr>
  <p:slideViewPr>
    <p:cSldViewPr snapToGrid="0">
      <p:cViewPr varScale="1">
        <p:scale>
          <a:sx n="87" d="100"/>
          <a:sy n="87" d="100"/>
        </p:scale>
        <p:origin x="9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4B0-B146-BEF3-DAC9E80EFEE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4B0-B146-BEF3-DAC9E80EFEED}"/>
              </c:ext>
            </c:extLst>
          </c:dPt>
          <c:dLbls>
            <c:dLbl>
              <c:idx val="0"/>
              <c:layout>
                <c:manualLayout>
                  <c:x val="0.20972878390201224"/>
                  <c:y val="9.8307887836660751E-2"/>
                </c:manualLayout>
              </c:layout>
              <c:tx>
                <c:rich>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r>
                      <a:rPr lang="en-US" sz="2400" dirty="0"/>
                      <a:t>Santa Clara County (to be determined)</a:t>
                    </a:r>
                  </a:p>
                  <a:p>
                    <a:pPr>
                      <a:defRPr sz="2400"/>
                    </a:pPr>
                    <a:endParaRPr lang="en-US" sz="2400" dirty="0"/>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1"/>
              <c:showPercent val="0"/>
              <c:showBubbleSize val="0"/>
              <c:extLst>
                <c:ext xmlns:c15="http://schemas.microsoft.com/office/drawing/2012/chart" uri="{CE6537A1-D6FC-4f65-9D91-7224C49458BB}">
                  <c15:layout>
                    <c:manualLayout>
                      <c:w val="0.35702299440830765"/>
                      <c:h val="0.17592765629486826"/>
                    </c:manualLayout>
                  </c15:layout>
                  <c15:showDataLabelsRange val="0"/>
                </c:ext>
                <c:ext xmlns:c16="http://schemas.microsoft.com/office/drawing/2014/chart" uri="{C3380CC4-5D6E-409C-BE32-E72D297353CC}">
                  <c16:uniqueId val="{00000001-F4B0-B146-BEF3-DAC9E80EFEED}"/>
                </c:ext>
              </c:extLst>
            </c:dLbl>
            <c:dLbl>
              <c:idx val="1"/>
              <c:layout>
                <c:manualLayout>
                  <c:x val="0.2276315309495015"/>
                  <c:y val="-0.26910191254385518"/>
                </c:manualLayout>
              </c:layout>
              <c:tx>
                <c:rich>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r>
                      <a:rPr lang="en-US" sz="2400" dirty="0"/>
                      <a:t>Rest of Region</a:t>
                    </a:r>
                  </a:p>
                </c:rich>
              </c:tx>
              <c:spPr>
                <a:noFill/>
                <a:ln>
                  <a:noFill/>
                </a:ln>
                <a:effectLst/>
              </c:spPr>
              <c:txPr>
                <a:bodyPr rot="0" spcFirstLastPara="1" vertOverflow="ellipsis" vert="horz" wrap="square" lIns="38100" tIns="19050" rIns="38100" bIns="19050" anchor="ctr" anchorCtr="1">
                  <a:no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1"/>
              <c:showPercent val="0"/>
              <c:showBubbleSize val="0"/>
              <c:extLst>
                <c:ext xmlns:c15="http://schemas.microsoft.com/office/drawing/2012/chart" uri="{CE6537A1-D6FC-4f65-9D91-7224C49458BB}">
                  <c15:layout>
                    <c:manualLayout>
                      <c:w val="0.52742489764779532"/>
                      <c:h val="0.17613415555180784"/>
                    </c:manualLayout>
                  </c15:layout>
                  <c15:showDataLabelsRange val="0"/>
                </c:ext>
                <c:ext xmlns:c16="http://schemas.microsoft.com/office/drawing/2014/chart" uri="{C3380CC4-5D6E-409C-BE32-E72D297353CC}">
                  <c16:uniqueId val="{00000003-F4B0-B146-BEF3-DAC9E80EFEED}"/>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0"/>
            <c:showSerName val="1"/>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Our share</c:v>
                </c:pt>
                <c:pt idx="1">
                  <c:v>Everyone else</c:v>
                </c:pt>
              </c:strCache>
            </c:strRef>
          </c:cat>
          <c:val>
            <c:numRef>
              <c:f>Sheet1!$B$2:$B$3</c:f>
              <c:numCache>
                <c:formatCode>General</c:formatCode>
                <c:ptCount val="2"/>
                <c:pt idx="0">
                  <c:v>5</c:v>
                </c:pt>
                <c:pt idx="1">
                  <c:v>95</c:v>
                </c:pt>
              </c:numCache>
            </c:numRef>
          </c:val>
          <c:extLst>
            <c:ext xmlns:c16="http://schemas.microsoft.com/office/drawing/2014/chart" uri="{C3380CC4-5D6E-409C-BE32-E72D297353CC}">
              <c16:uniqueId val="{00000004-F4B0-B146-BEF3-DAC9E80EFEED}"/>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A8D06-D4C5-45E9-93DE-BE97955E20A1}" type="datetimeFigureOut">
              <a:rPr lang="en-US" smtClean="0"/>
              <a:t>7/17/20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10551-CFD7-424E-82C2-9D780BB5BF88}" type="slidenum">
              <a:rPr lang="en-US" smtClean="0"/>
              <a:t>‹#›</a:t>
            </a:fld>
            <a:endParaRPr lang="en-US" dirty="0"/>
          </a:p>
        </p:txBody>
      </p:sp>
    </p:spTree>
    <p:extLst>
      <p:ext uri="{BB962C8B-B14F-4D97-AF65-F5344CB8AC3E}">
        <p14:creationId xmlns:p14="http://schemas.microsoft.com/office/powerpoint/2010/main" val="573832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1</a:t>
            </a:fld>
            <a:endParaRPr lang="en-US" dirty="0"/>
          </a:p>
        </p:txBody>
      </p:sp>
    </p:spTree>
    <p:extLst>
      <p:ext uri="{BB962C8B-B14F-4D97-AF65-F5344CB8AC3E}">
        <p14:creationId xmlns:p14="http://schemas.microsoft.com/office/powerpoint/2010/main" val="614259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the implications</a:t>
            </a:r>
            <a:r>
              <a:rPr lang="en-US" baseline="0" dirty="0"/>
              <a:t> specific to your jurisdiction here</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10</a:t>
            </a:fld>
            <a:endParaRPr lang="en-US" dirty="0"/>
          </a:p>
        </p:txBody>
      </p:sp>
    </p:spTree>
    <p:extLst>
      <p:ext uri="{BB962C8B-B14F-4D97-AF65-F5344CB8AC3E}">
        <p14:creationId xmlns:p14="http://schemas.microsoft.com/office/powerpoint/2010/main" val="1111512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formal process for jurisdictions</a:t>
            </a:r>
            <a:r>
              <a:rPr lang="en-US" baseline="0" dirty="0"/>
              <a:t> to offer feedback on RHNA or PBA at this point. One initial option is to explore a tool that ABAG has developed to demonstrate how the factors will work and offer comments to our designated representatives on the committee.  Or we can write a letter offering input to ABAG staff.</a:t>
            </a:r>
          </a:p>
          <a:p>
            <a:endParaRPr lang="en-US" baseline="0" dirty="0"/>
          </a:p>
          <a:p>
            <a:r>
              <a:rPr lang="en-US" baseline="0" dirty="0"/>
              <a:t>It may also be helpful to start considering which areas make the most sense for more housing. Regardless of what our RHNA number is, there’s no doubt that as a region we have a shortage of housing options to meet demand, and it’s highly likely that the RHNA numbers will require rezoning. With processes like this, it is good to be inclusive and deliberative, and with a January 2023 deadline, it will be helpful to start early. </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11</a:t>
            </a:fld>
            <a:endParaRPr lang="en-US" dirty="0"/>
          </a:p>
        </p:txBody>
      </p:sp>
    </p:spTree>
    <p:extLst>
      <p:ext uri="{BB962C8B-B14F-4D97-AF65-F5344CB8AC3E}">
        <p14:creationId xmlns:p14="http://schemas.microsoft.com/office/powerpoint/2010/main" val="2627880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a:t>
            </a:r>
            <a:r>
              <a:rPr lang="en-US" baseline="0" dirty="0"/>
              <a:t> name is ____. I am going to talk about two inter-related planning activities going on right now. The first is the assigning the housing target for each city, RHNA numbers, and the second is called Plan Bay Area, which is a 30-year vision exercise led by the Association of Bay Area Governments, or ABAG, and Metropolitan Transportation Commission, or MTC.</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2</a:t>
            </a:fld>
            <a:endParaRPr lang="en-US" dirty="0"/>
          </a:p>
        </p:txBody>
      </p:sp>
    </p:spTree>
    <p:extLst>
      <p:ext uri="{BB962C8B-B14F-4D97-AF65-F5344CB8AC3E}">
        <p14:creationId xmlns:p14="http://schemas.microsoft.com/office/powerpoint/2010/main" val="1085767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good to start with a review of what</a:t>
            </a:r>
            <a:r>
              <a:rPr lang="en-US" baseline="0" dirty="0"/>
              <a:t> a housing element is. It’s a chapter, or element, of our general plan, and helps guide how we will grow. Unlike most other elements, there is more state scrutiny of the Housing Element. Specifically, housing elements must be updated every eight years and must be certified by the California Department of Housing and Community Development. The deadline for the upcoming round of housing elements in the Bay Area is January 2023, but this certification process can take several months so it is good to think of the deadline as several months earlier. </a:t>
            </a:r>
          </a:p>
          <a:p>
            <a:endParaRPr lang="en-US" baseline="0" dirty="0"/>
          </a:p>
          <a:p>
            <a:r>
              <a:rPr lang="en-US" baseline="0" dirty="0"/>
              <a:t>There are various parts of the housing element. Looking at housing needs and trends. Looking at constraints, including governmental constraints from regulations but also market and other constraints. Evaluating the current element and considering new housing policies and programs. And importantly, making sure there is enough land zoned for housing to accommodate the projected demand. This is called the Inventory of Available Sites or Sites Inventory for short. </a:t>
            </a:r>
          </a:p>
          <a:p>
            <a:endParaRPr lang="en-US" baseline="0" dirty="0"/>
          </a:p>
          <a:p>
            <a:r>
              <a:rPr lang="en-US" baseline="0" dirty="0"/>
              <a:t>I’ll note now that most cities are anticipating having to rezone to have enough land in their sites inventory. Because rezoning can take a long time, it is good to get started early. </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3</a:t>
            </a:fld>
            <a:endParaRPr lang="en-US" dirty="0"/>
          </a:p>
        </p:txBody>
      </p:sp>
    </p:spTree>
    <p:extLst>
      <p:ext uri="{BB962C8B-B14F-4D97-AF65-F5344CB8AC3E}">
        <p14:creationId xmlns:p14="http://schemas.microsoft.com/office/powerpoint/2010/main" val="3520536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anticipate</a:t>
            </a:r>
            <a:r>
              <a:rPr lang="en-US" baseline="0" dirty="0"/>
              <a:t> that it will be harder to find enough sites to meet the site inventory. This is because there are new criteria for determining which sites can be used in the sites inventory. Specifically, there will be increased scrutiny for large sites (over 10 acres), small sites (under .5 acres) and--most importantly--redevelopment sites, which represent the majority of sites in most cities. </a:t>
            </a:r>
          </a:p>
          <a:p>
            <a:endParaRPr lang="en-US" baseline="0" dirty="0"/>
          </a:p>
          <a:p>
            <a:r>
              <a:rPr lang="en-US" baseline="0" dirty="0"/>
              <a:t>But for most of this presentation, I want to focus on what our housing target will be. The housing target is called the Regional Housing Needs Allocation or RHNA. We will have to show that we have enough land zoned for housing to meet our RHNA.  And it is likely that our RHNA will be substantially higher than in past housing element update cycles</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4</a:t>
            </a:fld>
            <a:endParaRPr lang="en-US" dirty="0"/>
          </a:p>
        </p:txBody>
      </p:sp>
    </p:spTree>
    <p:extLst>
      <p:ext uri="{BB962C8B-B14F-4D97-AF65-F5344CB8AC3E}">
        <p14:creationId xmlns:p14="http://schemas.microsoft.com/office/powerpoint/2010/main" val="4231289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think of RHNA</a:t>
            </a:r>
            <a:r>
              <a:rPr lang="en-US" baseline="0" dirty="0"/>
              <a:t> as having two parts. The first is the big, overall number for the region. Then the next question is our share of the </a:t>
            </a:r>
            <a:r>
              <a:rPr lang="en-US" dirty="0"/>
              <a:t>regional number. </a:t>
            </a:r>
          </a:p>
          <a:p>
            <a:endParaRPr lang="en-US" dirty="0"/>
          </a:p>
          <a:p>
            <a:r>
              <a:rPr lang="en-US" dirty="0"/>
              <a:t>The number</a:t>
            </a:r>
            <a:r>
              <a:rPr lang="en-US" baseline="0" dirty="0"/>
              <a:t> for the region is about 2.3 time higher than last time. The percent assigned to each income category has not changed much. </a:t>
            </a:r>
          </a:p>
          <a:p>
            <a:endParaRPr lang="en-US" baseline="0" dirty="0"/>
          </a:p>
          <a:p>
            <a:r>
              <a:rPr lang="en-US" baseline="0" dirty="0"/>
              <a:t>The more important number is our share of the regional number, our slice of the pie if you will. If our share stays the same and the pie is 2.3 times larger, our share will increase accordingly. </a:t>
            </a:r>
          </a:p>
          <a:p>
            <a:endParaRPr lang="en-US" baseline="0" dirty="0"/>
          </a:p>
          <a:p>
            <a:r>
              <a:rPr lang="en-US" baseline="0" dirty="0"/>
              <a:t>If the housing need is distributed equally across all cities in the region, then the average city in the Bay Area will be expected to grow by almost 20% from 2023 to 2031.  However, it’s unlikely that the allocation will be distributed like that.  There will likely be factors that get weighted, resulting in some cities taking a higher share—or a larger slice of the pie—than others. </a:t>
            </a:r>
            <a:endParaRPr lang="en-US" dirty="0"/>
          </a:p>
          <a:p>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5</a:t>
            </a:fld>
            <a:endParaRPr lang="en-US" dirty="0"/>
          </a:p>
        </p:txBody>
      </p:sp>
    </p:spTree>
    <p:extLst>
      <p:ext uri="{BB962C8B-B14F-4D97-AF65-F5344CB8AC3E}">
        <p14:creationId xmlns:p14="http://schemas.microsoft.com/office/powerpoint/2010/main" val="3457940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There</a:t>
            </a:r>
            <a:r>
              <a:rPr lang="en-US" baseline="0" dirty="0"/>
              <a:t> is a committee that ABAG has put together called the Housing Methodology Committee that will decide how the Bay Area’s total RHNA is distributed to each jurisdiction. Santa Clara County has 3 representatives. </a:t>
            </a:r>
          </a:p>
          <a:p>
            <a:endParaRPr lang="en-US" baseline="0" dirty="0"/>
          </a:p>
          <a:p>
            <a:r>
              <a:rPr lang="en-US" baseline="0" dirty="0"/>
              <a:t>Most likely they will adjust the allocations based on various factors. Currently, they are looking at 9 potential factors, but this is likely to change—i.e., they won’t use all the factors or they may add others. The factors are shown here, but for the sake of time, I am not going to go over all of them. I’ll give you a minute to read them. </a:t>
            </a:r>
          </a:p>
          <a:p>
            <a:endParaRPr lang="en-US" baseline="0" dirty="0"/>
          </a:p>
          <a:p>
            <a:r>
              <a:rPr lang="en-US" baseline="0" dirty="0"/>
              <a:t>One other thing to keep in mind, there are state rules about the methodology and whatever method the committee recommends will have to be consistent with these requirements. </a:t>
            </a:r>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6</a:t>
            </a:fld>
            <a:endParaRPr lang="en-US" dirty="0"/>
          </a:p>
        </p:txBody>
      </p:sp>
    </p:spTree>
    <p:extLst>
      <p:ext uri="{BB962C8B-B14F-4D97-AF65-F5344CB8AC3E}">
        <p14:creationId xmlns:p14="http://schemas.microsoft.com/office/powerpoint/2010/main" val="2359652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Illustrative purposes only at this point. Not final. </a:t>
            </a:r>
          </a:p>
        </p:txBody>
      </p:sp>
      <p:sp>
        <p:nvSpPr>
          <p:cNvPr id="4" name="Slide Number Placeholder 3"/>
          <p:cNvSpPr>
            <a:spLocks noGrp="1"/>
          </p:cNvSpPr>
          <p:nvPr>
            <p:ph type="sldNum" sz="quarter" idx="10"/>
          </p:nvPr>
        </p:nvSpPr>
        <p:spPr/>
        <p:txBody>
          <a:bodyPr/>
          <a:lstStyle/>
          <a:p>
            <a:fld id="{94910551-CFD7-424E-82C2-9D780BB5BF88}" type="slidenum">
              <a:rPr lang="en-US" smtClean="0"/>
              <a:t>7</a:t>
            </a:fld>
            <a:endParaRPr lang="en-US" dirty="0"/>
          </a:p>
        </p:txBody>
      </p:sp>
    </p:spTree>
    <p:extLst>
      <p:ext uri="{BB962C8B-B14F-4D97-AF65-F5344CB8AC3E}">
        <p14:creationId xmlns:p14="http://schemas.microsoft.com/office/powerpoint/2010/main" val="4084266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should talk a little</a:t>
            </a:r>
            <a:r>
              <a:rPr lang="en-US" baseline="0" dirty="0"/>
              <a:t> about Plan Bay Area, the regional visioning I referenced at the start of my talk. It is also sometimes called the Blueprint. In conjunction with assigning the RHNA, ABAG/MTC is required to develop a regional plan. It is a 30-year vision that imagines what the Bay Area would be like if various policy decisions were made. Importantly, it is just a vision and does not obligate cities to make any policy decisions. </a:t>
            </a:r>
          </a:p>
          <a:p>
            <a:endParaRPr lang="en-US" baseline="0" dirty="0"/>
          </a:p>
          <a:p>
            <a:r>
              <a:rPr lang="en-US" baseline="0" dirty="0"/>
              <a:t>The draft report was just released. It </a:t>
            </a:r>
          </a:p>
          <a:p>
            <a:endParaRPr lang="en-US" baseline="0" dirty="0"/>
          </a:p>
          <a:p>
            <a:r>
              <a:rPr lang="en-US" baseline="0" dirty="0"/>
              <a:t>Plan Bay Area might affect the RHNA in 3 ways. </a:t>
            </a:r>
          </a:p>
          <a:p>
            <a:pPr marL="228600" indent="-228600">
              <a:buAutoNum type="arabicParenR"/>
            </a:pPr>
            <a:r>
              <a:rPr lang="en-US" baseline="0" dirty="0"/>
              <a:t>The numbers envisioned in Plan Bay Area set the maximum RHNA for a jurisdiction. In other words, we won’t be given a number for the next 8 years of expected growth that is higher than what the plan envisions for the next 30 years.</a:t>
            </a:r>
          </a:p>
          <a:p>
            <a:pPr marL="228600" indent="-228600">
              <a:buAutoNum type="arabicParenR"/>
            </a:pPr>
            <a:r>
              <a:rPr lang="en-US" baseline="0" dirty="0"/>
              <a:t>Also, the Housing Methodology Committee may adopt the Plan Bay Area numbers as the framework for assigning RHNA, but at their July meeting they did not seem inclined to do so. </a:t>
            </a:r>
          </a:p>
        </p:txBody>
      </p:sp>
      <p:sp>
        <p:nvSpPr>
          <p:cNvPr id="4" name="Slide Number Placeholder 3"/>
          <p:cNvSpPr>
            <a:spLocks noGrp="1"/>
          </p:cNvSpPr>
          <p:nvPr>
            <p:ph type="sldNum" sz="quarter" idx="10"/>
          </p:nvPr>
        </p:nvSpPr>
        <p:spPr/>
        <p:txBody>
          <a:bodyPr/>
          <a:lstStyle/>
          <a:p>
            <a:fld id="{94910551-CFD7-424E-82C2-9D780BB5BF88}" type="slidenum">
              <a:rPr lang="en-US" smtClean="0"/>
              <a:t>8</a:t>
            </a:fld>
            <a:endParaRPr lang="en-US" dirty="0"/>
          </a:p>
        </p:txBody>
      </p:sp>
    </p:spTree>
    <p:extLst>
      <p:ext uri="{BB962C8B-B14F-4D97-AF65-F5344CB8AC3E}">
        <p14:creationId xmlns:p14="http://schemas.microsoft.com/office/powerpoint/2010/main" val="75496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910551-CFD7-424E-82C2-9D780BB5BF88}" type="slidenum">
              <a:rPr lang="en-US" smtClean="0"/>
              <a:t>9</a:t>
            </a:fld>
            <a:endParaRPr lang="en-US" dirty="0"/>
          </a:p>
        </p:txBody>
      </p:sp>
    </p:spTree>
    <p:extLst>
      <p:ext uri="{BB962C8B-B14F-4D97-AF65-F5344CB8AC3E}">
        <p14:creationId xmlns:p14="http://schemas.microsoft.com/office/powerpoint/2010/main" val="4263048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17958B-D353-4F9C-BBB9-9A94651863D8}" type="datetimeFigureOut">
              <a:rPr lang="en-US" smtClean="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2285443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7958B-D353-4F9C-BBB9-9A94651863D8}" type="datetimeFigureOut">
              <a:rPr lang="en-US" smtClean="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2537923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7958B-D353-4F9C-BBB9-9A94651863D8}" type="datetimeFigureOut">
              <a:rPr lang="en-US" smtClean="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334845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17958B-D353-4F9C-BBB9-9A94651863D8}" type="datetimeFigureOut">
              <a:rPr lang="en-US" smtClean="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151790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17958B-D353-4F9C-BBB9-9A94651863D8}" type="datetimeFigureOut">
              <a:rPr lang="en-US" smtClean="0"/>
              <a:t>7/17/20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388200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17958B-D353-4F9C-BBB9-9A94651863D8}" type="datetimeFigureOut">
              <a:rPr lang="en-US" smtClean="0"/>
              <a:t>7/17/20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45190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17958B-D353-4F9C-BBB9-9A94651863D8}" type="datetimeFigureOut">
              <a:rPr lang="en-US" smtClean="0"/>
              <a:t>7/17/20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199198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17958B-D353-4F9C-BBB9-9A94651863D8}" type="datetimeFigureOut">
              <a:rPr lang="en-US" smtClean="0"/>
              <a:t>7/17/20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37149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7958B-D353-4F9C-BBB9-9A94651863D8}" type="datetimeFigureOut">
              <a:rPr lang="en-US" smtClean="0"/>
              <a:t>7/17/20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3711126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17958B-D353-4F9C-BBB9-9A94651863D8}" type="datetimeFigureOut">
              <a:rPr lang="en-US" smtClean="0"/>
              <a:t>7/17/20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386929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17958B-D353-4F9C-BBB9-9A94651863D8}" type="datetimeFigureOut">
              <a:rPr lang="en-US" smtClean="0"/>
              <a:t>7/17/20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D83703-5003-4ECD-B2DB-217B19C13860}" type="slidenum">
              <a:rPr lang="en-US" smtClean="0"/>
              <a:t>‹#›</a:t>
            </a:fld>
            <a:endParaRPr lang="en-US" dirty="0"/>
          </a:p>
        </p:txBody>
      </p:sp>
    </p:spTree>
    <p:extLst>
      <p:ext uri="{BB962C8B-B14F-4D97-AF65-F5344CB8AC3E}">
        <p14:creationId xmlns:p14="http://schemas.microsoft.com/office/powerpoint/2010/main" val="1686955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7958B-D353-4F9C-BBB9-9A94651863D8}" type="datetimeFigureOut">
              <a:rPr lang="en-US" smtClean="0"/>
              <a:t>7/17/20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D83703-5003-4ECD-B2DB-217B19C13860}" type="slidenum">
              <a:rPr lang="en-US" smtClean="0"/>
              <a:t>‹#›</a:t>
            </a:fld>
            <a:endParaRPr lang="en-US" dirty="0"/>
          </a:p>
        </p:txBody>
      </p:sp>
    </p:spTree>
    <p:extLst>
      <p:ext uri="{BB962C8B-B14F-4D97-AF65-F5344CB8AC3E}">
        <p14:creationId xmlns:p14="http://schemas.microsoft.com/office/powerpoint/2010/main" val="395923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rhna-factors.mtcanalytics.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FF0000"/>
                </a:solidFill>
              </a:rPr>
              <a:t>See Notes Below</a:t>
            </a:r>
          </a:p>
        </p:txBody>
      </p:sp>
      <p:sp>
        <p:nvSpPr>
          <p:cNvPr id="3" name="Subtitle 2"/>
          <p:cNvSpPr>
            <a:spLocks noGrp="1"/>
          </p:cNvSpPr>
          <p:nvPr>
            <p:ph type="subTitle" idx="1"/>
          </p:nvPr>
        </p:nvSpPr>
        <p:spPr/>
        <p:txBody>
          <a:bodyPr/>
          <a:lstStyle/>
          <a:p>
            <a:r>
              <a:rPr lang="en-US" dirty="0"/>
              <a:t>This PowerPoint is minimally formatted so you can use it with your whatever template your jurisdiction uses. </a:t>
            </a:r>
          </a:p>
          <a:p>
            <a:endParaRPr lang="en-US" dirty="0"/>
          </a:p>
        </p:txBody>
      </p:sp>
    </p:spTree>
    <p:extLst>
      <p:ext uri="{BB962C8B-B14F-4D97-AF65-F5344CB8AC3E}">
        <p14:creationId xmlns:p14="http://schemas.microsoft.com/office/powerpoint/2010/main" val="2484728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for X Jurisdiction </a:t>
            </a:r>
          </a:p>
        </p:txBody>
      </p:sp>
      <p:sp>
        <p:nvSpPr>
          <p:cNvPr id="3" name="Content Placeholder 2"/>
          <p:cNvSpPr>
            <a:spLocks noGrp="1"/>
          </p:cNvSpPr>
          <p:nvPr>
            <p:ph idx="1"/>
          </p:nvPr>
        </p:nvSpPr>
        <p:spPr>
          <a:xfrm>
            <a:off x="838200" y="1690688"/>
            <a:ext cx="10515600" cy="4486275"/>
          </a:xfrm>
        </p:spPr>
        <p:txBody>
          <a:bodyPr>
            <a:normAutofit/>
          </a:bodyPr>
          <a:lstStyle/>
          <a:p>
            <a:pPr lvl="0"/>
            <a:endParaRPr lang="en-US" dirty="0"/>
          </a:p>
        </p:txBody>
      </p:sp>
    </p:spTree>
    <p:extLst>
      <p:ext uri="{BB962C8B-B14F-4D97-AF65-F5344CB8AC3E}">
        <p14:creationId xmlns:p14="http://schemas.microsoft.com/office/powerpoint/2010/main" val="2030722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838200" y="1825625"/>
            <a:ext cx="4593609" cy="4725300"/>
          </a:xfrm>
        </p:spPr>
        <p:txBody>
          <a:bodyPr/>
          <a:lstStyle/>
          <a:p>
            <a:r>
              <a:rPr lang="en-US" dirty="0"/>
              <a:t>Feedback</a:t>
            </a:r>
          </a:p>
          <a:p>
            <a:pPr lvl="1"/>
            <a:r>
              <a:rPr lang="en-US" dirty="0"/>
              <a:t>Explore factors at https://rhna-factors.mtcanalytics.org/</a:t>
            </a:r>
          </a:p>
          <a:p>
            <a:pPr lvl="1"/>
            <a:r>
              <a:rPr lang="en-US" dirty="0"/>
              <a:t>Give feedback through designated representatives</a:t>
            </a:r>
          </a:p>
          <a:p>
            <a:pPr lvl="1"/>
            <a:r>
              <a:rPr lang="en-US" dirty="0"/>
              <a:t>Send a letter to ABAG</a:t>
            </a:r>
          </a:p>
          <a:p>
            <a:r>
              <a:rPr lang="en-US" dirty="0"/>
              <a:t>Rezoning</a:t>
            </a:r>
          </a:p>
          <a:p>
            <a:pPr lvl="1"/>
            <a:r>
              <a:rPr lang="en-US" dirty="0"/>
              <a:t>Consider where new growth will go if needed</a:t>
            </a:r>
          </a:p>
        </p:txBody>
      </p:sp>
      <p:pic>
        <p:nvPicPr>
          <p:cNvPr id="5" name="Picture 4"/>
          <p:cNvPicPr>
            <a:picLocks noChangeAspect="1"/>
          </p:cNvPicPr>
          <p:nvPr/>
        </p:nvPicPr>
        <p:blipFill rotWithShape="1">
          <a:blip r:embed="rId3"/>
          <a:srcRect l="30224"/>
          <a:stretch/>
        </p:blipFill>
        <p:spPr>
          <a:xfrm>
            <a:off x="5645668" y="0"/>
            <a:ext cx="6546332" cy="6027987"/>
          </a:xfrm>
          <a:prstGeom prst="rect">
            <a:avLst/>
          </a:prstGeom>
        </p:spPr>
      </p:pic>
    </p:spTree>
    <p:extLst>
      <p:ext uri="{BB962C8B-B14F-4D97-AF65-F5344CB8AC3E}">
        <p14:creationId xmlns:p14="http://schemas.microsoft.com/office/powerpoint/2010/main" val="1165428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Housing Elements and Plan Bay Area</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695626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Element Overview</a:t>
            </a:r>
          </a:p>
        </p:txBody>
      </p:sp>
      <p:sp>
        <p:nvSpPr>
          <p:cNvPr id="3" name="Content Placeholder 2"/>
          <p:cNvSpPr>
            <a:spLocks noGrp="1"/>
          </p:cNvSpPr>
          <p:nvPr>
            <p:ph idx="1"/>
          </p:nvPr>
        </p:nvSpPr>
        <p:spPr/>
        <p:txBody>
          <a:bodyPr/>
          <a:lstStyle/>
          <a:p>
            <a:r>
              <a:rPr lang="en-US" dirty="0"/>
              <a:t>Deadline for Update: January 2023</a:t>
            </a:r>
          </a:p>
          <a:p>
            <a:r>
              <a:rPr lang="en-US" dirty="0"/>
              <a:t>Must be certified by State</a:t>
            </a:r>
          </a:p>
          <a:p>
            <a:r>
              <a:rPr lang="en-US" dirty="0"/>
              <a:t>Sections</a:t>
            </a:r>
          </a:p>
          <a:p>
            <a:pPr lvl="1"/>
            <a:r>
              <a:rPr lang="en-US" dirty="0"/>
              <a:t>Housing needs, including special housing needs</a:t>
            </a:r>
          </a:p>
          <a:p>
            <a:pPr lvl="1"/>
            <a:r>
              <a:rPr lang="en-US" dirty="0"/>
              <a:t>Constraints analysis</a:t>
            </a:r>
          </a:p>
          <a:p>
            <a:pPr lvl="1"/>
            <a:r>
              <a:rPr lang="en-US" dirty="0"/>
              <a:t>Policies and programs</a:t>
            </a:r>
          </a:p>
          <a:p>
            <a:pPr lvl="1"/>
            <a:r>
              <a:rPr lang="en-US" b="1" dirty="0"/>
              <a:t>Sites Inventory</a:t>
            </a:r>
          </a:p>
        </p:txBody>
      </p:sp>
    </p:spTree>
    <p:extLst>
      <p:ext uri="{BB962C8B-B14F-4D97-AF65-F5344CB8AC3E}">
        <p14:creationId xmlns:p14="http://schemas.microsoft.com/office/powerpoint/2010/main" val="186076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Sites Inventory</a:t>
            </a:r>
          </a:p>
        </p:txBody>
      </p:sp>
      <p:sp>
        <p:nvSpPr>
          <p:cNvPr id="3" name="Content Placeholder 2"/>
          <p:cNvSpPr>
            <a:spLocks noGrp="1"/>
          </p:cNvSpPr>
          <p:nvPr>
            <p:ph idx="1"/>
          </p:nvPr>
        </p:nvSpPr>
        <p:spPr/>
        <p:txBody>
          <a:bodyPr/>
          <a:lstStyle/>
          <a:p>
            <a:r>
              <a:rPr lang="en-US" dirty="0"/>
              <a:t>Increased scrutiny</a:t>
            </a:r>
          </a:p>
          <a:p>
            <a:r>
              <a:rPr lang="en-US" dirty="0"/>
              <a:t>Higher RHNA</a:t>
            </a:r>
          </a:p>
        </p:txBody>
      </p:sp>
    </p:spTree>
    <p:extLst>
      <p:ext uri="{BB962C8B-B14F-4D97-AF65-F5344CB8AC3E}">
        <p14:creationId xmlns:p14="http://schemas.microsoft.com/office/powerpoint/2010/main" val="3426002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RHNA</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14064235"/>
              </p:ext>
            </p:extLst>
          </p:nvPr>
        </p:nvGraphicFramePr>
        <p:xfrm>
          <a:off x="2436943" y="-98242"/>
          <a:ext cx="7318113" cy="50460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19606092"/>
              </p:ext>
            </p:extLst>
          </p:nvPr>
        </p:nvGraphicFramePr>
        <p:xfrm>
          <a:off x="3121276" y="4759887"/>
          <a:ext cx="6799339" cy="1903962"/>
        </p:xfrm>
        <a:graphic>
          <a:graphicData uri="http://schemas.openxmlformats.org/drawingml/2006/table">
            <a:tbl>
              <a:tblPr firstRow="1" firstCol="1" bandRow="1">
                <a:tableStyleId>{5C22544A-7EE6-4342-B048-85BDC9FD1C3A}</a:tableStyleId>
              </a:tblPr>
              <a:tblGrid>
                <a:gridCol w="3650193">
                  <a:extLst>
                    <a:ext uri="{9D8B030D-6E8A-4147-A177-3AD203B41FA5}">
                      <a16:colId xmlns:a16="http://schemas.microsoft.com/office/drawing/2014/main" val="20000"/>
                    </a:ext>
                  </a:extLst>
                </a:gridCol>
                <a:gridCol w="1938354">
                  <a:extLst>
                    <a:ext uri="{9D8B030D-6E8A-4147-A177-3AD203B41FA5}">
                      <a16:colId xmlns:a16="http://schemas.microsoft.com/office/drawing/2014/main" val="20001"/>
                    </a:ext>
                  </a:extLst>
                </a:gridCol>
                <a:gridCol w="1210792">
                  <a:extLst>
                    <a:ext uri="{9D8B030D-6E8A-4147-A177-3AD203B41FA5}">
                      <a16:colId xmlns:a16="http://schemas.microsoft.com/office/drawing/2014/main" val="20002"/>
                    </a:ext>
                  </a:extLst>
                </a:gridCol>
              </a:tblGrid>
              <a:tr h="317327">
                <a:tc>
                  <a:txBody>
                    <a:bodyPr/>
                    <a:lstStyle/>
                    <a:p>
                      <a:pPr marL="0" marR="0">
                        <a:spcBef>
                          <a:spcPts val="0"/>
                        </a:spcBef>
                        <a:spcAft>
                          <a:spcPts val="0"/>
                        </a:spcAft>
                      </a:pPr>
                      <a:r>
                        <a:rPr lang="en-US" sz="1200" dirty="0">
                          <a:effectLst/>
                        </a:rPr>
                        <a:t>Income Category</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Housing Unit Need</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Percent</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17327">
                <a:tc>
                  <a:txBody>
                    <a:bodyPr/>
                    <a:lstStyle/>
                    <a:p>
                      <a:pPr marL="0" marR="0">
                        <a:spcBef>
                          <a:spcPts val="0"/>
                        </a:spcBef>
                        <a:spcAft>
                          <a:spcPts val="0"/>
                        </a:spcAft>
                      </a:pPr>
                      <a:r>
                        <a:rPr lang="en-US" sz="1200" dirty="0">
                          <a:effectLst/>
                        </a:rPr>
                        <a:t>Very Low Income (0-50% AMI*) </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114,442 </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26%</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17327">
                <a:tc>
                  <a:txBody>
                    <a:bodyPr/>
                    <a:lstStyle/>
                    <a:p>
                      <a:pPr marL="0" marR="0">
                        <a:spcBef>
                          <a:spcPts val="0"/>
                        </a:spcBef>
                        <a:spcAft>
                          <a:spcPts val="0"/>
                        </a:spcAft>
                      </a:pPr>
                      <a:r>
                        <a:rPr lang="en-US" sz="1200" dirty="0">
                          <a:effectLst/>
                        </a:rPr>
                        <a:t>Low Income (50-80% AMI) </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65,892</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15%</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17327">
                <a:tc>
                  <a:txBody>
                    <a:bodyPr/>
                    <a:lstStyle/>
                    <a:p>
                      <a:pPr marL="0" marR="0">
                        <a:spcBef>
                          <a:spcPts val="0"/>
                        </a:spcBef>
                        <a:spcAft>
                          <a:spcPts val="0"/>
                        </a:spcAft>
                      </a:pPr>
                      <a:r>
                        <a:rPr lang="en-US" sz="1200" dirty="0">
                          <a:effectLst/>
                        </a:rPr>
                        <a:t>Moderate Income (80-120% AMI) </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72,712 </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17%</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17327">
                <a:tc>
                  <a:txBody>
                    <a:bodyPr/>
                    <a:lstStyle/>
                    <a:p>
                      <a:pPr marL="0" marR="0">
                        <a:spcBef>
                          <a:spcPts val="0"/>
                        </a:spcBef>
                        <a:spcAft>
                          <a:spcPts val="0"/>
                        </a:spcAft>
                      </a:pPr>
                      <a:r>
                        <a:rPr lang="en-US" sz="1200" dirty="0">
                          <a:effectLst/>
                        </a:rPr>
                        <a:t>Above Moderate Income (120%+ AMI) </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188,130 </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43%</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17327">
                <a:tc>
                  <a:txBody>
                    <a:bodyPr/>
                    <a:lstStyle/>
                    <a:p>
                      <a:pPr marL="0" marR="0">
                        <a:spcBef>
                          <a:spcPts val="0"/>
                        </a:spcBef>
                        <a:spcAft>
                          <a:spcPts val="0"/>
                        </a:spcAft>
                      </a:pPr>
                      <a:r>
                        <a:rPr lang="en-US" sz="1200" dirty="0">
                          <a:effectLst/>
                        </a:rPr>
                        <a:t>TOTAL</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441,176 </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100%</a:t>
                      </a:r>
                      <a:endParaRPr lang="en-US" sz="1200" dirty="0">
                        <a:solidFill>
                          <a:srgbClr val="000000"/>
                        </a:solidFill>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47614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Factors </a:t>
            </a:r>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en-US" dirty="0"/>
              <a:t>Access to High Opportunity Areas – More housing units allocated to jurisdictions with the most access to opportunity (e.g. good schools, low poverty, etc.).</a:t>
            </a:r>
          </a:p>
          <a:p>
            <a:pPr marL="514350" lvl="0" indent="-514350">
              <a:buFont typeface="+mj-lt"/>
              <a:buAutoNum type="arabicPeriod"/>
            </a:pPr>
            <a:r>
              <a:rPr lang="en-US" dirty="0"/>
              <a:t>Divergence Index – More housing allocated to jurisdictions that are more segregated compared to the rest of the region.</a:t>
            </a:r>
          </a:p>
          <a:p>
            <a:pPr marL="514350" lvl="0" indent="-514350">
              <a:buFont typeface="+mj-lt"/>
              <a:buAutoNum type="arabicPeriod"/>
            </a:pPr>
            <a:r>
              <a:rPr lang="en-US" dirty="0"/>
              <a:t>Job Proximity – More housing allocated to jurisdictions with easy access to region’s job centers.</a:t>
            </a:r>
          </a:p>
          <a:p>
            <a:pPr marL="514350" lvl="0" indent="-514350">
              <a:buFont typeface="+mj-lt"/>
              <a:buAutoNum type="arabicPeriod"/>
            </a:pPr>
            <a:r>
              <a:rPr lang="en-US" dirty="0"/>
              <a:t>Vehicle Miles Travelled (VMT) - More housing allocated to jurisdictions with a high number of vehicle miles travelled per worker.</a:t>
            </a:r>
          </a:p>
          <a:p>
            <a:pPr marL="514350" lvl="0" indent="-514350">
              <a:buFont typeface="+mj-lt"/>
              <a:buAutoNum type="arabicPeriod"/>
            </a:pPr>
            <a:r>
              <a:rPr lang="en-US" dirty="0"/>
              <a:t>Jobs-Housing Balance - More housing allocated to jurisdictions with a high number of jobs relative to the amount of housing. </a:t>
            </a:r>
          </a:p>
          <a:p>
            <a:pPr marL="514350" lvl="0" indent="-514350">
              <a:buFont typeface="+mj-lt"/>
              <a:buAutoNum type="arabicPeriod"/>
            </a:pPr>
            <a:r>
              <a:rPr lang="en-US" dirty="0"/>
              <a:t>Jobs-Housing Fit - More housing allocated to jurisdictions with a high number of low-wage jobs relative to the number of low-cost rental units.</a:t>
            </a:r>
          </a:p>
          <a:p>
            <a:pPr marL="514350" lvl="0" indent="-514350">
              <a:buFont typeface="+mj-lt"/>
              <a:buAutoNum type="arabicPeriod"/>
            </a:pPr>
            <a:r>
              <a:rPr lang="en-US" dirty="0"/>
              <a:t>Future Jobs - More housing allocated to jurisdictions with a higher share of projected jobs.</a:t>
            </a:r>
          </a:p>
          <a:p>
            <a:pPr marL="514350" lvl="0" indent="-514350">
              <a:buFont typeface="+mj-lt"/>
              <a:buAutoNum type="arabicPeriod"/>
            </a:pPr>
            <a:r>
              <a:rPr lang="en-US" dirty="0"/>
              <a:t>Transit Connectivity - More housing allocated to jurisdictions with existing and planned transit infrastructure.</a:t>
            </a:r>
          </a:p>
          <a:p>
            <a:pPr marL="514350" lvl="0" indent="-514350">
              <a:buFont typeface="+mj-lt"/>
              <a:buAutoNum type="arabicPeriod"/>
            </a:pPr>
            <a:r>
              <a:rPr lang="en-US" dirty="0"/>
              <a:t>Natural Hazards - More housing is allocated to areas with low natural hazard risk.</a:t>
            </a:r>
          </a:p>
          <a:p>
            <a:endParaRPr lang="en-US" dirty="0"/>
          </a:p>
        </p:txBody>
      </p:sp>
    </p:spTree>
    <p:extLst>
      <p:ext uri="{BB962C8B-B14F-4D97-AF65-F5344CB8AC3E}">
        <p14:creationId xmlns:p14="http://schemas.microsoft.com/office/powerpoint/2010/main" val="905319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Visualization Tool </a:t>
            </a:r>
          </a:p>
        </p:txBody>
      </p:sp>
      <p:sp>
        <p:nvSpPr>
          <p:cNvPr id="3" name="Content Placeholder 2"/>
          <p:cNvSpPr>
            <a:spLocks noGrp="1"/>
          </p:cNvSpPr>
          <p:nvPr>
            <p:ph idx="1"/>
          </p:nvPr>
        </p:nvSpPr>
        <p:spPr>
          <a:xfrm>
            <a:off x="838200" y="1825625"/>
            <a:ext cx="4593609" cy="4725300"/>
          </a:xfrm>
        </p:spPr>
        <p:txBody>
          <a:bodyPr/>
          <a:lstStyle/>
          <a:p>
            <a:pPr lvl="1"/>
            <a:r>
              <a:rPr lang="en-US" dirty="0"/>
              <a:t>Explore factors at </a:t>
            </a:r>
            <a:r>
              <a:rPr lang="en-US" dirty="0">
                <a:hlinkClick r:id="rId3"/>
              </a:rPr>
              <a:t>https://rhna-factors.mtcanalytics.org/</a:t>
            </a:r>
            <a:endParaRPr lang="en-US" dirty="0"/>
          </a:p>
          <a:p>
            <a:pPr lvl="1"/>
            <a:endParaRPr lang="en-US" dirty="0"/>
          </a:p>
        </p:txBody>
      </p:sp>
      <p:pic>
        <p:nvPicPr>
          <p:cNvPr id="5" name="Picture 4"/>
          <p:cNvPicPr>
            <a:picLocks noChangeAspect="1"/>
          </p:cNvPicPr>
          <p:nvPr/>
        </p:nvPicPr>
        <p:blipFill rotWithShape="1">
          <a:blip r:embed="rId4"/>
          <a:srcRect l="30224"/>
          <a:stretch/>
        </p:blipFill>
        <p:spPr>
          <a:xfrm>
            <a:off x="5645668" y="0"/>
            <a:ext cx="6546332" cy="6027987"/>
          </a:xfrm>
          <a:prstGeom prst="rect">
            <a:avLst/>
          </a:prstGeom>
        </p:spPr>
      </p:pic>
    </p:spTree>
    <p:extLst>
      <p:ext uri="{BB962C8B-B14F-4D97-AF65-F5344CB8AC3E}">
        <p14:creationId xmlns:p14="http://schemas.microsoft.com/office/powerpoint/2010/main" val="1137743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Bay Area/ Blueprint</a:t>
            </a:r>
          </a:p>
        </p:txBody>
      </p:sp>
      <p:sp>
        <p:nvSpPr>
          <p:cNvPr id="3" name="Content Placeholder 2"/>
          <p:cNvSpPr>
            <a:spLocks noGrp="1"/>
          </p:cNvSpPr>
          <p:nvPr>
            <p:ph idx="1"/>
          </p:nvPr>
        </p:nvSpPr>
        <p:spPr/>
        <p:txBody>
          <a:bodyPr/>
          <a:lstStyle/>
          <a:p>
            <a:r>
              <a:rPr lang="en-US" dirty="0"/>
              <a:t>Draft available now</a:t>
            </a:r>
          </a:p>
          <a:p>
            <a:r>
              <a:rPr lang="en-US" dirty="0"/>
              <a:t>Final in December 2020</a:t>
            </a:r>
          </a:p>
          <a:p>
            <a:r>
              <a:rPr lang="en-US" dirty="0"/>
              <a:t>Can affect RHNA</a:t>
            </a:r>
          </a:p>
          <a:p>
            <a:pPr lvl="1"/>
            <a:r>
              <a:rPr lang="en-US" dirty="0"/>
              <a:t>Sets the maximum RHNA for each jurisdiction. </a:t>
            </a:r>
          </a:p>
          <a:p>
            <a:pPr lvl="1"/>
            <a:r>
              <a:rPr lang="en-US" dirty="0"/>
              <a:t>Potentially determining the RHNA for each jurisdiction </a:t>
            </a:r>
          </a:p>
          <a:p>
            <a:pPr lvl="1"/>
            <a:r>
              <a:rPr lang="en-US" dirty="0"/>
              <a:t>Potentially changing the regional number</a:t>
            </a:r>
          </a:p>
        </p:txBody>
      </p:sp>
    </p:spTree>
    <p:extLst>
      <p:ext uri="{BB962C8B-B14F-4D97-AF65-F5344CB8AC3E}">
        <p14:creationId xmlns:p14="http://schemas.microsoft.com/office/powerpoint/2010/main" val="813502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 for Santa Clara County </a:t>
            </a:r>
          </a:p>
        </p:txBody>
      </p:sp>
      <p:sp>
        <p:nvSpPr>
          <p:cNvPr id="3" name="Content Placeholder 2"/>
          <p:cNvSpPr>
            <a:spLocks noGrp="1"/>
          </p:cNvSpPr>
          <p:nvPr>
            <p:ph idx="1"/>
          </p:nvPr>
        </p:nvSpPr>
        <p:spPr/>
        <p:txBody>
          <a:bodyPr>
            <a:normAutofit fontScale="85000" lnSpcReduction="20000"/>
          </a:bodyPr>
          <a:lstStyle/>
          <a:p>
            <a:pPr lvl="0"/>
            <a:r>
              <a:rPr lang="en-US" dirty="0"/>
              <a:t>Job rich cities – Cities may be expected to close some or all of their jobs/housing imbalance as part of the RHNA process. Many members of the RHNA methodology committee have said that they want employment to be the primary driver of RHNA. The current visualization tool does not reflect this desire, but this may change. </a:t>
            </a:r>
          </a:p>
          <a:p>
            <a:pPr lvl="0"/>
            <a:r>
              <a:rPr lang="en-US" dirty="0"/>
              <a:t>Small towns near job rich cities – In Southern California, the methodology greatly increased RHNA numbers for small, residential towns near job centers. For example, West Hollywood’s RHNA increased from 77 to 3,460. Currently, the visualization tool does not predict this, but it is a possibility. </a:t>
            </a:r>
          </a:p>
          <a:p>
            <a:pPr lvl="0"/>
            <a:r>
              <a:rPr lang="en-US" dirty="0"/>
              <a:t>Cities with good public transportation networks – ABAG may choose to put more RHNA near cities with access to public transportation to reduce greenhouse gasses. </a:t>
            </a:r>
          </a:p>
          <a:p>
            <a:pPr lvl="0"/>
            <a:r>
              <a:rPr lang="en-US" dirty="0"/>
              <a:t>Cities with opportunity areas – Housing methodology committee members have also expressed a strong interest in having more housing in areas of high opportunity (low poverty, good schools, etc.).</a:t>
            </a:r>
          </a:p>
          <a:p>
            <a:endParaRPr lang="en-US" dirty="0"/>
          </a:p>
        </p:txBody>
      </p:sp>
    </p:spTree>
    <p:extLst>
      <p:ext uri="{BB962C8B-B14F-4D97-AF65-F5344CB8AC3E}">
        <p14:creationId xmlns:p14="http://schemas.microsoft.com/office/powerpoint/2010/main" val="3652159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1481</TotalTime>
  <Words>1698</Words>
  <Application>Microsoft Macintosh PowerPoint</Application>
  <PresentationFormat>Widescreen</PresentationFormat>
  <Paragraphs>112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See Notes Below</vt:lpstr>
      <vt:lpstr>Housing Elements and Plan Bay Area</vt:lpstr>
      <vt:lpstr>Housing Element Overview</vt:lpstr>
      <vt:lpstr>Sites Inventory</vt:lpstr>
      <vt:lpstr>RHNA</vt:lpstr>
      <vt:lpstr>Methodology Factors </vt:lpstr>
      <vt:lpstr>Visualization Tool </vt:lpstr>
      <vt:lpstr>Plan Bay Area/ Blueprint</vt:lpstr>
      <vt:lpstr>Implications for Santa Clara County </vt:lpstr>
      <vt:lpstr>Implications for X Jurisdiction </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RHNA 6</dc:title>
  <dc:creator>Joshua Abrams</dc:creator>
  <cp:lastModifiedBy>paul peninger</cp:lastModifiedBy>
  <cp:revision>40</cp:revision>
  <dcterms:created xsi:type="dcterms:W3CDTF">2020-06-01T19:53:09Z</dcterms:created>
  <dcterms:modified xsi:type="dcterms:W3CDTF">2020-07-17T19:57:45Z</dcterms:modified>
</cp:coreProperties>
</file>