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90" r:id="rId2"/>
    <p:sldId id="257" r:id="rId3"/>
    <p:sldId id="295" r:id="rId4"/>
    <p:sldId id="258" r:id="rId5"/>
    <p:sldId id="296" r:id="rId6"/>
    <p:sldId id="259" r:id="rId7"/>
    <p:sldId id="297" r:id="rId8"/>
    <p:sldId id="298" r:id="rId9"/>
    <p:sldId id="267" r:id="rId10"/>
    <p:sldId id="269" r:id="rId11"/>
    <p:sldId id="270" r:id="rId12"/>
    <p:sldId id="268" r:id="rId13"/>
    <p:sldId id="284" r:id="rId14"/>
    <p:sldId id="300" r:id="rId15"/>
    <p:sldId id="283" r:id="rId16"/>
    <p:sldId id="299" r:id="rId17"/>
    <p:sldId id="292" r:id="rId18"/>
    <p:sldId id="286" r:id="rId19"/>
    <p:sldId id="291" r:id="rId20"/>
    <p:sldId id="294" r:id="rId21"/>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goghL3Uii8t4NlRlquxJuvPVIa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A014B0-241B-4B4F-A5B2-F191516547CA}">
  <a:tblStyle styleId="{5FA014B0-241B-4B4F-A5B2-F191516547C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8"/>
    <p:restoredTop sz="82747" autoAdjust="0"/>
  </p:normalViewPr>
  <p:slideViewPr>
    <p:cSldViewPr snapToGrid="0">
      <p:cViewPr varScale="1">
        <p:scale>
          <a:sx n="66" d="100"/>
          <a:sy n="66" d="100"/>
        </p:scale>
        <p:origin x="880" y="3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38071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64AB2-25A8-4D41-9B91-34ED3D1403F2}" type="slidenum">
              <a:rPr lang="en-US" smtClean="0"/>
              <a:t>1</a:t>
            </a:fld>
            <a:endParaRPr lang="en-US" dirty="0"/>
          </a:p>
        </p:txBody>
      </p:sp>
    </p:spTree>
    <p:extLst>
      <p:ext uri="{BB962C8B-B14F-4D97-AF65-F5344CB8AC3E}">
        <p14:creationId xmlns:p14="http://schemas.microsoft.com/office/powerpoint/2010/main" val="96928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https://ww3.arb.ca.gov/cc/capandtrade/auctionproceeds/communityinvestments.htm</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359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646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2" name="Google Shape;17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0996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db7c3a1b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4" name="Google Shape;184;g9db7c3a1b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5130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db7c3a1b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4" name="Google Shape;184;g9db7c3a1b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463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db7c3a1b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4" name="Google Shape;184;g9db7c3a1b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2404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db7c3a1b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4" name="Google Shape;184;g9db7c3a1b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5528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119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52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db7c3a1b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7" name="Google Shape;147;g9db7c3a1b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712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199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20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053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454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i="1" u="none" strike="noStrike" dirty="0">
                <a:solidFill>
                  <a:srgbClr val="000000"/>
                </a:solidFill>
                <a:effectLst/>
                <a:latin typeface="Arial" panose="020B0604020202020204" pitchFamily="34" charset="0"/>
              </a:rPr>
              <a:t>(Based on fair market rent for a one bedroom in Santa Clara County (huduser.gov). Wage information from the California Employment Development Department)</a:t>
            </a:r>
            <a:endParaRPr dirty="0"/>
          </a:p>
        </p:txBody>
      </p:sp>
      <p:sp>
        <p:nvSpPr>
          <p:cNvPr id="159" name="Google Shape;15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192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663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mj-lt"/>
              </a:rPr>
              <a:t>Can be separate or can be integrated</a:t>
            </a:r>
          </a:p>
          <a:p>
            <a:endParaRPr lang="en-US" dirty="0">
              <a:latin typeface="+mj-lt"/>
            </a:endParaRPr>
          </a:p>
          <a:p>
            <a:r>
              <a:rPr lang="en-US" dirty="0">
                <a:latin typeface="+mj-lt"/>
              </a:rPr>
              <a:t>Disadvantaged community is defined as: “‘Disadvantaged communities’ means an area identified by the California Environmental Protection Agency Pursuant to Section 39711 of the Health and Safety Code or an area that is a low-income area that is disproportionately affected by environmental pollution and other hazards that can lead to negative health effects, exposure, or environmental degradation.” (Gov. Code, § 65302, subd. (h)(4)(A)).”</a:t>
            </a:r>
          </a:p>
          <a:p>
            <a:endParaRPr lang="en-US" dirty="0">
              <a:latin typeface="+mj-lt"/>
            </a:endParaRPr>
          </a:p>
          <a:p>
            <a:r>
              <a:rPr lang="en-US" dirty="0">
                <a:latin typeface="+mj-lt"/>
              </a:rPr>
              <a:t>OPR recommends the following methods for the disadvantaged community screening analysis 1. Use CalEnviroScreen to examine whether the planning area for the general plan contains census tracts that have a combined score of 75% or higher. 6 2. Map the household median incomes by census tract in the planning area at or below statewide median income and examine for disproportionate pollution burden. 3. Map the household median incomes by census tract in the planning area at or below the Department</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414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11"/>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1"/>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11"/>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084659" y="365125"/>
            <a:ext cx="6977100" cy="2992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4400"/>
              <a:buFont typeface="Century Gothic"/>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1290484" y="3365557"/>
            <a:ext cx="6564300" cy="549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8" name="Google Shape;88;p21"/>
          <p:cNvSpPr txBox="1">
            <a:spLocks noGrp="1"/>
          </p:cNvSpPr>
          <p:nvPr>
            <p:ph type="body" idx="2"/>
          </p:nvPr>
        </p:nvSpPr>
        <p:spPr>
          <a:xfrm>
            <a:off x="628650" y="4501729"/>
            <a:ext cx="7884300" cy="14895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9" name="Google Shape;89;p21"/>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21"/>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21"/>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
        <p:nvSpPr>
          <p:cNvPr id="92" name="Google Shape;92;p21"/>
          <p:cNvSpPr txBox="1"/>
          <p:nvPr/>
        </p:nvSpPr>
        <p:spPr>
          <a:xfrm>
            <a:off x="833283" y="786824"/>
            <a:ext cx="4572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0"/>
              <a:buFont typeface="Century Gothic"/>
              <a:buNone/>
            </a:pPr>
            <a:r>
              <a:rPr lang="en-US" sz="8000" b="0" i="0" u="none" strike="noStrike" cap="none" dirty="0">
                <a:solidFill>
                  <a:schemeClr val="lt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93" name="Google Shape;93;p21"/>
          <p:cNvSpPr txBox="1"/>
          <p:nvPr/>
        </p:nvSpPr>
        <p:spPr>
          <a:xfrm>
            <a:off x="7828359" y="2743200"/>
            <a:ext cx="457200" cy="584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Century Gothic"/>
              <a:buNone/>
            </a:pPr>
            <a:r>
              <a:rPr lang="en-US" sz="8000" b="0" i="0" u="none" strike="noStrike" cap="none" dirty="0">
                <a:solidFill>
                  <a:schemeClr val="lt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629841" y="2326974"/>
            <a:ext cx="7886700" cy="2511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2"/>
          <p:cNvSpPr txBox="1">
            <a:spLocks noGrp="1"/>
          </p:cNvSpPr>
          <p:nvPr>
            <p:ph type="body" idx="1"/>
          </p:nvPr>
        </p:nvSpPr>
        <p:spPr>
          <a:xfrm>
            <a:off x="629843" y="4850581"/>
            <a:ext cx="7885500" cy="1140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97" name="Google Shape;97;p22"/>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22"/>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9" name="Google Shape;99;p22"/>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3"/>
          <p:cNvSpPr txBox="1">
            <a:spLocks noGrp="1"/>
          </p:cNvSpPr>
          <p:nvPr>
            <p:ph type="body" idx="1"/>
          </p:nvPr>
        </p:nvSpPr>
        <p:spPr>
          <a:xfrm>
            <a:off x="1002961" y="1885950"/>
            <a:ext cx="22101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03" name="Google Shape;103;p23"/>
          <p:cNvSpPr txBox="1">
            <a:spLocks noGrp="1"/>
          </p:cNvSpPr>
          <p:nvPr>
            <p:ph type="body" idx="2"/>
          </p:nvPr>
        </p:nvSpPr>
        <p:spPr>
          <a:xfrm>
            <a:off x="1017602" y="2571750"/>
            <a:ext cx="21954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4" name="Google Shape;104;p23"/>
          <p:cNvSpPr txBox="1">
            <a:spLocks noGrp="1"/>
          </p:cNvSpPr>
          <p:nvPr>
            <p:ph type="body" idx="3"/>
          </p:nvPr>
        </p:nvSpPr>
        <p:spPr>
          <a:xfrm>
            <a:off x="3441000" y="1885950"/>
            <a:ext cx="22023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5" name="Google Shape;105;p23"/>
          <p:cNvSpPr txBox="1">
            <a:spLocks noGrp="1"/>
          </p:cNvSpPr>
          <p:nvPr>
            <p:ph type="body" idx="4"/>
          </p:nvPr>
        </p:nvSpPr>
        <p:spPr>
          <a:xfrm>
            <a:off x="3433081" y="2571750"/>
            <a:ext cx="22101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6" name="Google Shape;106;p23"/>
          <p:cNvSpPr txBox="1">
            <a:spLocks noGrp="1"/>
          </p:cNvSpPr>
          <p:nvPr>
            <p:ph type="body" idx="5"/>
          </p:nvPr>
        </p:nvSpPr>
        <p:spPr>
          <a:xfrm>
            <a:off x="5871781" y="1885950"/>
            <a:ext cx="2199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7" name="Google Shape;107;p23"/>
          <p:cNvSpPr txBox="1">
            <a:spLocks noGrp="1"/>
          </p:cNvSpPr>
          <p:nvPr>
            <p:ph type="body" idx="6"/>
          </p:nvPr>
        </p:nvSpPr>
        <p:spPr>
          <a:xfrm>
            <a:off x="5871781" y="2571750"/>
            <a:ext cx="21990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8" name="Google Shape;108;p23"/>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p23"/>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23"/>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4"/>
          <p:cNvSpPr txBox="1">
            <a:spLocks noGrp="1"/>
          </p:cNvSpPr>
          <p:nvPr>
            <p:ph type="body" idx="1"/>
          </p:nvPr>
        </p:nvSpPr>
        <p:spPr>
          <a:xfrm>
            <a:off x="999064" y="4297503"/>
            <a:ext cx="2205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4" name="Google Shape;114;p24"/>
          <p:cNvSpPr>
            <a:spLocks noGrp="1"/>
          </p:cNvSpPr>
          <p:nvPr>
            <p:ph type="pic" idx="2"/>
          </p:nvPr>
        </p:nvSpPr>
        <p:spPr>
          <a:xfrm>
            <a:off x="999064" y="2256354"/>
            <a:ext cx="22050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15" name="Google Shape;115;p24"/>
          <p:cNvSpPr txBox="1">
            <a:spLocks noGrp="1"/>
          </p:cNvSpPr>
          <p:nvPr>
            <p:ph type="body" idx="3"/>
          </p:nvPr>
        </p:nvSpPr>
        <p:spPr>
          <a:xfrm>
            <a:off x="999064" y="4873774"/>
            <a:ext cx="22050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6" name="Google Shape;116;p24"/>
          <p:cNvSpPr txBox="1">
            <a:spLocks noGrp="1"/>
          </p:cNvSpPr>
          <p:nvPr>
            <p:ph type="body" idx="4"/>
          </p:nvPr>
        </p:nvSpPr>
        <p:spPr>
          <a:xfrm>
            <a:off x="3426750" y="4297503"/>
            <a:ext cx="21978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7" name="Google Shape;117;p24"/>
          <p:cNvSpPr>
            <a:spLocks noGrp="1"/>
          </p:cNvSpPr>
          <p:nvPr>
            <p:ph type="pic" idx="5"/>
          </p:nvPr>
        </p:nvSpPr>
        <p:spPr>
          <a:xfrm>
            <a:off x="3426747" y="2256354"/>
            <a:ext cx="21978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18" name="Google Shape;118;p24"/>
          <p:cNvSpPr txBox="1">
            <a:spLocks noGrp="1"/>
          </p:cNvSpPr>
          <p:nvPr>
            <p:ph type="body" idx="6"/>
          </p:nvPr>
        </p:nvSpPr>
        <p:spPr>
          <a:xfrm>
            <a:off x="3425737" y="4873773"/>
            <a:ext cx="22008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9" name="Google Shape;119;p24"/>
          <p:cNvSpPr txBox="1">
            <a:spLocks noGrp="1"/>
          </p:cNvSpPr>
          <p:nvPr>
            <p:ph type="body" idx="7"/>
          </p:nvPr>
        </p:nvSpPr>
        <p:spPr>
          <a:xfrm>
            <a:off x="5853246" y="4297503"/>
            <a:ext cx="2199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0" name="Google Shape;120;p24"/>
          <p:cNvSpPr>
            <a:spLocks noGrp="1"/>
          </p:cNvSpPr>
          <p:nvPr>
            <p:ph type="pic" idx="8"/>
          </p:nvPr>
        </p:nvSpPr>
        <p:spPr>
          <a:xfrm>
            <a:off x="5853245" y="2256354"/>
            <a:ext cx="21990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21" name="Google Shape;121;p24"/>
          <p:cNvSpPr txBox="1">
            <a:spLocks noGrp="1"/>
          </p:cNvSpPr>
          <p:nvPr>
            <p:ph type="body" idx="9"/>
          </p:nvPr>
        </p:nvSpPr>
        <p:spPr>
          <a:xfrm>
            <a:off x="5853150" y="4873771"/>
            <a:ext cx="22020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22" name="Google Shape;122;p24"/>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3" name="Google Shape;123;p24"/>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4" name="Google Shape;124;p24"/>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5"/>
          <p:cNvSpPr txBox="1">
            <a:spLocks noGrp="1"/>
          </p:cNvSpPr>
          <p:nvPr>
            <p:ph type="body" idx="1"/>
          </p:nvPr>
        </p:nvSpPr>
        <p:spPr>
          <a:xfrm rot="5400000">
            <a:off x="2502150" y="163625"/>
            <a:ext cx="4351200" cy="7675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8" name="Google Shape;128;p25"/>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9" name="Google Shape;129;p25"/>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0" name="Google Shape;130;p25"/>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rot="5400000">
            <a:off x="4623601" y="2285275"/>
            <a:ext cx="58119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6"/>
          <p:cNvSpPr txBox="1">
            <a:spLocks noGrp="1"/>
          </p:cNvSpPr>
          <p:nvPr>
            <p:ph type="body" idx="1"/>
          </p:nvPr>
        </p:nvSpPr>
        <p:spPr>
          <a:xfrm rot="5400000">
            <a:off x="623027"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26"/>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p26"/>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p26"/>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840000" y="1825625"/>
            <a:ext cx="37689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0" name="Google Shape;30;p12"/>
          <p:cNvSpPr txBox="1">
            <a:spLocks noGrp="1"/>
          </p:cNvSpPr>
          <p:nvPr>
            <p:ph type="body" idx="2"/>
          </p:nvPr>
        </p:nvSpPr>
        <p:spPr>
          <a:xfrm>
            <a:off x="4739880" y="1825625"/>
            <a:ext cx="37755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 name="Google Shape;31;p12"/>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12"/>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12"/>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3"/>
          <p:cNvSpPr txBox="1">
            <a:spLocks noGrp="1"/>
          </p:cNvSpPr>
          <p:nvPr>
            <p:ph type="ctrTitle"/>
          </p:nvPr>
        </p:nvSpPr>
        <p:spPr>
          <a:xfrm>
            <a:off x="640899" y="4464028"/>
            <a:ext cx="6858000" cy="16416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E2E2E2"/>
              </a:buClr>
              <a:buSzPts val="9600"/>
              <a:buFont typeface="Century Gothic"/>
              <a:buNone/>
              <a:defRPr sz="9600" b="0">
                <a:solidFill>
                  <a:srgbClr val="E2E2E2"/>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
          <p:cNvSpPr txBox="1">
            <a:spLocks noGrp="1"/>
          </p:cNvSpPr>
          <p:nvPr>
            <p:ph type="subTitle" idx="1"/>
          </p:nvPr>
        </p:nvSpPr>
        <p:spPr>
          <a:xfrm>
            <a:off x="640899" y="3693678"/>
            <a:ext cx="6858000" cy="75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chemeClr val="lt2"/>
              </a:buClr>
              <a:buSzPts val="3200"/>
              <a:buNone/>
              <a:defRPr sz="3200" b="0">
                <a:solidFill>
                  <a:schemeClr val="lt2"/>
                </a:solidFill>
                <a:latin typeface="Century Gothic"/>
                <a:ea typeface="Century Gothic"/>
                <a:cs typeface="Century Gothic"/>
                <a:sym typeface="Century Gothic"/>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7" name="Google Shape;37;p13"/>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13"/>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13"/>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629841"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40000" y="1681163"/>
            <a:ext cx="3768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 name="Google Shape;43;p14"/>
          <p:cNvSpPr txBox="1">
            <a:spLocks noGrp="1"/>
          </p:cNvSpPr>
          <p:nvPr>
            <p:ph type="body" idx="2"/>
          </p:nvPr>
        </p:nvSpPr>
        <p:spPr>
          <a:xfrm>
            <a:off x="840000" y="2505075"/>
            <a:ext cx="3768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14"/>
          <p:cNvSpPr txBox="1">
            <a:spLocks noGrp="1"/>
          </p:cNvSpPr>
          <p:nvPr>
            <p:ph type="body" idx="3"/>
          </p:nvPr>
        </p:nvSpPr>
        <p:spPr>
          <a:xfrm>
            <a:off x="4739882" y="1681163"/>
            <a:ext cx="37767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 name="Google Shape;45;p14"/>
          <p:cNvSpPr txBox="1">
            <a:spLocks noGrp="1"/>
          </p:cNvSpPr>
          <p:nvPr>
            <p:ph type="body" idx="4"/>
          </p:nvPr>
        </p:nvSpPr>
        <p:spPr>
          <a:xfrm>
            <a:off x="4739882" y="2505075"/>
            <a:ext cx="37767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14"/>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14"/>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14"/>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15"/>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15"/>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6"/>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6"/>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a:spLocks noGrp="1"/>
          </p:cNvSpPr>
          <p:nvPr>
            <p:ph type="pic" idx="2"/>
          </p:nvPr>
        </p:nvSpPr>
        <p:spPr>
          <a:xfrm>
            <a:off x="3887391" y="987434"/>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dirty="0"/>
          </a:p>
        </p:txBody>
      </p:sp>
      <p:sp>
        <p:nvSpPr>
          <p:cNvPr id="68" name="Google Shape;68;p18"/>
          <p:cNvSpPr txBox="1">
            <a:spLocks noGrp="1"/>
          </p:cNvSpPr>
          <p:nvPr>
            <p:ph type="body" idx="1"/>
          </p:nvPr>
        </p:nvSpPr>
        <p:spPr>
          <a:xfrm>
            <a:off x="840004"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9" name="Google Shape;69;p18"/>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18"/>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18"/>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29841" y="4367169"/>
            <a:ext cx="7886700" cy="819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a:spLocks noGrp="1"/>
          </p:cNvSpPr>
          <p:nvPr>
            <p:ph type="pic" idx="2"/>
          </p:nvPr>
        </p:nvSpPr>
        <p:spPr>
          <a:xfrm>
            <a:off x="629841" y="987434"/>
            <a:ext cx="7886700" cy="3379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dirty="0"/>
          </a:p>
        </p:txBody>
      </p:sp>
      <p:sp>
        <p:nvSpPr>
          <p:cNvPr id="75" name="Google Shape;75;p19"/>
          <p:cNvSpPr txBox="1">
            <a:spLocks noGrp="1"/>
          </p:cNvSpPr>
          <p:nvPr>
            <p:ph type="body" idx="1"/>
          </p:nvPr>
        </p:nvSpPr>
        <p:spPr>
          <a:xfrm>
            <a:off x="629843" y="5186516"/>
            <a:ext cx="7885500" cy="682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6" name="Google Shape;76;p19"/>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19"/>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9"/>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629841" y="365125"/>
            <a:ext cx="7886700" cy="3534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0"/>
          <p:cNvSpPr txBox="1">
            <a:spLocks noGrp="1"/>
          </p:cNvSpPr>
          <p:nvPr>
            <p:ph type="body" idx="1"/>
          </p:nvPr>
        </p:nvSpPr>
        <p:spPr>
          <a:xfrm>
            <a:off x="629843" y="4489399"/>
            <a:ext cx="7885500" cy="15018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2" name="Google Shape;82;p20"/>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0"/>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20"/>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5400"/>
              <a:buFont typeface="Century Gothic"/>
              <a:buNone/>
              <a:defRPr sz="54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EDEDED"/>
              </a:buClr>
              <a:buSzPts val="2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EDEDED"/>
              </a:buClr>
              <a:buSzPts val="24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EDEDED"/>
              </a:buClr>
              <a:buSzPts val="20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9"/>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dirty="0"/>
          </a:p>
        </p:txBody>
      </p:sp>
      <p:sp>
        <p:nvSpPr>
          <p:cNvPr id="13" name="Google Shape;13;p9"/>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dirty="0"/>
          </a:p>
        </p:txBody>
      </p:sp>
      <p:sp>
        <p:nvSpPr>
          <p:cNvPr id="14" name="Google Shape;14;p9"/>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LwIy0XBQOxsfyXuvBTNhMkE93aBFspTq/view?usp=sharin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nonprofithousing.org/events-and-programs/shift-the-narrativ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siliconvalleyathome.org/resources/#housing-affordability" TargetMode="External"/><Relationship Id="rId4" Type="http://schemas.openxmlformats.org/officeDocument/2006/relationships/hyperlink" Target="https://ebho.org/resources/what-is-affordable-housi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1B9DFF2-A2AC-1644-BA6C-7CC5ACC5B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44" y="-122664"/>
            <a:ext cx="11750238" cy="90677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5859" y="258902"/>
            <a:ext cx="6978861" cy="2554545"/>
          </a:xfrm>
          <a:prstGeom prst="rect">
            <a:avLst/>
          </a:prstGeom>
          <a:solidFill>
            <a:schemeClr val="bg1">
              <a:alpha val="60000"/>
            </a:schemeClr>
          </a:solidFill>
          <a:effectLst>
            <a:outerShdw blurRad="50800" dist="50800" dir="5400000" algn="ctr" rotWithShape="0">
              <a:srgbClr val="000000"/>
            </a:outerShdw>
          </a:effectLst>
        </p:spPr>
        <p:txBody>
          <a:bodyPr wrap="square">
            <a:spAutoFit/>
          </a:bodyPr>
          <a:lstStyle/>
          <a:p>
            <a:pPr marL="228600"/>
            <a:r>
              <a:rPr lang="en-US" sz="4000" b="1" dirty="0">
                <a:solidFill>
                  <a:srgbClr val="002060"/>
                </a:solidFill>
                <a:latin typeface="Century Gothic" panose="020B0502020202020204" pitchFamily="34" charset="0"/>
                <a:cs typeface="Gill Sans SemiBold" panose="020B0502020104020203" pitchFamily="34" charset="-79"/>
              </a:rPr>
              <a:t>Santa Clara County </a:t>
            </a:r>
          </a:p>
          <a:p>
            <a:pPr marL="228600"/>
            <a:r>
              <a:rPr lang="en-US" sz="4000" b="1" dirty="0">
                <a:solidFill>
                  <a:srgbClr val="002060"/>
                </a:solidFill>
                <a:latin typeface="Century Gothic" panose="020B0502020202020204" pitchFamily="34" charset="0"/>
                <a:cs typeface="Gill Sans SemiBold" panose="020B0502020104020203" pitchFamily="34" charset="-79"/>
              </a:rPr>
              <a:t>Planning Collaborative</a:t>
            </a:r>
          </a:p>
          <a:p>
            <a:pPr marL="228600"/>
            <a:endParaRPr lang="en-US" sz="4000" b="1" dirty="0">
              <a:solidFill>
                <a:srgbClr val="002060"/>
              </a:solidFill>
              <a:latin typeface="Century Gothic" panose="020B0502020202020204" pitchFamily="34" charset="0"/>
              <a:cs typeface="Gill Sans Light" panose="020B0302020104020203" pitchFamily="34" charset="-79"/>
            </a:endParaRPr>
          </a:p>
          <a:p>
            <a:pPr marL="228600"/>
            <a:r>
              <a:rPr lang="en-US" sz="4000" b="1" dirty="0">
                <a:solidFill>
                  <a:srgbClr val="002060"/>
                </a:solidFill>
                <a:latin typeface="Century Gothic" panose="020B0502020202020204" pitchFamily="34" charset="0"/>
                <a:cs typeface="Gill Sans Light" panose="020B0302020104020203" pitchFamily="34" charset="-79"/>
              </a:rPr>
              <a:t>January 21, 2021</a:t>
            </a:r>
          </a:p>
        </p:txBody>
      </p:sp>
    </p:spTree>
    <p:extLst>
      <p:ext uri="{BB962C8B-B14F-4D97-AF65-F5344CB8AC3E}">
        <p14:creationId xmlns:p14="http://schemas.microsoft.com/office/powerpoint/2010/main" val="325424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762245"/>
            <a:ext cx="9144000" cy="3333509"/>
          </a:xfrm>
          <a:prstGeom prst="rect">
            <a:avLst/>
          </a:prstGeom>
        </p:spPr>
      </p:pic>
    </p:spTree>
    <p:extLst>
      <p:ext uri="{BB962C8B-B14F-4D97-AF65-F5344CB8AC3E}">
        <p14:creationId xmlns:p14="http://schemas.microsoft.com/office/powerpoint/2010/main" val="3950640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250CE48-ACBA-4C16-AD10-27B31B6D7B24}"/>
              </a:ext>
            </a:extLst>
          </p:cNvPr>
          <p:cNvPicPr>
            <a:picLocks noChangeAspect="1"/>
          </p:cNvPicPr>
          <p:nvPr/>
        </p:nvPicPr>
        <p:blipFill>
          <a:blip r:embed="rId3"/>
          <a:stretch>
            <a:fillRect/>
          </a:stretch>
        </p:blipFill>
        <p:spPr>
          <a:xfrm>
            <a:off x="251460" y="0"/>
            <a:ext cx="8641080" cy="6858000"/>
          </a:xfrm>
          <a:prstGeom prst="rect">
            <a:avLst/>
          </a:prstGeom>
        </p:spPr>
      </p:pic>
    </p:spTree>
    <p:extLst>
      <p:ext uri="{BB962C8B-B14F-4D97-AF65-F5344CB8AC3E}">
        <p14:creationId xmlns:p14="http://schemas.microsoft.com/office/powerpoint/2010/main" val="2964878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7178-0116-47FC-A055-1C01183A764F}"/>
              </a:ext>
            </a:extLst>
          </p:cNvPr>
          <p:cNvSpPr>
            <a:spLocks noGrp="1"/>
          </p:cNvSpPr>
          <p:nvPr>
            <p:ph type="title"/>
          </p:nvPr>
        </p:nvSpPr>
        <p:spPr/>
        <p:txBody>
          <a:bodyPr/>
          <a:lstStyle/>
          <a:p>
            <a:r>
              <a:rPr lang="en-US" b="1" dirty="0">
                <a:latin typeface="Century Gothic" panose="020B0502020202020204" pitchFamily="34" charset="0"/>
              </a:rPr>
              <a:t>Environmental Justice</a:t>
            </a:r>
            <a:endParaRPr lang="en-US" dirty="0"/>
          </a:p>
        </p:txBody>
      </p:sp>
      <p:sp>
        <p:nvSpPr>
          <p:cNvPr id="3" name="Text Placeholder 2">
            <a:extLst>
              <a:ext uri="{FF2B5EF4-FFF2-40B4-BE49-F238E27FC236}">
                <a16:creationId xmlns:a16="http://schemas.microsoft.com/office/drawing/2014/main" id="{79C962F4-225B-4C75-B1DC-5E706272586A}"/>
              </a:ext>
            </a:extLst>
          </p:cNvPr>
          <p:cNvSpPr>
            <a:spLocks noGrp="1"/>
          </p:cNvSpPr>
          <p:nvPr>
            <p:ph type="body" idx="1"/>
          </p:nvPr>
        </p:nvSpPr>
        <p:spPr>
          <a:xfrm>
            <a:off x="734400" y="1575254"/>
            <a:ext cx="7675200" cy="4351200"/>
          </a:xfrm>
        </p:spPr>
        <p:txBody>
          <a:bodyPr/>
          <a:lstStyle/>
          <a:p>
            <a:pPr marL="114300" indent="0">
              <a:buNone/>
            </a:pPr>
            <a:r>
              <a:rPr lang="en-US" sz="1800" b="1" dirty="0">
                <a:latin typeface="Century Gothic" panose="020B0502020202020204" pitchFamily="34" charset="0"/>
              </a:rPr>
              <a:t>Review Existing Policies and Programs: </a:t>
            </a:r>
          </a:p>
          <a:p>
            <a:pPr marL="114300" indent="0">
              <a:buNone/>
            </a:pPr>
            <a:r>
              <a:rPr lang="en-US" sz="1800" dirty="0">
                <a:latin typeface="Century Gothic" panose="020B0502020202020204" pitchFamily="34" charset="0"/>
              </a:rPr>
              <a:t>What is happening now</a:t>
            </a:r>
          </a:p>
          <a:p>
            <a:pPr marL="114300" indent="0">
              <a:buNone/>
            </a:pPr>
            <a:r>
              <a:rPr lang="en-US" sz="1800" b="1" dirty="0">
                <a:latin typeface="Century Gothic" panose="020B0502020202020204" pitchFamily="34" charset="0"/>
              </a:rPr>
              <a:t>New Policies</a:t>
            </a:r>
          </a:p>
          <a:p>
            <a:r>
              <a:rPr lang="en-US" sz="1800" dirty="0"/>
              <a:t>Reduce pollution exposure</a:t>
            </a:r>
          </a:p>
          <a:p>
            <a:r>
              <a:rPr lang="en-US" sz="1800" dirty="0"/>
              <a:t>Promote public facilities</a:t>
            </a:r>
          </a:p>
          <a:p>
            <a:r>
              <a:rPr lang="en-US" sz="1800" dirty="0"/>
              <a:t>Promote food access</a:t>
            </a:r>
          </a:p>
          <a:p>
            <a:r>
              <a:rPr lang="en-US" sz="1800" dirty="0"/>
              <a:t>Promote safe and sanitary homes</a:t>
            </a:r>
          </a:p>
          <a:p>
            <a:r>
              <a:rPr lang="en-US" sz="1800" dirty="0"/>
              <a:t>Promote physical activity</a:t>
            </a:r>
          </a:p>
          <a:p>
            <a:r>
              <a:rPr lang="en-US" sz="1800" dirty="0"/>
              <a:t>Reduce unique or compounded health risks</a:t>
            </a:r>
          </a:p>
          <a:p>
            <a:r>
              <a:rPr lang="en-US" sz="1800" dirty="0"/>
              <a:t>Promote civic engagement</a:t>
            </a:r>
          </a:p>
          <a:p>
            <a:r>
              <a:rPr lang="en-US" sz="1800" dirty="0"/>
              <a:t>Prioritize the needs of disadvantaged communities</a:t>
            </a:r>
          </a:p>
        </p:txBody>
      </p:sp>
    </p:spTree>
    <p:extLst>
      <p:ext uri="{BB962C8B-B14F-4D97-AF65-F5344CB8AC3E}">
        <p14:creationId xmlns:p14="http://schemas.microsoft.com/office/powerpoint/2010/main" val="830486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p>
            <a:pPr marL="63500" marR="0" lvl="0" indent="0" defTabSz="914400" rtl="0" eaLnBrk="1" fontAlgn="auto" latinLnBrk="0" hangingPunct="1">
              <a:lnSpc>
                <a:spcPct val="80000"/>
              </a:lnSpc>
              <a:spcBef>
                <a:spcPts val="0"/>
              </a:spcBef>
              <a:spcAft>
                <a:spcPts val="0"/>
              </a:spcAft>
              <a:tabLst/>
              <a:defRPr/>
            </a:pPr>
            <a:r>
              <a:rPr kumimoji="0" lang="en-US" sz="3600" b="1" i="0" u="none" strike="noStrike" kern="0" cap="none" spc="0" normalizeH="0" baseline="0" noProof="0" dirty="0">
                <a:ln>
                  <a:noFill/>
                </a:ln>
                <a:solidFill>
                  <a:srgbClr val="EDEDED"/>
                </a:solidFill>
                <a:effectLst/>
                <a:uLnTx/>
                <a:uFillTx/>
                <a:latin typeface="Century Gothic"/>
                <a:sym typeface="Century Gothic"/>
              </a:rPr>
              <a:t>Survey of Local Jurisdictions’ Inclusionary &amp; In-Lieu Fees</a:t>
            </a:r>
            <a:endParaRPr lang="en-US" sz="3600" dirty="0"/>
          </a:p>
        </p:txBody>
      </p:sp>
      <p:sp>
        <p:nvSpPr>
          <p:cNvPr id="3" name="Text Placeholder 2">
            <a:extLst>
              <a:ext uri="{FF2B5EF4-FFF2-40B4-BE49-F238E27FC236}">
                <a16:creationId xmlns:a16="http://schemas.microsoft.com/office/drawing/2014/main" id="{64253D81-146D-A34D-930A-CA153FF575F5}"/>
              </a:ext>
            </a:extLst>
          </p:cNvPr>
          <p:cNvSpPr>
            <a:spLocks noGrp="1"/>
          </p:cNvSpPr>
          <p:nvPr>
            <p:ph type="body" idx="1"/>
          </p:nvPr>
        </p:nvSpPr>
        <p:spPr>
          <a:xfrm>
            <a:off x="734400" y="1530204"/>
            <a:ext cx="7886700" cy="5081611"/>
          </a:xfrm>
        </p:spPr>
        <p:txBody>
          <a:bodyPr/>
          <a:lstStyle/>
          <a:p>
            <a:pPr marL="114300" indent="0">
              <a:buNone/>
            </a:pPr>
            <a:r>
              <a:rPr lang="en-US" dirty="0"/>
              <a:t>Thanks Milpitas! </a:t>
            </a:r>
          </a:p>
          <a:p>
            <a:pPr marL="114300" indent="0">
              <a:buNone/>
            </a:pPr>
            <a:endParaRPr lang="en-US" dirty="0"/>
          </a:p>
          <a:p>
            <a:pPr marL="114300" indent="0">
              <a:buNone/>
            </a:pPr>
            <a:r>
              <a:rPr lang="en-US" dirty="0">
                <a:hlinkClick r:id="rId3"/>
              </a:rPr>
              <a:t>https://drive.google.com/file/d/1LwIy0XBQOxsfyXuvBTNhMkE93aBFspTq/view?usp=sharing</a:t>
            </a:r>
            <a:endParaRPr lang="en-US" dirty="0"/>
          </a:p>
          <a:p>
            <a:pPr marL="114300" indent="0">
              <a:buNone/>
            </a:pPr>
            <a:endParaRPr lang="en-US" dirty="0"/>
          </a:p>
          <a:p>
            <a:pPr marL="114300" indent="0">
              <a:buNone/>
            </a:pPr>
            <a:endParaRPr lang="en-US" dirty="0"/>
          </a:p>
        </p:txBody>
      </p:sp>
    </p:spTree>
    <p:extLst>
      <p:ext uri="{BB962C8B-B14F-4D97-AF65-F5344CB8AC3E}">
        <p14:creationId xmlns:p14="http://schemas.microsoft.com/office/powerpoint/2010/main" val="178172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9db7c3a1b8_0_14"/>
          <p:cNvSpPr txBox="1">
            <a:spLocks noGrp="1"/>
          </p:cNvSpPr>
          <p:nvPr>
            <p:ph type="title"/>
          </p:nvPr>
        </p:nvSpPr>
        <p:spPr>
          <a:xfrm>
            <a:off x="628500" y="18325"/>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4200"/>
              <a:buFont typeface="Century Gothic"/>
              <a:buNone/>
            </a:pPr>
            <a:r>
              <a:rPr lang="en-US" sz="4000" b="1" dirty="0"/>
              <a:t>Ideas</a:t>
            </a:r>
            <a:endParaRPr sz="4000" b="1" dirty="0"/>
          </a:p>
        </p:txBody>
      </p:sp>
      <p:sp>
        <p:nvSpPr>
          <p:cNvPr id="187" name="Google Shape;187;g9db7c3a1b8_0_14"/>
          <p:cNvSpPr txBox="1">
            <a:spLocks noGrp="1"/>
          </p:cNvSpPr>
          <p:nvPr>
            <p:ph type="body" idx="1"/>
          </p:nvPr>
        </p:nvSpPr>
        <p:spPr>
          <a:xfrm>
            <a:off x="373528" y="1800101"/>
            <a:ext cx="3309175" cy="4306780"/>
          </a:xfrm>
          <a:prstGeom prst="rect">
            <a:avLst/>
          </a:prstGeom>
          <a:noFill/>
          <a:ln>
            <a:noFill/>
          </a:ln>
        </p:spPr>
        <p:txBody>
          <a:bodyPr spcFirstLastPara="1" wrap="square" lIns="91425" tIns="45700" rIns="91425" bIns="45700" anchor="t" anchorCtr="0">
            <a:noAutofit/>
          </a:bodyPr>
          <a:lstStyle/>
          <a:p>
            <a:pPr marL="628650" indent="-514350">
              <a:buFont typeface="+mj-lt"/>
              <a:buAutoNum type="arabicPeriod"/>
            </a:pPr>
            <a:r>
              <a:rPr lang="en-US" sz="2400" dirty="0"/>
              <a:t>Sites Inventory and Analysis </a:t>
            </a:r>
          </a:p>
          <a:p>
            <a:pPr marL="628650" indent="-514350">
              <a:buFont typeface="+mj-lt"/>
              <a:buAutoNum type="arabicPeriod"/>
            </a:pPr>
            <a:r>
              <a:rPr lang="en-US" sz="2400" dirty="0"/>
              <a:t>Outreach</a:t>
            </a:r>
          </a:p>
          <a:p>
            <a:pPr marL="628650" indent="-514350">
              <a:buFont typeface="+mj-lt"/>
              <a:buAutoNum type="arabicPeriod"/>
            </a:pPr>
            <a:r>
              <a:rPr lang="en-US" sz="2400" dirty="0"/>
              <a:t>Collaborative CEQA</a:t>
            </a:r>
          </a:p>
          <a:p>
            <a:pPr marL="628650" indent="-514350">
              <a:buFont typeface="+mj-lt"/>
              <a:buAutoNum type="arabicPeriod"/>
            </a:pPr>
            <a:r>
              <a:rPr lang="en-US" sz="2400" dirty="0"/>
              <a:t>Safety Element</a:t>
            </a:r>
          </a:p>
          <a:p>
            <a:pPr marL="628650" indent="-514350">
              <a:buFont typeface="+mj-lt"/>
              <a:buAutoNum type="arabicPeriod"/>
            </a:pPr>
            <a:r>
              <a:rPr lang="en-US" sz="2400" dirty="0"/>
              <a:t>Enviro Justice Element</a:t>
            </a:r>
          </a:p>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rgbClr val="EDEDED"/>
              </a:buClr>
              <a:buSzPts val="2800"/>
              <a:buNone/>
            </a:pPr>
            <a:endParaRPr dirty="0"/>
          </a:p>
        </p:txBody>
      </p:sp>
      <p:sp>
        <p:nvSpPr>
          <p:cNvPr id="8" name="TextBox 7">
            <a:extLst>
              <a:ext uri="{FF2B5EF4-FFF2-40B4-BE49-F238E27FC236}">
                <a16:creationId xmlns:a16="http://schemas.microsoft.com/office/drawing/2014/main" id="{699282D7-4091-45C1-ADFC-12EF7AF0BB9F}"/>
              </a:ext>
            </a:extLst>
          </p:cNvPr>
          <p:cNvSpPr txBox="1"/>
          <p:nvPr/>
        </p:nvSpPr>
        <p:spPr>
          <a:xfrm>
            <a:off x="4908014" y="1105167"/>
            <a:ext cx="4572000" cy="424732"/>
          </a:xfrm>
          <a:prstGeom prst="rect">
            <a:avLst/>
          </a:prstGeom>
          <a:noFill/>
        </p:spPr>
        <p:txBody>
          <a:bodyPr wrap="square">
            <a:spAutoFit/>
          </a:bodyPr>
          <a:lstStyle/>
          <a:p>
            <a:pPr marL="457200" marR="0" lvl="0" indent="-228600" algn="l" defTabSz="914400" rtl="0" eaLnBrk="1" fontAlgn="auto" latinLnBrk="0" hangingPunct="1">
              <a:lnSpc>
                <a:spcPct val="90000"/>
              </a:lnSpc>
              <a:spcBef>
                <a:spcPts val="1000"/>
              </a:spcBef>
              <a:spcAft>
                <a:spcPts val="0"/>
              </a:spcAft>
              <a:buClr>
                <a:srgbClr val="94D7E4"/>
              </a:buClr>
              <a:buSzPts val="2400"/>
              <a:buFont typeface="Arial"/>
              <a:buNone/>
              <a:tabLst/>
              <a:defRPr/>
            </a:pPr>
            <a:r>
              <a:rPr kumimoji="0" lang="en-US" sz="2400" b="1" i="0" u="none" strike="noStrike" kern="0" cap="none" spc="0" normalizeH="0" baseline="0" noProof="0" dirty="0">
                <a:ln>
                  <a:noFill/>
                </a:ln>
                <a:solidFill>
                  <a:srgbClr val="94D7E4"/>
                </a:solidFill>
                <a:effectLst/>
                <a:uLnTx/>
                <a:uFillTx/>
                <a:latin typeface="Century Gothic"/>
                <a:sym typeface="Century Gothic"/>
              </a:rPr>
              <a:t>Other Projects</a:t>
            </a:r>
          </a:p>
        </p:txBody>
      </p:sp>
      <p:sp>
        <p:nvSpPr>
          <p:cNvPr id="12" name="TextBox 11">
            <a:extLst>
              <a:ext uri="{FF2B5EF4-FFF2-40B4-BE49-F238E27FC236}">
                <a16:creationId xmlns:a16="http://schemas.microsoft.com/office/drawing/2014/main" id="{1738E8D6-F383-4403-A819-482E499B4A1E}"/>
              </a:ext>
            </a:extLst>
          </p:cNvPr>
          <p:cNvSpPr txBox="1"/>
          <p:nvPr/>
        </p:nvSpPr>
        <p:spPr>
          <a:xfrm>
            <a:off x="4210885" y="1800101"/>
            <a:ext cx="4908014" cy="4806957"/>
          </a:xfrm>
          <a:prstGeom prst="rect">
            <a:avLst/>
          </a:prstGeom>
          <a:noFill/>
        </p:spPr>
        <p:txBody>
          <a:bodyPr wrap="square">
            <a:spAutoFit/>
          </a:bodyPr>
          <a:lstStyle/>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ADU</a:t>
            </a:r>
            <a:r>
              <a:rPr kumimoji="0" lang="en-US" sz="2200" b="0" i="0" u="none" strike="noStrike" kern="0" cap="none" spc="0" normalizeH="0" noProof="0" dirty="0">
                <a:ln>
                  <a:noFill/>
                </a:ln>
                <a:solidFill>
                  <a:srgbClr val="EDEDED"/>
                </a:solidFill>
                <a:effectLst/>
                <a:uLnTx/>
                <a:uFillTx/>
                <a:latin typeface="Century Gothic"/>
                <a:sym typeface="Century Gothic"/>
              </a:rPr>
              <a:t> Promotion</a:t>
            </a:r>
            <a:endParaRPr kumimoji="0" lang="en-US" sz="2200" b="0" i="0" u="none" strike="noStrike" kern="0" cap="none" spc="0" normalizeH="0" baseline="0" noProof="0" dirty="0">
              <a:ln>
                <a:noFill/>
              </a:ln>
              <a:solidFill>
                <a:srgbClr val="EDEDED"/>
              </a:solidFill>
              <a:effectLst/>
              <a:uLnTx/>
              <a:uFillTx/>
              <a:latin typeface="Century Gothic"/>
              <a:sym typeface="Century Gothic"/>
            </a:endParaRP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Affordable Housing Resources</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BMR best practices </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Local preferences </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Local Housing Trust Fund prioritizing and spending</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Countywide Analysis to identify 9% TC opportunities </a:t>
            </a: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Objective Design Standards </a:t>
            </a: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lang="en-US" sz="2200" dirty="0">
                <a:solidFill>
                  <a:srgbClr val="EDEDED"/>
                </a:solidFill>
                <a:latin typeface="Century Gothic"/>
                <a:sym typeface="Century Gothic"/>
              </a:rPr>
              <a:t>Countywide CLT</a:t>
            </a:r>
            <a:endParaRPr kumimoji="0" lang="en-US" sz="2200" b="0" i="0" u="none" strike="noStrike" kern="0" cap="none" spc="0" normalizeH="0" baseline="0" noProof="0" dirty="0">
              <a:ln>
                <a:noFill/>
              </a:ln>
              <a:solidFill>
                <a:srgbClr val="EDEDED"/>
              </a:solidFill>
              <a:effectLst/>
              <a:uLnTx/>
              <a:uFillTx/>
              <a:latin typeface="Century Gothic"/>
              <a:sym typeface="Century Gothic"/>
            </a:endParaRPr>
          </a:p>
        </p:txBody>
      </p:sp>
      <p:sp>
        <p:nvSpPr>
          <p:cNvPr id="16" name="TextBox 15">
            <a:extLst>
              <a:ext uri="{FF2B5EF4-FFF2-40B4-BE49-F238E27FC236}">
                <a16:creationId xmlns:a16="http://schemas.microsoft.com/office/drawing/2014/main" id="{E53EA594-8A0A-4CD3-B49D-D5C59711612D}"/>
              </a:ext>
            </a:extLst>
          </p:cNvPr>
          <p:cNvSpPr txBox="1"/>
          <p:nvPr/>
        </p:nvSpPr>
        <p:spPr>
          <a:xfrm>
            <a:off x="0" y="1121059"/>
            <a:ext cx="4908014" cy="424732"/>
          </a:xfrm>
          <a:prstGeom prst="rect">
            <a:avLst/>
          </a:prstGeom>
          <a:noFill/>
        </p:spPr>
        <p:txBody>
          <a:bodyPr wrap="square">
            <a:spAutoFit/>
          </a:bodyPr>
          <a:lstStyle/>
          <a:p>
            <a:pPr marL="457200" marR="0" lvl="0" indent="-228600" algn="l" defTabSz="914400" rtl="0" eaLnBrk="1" fontAlgn="auto" latinLnBrk="0" hangingPunct="1">
              <a:lnSpc>
                <a:spcPct val="90000"/>
              </a:lnSpc>
              <a:spcBef>
                <a:spcPts val="1000"/>
              </a:spcBef>
              <a:spcAft>
                <a:spcPts val="0"/>
              </a:spcAft>
              <a:buClr>
                <a:srgbClr val="94D7E4"/>
              </a:buClr>
              <a:buSzPts val="2400"/>
              <a:buFont typeface="Arial"/>
              <a:buNone/>
              <a:tabLst/>
              <a:defRPr/>
            </a:pPr>
            <a:r>
              <a:rPr kumimoji="0" lang="en-US" sz="2400" b="1" i="0" u="none" strike="noStrike" kern="0" cap="none" spc="0" normalizeH="0" baseline="0" noProof="0" dirty="0">
                <a:ln>
                  <a:noFill/>
                </a:ln>
                <a:solidFill>
                  <a:srgbClr val="94D7E4"/>
                </a:solidFill>
                <a:effectLst/>
                <a:uLnTx/>
                <a:uFillTx/>
                <a:latin typeface="Century Gothic"/>
                <a:sym typeface="Century Gothic"/>
              </a:rPr>
              <a:t>Housing Element</a:t>
            </a:r>
          </a:p>
        </p:txBody>
      </p:sp>
    </p:spTree>
    <p:extLst>
      <p:ext uri="{BB962C8B-B14F-4D97-AF65-F5344CB8AC3E}">
        <p14:creationId xmlns:p14="http://schemas.microsoft.com/office/powerpoint/2010/main" val="2474099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9db7c3a1b8_0_14"/>
          <p:cNvSpPr txBox="1">
            <a:spLocks noGrp="1"/>
          </p:cNvSpPr>
          <p:nvPr>
            <p:ph type="title"/>
          </p:nvPr>
        </p:nvSpPr>
        <p:spPr>
          <a:xfrm>
            <a:off x="628650" y="359848"/>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4200"/>
              <a:buFont typeface="Century Gothic"/>
              <a:buNone/>
            </a:pPr>
            <a:r>
              <a:rPr lang="en-US" b="1" dirty="0"/>
              <a:t>Dreaming Big</a:t>
            </a:r>
          </a:p>
        </p:txBody>
      </p:sp>
      <p:sp>
        <p:nvSpPr>
          <p:cNvPr id="187" name="Google Shape;187;g9db7c3a1b8_0_14"/>
          <p:cNvSpPr txBox="1">
            <a:spLocks noGrp="1"/>
          </p:cNvSpPr>
          <p:nvPr>
            <p:ph type="body" idx="1"/>
          </p:nvPr>
        </p:nvSpPr>
        <p:spPr>
          <a:xfrm>
            <a:off x="458594" y="1861457"/>
            <a:ext cx="8056606" cy="4315368"/>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rgbClr val="EDEDED"/>
              </a:buClr>
              <a:buSzPts val="2800"/>
              <a:buNone/>
            </a:pPr>
            <a:endParaRPr dirty="0"/>
          </a:p>
        </p:txBody>
      </p:sp>
      <p:sp>
        <p:nvSpPr>
          <p:cNvPr id="2" name="TextBox 1"/>
          <p:cNvSpPr txBox="1"/>
          <p:nvPr/>
        </p:nvSpPr>
        <p:spPr>
          <a:xfrm>
            <a:off x="628650" y="1538034"/>
            <a:ext cx="6886575" cy="3970318"/>
          </a:xfrm>
          <a:prstGeom prst="rect">
            <a:avLst/>
          </a:prstGeom>
          <a:noFill/>
        </p:spPr>
        <p:txBody>
          <a:bodyPr wrap="square" rtlCol="0">
            <a:spAutoFit/>
          </a:bodyPr>
          <a:lstStyle/>
          <a:p>
            <a:r>
              <a:rPr lang="en-US" sz="3600" b="1" dirty="0">
                <a:solidFill>
                  <a:schemeClr val="bg1">
                    <a:lumMod val="95000"/>
                  </a:schemeClr>
                </a:solidFill>
              </a:rPr>
              <a:t>Estimated REAP Funding for Santa Clara County</a:t>
            </a:r>
          </a:p>
          <a:p>
            <a:endParaRPr lang="en-US" sz="3600" dirty="0">
              <a:solidFill>
                <a:schemeClr val="bg1">
                  <a:lumMod val="95000"/>
                </a:schemeClr>
              </a:solidFill>
            </a:endParaRPr>
          </a:p>
          <a:p>
            <a:r>
              <a:rPr lang="en-US" sz="3600" dirty="0">
                <a:solidFill>
                  <a:schemeClr val="bg1">
                    <a:lumMod val="95000"/>
                  </a:schemeClr>
                </a:solidFill>
              </a:rPr>
              <a:t>2021	$240,000</a:t>
            </a:r>
          </a:p>
          <a:p>
            <a:r>
              <a:rPr lang="en-US" sz="3600" dirty="0">
                <a:solidFill>
                  <a:schemeClr val="bg1">
                    <a:lumMod val="95000"/>
                  </a:schemeClr>
                </a:solidFill>
              </a:rPr>
              <a:t>2022	$240,000</a:t>
            </a:r>
          </a:p>
          <a:p>
            <a:r>
              <a:rPr lang="en-US" sz="3600" dirty="0">
                <a:solidFill>
                  <a:schemeClr val="bg1">
                    <a:lumMod val="95000"/>
                  </a:schemeClr>
                </a:solidFill>
              </a:rPr>
              <a:t>2023	$135,000</a:t>
            </a:r>
          </a:p>
          <a:p>
            <a:r>
              <a:rPr lang="en-US" sz="3600" dirty="0">
                <a:solidFill>
                  <a:schemeClr val="bg1">
                    <a:lumMod val="95000"/>
                  </a:schemeClr>
                </a:solidFill>
              </a:rPr>
              <a:t>Total  	$615,000</a:t>
            </a:r>
          </a:p>
        </p:txBody>
      </p:sp>
    </p:spTree>
    <p:extLst>
      <p:ext uri="{BB962C8B-B14F-4D97-AF65-F5344CB8AC3E}">
        <p14:creationId xmlns:p14="http://schemas.microsoft.com/office/powerpoint/2010/main" val="8201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9db7c3a1b8_0_14"/>
          <p:cNvSpPr txBox="1">
            <a:spLocks noGrp="1"/>
          </p:cNvSpPr>
          <p:nvPr>
            <p:ph type="title"/>
          </p:nvPr>
        </p:nvSpPr>
        <p:spPr>
          <a:xfrm>
            <a:off x="628500" y="18325"/>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4200"/>
              <a:buFont typeface="Century Gothic"/>
              <a:buNone/>
            </a:pPr>
            <a:r>
              <a:rPr lang="en-US" sz="4000" b="1" dirty="0"/>
              <a:t>Ideas</a:t>
            </a:r>
            <a:endParaRPr sz="4000" b="1" dirty="0"/>
          </a:p>
        </p:txBody>
      </p:sp>
      <p:sp>
        <p:nvSpPr>
          <p:cNvPr id="187" name="Google Shape;187;g9db7c3a1b8_0_14"/>
          <p:cNvSpPr txBox="1">
            <a:spLocks noGrp="1"/>
          </p:cNvSpPr>
          <p:nvPr>
            <p:ph type="body" idx="1"/>
          </p:nvPr>
        </p:nvSpPr>
        <p:spPr>
          <a:xfrm>
            <a:off x="373528" y="1800101"/>
            <a:ext cx="3309175" cy="4306780"/>
          </a:xfrm>
          <a:prstGeom prst="rect">
            <a:avLst/>
          </a:prstGeom>
          <a:noFill/>
          <a:ln>
            <a:noFill/>
          </a:ln>
        </p:spPr>
        <p:txBody>
          <a:bodyPr spcFirstLastPara="1" wrap="square" lIns="91425" tIns="45700" rIns="91425" bIns="45700" anchor="t" anchorCtr="0">
            <a:noAutofit/>
          </a:bodyPr>
          <a:lstStyle/>
          <a:p>
            <a:pPr marL="628650" indent="-514350">
              <a:buFont typeface="+mj-lt"/>
              <a:buAutoNum type="arabicPeriod"/>
            </a:pPr>
            <a:r>
              <a:rPr lang="en-US" sz="2400" dirty="0"/>
              <a:t>Sites Inventory and Analysis </a:t>
            </a:r>
          </a:p>
          <a:p>
            <a:pPr marL="628650" indent="-514350">
              <a:buFont typeface="+mj-lt"/>
              <a:buAutoNum type="arabicPeriod"/>
            </a:pPr>
            <a:r>
              <a:rPr lang="en-US" sz="2400" dirty="0"/>
              <a:t>Outreach</a:t>
            </a:r>
          </a:p>
          <a:p>
            <a:pPr marL="628650" indent="-514350">
              <a:buFont typeface="+mj-lt"/>
              <a:buAutoNum type="arabicPeriod"/>
            </a:pPr>
            <a:r>
              <a:rPr lang="en-US" sz="2400" dirty="0"/>
              <a:t>Collaborative CEQA</a:t>
            </a:r>
          </a:p>
          <a:p>
            <a:pPr marL="628650" indent="-514350">
              <a:buFont typeface="+mj-lt"/>
              <a:buAutoNum type="arabicPeriod"/>
            </a:pPr>
            <a:r>
              <a:rPr lang="en-US" sz="2400" dirty="0"/>
              <a:t>Safety Element</a:t>
            </a:r>
          </a:p>
          <a:p>
            <a:pPr marL="628650" indent="-514350">
              <a:buFont typeface="+mj-lt"/>
              <a:buAutoNum type="arabicPeriod"/>
            </a:pPr>
            <a:r>
              <a:rPr lang="en-US" sz="2400" dirty="0"/>
              <a:t>Enviro Justice Element</a:t>
            </a:r>
          </a:p>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rgbClr val="EDEDED"/>
              </a:buClr>
              <a:buSzPts val="2800"/>
              <a:buNone/>
            </a:pPr>
            <a:endParaRPr dirty="0"/>
          </a:p>
        </p:txBody>
      </p:sp>
      <p:sp>
        <p:nvSpPr>
          <p:cNvPr id="8" name="TextBox 7">
            <a:extLst>
              <a:ext uri="{FF2B5EF4-FFF2-40B4-BE49-F238E27FC236}">
                <a16:creationId xmlns:a16="http://schemas.microsoft.com/office/drawing/2014/main" id="{699282D7-4091-45C1-ADFC-12EF7AF0BB9F}"/>
              </a:ext>
            </a:extLst>
          </p:cNvPr>
          <p:cNvSpPr txBox="1"/>
          <p:nvPr/>
        </p:nvSpPr>
        <p:spPr>
          <a:xfrm>
            <a:off x="4908014" y="1105167"/>
            <a:ext cx="4572000" cy="424732"/>
          </a:xfrm>
          <a:prstGeom prst="rect">
            <a:avLst/>
          </a:prstGeom>
          <a:noFill/>
        </p:spPr>
        <p:txBody>
          <a:bodyPr wrap="square">
            <a:spAutoFit/>
          </a:bodyPr>
          <a:lstStyle/>
          <a:p>
            <a:pPr marL="457200" marR="0" lvl="0" indent="-228600" algn="l" defTabSz="914400" rtl="0" eaLnBrk="1" fontAlgn="auto" latinLnBrk="0" hangingPunct="1">
              <a:lnSpc>
                <a:spcPct val="90000"/>
              </a:lnSpc>
              <a:spcBef>
                <a:spcPts val="1000"/>
              </a:spcBef>
              <a:spcAft>
                <a:spcPts val="0"/>
              </a:spcAft>
              <a:buClr>
                <a:srgbClr val="94D7E4"/>
              </a:buClr>
              <a:buSzPts val="2400"/>
              <a:buFont typeface="Arial"/>
              <a:buNone/>
              <a:tabLst/>
              <a:defRPr/>
            </a:pPr>
            <a:r>
              <a:rPr kumimoji="0" lang="en-US" sz="2400" b="1" i="0" u="none" strike="noStrike" kern="0" cap="none" spc="0" normalizeH="0" baseline="0" noProof="0" dirty="0">
                <a:ln>
                  <a:noFill/>
                </a:ln>
                <a:solidFill>
                  <a:srgbClr val="94D7E4"/>
                </a:solidFill>
                <a:effectLst/>
                <a:uLnTx/>
                <a:uFillTx/>
                <a:latin typeface="Century Gothic"/>
                <a:sym typeface="Century Gothic"/>
              </a:rPr>
              <a:t>Other Projects</a:t>
            </a:r>
          </a:p>
        </p:txBody>
      </p:sp>
      <p:sp>
        <p:nvSpPr>
          <p:cNvPr id="12" name="TextBox 11">
            <a:extLst>
              <a:ext uri="{FF2B5EF4-FFF2-40B4-BE49-F238E27FC236}">
                <a16:creationId xmlns:a16="http://schemas.microsoft.com/office/drawing/2014/main" id="{1738E8D6-F383-4403-A819-482E499B4A1E}"/>
              </a:ext>
            </a:extLst>
          </p:cNvPr>
          <p:cNvSpPr txBox="1"/>
          <p:nvPr/>
        </p:nvSpPr>
        <p:spPr>
          <a:xfrm>
            <a:off x="4210885" y="1800101"/>
            <a:ext cx="4908014" cy="4806957"/>
          </a:xfrm>
          <a:prstGeom prst="rect">
            <a:avLst/>
          </a:prstGeom>
          <a:noFill/>
        </p:spPr>
        <p:txBody>
          <a:bodyPr wrap="square">
            <a:spAutoFit/>
          </a:bodyPr>
          <a:lstStyle/>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ADU</a:t>
            </a:r>
            <a:r>
              <a:rPr kumimoji="0" lang="en-US" sz="2200" b="0" i="0" u="none" strike="noStrike" kern="0" cap="none" spc="0" normalizeH="0" noProof="0" dirty="0">
                <a:ln>
                  <a:noFill/>
                </a:ln>
                <a:solidFill>
                  <a:srgbClr val="EDEDED"/>
                </a:solidFill>
                <a:effectLst/>
                <a:uLnTx/>
                <a:uFillTx/>
                <a:latin typeface="Century Gothic"/>
                <a:sym typeface="Century Gothic"/>
              </a:rPr>
              <a:t> Promotion</a:t>
            </a:r>
            <a:endParaRPr kumimoji="0" lang="en-US" sz="2200" b="0" i="0" u="none" strike="noStrike" kern="0" cap="none" spc="0" normalizeH="0" baseline="0" noProof="0" dirty="0">
              <a:ln>
                <a:noFill/>
              </a:ln>
              <a:solidFill>
                <a:srgbClr val="EDEDED"/>
              </a:solidFill>
              <a:effectLst/>
              <a:uLnTx/>
              <a:uFillTx/>
              <a:latin typeface="Century Gothic"/>
              <a:sym typeface="Century Gothic"/>
            </a:endParaRP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Affordable Housing Resources</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BMR best practices </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Local preferences </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Local Housing Trust Fund prioritizing and spending</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Countywide Analysis to identify 9% TC opportunities </a:t>
            </a: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Objective Design Standards </a:t>
            </a: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lang="en-US" sz="2200" dirty="0">
                <a:solidFill>
                  <a:srgbClr val="EDEDED"/>
                </a:solidFill>
                <a:latin typeface="Century Gothic"/>
                <a:sym typeface="Century Gothic"/>
              </a:rPr>
              <a:t>Countywide CLT</a:t>
            </a:r>
            <a:endParaRPr kumimoji="0" lang="en-US" sz="2200" b="0" i="0" u="none" strike="noStrike" kern="0" cap="none" spc="0" normalizeH="0" baseline="0" noProof="0" dirty="0">
              <a:ln>
                <a:noFill/>
              </a:ln>
              <a:solidFill>
                <a:srgbClr val="EDEDED"/>
              </a:solidFill>
              <a:effectLst/>
              <a:uLnTx/>
              <a:uFillTx/>
              <a:latin typeface="Century Gothic"/>
              <a:sym typeface="Century Gothic"/>
            </a:endParaRPr>
          </a:p>
        </p:txBody>
      </p:sp>
      <p:sp>
        <p:nvSpPr>
          <p:cNvPr id="16" name="TextBox 15">
            <a:extLst>
              <a:ext uri="{FF2B5EF4-FFF2-40B4-BE49-F238E27FC236}">
                <a16:creationId xmlns:a16="http://schemas.microsoft.com/office/drawing/2014/main" id="{E53EA594-8A0A-4CD3-B49D-D5C59711612D}"/>
              </a:ext>
            </a:extLst>
          </p:cNvPr>
          <p:cNvSpPr txBox="1"/>
          <p:nvPr/>
        </p:nvSpPr>
        <p:spPr>
          <a:xfrm>
            <a:off x="0" y="1121059"/>
            <a:ext cx="4908014" cy="424732"/>
          </a:xfrm>
          <a:prstGeom prst="rect">
            <a:avLst/>
          </a:prstGeom>
          <a:noFill/>
        </p:spPr>
        <p:txBody>
          <a:bodyPr wrap="square">
            <a:spAutoFit/>
          </a:bodyPr>
          <a:lstStyle/>
          <a:p>
            <a:pPr marL="457200" marR="0" lvl="0" indent="-228600" algn="l" defTabSz="914400" rtl="0" eaLnBrk="1" fontAlgn="auto" latinLnBrk="0" hangingPunct="1">
              <a:lnSpc>
                <a:spcPct val="90000"/>
              </a:lnSpc>
              <a:spcBef>
                <a:spcPts val="1000"/>
              </a:spcBef>
              <a:spcAft>
                <a:spcPts val="0"/>
              </a:spcAft>
              <a:buClr>
                <a:srgbClr val="94D7E4"/>
              </a:buClr>
              <a:buSzPts val="2400"/>
              <a:buFont typeface="Arial"/>
              <a:buNone/>
              <a:tabLst/>
              <a:defRPr/>
            </a:pPr>
            <a:r>
              <a:rPr kumimoji="0" lang="en-US" sz="2400" b="1" i="0" u="none" strike="noStrike" kern="0" cap="none" spc="0" normalizeH="0" baseline="0" noProof="0" dirty="0">
                <a:ln>
                  <a:noFill/>
                </a:ln>
                <a:solidFill>
                  <a:srgbClr val="94D7E4"/>
                </a:solidFill>
                <a:effectLst/>
                <a:uLnTx/>
                <a:uFillTx/>
                <a:latin typeface="Century Gothic"/>
                <a:sym typeface="Century Gothic"/>
              </a:rPr>
              <a:t>Housing Element</a:t>
            </a:r>
          </a:p>
        </p:txBody>
      </p:sp>
    </p:spTree>
    <p:extLst>
      <p:ext uri="{BB962C8B-B14F-4D97-AF65-F5344CB8AC3E}">
        <p14:creationId xmlns:p14="http://schemas.microsoft.com/office/powerpoint/2010/main" val="570785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Small Group Discussion</a:t>
            </a:r>
          </a:p>
        </p:txBody>
      </p:sp>
      <p:sp>
        <p:nvSpPr>
          <p:cNvPr id="3" name="Text Placeholder 2"/>
          <p:cNvSpPr>
            <a:spLocks noGrp="1"/>
          </p:cNvSpPr>
          <p:nvPr>
            <p:ph type="body" idx="1"/>
          </p:nvPr>
        </p:nvSpPr>
        <p:spPr>
          <a:xfrm>
            <a:off x="840000" y="1825625"/>
            <a:ext cx="7003838" cy="4351200"/>
          </a:xfrm>
        </p:spPr>
        <p:txBody>
          <a:bodyPr/>
          <a:lstStyle/>
          <a:p>
            <a:r>
              <a:rPr lang="en-US" dirty="0"/>
              <a:t>Are there any ideas that are missing?</a:t>
            </a:r>
          </a:p>
          <a:p>
            <a:r>
              <a:rPr lang="en-US" dirty="0"/>
              <a:t>Which ideas are most promising?</a:t>
            </a:r>
          </a:p>
        </p:txBody>
      </p:sp>
    </p:spTree>
    <p:extLst>
      <p:ext uri="{BB962C8B-B14F-4D97-AF65-F5344CB8AC3E}">
        <p14:creationId xmlns:p14="http://schemas.microsoft.com/office/powerpoint/2010/main" val="1318626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9db7c3a1b8_0_14"/>
          <p:cNvSpPr txBox="1">
            <a:spLocks noGrp="1"/>
          </p:cNvSpPr>
          <p:nvPr>
            <p:ph type="title"/>
          </p:nvPr>
        </p:nvSpPr>
        <p:spPr>
          <a:xfrm>
            <a:off x="628500" y="18325"/>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4200"/>
              <a:buFont typeface="Century Gothic"/>
              <a:buNone/>
            </a:pPr>
            <a:r>
              <a:rPr lang="en-US" sz="4000" b="1" dirty="0"/>
              <a:t>Ideas</a:t>
            </a:r>
            <a:endParaRPr sz="4000" b="1" dirty="0"/>
          </a:p>
        </p:txBody>
      </p:sp>
      <p:sp>
        <p:nvSpPr>
          <p:cNvPr id="187" name="Google Shape;187;g9db7c3a1b8_0_14"/>
          <p:cNvSpPr txBox="1">
            <a:spLocks noGrp="1"/>
          </p:cNvSpPr>
          <p:nvPr>
            <p:ph type="body" idx="1"/>
          </p:nvPr>
        </p:nvSpPr>
        <p:spPr>
          <a:xfrm>
            <a:off x="373528" y="1800101"/>
            <a:ext cx="3309175" cy="4306780"/>
          </a:xfrm>
          <a:prstGeom prst="rect">
            <a:avLst/>
          </a:prstGeom>
          <a:noFill/>
          <a:ln>
            <a:noFill/>
          </a:ln>
        </p:spPr>
        <p:txBody>
          <a:bodyPr spcFirstLastPara="1" wrap="square" lIns="91425" tIns="45700" rIns="91425" bIns="45700" anchor="t" anchorCtr="0">
            <a:noAutofit/>
          </a:bodyPr>
          <a:lstStyle/>
          <a:p>
            <a:pPr marL="628650" indent="-514350">
              <a:buFont typeface="+mj-lt"/>
              <a:buAutoNum type="arabicPeriod"/>
            </a:pPr>
            <a:r>
              <a:rPr lang="en-US" sz="2400" dirty="0"/>
              <a:t>Sites Inventory and Analysis </a:t>
            </a:r>
          </a:p>
          <a:p>
            <a:pPr marL="628650" indent="-514350">
              <a:buFont typeface="+mj-lt"/>
              <a:buAutoNum type="arabicPeriod"/>
            </a:pPr>
            <a:r>
              <a:rPr lang="en-US" sz="2400" dirty="0"/>
              <a:t>Outreach</a:t>
            </a:r>
          </a:p>
          <a:p>
            <a:pPr marL="628650" indent="-514350">
              <a:buFont typeface="+mj-lt"/>
              <a:buAutoNum type="arabicPeriod"/>
            </a:pPr>
            <a:r>
              <a:rPr lang="en-US" sz="2400" dirty="0"/>
              <a:t>Collaborative CEQA</a:t>
            </a:r>
          </a:p>
          <a:p>
            <a:pPr marL="628650" indent="-514350">
              <a:buFont typeface="+mj-lt"/>
              <a:buAutoNum type="arabicPeriod"/>
            </a:pPr>
            <a:r>
              <a:rPr lang="en-US" sz="2400" dirty="0"/>
              <a:t>Safety Element</a:t>
            </a:r>
          </a:p>
          <a:p>
            <a:pPr marL="628650" indent="-514350">
              <a:buFont typeface="+mj-lt"/>
              <a:buAutoNum type="arabicPeriod"/>
            </a:pPr>
            <a:r>
              <a:rPr lang="en-US" sz="2400" dirty="0"/>
              <a:t>Enviro Justice Element</a:t>
            </a:r>
          </a:p>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rgbClr val="EDEDED"/>
              </a:buClr>
              <a:buSzPts val="2800"/>
              <a:buNone/>
            </a:pPr>
            <a:endParaRPr dirty="0"/>
          </a:p>
        </p:txBody>
      </p:sp>
      <p:sp>
        <p:nvSpPr>
          <p:cNvPr id="8" name="TextBox 7">
            <a:extLst>
              <a:ext uri="{FF2B5EF4-FFF2-40B4-BE49-F238E27FC236}">
                <a16:creationId xmlns:a16="http://schemas.microsoft.com/office/drawing/2014/main" id="{699282D7-4091-45C1-ADFC-12EF7AF0BB9F}"/>
              </a:ext>
            </a:extLst>
          </p:cNvPr>
          <p:cNvSpPr txBox="1"/>
          <p:nvPr/>
        </p:nvSpPr>
        <p:spPr>
          <a:xfrm>
            <a:off x="4908014" y="1105167"/>
            <a:ext cx="4572000" cy="424732"/>
          </a:xfrm>
          <a:prstGeom prst="rect">
            <a:avLst/>
          </a:prstGeom>
          <a:noFill/>
        </p:spPr>
        <p:txBody>
          <a:bodyPr wrap="square">
            <a:spAutoFit/>
          </a:bodyPr>
          <a:lstStyle/>
          <a:p>
            <a:pPr marL="457200" marR="0" lvl="0" indent="-228600" algn="l" defTabSz="914400" rtl="0" eaLnBrk="1" fontAlgn="auto" latinLnBrk="0" hangingPunct="1">
              <a:lnSpc>
                <a:spcPct val="90000"/>
              </a:lnSpc>
              <a:spcBef>
                <a:spcPts val="1000"/>
              </a:spcBef>
              <a:spcAft>
                <a:spcPts val="0"/>
              </a:spcAft>
              <a:buClr>
                <a:srgbClr val="94D7E4"/>
              </a:buClr>
              <a:buSzPts val="2400"/>
              <a:buFont typeface="Arial"/>
              <a:buNone/>
              <a:tabLst/>
              <a:defRPr/>
            </a:pPr>
            <a:r>
              <a:rPr kumimoji="0" lang="en-US" sz="2400" b="1" i="0" u="none" strike="noStrike" kern="0" cap="none" spc="0" normalizeH="0" baseline="0" noProof="0" dirty="0">
                <a:ln>
                  <a:noFill/>
                </a:ln>
                <a:solidFill>
                  <a:srgbClr val="94D7E4"/>
                </a:solidFill>
                <a:effectLst/>
                <a:uLnTx/>
                <a:uFillTx/>
                <a:latin typeface="Century Gothic"/>
                <a:sym typeface="Century Gothic"/>
              </a:rPr>
              <a:t>Other Projects</a:t>
            </a:r>
          </a:p>
        </p:txBody>
      </p:sp>
      <p:sp>
        <p:nvSpPr>
          <p:cNvPr id="12" name="TextBox 11">
            <a:extLst>
              <a:ext uri="{FF2B5EF4-FFF2-40B4-BE49-F238E27FC236}">
                <a16:creationId xmlns:a16="http://schemas.microsoft.com/office/drawing/2014/main" id="{1738E8D6-F383-4403-A819-482E499B4A1E}"/>
              </a:ext>
            </a:extLst>
          </p:cNvPr>
          <p:cNvSpPr txBox="1"/>
          <p:nvPr/>
        </p:nvSpPr>
        <p:spPr>
          <a:xfrm>
            <a:off x="4210885" y="1800101"/>
            <a:ext cx="4908014" cy="4806957"/>
          </a:xfrm>
          <a:prstGeom prst="rect">
            <a:avLst/>
          </a:prstGeom>
          <a:noFill/>
        </p:spPr>
        <p:txBody>
          <a:bodyPr wrap="square">
            <a:spAutoFit/>
          </a:bodyPr>
          <a:lstStyle/>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ADU</a:t>
            </a:r>
            <a:r>
              <a:rPr kumimoji="0" lang="en-US" sz="2200" b="0" i="0" u="none" strike="noStrike" kern="0" cap="none" spc="0" normalizeH="0" noProof="0" dirty="0">
                <a:ln>
                  <a:noFill/>
                </a:ln>
                <a:solidFill>
                  <a:srgbClr val="EDEDED"/>
                </a:solidFill>
                <a:effectLst/>
                <a:uLnTx/>
                <a:uFillTx/>
                <a:latin typeface="Century Gothic"/>
                <a:sym typeface="Century Gothic"/>
              </a:rPr>
              <a:t> Promotion</a:t>
            </a:r>
            <a:endParaRPr kumimoji="0" lang="en-US" sz="2200" b="0" i="0" u="none" strike="noStrike" kern="0" cap="none" spc="0" normalizeH="0" baseline="0" noProof="0" dirty="0">
              <a:ln>
                <a:noFill/>
              </a:ln>
              <a:solidFill>
                <a:srgbClr val="EDEDED"/>
              </a:solidFill>
              <a:effectLst/>
              <a:uLnTx/>
              <a:uFillTx/>
              <a:latin typeface="Century Gothic"/>
              <a:sym typeface="Century Gothic"/>
            </a:endParaRP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Affordable Housing Resources</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BMR best practices </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Local preferences </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Local Housing Trust Fund prioritizing and spending</a:t>
            </a:r>
          </a:p>
          <a:p>
            <a:pPr marL="1485900" marR="0" lvl="2" indent="-457200" algn="l" defTabSz="914400" rtl="0" eaLnBrk="1" fontAlgn="base" latinLnBrk="0" hangingPunct="1">
              <a:lnSpc>
                <a:spcPct val="90000"/>
              </a:lnSpc>
              <a:spcBef>
                <a:spcPts val="500"/>
              </a:spcBef>
              <a:spcAft>
                <a:spcPts val="0"/>
              </a:spcAft>
              <a:buClr>
                <a:srgbClr val="EDEDED"/>
              </a:buClr>
              <a:buSzPts val="1800"/>
              <a:buFont typeface="Arial" panose="020B0604020202020204" pitchFamily="34" charset="0"/>
              <a:buChar char="•"/>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Countywide Analysis to identify 9% TC opportunities </a:t>
            </a: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kumimoji="0" lang="en-US" sz="2200" b="0" i="0" u="none" strike="noStrike" kern="0" cap="none" spc="0" normalizeH="0" baseline="0" noProof="0" dirty="0">
                <a:ln>
                  <a:noFill/>
                </a:ln>
                <a:solidFill>
                  <a:srgbClr val="EDEDED"/>
                </a:solidFill>
                <a:effectLst/>
                <a:uLnTx/>
                <a:uFillTx/>
                <a:latin typeface="Century Gothic"/>
                <a:sym typeface="Century Gothic"/>
              </a:rPr>
              <a:t>Objective Design Standards </a:t>
            </a:r>
          </a:p>
          <a:p>
            <a:pPr marL="1028700" marR="0" lvl="1" indent="-457200" algn="l" defTabSz="914400" rtl="0" eaLnBrk="1" fontAlgn="base" latinLnBrk="0" hangingPunct="1">
              <a:lnSpc>
                <a:spcPct val="90000"/>
              </a:lnSpc>
              <a:spcBef>
                <a:spcPts val="500"/>
              </a:spcBef>
              <a:spcAft>
                <a:spcPts val="0"/>
              </a:spcAft>
              <a:buClr>
                <a:srgbClr val="EDEDED"/>
              </a:buClr>
              <a:buSzPts val="1800"/>
              <a:buFont typeface="+mj-lt"/>
              <a:buAutoNum type="arabicPeriod"/>
              <a:tabLst/>
              <a:defRPr/>
            </a:pPr>
            <a:r>
              <a:rPr lang="en-US" sz="2200" dirty="0">
                <a:solidFill>
                  <a:srgbClr val="EDEDED"/>
                </a:solidFill>
                <a:latin typeface="Century Gothic"/>
                <a:sym typeface="Century Gothic"/>
              </a:rPr>
              <a:t>Countywide CLT</a:t>
            </a:r>
            <a:endParaRPr kumimoji="0" lang="en-US" sz="2200" b="0" i="0" u="none" strike="noStrike" kern="0" cap="none" spc="0" normalizeH="0" baseline="0" noProof="0" dirty="0">
              <a:ln>
                <a:noFill/>
              </a:ln>
              <a:solidFill>
                <a:srgbClr val="EDEDED"/>
              </a:solidFill>
              <a:effectLst/>
              <a:uLnTx/>
              <a:uFillTx/>
              <a:latin typeface="Century Gothic"/>
              <a:sym typeface="Century Gothic"/>
            </a:endParaRPr>
          </a:p>
        </p:txBody>
      </p:sp>
      <p:sp>
        <p:nvSpPr>
          <p:cNvPr id="16" name="TextBox 15">
            <a:extLst>
              <a:ext uri="{FF2B5EF4-FFF2-40B4-BE49-F238E27FC236}">
                <a16:creationId xmlns:a16="http://schemas.microsoft.com/office/drawing/2014/main" id="{E53EA594-8A0A-4CD3-B49D-D5C59711612D}"/>
              </a:ext>
            </a:extLst>
          </p:cNvPr>
          <p:cNvSpPr txBox="1"/>
          <p:nvPr/>
        </p:nvSpPr>
        <p:spPr>
          <a:xfrm>
            <a:off x="0" y="1121059"/>
            <a:ext cx="4908014" cy="424732"/>
          </a:xfrm>
          <a:prstGeom prst="rect">
            <a:avLst/>
          </a:prstGeom>
          <a:noFill/>
        </p:spPr>
        <p:txBody>
          <a:bodyPr wrap="square">
            <a:spAutoFit/>
          </a:bodyPr>
          <a:lstStyle/>
          <a:p>
            <a:pPr marL="457200" marR="0" lvl="0" indent="-228600" algn="l" defTabSz="914400" rtl="0" eaLnBrk="1" fontAlgn="auto" latinLnBrk="0" hangingPunct="1">
              <a:lnSpc>
                <a:spcPct val="90000"/>
              </a:lnSpc>
              <a:spcBef>
                <a:spcPts val="1000"/>
              </a:spcBef>
              <a:spcAft>
                <a:spcPts val="0"/>
              </a:spcAft>
              <a:buClr>
                <a:srgbClr val="94D7E4"/>
              </a:buClr>
              <a:buSzPts val="2400"/>
              <a:buFont typeface="Arial"/>
              <a:buNone/>
              <a:tabLst/>
              <a:defRPr/>
            </a:pPr>
            <a:r>
              <a:rPr kumimoji="0" lang="en-US" sz="2400" b="1" i="0" u="none" strike="noStrike" kern="0" cap="none" spc="0" normalizeH="0" baseline="0" noProof="0" dirty="0">
                <a:ln>
                  <a:noFill/>
                </a:ln>
                <a:solidFill>
                  <a:srgbClr val="94D7E4"/>
                </a:solidFill>
                <a:effectLst/>
                <a:uLnTx/>
                <a:uFillTx/>
                <a:latin typeface="Century Gothic"/>
                <a:sym typeface="Century Gothic"/>
              </a:rPr>
              <a:t>Housing Element</a:t>
            </a:r>
          </a:p>
        </p:txBody>
      </p:sp>
    </p:spTree>
    <p:extLst>
      <p:ext uri="{BB962C8B-B14F-4D97-AF65-F5344CB8AC3E}">
        <p14:creationId xmlns:p14="http://schemas.microsoft.com/office/powerpoint/2010/main" val="836717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Ideas</a:t>
            </a:r>
          </a:p>
        </p:txBody>
      </p:sp>
      <p:sp>
        <p:nvSpPr>
          <p:cNvPr id="3" name="Text Placeholder 2"/>
          <p:cNvSpPr>
            <a:spLocks noGrp="1"/>
          </p:cNvSpPr>
          <p:nvPr>
            <p:ph type="body" idx="1"/>
          </p:nvPr>
        </p:nvSpPr>
        <p:spPr>
          <a:xfrm>
            <a:off x="839999" y="1825625"/>
            <a:ext cx="7032413" cy="4351200"/>
          </a:xfrm>
        </p:spPr>
        <p:txBody>
          <a:bodyPr/>
          <a:lstStyle/>
          <a:p>
            <a:r>
              <a:rPr lang="en-US" b="1" dirty="0"/>
              <a:t>www.menti.com</a:t>
            </a:r>
            <a:r>
              <a:rPr lang="en-US" dirty="0"/>
              <a:t> and use code </a:t>
            </a:r>
            <a:br>
              <a:rPr lang="en-US" dirty="0"/>
            </a:br>
            <a:r>
              <a:rPr lang="en-US" b="1" dirty="0"/>
              <a:t>67 51 35 6</a:t>
            </a:r>
            <a:endParaRPr lang="en-US" dirty="0"/>
          </a:p>
        </p:txBody>
      </p:sp>
    </p:spTree>
    <p:extLst>
      <p:ext uri="{BB962C8B-B14F-4D97-AF65-F5344CB8AC3E}">
        <p14:creationId xmlns:p14="http://schemas.microsoft.com/office/powerpoint/2010/main" val="3666386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9db7c3a1b8_0_0"/>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5400"/>
              <a:buFont typeface="Century Gothic"/>
              <a:buNone/>
            </a:pPr>
            <a:r>
              <a:rPr lang="en-US" b="1" dirty="0"/>
              <a:t>Agenda </a:t>
            </a:r>
            <a:endParaRPr dirty="0"/>
          </a:p>
        </p:txBody>
      </p:sp>
      <p:sp>
        <p:nvSpPr>
          <p:cNvPr id="150" name="Google Shape;150;g9db7c3a1b8_0_0"/>
          <p:cNvSpPr txBox="1">
            <a:spLocks noGrp="1"/>
          </p:cNvSpPr>
          <p:nvPr>
            <p:ph type="body" idx="1"/>
          </p:nvPr>
        </p:nvSpPr>
        <p:spPr>
          <a:xfrm>
            <a:off x="628650" y="1325700"/>
            <a:ext cx="7886700" cy="5231835"/>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EDEDED"/>
              </a:buClr>
              <a:buSzPts val="3200"/>
              <a:buNone/>
            </a:pPr>
            <a:r>
              <a:rPr lang="en-US" sz="2400" b="1" dirty="0"/>
              <a:t>1. 	Announcements </a:t>
            </a:r>
          </a:p>
          <a:p>
            <a:pPr marL="2171700" lvl="0" indent="-2171700" algn="l" rtl="0">
              <a:lnSpc>
                <a:spcPct val="80000"/>
              </a:lnSpc>
              <a:spcBef>
                <a:spcPts val="0"/>
              </a:spcBef>
              <a:spcAft>
                <a:spcPts val="0"/>
              </a:spcAft>
              <a:buClr>
                <a:srgbClr val="EDEDED"/>
              </a:buClr>
              <a:buSzPts val="3200"/>
              <a:buFont typeface="+mj-lt"/>
              <a:buAutoNum type="romanUcPeriod"/>
            </a:pPr>
            <a:endParaRPr lang="en-US" sz="2400" b="1" dirty="0"/>
          </a:p>
          <a:p>
            <a:pPr marL="0" lvl="0" indent="0" algn="l" rtl="0">
              <a:lnSpc>
                <a:spcPct val="80000"/>
              </a:lnSpc>
              <a:spcBef>
                <a:spcPts val="0"/>
              </a:spcBef>
              <a:spcAft>
                <a:spcPts val="0"/>
              </a:spcAft>
              <a:buClr>
                <a:srgbClr val="EDEDED"/>
              </a:buClr>
              <a:buSzPts val="3200"/>
              <a:buNone/>
            </a:pPr>
            <a:r>
              <a:rPr lang="en-US" sz="2400" b="1" dirty="0"/>
              <a:t>2. 	Follow Up on Requested TA Products</a:t>
            </a:r>
          </a:p>
          <a:p>
            <a:pPr marL="0" lvl="0" indent="0" algn="l" rtl="0">
              <a:lnSpc>
                <a:spcPct val="80000"/>
              </a:lnSpc>
              <a:spcBef>
                <a:spcPts val="0"/>
              </a:spcBef>
              <a:spcAft>
                <a:spcPts val="0"/>
              </a:spcAft>
              <a:buClr>
                <a:srgbClr val="EDEDED"/>
              </a:buClr>
              <a:buSzPts val="3200"/>
              <a:buNone/>
            </a:pPr>
            <a:r>
              <a:rPr lang="en-US" sz="2400" b="1" dirty="0"/>
              <a:t>	- AB 1851</a:t>
            </a:r>
          </a:p>
          <a:p>
            <a:pPr marL="63500" lvl="0" indent="0" algn="l" rtl="0">
              <a:lnSpc>
                <a:spcPct val="80000"/>
              </a:lnSpc>
              <a:spcBef>
                <a:spcPts val="0"/>
              </a:spcBef>
              <a:spcAft>
                <a:spcPts val="0"/>
              </a:spcAft>
              <a:buSzPts val="2600"/>
              <a:buNone/>
            </a:pPr>
            <a:r>
              <a:rPr lang="en-US" sz="2400" b="1" dirty="0"/>
              <a:t>	- What is Affordable Housing Handout</a:t>
            </a:r>
          </a:p>
          <a:p>
            <a:pPr marL="63500" lvl="0" indent="0" algn="l" rtl="0">
              <a:lnSpc>
                <a:spcPct val="80000"/>
              </a:lnSpc>
              <a:spcBef>
                <a:spcPts val="0"/>
              </a:spcBef>
              <a:spcAft>
                <a:spcPts val="0"/>
              </a:spcAft>
              <a:buSzPts val="2600"/>
              <a:buNone/>
            </a:pPr>
            <a:endParaRPr lang="en-US" sz="2400" b="1" dirty="0"/>
          </a:p>
          <a:p>
            <a:pPr marL="63500" lvl="0" indent="0" algn="l" rtl="0">
              <a:lnSpc>
                <a:spcPct val="80000"/>
              </a:lnSpc>
              <a:spcBef>
                <a:spcPts val="0"/>
              </a:spcBef>
              <a:spcAft>
                <a:spcPts val="0"/>
              </a:spcAft>
              <a:buSzPts val="2600"/>
              <a:buNone/>
            </a:pPr>
            <a:r>
              <a:rPr lang="en-US" sz="2400" b="1" dirty="0"/>
              <a:t>3. 	Environmental Justice Element </a:t>
            </a:r>
          </a:p>
          <a:p>
            <a:pPr marL="577850" lvl="0" indent="-514350" algn="l" rtl="0">
              <a:lnSpc>
                <a:spcPct val="80000"/>
              </a:lnSpc>
              <a:spcBef>
                <a:spcPts val="0"/>
              </a:spcBef>
              <a:spcAft>
                <a:spcPts val="0"/>
              </a:spcAft>
              <a:buSzPts val="2600"/>
              <a:buFont typeface="+mj-lt"/>
              <a:buAutoNum type="romanUcPeriod"/>
            </a:pPr>
            <a:endParaRPr lang="en-US" sz="2400" b="1" dirty="0"/>
          </a:p>
          <a:p>
            <a:pPr marL="63500" lvl="0" indent="0" algn="l" rtl="0">
              <a:lnSpc>
                <a:spcPct val="80000"/>
              </a:lnSpc>
              <a:spcBef>
                <a:spcPts val="0"/>
              </a:spcBef>
              <a:spcAft>
                <a:spcPts val="0"/>
              </a:spcAft>
              <a:buSzPts val="2600"/>
              <a:buNone/>
            </a:pPr>
            <a:r>
              <a:rPr lang="en-US" sz="2400" b="1" dirty="0"/>
              <a:t>4.	Survey of Local Jurisdictions’ Inclusionary &amp;      	In-Lieu Fee</a:t>
            </a:r>
          </a:p>
          <a:p>
            <a:pPr marL="577850" indent="-514350">
              <a:lnSpc>
                <a:spcPct val="80000"/>
              </a:lnSpc>
              <a:spcBef>
                <a:spcPts val="0"/>
              </a:spcBef>
              <a:buSzPts val="2600"/>
              <a:buFont typeface="+mj-lt"/>
              <a:buAutoNum type="romanUcPeriod"/>
            </a:pPr>
            <a:endParaRPr lang="en-US" sz="2400" dirty="0"/>
          </a:p>
          <a:p>
            <a:pPr marL="63500" indent="0">
              <a:lnSpc>
                <a:spcPct val="80000"/>
              </a:lnSpc>
              <a:spcBef>
                <a:spcPts val="0"/>
              </a:spcBef>
              <a:buSzPts val="2600"/>
              <a:buNone/>
            </a:pPr>
            <a:r>
              <a:rPr lang="en-US" sz="2400" b="1" dirty="0"/>
              <a:t>5. 	REAP Funding &amp; Dreaming Big in 2021</a:t>
            </a:r>
          </a:p>
          <a:p>
            <a:pPr marL="577850" indent="-514350">
              <a:lnSpc>
                <a:spcPct val="80000"/>
              </a:lnSpc>
              <a:spcBef>
                <a:spcPts val="0"/>
              </a:spcBef>
              <a:buSzPts val="2600"/>
              <a:buFont typeface="+mj-lt"/>
              <a:buAutoNum type="romanUcPeriod"/>
            </a:pPr>
            <a:endParaRPr lang="en-US" sz="2400" b="1" dirty="0"/>
          </a:p>
          <a:p>
            <a:pPr marL="63500" indent="0">
              <a:lnSpc>
                <a:spcPct val="80000"/>
              </a:lnSpc>
              <a:spcBef>
                <a:spcPts val="0"/>
              </a:spcBef>
              <a:buSzPts val="2600"/>
              <a:buNone/>
            </a:pPr>
            <a:r>
              <a:rPr lang="en-US" sz="2400" b="1" dirty="0"/>
              <a:t>6. 	Upcoming Meeting Schedule &amp; Topics</a:t>
            </a:r>
          </a:p>
          <a:p>
            <a:pPr marL="577850" indent="-514350">
              <a:lnSpc>
                <a:spcPct val="80000"/>
              </a:lnSpc>
              <a:spcBef>
                <a:spcPts val="0"/>
              </a:spcBef>
              <a:buSzPts val="2600"/>
              <a:buFont typeface="+mj-lt"/>
              <a:buAutoNum type="romanUcPeriod"/>
            </a:pPr>
            <a:endParaRPr lang="en-US" sz="2400" b="1" dirty="0"/>
          </a:p>
          <a:p>
            <a:pPr marL="63500" indent="0">
              <a:lnSpc>
                <a:spcPct val="80000"/>
              </a:lnSpc>
              <a:spcBef>
                <a:spcPts val="0"/>
              </a:spcBef>
              <a:buSzPts val="2600"/>
              <a:buNone/>
            </a:pPr>
            <a:r>
              <a:rPr lang="en-US" sz="2400" b="1" dirty="0"/>
              <a:t>7. 	Close</a:t>
            </a:r>
          </a:p>
          <a:p>
            <a:pPr marL="63500" indent="0">
              <a:lnSpc>
                <a:spcPct val="80000"/>
              </a:lnSpc>
              <a:spcBef>
                <a:spcPts val="0"/>
              </a:spcBef>
              <a:buSzPts val="2600"/>
              <a:buNone/>
            </a:pPr>
            <a:endParaRPr lang="en-US" sz="2600" b="1" dirty="0"/>
          </a:p>
          <a:p>
            <a:pPr marL="63500" indent="0">
              <a:lnSpc>
                <a:spcPct val="80000"/>
              </a:lnSpc>
              <a:spcBef>
                <a:spcPts val="0"/>
              </a:spcBef>
              <a:buSzPts val="2600"/>
              <a:buNone/>
            </a:pPr>
            <a:endParaRPr lang="en-US" sz="2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577850" marR="0" lvl="0" indent="-514350" defTabSz="914400" rtl="0" eaLnBrk="1" fontAlgn="auto" latinLnBrk="0" hangingPunct="1">
              <a:lnSpc>
                <a:spcPct val="80000"/>
              </a:lnSpc>
              <a:spcBef>
                <a:spcPts val="0"/>
              </a:spcBef>
              <a:spcAft>
                <a:spcPts val="0"/>
              </a:spcAft>
              <a:tabLst/>
              <a:defRPr/>
            </a:pPr>
            <a:r>
              <a:rPr kumimoji="0" lang="en-US" sz="3200" b="1" i="0" u="none" strike="noStrike" kern="0" cap="none" spc="0" normalizeH="0" baseline="0" noProof="0" dirty="0">
                <a:ln>
                  <a:noFill/>
                </a:ln>
                <a:solidFill>
                  <a:srgbClr val="EDEDED"/>
                </a:solidFill>
                <a:effectLst/>
                <a:uLnTx/>
                <a:uFillTx/>
                <a:latin typeface="Century Gothic"/>
                <a:sym typeface="Century Gothic"/>
              </a:rPr>
              <a:t>Upcoming Meeting Schedule &amp; Topics</a:t>
            </a:r>
            <a:br>
              <a:rPr kumimoji="0" lang="en-US" sz="3200" b="1" i="0" u="none" strike="noStrike" kern="0" cap="none" spc="0" normalizeH="0" baseline="0" noProof="0" dirty="0">
                <a:ln>
                  <a:noFill/>
                </a:ln>
                <a:solidFill>
                  <a:srgbClr val="EDEDED"/>
                </a:solidFill>
                <a:effectLst/>
                <a:uLnTx/>
                <a:uFillTx/>
                <a:latin typeface="Century Gothic"/>
                <a:sym typeface="Century Gothic"/>
              </a:rPr>
            </a:br>
            <a:endParaRPr lang="en-US" sz="3200" dirty="0"/>
          </a:p>
        </p:txBody>
      </p:sp>
      <p:sp>
        <p:nvSpPr>
          <p:cNvPr id="169" name="Google Shape;169;p6"/>
          <p:cNvSpPr txBox="1">
            <a:spLocks noGrp="1"/>
          </p:cNvSpPr>
          <p:nvPr>
            <p:ph type="body" idx="1"/>
          </p:nvPr>
        </p:nvSpPr>
        <p:spPr>
          <a:xfrm>
            <a:off x="628650" y="1690692"/>
            <a:ext cx="7675350" cy="4351338"/>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r>
              <a:rPr lang="en-US" dirty="0"/>
              <a:t>Next Meeting:  2/11/2021 </a:t>
            </a:r>
          </a:p>
          <a:p>
            <a:pPr marL="457200" lvl="0" indent="0" algn="l" rtl="0">
              <a:lnSpc>
                <a:spcPct val="90000"/>
              </a:lnSpc>
              <a:spcBef>
                <a:spcPts val="0"/>
              </a:spcBef>
              <a:spcAft>
                <a:spcPts val="0"/>
              </a:spcAft>
              <a:buNone/>
            </a:pPr>
            <a:r>
              <a:rPr lang="en-US" dirty="0"/>
              <a:t>Affirmatively Furthering Fair Housing </a:t>
            </a:r>
          </a:p>
          <a:p>
            <a:pPr marL="457200" lvl="0" indent="0" algn="l" rtl="0">
              <a:lnSpc>
                <a:spcPct val="90000"/>
              </a:lnSpc>
              <a:spcBef>
                <a:spcPts val="0"/>
              </a:spcBef>
              <a:spcAft>
                <a:spcPts val="0"/>
              </a:spcAft>
              <a:buNone/>
            </a:pPr>
            <a:endParaRPr lang="en-US" dirty="0"/>
          </a:p>
          <a:p>
            <a:pPr marL="457200" lvl="0" indent="0" algn="l" rtl="0">
              <a:lnSpc>
                <a:spcPct val="90000"/>
              </a:lnSpc>
              <a:spcBef>
                <a:spcPts val="0"/>
              </a:spcBef>
              <a:spcAft>
                <a:spcPts val="0"/>
              </a:spcAft>
              <a:buNone/>
            </a:pPr>
            <a:r>
              <a:rPr lang="en-US" dirty="0"/>
              <a:t>Monthly meetings on the second Thursday of each month through 2021. </a:t>
            </a:r>
          </a:p>
          <a:p>
            <a:pPr marL="457200" lvl="0" indent="0" algn="l" rtl="0">
              <a:lnSpc>
                <a:spcPct val="90000"/>
              </a:lnSpc>
              <a:spcBef>
                <a:spcPts val="0"/>
              </a:spcBef>
              <a:spcAft>
                <a:spcPts val="0"/>
              </a:spcAft>
              <a:buNone/>
            </a:pPr>
            <a:endParaRPr lang="en-US" dirty="0"/>
          </a:p>
          <a:p>
            <a:pPr marL="457200" lvl="0" indent="0" algn="l" rtl="0">
              <a:lnSpc>
                <a:spcPct val="90000"/>
              </a:lnSpc>
              <a:spcBef>
                <a:spcPts val="0"/>
              </a:spcBef>
              <a:spcAft>
                <a:spcPts val="0"/>
              </a:spcAft>
              <a:buNone/>
            </a:pPr>
            <a:endParaRPr dirty="0"/>
          </a:p>
        </p:txBody>
      </p:sp>
    </p:spTree>
    <p:extLst>
      <p:ext uri="{BB962C8B-B14F-4D97-AF65-F5344CB8AC3E}">
        <p14:creationId xmlns:p14="http://schemas.microsoft.com/office/powerpoint/2010/main" val="189171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
          <p:cNvSpPr txBox="1">
            <a:spLocks noGrp="1"/>
          </p:cNvSpPr>
          <p:nvPr>
            <p:ph type="title"/>
          </p:nvPr>
        </p:nvSpPr>
        <p:spPr>
          <a:xfrm>
            <a:off x="0" y="268941"/>
            <a:ext cx="8919148" cy="1724751"/>
          </a:xfrm>
          <a:prstGeom prst="rect">
            <a:avLst/>
          </a:prstGeom>
          <a:noFill/>
          <a:ln>
            <a:noFill/>
          </a:ln>
        </p:spPr>
        <p:txBody>
          <a:bodyPr spcFirstLastPara="1" wrap="square" lIns="91425" tIns="45700" rIns="91425" bIns="45700" anchor="ctr" anchorCtr="0">
            <a:normAutofit fontScale="90000"/>
          </a:bodyPr>
          <a:lstStyle/>
          <a:p>
            <a:pPr marL="457200"/>
            <a:r>
              <a:rPr lang="en-US" sz="4400" b="1" dirty="0"/>
              <a:t>AB 1851 – Yes in God’s Back Yard</a:t>
            </a:r>
            <a:br>
              <a:rPr lang="en-US" sz="4800" b="1" dirty="0"/>
            </a:br>
            <a:r>
              <a:rPr lang="en-US" b="1" dirty="0"/>
              <a:t> </a:t>
            </a:r>
            <a:endParaRPr dirty="0"/>
          </a:p>
        </p:txBody>
      </p:sp>
      <p:sp>
        <p:nvSpPr>
          <p:cNvPr id="156" name="Google Shape;156;p2"/>
          <p:cNvSpPr txBox="1">
            <a:spLocks noGrp="1"/>
          </p:cNvSpPr>
          <p:nvPr>
            <p:ph type="body" idx="1"/>
          </p:nvPr>
        </p:nvSpPr>
        <p:spPr>
          <a:xfrm>
            <a:off x="891409" y="1335066"/>
            <a:ext cx="7886700" cy="4753200"/>
          </a:xfrm>
          <a:prstGeom prst="rect">
            <a:avLst/>
          </a:prstGeom>
          <a:noFill/>
          <a:ln>
            <a:noFill/>
          </a:ln>
        </p:spPr>
        <p:txBody>
          <a:bodyPr spcFirstLastPara="1" wrap="square" lIns="91425" tIns="45700" rIns="91425" bIns="45700" anchor="t" anchorCtr="0">
            <a:noAutofit/>
          </a:bodyPr>
          <a:lstStyle/>
          <a:p>
            <a:pPr marL="342900">
              <a:lnSpc>
                <a:spcPct val="80000"/>
              </a:lnSpc>
              <a:buSzPts val="2800"/>
            </a:pPr>
            <a:r>
              <a:rPr lang="en-US" sz="2400" dirty="0"/>
              <a:t>Reduced parking standards. </a:t>
            </a:r>
          </a:p>
          <a:p>
            <a:pPr marL="342900">
              <a:lnSpc>
                <a:spcPct val="80000"/>
              </a:lnSpc>
              <a:buSzPts val="2800"/>
            </a:pPr>
            <a:r>
              <a:rPr lang="en-US" sz="2400" dirty="0"/>
              <a:t>20% Lower-Income units or 100% moderate. </a:t>
            </a:r>
          </a:p>
          <a:p>
            <a:pPr marL="342900">
              <a:lnSpc>
                <a:spcPct val="80000"/>
              </a:lnSpc>
              <a:buSzPts val="2800"/>
            </a:pPr>
            <a:r>
              <a:rPr lang="en-US" sz="2400" dirty="0"/>
              <a:t>No more than 1 space per unit allowed. </a:t>
            </a:r>
          </a:p>
          <a:p>
            <a:pPr marL="342900">
              <a:lnSpc>
                <a:spcPct val="80000"/>
              </a:lnSpc>
              <a:buSzPts val="2800"/>
            </a:pPr>
            <a:r>
              <a:rPr lang="en-US" sz="2400" dirty="0"/>
              <a:t>Lower standards if within ½ mile of transit or shared car resource. </a:t>
            </a:r>
          </a:p>
          <a:p>
            <a:pPr marL="342900">
              <a:lnSpc>
                <a:spcPct val="80000"/>
              </a:lnSpc>
              <a:buSzPts val="2800"/>
            </a:pPr>
            <a:r>
              <a:rPr lang="en-US" sz="2400" dirty="0"/>
              <a:t>Can double count parking. </a:t>
            </a:r>
          </a:p>
        </p:txBody>
      </p:sp>
    </p:spTree>
    <p:extLst>
      <p:ext uri="{BB962C8B-B14F-4D97-AF65-F5344CB8AC3E}">
        <p14:creationId xmlns:p14="http://schemas.microsoft.com/office/powerpoint/2010/main" val="109652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
          <p:cNvSpPr txBox="1">
            <a:spLocks noGrp="1"/>
          </p:cNvSpPr>
          <p:nvPr>
            <p:ph type="title"/>
          </p:nvPr>
        </p:nvSpPr>
        <p:spPr>
          <a:xfrm>
            <a:off x="365891" y="351628"/>
            <a:ext cx="7886700" cy="1325563"/>
          </a:xfrm>
          <a:prstGeom prst="rect">
            <a:avLst/>
          </a:prstGeom>
          <a:noFill/>
          <a:ln>
            <a:noFill/>
          </a:ln>
        </p:spPr>
        <p:txBody>
          <a:bodyPr spcFirstLastPara="1" wrap="square" lIns="91425" tIns="45700" rIns="91425" bIns="45700" anchor="ctr" anchorCtr="0">
            <a:normAutofit fontScale="90000"/>
          </a:bodyPr>
          <a:lstStyle/>
          <a:p>
            <a:pPr marL="457200"/>
            <a:r>
              <a:rPr lang="en-US" sz="4800" b="1" dirty="0"/>
              <a:t>AB 1851: Example 1</a:t>
            </a:r>
            <a:br>
              <a:rPr lang="en-US" sz="4800" b="1" dirty="0"/>
            </a:br>
            <a:r>
              <a:rPr lang="en-US" b="1" dirty="0"/>
              <a:t> </a:t>
            </a:r>
            <a:endParaRPr dirty="0"/>
          </a:p>
        </p:txBody>
      </p:sp>
      <p:sp>
        <p:nvSpPr>
          <p:cNvPr id="156" name="Google Shape;156;p2"/>
          <p:cNvSpPr txBox="1">
            <a:spLocks noGrp="1"/>
          </p:cNvSpPr>
          <p:nvPr>
            <p:ph type="body" idx="1"/>
          </p:nvPr>
        </p:nvSpPr>
        <p:spPr>
          <a:xfrm>
            <a:off x="891409" y="1335066"/>
            <a:ext cx="7886700" cy="4753200"/>
          </a:xfrm>
          <a:prstGeom prst="rect">
            <a:avLst/>
          </a:prstGeom>
          <a:noFill/>
          <a:ln>
            <a:noFill/>
          </a:ln>
        </p:spPr>
        <p:txBody>
          <a:bodyPr spcFirstLastPara="1" wrap="square" lIns="91425" tIns="45700" rIns="91425" bIns="45700" anchor="t" anchorCtr="0">
            <a:normAutofit fontScale="92500" lnSpcReduction="10000"/>
          </a:bodyPr>
          <a:lstStyle/>
          <a:p>
            <a:pPr indent="-457200">
              <a:lnSpc>
                <a:spcPct val="80000"/>
              </a:lnSpc>
              <a:buSzPts val="2800"/>
            </a:pPr>
            <a:r>
              <a:rPr lang="en-US" dirty="0"/>
              <a:t>Site: 100 Existing surface parking spaces </a:t>
            </a:r>
          </a:p>
          <a:p>
            <a:pPr marL="0" indent="0">
              <a:lnSpc>
                <a:spcPct val="80000"/>
              </a:lnSpc>
              <a:buSzPts val="2800"/>
              <a:buNone/>
            </a:pPr>
            <a:endParaRPr lang="en-US" dirty="0"/>
          </a:p>
          <a:p>
            <a:pPr indent="-457200">
              <a:lnSpc>
                <a:spcPct val="80000"/>
              </a:lnSpc>
              <a:buSzPts val="2800"/>
            </a:pPr>
            <a:r>
              <a:rPr lang="en-US" dirty="0"/>
              <a:t>Proposes Project: 70 Affordable Units </a:t>
            </a:r>
          </a:p>
          <a:p>
            <a:pPr marL="0" indent="0">
              <a:lnSpc>
                <a:spcPct val="80000"/>
              </a:lnSpc>
              <a:buSzPts val="2800"/>
              <a:buNone/>
            </a:pPr>
            <a:endParaRPr lang="en-US" dirty="0"/>
          </a:p>
          <a:p>
            <a:pPr indent="-457200">
              <a:lnSpc>
                <a:spcPct val="80000"/>
              </a:lnSpc>
              <a:buSzPts val="2800"/>
            </a:pPr>
            <a:r>
              <a:rPr lang="en-US" dirty="0"/>
              <a:t>Not Within ½ Mile of Transit </a:t>
            </a:r>
          </a:p>
          <a:p>
            <a:pPr marL="0" indent="0">
              <a:lnSpc>
                <a:spcPct val="80000"/>
              </a:lnSpc>
              <a:buSzPts val="2800"/>
              <a:buNone/>
            </a:pPr>
            <a:endParaRPr lang="en-US" dirty="0"/>
          </a:p>
          <a:p>
            <a:pPr indent="-457200">
              <a:lnSpc>
                <a:spcPct val="80000"/>
              </a:lnSpc>
              <a:buSzPts val="2800"/>
            </a:pPr>
            <a:r>
              <a:rPr lang="en-US" dirty="0"/>
              <a:t>Parking Requirements: 1.25  spaces/unit </a:t>
            </a:r>
          </a:p>
          <a:p>
            <a:pPr marL="0" indent="0">
              <a:lnSpc>
                <a:spcPct val="80000"/>
              </a:lnSpc>
              <a:buSzPts val="2800"/>
              <a:buNone/>
            </a:pPr>
            <a:endParaRPr lang="en-US" dirty="0"/>
          </a:p>
          <a:p>
            <a:pPr indent="-457200">
              <a:lnSpc>
                <a:spcPct val="80000"/>
              </a:lnSpc>
              <a:buSzPts val="2800"/>
            </a:pPr>
            <a:r>
              <a:rPr lang="en-US" dirty="0"/>
              <a:t>Max per AB1851: 70*1.25 = 88 Spaces</a:t>
            </a:r>
          </a:p>
          <a:p>
            <a:pPr marL="0" indent="0">
              <a:lnSpc>
                <a:spcPct val="80000"/>
              </a:lnSpc>
              <a:buSzPts val="2800"/>
              <a:buNone/>
            </a:pPr>
            <a:endParaRPr lang="en-US" dirty="0"/>
          </a:p>
          <a:p>
            <a:pPr indent="-457200">
              <a:lnSpc>
                <a:spcPct val="80000"/>
              </a:lnSpc>
              <a:buSzPts val="2800"/>
            </a:pPr>
            <a:r>
              <a:rPr lang="en-US" dirty="0"/>
              <a:t>70 new spots + 18 shared spots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
          <p:cNvSpPr txBox="1">
            <a:spLocks noGrp="1"/>
          </p:cNvSpPr>
          <p:nvPr>
            <p:ph type="title"/>
          </p:nvPr>
        </p:nvSpPr>
        <p:spPr>
          <a:xfrm>
            <a:off x="365891" y="351628"/>
            <a:ext cx="7886700" cy="1325563"/>
          </a:xfrm>
          <a:prstGeom prst="rect">
            <a:avLst/>
          </a:prstGeom>
          <a:noFill/>
          <a:ln>
            <a:noFill/>
          </a:ln>
        </p:spPr>
        <p:txBody>
          <a:bodyPr spcFirstLastPara="1" wrap="square" lIns="91425" tIns="45700" rIns="91425" bIns="45700" anchor="ctr" anchorCtr="0">
            <a:normAutofit fontScale="90000"/>
          </a:bodyPr>
          <a:lstStyle/>
          <a:p>
            <a:pPr marL="457200"/>
            <a:r>
              <a:rPr lang="en-US" sz="4800" b="1" dirty="0"/>
              <a:t>AB 1851: Example 2</a:t>
            </a:r>
            <a:br>
              <a:rPr lang="en-US" sz="4800" b="1" dirty="0"/>
            </a:br>
            <a:r>
              <a:rPr lang="en-US" b="1" dirty="0"/>
              <a:t> </a:t>
            </a:r>
            <a:endParaRPr dirty="0"/>
          </a:p>
        </p:txBody>
      </p:sp>
      <p:sp>
        <p:nvSpPr>
          <p:cNvPr id="156" name="Google Shape;156;p2"/>
          <p:cNvSpPr txBox="1">
            <a:spLocks noGrp="1"/>
          </p:cNvSpPr>
          <p:nvPr>
            <p:ph type="body" idx="1"/>
          </p:nvPr>
        </p:nvSpPr>
        <p:spPr>
          <a:xfrm>
            <a:off x="891409" y="1335066"/>
            <a:ext cx="7886700" cy="4753200"/>
          </a:xfrm>
          <a:prstGeom prst="rect">
            <a:avLst/>
          </a:prstGeom>
          <a:noFill/>
          <a:ln>
            <a:noFill/>
          </a:ln>
        </p:spPr>
        <p:txBody>
          <a:bodyPr spcFirstLastPara="1" wrap="square" lIns="91425" tIns="45700" rIns="91425" bIns="45700" anchor="t" anchorCtr="0">
            <a:normAutofit/>
          </a:bodyPr>
          <a:lstStyle/>
          <a:p>
            <a:pPr marL="0" lvl="0" indent="0">
              <a:lnSpc>
                <a:spcPct val="80000"/>
              </a:lnSpc>
              <a:buSzPts val="2800"/>
              <a:buNone/>
            </a:pPr>
            <a:r>
              <a:rPr lang="en-US" dirty="0"/>
              <a:t>Site: 100 Existing surface parking spaces </a:t>
            </a:r>
          </a:p>
          <a:p>
            <a:pPr marL="0" lvl="0" indent="0">
              <a:lnSpc>
                <a:spcPct val="80000"/>
              </a:lnSpc>
              <a:buSzPts val="2800"/>
              <a:buNone/>
            </a:pPr>
            <a:endParaRPr lang="en-US" dirty="0"/>
          </a:p>
          <a:p>
            <a:pPr marL="0" lvl="0" indent="0">
              <a:lnSpc>
                <a:spcPct val="80000"/>
              </a:lnSpc>
              <a:buSzPts val="2800"/>
              <a:buNone/>
            </a:pPr>
            <a:r>
              <a:rPr lang="en-US" dirty="0"/>
              <a:t>Proposes Project: 70 Affordable Units </a:t>
            </a:r>
          </a:p>
          <a:p>
            <a:pPr marL="0" lvl="0" indent="0">
              <a:lnSpc>
                <a:spcPct val="80000"/>
              </a:lnSpc>
              <a:buSzPts val="2800"/>
              <a:buNone/>
            </a:pPr>
            <a:endParaRPr lang="en-US" dirty="0"/>
          </a:p>
          <a:p>
            <a:pPr marL="0" lvl="0" indent="0">
              <a:lnSpc>
                <a:spcPct val="80000"/>
              </a:lnSpc>
              <a:buSzPts val="2800"/>
              <a:buNone/>
            </a:pPr>
            <a:r>
              <a:rPr lang="en-US" i="1" dirty="0"/>
              <a:t>Within</a:t>
            </a:r>
            <a:r>
              <a:rPr lang="en-US" dirty="0"/>
              <a:t> ½ Mile of Transit </a:t>
            </a:r>
          </a:p>
          <a:p>
            <a:pPr marL="0" lvl="0" indent="0">
              <a:lnSpc>
                <a:spcPct val="80000"/>
              </a:lnSpc>
              <a:buSzPts val="2800"/>
              <a:buNone/>
            </a:pPr>
            <a:endParaRPr lang="en-US" dirty="0"/>
          </a:p>
          <a:p>
            <a:pPr marL="0" lvl="0" indent="0">
              <a:lnSpc>
                <a:spcPct val="80000"/>
              </a:lnSpc>
              <a:buSzPts val="2800"/>
              <a:buNone/>
            </a:pPr>
            <a:r>
              <a:rPr lang="en-US" dirty="0"/>
              <a:t>Max Parking: 1 spaces/units </a:t>
            </a:r>
          </a:p>
          <a:p>
            <a:pPr marL="0" lvl="0" indent="0">
              <a:lnSpc>
                <a:spcPct val="80000"/>
              </a:lnSpc>
              <a:buSzPts val="2800"/>
              <a:buNone/>
            </a:pPr>
            <a:endParaRPr lang="en-US" dirty="0"/>
          </a:p>
          <a:p>
            <a:pPr marL="0" lvl="0" indent="0">
              <a:lnSpc>
                <a:spcPct val="80000"/>
              </a:lnSpc>
              <a:buSzPts val="2800"/>
              <a:buNone/>
            </a:pPr>
            <a:r>
              <a:rPr lang="en-US" dirty="0"/>
              <a:t>Max Parking per AB 1851:  70 total/20 New </a:t>
            </a:r>
          </a:p>
          <a:p>
            <a:pPr marL="0" lvl="0" indent="0">
              <a:lnSpc>
                <a:spcPct val="80000"/>
              </a:lnSpc>
              <a:buSzPts val="2800"/>
              <a:buNone/>
            </a:pPr>
            <a:endParaRPr lang="en-US" dirty="0"/>
          </a:p>
        </p:txBody>
      </p:sp>
    </p:spTree>
    <p:extLst>
      <p:ext uri="{BB962C8B-B14F-4D97-AF65-F5344CB8AC3E}">
        <p14:creationId xmlns:p14="http://schemas.microsoft.com/office/powerpoint/2010/main" val="333808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232461" y="687041"/>
            <a:ext cx="8434647" cy="10518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Products: Affordable Housing 101 </a:t>
            </a:r>
            <a:br>
              <a:rPr lang="en-US" sz="4800" b="1" dirty="0"/>
            </a:br>
            <a:endParaRPr sz="4800" b="1" dirty="0"/>
          </a:p>
        </p:txBody>
      </p:sp>
      <p:sp>
        <p:nvSpPr>
          <p:cNvPr id="3" name="Google Shape;156;p2">
            <a:extLst>
              <a:ext uri="{FF2B5EF4-FFF2-40B4-BE49-F238E27FC236}">
                <a16:creationId xmlns:a16="http://schemas.microsoft.com/office/drawing/2014/main" id="{7E75C268-0B0C-424B-AFAB-FBBC69F7D32B}"/>
              </a:ext>
            </a:extLst>
          </p:cNvPr>
          <p:cNvSpPr txBox="1">
            <a:spLocks noGrp="1"/>
          </p:cNvSpPr>
          <p:nvPr>
            <p:ph type="body" idx="1"/>
          </p:nvPr>
        </p:nvSpPr>
        <p:spPr>
          <a:xfrm>
            <a:off x="476892" y="1212950"/>
            <a:ext cx="8190216" cy="4753200"/>
          </a:xfrm>
          <a:prstGeom prst="rect">
            <a:avLst/>
          </a:prstGeom>
          <a:noFill/>
          <a:ln>
            <a:noFill/>
          </a:ln>
        </p:spPr>
        <p:txBody>
          <a:bodyPr spcFirstLastPara="1" wrap="square" lIns="91425" tIns="45700" rIns="91425" bIns="45700" anchor="t" anchorCtr="0">
            <a:normAutofit lnSpcReduction="10000"/>
          </a:bodyPr>
          <a:lstStyle/>
          <a:p>
            <a:pPr marL="0" lvl="0" indent="0">
              <a:lnSpc>
                <a:spcPct val="80000"/>
              </a:lnSpc>
              <a:buSzPts val="2800"/>
              <a:buNone/>
            </a:pPr>
            <a:endParaRPr lang="en-US" dirty="0"/>
          </a:p>
          <a:p>
            <a:pPr marL="0" lvl="0" indent="0">
              <a:lnSpc>
                <a:spcPct val="80000"/>
              </a:lnSpc>
              <a:buSzPts val="2800"/>
              <a:buNone/>
            </a:pPr>
            <a:r>
              <a:rPr lang="en-US" dirty="0"/>
              <a:t>Resources: </a:t>
            </a:r>
          </a:p>
          <a:p>
            <a:pPr marL="0" lvl="0" indent="0">
              <a:lnSpc>
                <a:spcPct val="80000"/>
              </a:lnSpc>
              <a:buSzPts val="2800"/>
              <a:buNone/>
            </a:pPr>
            <a:endParaRPr lang="en-US" dirty="0"/>
          </a:p>
          <a:p>
            <a:pPr marL="0" lvl="0" indent="0">
              <a:lnSpc>
                <a:spcPct val="80000"/>
              </a:lnSpc>
              <a:buSzPts val="2800"/>
              <a:buNone/>
            </a:pPr>
            <a:r>
              <a:rPr lang="en-US" dirty="0"/>
              <a:t>Nonprofit Housing Association of NorCal</a:t>
            </a:r>
          </a:p>
          <a:p>
            <a:pPr marL="0" lvl="0" indent="0">
              <a:lnSpc>
                <a:spcPct val="80000"/>
              </a:lnSpc>
              <a:buSzPts val="2800"/>
              <a:buNone/>
            </a:pPr>
            <a:r>
              <a:rPr lang="en-US" sz="1600" dirty="0">
                <a:hlinkClick r:id="rId3"/>
              </a:rPr>
              <a:t>https://nonprofithousing.org/events-and-programs/shift-the-narrative/</a:t>
            </a:r>
            <a:endParaRPr lang="en-US" sz="1600" dirty="0"/>
          </a:p>
          <a:p>
            <a:pPr marL="0" lvl="0" indent="0">
              <a:lnSpc>
                <a:spcPct val="80000"/>
              </a:lnSpc>
              <a:buSzPts val="2800"/>
              <a:buNone/>
            </a:pPr>
            <a:endParaRPr lang="en-US" dirty="0"/>
          </a:p>
          <a:p>
            <a:pPr marL="0" lvl="0" indent="0">
              <a:lnSpc>
                <a:spcPct val="80000"/>
              </a:lnSpc>
              <a:buSzPts val="2800"/>
              <a:buNone/>
            </a:pPr>
            <a:r>
              <a:rPr lang="en-US" dirty="0"/>
              <a:t>East Bay Housing Organizations</a:t>
            </a:r>
          </a:p>
          <a:p>
            <a:pPr marL="0" lvl="0" indent="0">
              <a:lnSpc>
                <a:spcPct val="80000"/>
              </a:lnSpc>
              <a:buSzPts val="2800"/>
              <a:buNone/>
            </a:pPr>
            <a:r>
              <a:rPr lang="en-US" sz="1600" dirty="0">
                <a:hlinkClick r:id="rId4"/>
              </a:rPr>
              <a:t>https://ebho.org/resources/what-is-affordable-housing/</a:t>
            </a:r>
            <a:endParaRPr lang="en-US" sz="1600" dirty="0"/>
          </a:p>
          <a:p>
            <a:pPr marL="0" lvl="0" indent="0">
              <a:lnSpc>
                <a:spcPct val="80000"/>
              </a:lnSpc>
              <a:buSzPts val="2800"/>
              <a:buNone/>
            </a:pPr>
            <a:endParaRPr lang="en-US" dirty="0"/>
          </a:p>
          <a:p>
            <a:pPr marL="0" lvl="0" indent="0">
              <a:lnSpc>
                <a:spcPct val="80000"/>
              </a:lnSpc>
              <a:buSzPts val="2800"/>
              <a:buNone/>
            </a:pPr>
            <a:r>
              <a:rPr lang="en-US" dirty="0"/>
              <a:t>SV@Home</a:t>
            </a:r>
          </a:p>
          <a:p>
            <a:pPr marL="0" lvl="0" indent="0">
              <a:lnSpc>
                <a:spcPct val="80000"/>
              </a:lnSpc>
              <a:buSzPts val="2800"/>
              <a:buNone/>
            </a:pPr>
            <a:r>
              <a:rPr lang="en-US" sz="1700" dirty="0">
                <a:hlinkClick r:id="rId5"/>
              </a:rPr>
              <a:t>https://siliconvalleyathome.org/resources/#housing-affordability</a:t>
            </a:r>
            <a:endParaRPr lang="en-US" sz="1700" dirty="0"/>
          </a:p>
          <a:p>
            <a:pPr marL="0" lvl="0" indent="0">
              <a:lnSpc>
                <a:spcPct val="80000"/>
              </a:lnSpc>
              <a:buSzPts val="2800"/>
              <a:buNone/>
            </a:pPr>
            <a:endParaRPr lang="en-US" dirty="0"/>
          </a:p>
          <a:p>
            <a:pPr marL="0" lvl="0" indent="0">
              <a:lnSpc>
                <a:spcPct val="80000"/>
              </a:lnSpc>
              <a:buSzPts val="2800"/>
              <a:buNone/>
            </a:pPr>
            <a:endParaRPr lang="en-US" dirty="0"/>
          </a:p>
          <a:p>
            <a:pPr marL="0" lvl="0" indent="0">
              <a:lnSpc>
                <a:spcPct val="80000"/>
              </a:lnSpc>
              <a:buSzPts val="2800"/>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344774" y="387238"/>
            <a:ext cx="8434647" cy="10518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DRAFT: Who Needs Affordable Housing</a:t>
            </a:r>
            <a:br>
              <a:rPr lang="en-US" sz="4800" b="1" dirty="0"/>
            </a:br>
            <a:endParaRPr sz="4800" b="1" dirty="0"/>
          </a:p>
        </p:txBody>
      </p:sp>
      <p:graphicFrame>
        <p:nvGraphicFramePr>
          <p:cNvPr id="8" name="Table 7">
            <a:extLst>
              <a:ext uri="{FF2B5EF4-FFF2-40B4-BE49-F238E27FC236}">
                <a16:creationId xmlns:a16="http://schemas.microsoft.com/office/drawing/2014/main" id="{EE29377F-5978-D44A-8F42-85ADE2BA3A3A}"/>
              </a:ext>
            </a:extLst>
          </p:cNvPr>
          <p:cNvGraphicFramePr>
            <a:graphicFrameLocks noGrp="1"/>
          </p:cNvGraphicFramePr>
          <p:nvPr>
            <p:extLst>
              <p:ext uri="{D42A27DB-BD31-4B8C-83A1-F6EECF244321}">
                <p14:modId xmlns:p14="http://schemas.microsoft.com/office/powerpoint/2010/main" val="2082457736"/>
              </p:ext>
            </p:extLst>
          </p:nvPr>
        </p:nvGraphicFramePr>
        <p:xfrm>
          <a:off x="495015" y="1305560"/>
          <a:ext cx="7675560" cy="5552440"/>
        </p:xfrm>
        <a:graphic>
          <a:graphicData uri="http://schemas.openxmlformats.org/drawingml/2006/table">
            <a:tbl>
              <a:tblPr/>
              <a:tblGrid>
                <a:gridCol w="1918890">
                  <a:extLst>
                    <a:ext uri="{9D8B030D-6E8A-4147-A177-3AD203B41FA5}">
                      <a16:colId xmlns:a16="http://schemas.microsoft.com/office/drawing/2014/main" val="2726517976"/>
                    </a:ext>
                  </a:extLst>
                </a:gridCol>
                <a:gridCol w="1918890">
                  <a:extLst>
                    <a:ext uri="{9D8B030D-6E8A-4147-A177-3AD203B41FA5}">
                      <a16:colId xmlns:a16="http://schemas.microsoft.com/office/drawing/2014/main" val="3077192800"/>
                    </a:ext>
                  </a:extLst>
                </a:gridCol>
                <a:gridCol w="1918890">
                  <a:extLst>
                    <a:ext uri="{9D8B030D-6E8A-4147-A177-3AD203B41FA5}">
                      <a16:colId xmlns:a16="http://schemas.microsoft.com/office/drawing/2014/main" val="1460927532"/>
                    </a:ext>
                  </a:extLst>
                </a:gridCol>
                <a:gridCol w="1918890">
                  <a:extLst>
                    <a:ext uri="{9D8B030D-6E8A-4147-A177-3AD203B41FA5}">
                      <a16:colId xmlns:a16="http://schemas.microsoft.com/office/drawing/2014/main" val="238398716"/>
                    </a:ext>
                  </a:extLst>
                </a:gridCol>
              </a:tblGrid>
              <a:tr h="629920">
                <a:tc>
                  <a:txBody>
                    <a:bodyPr/>
                    <a:lstStyle/>
                    <a:p>
                      <a:pPr rtl="0" fontAlgn="t">
                        <a:spcBef>
                          <a:spcPts val="0"/>
                        </a:spcBef>
                        <a:spcAft>
                          <a:spcPts val="0"/>
                        </a:spcAft>
                      </a:pPr>
                      <a:br>
                        <a:rPr lang="en-US" sz="1800" b="1" i="0" u="none" strike="noStrike" dirty="0">
                          <a:solidFill>
                            <a:schemeClr val="bg1"/>
                          </a:solidFill>
                          <a:effectLst/>
                          <a:latin typeface="Arial" panose="020B0604020202020204" pitchFamily="34" charset="0"/>
                        </a:rPr>
                      </a:br>
                      <a:r>
                        <a:rPr lang="en-US" sz="1800" b="1" i="0" u="none" strike="noStrike" dirty="0">
                          <a:solidFill>
                            <a:schemeClr val="bg1"/>
                          </a:solidFill>
                          <a:effectLst/>
                          <a:latin typeface="Arial" panose="020B0604020202020204" pitchFamily="34" charset="0"/>
                        </a:rPr>
                        <a:t>Occupation</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1" i="0" u="none" strike="noStrike" dirty="0">
                          <a:solidFill>
                            <a:schemeClr val="bg1"/>
                          </a:solidFill>
                          <a:effectLst/>
                          <a:latin typeface="Arial" panose="020B0604020202020204" pitchFamily="34" charset="0"/>
                        </a:rPr>
                        <a:t>Mean Annual Wage</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1" i="0" u="none" strike="noStrike" dirty="0">
                          <a:solidFill>
                            <a:schemeClr val="bg1"/>
                          </a:solidFill>
                          <a:effectLst/>
                          <a:latin typeface="Arial" panose="020B0604020202020204" pitchFamily="34" charset="0"/>
                        </a:rPr>
                        <a:t>% of AMI for 1 person HH</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1" i="0" u="none" strike="noStrike" dirty="0">
                          <a:solidFill>
                            <a:schemeClr val="bg1"/>
                          </a:solidFill>
                          <a:effectLst/>
                          <a:latin typeface="Arial" panose="020B0604020202020204" pitchFamily="34" charset="0"/>
                        </a:rPr>
                        <a:t>% of Monthly income needed to afford fair market rent</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0572076"/>
                  </a:ext>
                </a:extLst>
              </a:tr>
              <a:tr h="307975">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Dishwashers</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$30,160</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30%</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98%</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245421569"/>
                  </a:ext>
                </a:extLst>
              </a:tr>
              <a:tr h="307975">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Retail Salespersons</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$39,987</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40%</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74%</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51279923"/>
                  </a:ext>
                </a:extLst>
              </a:tr>
              <a:tr h="307975">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Security Guards</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$41,512</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42%</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71%</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383963553"/>
                  </a:ext>
                </a:extLst>
              </a:tr>
              <a:tr h="679450">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Preschool Teachers, Except Special Education</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$41,563</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42%</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71%</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382295282"/>
                  </a:ext>
                </a:extLst>
              </a:tr>
              <a:tr h="307975">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Medical Assistants</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$47,846</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48%</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62%</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131770555"/>
                  </a:ext>
                </a:extLst>
              </a:tr>
              <a:tr h="462280">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Receptionists and Information Clerks</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$39,239</a:t>
                      </a:r>
                      <a:endParaRPr lang="en-US" sz="1800" dirty="0">
                        <a:solidFill>
                          <a:schemeClr val="bg1"/>
                        </a:solidFill>
                        <a:effectLst/>
                      </a:endParaRPr>
                    </a:p>
                  </a:txBody>
                  <a:tcPr marL="63500" marR="63500" marT="63500" marB="63500">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40%</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75%</a:t>
                      </a:r>
                      <a:endParaRPr lang="en-US" sz="1800" dirty="0">
                        <a:solidFill>
                          <a:schemeClr val="bg1"/>
                        </a:solidFill>
                        <a:effectLst/>
                      </a:endParaRPr>
                    </a:p>
                  </a:txBody>
                  <a:tcPr marL="63500" marR="63500" marT="63500" marB="63500">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69171672"/>
                  </a:ext>
                </a:extLst>
              </a:tr>
            </a:tbl>
          </a:graphicData>
        </a:graphic>
      </p:graphicFrame>
      <p:sp>
        <p:nvSpPr>
          <p:cNvPr id="9" name="Rectangle 2">
            <a:extLst>
              <a:ext uri="{FF2B5EF4-FFF2-40B4-BE49-F238E27FC236}">
                <a16:creationId xmlns:a16="http://schemas.microsoft.com/office/drawing/2014/main" id="{AA3A354D-0F70-F94B-A9D0-8C69E227ED33}"/>
              </a:ext>
            </a:extLst>
          </p:cNvPr>
          <p:cNvSpPr>
            <a:spLocks noChangeArrowheads="1"/>
          </p:cNvSpPr>
          <p:nvPr/>
        </p:nvSpPr>
        <p:spPr bwMode="auto">
          <a:xfrm>
            <a:off x="495015" y="14484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39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2050" name="Picture 2">
            <a:extLst>
              <a:ext uri="{FF2B5EF4-FFF2-40B4-BE49-F238E27FC236}">
                <a16:creationId xmlns:a16="http://schemas.microsoft.com/office/drawing/2014/main" id="{CBE3758E-CE54-DE45-ACCB-DF66BF48C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0463219" cy="7242510"/>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p3"/>
          <p:cNvSpPr txBox="1">
            <a:spLocks noGrp="1"/>
          </p:cNvSpPr>
          <p:nvPr>
            <p:ph type="title"/>
          </p:nvPr>
        </p:nvSpPr>
        <p:spPr>
          <a:xfrm>
            <a:off x="344774" y="387238"/>
            <a:ext cx="8434647" cy="10518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ts val="5400"/>
              <a:buFont typeface="Century Gothic"/>
              <a:buNone/>
            </a:pPr>
            <a:r>
              <a:rPr lang="en-US" sz="4000" b="1" dirty="0"/>
              <a:t>DRAFT: What does Affordable Housing Look Like</a:t>
            </a:r>
            <a:br>
              <a:rPr lang="en-US" sz="4800" b="1" dirty="0"/>
            </a:br>
            <a:endParaRPr sz="4800" b="1" dirty="0"/>
          </a:p>
        </p:txBody>
      </p:sp>
      <p:sp>
        <p:nvSpPr>
          <p:cNvPr id="9" name="Rectangle 2">
            <a:extLst>
              <a:ext uri="{FF2B5EF4-FFF2-40B4-BE49-F238E27FC236}">
                <a16:creationId xmlns:a16="http://schemas.microsoft.com/office/drawing/2014/main" id="{AA3A354D-0F70-F94B-A9D0-8C69E227ED33}"/>
              </a:ext>
            </a:extLst>
          </p:cNvPr>
          <p:cNvSpPr>
            <a:spLocks noChangeArrowheads="1"/>
          </p:cNvSpPr>
          <p:nvPr/>
        </p:nvSpPr>
        <p:spPr bwMode="auto">
          <a:xfrm>
            <a:off x="495015" y="14484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4424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7178-0116-47FC-A055-1C01183A764F}"/>
              </a:ext>
            </a:extLst>
          </p:cNvPr>
          <p:cNvSpPr>
            <a:spLocks noGrp="1"/>
          </p:cNvSpPr>
          <p:nvPr>
            <p:ph type="title"/>
          </p:nvPr>
        </p:nvSpPr>
        <p:spPr>
          <a:xfrm>
            <a:off x="628650" y="159613"/>
            <a:ext cx="7886700" cy="1325700"/>
          </a:xfrm>
        </p:spPr>
        <p:txBody>
          <a:bodyPr/>
          <a:lstStyle/>
          <a:p>
            <a:r>
              <a:rPr lang="en-US" b="1" dirty="0">
                <a:latin typeface="Century Gothic" panose="020B0502020202020204" pitchFamily="34" charset="0"/>
              </a:rPr>
              <a:t>Environmental Justice</a:t>
            </a:r>
            <a:endParaRPr lang="en-US" dirty="0"/>
          </a:p>
        </p:txBody>
      </p:sp>
      <p:sp>
        <p:nvSpPr>
          <p:cNvPr id="3" name="Text Placeholder 2">
            <a:extLst>
              <a:ext uri="{FF2B5EF4-FFF2-40B4-BE49-F238E27FC236}">
                <a16:creationId xmlns:a16="http://schemas.microsoft.com/office/drawing/2014/main" id="{79C962F4-225B-4C75-B1DC-5E706272586A}"/>
              </a:ext>
            </a:extLst>
          </p:cNvPr>
          <p:cNvSpPr>
            <a:spLocks noGrp="1"/>
          </p:cNvSpPr>
          <p:nvPr>
            <p:ph type="body" idx="1"/>
          </p:nvPr>
        </p:nvSpPr>
        <p:spPr>
          <a:xfrm>
            <a:off x="779370" y="1260461"/>
            <a:ext cx="8124787" cy="5213074"/>
          </a:xfrm>
        </p:spPr>
        <p:txBody>
          <a:bodyPr/>
          <a:lstStyle/>
          <a:p>
            <a:pPr marL="114300" indent="0">
              <a:buNone/>
            </a:pPr>
            <a:r>
              <a:rPr lang="en-US" sz="1800" b="1" dirty="0">
                <a:latin typeface="Century Gothic" panose="020B0502020202020204" pitchFamily="34" charset="0"/>
              </a:rPr>
              <a:t>Thresholds</a:t>
            </a:r>
          </a:p>
          <a:p>
            <a:pPr>
              <a:buAutoNum type="arabicParenR"/>
            </a:pPr>
            <a:r>
              <a:rPr lang="en-US" sz="1800" dirty="0">
                <a:latin typeface="Century Gothic" panose="020B0502020202020204" pitchFamily="34" charset="0"/>
              </a:rPr>
              <a:t>Updating two Elements</a:t>
            </a:r>
          </a:p>
          <a:p>
            <a:pPr>
              <a:buAutoNum type="arabicParenR"/>
            </a:pPr>
            <a:r>
              <a:rPr lang="en-US" sz="1800" dirty="0">
                <a:latin typeface="Century Gothic" panose="020B0502020202020204" pitchFamily="34" charset="0"/>
              </a:rPr>
              <a:t>Have a Disadvantaged Community</a:t>
            </a:r>
          </a:p>
          <a:p>
            <a:pPr marL="114300" indent="0">
              <a:buNone/>
            </a:pPr>
            <a:r>
              <a:rPr lang="en-US" sz="1800" b="1" dirty="0">
                <a:latin typeface="Century Gothic" panose="020B0502020202020204" pitchFamily="34" charset="0"/>
              </a:rPr>
              <a:t>Disadvantaged Communities (Legal) </a:t>
            </a:r>
            <a:endParaRPr lang="en-US" sz="1800" dirty="0">
              <a:latin typeface="Century Gothic" panose="020B0502020202020204" pitchFamily="34" charset="0"/>
            </a:endParaRPr>
          </a:p>
          <a:p>
            <a:pPr marL="114300" indent="0">
              <a:buNone/>
            </a:pPr>
            <a:r>
              <a:rPr lang="en-US" sz="1800" i="1" dirty="0">
                <a:latin typeface="Century Gothic" panose="020B0502020202020204" pitchFamily="34" charset="0"/>
              </a:rPr>
              <a:t>‘Disadvantaged communities’ means an area identified by the California Environmental Protection Agency Pursuant to Section 39711 of the Health and Safety Code or an area that is a low-income area that is disproportionately affected by environmental pollution and other hazards that can lead to negative health effects, exposure, or environmental degradation.” </a:t>
            </a:r>
          </a:p>
          <a:p>
            <a:pPr marL="114300" indent="0">
              <a:buNone/>
            </a:pPr>
            <a:r>
              <a:rPr lang="en-US" sz="1800" b="1" dirty="0">
                <a:latin typeface="Century Gothic" panose="020B0502020202020204" pitchFamily="34" charset="0"/>
              </a:rPr>
              <a:t>Disadvantaged Communities (Practical) </a:t>
            </a:r>
            <a:endParaRPr lang="en-US" sz="1800" dirty="0">
              <a:latin typeface="Century Gothic" panose="020B0502020202020204" pitchFamily="34" charset="0"/>
            </a:endParaRPr>
          </a:p>
          <a:p>
            <a:r>
              <a:rPr lang="en-US" sz="1800" dirty="0">
                <a:latin typeface="Century Gothic" panose="020B0502020202020204" pitchFamily="34" charset="0"/>
              </a:rPr>
              <a:t>It’s technical and an art</a:t>
            </a:r>
          </a:p>
          <a:p>
            <a:r>
              <a:rPr lang="en-US" sz="1800" dirty="0">
                <a:latin typeface="Century Gothic" panose="020B0502020202020204" pitchFamily="34" charset="0"/>
              </a:rPr>
              <a:t>75%+ on CalEnvironScreen</a:t>
            </a:r>
          </a:p>
          <a:p>
            <a:r>
              <a:rPr lang="en-US" sz="1800" dirty="0">
                <a:latin typeface="Century Gothic" panose="020B0502020202020204" pitchFamily="34" charset="0"/>
              </a:rPr>
              <a:t>Low income (census tract level) + burdened</a:t>
            </a:r>
          </a:p>
          <a:p>
            <a:r>
              <a:rPr lang="en-US" sz="1800" b="1" dirty="0"/>
              <a:t>San Jose, Gilroy, Morgan Hill, Santa Clara, Alviso (Unincorprated Santa  Clara County). </a:t>
            </a:r>
          </a:p>
        </p:txBody>
      </p:sp>
    </p:spTree>
    <p:extLst>
      <p:ext uri="{BB962C8B-B14F-4D97-AF65-F5344CB8AC3E}">
        <p14:creationId xmlns:p14="http://schemas.microsoft.com/office/powerpoint/2010/main" val="3227842382"/>
      </p:ext>
    </p:extLst>
  </p:cSld>
  <p:clrMapOvr>
    <a:masterClrMapping/>
  </p:clrMapOvr>
</p:sld>
</file>

<file path=ppt/theme/theme1.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2023</TotalTime>
  <Words>994</Words>
  <Application>Microsoft Office PowerPoint</Application>
  <PresentationFormat>On-screen Show (4:3)</PresentationFormat>
  <Paragraphs>197</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Century Gothic</vt:lpstr>
      <vt:lpstr>Arial</vt:lpstr>
      <vt:lpstr>Calibri</vt:lpstr>
      <vt:lpstr>Depth</vt:lpstr>
      <vt:lpstr>PowerPoint Presentation</vt:lpstr>
      <vt:lpstr>Agenda </vt:lpstr>
      <vt:lpstr>AB 1851 – Yes in God’s Back Yard  </vt:lpstr>
      <vt:lpstr>AB 1851: Example 1  </vt:lpstr>
      <vt:lpstr>AB 1851: Example 2  </vt:lpstr>
      <vt:lpstr>Products: Affordable Housing 101  </vt:lpstr>
      <vt:lpstr>DRAFT: Who Needs Affordable Housing </vt:lpstr>
      <vt:lpstr>DRAFT: What does Affordable Housing Look Like </vt:lpstr>
      <vt:lpstr>Environmental Justice</vt:lpstr>
      <vt:lpstr>PowerPoint Presentation</vt:lpstr>
      <vt:lpstr>PowerPoint Presentation</vt:lpstr>
      <vt:lpstr>Environmental Justice</vt:lpstr>
      <vt:lpstr>Survey of Local Jurisdictions’ Inclusionary &amp; In-Lieu Fees</vt:lpstr>
      <vt:lpstr>Ideas</vt:lpstr>
      <vt:lpstr>Dreaming Big</vt:lpstr>
      <vt:lpstr>Ideas</vt:lpstr>
      <vt:lpstr>Small Group Discussion</vt:lpstr>
      <vt:lpstr>Ideas</vt:lpstr>
      <vt:lpstr>Ideas</vt:lpstr>
      <vt:lpstr>Upcoming Meeting Schedule &amp; Topics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peninger</dc:creator>
  <cp:lastModifiedBy>Daisy Quinonez</cp:lastModifiedBy>
  <cp:revision>45</cp:revision>
  <dcterms:created xsi:type="dcterms:W3CDTF">2020-12-07T21:17:33Z</dcterms:created>
  <dcterms:modified xsi:type="dcterms:W3CDTF">2021-01-22T22:07:28Z</dcterms:modified>
</cp:coreProperties>
</file>