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28" d="100"/>
          <a:sy n="128" d="100"/>
        </p:scale>
        <p:origin x="5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6C8C59-B265-44C6-8AD8-F26D4424F4D8}"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C4059-EAB7-4F15-B211-E24A388AA07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611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6C8C59-B265-44C6-8AD8-F26D4424F4D8}"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C4059-EAB7-4F15-B211-E24A388AA07A}" type="slidenum">
              <a:rPr lang="en-US" smtClean="0"/>
              <a:t>‹#›</a:t>
            </a:fld>
            <a:endParaRPr lang="en-US"/>
          </a:p>
        </p:txBody>
      </p:sp>
    </p:spTree>
    <p:extLst>
      <p:ext uri="{BB962C8B-B14F-4D97-AF65-F5344CB8AC3E}">
        <p14:creationId xmlns:p14="http://schemas.microsoft.com/office/powerpoint/2010/main" val="2826714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6C8C59-B265-44C6-8AD8-F26D4424F4D8}"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C4059-EAB7-4F15-B211-E24A388AA07A}" type="slidenum">
              <a:rPr lang="en-US" smtClean="0"/>
              <a:t>‹#›</a:t>
            </a:fld>
            <a:endParaRPr lang="en-US"/>
          </a:p>
        </p:txBody>
      </p:sp>
    </p:spTree>
    <p:extLst>
      <p:ext uri="{BB962C8B-B14F-4D97-AF65-F5344CB8AC3E}">
        <p14:creationId xmlns:p14="http://schemas.microsoft.com/office/powerpoint/2010/main" val="4056606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6C8C59-B265-44C6-8AD8-F26D4424F4D8}"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C4059-EAB7-4F15-B211-E24A388AA07A}" type="slidenum">
              <a:rPr lang="en-US" smtClean="0"/>
              <a:t>‹#›</a:t>
            </a:fld>
            <a:endParaRPr lang="en-US"/>
          </a:p>
        </p:txBody>
      </p:sp>
    </p:spTree>
    <p:extLst>
      <p:ext uri="{BB962C8B-B14F-4D97-AF65-F5344CB8AC3E}">
        <p14:creationId xmlns:p14="http://schemas.microsoft.com/office/powerpoint/2010/main" val="673275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6C8C59-B265-44C6-8AD8-F26D4424F4D8}"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C4059-EAB7-4F15-B211-E24A388AA07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828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6C8C59-B265-44C6-8AD8-F26D4424F4D8}" type="datetimeFigureOut">
              <a:rPr lang="en-US" smtClean="0"/>
              <a:t>2/18/21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C4059-EAB7-4F15-B211-E24A388AA07A}" type="slidenum">
              <a:rPr lang="en-US" smtClean="0"/>
              <a:t>‹#›</a:t>
            </a:fld>
            <a:endParaRPr lang="en-US"/>
          </a:p>
        </p:txBody>
      </p:sp>
    </p:spTree>
    <p:extLst>
      <p:ext uri="{BB962C8B-B14F-4D97-AF65-F5344CB8AC3E}">
        <p14:creationId xmlns:p14="http://schemas.microsoft.com/office/powerpoint/2010/main" val="396119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6C8C59-B265-44C6-8AD8-F26D4424F4D8}" type="datetimeFigureOut">
              <a:rPr lang="en-US" smtClean="0"/>
              <a:t>2/18/21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EC4059-EAB7-4F15-B211-E24A388AA07A}" type="slidenum">
              <a:rPr lang="en-US" smtClean="0"/>
              <a:t>‹#›</a:t>
            </a:fld>
            <a:endParaRPr lang="en-US"/>
          </a:p>
        </p:txBody>
      </p:sp>
    </p:spTree>
    <p:extLst>
      <p:ext uri="{BB962C8B-B14F-4D97-AF65-F5344CB8AC3E}">
        <p14:creationId xmlns:p14="http://schemas.microsoft.com/office/powerpoint/2010/main" val="165989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6C8C59-B265-44C6-8AD8-F26D4424F4D8}" type="datetimeFigureOut">
              <a:rPr lang="en-US" smtClean="0"/>
              <a:t>2/18/21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EC4059-EAB7-4F15-B211-E24A388AA07A}" type="slidenum">
              <a:rPr lang="en-US" smtClean="0"/>
              <a:t>‹#›</a:t>
            </a:fld>
            <a:endParaRPr lang="en-US"/>
          </a:p>
        </p:txBody>
      </p:sp>
    </p:spTree>
    <p:extLst>
      <p:ext uri="{BB962C8B-B14F-4D97-AF65-F5344CB8AC3E}">
        <p14:creationId xmlns:p14="http://schemas.microsoft.com/office/powerpoint/2010/main" val="2752851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06C8C59-B265-44C6-8AD8-F26D4424F4D8}" type="datetimeFigureOut">
              <a:rPr lang="en-US" smtClean="0"/>
              <a:t>2/18/21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3EC4059-EAB7-4F15-B211-E24A388AA07A}" type="slidenum">
              <a:rPr lang="en-US" smtClean="0"/>
              <a:t>‹#›</a:t>
            </a:fld>
            <a:endParaRPr lang="en-US"/>
          </a:p>
        </p:txBody>
      </p:sp>
    </p:spTree>
    <p:extLst>
      <p:ext uri="{BB962C8B-B14F-4D97-AF65-F5344CB8AC3E}">
        <p14:creationId xmlns:p14="http://schemas.microsoft.com/office/powerpoint/2010/main" val="6556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06C8C59-B265-44C6-8AD8-F26D4424F4D8}" type="datetimeFigureOut">
              <a:rPr lang="en-US" smtClean="0"/>
              <a:t>2/18/21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3EC4059-EAB7-4F15-B211-E24A388AA07A}" type="slidenum">
              <a:rPr lang="en-US" smtClean="0"/>
              <a:t>‹#›</a:t>
            </a:fld>
            <a:endParaRPr lang="en-US"/>
          </a:p>
        </p:txBody>
      </p:sp>
    </p:spTree>
    <p:extLst>
      <p:ext uri="{BB962C8B-B14F-4D97-AF65-F5344CB8AC3E}">
        <p14:creationId xmlns:p14="http://schemas.microsoft.com/office/powerpoint/2010/main" val="148734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06C8C59-B265-44C6-8AD8-F26D4424F4D8}" type="datetimeFigureOut">
              <a:rPr lang="en-US" smtClean="0"/>
              <a:t>2/18/21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C4059-EAB7-4F15-B211-E24A388AA07A}" type="slidenum">
              <a:rPr lang="en-US" smtClean="0"/>
              <a:t>‹#›</a:t>
            </a:fld>
            <a:endParaRPr lang="en-US"/>
          </a:p>
        </p:txBody>
      </p:sp>
    </p:spTree>
    <p:extLst>
      <p:ext uri="{BB962C8B-B14F-4D97-AF65-F5344CB8AC3E}">
        <p14:creationId xmlns:p14="http://schemas.microsoft.com/office/powerpoint/2010/main" val="4247465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06C8C59-B265-44C6-8AD8-F26D4424F4D8}" type="datetimeFigureOut">
              <a:rPr lang="en-US" smtClean="0"/>
              <a:t>2/18/21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3EC4059-EAB7-4F15-B211-E24A388AA07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905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tsilverstein@lawyerscommittee.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hcd.ca.gov/community-development/housing-element/housing-element-memos/docs/ab686_summaryhousingelementfinal_04222020.pdf" TargetMode="External"/><Relationship Id="rId2" Type="http://schemas.openxmlformats.org/officeDocument/2006/relationships/hyperlink" Target="https://www.hcd.ca.gov/community-development/housing-element/docs/sites_inventory_memo_final06102020.pdf" TargetMode="External"/><Relationship Id="rId1" Type="http://schemas.openxmlformats.org/officeDocument/2006/relationships/slideLayout" Target="../slideLayouts/slideLayout2.xml"/><Relationship Id="rId4" Type="http://schemas.openxmlformats.org/officeDocument/2006/relationships/hyperlink" Target="https://www.nhlp.org/wp-content/uploads/AB-686-Fact-Sheet-Feb.-2019.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Assessment of Fair Housing and the California Housing Element</a:t>
            </a:r>
          </a:p>
        </p:txBody>
      </p:sp>
      <p:sp>
        <p:nvSpPr>
          <p:cNvPr id="3" name="Subtitle 2"/>
          <p:cNvSpPr>
            <a:spLocks noGrp="1"/>
          </p:cNvSpPr>
          <p:nvPr>
            <p:ph type="subTitle" idx="1"/>
          </p:nvPr>
        </p:nvSpPr>
        <p:spPr/>
        <p:txBody>
          <a:bodyPr>
            <a:normAutofit fontScale="92500" lnSpcReduction="10000"/>
          </a:bodyPr>
          <a:lstStyle/>
          <a:p>
            <a:r>
              <a:rPr lang="en-US" dirty="0"/>
              <a:t>Thomas Silverstein, counsel, lawyers’ committee for civil rights under law</a:t>
            </a:r>
          </a:p>
          <a:p>
            <a:r>
              <a:rPr lang="en-US" dirty="0"/>
              <a:t>February 18, 2021</a:t>
            </a:r>
          </a:p>
        </p:txBody>
      </p:sp>
    </p:spTree>
    <p:extLst>
      <p:ext uri="{BB962C8B-B14F-4D97-AF65-F5344CB8AC3E}">
        <p14:creationId xmlns:p14="http://schemas.microsoft.com/office/powerpoint/2010/main" val="2474613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a:t>
            </a:r>
          </a:p>
        </p:txBody>
      </p:sp>
      <p:sp>
        <p:nvSpPr>
          <p:cNvPr id="3" name="Content Placeholder 2"/>
          <p:cNvSpPr>
            <a:spLocks noGrp="1"/>
          </p:cNvSpPr>
          <p:nvPr>
            <p:ph idx="1"/>
          </p:nvPr>
        </p:nvSpPr>
        <p:spPr/>
        <p:txBody>
          <a:bodyPr/>
          <a:lstStyle/>
          <a:p>
            <a:r>
              <a:rPr lang="en-US" dirty="0"/>
              <a:t>Thomas Silverstein</a:t>
            </a:r>
            <a:br>
              <a:rPr lang="en-US" dirty="0"/>
            </a:br>
            <a:r>
              <a:rPr lang="en-US" dirty="0"/>
              <a:t>Counsel, Lawyers’ Committee for Civil Rights Under Law</a:t>
            </a:r>
            <a:br>
              <a:rPr lang="en-US" dirty="0"/>
            </a:br>
            <a:r>
              <a:rPr lang="en-US" dirty="0">
                <a:hlinkClick r:id="rId2"/>
              </a:rPr>
              <a:t>tsilverstein@lawyerscommittee.org</a:t>
            </a:r>
            <a:br>
              <a:rPr lang="en-US" dirty="0"/>
            </a:br>
            <a:r>
              <a:rPr lang="en-US" dirty="0"/>
              <a:t>(202) 662-8316</a:t>
            </a:r>
          </a:p>
        </p:txBody>
      </p:sp>
    </p:spTree>
    <p:extLst>
      <p:ext uri="{BB962C8B-B14F-4D97-AF65-F5344CB8AC3E}">
        <p14:creationId xmlns:p14="http://schemas.microsoft.com/office/powerpoint/2010/main" val="3695608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and Key Provisions of A.B. 686</a:t>
            </a:r>
          </a:p>
        </p:txBody>
      </p:sp>
      <p:sp>
        <p:nvSpPr>
          <p:cNvPr id="3" name="Content Placeholder 2"/>
          <p:cNvSpPr>
            <a:spLocks noGrp="1"/>
          </p:cNvSpPr>
          <p:nvPr>
            <p:ph idx="1"/>
          </p:nvPr>
        </p:nvSpPr>
        <p:spPr/>
        <p:txBody>
          <a:bodyPr>
            <a:normAutofit lnSpcReduction="10000"/>
          </a:bodyPr>
          <a:lstStyle/>
          <a:p>
            <a:pPr lvl="1">
              <a:lnSpc>
                <a:spcPct val="100000"/>
              </a:lnSpc>
              <a:spcBef>
                <a:spcPts val="0"/>
              </a:spcBef>
              <a:spcAft>
                <a:spcPts val="1200"/>
              </a:spcAft>
            </a:pPr>
            <a:r>
              <a:rPr lang="en-US" dirty="0"/>
              <a:t>In 2018, the State of California enacted A.B. 686, a law that incorporates the duty to affirmatively further fair housing (AFFH) into state law.</a:t>
            </a:r>
          </a:p>
          <a:p>
            <a:pPr lvl="1">
              <a:lnSpc>
                <a:spcPct val="100000"/>
              </a:lnSpc>
              <a:spcBef>
                <a:spcPts val="0"/>
              </a:spcBef>
              <a:spcAft>
                <a:spcPts val="1200"/>
              </a:spcAft>
            </a:pPr>
            <a:r>
              <a:rPr lang="en-US" dirty="0" err="1"/>
              <a:t>Assemblymember</a:t>
            </a:r>
            <a:r>
              <a:rPr lang="en-US" dirty="0"/>
              <a:t> Miguel Santiago of Los Angeles introduced the bill, the main external supporters of which were Public Advocates, the National Housing Law Project, and the Western Center on Law and Poverty.</a:t>
            </a:r>
          </a:p>
          <a:p>
            <a:pPr lvl="1">
              <a:lnSpc>
                <a:spcPct val="100000"/>
              </a:lnSpc>
              <a:spcBef>
                <a:spcPts val="0"/>
              </a:spcBef>
              <a:spcAft>
                <a:spcPts val="1200"/>
              </a:spcAft>
            </a:pPr>
            <a:r>
              <a:rPr lang="en-US" dirty="0"/>
              <a:t>The bill’s champions advanced the bill at a time of uncertainty about the federal government’s commitment to AFFH, in general, and the implementation of the U.S. Department of Housing and Urban Development’s (HUD) 2015 AFFH rule, in particular.</a:t>
            </a:r>
          </a:p>
          <a:p>
            <a:pPr lvl="1">
              <a:lnSpc>
                <a:spcPct val="100000"/>
              </a:lnSpc>
              <a:spcBef>
                <a:spcPts val="0"/>
              </a:spcBef>
              <a:spcAft>
                <a:spcPts val="1200"/>
              </a:spcAft>
            </a:pPr>
            <a:r>
              <a:rPr lang="en-US" dirty="0"/>
              <a:t>A.B. 686’s key provisions do the following:</a:t>
            </a:r>
          </a:p>
          <a:p>
            <a:pPr lvl="2">
              <a:lnSpc>
                <a:spcPct val="100000"/>
              </a:lnSpc>
              <a:spcBef>
                <a:spcPts val="0"/>
              </a:spcBef>
              <a:spcAft>
                <a:spcPts val="1200"/>
              </a:spcAft>
            </a:pPr>
            <a:r>
              <a:rPr lang="en-US" dirty="0"/>
              <a:t>Incorporate a duty to AFFH into state law for the State, a broad set of local governments, and public housing authorities.</a:t>
            </a:r>
          </a:p>
          <a:p>
            <a:pPr lvl="2">
              <a:lnSpc>
                <a:spcPct val="100000"/>
              </a:lnSpc>
              <a:spcBef>
                <a:spcPts val="0"/>
              </a:spcBef>
              <a:spcAft>
                <a:spcPts val="1200"/>
              </a:spcAft>
            </a:pPr>
            <a:r>
              <a:rPr lang="en-US" dirty="0"/>
              <a:t>Require the inclusion of an Assessment of Fair Housing into local governments’ next Housing Elements.</a:t>
            </a:r>
          </a:p>
          <a:p>
            <a:pPr lvl="2">
              <a:lnSpc>
                <a:spcPct val="100000"/>
              </a:lnSpc>
              <a:spcBef>
                <a:spcPts val="0"/>
              </a:spcBef>
              <a:spcAft>
                <a:spcPts val="1200"/>
              </a:spcAft>
            </a:pPr>
            <a:r>
              <a:rPr lang="en-US" dirty="0"/>
              <a:t>Modify HUD’s AFH requirements to include an analysis of displacement and consideration of AFFH principles in the Housing Element’s sites inventory.</a:t>
            </a:r>
          </a:p>
        </p:txBody>
      </p:sp>
    </p:spTree>
    <p:extLst>
      <p:ext uri="{BB962C8B-B14F-4D97-AF65-F5344CB8AC3E}">
        <p14:creationId xmlns:p14="http://schemas.microsoft.com/office/powerpoint/2010/main" val="3226080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on AFFH</a:t>
            </a:r>
          </a:p>
        </p:txBody>
      </p:sp>
      <p:sp>
        <p:nvSpPr>
          <p:cNvPr id="3" name="Content Placeholder 2"/>
          <p:cNvSpPr>
            <a:spLocks noGrp="1"/>
          </p:cNvSpPr>
          <p:nvPr>
            <p:ph idx="1"/>
          </p:nvPr>
        </p:nvSpPr>
        <p:spPr/>
        <p:txBody>
          <a:bodyPr>
            <a:normAutofit fontScale="92500" lnSpcReduction="10000"/>
          </a:bodyPr>
          <a:lstStyle/>
          <a:p>
            <a:pPr lvl="1">
              <a:lnSpc>
                <a:spcPct val="100000"/>
              </a:lnSpc>
              <a:spcBef>
                <a:spcPts val="0"/>
              </a:spcBef>
              <a:spcAft>
                <a:spcPts val="1200"/>
              </a:spcAft>
            </a:pPr>
            <a:r>
              <a:rPr lang="en-US" dirty="0"/>
              <a:t>When Congress passed the Fair Housing Act in 1968, they included the duty to AFFH out of a recognition that, because the government had played a role in fomenting housing discrimination and segregation, the government had a duty to take proactive steps to dismantle segregation.</a:t>
            </a:r>
          </a:p>
          <a:p>
            <a:pPr lvl="1">
              <a:lnSpc>
                <a:spcPct val="100000"/>
              </a:lnSpc>
              <a:spcBef>
                <a:spcPts val="0"/>
              </a:spcBef>
              <a:spcAft>
                <a:spcPts val="1200"/>
              </a:spcAft>
            </a:pPr>
            <a:r>
              <a:rPr lang="en-US" dirty="0"/>
              <a:t>The duty, found at 42 U.S.C. § 3608(d) and 42 U.S.C. § 3608(e)(5) applies directly to HUD and to other federal agencies that administering housing and community development programs.</a:t>
            </a:r>
          </a:p>
          <a:p>
            <a:pPr lvl="1">
              <a:lnSpc>
                <a:spcPct val="100000"/>
              </a:lnSpc>
              <a:spcBef>
                <a:spcPts val="0"/>
              </a:spcBef>
              <a:spcAft>
                <a:spcPts val="1200"/>
              </a:spcAft>
            </a:pPr>
            <a:r>
              <a:rPr lang="en-US" dirty="0"/>
              <a:t>In a series of opinions, courts have held that the duty to AFFH requires both HUD and its grantees to consider the effects of their programs and activities on patterns of segregation and on protected class members and to take action to overcome historical patterns of segregation. In 1974, Congress created a requirement that state and local government grantees of HUD funds certify that they will AFFH.</a:t>
            </a:r>
          </a:p>
          <a:p>
            <a:pPr lvl="1">
              <a:lnSpc>
                <a:spcPct val="100000"/>
              </a:lnSpc>
              <a:spcBef>
                <a:spcPts val="0"/>
              </a:spcBef>
              <a:spcAft>
                <a:spcPts val="1200"/>
              </a:spcAft>
            </a:pPr>
            <a:r>
              <a:rPr lang="en-US" dirty="0"/>
              <a:t>HUD issued rules in 1995 and 2015 that created planning processes – the Analysis of Impediments to Fair Housing Choice (AI) and the Assessment of Fair Housing (AFH) – for HUD grantees to undertake as part of their compliance with the duty to AFFH.</a:t>
            </a:r>
          </a:p>
          <a:p>
            <a:pPr lvl="1">
              <a:lnSpc>
                <a:spcPct val="100000"/>
              </a:lnSpc>
              <a:spcBef>
                <a:spcPts val="0"/>
              </a:spcBef>
              <a:spcAft>
                <a:spcPts val="1200"/>
              </a:spcAft>
            </a:pPr>
            <a:r>
              <a:rPr lang="en-US" dirty="0"/>
              <a:t>In 2018, HUD suspended the AFH process, and, in 2020, HUD issued a rule repealing it. President Biden has pledged to restore it.</a:t>
            </a:r>
          </a:p>
        </p:txBody>
      </p:sp>
    </p:spTree>
    <p:extLst>
      <p:ext uri="{BB962C8B-B14F-4D97-AF65-F5344CB8AC3E}">
        <p14:creationId xmlns:p14="http://schemas.microsoft.com/office/powerpoint/2010/main" val="1816906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AFH Process, Part One</a:t>
            </a:r>
          </a:p>
        </p:txBody>
      </p:sp>
      <p:sp>
        <p:nvSpPr>
          <p:cNvPr id="3" name="Content Placeholder 2"/>
          <p:cNvSpPr>
            <a:spLocks noGrp="1"/>
          </p:cNvSpPr>
          <p:nvPr>
            <p:ph idx="1"/>
          </p:nvPr>
        </p:nvSpPr>
        <p:spPr/>
        <p:txBody>
          <a:bodyPr>
            <a:normAutofit fontScale="92500" lnSpcReduction="20000"/>
          </a:bodyPr>
          <a:lstStyle/>
          <a:p>
            <a:pPr lvl="1">
              <a:lnSpc>
                <a:spcPct val="100000"/>
              </a:lnSpc>
              <a:spcBef>
                <a:spcPts val="0"/>
              </a:spcBef>
              <a:spcAft>
                <a:spcPts val="1200"/>
              </a:spcAft>
            </a:pPr>
            <a:r>
              <a:rPr lang="en-US" dirty="0"/>
              <a:t>The AFH consists of an analysis of five key fair housing “issues”:</a:t>
            </a:r>
          </a:p>
          <a:p>
            <a:pPr lvl="2">
              <a:lnSpc>
                <a:spcPct val="100000"/>
              </a:lnSpc>
              <a:spcBef>
                <a:spcPts val="0"/>
              </a:spcBef>
              <a:spcAft>
                <a:spcPts val="1200"/>
              </a:spcAft>
            </a:pPr>
            <a:r>
              <a:rPr lang="en-US" dirty="0"/>
              <a:t>Segregation/Integration;</a:t>
            </a:r>
          </a:p>
          <a:p>
            <a:pPr lvl="2">
              <a:lnSpc>
                <a:spcPct val="100000"/>
              </a:lnSpc>
              <a:spcBef>
                <a:spcPts val="0"/>
              </a:spcBef>
              <a:spcAft>
                <a:spcPts val="1200"/>
              </a:spcAft>
            </a:pPr>
            <a:r>
              <a:rPr lang="en-US" dirty="0"/>
              <a:t>Racially and/or Ethnically Concentrated Areas of Poverty (R/ECAPs);</a:t>
            </a:r>
          </a:p>
          <a:p>
            <a:pPr lvl="2">
              <a:lnSpc>
                <a:spcPct val="100000"/>
              </a:lnSpc>
              <a:spcBef>
                <a:spcPts val="0"/>
              </a:spcBef>
              <a:spcAft>
                <a:spcPts val="1200"/>
              </a:spcAft>
            </a:pPr>
            <a:r>
              <a:rPr lang="en-US" dirty="0"/>
              <a:t>Disproportionate Housing Needs;</a:t>
            </a:r>
          </a:p>
          <a:p>
            <a:pPr lvl="2">
              <a:lnSpc>
                <a:spcPct val="100000"/>
              </a:lnSpc>
              <a:spcBef>
                <a:spcPts val="0"/>
              </a:spcBef>
              <a:spcAft>
                <a:spcPts val="1200"/>
              </a:spcAft>
            </a:pPr>
            <a:r>
              <a:rPr lang="en-US" dirty="0"/>
              <a:t>Disparities in Access to Opportunity; and</a:t>
            </a:r>
          </a:p>
          <a:p>
            <a:pPr lvl="2">
              <a:lnSpc>
                <a:spcPct val="100000"/>
              </a:lnSpc>
              <a:spcBef>
                <a:spcPts val="0"/>
              </a:spcBef>
              <a:spcAft>
                <a:spcPts val="1200"/>
              </a:spcAft>
            </a:pPr>
            <a:r>
              <a:rPr lang="en-US" dirty="0"/>
              <a:t>Displacement Risk.</a:t>
            </a:r>
          </a:p>
          <a:p>
            <a:pPr lvl="1">
              <a:lnSpc>
                <a:spcPct val="100000"/>
              </a:lnSpc>
              <a:spcBef>
                <a:spcPts val="0"/>
              </a:spcBef>
              <a:spcAft>
                <a:spcPts val="1200"/>
              </a:spcAft>
            </a:pPr>
            <a:r>
              <a:rPr lang="en-US" dirty="0"/>
              <a:t>HUD included the first four of these fair housing issues in its 2015 rule. The California Legislature added displacement risk through A.B. 686.</a:t>
            </a:r>
          </a:p>
          <a:p>
            <a:pPr lvl="1">
              <a:lnSpc>
                <a:spcPct val="100000"/>
              </a:lnSpc>
              <a:spcBef>
                <a:spcPts val="0"/>
              </a:spcBef>
              <a:spcAft>
                <a:spcPts val="1200"/>
              </a:spcAft>
            </a:pPr>
            <a:r>
              <a:rPr lang="en-US" dirty="0"/>
              <a:t>For each of these issues, there is also a requirement to look specifically at how the issues affect persons with disabilities and residents of publicly supported housing.</a:t>
            </a:r>
          </a:p>
          <a:p>
            <a:pPr lvl="1">
              <a:lnSpc>
                <a:spcPct val="100000"/>
              </a:lnSpc>
              <a:spcBef>
                <a:spcPts val="0"/>
              </a:spcBef>
              <a:spcAft>
                <a:spcPts val="1200"/>
              </a:spcAft>
            </a:pPr>
            <a:r>
              <a:rPr lang="en-US" dirty="0"/>
              <a:t>For each of these issues, review of relevant data and maps, analysis of relevant policies and private industry practices, and robust community input should inform the analysis and conclusions as to the extent of these issues within a jurisdiction.</a:t>
            </a:r>
          </a:p>
        </p:txBody>
      </p:sp>
    </p:spTree>
    <p:extLst>
      <p:ext uri="{BB962C8B-B14F-4D97-AF65-F5344CB8AC3E}">
        <p14:creationId xmlns:p14="http://schemas.microsoft.com/office/powerpoint/2010/main" val="3410344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AFH Process, Part Two</a:t>
            </a:r>
          </a:p>
        </p:txBody>
      </p:sp>
      <p:sp>
        <p:nvSpPr>
          <p:cNvPr id="3" name="Content Placeholder 2"/>
          <p:cNvSpPr>
            <a:spLocks noGrp="1"/>
          </p:cNvSpPr>
          <p:nvPr>
            <p:ph idx="1"/>
          </p:nvPr>
        </p:nvSpPr>
        <p:spPr/>
        <p:txBody>
          <a:bodyPr/>
          <a:lstStyle/>
          <a:p>
            <a:pPr lvl="1">
              <a:lnSpc>
                <a:spcPct val="100000"/>
              </a:lnSpc>
              <a:spcBef>
                <a:spcPts val="0"/>
              </a:spcBef>
              <a:spcAft>
                <a:spcPts val="1200"/>
              </a:spcAft>
            </a:pPr>
            <a:r>
              <a:rPr lang="en-US" dirty="0"/>
              <a:t>Having assessed the extent of the five fair housing issues within a jurisdiction, the next step is to analyze which of a list of 45 “contributing factors” are partial causes of those issues. Some of these contributing factors include:</a:t>
            </a:r>
          </a:p>
          <a:p>
            <a:pPr lvl="2">
              <a:lnSpc>
                <a:spcPct val="100000"/>
              </a:lnSpc>
              <a:spcBef>
                <a:spcPts val="0"/>
              </a:spcBef>
              <a:spcAft>
                <a:spcPts val="1200"/>
              </a:spcAft>
            </a:pPr>
            <a:r>
              <a:rPr lang="en-US" dirty="0"/>
              <a:t>Land use and zoning laws;</a:t>
            </a:r>
          </a:p>
          <a:p>
            <a:pPr lvl="2">
              <a:lnSpc>
                <a:spcPct val="100000"/>
              </a:lnSpc>
              <a:spcBef>
                <a:spcPts val="0"/>
              </a:spcBef>
              <a:spcAft>
                <a:spcPts val="1200"/>
              </a:spcAft>
            </a:pPr>
            <a:r>
              <a:rPr lang="en-US" dirty="0"/>
              <a:t>Private discrimination;</a:t>
            </a:r>
          </a:p>
          <a:p>
            <a:pPr lvl="2">
              <a:lnSpc>
                <a:spcPct val="100000"/>
              </a:lnSpc>
              <a:spcBef>
                <a:spcPts val="0"/>
              </a:spcBef>
              <a:spcAft>
                <a:spcPts val="1200"/>
              </a:spcAft>
            </a:pPr>
            <a:r>
              <a:rPr lang="en-US" dirty="0"/>
              <a:t>Loss of affordable housing; and</a:t>
            </a:r>
          </a:p>
          <a:p>
            <a:pPr lvl="2">
              <a:lnSpc>
                <a:spcPct val="100000"/>
              </a:lnSpc>
              <a:spcBef>
                <a:spcPts val="0"/>
              </a:spcBef>
              <a:spcAft>
                <a:spcPts val="1200"/>
              </a:spcAft>
            </a:pPr>
            <a:r>
              <a:rPr lang="en-US" dirty="0"/>
              <a:t>Lack of access to opportunity due to high housing costs.</a:t>
            </a:r>
          </a:p>
          <a:p>
            <a:pPr lvl="1">
              <a:lnSpc>
                <a:spcPct val="100000"/>
              </a:lnSpc>
              <a:spcBef>
                <a:spcPts val="0"/>
              </a:spcBef>
              <a:spcAft>
                <a:spcPts val="1200"/>
              </a:spcAft>
            </a:pPr>
            <a:r>
              <a:rPr lang="en-US" dirty="0"/>
              <a:t>As with the analysis of fair housing issues, the AFH’s look into the contributing factors should include consideration of relevant data and maps, qualitative policy analysis, and robust community engagement.</a:t>
            </a:r>
          </a:p>
          <a:p>
            <a:pPr lvl="1">
              <a:lnSpc>
                <a:spcPct val="100000"/>
              </a:lnSpc>
              <a:spcBef>
                <a:spcPts val="0"/>
              </a:spcBef>
              <a:spcAft>
                <a:spcPts val="1200"/>
              </a:spcAft>
            </a:pPr>
            <a:r>
              <a:rPr lang="en-US" dirty="0"/>
              <a:t>Jurisdictions can also identify contributing factors that are outside of HUD’s list, if applicable.</a:t>
            </a:r>
          </a:p>
        </p:txBody>
      </p:sp>
    </p:spTree>
    <p:extLst>
      <p:ext uri="{BB962C8B-B14F-4D97-AF65-F5344CB8AC3E}">
        <p14:creationId xmlns:p14="http://schemas.microsoft.com/office/powerpoint/2010/main" val="139557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AFH Process, Part Three</a:t>
            </a:r>
          </a:p>
        </p:txBody>
      </p:sp>
      <p:sp>
        <p:nvSpPr>
          <p:cNvPr id="3" name="Content Placeholder 2"/>
          <p:cNvSpPr>
            <a:spLocks noGrp="1"/>
          </p:cNvSpPr>
          <p:nvPr>
            <p:ph idx="1"/>
          </p:nvPr>
        </p:nvSpPr>
        <p:spPr/>
        <p:txBody>
          <a:bodyPr/>
          <a:lstStyle/>
          <a:p>
            <a:pPr lvl="1">
              <a:lnSpc>
                <a:spcPct val="100000"/>
              </a:lnSpc>
              <a:spcBef>
                <a:spcPts val="0"/>
              </a:spcBef>
              <a:spcAft>
                <a:spcPts val="1200"/>
              </a:spcAft>
            </a:pPr>
            <a:r>
              <a:rPr lang="en-US" dirty="0"/>
              <a:t>Having analyzed both fair housing issues and the factors that contribute to them, the last key step of the AFH is for the jurisdiction to establish goals and priorities for action moving forward.</a:t>
            </a:r>
          </a:p>
          <a:p>
            <a:pPr lvl="1">
              <a:lnSpc>
                <a:spcPct val="100000"/>
              </a:lnSpc>
              <a:spcBef>
                <a:spcPts val="0"/>
              </a:spcBef>
              <a:spcAft>
                <a:spcPts val="1200"/>
              </a:spcAft>
            </a:pPr>
            <a:r>
              <a:rPr lang="en-US" dirty="0"/>
              <a:t>The purpose of these goals and priorities is to make progress toward overcoming the issues by addressing their underlying causes.</a:t>
            </a:r>
          </a:p>
          <a:p>
            <a:pPr lvl="1">
              <a:lnSpc>
                <a:spcPct val="100000"/>
              </a:lnSpc>
              <a:spcBef>
                <a:spcPts val="0"/>
              </a:spcBef>
              <a:spcAft>
                <a:spcPts val="1200"/>
              </a:spcAft>
            </a:pPr>
            <a:r>
              <a:rPr lang="en-US" dirty="0"/>
              <a:t>When HUD was actively enforcing the 2015 AFFH rule, its guidance urged the use of SMART goals that are specific, measurable, achievable, realistic, and time-bound.</a:t>
            </a:r>
          </a:p>
          <a:p>
            <a:pPr lvl="1">
              <a:lnSpc>
                <a:spcPct val="100000"/>
              </a:lnSpc>
              <a:spcBef>
                <a:spcPts val="0"/>
              </a:spcBef>
              <a:spcAft>
                <a:spcPts val="1200"/>
              </a:spcAft>
            </a:pPr>
            <a:r>
              <a:rPr lang="en-US" dirty="0"/>
              <a:t>If, for instance, a jurisdiction identified the loss of affordable housing – say, as a result of Project-Based Section 8 non-renewals in rapidly gentrifying areas or high opportunity areas – as a contributing factor to segregation, a jurisdiction could set a goal of preventing further non-renewals and then adopt strategies, such as early engagement with development owners and the provision of incentives to remain in the program, to prevent non-renewal.</a:t>
            </a:r>
          </a:p>
        </p:txBody>
      </p:sp>
    </p:spTree>
    <p:extLst>
      <p:ext uri="{BB962C8B-B14F-4D97-AF65-F5344CB8AC3E}">
        <p14:creationId xmlns:p14="http://schemas.microsoft.com/office/powerpoint/2010/main" val="1438783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Incorporating the AFH into the Housing Element</a:t>
            </a:r>
          </a:p>
        </p:txBody>
      </p:sp>
      <p:sp>
        <p:nvSpPr>
          <p:cNvPr id="3" name="Content Placeholder 2"/>
          <p:cNvSpPr>
            <a:spLocks noGrp="1"/>
          </p:cNvSpPr>
          <p:nvPr>
            <p:ph idx="1"/>
          </p:nvPr>
        </p:nvSpPr>
        <p:spPr/>
        <p:txBody>
          <a:bodyPr/>
          <a:lstStyle/>
          <a:p>
            <a:pPr lvl="1">
              <a:lnSpc>
                <a:spcPct val="100000"/>
              </a:lnSpc>
              <a:spcBef>
                <a:spcPts val="0"/>
              </a:spcBef>
              <a:spcAft>
                <a:spcPts val="1200"/>
              </a:spcAft>
            </a:pPr>
            <a:r>
              <a:rPr lang="en-US" dirty="0"/>
              <a:t>Under A.B. 686, the AFH – as modified to include an enhanced analysis of displacement risk – essentially becomes a section of the Housing Element. All of the components of a plan created subject to HUD’s 2015-2018 requirements are required to be in the Housing Element.</a:t>
            </a:r>
          </a:p>
          <a:p>
            <a:pPr lvl="1">
              <a:lnSpc>
                <a:spcPct val="100000"/>
              </a:lnSpc>
              <a:spcBef>
                <a:spcPts val="0"/>
              </a:spcBef>
              <a:spcAft>
                <a:spcPts val="1200"/>
              </a:spcAft>
            </a:pPr>
            <a:r>
              <a:rPr lang="en-US" dirty="0"/>
              <a:t>If a jurisdiction has recently completed an AFH prior to the start of work on the Housing Element, there will likely be a need to update the demographic data relied upon in the AFH. HCD has indicated that it will distribute A.B. 686 data packages to jurisdictions, but it has not done so yet.</a:t>
            </a:r>
          </a:p>
          <a:p>
            <a:pPr lvl="1">
              <a:lnSpc>
                <a:spcPct val="100000"/>
              </a:lnSpc>
              <a:spcBef>
                <a:spcPts val="0"/>
              </a:spcBef>
              <a:spcAft>
                <a:spcPts val="1200"/>
              </a:spcAft>
            </a:pPr>
            <a:r>
              <a:rPr lang="en-US" dirty="0"/>
              <a:t>The other major consideration for incorporating the AFH into the Housing Element is the Sites Inventory. Here this really means that the content and analysis of the AFH should inform the Sites Inventory and, in preparing the Sites Inventory, a jurisdiction should be looking for sites for future affordable housing development that are in higher opportunity areas and rapidly gentrifying areas. A jurisdiction should also avoid the inclusion of sites for moderate-income or above moderate-income development that would contribute to displacement risk.</a:t>
            </a:r>
          </a:p>
        </p:txBody>
      </p:sp>
    </p:spTree>
    <p:extLst>
      <p:ext uri="{BB962C8B-B14F-4D97-AF65-F5344CB8AC3E}">
        <p14:creationId xmlns:p14="http://schemas.microsoft.com/office/powerpoint/2010/main" val="3128089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Sites Inventory High-Level Example, Oakland</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rotWithShape="1">
          <a:blip r:embed="rId2"/>
          <a:srcRect t="7772" r="54525" b="19151"/>
          <a:stretch/>
        </p:blipFill>
        <p:spPr>
          <a:xfrm>
            <a:off x="1758428" y="1737360"/>
            <a:ext cx="8736103" cy="4259878"/>
          </a:xfrm>
          <a:prstGeom prst="rect">
            <a:avLst/>
          </a:prstGeom>
        </p:spPr>
      </p:pic>
    </p:spTree>
    <p:extLst>
      <p:ext uri="{BB962C8B-B14F-4D97-AF65-F5344CB8AC3E}">
        <p14:creationId xmlns:p14="http://schemas.microsoft.com/office/powerpoint/2010/main" val="2597156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pPr lvl="1">
              <a:lnSpc>
                <a:spcPct val="100000"/>
              </a:lnSpc>
              <a:spcBef>
                <a:spcPts val="0"/>
              </a:spcBef>
              <a:spcAft>
                <a:spcPts val="1200"/>
              </a:spcAft>
            </a:pPr>
            <a:r>
              <a:rPr lang="en-US" dirty="0"/>
              <a:t>Sites Inventory guidance: </a:t>
            </a:r>
            <a:r>
              <a:rPr lang="en-US" dirty="0">
                <a:hlinkClick r:id="rId2"/>
              </a:rPr>
              <a:t>https://www.hcd.ca.gov/community-development/housing-element/docs/sites_inventory_memo_final06102020.pdf</a:t>
            </a:r>
            <a:endParaRPr lang="en-US" dirty="0"/>
          </a:p>
          <a:p>
            <a:pPr lvl="1">
              <a:lnSpc>
                <a:spcPct val="100000"/>
              </a:lnSpc>
              <a:spcBef>
                <a:spcPts val="0"/>
              </a:spcBef>
              <a:spcAft>
                <a:spcPts val="1200"/>
              </a:spcAft>
            </a:pPr>
            <a:r>
              <a:rPr lang="en-US" dirty="0"/>
              <a:t>Summary of Requirements in Housing Element Law: </a:t>
            </a:r>
            <a:r>
              <a:rPr lang="en-US" dirty="0">
                <a:hlinkClick r:id="rId3"/>
              </a:rPr>
              <a:t>https://www.hcd.ca.gov/community-development/housing-element/housing-element-memos/docs/ab686_summaryhousingelementfinal_04222020.pdf</a:t>
            </a:r>
            <a:endParaRPr lang="en-US" dirty="0"/>
          </a:p>
          <a:p>
            <a:pPr lvl="1">
              <a:lnSpc>
                <a:spcPct val="100000"/>
              </a:lnSpc>
              <a:spcBef>
                <a:spcPts val="0"/>
              </a:spcBef>
              <a:spcAft>
                <a:spcPts val="1200"/>
              </a:spcAft>
            </a:pPr>
            <a:r>
              <a:rPr lang="en-US" dirty="0"/>
              <a:t>National Housing Law Project Fact Sheet: </a:t>
            </a:r>
            <a:r>
              <a:rPr lang="en-US" dirty="0">
                <a:hlinkClick r:id="rId4"/>
              </a:rPr>
              <a:t>https://www.nhlp.org/wp-content/uploads/AB-686-Fact-Sheet-Feb.-2019.pdf</a:t>
            </a:r>
            <a:endParaRPr lang="en-US" dirty="0"/>
          </a:p>
        </p:txBody>
      </p:sp>
    </p:spTree>
    <p:extLst>
      <p:ext uri="{BB962C8B-B14F-4D97-AF65-F5344CB8AC3E}">
        <p14:creationId xmlns:p14="http://schemas.microsoft.com/office/powerpoint/2010/main" val="225456473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99</TotalTime>
  <Words>1248</Words>
  <Application>Microsoft Macintosh PowerPoint</Application>
  <PresentationFormat>Widescreen</PresentationFormat>
  <Paragraphs>51</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Calibri</vt:lpstr>
      <vt:lpstr>Calibri Light</vt:lpstr>
      <vt:lpstr>Retrospect</vt:lpstr>
      <vt:lpstr>The Assessment of Fair Housing and the California Housing Element</vt:lpstr>
      <vt:lpstr>History and Key Provisions of A.B. 686</vt:lpstr>
      <vt:lpstr>Background on AFFH</vt:lpstr>
      <vt:lpstr>The AFH Process, Part One</vt:lpstr>
      <vt:lpstr>The AFH Process, Part Two</vt:lpstr>
      <vt:lpstr>The AFH Process, Part Three</vt:lpstr>
      <vt:lpstr>Incorporating the AFH into the Housing Element</vt:lpstr>
      <vt:lpstr>Sites Inventory High-Level Example, Oakland</vt:lpstr>
      <vt:lpstr>Resources</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Assessment of Fair Housing and the California Housing Element</dc:title>
  <dc:creator>Thomas Silverstein</dc:creator>
  <cp:lastModifiedBy>paul peninger</cp:lastModifiedBy>
  <cp:revision>10</cp:revision>
  <dcterms:created xsi:type="dcterms:W3CDTF">2021-02-18T14:01:37Z</dcterms:created>
  <dcterms:modified xsi:type="dcterms:W3CDTF">2021-02-18T18:24:30Z</dcterms:modified>
</cp:coreProperties>
</file>