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5"/>
  </p:notesMasterIdLst>
  <p:sldIdLst>
    <p:sldId id="341" r:id="rId2"/>
    <p:sldId id="338" r:id="rId3"/>
    <p:sldId id="368" r:id="rId4"/>
    <p:sldId id="369" r:id="rId5"/>
    <p:sldId id="370" r:id="rId6"/>
    <p:sldId id="380" r:id="rId7"/>
    <p:sldId id="373" r:id="rId8"/>
    <p:sldId id="374" r:id="rId9"/>
    <p:sldId id="375" r:id="rId10"/>
    <p:sldId id="376" r:id="rId11"/>
    <p:sldId id="377" r:id="rId12"/>
    <p:sldId id="378" r:id="rId13"/>
    <p:sldId id="381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947"/>
    <a:srgbClr val="00AAE7"/>
    <a:srgbClr val="FCC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/>
    <p:restoredTop sz="96190"/>
  </p:normalViewPr>
  <p:slideViewPr>
    <p:cSldViewPr snapToGrid="0">
      <p:cViewPr varScale="1">
        <p:scale>
          <a:sx n="78" d="100"/>
          <a:sy n="78" d="100"/>
        </p:scale>
        <p:origin x="514" y="62"/>
      </p:cViewPr>
      <p:guideLst>
        <p:guide orient="horz" pos="2160"/>
        <p:guide pos="2880"/>
      </p:guideLst>
    </p:cSldViewPr>
  </p:slideViewPr>
  <p:notesTextViewPr>
    <p:cViewPr>
      <p:scale>
        <a:sx n="135" d="100"/>
        <a:sy n="13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6898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454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42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37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58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93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95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3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04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69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7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999064" y="4297503"/>
            <a:ext cx="2205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6"/>
          <p:cNvSpPr>
            <a:spLocks noGrp="1"/>
          </p:cNvSpPr>
          <p:nvPr>
            <p:ph type="pic" idx="2"/>
          </p:nvPr>
        </p:nvSpPr>
        <p:spPr>
          <a:xfrm>
            <a:off x="999064" y="2256354"/>
            <a:ext cx="2205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3"/>
          </p:nvPr>
        </p:nvSpPr>
        <p:spPr>
          <a:xfrm>
            <a:off x="999064" y="4873774"/>
            <a:ext cx="2205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4"/>
          </p:nvPr>
        </p:nvSpPr>
        <p:spPr>
          <a:xfrm>
            <a:off x="3426750" y="4297503"/>
            <a:ext cx="2197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5"/>
          </p:nvPr>
        </p:nvSpPr>
        <p:spPr>
          <a:xfrm>
            <a:off x="3426747" y="2256354"/>
            <a:ext cx="21978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6"/>
          </p:nvPr>
        </p:nvSpPr>
        <p:spPr>
          <a:xfrm>
            <a:off x="3425737" y="4873773"/>
            <a:ext cx="22008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7"/>
          </p:nvPr>
        </p:nvSpPr>
        <p:spPr>
          <a:xfrm>
            <a:off x="5853246" y="4297503"/>
            <a:ext cx="2199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8"/>
          </p:nvPr>
        </p:nvSpPr>
        <p:spPr>
          <a:xfrm>
            <a:off x="5853245" y="2256354"/>
            <a:ext cx="2199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9"/>
          </p:nvPr>
        </p:nvSpPr>
        <p:spPr>
          <a:xfrm>
            <a:off x="5853150" y="4873771"/>
            <a:ext cx="2202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 rot="5400000">
            <a:off x="2502150" y="163625"/>
            <a:ext cx="4351200" cy="7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 rot="5400000">
            <a:off x="4623601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 rot="5400000">
            <a:off x="623027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640899" y="4464028"/>
            <a:ext cx="68580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entury Gothic"/>
              <a:buNone/>
              <a:defRPr sz="9600" b="0">
                <a:solidFill>
                  <a:srgbClr val="E2E2E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640899" y="3693678"/>
            <a:ext cx="6858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40000" y="1681163"/>
            <a:ext cx="3768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40000" y="2505075"/>
            <a:ext cx="3768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739882" y="1681163"/>
            <a:ext cx="3776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739882" y="2505075"/>
            <a:ext cx="3776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34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40004" y="2057400"/>
            <a:ext cx="273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34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40004" y="2057400"/>
            <a:ext cx="2739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9841" y="4367169"/>
            <a:ext cx="7886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629841" y="987434"/>
            <a:ext cx="7886700" cy="3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629843" y="5186516"/>
            <a:ext cx="78855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084659" y="365125"/>
            <a:ext cx="6977100" cy="29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entury Gothic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290484" y="3365557"/>
            <a:ext cx="65643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628650" y="4501729"/>
            <a:ext cx="7884300" cy="1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833283" y="786824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7828359" y="2743200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629841" y="2326974"/>
            <a:ext cx="78867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629843" y="4850581"/>
            <a:ext cx="78855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002961" y="1885950"/>
            <a:ext cx="2210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1017602" y="2571750"/>
            <a:ext cx="21954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3441000" y="1885950"/>
            <a:ext cx="22023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3433081" y="2571750"/>
            <a:ext cx="22101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5"/>
          </p:nvPr>
        </p:nvSpPr>
        <p:spPr>
          <a:xfrm>
            <a:off x="5871781" y="1885950"/>
            <a:ext cx="2199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6"/>
          </p:nvPr>
        </p:nvSpPr>
        <p:spPr>
          <a:xfrm>
            <a:off x="5871781" y="2571750"/>
            <a:ext cx="21990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40000" y="1825625"/>
            <a:ext cx="7675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9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9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EDED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249" y="2608200"/>
            <a:ext cx="7893501" cy="1641600"/>
          </a:xfrm>
        </p:spPr>
        <p:txBody>
          <a:bodyPr lIns="91440" anchor="ctr" anchorCtr="0"/>
          <a:lstStyle/>
          <a:p>
            <a:pPr algn="ctr"/>
            <a:r>
              <a:rPr lang="en-US" sz="5400" b="1" dirty="0"/>
              <a:t>RHNA Methodology</a:t>
            </a:r>
          </a:p>
        </p:txBody>
      </p:sp>
    </p:spTree>
    <p:extLst>
      <p:ext uri="{BB962C8B-B14F-4D97-AF65-F5344CB8AC3E}">
        <p14:creationId xmlns:p14="http://schemas.microsoft.com/office/powerpoint/2010/main" val="37280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 – Legal Mumbo Jumbo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999" y="1895061"/>
            <a:ext cx="7124557" cy="4294614"/>
          </a:xfrm>
        </p:spPr>
        <p:txBody>
          <a:bodyPr/>
          <a:lstStyle/>
          <a:p>
            <a:pPr marL="114300" indent="0" fontAlgn="base">
              <a:buNone/>
            </a:pPr>
            <a:endParaRPr lang="en-US" sz="2400" dirty="0"/>
          </a:p>
          <a:p>
            <a:pPr fontAlgn="base"/>
            <a:r>
              <a:rPr lang="en-US" sz="1600" dirty="0"/>
              <a:t>65584.05(b)(1): The council of governments failed to adequately consider the information regarding the factors listed in subdivision (e) of section 65584.04.</a:t>
            </a:r>
          </a:p>
          <a:p>
            <a:pPr fontAlgn="base"/>
            <a:r>
              <a:rPr lang="en-US" sz="1600" dirty="0"/>
              <a:t>65584.05(b)(2): The council of governments failed to determine the share of the regional housing need in a manner that furthers the intent of the objectives listed in subdivision (d) of section 65584.</a:t>
            </a:r>
          </a:p>
          <a:p>
            <a:pPr fontAlgn="base"/>
            <a:r>
              <a:rPr lang="en-US" sz="1600" dirty="0"/>
              <a:t>65584.05(b)(3): A significant unforeseen change in circumstances occurred in the local jurisdiction that merits a revision of the information submitted pursuant to subdivision (e) of Section 65584.04.</a:t>
            </a:r>
          </a:p>
          <a:p>
            <a:pPr fontAlgn="base"/>
            <a:endParaRPr lang="en-US" sz="1600" dirty="0"/>
          </a:p>
          <a:p>
            <a:pPr fontAlgn="base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95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 - Practical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999" y="1895061"/>
            <a:ext cx="7124557" cy="4294614"/>
          </a:xfrm>
        </p:spPr>
        <p:txBody>
          <a:bodyPr/>
          <a:lstStyle/>
          <a:p>
            <a:pPr fontAlgn="base"/>
            <a:r>
              <a:rPr lang="en-US" sz="2400" dirty="0"/>
              <a:t>3 out of 14 upheld (RHNA 5)</a:t>
            </a:r>
          </a:p>
          <a:p>
            <a:pPr fontAlgn="base"/>
            <a:r>
              <a:rPr lang="en-US" sz="2400" dirty="0" smtClean="0"/>
              <a:t>52 appeals, 2 partially upheld </a:t>
            </a:r>
            <a:r>
              <a:rPr lang="en-US" sz="2400" dirty="0"/>
              <a:t>(SCAG)</a:t>
            </a:r>
          </a:p>
          <a:p>
            <a:pPr fontAlgn="base"/>
            <a:r>
              <a:rPr lang="en-US" sz="2400" dirty="0"/>
              <a:t>Technical corrections most likely to result in a change</a:t>
            </a:r>
          </a:p>
          <a:p>
            <a:pPr fontAlgn="base"/>
            <a:r>
              <a:rPr lang="en-US" sz="2400" dirty="0"/>
              <a:t>Remember scales (PBA/Housing Elements)</a:t>
            </a:r>
          </a:p>
        </p:txBody>
      </p:sp>
    </p:spTree>
    <p:extLst>
      <p:ext uri="{BB962C8B-B14F-4D97-AF65-F5344CB8AC3E}">
        <p14:creationId xmlns:p14="http://schemas.microsoft.com/office/powerpoint/2010/main" val="41143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 – HCD’s take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40000" y="2191925"/>
            <a:ext cx="7676541" cy="3684600"/>
          </a:xfrm>
        </p:spPr>
        <p:txBody>
          <a:bodyPr/>
          <a:lstStyle/>
          <a:p>
            <a:r>
              <a:rPr lang="en-US" sz="1800" dirty="0"/>
              <a:t>S</a:t>
            </a:r>
            <a:r>
              <a:rPr lang="en-US" sz="1800" i="1" dirty="0"/>
              <a:t>everal (jurisdictions) cite the lack of land suitable for development as a basis for the appeal…(however) even communities that view themselves as built out must plan for housing through means such as rezoning commercial areas as mixed-use areas and </a:t>
            </a:r>
            <a:r>
              <a:rPr lang="en-US" sz="1800" i="1" dirty="0" err="1"/>
              <a:t>upzoning</a:t>
            </a:r>
            <a:r>
              <a:rPr lang="en-US" sz="1800" i="1" dirty="0"/>
              <a:t> non-vacant land…</a:t>
            </a:r>
            <a:br>
              <a:rPr lang="en-US" sz="1800" i="1" dirty="0"/>
            </a:b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800" i="1" dirty="0"/>
              <a:t>Several appeals (argue) that the COVID-19 pandemic represents a significant and unforeseen change in circumstances that will affect future population and job growth. Ensuring everyone has a home is critical to public health. Reducing and preventing overcrowding and homelessness are essential concerns for every community. The COVID-19 pandemic has only increased the importance that each community is planning for sufficient affordable housing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38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 – Big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999" y="1895061"/>
            <a:ext cx="7124557" cy="4294614"/>
          </a:xfrm>
        </p:spPr>
        <p:txBody>
          <a:bodyPr/>
          <a:lstStyle/>
          <a:p>
            <a:pPr fontAlgn="base"/>
            <a:r>
              <a:rPr lang="en-US" sz="2400" dirty="0"/>
              <a:t>Opens in summer</a:t>
            </a:r>
          </a:p>
          <a:p>
            <a:pPr fontAlgn="base"/>
            <a:r>
              <a:rPr lang="en-US" sz="2400" dirty="0"/>
              <a:t>Limited criteria</a:t>
            </a:r>
          </a:p>
          <a:p>
            <a:pPr fontAlgn="base"/>
            <a:r>
              <a:rPr lang="en-US" sz="2400" dirty="0"/>
              <a:t>Low rates of changes to RHNA</a:t>
            </a:r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31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RHNA Methodology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999" y="1895061"/>
            <a:ext cx="7124557" cy="4294614"/>
          </a:xfrm>
        </p:spPr>
        <p:txBody>
          <a:bodyPr/>
          <a:lstStyle/>
          <a:p>
            <a:pPr fontAlgn="base"/>
            <a:r>
              <a:rPr lang="en-US" dirty="0"/>
              <a:t>Status / Timing</a:t>
            </a:r>
          </a:p>
          <a:p>
            <a:pPr fontAlgn="base"/>
            <a:r>
              <a:rPr lang="en-US" dirty="0"/>
              <a:t>Appeals</a:t>
            </a:r>
          </a:p>
        </p:txBody>
      </p:sp>
    </p:spTree>
    <p:extLst>
      <p:ext uri="{BB962C8B-B14F-4D97-AF65-F5344CB8AC3E}">
        <p14:creationId xmlns:p14="http://schemas.microsoft.com/office/powerpoint/2010/main" val="3655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RHNA Methodology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999" y="1895061"/>
            <a:ext cx="7124557" cy="4294614"/>
          </a:xfrm>
        </p:spPr>
        <p:txBody>
          <a:bodyPr/>
          <a:lstStyle/>
          <a:p>
            <a:pPr fontAlgn="base"/>
            <a:r>
              <a:rPr lang="en-US" dirty="0"/>
              <a:t>Draft methodology (now)</a:t>
            </a:r>
          </a:p>
          <a:p>
            <a:pPr fontAlgn="base"/>
            <a:r>
              <a:rPr lang="en-US" dirty="0"/>
              <a:t>State review </a:t>
            </a:r>
          </a:p>
          <a:p>
            <a:pPr fontAlgn="base"/>
            <a:r>
              <a:rPr lang="en-US" dirty="0"/>
              <a:t>Final methodology (Spring 2021) </a:t>
            </a:r>
          </a:p>
          <a:p>
            <a:pPr lvl="1" fontAlgn="base"/>
            <a:r>
              <a:rPr lang="en-US" dirty="0"/>
              <a:t>Draft allocations</a:t>
            </a:r>
          </a:p>
          <a:p>
            <a:pPr fontAlgn="base"/>
            <a:r>
              <a:rPr lang="en-US" dirty="0"/>
              <a:t>Appeals (Summer 2021)</a:t>
            </a:r>
          </a:p>
          <a:p>
            <a:pPr fontAlgn="base"/>
            <a:r>
              <a:rPr lang="en-US" dirty="0"/>
              <a:t>Final allocations (Dec 2021)</a:t>
            </a:r>
          </a:p>
        </p:txBody>
      </p:sp>
    </p:spTree>
    <p:extLst>
      <p:ext uri="{BB962C8B-B14F-4D97-AF65-F5344CB8AC3E}">
        <p14:creationId xmlns:p14="http://schemas.microsoft.com/office/powerpoint/2010/main" val="375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09537"/>
            <a:ext cx="61817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RHNA Allocations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999" y="1895061"/>
            <a:ext cx="7124557" cy="4294614"/>
          </a:xfrm>
        </p:spPr>
        <p:txBody>
          <a:bodyPr/>
          <a:lstStyle/>
          <a:p>
            <a:pPr fontAlgn="base"/>
            <a:r>
              <a:rPr lang="en-US" dirty="0"/>
              <a:t>Dec 2020 	Revise for GHG/VMT</a:t>
            </a:r>
          </a:p>
          <a:p>
            <a:pPr fontAlgn="base"/>
            <a:r>
              <a:rPr lang="en-US" dirty="0"/>
              <a:t>Jan 2020 	Revise for Equity</a:t>
            </a:r>
          </a:p>
          <a:p>
            <a:pPr fontAlgn="base"/>
            <a:r>
              <a:rPr lang="en-US" dirty="0"/>
              <a:t>Now 		Draft methodology / 				illustrative allocations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Clara </a:t>
            </a:r>
            <a:r>
              <a:rPr lang="en-US" dirty="0" smtClean="0"/>
              <a:t>County </a:t>
            </a:r>
            <a:r>
              <a:rPr lang="en-US" dirty="0"/>
              <a:t>Allocations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999" y="1895061"/>
            <a:ext cx="7124557" cy="4294614"/>
          </a:xfrm>
        </p:spPr>
        <p:txBody>
          <a:bodyPr/>
          <a:lstStyle/>
          <a:p>
            <a:pPr fontAlgn="base"/>
            <a:r>
              <a:rPr lang="en-US" dirty="0" smtClean="0"/>
              <a:t>29% </a:t>
            </a:r>
            <a:r>
              <a:rPr lang="en-US" dirty="0"/>
              <a:t>of RHNA </a:t>
            </a:r>
          </a:p>
          <a:p>
            <a:pPr fontAlgn="base"/>
            <a:r>
              <a:rPr lang="en-US" dirty="0" smtClean="0"/>
              <a:t>23% </a:t>
            </a:r>
            <a:r>
              <a:rPr lang="en-US" dirty="0"/>
              <a:t>of region’s households (2020)</a:t>
            </a:r>
          </a:p>
          <a:p>
            <a:pPr fontAlgn="base"/>
            <a:r>
              <a:rPr lang="en-US" dirty="0" smtClean="0"/>
              <a:t>27% </a:t>
            </a:r>
            <a:r>
              <a:rPr lang="en-US" dirty="0"/>
              <a:t>of regions jobs (2018)</a:t>
            </a:r>
          </a:p>
        </p:txBody>
      </p:sp>
    </p:spTree>
    <p:extLst>
      <p:ext uri="{BB962C8B-B14F-4D97-AF65-F5344CB8AC3E}">
        <p14:creationId xmlns:p14="http://schemas.microsoft.com/office/powerpoint/2010/main" val="7024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Review -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999" y="1895061"/>
            <a:ext cx="7124557" cy="4294614"/>
          </a:xfrm>
        </p:spPr>
        <p:txBody>
          <a:bodyPr/>
          <a:lstStyle/>
          <a:p>
            <a:pPr marL="571500" indent="-457200" fontAlgn="base">
              <a:buFont typeface="+mj-lt"/>
              <a:buAutoNum type="arabicPeriod"/>
            </a:pPr>
            <a:r>
              <a:rPr lang="en-US" sz="2400" dirty="0"/>
              <a:t>Increase the housing supply and the mix of housing types in an equitable manner</a:t>
            </a:r>
          </a:p>
          <a:p>
            <a:pPr marL="571500" indent="-457200" fontAlgn="base">
              <a:buFont typeface="+mj-lt"/>
              <a:buAutoNum type="arabicPeriod"/>
            </a:pPr>
            <a:r>
              <a:rPr lang="en-US" sz="2400" dirty="0"/>
              <a:t>Promote infill development, efficient development, and GHG reduction</a:t>
            </a:r>
          </a:p>
          <a:p>
            <a:pPr marL="571500" indent="-457200" fontAlgn="base">
              <a:buFont typeface="+mj-lt"/>
              <a:buAutoNum type="arabicPeriod"/>
            </a:pPr>
            <a:r>
              <a:rPr lang="en-US" sz="2400" dirty="0"/>
              <a:t>Promote better relationship between jobs and housing, particularly jobs housing fit</a:t>
            </a:r>
          </a:p>
          <a:p>
            <a:pPr marL="571500" indent="-457200" fontAlgn="base">
              <a:buFont typeface="+mj-lt"/>
              <a:buAutoNum type="arabicPeriod"/>
            </a:pPr>
            <a:r>
              <a:rPr lang="en-US" sz="2400" dirty="0"/>
              <a:t>Balance existing disproportionate concentrations of income categories</a:t>
            </a:r>
          </a:p>
          <a:p>
            <a:pPr marL="571500" indent="-457200" fontAlgn="base">
              <a:buFont typeface="+mj-lt"/>
              <a:buAutoNum type="arabicPeriod"/>
            </a:pPr>
            <a:r>
              <a:rPr lang="en-US" sz="2400" dirty="0"/>
              <a:t>Affirmatively furthering fair housing</a:t>
            </a:r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04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HCD Review / Metrics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999" y="1895061"/>
            <a:ext cx="7124557" cy="4294614"/>
          </a:xfrm>
        </p:spPr>
        <p:txBody>
          <a:bodyPr/>
          <a:lstStyle/>
          <a:p>
            <a:pPr marL="571500" indent="-457200" fontAlgn="base">
              <a:buFont typeface="+mj-lt"/>
              <a:buAutoNum type="arabicPeriod"/>
            </a:pPr>
            <a:r>
              <a:rPr lang="en-US" sz="2400" dirty="0"/>
              <a:t>HCD reviews for compliance with objectives</a:t>
            </a:r>
          </a:p>
          <a:p>
            <a:pPr marL="571500" indent="-457200" fontAlgn="base">
              <a:buFont typeface="+mj-lt"/>
              <a:buAutoNum type="arabicPeriod"/>
            </a:pPr>
            <a:r>
              <a:rPr lang="en-US" sz="2400" dirty="0"/>
              <a:t>ABAG self-evaluated based on S CA experience</a:t>
            </a:r>
          </a:p>
          <a:p>
            <a:pPr marL="1028700" lvl="2" indent="0" fontAlgn="base">
              <a:buNone/>
            </a:pPr>
            <a:r>
              <a:rPr lang="en-US" sz="1600" dirty="0"/>
              <a:t>METRIC 5c: Do jurisdictions with the largest percentage of high−income residents receive a share of the region's housing need that is at least proportional to their share of the region's households?</a:t>
            </a:r>
          </a:p>
          <a:p>
            <a:pPr marL="571500" indent="-457200" fontAlgn="base">
              <a:buFont typeface="+mj-lt"/>
              <a:buAutoNum type="arabicPeriod"/>
            </a:pPr>
            <a:r>
              <a:rPr lang="en-US" sz="2400" dirty="0"/>
              <a:t>No formal comment period</a:t>
            </a:r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 – Big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839999" y="1895061"/>
            <a:ext cx="7124557" cy="4294614"/>
          </a:xfrm>
        </p:spPr>
        <p:txBody>
          <a:bodyPr/>
          <a:lstStyle/>
          <a:p>
            <a:pPr fontAlgn="base"/>
            <a:r>
              <a:rPr lang="en-US" sz="2400" dirty="0"/>
              <a:t>Opens in summer</a:t>
            </a:r>
          </a:p>
          <a:p>
            <a:pPr fontAlgn="base"/>
            <a:r>
              <a:rPr lang="en-US" sz="2400" dirty="0"/>
              <a:t>Limited criteria</a:t>
            </a:r>
          </a:p>
          <a:p>
            <a:pPr fontAlgn="base"/>
            <a:r>
              <a:rPr lang="en-US" sz="2400" dirty="0"/>
              <a:t>Low rates of changes in RHNA</a:t>
            </a:r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42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402</Words>
  <Application>Microsoft Office PowerPoint</Application>
  <PresentationFormat>On-screen Show (4:3)</PresentationFormat>
  <Paragraphs>60</Paragraphs>
  <Slides>13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Depth</vt:lpstr>
      <vt:lpstr>RHNA Methodology</vt:lpstr>
      <vt:lpstr>RHNA Methodology</vt:lpstr>
      <vt:lpstr>RHNA Methodology</vt:lpstr>
      <vt:lpstr>PowerPoint Presentation</vt:lpstr>
      <vt:lpstr>RHNA Allocations</vt:lpstr>
      <vt:lpstr>Santa Clara County Allocations</vt:lpstr>
      <vt:lpstr>State Review - Objectives</vt:lpstr>
      <vt:lpstr>HCD Review / Metrics</vt:lpstr>
      <vt:lpstr>Appeals – Big Picture</vt:lpstr>
      <vt:lpstr>Appeals – Legal Mumbo Jumbo</vt:lpstr>
      <vt:lpstr>Appeals - Practical</vt:lpstr>
      <vt:lpstr>Appeals – HCD’s take</vt:lpstr>
      <vt:lpstr>Appeals – Big Picture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Elements</dc:title>
  <dc:creator>Joshua Abrams</dc:creator>
  <cp:lastModifiedBy>Joshua Abrams</cp:lastModifiedBy>
  <cp:revision>147</cp:revision>
  <dcterms:modified xsi:type="dcterms:W3CDTF">2021-02-18T19:44:05Z</dcterms:modified>
</cp:coreProperties>
</file>