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90" r:id="rId2"/>
    <p:sldId id="394" r:id="rId3"/>
    <p:sldId id="334" r:id="rId4"/>
    <p:sldId id="469" r:id="rId5"/>
    <p:sldId id="395" r:id="rId6"/>
    <p:sldId id="468" r:id="rId7"/>
    <p:sldId id="470" r:id="rId8"/>
    <p:sldId id="471" r:id="rId9"/>
    <p:sldId id="472" r:id="rId10"/>
    <p:sldId id="473" r:id="rId11"/>
    <p:sldId id="474" r:id="rId12"/>
    <p:sldId id="475" r:id="rId13"/>
    <p:sldId id="396" r:id="rId14"/>
    <p:sldId id="478" r:id="rId15"/>
    <p:sldId id="480" r:id="rId16"/>
    <p:sldId id="477" r:id="rId17"/>
    <p:sldId id="415" r:id="rId18"/>
    <p:sldId id="404" r:id="rId19"/>
    <p:sldId id="465" r:id="rId20"/>
    <p:sldId id="466" r:id="rId21"/>
    <p:sldId id="467" r:id="rId22"/>
    <p:sldId id="27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Franklin Gothic Book" panose="020B0503020102020204" pitchFamily="34" charset="0"/>
      <p:regular r:id="rId33"/>
      <p:italic r:id="rId34"/>
    </p:embeddedFont>
    <p:embeddedFont>
      <p:font typeface="Gill Sans MT" panose="020B0502020104020203" pitchFamily="34" charset="77"/>
      <p:regular r:id="rId35"/>
      <p:bold r:id="rId36"/>
      <p:italic r:id="rId37"/>
      <p:boldItalic r:id="rId38"/>
    </p:embeddedFont>
    <p:embeddedFont>
      <p:font typeface="Trebuchet MS" panose="020B0703020202090204" pitchFamily="34" charset="0"/>
      <p:regular r:id="rId39"/>
      <p:bold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oghL3Uii8t4NlRlquxJuvPVIa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Quinonez" initials="DQ" lastIdx="1" clrIdx="0">
    <p:extLst>
      <p:ext uri="{19B8F6BF-5375-455C-9EA6-DF929625EA0E}">
        <p15:presenceInfo xmlns:p15="http://schemas.microsoft.com/office/powerpoint/2012/main" userId="6316ee4cac0c58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A014B0-241B-4B4F-A5B2-F191516547CA}">
  <a:tblStyle styleId="{5FA014B0-241B-4B4F-A5B2-F191516547C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3"/>
    <p:restoredTop sz="60891" autoAdjust="0"/>
  </p:normalViewPr>
  <p:slideViewPr>
    <p:cSldViewPr snapToGrid="0">
      <p:cViewPr>
        <p:scale>
          <a:sx n="93" d="100"/>
          <a:sy n="93" d="100"/>
        </p:scale>
        <p:origin x="2992" y="23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38071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rnercenter.berkeley.edu/research-and-policy/duplexes-lot-split-sb-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rnercenter.berkeley.edu/research-and-policy/duplexes-lot-split-sb-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m10.safelinks.protection.outlook.com/?url=https%3A%2F%2Fyoutu.be%2F79zMgc2mmE8&amp;data=04%7C01%7Clzippert%40bayareametro.gov%7C805a0f43fd154444821e08d9748bc10c%7Cb084c4a0bb194142b70382ea65a5eeb2%7C0%7C1%7C637668965873730730%7CUnknown%7CTWFpbGZsb3d8eyJWIjoiMC4wLjAwMDAiLCJQIjoiV2luMzIiLCJBTiI6Ik1haWwiLCJXVCI6Mn0%3D%7C3000&amp;sdata=1fbwLCIr%2FHf2i%2FN6WOWuCnHqCrkRky2RIQzG9ZNpa7c%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am10.safelinks.protection.outlook.com/?url=https%3A%2F%2Fwww.surveymonkey.com%2Fr%2F655BL7J&amp;data=04%7C01%7Clzippert%40bayareametro.gov%7C805a0f43fd154444821e08d9748bc10c%7Cb084c4a0bb194142b70382ea65a5eeb2%7C0%7C1%7C637668965873730730%7CUnknown%7CTWFpbGZsb3d8eyJWIjoiMC4wLjAwMDAiLCJQIjoiV2luMzIiLCJBTiI6Ik1haWwiLCJXVCI6Mn0%3D%7C3000&amp;sdata=%2FFUFOsby8DGHBdMzifBQk%2FbgukfY1xY50E%2BqY0Qquf8%3D&amp;reserve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https://www.dbarchitect.com/images/dynamic/slideshow_images/image//paseosenter1589bweb.jpg</a:t>
            </a:r>
          </a:p>
        </p:txBody>
      </p:sp>
      <p:sp>
        <p:nvSpPr>
          <p:cNvPr id="4" name="Slide Number Placeholder 3"/>
          <p:cNvSpPr>
            <a:spLocks noGrp="1"/>
          </p:cNvSpPr>
          <p:nvPr>
            <p:ph type="sldNum" sz="quarter" idx="5"/>
          </p:nvPr>
        </p:nvSpPr>
        <p:spPr/>
        <p:txBody>
          <a:bodyPr/>
          <a:lstStyle/>
          <a:p>
            <a:fld id="{34064AB2-25A8-4D41-9B91-34ED3D1403F2}" type="slidenum">
              <a:rPr lang="en-US" smtClean="0"/>
              <a:t>1</a:t>
            </a:fld>
            <a:endParaRPr lang="en-US" dirty="0"/>
          </a:p>
        </p:txBody>
      </p:sp>
    </p:spTree>
    <p:extLst>
      <p:ext uri="{BB962C8B-B14F-4D97-AF65-F5344CB8AC3E}">
        <p14:creationId xmlns:p14="http://schemas.microsoft.com/office/powerpoint/2010/main" val="96928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Describe here materials to be provided by ABAG and Collaborative through both Goldfard and Lipman engagement and other Resources under development.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In the interim, HCD is generally looking at the </a:t>
            </a:r>
            <a:r>
              <a:rPr lang="en-US" sz="1200" b="0" i="0" u="sng" strike="noStrike" cap="none" dirty="0">
                <a:solidFill>
                  <a:schemeClr val="dk1"/>
                </a:solidFill>
                <a:effectLst/>
                <a:latin typeface="Calibri"/>
                <a:ea typeface="Calibri"/>
                <a:cs typeface="Calibri"/>
                <a:sym typeface="Calibri"/>
                <a:hlinkClick r:id="rId3"/>
              </a:rPr>
              <a:t>Terner Report</a:t>
            </a:r>
            <a:r>
              <a:rPr lang="en-US" sz="1200" b="0" i="0" u="none" strike="noStrike" cap="none" dirty="0">
                <a:solidFill>
                  <a:schemeClr val="dk1"/>
                </a:solidFill>
                <a:effectLst/>
                <a:latin typeface="Calibri"/>
                <a:ea typeface="Calibri"/>
                <a:cs typeface="Calibri"/>
                <a:sym typeface="Calibri"/>
              </a:rPr>
              <a:t> as the most definitive data source available to date. Given the low yield predicted by Terner, and the unique parcel characteristics in different jurisdictions, I am not optimistic about the likelihood of a safe harbor. Our best bet might be to identify jurisdictions with a significant number of large flat lots with small houses and large enough side setbacks to accommodate driveways (or lots of corner lots) and try to negotiate with HCD as a group</a:t>
            </a:r>
          </a:p>
          <a:p>
            <a:endParaRPr lang="en-US" dirty="0"/>
          </a:p>
        </p:txBody>
      </p:sp>
      <p:sp>
        <p:nvSpPr>
          <p:cNvPr id="4" name="Slide Number Placeholder 3"/>
          <p:cNvSpPr>
            <a:spLocks noGrp="1"/>
          </p:cNvSpPr>
          <p:nvPr>
            <p:ph type="sldNum" sz="quarter" idx="10"/>
          </p:nvPr>
        </p:nvSpPr>
        <p:spPr/>
        <p:txBody>
          <a:bodyPr/>
          <a:lstStyle/>
          <a:p>
            <a:fld id="{34064AB2-25A8-4D41-9B91-34ED3D1403F2}" type="slidenum">
              <a:rPr lang="en-US" smtClean="0"/>
              <a:t>11</a:t>
            </a:fld>
            <a:endParaRPr lang="en-US" dirty="0"/>
          </a:p>
        </p:txBody>
      </p:sp>
    </p:spTree>
    <p:extLst>
      <p:ext uri="{BB962C8B-B14F-4D97-AF65-F5344CB8AC3E}">
        <p14:creationId xmlns:p14="http://schemas.microsoft.com/office/powerpoint/2010/main" val="307947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Describe here materials to be provided by ABAG and Collaborative through both Goldfard and Lipman engagement and other Resources under development.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In the interim, HCD is generally looking at the </a:t>
            </a:r>
            <a:r>
              <a:rPr lang="en-US" sz="1200" b="0" i="0" u="sng" strike="noStrike" cap="none" dirty="0">
                <a:solidFill>
                  <a:schemeClr val="dk1"/>
                </a:solidFill>
                <a:effectLst/>
                <a:latin typeface="Calibri"/>
                <a:ea typeface="Calibri"/>
                <a:cs typeface="Calibri"/>
                <a:sym typeface="Calibri"/>
                <a:hlinkClick r:id="rId3"/>
              </a:rPr>
              <a:t>Terner Report</a:t>
            </a:r>
            <a:r>
              <a:rPr lang="en-US" sz="1200" b="0" i="0" u="none" strike="noStrike" cap="none" dirty="0">
                <a:solidFill>
                  <a:schemeClr val="dk1"/>
                </a:solidFill>
                <a:effectLst/>
                <a:latin typeface="Calibri"/>
                <a:ea typeface="Calibri"/>
                <a:cs typeface="Calibri"/>
                <a:sym typeface="Calibri"/>
              </a:rPr>
              <a:t> as the most definitive data source available to date. Given the low yield predicted by Terner, and the unique parcel characteristics in different jurisdictions, I am not optimistic about the likelihood of a safe harbor. Our best bet might be to identify jurisdictions with a significant number of large flat lots with small houses and large enough side setbacks to accommodate driveways (or lots of corner lots) and try to negotiate with HCD as a group</a:t>
            </a:r>
          </a:p>
          <a:p>
            <a:endParaRPr lang="en-US" dirty="0"/>
          </a:p>
        </p:txBody>
      </p:sp>
      <p:sp>
        <p:nvSpPr>
          <p:cNvPr id="4" name="Slide Number Placeholder 3"/>
          <p:cNvSpPr>
            <a:spLocks noGrp="1"/>
          </p:cNvSpPr>
          <p:nvPr>
            <p:ph type="sldNum" sz="quarter" idx="10"/>
          </p:nvPr>
        </p:nvSpPr>
        <p:spPr/>
        <p:txBody>
          <a:bodyPr/>
          <a:lstStyle/>
          <a:p>
            <a:fld id="{34064AB2-25A8-4D41-9B91-34ED3D1403F2}" type="slidenum">
              <a:rPr lang="en-US" smtClean="0"/>
              <a:t>12</a:t>
            </a:fld>
            <a:endParaRPr lang="en-US" dirty="0"/>
          </a:p>
        </p:txBody>
      </p:sp>
    </p:spTree>
    <p:extLst>
      <p:ext uri="{BB962C8B-B14F-4D97-AF65-F5344CB8AC3E}">
        <p14:creationId xmlns:p14="http://schemas.microsoft.com/office/powerpoint/2010/main" val="388445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https://www.surveymonkey.com/r/KB39P9S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342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37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From Thomas at Lawyers’ Committee (9/22)</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Hi Diana, the list below captures what the current AFHs do not have from the attached ABAG check list.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Row 10 – Discuss levels of segregation and integration for race and ethnicity, income, familial status, persons with disabilities - </a:t>
            </a:r>
            <a:r>
              <a:rPr lang="en-US" sz="1200" b="0" i="1" u="none" strike="noStrike" cap="none" dirty="0">
                <a:solidFill>
                  <a:schemeClr val="dk1"/>
                </a:solidFill>
                <a:effectLst/>
                <a:latin typeface="Calibri"/>
                <a:ea typeface="Calibri"/>
                <a:cs typeface="Calibri"/>
                <a:sym typeface="Calibri"/>
              </a:rPr>
              <a:t>Segregation is analyzed but not by income level</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16 - Map concentrations of low- and moderate-income households within the community – </a:t>
            </a:r>
            <a:r>
              <a:rPr lang="en-US" sz="1200" b="0" i="1" u="none" strike="noStrike" cap="none" dirty="0">
                <a:solidFill>
                  <a:schemeClr val="dk1"/>
                </a:solidFill>
                <a:effectLst/>
                <a:latin typeface="Calibri"/>
                <a:ea typeface="Calibri"/>
                <a:cs typeface="Calibri"/>
                <a:sym typeface="Calibri"/>
              </a:rPr>
              <a:t>Not included, possible that this is in the Con Plan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18 - Comparison between regional and local racially concentrated areas of affluence – </a:t>
            </a:r>
            <a:r>
              <a:rPr lang="en-US" sz="1200" b="0" i="1" u="none" strike="noStrike" cap="none" dirty="0">
                <a:solidFill>
                  <a:schemeClr val="dk1"/>
                </a:solidFill>
                <a:effectLst/>
                <a:latin typeface="Calibri"/>
                <a:ea typeface="Calibri"/>
                <a:cs typeface="Calibri"/>
                <a:sym typeface="Calibri"/>
              </a:rPr>
              <a:t>Discussed thematically in many places but not explicitly mapped and terminology not used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19 - Patterns and changes over time in racially concentrated areas of poverty and affluence – </a:t>
            </a:r>
            <a:r>
              <a:rPr lang="en-US" sz="1200" b="0" i="1" u="none" strike="noStrike" cap="none" dirty="0">
                <a:solidFill>
                  <a:schemeClr val="dk1"/>
                </a:solidFill>
                <a:effectLst/>
                <a:latin typeface="Calibri"/>
                <a:ea typeface="Calibri"/>
                <a:cs typeface="Calibri"/>
                <a:sym typeface="Calibri"/>
              </a:rPr>
              <a:t>Change over time assessed for R/ECAPs but RCAAs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38 - Assess any disproportionate transportation needs for members of protected classes – </a:t>
            </a:r>
            <a:r>
              <a:rPr lang="en-US" sz="1200" b="0" i="1" u="none" strike="noStrike" cap="none" dirty="0">
                <a:solidFill>
                  <a:schemeClr val="dk1"/>
                </a:solidFill>
                <a:effectLst/>
                <a:latin typeface="Calibri"/>
                <a:ea typeface="Calibri"/>
                <a:cs typeface="Calibri"/>
                <a:sym typeface="Calibri"/>
              </a:rPr>
              <a:t>Access is analyzed but not need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42 - Evaluate consistency with the environmental justice element – </a:t>
            </a:r>
            <a:r>
              <a:rPr lang="en-US" sz="1200" b="0" i="1" u="none" strike="noStrike" cap="none" dirty="0">
                <a:solidFill>
                  <a:schemeClr val="dk1"/>
                </a:solidFill>
                <a:effectLst/>
                <a:latin typeface="Calibri"/>
                <a:ea typeface="Calibri"/>
                <a:cs typeface="Calibri"/>
                <a:sym typeface="Calibri"/>
              </a:rPr>
              <a:t>Not included (does EJ Element exist yet for Mountain View?)</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50 - Disability by Race/Ethnicity/National Origin – </a:t>
            </a:r>
            <a:r>
              <a:rPr lang="en-US" sz="1200" b="0" i="1" u="none" strike="noStrike" cap="none" dirty="0">
                <a:solidFill>
                  <a:schemeClr val="dk1"/>
                </a:solidFill>
                <a:effectLst/>
                <a:latin typeface="Calibri"/>
                <a:ea typeface="Calibri"/>
                <a:cs typeface="Calibri"/>
                <a:sym typeface="Calibri"/>
              </a:rPr>
              <a:t>Not included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59 - Assessment of accessibility of homelessness programs and coordinated entry system – </a:t>
            </a:r>
            <a:r>
              <a:rPr lang="en-US" sz="1200" b="0" i="1" u="none" strike="noStrike" cap="none" dirty="0">
                <a:solidFill>
                  <a:schemeClr val="dk1"/>
                </a:solidFill>
                <a:effectLst/>
                <a:latin typeface="Calibri"/>
                <a:ea typeface="Calibri"/>
                <a:cs typeface="Calibri"/>
                <a:sym typeface="Calibri"/>
              </a:rPr>
              <a:t>Not framed this way but contributing factors analysis generally gets at this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Rows 61-63 – Various data points re stock of accessible housing – </a:t>
            </a:r>
            <a:r>
              <a:rPr lang="en-US" sz="1200" b="0" i="1" u="none" strike="noStrike" cap="none" dirty="0">
                <a:solidFill>
                  <a:schemeClr val="dk1"/>
                </a:solidFill>
                <a:effectLst/>
                <a:latin typeface="Calibri"/>
                <a:ea typeface="Calibri"/>
                <a:cs typeface="Calibri"/>
                <a:sym typeface="Calibri"/>
              </a:rPr>
              <a:t>There is data in the report, but it is pretty spotty</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70 - Cost burden and severe cost burden for both owners and renters. Identifying the protected groups (e.g., race/ethnicity, familial status, persons with disabilities and income) that experience higher rates of housing cost burden. – </a:t>
            </a:r>
            <a:r>
              <a:rPr lang="en-US" sz="1200" b="0" i="1" u="none" strike="noStrike" cap="none" dirty="0">
                <a:solidFill>
                  <a:schemeClr val="dk1"/>
                </a:solidFill>
                <a:effectLst/>
                <a:latin typeface="Calibri"/>
                <a:ea typeface="Calibri"/>
                <a:cs typeface="Calibri"/>
                <a:sym typeface="Calibri"/>
              </a:rPr>
              <a:t>Not included for income but it is included for protected classes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71 - Overcrowding and severe overcrowding for both owners and renters. Identifying the protected groups (e.g., race/ethnicity, familial status, persons with disabilities and income) that experience higher rates of overcrowding. – </a:t>
            </a:r>
            <a:r>
              <a:rPr lang="en-US" sz="1200" b="0" i="1" u="none" strike="noStrike" cap="none" dirty="0">
                <a:solidFill>
                  <a:schemeClr val="dk1"/>
                </a:solidFill>
                <a:effectLst/>
                <a:latin typeface="Calibri"/>
                <a:ea typeface="Calibri"/>
                <a:cs typeface="Calibri"/>
                <a:sym typeface="Calibri"/>
              </a:rPr>
              <a:t>Not included for income but it is included for protected classes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72 - Prevalence of substandard housing problems. Identifying the protected groups (e.g., race/ethnicity, familial status, persons with disabilities and income) that experience higher rates of housing substandard housing. – </a:t>
            </a:r>
            <a:r>
              <a:rPr lang="en-US" sz="1200" b="0" i="1" u="none" strike="noStrike" cap="none" dirty="0">
                <a:solidFill>
                  <a:schemeClr val="dk1"/>
                </a:solidFill>
                <a:effectLst/>
                <a:latin typeface="Calibri"/>
                <a:ea typeface="Calibri"/>
                <a:cs typeface="Calibri"/>
                <a:sym typeface="Calibri"/>
              </a:rPr>
              <a:t>Good data on substandard housing conditions was lacking</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78 - "n assessment of displacement addressing three processes: movement of people, public policies and investments, such as capital improvements and planned transit stops, and flows of private capital. – </a:t>
            </a:r>
            <a:r>
              <a:rPr lang="en-US" sz="1200" b="0" i="1" u="none" strike="noStrike" cap="none" dirty="0">
                <a:solidFill>
                  <a:schemeClr val="dk1"/>
                </a:solidFill>
                <a:effectLst/>
                <a:latin typeface="Calibri"/>
                <a:ea typeface="Calibri"/>
                <a:cs typeface="Calibri"/>
                <a:sym typeface="Calibri"/>
              </a:rPr>
              <a:t>Not included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79 - Address the potential displacement from local environmental hazard, referencing the Local Hazard Mitigation Plan, Safety Element, Environmental Justice Element, and any recent locally available hazard data in detailing the types of environmental hazards present in the community, the location of high hazard risk areas in the community, and what type of populations live</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in those areas of heightened hazard risk. – </a:t>
            </a:r>
            <a:r>
              <a:rPr lang="en-US" sz="1200" b="0" i="1" u="none" strike="noStrike" cap="none" dirty="0">
                <a:solidFill>
                  <a:schemeClr val="dk1"/>
                </a:solidFill>
                <a:effectLst/>
                <a:latin typeface="Calibri"/>
                <a:ea typeface="Calibri"/>
                <a:cs typeface="Calibri"/>
                <a:sym typeface="Calibri"/>
              </a:rPr>
              <a:t>Narrower scope of analysis and not framed as displacement issue (instead, access to opportunity)</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80 - Note the potential impacts of disasters on protected classes and low-income residents, particularly low-income renter populations. – </a:t>
            </a:r>
            <a:r>
              <a:rPr lang="en-US" sz="1200" b="0" i="1" u="none" strike="noStrike" cap="none" dirty="0">
                <a:solidFill>
                  <a:schemeClr val="dk1"/>
                </a:solidFill>
                <a:effectLst/>
                <a:latin typeface="Calibri"/>
                <a:ea typeface="Calibri"/>
                <a:cs typeface="Calibri"/>
                <a:sym typeface="Calibri"/>
              </a:rPr>
              <a:t>Not included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81 - Analysis of government investments in physical infrastructure, such as rail transit, schools, parks, and highways, all of which can be associated with increasing home values and subsequent displacing forces – </a:t>
            </a:r>
            <a:r>
              <a:rPr lang="en-US" sz="1200" b="0" i="1" u="none" strike="noStrike" cap="none" dirty="0">
                <a:solidFill>
                  <a:schemeClr val="dk1"/>
                </a:solidFill>
                <a:effectLst/>
                <a:latin typeface="Calibri"/>
                <a:ea typeface="Calibri"/>
                <a:cs typeface="Calibri"/>
                <a:sym typeface="Calibri"/>
              </a:rPr>
              <a:t>Not included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88 - Restrictive covenants and other discriminatory practices – </a:t>
            </a:r>
            <a:r>
              <a:rPr lang="en-US" sz="1200" b="0" i="1" u="none" strike="noStrike" cap="none" dirty="0">
                <a:solidFill>
                  <a:schemeClr val="dk1"/>
                </a:solidFill>
                <a:effectLst/>
                <a:latin typeface="Calibri"/>
                <a:ea typeface="Calibri"/>
                <a:cs typeface="Calibri"/>
                <a:sym typeface="Calibri"/>
              </a:rPr>
              <a:t>Restrictive covenants not analyzed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Row 97 – Construction – </a:t>
            </a:r>
            <a:r>
              <a:rPr lang="en-US" sz="1200" b="0" i="1" u="none" strike="noStrike" cap="none" dirty="0">
                <a:solidFill>
                  <a:schemeClr val="dk1"/>
                </a:solidFill>
                <a:effectLst/>
                <a:latin typeface="Calibri"/>
                <a:ea typeface="Calibri"/>
                <a:cs typeface="Calibri"/>
                <a:sym typeface="Calibri"/>
              </a:rPr>
              <a:t>Not included</a:t>
            </a:r>
            <a:endParaRPr lang="en-US" sz="1200" b="0" i="0" u="none" strike="noStrike" cap="none" dirty="0">
              <a:solidFill>
                <a:schemeClr val="dk1"/>
              </a:solidFill>
              <a:effectLst/>
              <a:latin typeface="Calibri"/>
              <a:ea typeface="Calibri"/>
              <a:cs typeface="Calibri"/>
              <a:sym typeface="Calibri"/>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328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introduce, hand off to daisy</a:t>
            </a:r>
            <a:endParaRPr lang="es-MX"/>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60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a:buFont typeface="Arial" panose="020B0604020202020204" pitchFamily="34" charset="0"/>
              <a:buNone/>
            </a:pPr>
            <a:r>
              <a:rPr lang="en-US" dirty="0"/>
              <a:t>Daisy working on meeting summaries </a:t>
            </a:r>
          </a:p>
          <a:p>
            <a:pPr marL="228600" lvl="0" indent="0">
              <a:buFont typeface="Arial" panose="020B0604020202020204" pitchFamily="34" charset="0"/>
              <a:buNone/>
            </a:pPr>
            <a:r>
              <a:rPr lang="en-US" dirty="0"/>
              <a:t>Individual breakout room recordings saved by City notetakers</a:t>
            </a:r>
          </a:p>
          <a:p>
            <a:pPr marL="228600" lvl="0" indent="0">
              <a:buFont typeface="Arial" panose="020B0604020202020204" pitchFamily="34" charset="0"/>
              <a:buNone/>
            </a:pPr>
            <a:r>
              <a:rPr lang="en-US" dirty="0"/>
              <a:t>Recording of main session content available on web site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612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 Bang</a:t>
            </a:r>
            <a:endParaRPr lang="es-MX"/>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856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049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62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467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63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331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840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845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ABAG’s Regional Housing Technical Assistance Program is offering up to 25 free, one-year licenses to Bay Area jurisdictions to pilot an online public engagement tool called Balancing Act. The tool allows community members to offer comments and suggestions on location and type of housing they think should be included to meet the jurisdiction’s RHNA requirements. There are some options to provide parts of the tool’s text in languages besides English, including Spanish, simplified Chinese and Vietnamese. Any user-specific content can be translated by the jurisdiction and embedded into the tool.</a:t>
            </a:r>
          </a:p>
          <a:p>
            <a:r>
              <a:rPr lang="en-US" sz="1200" b="0" i="0" u="none" strike="noStrike" cap="none" dirty="0">
                <a:solidFill>
                  <a:schemeClr val="dk1"/>
                </a:solidFill>
                <a:effectLst/>
                <a:latin typeface="Calibri"/>
                <a:ea typeface="Calibri"/>
                <a:cs typeface="Calibri"/>
                <a:sym typeface="Calibri"/>
              </a:rPr>
              <a:t>ABAG will hold the contract with Balancing Act for these licenses and provide log-in credentials to participants, who will then work with Balancing Act to customize the tool for use on city or county websites. You can learn more about the tool and how several cities used this online platform to broaden the conversation on housing in this brief video </a:t>
            </a:r>
            <a:r>
              <a:rPr lang="en-US" sz="1200" b="0" i="0" u="none" strike="noStrike" cap="none" dirty="0">
                <a:solidFill>
                  <a:schemeClr val="dk1"/>
                </a:solidFill>
                <a:effectLst/>
                <a:latin typeface="Calibri"/>
                <a:ea typeface="Calibri"/>
                <a:cs typeface="Calibri"/>
                <a:sym typeface="Calibri"/>
                <a:hlinkClick r:id="rId3" tooltip="https://nam10.safelinks.protection.outlook.com/?url=https%3A%2F%2Fyoutu.be%2F79zMgc2mmE8&amp;data=04%7C01%7Clzippert%40bayareametro.gov%7C805a0f43fd154444821e08d9748bc10c%7Cb084c4a0bb194142b70382ea65a5eeb2%7C0%7C1%7C637668965873730730%7CUnknown%7CTWFpbGZsb3d8eyJWIjoiMC4wLjAwMDAiLCJQIjoiV2luMzIiLCJBTiI6Ik1haWwiLCJXVCI6Mn0%3D%7C3000&amp;sdata=1fbwLCIr%2FHf2i%2FN6WOWuCnHqCrkRky2RIQzG9ZNpa7c%3D&amp;reserved=0"/>
              </a:rPr>
              <a:t>here</a:t>
            </a:r>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It’s easy to apply to be considered for a free Balancing Act license, just complete this </a:t>
            </a:r>
            <a:r>
              <a:rPr lang="en-US" sz="1200" b="0" i="0" u="none" strike="noStrike" cap="none" dirty="0">
                <a:solidFill>
                  <a:schemeClr val="dk1"/>
                </a:solidFill>
                <a:effectLst/>
                <a:latin typeface="Calibri"/>
                <a:ea typeface="Calibri"/>
                <a:cs typeface="Calibri"/>
                <a:sym typeface="Calibri"/>
                <a:hlinkClick r:id="rId4" tooltip="https://nam10.safelinks.protection.outlook.com/?url=https%3A%2F%2Fwww.surveymonkey.com%2Fr%2F655BL7J&amp;data=04%7C01%7Clzippert%40bayareametro.gov%7C805a0f43fd154444821e08d9748bc10c%7Cb084c4a0bb194142b70382ea65a5eeb2%7C0%7C1%7C637668965873730730%7CUnknown%7CTWFpbGZsb3d8eyJWIjoiMC4wLjAwMDAiLCJQIjoiV2luMzIiLCJBTiI6Ik1haWwiLCJXVCI6Mn0%3D%7C3000&amp;sdata=%2FFUFOsby8DGHBdMzifBQk%2FbgukfY1xY50E%2BqY0Qquf8%3D&amp;reserved=0"/>
              </a:rPr>
              <a:t>short online questionnaire</a:t>
            </a:r>
            <a:r>
              <a:rPr lang="en-US" sz="1200" b="0" i="0" u="none" strike="noStrike" cap="none" dirty="0">
                <a:solidFill>
                  <a:schemeClr val="dk1"/>
                </a:solidFill>
                <a:effectLst/>
                <a:latin typeface="Calibri"/>
                <a:ea typeface="Calibri"/>
                <a:cs typeface="Calibri"/>
                <a:sym typeface="Calibri"/>
              </a:rPr>
              <a:t>. Applications will be evaluated based on a short narrative about how the Local Jurisdiction proposes to use the Balancing Act tool to enhance public engagement and affirmatively further fair housing. If we are oversubscribed, preference will be given to  local jurisdictions with funding gaps for public outreach on their housing elements.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025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494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8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44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64AB2-25A8-4D41-9B91-34ED3D1403F2}" type="slidenum">
              <a:rPr lang="en-US" smtClean="0"/>
              <a:t>10</a:t>
            </a:fld>
            <a:endParaRPr lang="en-US" dirty="0"/>
          </a:p>
        </p:txBody>
      </p:sp>
    </p:spTree>
    <p:extLst>
      <p:ext uri="{BB962C8B-B14F-4D97-AF65-F5344CB8AC3E}">
        <p14:creationId xmlns:p14="http://schemas.microsoft.com/office/powerpoint/2010/main" val="34161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629841" y="365129"/>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14"/>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14"/>
          <p:cNvSpPr txBox="1">
            <a:spLocks noGrp="1"/>
          </p:cNvSpPr>
          <p:nvPr>
            <p:ph type="body" idx="3"/>
          </p:nvPr>
        </p:nvSpPr>
        <p:spPr>
          <a:xfrm>
            <a:off x="4739882"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14"/>
          <p:cNvSpPr txBox="1">
            <a:spLocks noGrp="1"/>
          </p:cNvSpPr>
          <p:nvPr>
            <p:ph type="body" idx="4"/>
          </p:nvPr>
        </p:nvSpPr>
        <p:spPr>
          <a:xfrm>
            <a:off x="4739882"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14"/>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4"/>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4"/>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4" name="Google Shape;114;p24"/>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115" name="Google Shape;115;p24"/>
          <p:cNvSpPr txBox="1">
            <a:spLocks noGrp="1"/>
          </p:cNvSpPr>
          <p:nvPr>
            <p:ph type="body" idx="3"/>
          </p:nvPr>
        </p:nvSpPr>
        <p:spPr>
          <a:xfrm>
            <a:off x="999064" y="4873774"/>
            <a:ext cx="2205000" cy="659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6" name="Google Shape;116;p24"/>
          <p:cNvSpPr txBox="1">
            <a:spLocks noGrp="1"/>
          </p:cNvSpPr>
          <p:nvPr>
            <p:ph type="body" idx="4"/>
          </p:nvPr>
        </p:nvSpPr>
        <p:spPr>
          <a:xfrm>
            <a:off x="3426750"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7" name="Google Shape;117;p24"/>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118" name="Google Shape;118;p24"/>
          <p:cNvSpPr txBox="1">
            <a:spLocks noGrp="1"/>
          </p:cNvSpPr>
          <p:nvPr>
            <p:ph type="body" idx="6"/>
          </p:nvPr>
        </p:nvSpPr>
        <p:spPr>
          <a:xfrm>
            <a:off x="3425737" y="4873773"/>
            <a:ext cx="2200800" cy="659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9" name="Google Shape;119;p24"/>
          <p:cNvSpPr txBox="1">
            <a:spLocks noGrp="1"/>
          </p:cNvSpPr>
          <p:nvPr>
            <p:ph type="body" idx="7"/>
          </p:nvPr>
        </p:nvSpPr>
        <p:spPr>
          <a:xfrm>
            <a:off x="5853246"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24"/>
          <p:cNvSpPr>
            <a:spLocks noGrp="1"/>
          </p:cNvSpPr>
          <p:nvPr>
            <p:ph type="pic" idx="8"/>
          </p:nvPr>
        </p:nvSpPr>
        <p:spPr>
          <a:xfrm>
            <a:off x="5853245" y="2256354"/>
            <a:ext cx="219900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121" name="Google Shape;121;p24"/>
          <p:cNvSpPr txBox="1">
            <a:spLocks noGrp="1"/>
          </p:cNvSpPr>
          <p:nvPr>
            <p:ph type="body" idx="9"/>
          </p:nvPr>
        </p:nvSpPr>
        <p:spPr>
          <a:xfrm>
            <a:off x="5853150" y="4873771"/>
            <a:ext cx="2202000" cy="659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22" name="Google Shape;122;p24"/>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3" name="Google Shape;123;p24"/>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4" name="Google Shape;124;p24"/>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5"/>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8" name="Google Shape;128;p25"/>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25"/>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0" name="Google Shape;130;p25"/>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rot="5400000">
            <a:off x="4623601" y="2285275"/>
            <a:ext cx="58119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6"/>
          <p:cNvSpPr txBox="1">
            <a:spLocks noGrp="1"/>
          </p:cNvSpPr>
          <p:nvPr>
            <p:ph type="body" idx="1"/>
          </p:nvPr>
        </p:nvSpPr>
        <p:spPr>
          <a:xfrm rot="5400000">
            <a:off x="623027"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4" name="Google Shape;134;p26"/>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5" name="Google Shape;135;p26"/>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26"/>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8888-F0F1-434B-8554-B7F7CB5FF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BB3CC-9B83-44C8-B18A-AF2F4AE031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D200-CC11-4516-9D65-C453398DA989}"/>
              </a:ext>
            </a:extLst>
          </p:cNvPr>
          <p:cNvSpPr>
            <a:spLocks noGrp="1"/>
          </p:cNvSpPr>
          <p:nvPr>
            <p:ph type="dt" sz="half" idx="10"/>
          </p:nvPr>
        </p:nvSpPr>
        <p:spPr/>
        <p:txBody>
          <a:bodyPr/>
          <a:lstStyle/>
          <a:p>
            <a:fld id="{11C4D706-6DE5-4E47-A231-8FE8ECF78A9A}" type="datetimeFigureOut">
              <a:rPr lang="en-US" smtClean="0"/>
              <a:t>10/12/21</a:t>
            </a:fld>
            <a:endParaRPr lang="en-US" dirty="0"/>
          </a:p>
        </p:txBody>
      </p:sp>
      <p:sp>
        <p:nvSpPr>
          <p:cNvPr id="5" name="Footer Placeholder 4">
            <a:extLst>
              <a:ext uri="{FF2B5EF4-FFF2-40B4-BE49-F238E27FC236}">
                <a16:creationId xmlns:a16="http://schemas.microsoft.com/office/drawing/2014/main" id="{2757F166-522A-4C10-BC9A-9959247D9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B327BE-94A8-4FCF-A142-E002E9F8EE2C}"/>
              </a:ext>
            </a:extLst>
          </p:cNvPr>
          <p:cNvSpPr>
            <a:spLocks noGrp="1"/>
          </p:cNvSpPr>
          <p:nvPr>
            <p:ph type="sldNum" sz="quarter" idx="12"/>
          </p:nvPr>
        </p:nvSpPr>
        <p:spPr/>
        <p:txBody>
          <a:bodyPr/>
          <a:lstStyle/>
          <a:p>
            <a:fld id="{3794293E-10F8-4059-A291-3B22BF3F6442}" type="slidenum">
              <a:rPr lang="en-US" smtClean="0"/>
              <a:t>‹#›</a:t>
            </a:fld>
            <a:endParaRPr lang="en-US" dirty="0"/>
          </a:p>
        </p:txBody>
      </p:sp>
    </p:spTree>
    <p:extLst>
      <p:ext uri="{BB962C8B-B14F-4D97-AF65-F5344CB8AC3E}">
        <p14:creationId xmlns:p14="http://schemas.microsoft.com/office/powerpoint/2010/main" val="78357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6" name="Content Placeholder 2"/>
          <p:cNvSpPr>
            <a:spLocks noGrp="1"/>
          </p:cNvSpPr>
          <p:nvPr>
            <p:ph idx="10"/>
          </p:nvPr>
        </p:nvSpPr>
        <p:spPr>
          <a:xfrm>
            <a:off x="457200" y="1068779"/>
            <a:ext cx="8229601" cy="5258467"/>
          </a:xfrm>
          <a:prstGeom prst="rect">
            <a:avLst/>
          </a:prstGeom>
        </p:spPr>
        <p:txBody>
          <a:bodyPr/>
          <a:lstStyle>
            <a:lvl1pPr marL="257175" indent="-257175">
              <a:buFont typeface="Wingdings" charset="2"/>
              <a:buChar char="§"/>
              <a:defRPr>
                <a:latin typeface="Franklin Gothic Book" panose="020B0503020102020204" pitchFamily="34" charset="0"/>
                <a:cs typeface="Gill Sans"/>
              </a:defRPr>
            </a:lvl1pPr>
            <a:lvl2pPr marL="728663" indent="-385763">
              <a:buClr>
                <a:schemeClr val="tx1">
                  <a:lumMod val="65000"/>
                  <a:lumOff val="35000"/>
                </a:schemeClr>
              </a:buClr>
              <a:buSzPct val="80000"/>
              <a:buFont typeface="Wingdings" charset="2"/>
              <a:buChar char="§"/>
              <a:defRPr>
                <a:latin typeface="Franklin Gothic Book" panose="020B0503020102020204" pitchFamily="34" charset="0"/>
                <a:cs typeface="Gill Sans"/>
              </a:defRPr>
            </a:lvl2pPr>
            <a:lvl3pPr marL="942975" indent="-257175">
              <a:buClr>
                <a:schemeClr val="bg1">
                  <a:lumMod val="65000"/>
                </a:schemeClr>
              </a:buClr>
              <a:buSzPct val="80000"/>
              <a:buFont typeface="Wingdings" charset="2"/>
              <a:buChar char="§"/>
              <a:defRPr>
                <a:latin typeface="Franklin Gothic Book" panose="020B0503020102020204" pitchFamily="34" charset="0"/>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a:p>
            <a:pPr lvl="1"/>
            <a:r>
              <a:rPr lang="en-US"/>
              <a:t>Second level</a:t>
            </a:r>
          </a:p>
          <a:p>
            <a:pPr lvl="2"/>
            <a:r>
              <a:rPr lang="en-US"/>
              <a:t>Third level</a:t>
            </a:r>
          </a:p>
        </p:txBody>
      </p:sp>
      <p:sp>
        <p:nvSpPr>
          <p:cNvPr id="7" name="Subtitle 2"/>
          <p:cNvSpPr>
            <a:spLocks noGrp="1"/>
          </p:cNvSpPr>
          <p:nvPr>
            <p:ph type="subTitle" idx="13"/>
          </p:nvPr>
        </p:nvSpPr>
        <p:spPr>
          <a:xfrm>
            <a:off x="457200" y="47982"/>
            <a:ext cx="8229600" cy="651748"/>
          </a:xfrm>
          <a:prstGeom prst="rect">
            <a:avLst/>
          </a:prstGeom>
        </p:spPr>
        <p:txBody>
          <a:bodyPr/>
          <a:lstStyle>
            <a:lvl1pPr marL="0" indent="0" algn="r">
              <a:buNone/>
              <a:defRPr b="0" i="0">
                <a:solidFill>
                  <a:schemeClr val="bg1"/>
                </a:solidFill>
                <a:latin typeface="Trebuchet MS" panose="020B0703020202090204" pitchFamily="34" charset="0"/>
                <a:cs typeface="Gill Sans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7B727390-516F-B843-B0E0-05B31701A60D}"/>
              </a:ext>
            </a:extLst>
          </p:cNvPr>
          <p:cNvSpPr>
            <a:spLocks noGrp="1"/>
          </p:cNvSpPr>
          <p:nvPr>
            <p:ph type="sldNum" sz="quarter" idx="14"/>
          </p:nvPr>
        </p:nvSpPr>
        <p:spPr/>
        <p:txBody>
          <a:bodyPr/>
          <a:lstStyle>
            <a:lvl1pPr>
              <a:defRPr/>
            </a:lvl1pPr>
          </a:lstStyle>
          <a:p>
            <a:pPr>
              <a:defRPr/>
            </a:pPr>
            <a:fld id="{9D90217E-6EDF-1745-9B0A-3793D5C43887}" type="slidenum">
              <a:rPr lang="en-US" altLang="en-US"/>
              <a:pPr>
                <a:defRPr/>
              </a:pPr>
              <a:t>‹#›</a:t>
            </a:fld>
            <a:endParaRPr lang="en-US" altLang="en-US" dirty="0"/>
          </a:p>
        </p:txBody>
      </p:sp>
    </p:spTree>
    <p:extLst>
      <p:ext uri="{BB962C8B-B14F-4D97-AF65-F5344CB8AC3E}">
        <p14:creationId xmlns:p14="http://schemas.microsoft.com/office/powerpoint/2010/main" val="156833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5"/>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5"/>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6"/>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6"/>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3887391" y="987434"/>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dirty="0"/>
          </a:p>
        </p:txBody>
      </p:sp>
      <p:sp>
        <p:nvSpPr>
          <p:cNvPr id="68" name="Google Shape;68;p18"/>
          <p:cNvSpPr txBox="1">
            <a:spLocks noGrp="1"/>
          </p:cNvSpPr>
          <p:nvPr>
            <p:ph type="body" idx="1"/>
          </p:nvPr>
        </p:nvSpPr>
        <p:spPr>
          <a:xfrm>
            <a:off x="840004"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18"/>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8"/>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18"/>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29841" y="4367169"/>
            <a:ext cx="7886700" cy="819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a:spLocks noGrp="1"/>
          </p:cNvSpPr>
          <p:nvPr>
            <p:ph type="pic" idx="2"/>
          </p:nvPr>
        </p:nvSpPr>
        <p:spPr>
          <a:xfrm>
            <a:off x="629841" y="987434"/>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dirty="0"/>
          </a:p>
        </p:txBody>
      </p:sp>
      <p:sp>
        <p:nvSpPr>
          <p:cNvPr id="75" name="Google Shape;75;p19"/>
          <p:cNvSpPr txBox="1">
            <a:spLocks noGrp="1"/>
          </p:cNvSpPr>
          <p:nvPr>
            <p:ph type="body" idx="1"/>
          </p:nvPr>
        </p:nvSpPr>
        <p:spPr>
          <a:xfrm>
            <a:off x="629843"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6" name="Google Shape;76;p19"/>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19"/>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19"/>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body" idx="1"/>
          </p:nvPr>
        </p:nvSpPr>
        <p:spPr>
          <a:xfrm>
            <a:off x="629843"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2" name="Google Shape;82;p20"/>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0"/>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20"/>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4400"/>
              <a:buFont typeface="Century Gothic"/>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8" name="Google Shape;88;p21"/>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21"/>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0" name="Google Shape;90;p21"/>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1" name="Google Shape;91;p21"/>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
        <p:nvSpPr>
          <p:cNvPr id="92" name="Google Shape;92;p21"/>
          <p:cNvSpPr txBox="1"/>
          <p:nvPr/>
        </p:nvSpPr>
        <p:spPr>
          <a:xfrm>
            <a:off x="833283" y="786824"/>
            <a:ext cx="4572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Century Gothic"/>
              <a:buNone/>
            </a:pPr>
            <a:r>
              <a:rPr lang="en-US" sz="8000" b="0" i="0" u="none" strike="noStrike" cap="none" dirty="0">
                <a:solidFill>
                  <a:schemeClr val="lt1"/>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sp>
        <p:nvSpPr>
          <p:cNvPr id="93" name="Google Shape;93;p21"/>
          <p:cNvSpPr txBox="1"/>
          <p:nvPr/>
        </p:nvSpPr>
        <p:spPr>
          <a:xfrm>
            <a:off x="7828359" y="2743200"/>
            <a:ext cx="4572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Century Gothic"/>
              <a:buNone/>
            </a:pPr>
            <a:r>
              <a:rPr lang="en-US" sz="8000" b="0" i="0" u="none" strike="noStrike" cap="none" dirty="0">
                <a:solidFill>
                  <a:schemeClr val="lt1"/>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629841" y="2326974"/>
            <a:ext cx="7886700" cy="251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2"/>
          <p:cNvSpPr txBox="1">
            <a:spLocks noGrp="1"/>
          </p:cNvSpPr>
          <p:nvPr>
            <p:ph type="body" idx="1"/>
          </p:nvPr>
        </p:nvSpPr>
        <p:spPr>
          <a:xfrm>
            <a:off x="629843"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7" name="Google Shape;97;p22"/>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8" name="Google Shape;98;p22"/>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9" name="Google Shape;99;p22"/>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03" name="Google Shape;103;p23"/>
          <p:cNvSpPr txBox="1">
            <a:spLocks noGrp="1"/>
          </p:cNvSpPr>
          <p:nvPr>
            <p:ph type="body" idx="2"/>
          </p:nvPr>
        </p:nvSpPr>
        <p:spPr>
          <a:xfrm>
            <a:off x="1017602"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4" name="Google Shape;104;p23"/>
          <p:cNvSpPr txBox="1">
            <a:spLocks noGrp="1"/>
          </p:cNvSpPr>
          <p:nvPr>
            <p:ph type="body" idx="3"/>
          </p:nvPr>
        </p:nvSpPr>
        <p:spPr>
          <a:xfrm>
            <a:off x="3441000"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5" name="Google Shape;105;p23"/>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6" name="Google Shape;106;p23"/>
          <p:cNvSpPr txBox="1">
            <a:spLocks noGrp="1"/>
          </p:cNvSpPr>
          <p:nvPr>
            <p:ph type="body" idx="5"/>
          </p:nvPr>
        </p:nvSpPr>
        <p:spPr>
          <a:xfrm>
            <a:off x="5871781"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7" name="Google Shape;107;p23"/>
          <p:cNvSpPr txBox="1">
            <a:spLocks noGrp="1"/>
          </p:cNvSpPr>
          <p:nvPr>
            <p:ph type="body" idx="6"/>
          </p:nvPr>
        </p:nvSpPr>
        <p:spPr>
          <a:xfrm>
            <a:off x="5871781"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8" name="Google Shape;108;p23"/>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9" name="Google Shape;109;p23"/>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0" name="Google Shape;110;p23"/>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5400"/>
              <a:buFont typeface="Century Gothic"/>
              <a:buNone/>
              <a:defRPr sz="5400" b="0" i="0" u="none" strike="noStrike" cap="none">
                <a:solidFill>
                  <a:srgbClr val="EDEDED"/>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9"/>
          <p:cNvSpPr txBox="1">
            <a:spLocks noGrp="1"/>
          </p:cNvSpPr>
          <p:nvPr>
            <p:ph type="dt" idx="10"/>
          </p:nvPr>
        </p:nvSpPr>
        <p:spPr>
          <a:xfrm>
            <a:off x="628650" y="6356359"/>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EDEDED"/>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3" name="Google Shape;13;p9"/>
          <p:cNvSpPr txBox="1">
            <a:spLocks noGrp="1"/>
          </p:cNvSpPr>
          <p:nvPr>
            <p:ph type="ftr" idx="11"/>
          </p:nvPr>
        </p:nvSpPr>
        <p:spPr>
          <a:xfrm>
            <a:off x="3028950" y="6356359"/>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EDEDED"/>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4" name="Google Shape;14;p9"/>
          <p:cNvSpPr txBox="1">
            <a:spLocks noGrp="1"/>
          </p:cNvSpPr>
          <p:nvPr>
            <p:ph type="sldNum" idx="12"/>
          </p:nvPr>
        </p:nvSpPr>
        <p:spPr>
          <a:xfrm>
            <a:off x="6457950" y="6356359"/>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EDEDED"/>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7" r:id="rId13"/>
    <p:sldLayoutId id="214748366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ternercenter.berkeley.edu/research-and-policy/single-family-zoning-reform-highlights-a-breakthrough-in-california-housing-polic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abag.ca.gov/technical-assistance/context-sb-9-and-potential-impacts-webinar"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ternercenter.berkeley.edu/research-and-policy/duplexes-lot-split-sb-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rveymonkey.com/r/KB39P9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abag.ca.gov/tools-resources/digital-library/affhtemplatestaffreport81621docx"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abag.ca.gov/tools-resources/digital-library/draftaffhdataguidancechecklist81621xlsx" TargetMode="External"/><Relationship Id="rId4" Type="http://schemas.openxmlformats.org/officeDocument/2006/relationships/hyperlink" Target="https://abag.ca.gov/tools-resources/digital-library/affhtemplatestaffslidedeck81121ppt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mJ1bGxldGluX2lkIjoiMjAyMTEwMTEuNDcxOTU1MzEiLCJ1cmwiOiJodHRwczovL2JheWFyZWFtZXRyby56b29tLnVzL3dlYmluYXIvcmVnaXN0ZXIvV05fUXFJdHFNQ0JUak9jMHlJSVowSHJLQSJ9.Pme3SPMNuJbBUtpzgJtXCzvsTK3Xt9uUW2S98o8RuIY/s/1843907536/br/113724792410-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bayareametro.zoom.us/webinar/register/WN_xarcaBMWQYSQBuI2Odspsw" TargetMode="External"/><Relationship Id="rId5" Type="http://schemas.openxmlformats.org/officeDocument/2006/relationships/hyperlink" Target="https://lnks.gd/l/eyJhbGciOiJIUzI1NiJ9.eyJidWxsZXRpbl9saW5rX2lkIjoxMDQsInVyaSI6ImJwMjpjbGljayIsImJ1bGxldGluX2lkIjoiMjAyMTEwMTEuNDcxOTU1MzEiLCJ1cmwiOiJodHRwczovL2JheWFyZWFtZXRyby56b29tLnVzL3dlYmluYXIvcmVnaXN0ZXIvV05feGFyY2FCTVdRWVNRQnVJMk9kc3BzdyJ9.-QqXpFyKoRJIrLzutUJqN7VjECRFJ9_4dgl9YfUuXOE/s/1843907536/br/113724792410-l" TargetMode="External"/><Relationship Id="rId4" Type="http://schemas.openxmlformats.org/officeDocument/2006/relationships/hyperlink" Target="https://bayareametro.zoom.us/webinar/register/WN_QqItqMCBTjOc0yIIZ0HrK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lendly.com/daisy-bd/hcd-office-hours-2?month=2021-11&amp;date=2021-11-0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Divya.ram@hcd.ca.gov" TargetMode="External"/><Relationship Id="rId4" Type="http://schemas.openxmlformats.org/officeDocument/2006/relationships/hyperlink" Target="mailto:Irvin.saldana@hcd.c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bag.ca.gov/technical-assistance/rhta-social-media-toolki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chris@abalancingact.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05E03-815B-AB47-A58B-E5F98EB5F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2" y="0"/>
            <a:ext cx="9725891" cy="75527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7401" y="283898"/>
            <a:ext cx="7990017" cy="2862322"/>
          </a:xfrm>
          <a:prstGeom prst="rect">
            <a:avLst/>
          </a:prstGeom>
          <a:solidFill>
            <a:schemeClr val="bg1">
              <a:alpha val="60000"/>
            </a:schemeClr>
          </a:solidFill>
          <a:effectLst>
            <a:outerShdw blurRad="50800" dist="50800" dir="5400000" algn="ctr" rotWithShape="0">
              <a:srgbClr val="000000"/>
            </a:outerShdw>
          </a:effectLst>
        </p:spPr>
        <p:txBody>
          <a:bodyPr wrap="square">
            <a:spAutoFit/>
          </a:bodyPr>
          <a:lstStyle/>
          <a:p>
            <a:pPr marL="228600"/>
            <a:r>
              <a:rPr lang="en-US" sz="5000" b="1" dirty="0">
                <a:solidFill>
                  <a:srgbClr val="002060"/>
                </a:solidFill>
                <a:latin typeface="Century Gothic" panose="020B0502020202020204" pitchFamily="34" charset="0"/>
                <a:cs typeface="Gill Sans SemiBold" panose="020B0502020104020203" pitchFamily="34" charset="-79"/>
              </a:rPr>
              <a:t>Santa Clara County Planning Collaborative </a:t>
            </a:r>
          </a:p>
          <a:p>
            <a:pPr marL="228600"/>
            <a:endParaRPr lang="en-US" sz="4000" b="1" dirty="0">
              <a:solidFill>
                <a:srgbClr val="002060"/>
              </a:solidFill>
              <a:latin typeface="Century Gothic" panose="020B0502020202020204" pitchFamily="34" charset="0"/>
              <a:cs typeface="Gill Sans SemiBold" panose="020B0502020104020203" pitchFamily="34" charset="-79"/>
            </a:endParaRPr>
          </a:p>
          <a:p>
            <a:pPr marL="228600"/>
            <a:r>
              <a:rPr lang="en-US" sz="4000" b="1" dirty="0">
                <a:solidFill>
                  <a:srgbClr val="002060"/>
                </a:solidFill>
                <a:latin typeface="Century Gothic" panose="020B0502020202020204" pitchFamily="34" charset="0"/>
                <a:cs typeface="Gill Sans Light" panose="020B0302020104020203" pitchFamily="34" charset="-79"/>
              </a:rPr>
              <a:t>October 14, 2021</a:t>
            </a:r>
          </a:p>
        </p:txBody>
      </p:sp>
    </p:spTree>
    <p:extLst>
      <p:ext uri="{BB962C8B-B14F-4D97-AF65-F5344CB8AC3E}">
        <p14:creationId xmlns:p14="http://schemas.microsoft.com/office/powerpoint/2010/main" val="32542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633B-FD75-4AB3-A37B-4F9B83414418}"/>
              </a:ext>
            </a:extLst>
          </p:cNvPr>
          <p:cNvSpPr>
            <a:spLocks noGrp="1"/>
          </p:cNvSpPr>
          <p:nvPr>
            <p:ph type="title"/>
          </p:nvPr>
        </p:nvSpPr>
        <p:spPr>
          <a:xfrm>
            <a:off x="805431" y="249936"/>
            <a:ext cx="8142371" cy="1578314"/>
          </a:xfrm>
        </p:spPr>
        <p:txBody>
          <a:bodyPr>
            <a:normAutofit/>
          </a:bodyPr>
          <a:lstStyle/>
          <a:p>
            <a:r>
              <a:rPr lang="en-US" sz="3600" b="1" dirty="0">
                <a:latin typeface="Century Gothic" panose="020B0502020202020204" pitchFamily="34" charset="0"/>
                <a:cs typeface="Gill Sans SemiBold" panose="020B0502020104020203"/>
              </a:rPr>
              <a:t>New Laws</a:t>
            </a:r>
          </a:p>
        </p:txBody>
      </p:sp>
      <p:sp>
        <p:nvSpPr>
          <p:cNvPr id="3" name="Content Placeholder 2">
            <a:extLst>
              <a:ext uri="{FF2B5EF4-FFF2-40B4-BE49-F238E27FC236}">
                <a16:creationId xmlns:a16="http://schemas.microsoft.com/office/drawing/2014/main" id="{1656D29F-7519-48BC-B5DA-07DA472B1F6C}"/>
              </a:ext>
            </a:extLst>
          </p:cNvPr>
          <p:cNvSpPr>
            <a:spLocks noGrp="1"/>
          </p:cNvSpPr>
          <p:nvPr>
            <p:ph type="body" idx="1"/>
          </p:nvPr>
        </p:nvSpPr>
        <p:spPr>
          <a:xfrm>
            <a:off x="805432" y="1419790"/>
            <a:ext cx="7533137" cy="4925038"/>
          </a:xfrm>
        </p:spPr>
        <p:txBody>
          <a:bodyPr>
            <a:normAutofit fontScale="92500" lnSpcReduction="20000"/>
          </a:bodyPr>
          <a:lstStyle/>
          <a:p>
            <a:pPr marL="0" marR="0" lvl="0" indent="0">
              <a:lnSpc>
                <a:spcPct val="107000"/>
              </a:lnSpc>
              <a:spcBef>
                <a:spcPts val="0"/>
              </a:spcBef>
              <a:spcAft>
                <a:spcPts val="0"/>
              </a:spcAft>
              <a:buNone/>
            </a:pPr>
            <a:endParaRPr lang="en-US" sz="2400" dirty="0">
              <a:solidFill>
                <a:schemeClr val="bg1"/>
              </a:solidFill>
              <a:latin typeface="Gill Sans MT" panose="020B0502020104020203" pitchFamily="34" charset="0"/>
              <a:cs typeface="Gill Sans" panose="020B0502020104020203"/>
            </a:endParaRPr>
          </a:p>
          <a:p>
            <a:pPr marL="0" indent="0">
              <a:lnSpc>
                <a:spcPct val="107000"/>
              </a:lnSpc>
              <a:spcBef>
                <a:spcPts val="0"/>
              </a:spcBef>
              <a:buNone/>
            </a:pPr>
            <a:r>
              <a:rPr lang="en-US" dirty="0">
                <a:solidFill>
                  <a:schemeClr val="bg1"/>
                </a:solidFill>
                <a:latin typeface="Century Gothic" panose="020B0502020202020204" pitchFamily="34" charset="0"/>
              </a:rPr>
              <a:t>SB 9 – M</a:t>
            </a:r>
            <a:r>
              <a:rPr lang="en-US" dirty="0">
                <a:solidFill>
                  <a:schemeClr val="bg1"/>
                </a:solidFill>
              </a:rPr>
              <a:t>inisterial approval of qualifying “duplex” units and urban lot splits </a:t>
            </a:r>
            <a:endParaRPr lang="en-US" dirty="0">
              <a:solidFill>
                <a:schemeClr val="bg1"/>
              </a:solidFill>
              <a:latin typeface="Century Gothic" panose="020B0502020202020204" pitchFamily="34" charset="0"/>
            </a:endParaRPr>
          </a:p>
          <a:p>
            <a:pPr marL="0" marR="0" lvl="0" indent="0">
              <a:lnSpc>
                <a:spcPct val="107000"/>
              </a:lnSpc>
              <a:spcBef>
                <a:spcPts val="0"/>
              </a:spcBef>
              <a:spcAft>
                <a:spcPts val="0"/>
              </a:spcAft>
              <a:buNone/>
            </a:pPr>
            <a:endParaRPr lang="en-US" dirty="0">
              <a:solidFill>
                <a:schemeClr val="bg1"/>
              </a:solidFill>
              <a:latin typeface="Century Gothic" panose="020B0502020202020204" pitchFamily="34" charset="0"/>
            </a:endParaRPr>
          </a:p>
          <a:p>
            <a:pPr marL="0" marR="0" lvl="0" indent="0">
              <a:lnSpc>
                <a:spcPct val="107000"/>
              </a:lnSpc>
              <a:spcBef>
                <a:spcPts val="0"/>
              </a:spcBef>
              <a:spcAft>
                <a:spcPts val="0"/>
              </a:spcAft>
              <a:buNone/>
            </a:pPr>
            <a:r>
              <a:rPr lang="en-US" dirty="0">
                <a:solidFill>
                  <a:schemeClr val="bg1"/>
                </a:solidFill>
                <a:latin typeface="Century Gothic" panose="020B0502020202020204" pitchFamily="34" charset="0"/>
              </a:rPr>
              <a:t>AB 215 – A</a:t>
            </a:r>
            <a:r>
              <a:rPr lang="en-US" dirty="0">
                <a:solidFill>
                  <a:schemeClr val="bg1"/>
                </a:solidFill>
              </a:rPr>
              <a:t>dds a 30-day public comment period w/ 10-day response time for  the draft Element prior to submission to HCD + 30 more days for HCD to review </a:t>
            </a:r>
          </a:p>
          <a:p>
            <a:pPr marL="0" marR="0" lvl="0" indent="0">
              <a:lnSpc>
                <a:spcPct val="107000"/>
              </a:lnSpc>
              <a:spcBef>
                <a:spcPts val="0"/>
              </a:spcBef>
              <a:spcAft>
                <a:spcPts val="0"/>
              </a:spcAft>
              <a:buNone/>
            </a:pPr>
            <a:endParaRPr lang="en-US" dirty="0">
              <a:solidFill>
                <a:schemeClr val="bg1"/>
              </a:solidFill>
              <a:latin typeface="Gill Sans MT" panose="020B0502020104020203" pitchFamily="34" charset="0"/>
            </a:endParaRPr>
          </a:p>
          <a:p>
            <a:pPr marL="0" marR="0" lvl="0" indent="0">
              <a:lnSpc>
                <a:spcPct val="107000"/>
              </a:lnSpc>
              <a:spcBef>
                <a:spcPts val="0"/>
              </a:spcBef>
              <a:spcAft>
                <a:spcPts val="0"/>
              </a:spcAft>
              <a:buNone/>
            </a:pPr>
            <a:r>
              <a:rPr lang="en-US" dirty="0">
                <a:solidFill>
                  <a:schemeClr val="bg1"/>
                </a:solidFill>
                <a:latin typeface="Gill Sans MT" panose="020B0502020104020203" pitchFamily="34" charset="0"/>
              </a:rPr>
              <a:t>Summary of new laws from Terner Center: </a:t>
            </a:r>
          </a:p>
          <a:p>
            <a:pPr marL="0" lvl="0" indent="0">
              <a:lnSpc>
                <a:spcPct val="107000"/>
              </a:lnSpc>
              <a:spcBef>
                <a:spcPts val="0"/>
              </a:spcBef>
              <a:buNone/>
            </a:pPr>
            <a:r>
              <a:rPr lang="en-US" dirty="0">
                <a:solidFill>
                  <a:schemeClr val="bg1"/>
                </a:solidFill>
                <a:latin typeface="Gill Sans MT" panose="020B0502020104020203" pitchFamily="34" charset="0"/>
                <a:hlinkClick r:id="rId3"/>
              </a:rPr>
              <a:t>https://ternercenter.berkeley.edu/research-and-policy/single-family-zoning-reform-highlights-a-breakthrough-in-california-housing-policy/</a:t>
            </a:r>
            <a:endParaRPr lang="en-US" dirty="0">
              <a:solidFill>
                <a:schemeClr val="bg1"/>
              </a:solidFill>
              <a:latin typeface="Gill Sans MT" panose="020B0502020104020203" pitchFamily="34" charset="0"/>
            </a:endParaRPr>
          </a:p>
          <a:p>
            <a:pPr marL="0" lvl="0" indent="0">
              <a:lnSpc>
                <a:spcPct val="107000"/>
              </a:lnSpc>
              <a:spcBef>
                <a:spcPts val="0"/>
              </a:spcBef>
              <a:buNone/>
            </a:pP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6183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71B8EE7-68C9-5D4F-8205-B38B5CB14F41}"/>
              </a:ext>
            </a:extLst>
          </p:cNvPr>
          <p:cNvSpPr>
            <a:spLocks noGrp="1"/>
          </p:cNvSpPr>
          <p:nvPr>
            <p:ph type="subTitle" idx="13"/>
          </p:nvPr>
        </p:nvSpPr>
        <p:spPr>
          <a:xfrm>
            <a:off x="180974" y="136524"/>
            <a:ext cx="8782050" cy="651748"/>
          </a:xfrm>
        </p:spPr>
        <p:txBody>
          <a:bodyPr>
            <a:noAutofit/>
          </a:bodyPr>
          <a:lstStyle/>
          <a:p>
            <a:pPr algn="l"/>
            <a:r>
              <a:rPr lang="en-US" sz="3600" b="1" dirty="0">
                <a:latin typeface="Century Gothic" panose="020B0502020202020204" pitchFamily="34" charset="0"/>
              </a:rPr>
              <a:t>SB 9 Resources </a:t>
            </a:r>
          </a:p>
        </p:txBody>
      </p:sp>
      <p:sp>
        <p:nvSpPr>
          <p:cNvPr id="6" name="Slide Number Placeholder 5">
            <a:extLst>
              <a:ext uri="{FF2B5EF4-FFF2-40B4-BE49-F238E27FC236}">
                <a16:creationId xmlns:a16="http://schemas.microsoft.com/office/drawing/2014/main" id="{74AF8C9B-0FE7-384F-98F9-04E20E551C51}"/>
              </a:ext>
            </a:extLst>
          </p:cNvPr>
          <p:cNvSpPr>
            <a:spLocks noGrp="1"/>
          </p:cNvSpPr>
          <p:nvPr>
            <p:ph type="sldNum" sz="quarter" idx="14"/>
          </p:nvPr>
        </p:nvSpPr>
        <p:spPr/>
        <p:txBody>
          <a:bodyPr/>
          <a:lstStyle/>
          <a:p>
            <a:pPr>
              <a:defRPr/>
            </a:pPr>
            <a:fld id="{0FD9758F-AD12-8F43-9316-FB3C654D63ED}" type="slidenum">
              <a:rPr lang="en-US" altLang="en-US" smtClean="0"/>
              <a:pPr>
                <a:defRPr/>
              </a:pPr>
              <a:t>11</a:t>
            </a:fld>
            <a:endParaRPr lang="en-US" altLang="en-US" dirty="0"/>
          </a:p>
        </p:txBody>
      </p:sp>
      <p:sp>
        <p:nvSpPr>
          <p:cNvPr id="7" name="TextBox 6">
            <a:extLst>
              <a:ext uri="{FF2B5EF4-FFF2-40B4-BE49-F238E27FC236}">
                <a16:creationId xmlns:a16="http://schemas.microsoft.com/office/drawing/2014/main" id="{34A246FE-7ACD-9440-8682-920045E7E3AD}"/>
              </a:ext>
            </a:extLst>
          </p:cNvPr>
          <p:cNvSpPr txBox="1"/>
          <p:nvPr/>
        </p:nvSpPr>
        <p:spPr>
          <a:xfrm>
            <a:off x="180974" y="901148"/>
            <a:ext cx="8334376" cy="3874459"/>
          </a:xfrm>
          <a:prstGeom prst="rect">
            <a:avLst/>
          </a:prstGeom>
          <a:noFill/>
        </p:spPr>
        <p:txBody>
          <a:bodyPr wrap="square">
            <a:spAutoFit/>
          </a:bodyPr>
          <a:lstStyle/>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W</a:t>
            </a:r>
            <a:r>
              <a:rPr lang="en-US" sz="2400" dirty="0">
                <a:solidFill>
                  <a:schemeClr val="bg1"/>
                </a:solidFill>
                <a:effectLst/>
                <a:latin typeface="Century Gothic" panose="020B0502020202020204" pitchFamily="34" charset="0"/>
                <a:ea typeface="Times New Roman" panose="02020603050405020304" pitchFamily="18" charset="0"/>
              </a:rPr>
              <a:t>ebinar for jurisdiction staff to provide an overview of SB 9</a:t>
            </a:r>
          </a:p>
          <a:p>
            <a:pPr marL="457200" marR="0" lvl="1">
              <a:lnSpc>
                <a:spcPct val="105000"/>
              </a:lnSpc>
              <a:spcBef>
                <a:spcPts val="0"/>
              </a:spcBef>
              <a:spcAft>
                <a:spcPts val="500"/>
              </a:spcAft>
              <a:buClr>
                <a:schemeClr val="bg1"/>
              </a:buClr>
            </a:pPr>
            <a:r>
              <a:rPr lang="en-US" sz="2400" dirty="0">
                <a:solidFill>
                  <a:schemeClr val="bg1"/>
                </a:solidFill>
                <a:latin typeface="Century Gothic" panose="020B0502020202020204" pitchFamily="34" charset="0"/>
                <a:ea typeface="Times New Roman" panose="02020603050405020304" pitchFamily="18" charset="0"/>
                <a:hlinkClick r:id="rId3"/>
              </a:rPr>
              <a:t>https://abag.ca.gov/technical-assistance/context-sb-9-and-potential-impacts-webinar</a:t>
            </a:r>
            <a:endParaRPr lang="en-US" sz="2400" dirty="0">
              <a:solidFill>
                <a:schemeClr val="bg1"/>
              </a:solidFill>
              <a:latin typeface="Century Gothic" panose="020B0502020202020204" pitchFamily="34" charset="0"/>
              <a:ea typeface="Times New Roman" panose="02020603050405020304" pitchFamily="18" charset="0"/>
            </a:endParaRPr>
          </a:p>
          <a:p>
            <a:pPr lvl="1">
              <a:lnSpc>
                <a:spcPct val="105000"/>
              </a:lnSpc>
              <a:spcAft>
                <a:spcPts val="500"/>
              </a:spcAft>
              <a:buClr>
                <a:schemeClr val="bg1"/>
              </a:buClr>
            </a:pPr>
            <a:endParaRPr lang="en-US" sz="2400" dirty="0">
              <a:solidFill>
                <a:schemeClr val="bg1"/>
              </a:solidFill>
              <a:latin typeface="Century Gothic" panose="020B0502020202020204" pitchFamily="34" charset="0"/>
              <a:ea typeface="Times New Roman" panose="02020603050405020304" pitchFamily="18" charset="0"/>
            </a:endParaRPr>
          </a:p>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effectLst/>
                <a:latin typeface="Century Gothic" panose="020B0502020202020204" pitchFamily="34" charset="0"/>
                <a:ea typeface="Times New Roman" panose="02020603050405020304" pitchFamily="18" charset="0"/>
              </a:rPr>
              <a:t>Terner Center Report </a:t>
            </a:r>
            <a:endParaRPr lang="en-US" sz="2400" dirty="0">
              <a:solidFill>
                <a:schemeClr val="bg1"/>
              </a:solidFill>
              <a:latin typeface="Century Gothic" panose="020B0502020202020204" pitchFamily="34" charset="0"/>
              <a:ea typeface="Times New Roman" panose="02020603050405020304" pitchFamily="18" charset="0"/>
              <a:hlinkClick r:id="rId4"/>
            </a:endParaRPr>
          </a:p>
          <a:p>
            <a:pPr marL="457200" marR="0" lvl="1">
              <a:lnSpc>
                <a:spcPct val="105000"/>
              </a:lnSpc>
              <a:spcBef>
                <a:spcPts val="0"/>
              </a:spcBef>
              <a:spcAft>
                <a:spcPts val="500"/>
              </a:spcAft>
              <a:buClr>
                <a:schemeClr val="bg1"/>
              </a:buClr>
            </a:pPr>
            <a:r>
              <a:rPr lang="en-US" sz="2400" dirty="0">
                <a:solidFill>
                  <a:schemeClr val="bg1"/>
                </a:solidFill>
                <a:latin typeface="Century Gothic" panose="020B0502020202020204" pitchFamily="34" charset="0"/>
                <a:ea typeface="Times New Roman" panose="02020603050405020304" pitchFamily="18" charset="0"/>
                <a:hlinkClick r:id="rId4"/>
              </a:rPr>
              <a:t>https://ternercenter.berkeley.edu/research-and-policy/duplexes-lot-split-sb-9/</a:t>
            </a:r>
            <a:endParaRPr lang="en-US" sz="2400" dirty="0">
              <a:solidFill>
                <a:schemeClr val="bg1"/>
              </a:solidFill>
              <a:latin typeface="Century Gothic" panose="020B0502020202020204" pitchFamily="34" charset="0"/>
              <a:ea typeface="Times New Roman" panose="02020603050405020304" pitchFamily="18" charset="0"/>
            </a:endParaRPr>
          </a:p>
          <a:p>
            <a:pPr marL="457200" lvl="1">
              <a:lnSpc>
                <a:spcPct val="105000"/>
              </a:lnSpc>
              <a:spcAft>
                <a:spcPts val="500"/>
              </a:spcAft>
              <a:buClr>
                <a:schemeClr val="bg1"/>
              </a:buClr>
            </a:pPr>
            <a:endParaRPr lang="en-US" sz="24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61156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71B8EE7-68C9-5D4F-8205-B38B5CB14F41}"/>
              </a:ext>
            </a:extLst>
          </p:cNvPr>
          <p:cNvSpPr>
            <a:spLocks noGrp="1"/>
          </p:cNvSpPr>
          <p:nvPr>
            <p:ph type="subTitle" idx="13"/>
          </p:nvPr>
        </p:nvSpPr>
        <p:spPr>
          <a:xfrm>
            <a:off x="180974" y="136524"/>
            <a:ext cx="8782050" cy="651748"/>
          </a:xfrm>
        </p:spPr>
        <p:txBody>
          <a:bodyPr>
            <a:noAutofit/>
          </a:bodyPr>
          <a:lstStyle/>
          <a:p>
            <a:pPr algn="l"/>
            <a:r>
              <a:rPr lang="en-US" sz="3600" b="1" dirty="0">
                <a:latin typeface="Century Gothic" panose="020B0502020202020204" pitchFamily="34" charset="0"/>
              </a:rPr>
              <a:t>SB 9 TA Products  </a:t>
            </a:r>
          </a:p>
        </p:txBody>
      </p:sp>
      <p:sp>
        <p:nvSpPr>
          <p:cNvPr id="6" name="Slide Number Placeholder 5">
            <a:extLst>
              <a:ext uri="{FF2B5EF4-FFF2-40B4-BE49-F238E27FC236}">
                <a16:creationId xmlns:a16="http://schemas.microsoft.com/office/drawing/2014/main" id="{74AF8C9B-0FE7-384F-98F9-04E20E551C51}"/>
              </a:ext>
            </a:extLst>
          </p:cNvPr>
          <p:cNvSpPr>
            <a:spLocks noGrp="1"/>
          </p:cNvSpPr>
          <p:nvPr>
            <p:ph type="sldNum" sz="quarter" idx="14"/>
          </p:nvPr>
        </p:nvSpPr>
        <p:spPr/>
        <p:txBody>
          <a:bodyPr/>
          <a:lstStyle/>
          <a:p>
            <a:pPr>
              <a:defRPr/>
            </a:pPr>
            <a:fld id="{0FD9758F-AD12-8F43-9316-FB3C654D63ED}" type="slidenum">
              <a:rPr lang="en-US" altLang="en-US" smtClean="0"/>
              <a:pPr>
                <a:defRPr/>
              </a:pPr>
              <a:t>12</a:t>
            </a:fld>
            <a:endParaRPr lang="en-US" altLang="en-US" dirty="0"/>
          </a:p>
        </p:txBody>
      </p:sp>
      <p:sp>
        <p:nvSpPr>
          <p:cNvPr id="7" name="TextBox 6">
            <a:extLst>
              <a:ext uri="{FF2B5EF4-FFF2-40B4-BE49-F238E27FC236}">
                <a16:creationId xmlns:a16="http://schemas.microsoft.com/office/drawing/2014/main" id="{34A246FE-7ACD-9440-8682-920045E7E3AD}"/>
              </a:ext>
            </a:extLst>
          </p:cNvPr>
          <p:cNvSpPr txBox="1"/>
          <p:nvPr/>
        </p:nvSpPr>
        <p:spPr>
          <a:xfrm>
            <a:off x="180974" y="1053548"/>
            <a:ext cx="8037444" cy="4198137"/>
          </a:xfrm>
          <a:prstGeom prst="rect">
            <a:avLst/>
          </a:prstGeom>
          <a:noFill/>
        </p:spPr>
        <p:txBody>
          <a:bodyPr wrap="square">
            <a:spAutoFit/>
          </a:bodyPr>
          <a:lstStyle/>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FAQs (next week) </a:t>
            </a:r>
          </a:p>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I</a:t>
            </a:r>
            <a:r>
              <a:rPr lang="en-US" sz="2400" dirty="0">
                <a:solidFill>
                  <a:schemeClr val="bg1"/>
                </a:solidFill>
                <a:effectLst/>
                <a:latin typeface="Century Gothic" panose="020B0502020202020204" pitchFamily="34" charset="0"/>
                <a:ea typeface="Times New Roman" panose="02020603050405020304" pitchFamily="18" charset="0"/>
              </a:rPr>
              <a:t>nfographic to help community members understand the implications of  SB 9 in simple terms</a:t>
            </a:r>
          </a:p>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effectLst/>
                <a:latin typeface="Century Gothic" panose="020B0502020202020204" pitchFamily="34" charset="0"/>
                <a:ea typeface="Times New Roman" panose="02020603050405020304" pitchFamily="18" charset="0"/>
              </a:rPr>
              <a:t>Presentation slides with talking notes that jurisdictions can use to make their own presentations</a:t>
            </a:r>
          </a:p>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latin typeface="Century Gothic" panose="020B0502020202020204" pitchFamily="34" charset="0"/>
                <a:ea typeface="Calibri" panose="020F0502020204030204" pitchFamily="34" charset="0"/>
              </a:rPr>
              <a:t>Template Staff Report for Santa Clara County jurisdictions</a:t>
            </a:r>
          </a:p>
          <a:p>
            <a:pPr marL="914400" marR="0" lvl="1" indent="-457200">
              <a:lnSpc>
                <a:spcPct val="105000"/>
              </a:lnSpc>
              <a:spcBef>
                <a:spcPts val="0"/>
              </a:spcBef>
              <a:spcAft>
                <a:spcPts val="500"/>
              </a:spcAft>
              <a:buClr>
                <a:schemeClr val="bg1"/>
              </a:buClr>
              <a:buFont typeface="Arial" panose="020B0604020202020204" pitchFamily="34" charset="0"/>
              <a:buChar char="•"/>
            </a:pPr>
            <a:r>
              <a:rPr lang="en-US" sz="2400" dirty="0">
                <a:solidFill>
                  <a:schemeClr val="bg1"/>
                </a:solidFill>
                <a:effectLst/>
                <a:latin typeface="Century Gothic" panose="020B0502020202020204" pitchFamily="34" charset="0"/>
                <a:ea typeface="Calibri" panose="020F0502020204030204" pitchFamily="34" charset="0"/>
              </a:rPr>
              <a:t>Other? </a:t>
            </a:r>
          </a:p>
        </p:txBody>
      </p:sp>
    </p:spTree>
    <p:extLst>
      <p:ext uri="{BB962C8B-B14F-4D97-AF65-F5344CB8AC3E}">
        <p14:creationId xmlns:p14="http://schemas.microsoft.com/office/powerpoint/2010/main" val="297180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727" y="510202"/>
            <a:ext cx="7886700" cy="1325700"/>
          </a:xfrm>
        </p:spPr>
        <p:txBody>
          <a:bodyPr/>
          <a:lstStyle/>
          <a:p>
            <a:r>
              <a:rPr lang="en-US" sz="4600" b="1" dirty="0"/>
              <a:t>Objective Design Standards </a:t>
            </a:r>
            <a:br>
              <a:rPr lang="en-US" b="1" dirty="0"/>
            </a:br>
            <a:endParaRPr lang="en-US" b="1" dirty="0"/>
          </a:p>
        </p:txBody>
      </p:sp>
      <p:sp>
        <p:nvSpPr>
          <p:cNvPr id="6" name="Text Placeholder 5"/>
          <p:cNvSpPr>
            <a:spLocks noGrp="1"/>
          </p:cNvSpPr>
          <p:nvPr>
            <p:ph type="body" idx="2"/>
          </p:nvPr>
        </p:nvSpPr>
        <p:spPr>
          <a:xfrm>
            <a:off x="622410" y="1631824"/>
            <a:ext cx="8397228" cy="4562963"/>
          </a:xfrm>
        </p:spPr>
        <p:txBody>
          <a:bodyPr/>
          <a:lstStyle/>
          <a:p>
            <a:pPr marL="114300" indent="0">
              <a:buNone/>
            </a:pPr>
            <a:r>
              <a:rPr lang="en-US" sz="2400" dirty="0"/>
              <a:t>Discussion: Coordinated Countywide Effort? </a:t>
            </a:r>
          </a:p>
          <a:p>
            <a:pPr marL="114300" indent="0">
              <a:buNone/>
            </a:pPr>
            <a:endParaRPr lang="en-US" sz="2400" dirty="0"/>
          </a:p>
          <a:p>
            <a:pPr marL="114300" indent="0">
              <a:buNone/>
            </a:pPr>
            <a:r>
              <a:rPr lang="en-US" sz="2400" dirty="0"/>
              <a:t>Survey:</a:t>
            </a:r>
          </a:p>
          <a:p>
            <a:pPr marL="114300" indent="0">
              <a:buNone/>
            </a:pPr>
            <a:r>
              <a:rPr lang="en-US" sz="2400" dirty="0">
                <a:hlinkClick r:id="rId3"/>
              </a:rPr>
              <a:t>https://www.surveymonkey.com/r/KB39P9S</a:t>
            </a:r>
            <a:endParaRPr lang="en-US" sz="2400" dirty="0"/>
          </a:p>
          <a:p>
            <a:pPr marL="114300" indent="0">
              <a:buNone/>
            </a:pPr>
            <a:endParaRPr lang="en-US" sz="2400" dirty="0"/>
          </a:p>
          <a:p>
            <a:pPr marL="114300" indent="0">
              <a:buNone/>
            </a:pPr>
            <a:endParaRPr lang="en-US" sz="2400" dirty="0"/>
          </a:p>
        </p:txBody>
      </p:sp>
    </p:spTree>
    <p:extLst>
      <p:ext uri="{BB962C8B-B14F-4D97-AF65-F5344CB8AC3E}">
        <p14:creationId xmlns:p14="http://schemas.microsoft.com/office/powerpoint/2010/main" val="220110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727" y="510202"/>
            <a:ext cx="7886700" cy="1325700"/>
          </a:xfrm>
        </p:spPr>
        <p:txBody>
          <a:bodyPr/>
          <a:lstStyle/>
          <a:p>
            <a:r>
              <a:rPr lang="en-US" sz="4600" b="1" dirty="0"/>
              <a:t>AFFH Resources  </a:t>
            </a:r>
            <a:br>
              <a:rPr lang="en-US" b="1" dirty="0"/>
            </a:br>
            <a:endParaRPr lang="en-US" b="1" dirty="0"/>
          </a:p>
        </p:txBody>
      </p:sp>
      <p:sp>
        <p:nvSpPr>
          <p:cNvPr id="6" name="Text Placeholder 5"/>
          <p:cNvSpPr>
            <a:spLocks noGrp="1"/>
          </p:cNvSpPr>
          <p:nvPr>
            <p:ph type="body" idx="2"/>
          </p:nvPr>
        </p:nvSpPr>
        <p:spPr>
          <a:xfrm>
            <a:off x="511573" y="1271606"/>
            <a:ext cx="8397228" cy="4562963"/>
          </a:xfrm>
        </p:spPr>
        <p:txBody>
          <a:bodyPr/>
          <a:lstStyle/>
          <a:p>
            <a:r>
              <a:rPr lang="en-US" sz="2400" dirty="0"/>
              <a:t>Staff report </a:t>
            </a:r>
            <a:endParaRPr lang="en-US" sz="2400" u="sng" dirty="0">
              <a:hlinkClick r:id="rId3"/>
            </a:endParaRPr>
          </a:p>
          <a:p>
            <a:pPr marL="114300" indent="0">
              <a:buNone/>
            </a:pPr>
            <a:r>
              <a:rPr lang="en-US" sz="2400" u="sng" dirty="0">
                <a:hlinkClick r:id="rId3"/>
              </a:rPr>
              <a:t>https://abag.ca.gov/tools-resources/digital-library/affhtemplatestaffreport81621docx</a:t>
            </a:r>
            <a:endParaRPr lang="en-US" sz="2400" u="sng" dirty="0"/>
          </a:p>
          <a:p>
            <a:pPr marL="114300" indent="0">
              <a:buNone/>
            </a:pPr>
            <a:endParaRPr lang="en-US" sz="2400" dirty="0"/>
          </a:p>
          <a:p>
            <a:r>
              <a:rPr lang="en-US" sz="2400" dirty="0"/>
              <a:t>Slide deck </a:t>
            </a:r>
          </a:p>
          <a:p>
            <a:pPr marL="114300" indent="0">
              <a:buNone/>
            </a:pPr>
            <a:r>
              <a:rPr lang="en-US" sz="2400" u="sng" dirty="0">
                <a:hlinkClick r:id="rId4"/>
              </a:rPr>
              <a:t>https://abag.ca.gov/tools-resources/digital-library/affhtemplatestaffslidedeck81121pptx</a:t>
            </a:r>
            <a:endParaRPr lang="en-US" sz="2400" u="sng" dirty="0"/>
          </a:p>
          <a:p>
            <a:pPr marL="114300" indent="0">
              <a:buNone/>
            </a:pPr>
            <a:endParaRPr lang="en-US" sz="2400" u="sng" dirty="0"/>
          </a:p>
          <a:p>
            <a:r>
              <a:rPr lang="en-US" sz="2400" dirty="0"/>
              <a:t>Data Guidance Checklist</a:t>
            </a:r>
          </a:p>
          <a:p>
            <a:pPr marL="114300" indent="0">
              <a:buNone/>
            </a:pPr>
            <a:r>
              <a:rPr lang="en-US" sz="2400" dirty="0">
                <a:hlinkClick r:id="rId5"/>
              </a:rPr>
              <a:t>https://abag.ca.gov/tools-resources/digital-library/draftaffhdataguidancechecklist81621xlsx</a:t>
            </a:r>
            <a:endParaRPr lang="en-US" sz="2400" dirty="0"/>
          </a:p>
          <a:p>
            <a:pPr marL="114300" indent="0">
              <a:buNone/>
            </a:pPr>
            <a:endParaRPr lang="en-US" sz="2400" dirty="0"/>
          </a:p>
        </p:txBody>
      </p:sp>
    </p:spTree>
    <p:extLst>
      <p:ext uri="{BB962C8B-B14F-4D97-AF65-F5344CB8AC3E}">
        <p14:creationId xmlns:p14="http://schemas.microsoft.com/office/powerpoint/2010/main" val="203075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727" y="510202"/>
            <a:ext cx="7886700" cy="1325700"/>
          </a:xfrm>
        </p:spPr>
        <p:txBody>
          <a:bodyPr/>
          <a:lstStyle/>
          <a:p>
            <a:r>
              <a:rPr lang="en-US" sz="4600" b="1" dirty="0"/>
              <a:t>AFFH Resources  </a:t>
            </a:r>
            <a:br>
              <a:rPr lang="en-US" b="1" dirty="0"/>
            </a:br>
            <a:endParaRPr lang="en-US" b="1" dirty="0"/>
          </a:p>
        </p:txBody>
      </p:sp>
      <p:sp>
        <p:nvSpPr>
          <p:cNvPr id="3" name="Text Placeholder 2">
            <a:extLst>
              <a:ext uri="{FF2B5EF4-FFF2-40B4-BE49-F238E27FC236}">
                <a16:creationId xmlns:a16="http://schemas.microsoft.com/office/drawing/2014/main" id="{9ACDF1EA-6B2D-C046-B16C-D868F920134A}"/>
              </a:ext>
            </a:extLst>
          </p:cNvPr>
          <p:cNvSpPr>
            <a:spLocks noGrp="1"/>
          </p:cNvSpPr>
          <p:nvPr>
            <p:ph type="body" idx="2"/>
          </p:nvPr>
        </p:nvSpPr>
        <p:spPr>
          <a:xfrm>
            <a:off x="882651" y="1435205"/>
            <a:ext cx="7515621" cy="3774103"/>
          </a:xfrm>
        </p:spPr>
        <p:txBody>
          <a:bodyPr/>
          <a:lstStyle/>
          <a:p>
            <a:r>
              <a:rPr lang="en-US" dirty="0"/>
              <a:t>Crosswalk of ABAG Data checklist with AFH Data provided by Lawyer’s Committee. </a:t>
            </a:r>
          </a:p>
          <a:p>
            <a:pPr marL="114300" indent="0">
              <a:buNone/>
            </a:pPr>
            <a:endParaRPr lang="en-US" dirty="0"/>
          </a:p>
          <a:p>
            <a:pPr marL="114300" indent="0">
              <a:buNone/>
            </a:pPr>
            <a:r>
              <a:rPr lang="en-US" dirty="0"/>
              <a:t>Discussion: what would be most useful for SCC jurisdictions for the AFFH analysis at this point.  Detailed tables and narrative? Other? </a:t>
            </a:r>
          </a:p>
        </p:txBody>
      </p:sp>
    </p:spTree>
    <p:extLst>
      <p:ext uri="{BB962C8B-B14F-4D97-AF65-F5344CB8AC3E}">
        <p14:creationId xmlns:p14="http://schemas.microsoft.com/office/powerpoint/2010/main" val="228027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5472E8-9469-47A9-B642-3567E4C3EC6F}"/>
              </a:ext>
            </a:extLst>
          </p:cNvPr>
          <p:cNvPicPr>
            <a:picLocks noChangeAspect="1"/>
          </p:cNvPicPr>
          <p:nvPr/>
        </p:nvPicPr>
        <p:blipFill>
          <a:blip r:embed="rId3"/>
          <a:stretch>
            <a:fillRect/>
          </a:stretch>
        </p:blipFill>
        <p:spPr>
          <a:xfrm>
            <a:off x="0" y="4307840"/>
            <a:ext cx="9144000" cy="2926080"/>
          </a:xfrm>
          <a:prstGeom prst="rect">
            <a:avLst/>
          </a:prstGeom>
        </p:spPr>
      </p:pic>
      <p:sp>
        <p:nvSpPr>
          <p:cNvPr id="10" name="TextBox 9">
            <a:extLst>
              <a:ext uri="{FF2B5EF4-FFF2-40B4-BE49-F238E27FC236}">
                <a16:creationId xmlns:a16="http://schemas.microsoft.com/office/drawing/2014/main" id="{58D1680C-5CE8-45E8-8A0B-57D195B837F8}"/>
              </a:ext>
            </a:extLst>
          </p:cNvPr>
          <p:cNvSpPr txBox="1"/>
          <p:nvPr/>
        </p:nvSpPr>
        <p:spPr>
          <a:xfrm>
            <a:off x="1080654" y="2248479"/>
            <a:ext cx="6982691" cy="1908215"/>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rPr>
              <a:t>Let’s Talk Housing Next Steps</a:t>
            </a:r>
          </a:p>
          <a:p>
            <a:endParaRPr lang="es-MX" sz="30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759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AD1E-C3FF-0443-A69C-361F2EA1C90E}"/>
              </a:ext>
            </a:extLst>
          </p:cNvPr>
          <p:cNvSpPr>
            <a:spLocks noGrp="1"/>
          </p:cNvSpPr>
          <p:nvPr>
            <p:ph type="title"/>
          </p:nvPr>
        </p:nvSpPr>
        <p:spPr>
          <a:xfrm>
            <a:off x="344445" y="272946"/>
            <a:ext cx="7972909" cy="1325700"/>
          </a:xfrm>
        </p:spPr>
        <p:txBody>
          <a:bodyPr>
            <a:normAutofit/>
          </a:bodyPr>
          <a:lstStyle/>
          <a:p>
            <a:r>
              <a:rPr lang="en-US" sz="3600" b="1" dirty="0"/>
              <a:t>Let’s Talk Housing Next Steps</a:t>
            </a:r>
          </a:p>
        </p:txBody>
      </p:sp>
      <p:sp>
        <p:nvSpPr>
          <p:cNvPr id="3" name="TextBox 2">
            <a:extLst>
              <a:ext uri="{FF2B5EF4-FFF2-40B4-BE49-F238E27FC236}">
                <a16:creationId xmlns:a16="http://schemas.microsoft.com/office/drawing/2014/main" id="{494BDAB2-98EC-4CB5-B13E-9CA18D421F8F}"/>
              </a:ext>
            </a:extLst>
          </p:cNvPr>
          <p:cNvSpPr txBox="1"/>
          <p:nvPr/>
        </p:nvSpPr>
        <p:spPr>
          <a:xfrm>
            <a:off x="507005" y="1774319"/>
            <a:ext cx="7972909" cy="2677656"/>
          </a:xfrm>
          <a:prstGeom prst="rect">
            <a:avLst/>
          </a:prstGeom>
          <a:noFill/>
        </p:spPr>
        <p:txBody>
          <a:bodyPr wrap="square" rtlCol="0">
            <a:spAutoFit/>
          </a:bodyPr>
          <a:lstStyle/>
          <a:p>
            <a:pPr marL="685800" lvl="0" indent="-457200">
              <a:buClr>
                <a:schemeClr val="bg1"/>
              </a:buClr>
              <a:buFont typeface="Arial" panose="020B0604020202020204" pitchFamily="34" charset="0"/>
              <a:buChar char="•"/>
            </a:pPr>
            <a:r>
              <a:rPr lang="en-US" sz="2800" dirty="0">
                <a:solidFill>
                  <a:schemeClr val="bg1"/>
                </a:solidFill>
                <a:latin typeface="Century Gothic" panose="020B0502020202020204" pitchFamily="34" charset="0"/>
              </a:rPr>
              <a:t>Posting session recording on website</a:t>
            </a:r>
          </a:p>
          <a:p>
            <a:pPr marL="685800" lvl="0" indent="-457200">
              <a:buClr>
                <a:schemeClr val="bg1"/>
              </a:buClr>
              <a:buFont typeface="Arial" panose="020B0604020202020204" pitchFamily="34" charset="0"/>
              <a:buChar char="•"/>
            </a:pPr>
            <a:r>
              <a:rPr lang="en-US" sz="2800" dirty="0">
                <a:solidFill>
                  <a:schemeClr val="bg1"/>
                </a:solidFill>
                <a:latin typeface="Century Gothic" panose="020B0502020202020204" pitchFamily="34" charset="0"/>
              </a:rPr>
              <a:t>Meeting summaries and registration lists</a:t>
            </a:r>
          </a:p>
          <a:p>
            <a:pPr marL="685800" lvl="0" indent="-457200">
              <a:buClr>
                <a:schemeClr val="bg1"/>
              </a:buClr>
              <a:buFont typeface="Arial" panose="020B0604020202020204" pitchFamily="34" charset="0"/>
              <a:buChar char="•"/>
            </a:pPr>
            <a:r>
              <a:rPr lang="en-US" sz="2800" dirty="0">
                <a:solidFill>
                  <a:schemeClr val="bg1"/>
                </a:solidFill>
                <a:latin typeface="Century Gothic" panose="020B0502020202020204" pitchFamily="34" charset="0"/>
              </a:rPr>
              <a:t>Equity Advisory Group Outreach and Listening Sessions with Jurisdictions </a:t>
            </a:r>
          </a:p>
          <a:p>
            <a:pPr marL="685800" lvl="0" indent="-457200">
              <a:buClr>
                <a:schemeClr val="bg1"/>
              </a:buClr>
              <a:buFont typeface="Arial" panose="020B0604020202020204" pitchFamily="34" charset="0"/>
              <a:buChar char="•"/>
            </a:pPr>
            <a:r>
              <a:rPr lang="en-US" sz="2800" dirty="0">
                <a:solidFill>
                  <a:schemeClr val="bg1"/>
                </a:solidFill>
                <a:latin typeface="Century Gothic" panose="020B0502020202020204" pitchFamily="34" charset="0"/>
              </a:rPr>
              <a:t>Countywide webinar and workshop series </a:t>
            </a:r>
          </a:p>
        </p:txBody>
      </p:sp>
    </p:spTree>
    <p:extLst>
      <p:ext uri="{BB962C8B-B14F-4D97-AF65-F5344CB8AC3E}">
        <p14:creationId xmlns:p14="http://schemas.microsoft.com/office/powerpoint/2010/main" val="208502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071E-2FBF-4E2E-93F5-111445650E2A}"/>
              </a:ext>
            </a:extLst>
          </p:cNvPr>
          <p:cNvSpPr>
            <a:spLocks noGrp="1"/>
          </p:cNvSpPr>
          <p:nvPr>
            <p:ph type="title"/>
          </p:nvPr>
        </p:nvSpPr>
        <p:spPr/>
        <p:txBody>
          <a:bodyPr/>
          <a:lstStyle/>
          <a:p>
            <a:r>
              <a:rPr lang="en-US" sz="4800" b="1" dirty="0"/>
              <a:t>EAG Next Steps</a:t>
            </a:r>
            <a:endParaRPr lang="es-MX" sz="4800" b="1"/>
          </a:p>
        </p:txBody>
      </p:sp>
      <p:sp>
        <p:nvSpPr>
          <p:cNvPr id="4" name="TextBox 3">
            <a:extLst>
              <a:ext uri="{FF2B5EF4-FFF2-40B4-BE49-F238E27FC236}">
                <a16:creationId xmlns:a16="http://schemas.microsoft.com/office/drawing/2014/main" id="{5A63D505-7770-43F8-8882-2FF768E280CE}"/>
              </a:ext>
            </a:extLst>
          </p:cNvPr>
          <p:cNvSpPr txBox="1"/>
          <p:nvPr/>
        </p:nvSpPr>
        <p:spPr>
          <a:xfrm>
            <a:off x="507005" y="1774319"/>
            <a:ext cx="7972909" cy="2862322"/>
          </a:xfrm>
          <a:prstGeom prst="rect">
            <a:avLst/>
          </a:prstGeom>
          <a:noFill/>
        </p:spPr>
        <p:txBody>
          <a:bodyPr wrap="square" lIns="91440" tIns="45720" rIns="91440" bIns="45720" rtlCol="0" anchor="t">
            <a:spAutoFit/>
          </a:bodyPr>
          <a:lstStyle/>
          <a:p>
            <a:pPr marL="685800" indent="-457200">
              <a:buClr>
                <a:schemeClr val="bg1"/>
              </a:buClr>
              <a:buFont typeface="Arial" panose="020B0604020202020204" pitchFamily="34" charset="0"/>
              <a:buChar char="•"/>
            </a:pPr>
            <a:r>
              <a:rPr lang="en-US" sz="3000" dirty="0">
                <a:solidFill>
                  <a:schemeClr val="bg1"/>
                </a:solidFill>
                <a:latin typeface="Century Gothic"/>
              </a:rPr>
              <a:t>Strategic EAG activities </a:t>
            </a:r>
          </a:p>
          <a:p>
            <a:pPr marL="685800" indent="-457200">
              <a:buClr>
                <a:schemeClr val="bg1"/>
              </a:buClr>
              <a:buFont typeface="Arial" panose="020B0604020202020204" pitchFamily="34" charset="0"/>
              <a:buChar char="•"/>
            </a:pPr>
            <a:r>
              <a:rPr lang="en-US" sz="3000" dirty="0">
                <a:solidFill>
                  <a:schemeClr val="bg1"/>
                </a:solidFill>
                <a:latin typeface="Century Gothic"/>
              </a:rPr>
              <a:t>Story-telling (videos, audio, written)</a:t>
            </a:r>
          </a:p>
          <a:p>
            <a:pPr marL="685800" indent="-457200">
              <a:buClr>
                <a:schemeClr val="bg1"/>
              </a:buClr>
              <a:buFont typeface="Arial" panose="020B0604020202020204" pitchFamily="34" charset="0"/>
              <a:buChar char="•"/>
            </a:pPr>
            <a:r>
              <a:rPr lang="en-US" sz="3000" dirty="0">
                <a:solidFill>
                  <a:schemeClr val="bg1"/>
                </a:solidFill>
                <a:latin typeface="Century Gothic"/>
              </a:rPr>
              <a:t>Happy Hour meet &amp; greet</a:t>
            </a:r>
          </a:p>
          <a:p>
            <a:pPr marL="685800" indent="-457200">
              <a:buClr>
                <a:schemeClr val="bg1"/>
              </a:buClr>
              <a:buFont typeface="Arial" panose="020B0604020202020204" pitchFamily="34" charset="0"/>
              <a:buChar char="•"/>
            </a:pPr>
            <a:r>
              <a:rPr lang="en-US" sz="3000" dirty="0">
                <a:solidFill>
                  <a:schemeClr val="bg1"/>
                </a:solidFill>
                <a:latin typeface="Century Gothic"/>
              </a:rPr>
              <a:t>1-1 jurisdiction/community-based org meetings</a:t>
            </a:r>
          </a:p>
          <a:p>
            <a:pPr marL="685800" indent="-457200">
              <a:buClr>
                <a:schemeClr val="bg1"/>
              </a:buClr>
              <a:buFont typeface="Arial" panose="020B0604020202020204" pitchFamily="34" charset="0"/>
              <a:buChar char="•"/>
            </a:pPr>
            <a:r>
              <a:rPr lang="en-US" sz="3000" dirty="0">
                <a:solidFill>
                  <a:schemeClr val="bg1"/>
                </a:solidFill>
                <a:latin typeface="Century Gothic"/>
              </a:rPr>
              <a:t>Other possibilities</a:t>
            </a:r>
          </a:p>
        </p:txBody>
      </p:sp>
    </p:spTree>
    <p:extLst>
      <p:ext uri="{BB962C8B-B14F-4D97-AF65-F5344CB8AC3E}">
        <p14:creationId xmlns:p14="http://schemas.microsoft.com/office/powerpoint/2010/main" val="211433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365129"/>
            <a:ext cx="9049418" cy="1325700"/>
          </a:xfrm>
        </p:spPr>
        <p:txBody>
          <a:bodyPr/>
          <a:lstStyle/>
          <a:p>
            <a:r>
              <a:rPr lang="en-US" sz="4800" b="1" dirty="0"/>
              <a:t>Webinar Series Proposal</a:t>
            </a:r>
          </a:p>
        </p:txBody>
      </p:sp>
      <p:sp>
        <p:nvSpPr>
          <p:cNvPr id="6" name="Text Placeholder 5"/>
          <p:cNvSpPr>
            <a:spLocks noGrp="1"/>
          </p:cNvSpPr>
          <p:nvPr>
            <p:ph type="body" idx="2"/>
          </p:nvPr>
        </p:nvSpPr>
        <p:spPr>
          <a:xfrm>
            <a:off x="839999" y="1895060"/>
            <a:ext cx="7886700" cy="3535583"/>
          </a:xfrm>
        </p:spPr>
        <p:txBody>
          <a:bodyPr/>
          <a:lstStyle/>
          <a:p>
            <a:pPr fontAlgn="base"/>
            <a:r>
              <a:rPr lang="en-US" dirty="0"/>
              <a:t>Phase 2 of countywide outreach</a:t>
            </a:r>
          </a:p>
          <a:p>
            <a:pPr fontAlgn="base"/>
            <a:r>
              <a:rPr lang="en-US" dirty="0"/>
              <a:t>Creating a countywide four-part series</a:t>
            </a:r>
          </a:p>
          <a:p>
            <a:pPr fontAlgn="base"/>
            <a:r>
              <a:rPr lang="en-US" dirty="0"/>
              <a:t>Potential Topics: </a:t>
            </a:r>
          </a:p>
          <a:p>
            <a:pPr lvl="1" fontAlgn="base"/>
            <a:r>
              <a:rPr lang="en-US" dirty="0"/>
              <a:t>Why Affordability Matters</a:t>
            </a:r>
          </a:p>
          <a:p>
            <a:pPr lvl="1" fontAlgn="base"/>
            <a:r>
              <a:rPr lang="en-US" dirty="0"/>
              <a:t>Housing and Racial Equity</a:t>
            </a:r>
          </a:p>
          <a:p>
            <a:pPr lvl="1" fontAlgn="base"/>
            <a:r>
              <a:rPr lang="en-US" dirty="0"/>
              <a:t>The Future of Housing and Climate Change</a:t>
            </a:r>
          </a:p>
          <a:p>
            <a:pPr lvl="1" fontAlgn="base"/>
            <a:r>
              <a:rPr lang="en-US" dirty="0"/>
              <a:t>Balancing New Laws and Community Priorities </a:t>
            </a:r>
          </a:p>
          <a:p>
            <a:pPr lvl="1" fontAlgn="base"/>
            <a:r>
              <a:rPr lang="en-US" dirty="0"/>
              <a:t>Other? </a:t>
            </a:r>
          </a:p>
          <a:p>
            <a:pPr marL="114300" indent="0" fontAlgn="base">
              <a:buNone/>
            </a:pPr>
            <a:endParaRPr lang="en-US" dirty="0"/>
          </a:p>
        </p:txBody>
      </p:sp>
    </p:spTree>
    <p:extLst>
      <p:ext uri="{BB962C8B-B14F-4D97-AF65-F5344CB8AC3E}">
        <p14:creationId xmlns:p14="http://schemas.microsoft.com/office/powerpoint/2010/main" val="265254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9128" y="765306"/>
            <a:ext cx="7886700" cy="1325700"/>
          </a:xfrm>
        </p:spPr>
        <p:txBody>
          <a:bodyPr/>
          <a:lstStyle/>
          <a:p>
            <a:r>
              <a:rPr lang="en-US" sz="4000" b="1" dirty="0"/>
              <a:t>Agenda </a:t>
            </a:r>
            <a:br>
              <a:rPr lang="en-US" b="1" dirty="0"/>
            </a:br>
            <a:endParaRPr lang="en-US" b="1" dirty="0"/>
          </a:p>
        </p:txBody>
      </p:sp>
      <p:sp>
        <p:nvSpPr>
          <p:cNvPr id="6" name="Text Placeholder 5"/>
          <p:cNvSpPr>
            <a:spLocks noGrp="1"/>
          </p:cNvSpPr>
          <p:nvPr>
            <p:ph type="body" idx="2"/>
          </p:nvPr>
        </p:nvSpPr>
        <p:spPr>
          <a:xfrm>
            <a:off x="518172" y="1798079"/>
            <a:ext cx="8516498" cy="4781625"/>
          </a:xfrm>
        </p:spPr>
        <p:txBody>
          <a:bodyPr/>
          <a:lstStyle/>
          <a:p>
            <a:r>
              <a:rPr lang="en-US" dirty="0"/>
              <a:t>Announcements and Resources</a:t>
            </a:r>
          </a:p>
          <a:p>
            <a:r>
              <a:rPr lang="en-US" dirty="0"/>
              <a:t>Fees and Processing Times Survey  </a:t>
            </a:r>
          </a:p>
          <a:p>
            <a:r>
              <a:rPr lang="en-US" dirty="0"/>
              <a:t>New Laws/SB 9</a:t>
            </a:r>
          </a:p>
          <a:p>
            <a:r>
              <a:rPr lang="en-US" dirty="0"/>
              <a:t>Objective Design Standards </a:t>
            </a:r>
          </a:p>
          <a:p>
            <a:r>
              <a:rPr lang="en-US" dirty="0"/>
              <a:t>Affirmatively Furthering Fair Housing</a:t>
            </a:r>
          </a:p>
          <a:p>
            <a:r>
              <a:rPr lang="en-US" dirty="0"/>
              <a:t>Let’s Talk Housing Round 2 and EAG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4340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365129"/>
            <a:ext cx="9049418" cy="1325700"/>
          </a:xfrm>
        </p:spPr>
        <p:txBody>
          <a:bodyPr/>
          <a:lstStyle/>
          <a:p>
            <a:r>
              <a:rPr lang="en-US" sz="4800" b="1" dirty="0"/>
              <a:t>Webinar Series Proposal</a:t>
            </a:r>
          </a:p>
        </p:txBody>
      </p:sp>
      <p:sp>
        <p:nvSpPr>
          <p:cNvPr id="6" name="Text Placeholder 5"/>
          <p:cNvSpPr>
            <a:spLocks noGrp="1"/>
          </p:cNvSpPr>
          <p:nvPr>
            <p:ph type="body" idx="2"/>
          </p:nvPr>
        </p:nvSpPr>
        <p:spPr>
          <a:xfrm>
            <a:off x="839999" y="1895060"/>
            <a:ext cx="7886700" cy="3535583"/>
          </a:xfrm>
        </p:spPr>
        <p:txBody>
          <a:bodyPr/>
          <a:lstStyle/>
          <a:p>
            <a:pPr fontAlgn="base"/>
            <a:r>
              <a:rPr lang="en-US" dirty="0"/>
              <a:t>1 hour</a:t>
            </a:r>
          </a:p>
          <a:p>
            <a:pPr lvl="1" fontAlgn="base"/>
            <a:r>
              <a:rPr lang="en-US" dirty="0"/>
              <a:t>~30 min presentation/panel with Q&amp;A</a:t>
            </a:r>
          </a:p>
          <a:p>
            <a:pPr lvl="1" fontAlgn="base"/>
            <a:r>
              <a:rPr lang="en-US" dirty="0"/>
              <a:t>~20 min small group interaction</a:t>
            </a:r>
          </a:p>
          <a:p>
            <a:pPr lvl="1" fontAlgn="base"/>
            <a:r>
              <a:rPr lang="en-US" dirty="0"/>
              <a:t>~10 min report out</a:t>
            </a:r>
          </a:p>
          <a:p>
            <a:pPr fontAlgn="base"/>
            <a:r>
              <a:rPr lang="en-US" dirty="0"/>
              <a:t>Countywide audience </a:t>
            </a:r>
          </a:p>
          <a:p>
            <a:pPr fontAlgn="base"/>
            <a:r>
              <a:rPr lang="en-US" dirty="0"/>
              <a:t>Language interpretation</a:t>
            </a:r>
          </a:p>
          <a:p>
            <a:pPr fontAlgn="base"/>
            <a:r>
              <a:rPr lang="en-US" dirty="0"/>
              <a:t>Tools to continue the conversation</a:t>
            </a:r>
          </a:p>
          <a:p>
            <a:pPr lvl="1" fontAlgn="base"/>
            <a:r>
              <a:rPr lang="en-US" dirty="0"/>
              <a:t>Recording, slide deck and support materials</a:t>
            </a:r>
          </a:p>
          <a:p>
            <a:pPr lvl="1" fontAlgn="base"/>
            <a:endParaRPr lang="en-US" dirty="0"/>
          </a:p>
          <a:p>
            <a:pPr lvl="1" fontAlgn="base"/>
            <a:endParaRPr lang="en-US" dirty="0"/>
          </a:p>
          <a:p>
            <a:pPr marL="114300" indent="0" fontAlgn="base">
              <a:buNone/>
            </a:pPr>
            <a:endParaRPr lang="en-US" dirty="0"/>
          </a:p>
        </p:txBody>
      </p:sp>
    </p:spTree>
    <p:extLst>
      <p:ext uri="{BB962C8B-B14F-4D97-AF65-F5344CB8AC3E}">
        <p14:creationId xmlns:p14="http://schemas.microsoft.com/office/powerpoint/2010/main" val="107353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365129"/>
            <a:ext cx="9049418" cy="1325700"/>
          </a:xfrm>
        </p:spPr>
        <p:txBody>
          <a:bodyPr/>
          <a:lstStyle/>
          <a:p>
            <a:r>
              <a:rPr lang="en-US" sz="4800" b="1" dirty="0"/>
              <a:t>Webinar Series Proposal</a:t>
            </a:r>
          </a:p>
        </p:txBody>
      </p:sp>
      <p:sp>
        <p:nvSpPr>
          <p:cNvPr id="6" name="Text Placeholder 5"/>
          <p:cNvSpPr>
            <a:spLocks noGrp="1"/>
          </p:cNvSpPr>
          <p:nvPr>
            <p:ph type="body" idx="2"/>
          </p:nvPr>
        </p:nvSpPr>
        <p:spPr>
          <a:xfrm>
            <a:off x="839999" y="1895060"/>
            <a:ext cx="7886700" cy="3535583"/>
          </a:xfrm>
        </p:spPr>
        <p:txBody>
          <a:bodyPr/>
          <a:lstStyle/>
          <a:p>
            <a:pPr fontAlgn="base"/>
            <a:r>
              <a:rPr lang="en-US" dirty="0"/>
              <a:t>Small Group Discussion</a:t>
            </a:r>
          </a:p>
          <a:p>
            <a:pPr lvl="1" fontAlgn="base">
              <a:spcBef>
                <a:spcPts val="1200"/>
              </a:spcBef>
            </a:pPr>
            <a:r>
              <a:rPr lang="en-US" dirty="0"/>
              <a:t>Does this approach work?</a:t>
            </a:r>
          </a:p>
          <a:p>
            <a:pPr lvl="1" fontAlgn="base">
              <a:spcBef>
                <a:spcPts val="1200"/>
              </a:spcBef>
            </a:pPr>
            <a:r>
              <a:rPr lang="en-US" dirty="0"/>
              <a:t>Do the topics and sequence make sense and respond to priority needs/issues?</a:t>
            </a:r>
          </a:p>
          <a:p>
            <a:pPr lvl="1" fontAlgn="base">
              <a:spcBef>
                <a:spcPts val="1200"/>
              </a:spcBef>
            </a:pPr>
            <a:r>
              <a:rPr lang="en-US" dirty="0"/>
              <a:t>How can we make it most useful as a tool that supports your core housing element engagement?</a:t>
            </a:r>
          </a:p>
          <a:p>
            <a:pPr lvl="1" fontAlgn="base"/>
            <a:endParaRPr lang="en-US" dirty="0"/>
          </a:p>
          <a:p>
            <a:pPr lvl="1" fontAlgn="base"/>
            <a:endParaRPr lang="en-US" dirty="0"/>
          </a:p>
          <a:p>
            <a:pPr marL="114300" indent="0" fontAlgn="base">
              <a:buNone/>
            </a:pPr>
            <a:endParaRPr lang="en-US" dirty="0"/>
          </a:p>
        </p:txBody>
      </p:sp>
    </p:spTree>
    <p:extLst>
      <p:ext uri="{BB962C8B-B14F-4D97-AF65-F5344CB8AC3E}">
        <p14:creationId xmlns:p14="http://schemas.microsoft.com/office/powerpoint/2010/main" val="33724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AD1E-C3FF-0443-A69C-361F2EA1C90E}"/>
              </a:ext>
            </a:extLst>
          </p:cNvPr>
          <p:cNvSpPr>
            <a:spLocks noGrp="1"/>
          </p:cNvSpPr>
          <p:nvPr>
            <p:ph type="title"/>
          </p:nvPr>
        </p:nvSpPr>
        <p:spPr>
          <a:xfrm>
            <a:off x="308761" y="151769"/>
            <a:ext cx="7972909" cy="1325700"/>
          </a:xfrm>
        </p:spPr>
        <p:txBody>
          <a:bodyPr/>
          <a:lstStyle/>
          <a:p>
            <a:r>
              <a:rPr lang="en-US" sz="5200" b="1" dirty="0"/>
              <a:t>Looking Ahead</a:t>
            </a:r>
          </a:p>
        </p:txBody>
      </p:sp>
      <p:sp>
        <p:nvSpPr>
          <p:cNvPr id="8" name="Content Placeholder 2">
            <a:extLst>
              <a:ext uri="{FF2B5EF4-FFF2-40B4-BE49-F238E27FC236}">
                <a16:creationId xmlns:a16="http://schemas.microsoft.com/office/drawing/2014/main" id="{AAD715F4-138D-6048-9292-821D5ED17BD8}"/>
              </a:ext>
            </a:extLst>
          </p:cNvPr>
          <p:cNvSpPr txBox="1">
            <a:spLocks/>
          </p:cNvSpPr>
          <p:nvPr/>
        </p:nvSpPr>
        <p:spPr>
          <a:xfrm>
            <a:off x="148665" y="1589634"/>
            <a:ext cx="7972909" cy="493857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EDEDED"/>
              </a:buClr>
              <a:buSzPts val="1800"/>
              <a:buFont typeface="Arial"/>
              <a:buChar char="•"/>
              <a:defRPr sz="2800" b="0" i="0" u="none" strike="noStrike" cap="none">
                <a:solidFill>
                  <a:srgbClr val="EDEDED"/>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rgbClr val="EDEDED"/>
              </a:buClr>
              <a:buSzPts val="1800"/>
              <a:buFont typeface="Arial"/>
              <a:buChar char="•"/>
              <a:defRPr sz="2400" b="0" i="0" u="none" strike="noStrike" cap="none">
                <a:solidFill>
                  <a:srgbClr val="EDEDED"/>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EDEDED"/>
              </a:buClr>
              <a:buSzPts val="1800"/>
              <a:buFont typeface="Arial"/>
              <a:buChar char="•"/>
              <a:defRPr sz="2000" b="0" i="0" u="none" strike="noStrike" cap="none">
                <a:solidFill>
                  <a:srgbClr val="EDEDED"/>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pPr marL="742950" lvl="1" indent="-285750">
              <a:spcBef>
                <a:spcPts val="1200"/>
              </a:spcBef>
            </a:pPr>
            <a:r>
              <a:rPr lang="en-US" sz="2800" dirty="0">
                <a:solidFill>
                  <a:schemeClr val="bg1"/>
                </a:solidFill>
              </a:rPr>
              <a:t>Next Collaborative Meetings</a:t>
            </a:r>
          </a:p>
          <a:p>
            <a:pPr marL="1200150" lvl="2" indent="-285750">
              <a:spcBef>
                <a:spcPts val="1200"/>
              </a:spcBef>
            </a:pPr>
            <a:r>
              <a:rPr lang="en-US" sz="2800" dirty="0">
                <a:solidFill>
                  <a:schemeClr val="bg1"/>
                </a:solidFill>
              </a:rPr>
              <a:t>November 18</a:t>
            </a:r>
            <a:r>
              <a:rPr lang="en-US" sz="2800" baseline="30000" dirty="0">
                <a:solidFill>
                  <a:schemeClr val="bg1"/>
                </a:solidFill>
              </a:rPr>
              <a:t>th</a:t>
            </a:r>
            <a:r>
              <a:rPr lang="en-US" sz="2800" dirty="0">
                <a:solidFill>
                  <a:schemeClr val="bg1"/>
                </a:solidFill>
              </a:rPr>
              <a:t>, 2021</a:t>
            </a:r>
          </a:p>
          <a:p>
            <a:pPr marL="1200150" lvl="2" indent="-285750">
              <a:spcBef>
                <a:spcPts val="1200"/>
              </a:spcBef>
            </a:pPr>
            <a:r>
              <a:rPr lang="en-US" sz="2800" dirty="0">
                <a:solidFill>
                  <a:schemeClr val="bg1"/>
                </a:solidFill>
              </a:rPr>
              <a:t>December 9</a:t>
            </a:r>
            <a:r>
              <a:rPr lang="en-US" sz="2800" baseline="30000" dirty="0">
                <a:solidFill>
                  <a:schemeClr val="bg1"/>
                </a:solidFill>
              </a:rPr>
              <a:t>th</a:t>
            </a:r>
            <a:r>
              <a:rPr lang="en-US" sz="2800" dirty="0">
                <a:solidFill>
                  <a:schemeClr val="bg1"/>
                </a:solidFill>
              </a:rPr>
              <a:t>, 2021	</a:t>
            </a:r>
          </a:p>
          <a:p>
            <a:pPr marL="0" indent="0">
              <a:spcBef>
                <a:spcPts val="1200"/>
              </a:spcBef>
              <a:buNone/>
            </a:pPr>
            <a:endParaRPr lang="en-US" sz="2600" b="1" dirty="0">
              <a:solidFill>
                <a:schemeClr val="bg1"/>
              </a:solidFill>
            </a:endParaRPr>
          </a:p>
          <a:p>
            <a:pPr indent="-457200">
              <a:spcBef>
                <a:spcPts val="1200"/>
              </a:spcBef>
            </a:pPr>
            <a:endParaRPr lang="en-US" sz="2600" dirty="0">
              <a:solidFill>
                <a:schemeClr val="bg1"/>
              </a:solidFill>
            </a:endParaRPr>
          </a:p>
        </p:txBody>
      </p:sp>
    </p:spTree>
    <p:extLst>
      <p:ext uri="{BB962C8B-B14F-4D97-AF65-F5344CB8AC3E}">
        <p14:creationId xmlns:p14="http://schemas.microsoft.com/office/powerpoint/2010/main" val="246841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71B8EE7-68C9-5D4F-8205-B38B5CB14F41}"/>
              </a:ext>
            </a:extLst>
          </p:cNvPr>
          <p:cNvSpPr>
            <a:spLocks noGrp="1"/>
          </p:cNvSpPr>
          <p:nvPr>
            <p:ph type="title"/>
          </p:nvPr>
        </p:nvSpPr>
        <p:spPr>
          <a:xfrm>
            <a:off x="628650" y="365129"/>
            <a:ext cx="7886700" cy="1325700"/>
          </a:xfrm>
        </p:spPr>
        <p:txBody>
          <a:bodyPr wrap="square" anchor="ctr">
            <a:normAutofit/>
          </a:bodyPr>
          <a:lstStyle/>
          <a:p>
            <a:r>
              <a:rPr lang="en-US" sz="3600" dirty="0">
                <a:latin typeface="Gill Sans MT" panose="020B0502020104020203" pitchFamily="34" charset="77"/>
              </a:rPr>
              <a:t>Collaborative Priorities 2021-2022</a:t>
            </a:r>
          </a:p>
        </p:txBody>
      </p:sp>
      <p:sp>
        <p:nvSpPr>
          <p:cNvPr id="3" name="Content Placeholder 2">
            <a:extLst>
              <a:ext uri="{FF2B5EF4-FFF2-40B4-BE49-F238E27FC236}">
                <a16:creationId xmlns:a16="http://schemas.microsoft.com/office/drawing/2014/main" id="{01E74DAA-1EC0-114C-B532-65110D53496D}"/>
              </a:ext>
            </a:extLst>
          </p:cNvPr>
          <p:cNvSpPr>
            <a:spLocks noGrp="1"/>
          </p:cNvSpPr>
          <p:nvPr>
            <p:ph type="body" idx="1"/>
          </p:nvPr>
        </p:nvSpPr>
        <p:spPr>
          <a:xfrm>
            <a:off x="840000" y="1825625"/>
            <a:ext cx="7675200" cy="4351200"/>
          </a:xfrm>
        </p:spPr>
        <p:txBody>
          <a:bodyPr wrap="square" anchor="t">
            <a:normAutofit lnSpcReduction="10000"/>
          </a:bodyPr>
          <a:lstStyle/>
          <a:p>
            <a:pPr marL="857250" lvl="1" indent="-514350">
              <a:lnSpc>
                <a:spcPct val="100000"/>
              </a:lnSpc>
              <a:spcBef>
                <a:spcPts val="1000"/>
              </a:spcBef>
              <a:buFont typeface="+mj-lt"/>
              <a:buAutoNum type="arabicPeriod"/>
            </a:pPr>
            <a:r>
              <a:rPr lang="en-US" sz="2600" dirty="0">
                <a:latin typeface="Century Gothic" panose="020B0502020202020204" pitchFamily="34" charset="0"/>
              </a:rPr>
              <a:t>Intensive sites inventory and analysis </a:t>
            </a:r>
          </a:p>
          <a:p>
            <a:pPr marL="857250" lvl="1" indent="-514350">
              <a:lnSpc>
                <a:spcPct val="100000"/>
              </a:lnSpc>
              <a:spcBef>
                <a:spcPts val="1000"/>
              </a:spcBef>
              <a:buFont typeface="+mj-lt"/>
              <a:buAutoNum type="arabicPeriod"/>
            </a:pPr>
            <a:r>
              <a:rPr lang="en-US" sz="2600" dirty="0">
                <a:latin typeface="Century Gothic" panose="020B0502020202020204" pitchFamily="34" charset="0"/>
              </a:rPr>
              <a:t>Outreach and community engagement/Let’s Talk Housing</a:t>
            </a:r>
          </a:p>
          <a:p>
            <a:pPr marL="857250" lvl="1" indent="-514350">
              <a:lnSpc>
                <a:spcPct val="100000"/>
              </a:lnSpc>
              <a:spcBef>
                <a:spcPts val="1000"/>
              </a:spcBef>
              <a:buFont typeface="+mj-lt"/>
              <a:buAutoNum type="arabicPeriod"/>
            </a:pPr>
            <a:r>
              <a:rPr lang="en-US" sz="2600" dirty="0">
                <a:latin typeface="Century Gothic" panose="020B0502020202020204" pitchFamily="34" charset="0"/>
              </a:rPr>
              <a:t>Affirmatively furthering fair housing technical assistance and training</a:t>
            </a:r>
          </a:p>
          <a:p>
            <a:pPr marL="857250" lvl="1" indent="-514350">
              <a:lnSpc>
                <a:spcPct val="100000"/>
              </a:lnSpc>
              <a:spcBef>
                <a:spcPts val="1000"/>
              </a:spcBef>
              <a:buFont typeface="+mj-lt"/>
              <a:buAutoNum type="arabicPeriod"/>
            </a:pPr>
            <a:r>
              <a:rPr lang="en-US" sz="2600" dirty="0">
                <a:latin typeface="Century Gothic" panose="020B0502020202020204" pitchFamily="34" charset="0"/>
              </a:rPr>
              <a:t>Local preferences ordinances best practices and templates </a:t>
            </a:r>
          </a:p>
          <a:p>
            <a:pPr marL="800100" lvl="1" indent="-457200">
              <a:buFont typeface="+mj-lt"/>
              <a:buAutoNum type="arabicPeriod"/>
            </a:pPr>
            <a:r>
              <a:rPr lang="en-US" sz="2600" dirty="0">
                <a:latin typeface="Century Gothic" panose="020B0502020202020204" pitchFamily="34" charset="0"/>
              </a:rPr>
              <a:t>Assisting jurisdictions in interpreting and applying new laws and regulations (e.g. SB 9). </a:t>
            </a:r>
          </a:p>
          <a:p>
            <a:pPr lvl="1"/>
            <a:endParaRPr lang="en-US" sz="2600" dirty="0">
              <a:latin typeface="Gill Sans MT" panose="020B0502020104020203" pitchFamily="34" charset="0"/>
            </a:endParaRPr>
          </a:p>
          <a:p>
            <a:pPr marL="385763">
              <a:buFont typeface="+mj-lt"/>
              <a:buAutoNum type="arabicPeriod"/>
            </a:pPr>
            <a:endParaRPr lang="en-US" sz="2600" dirty="0">
              <a:latin typeface="Gill Sans MT" panose="020B0502020104020203" pitchFamily="34" charset="0"/>
            </a:endParaRPr>
          </a:p>
        </p:txBody>
      </p:sp>
      <p:sp>
        <p:nvSpPr>
          <p:cNvPr id="6" name="Slide Number Placeholder 5" hidden="1">
            <a:extLst>
              <a:ext uri="{FF2B5EF4-FFF2-40B4-BE49-F238E27FC236}">
                <a16:creationId xmlns:a16="http://schemas.microsoft.com/office/drawing/2014/main" id="{74AF8C9B-0FE7-384F-98F9-04E20E551C51}"/>
              </a:ext>
            </a:extLst>
          </p:cNvPr>
          <p:cNvSpPr>
            <a:spLocks noGrp="1"/>
          </p:cNvSpPr>
          <p:nvPr>
            <p:ph type="sldNum" sz="quarter" idx="4294967295"/>
          </p:nvPr>
        </p:nvSpPr>
        <p:spPr>
          <a:xfrm>
            <a:off x="6457950" y="6356359"/>
            <a:ext cx="2057400" cy="365100"/>
          </a:xfrm>
        </p:spPr>
        <p:txBody>
          <a:bodyPr/>
          <a:lstStyle/>
          <a:p>
            <a:pPr>
              <a:spcAft>
                <a:spcPts val="600"/>
              </a:spcAft>
              <a:defRPr/>
            </a:pPr>
            <a:fld id="{0FD9758F-AD12-8F43-9316-FB3C654D63ED}" type="slidenum">
              <a:rPr lang="en-US" altLang="en-US" smtClean="0"/>
              <a:pPr>
                <a:spcAft>
                  <a:spcPts val="600"/>
                </a:spcAft>
                <a:defRPr/>
              </a:pPr>
              <a:t>3</a:t>
            </a:fld>
            <a:endParaRPr lang="en-US" altLang="en-US" dirty="0"/>
          </a:p>
        </p:txBody>
      </p:sp>
    </p:spTree>
    <p:extLst>
      <p:ext uri="{BB962C8B-B14F-4D97-AF65-F5344CB8AC3E}">
        <p14:creationId xmlns:p14="http://schemas.microsoft.com/office/powerpoint/2010/main" val="156508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441" y="551765"/>
            <a:ext cx="7886700" cy="1325700"/>
          </a:xfrm>
        </p:spPr>
        <p:txBody>
          <a:bodyPr/>
          <a:lstStyle/>
          <a:p>
            <a:r>
              <a:rPr lang="en-US" sz="4000" b="1" dirty="0"/>
              <a:t>Announcements/Resources</a:t>
            </a:r>
            <a:br>
              <a:rPr lang="en-US" b="1" dirty="0"/>
            </a:br>
            <a:endParaRPr lang="en-US" b="1" dirty="0"/>
          </a:p>
        </p:txBody>
      </p:sp>
      <p:sp>
        <p:nvSpPr>
          <p:cNvPr id="6" name="Text Placeholder 5"/>
          <p:cNvSpPr>
            <a:spLocks noGrp="1"/>
          </p:cNvSpPr>
          <p:nvPr>
            <p:ph type="body" idx="2"/>
          </p:nvPr>
        </p:nvSpPr>
        <p:spPr>
          <a:xfrm>
            <a:off x="290946" y="1302327"/>
            <a:ext cx="8575963" cy="5375564"/>
          </a:xfrm>
        </p:spPr>
        <p:txBody>
          <a:bodyPr/>
          <a:lstStyle/>
          <a:p>
            <a:r>
              <a:rPr lang="en-US" sz="2400" dirty="0"/>
              <a:t>Zoom Interpretation Training, October 28th, 11:00-11:30 AM </a:t>
            </a:r>
          </a:p>
          <a:p>
            <a:r>
              <a:rPr lang="en-US" sz="2400" dirty="0"/>
              <a:t>Upcoming ABAG Trainings: </a:t>
            </a:r>
            <a:endParaRPr lang="en-US" sz="2400" b="1" dirty="0">
              <a:hlinkClick r:id="rId3" tooltip="https://lnks.gd/l/eyJhbGciOiJIUzI1NiJ9.eyJidWxsZXRpbl9saW5rX2lkIjoxMDEsInVyaSI6ImJwMjpjbGljayIsImJ1bGxldGluX2lkIjoiMjAyMTEwMTEuNDcxOTU1MzEiLCJ1cmwiOiJodHRwczovL2JheWFyZWFtZXRyby56b29tLnVzL3dlYmluYXIvcmVnaXN0ZXIvV05fUXFJdHFNQ0JUak9jMHlJSVowSHJLQSJ9.Pme3SPMNuJbBUtpzgJtXCzvsTK3Xt9uUW2S98o8RuIY/s/1843907536/br/113724792410-l"/>
            </a:endParaRPr>
          </a:p>
          <a:p>
            <a:pPr marL="114300" indent="0">
              <a:buNone/>
            </a:pPr>
            <a:r>
              <a:rPr lang="en-US" sz="2400" b="1" dirty="0">
                <a:hlinkClick r:id="rId3" tooltip="https://lnks.gd/l/eyJhbGciOiJIUzI1NiJ9.eyJidWxsZXRpbl9saW5rX2lkIjoxMDEsInVyaSI6ImJwMjpjbGljayIsImJ1bGxldGluX2lkIjoiMjAyMTEwMTEuNDcxOTU1MzEiLCJ1cmwiOiJodHRwczovL2JheWFyZWFtZXRyby56b29tLnVzL3dlYmluYXIvcmVnaXN0ZXIvV05fUXFJdHFNQ0JUak9jMHlJSVowSHJLQSJ9.Pme3SPMNuJbBUtpzgJtXCzvsTK3Xt9uUW2S98o8RuIY/s/1843907536/br/113724792410-l"/>
              </a:rPr>
              <a:t>HESS Tool 1.0 Tutorial Webinar</a:t>
            </a:r>
            <a:r>
              <a:rPr lang="en-US" sz="2400" b="1" dirty="0"/>
              <a:t>, Tuesday, October 19, 9 – 11 am</a:t>
            </a:r>
            <a:endParaRPr lang="en-US" sz="2400" dirty="0"/>
          </a:p>
          <a:p>
            <a:pPr marL="114300" indent="0">
              <a:buNone/>
            </a:pPr>
            <a:r>
              <a:rPr lang="en-US" sz="2400" dirty="0">
                <a:hlinkClick r:id="rId4"/>
              </a:rPr>
              <a:t>https://bayareametro.zoom.us/webinar/register/WN_QqItqMCBTjOc0yIIZ0HrKA</a:t>
            </a:r>
            <a:endParaRPr lang="en-US" sz="2400" dirty="0"/>
          </a:p>
          <a:p>
            <a:pPr marL="114300" indent="0">
              <a:buNone/>
            </a:pPr>
            <a:endParaRPr lang="en-US" sz="2400" dirty="0"/>
          </a:p>
          <a:p>
            <a:pPr marL="114300" indent="0">
              <a:buNone/>
            </a:pPr>
            <a:r>
              <a:rPr lang="en-US" sz="2400" b="1" dirty="0">
                <a:hlinkClick r:id="rId5" tooltip="https://lnks.gd/l/eyJhbGciOiJIUzI1NiJ9.eyJidWxsZXRpbl9saW5rX2lkIjoxMDQsInVyaSI6ImJwMjpjbGljayIsImJ1bGxldGluX2lkIjoiMjAyMTEwMTEuNDcxOTU1MzEiLCJ1cmwiOiJodHRwczovL2JheWFyZWFtZXRyby56b29tLnVzL3dlYmluYXIvcmVnaXN0ZXIvV05feGFyY2FCTVdRWVNRQnVJMk9kc3BzdyJ9.-QqXpFyKoRJIrLzutUJqN7VjECRFJ9_4dgl9YfUuXOE/s/1843907536/br/113724792410-l"/>
              </a:rPr>
              <a:t>Surplus Public Land: What Local Agencies Need to Know</a:t>
            </a:r>
            <a:r>
              <a:rPr lang="en-US" sz="2400" b="1" dirty="0"/>
              <a:t>, Tuesday, October 26, 9 – 11 am</a:t>
            </a:r>
            <a:endParaRPr lang="en-US" sz="2400" dirty="0"/>
          </a:p>
          <a:p>
            <a:pPr marL="114300" indent="0">
              <a:buNone/>
            </a:pPr>
            <a:r>
              <a:rPr lang="en-US" sz="2400" dirty="0">
                <a:hlinkClick r:id="rId6"/>
              </a:rPr>
              <a:t>https://bayareametro.zoom.us/webinar/register/WN_xarcaBMWQYSQBuI2Odspsw</a:t>
            </a:r>
            <a:endParaRPr lang="en-US" sz="2400"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37140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441" y="551765"/>
            <a:ext cx="7886700" cy="1325700"/>
          </a:xfrm>
        </p:spPr>
        <p:txBody>
          <a:bodyPr/>
          <a:lstStyle/>
          <a:p>
            <a:r>
              <a:rPr lang="en-US" sz="4000" b="1" dirty="0"/>
              <a:t>Announcements/Resources</a:t>
            </a:r>
            <a:br>
              <a:rPr lang="en-US" b="1" dirty="0"/>
            </a:br>
            <a:endParaRPr lang="en-US" b="1" dirty="0"/>
          </a:p>
        </p:txBody>
      </p:sp>
      <p:sp>
        <p:nvSpPr>
          <p:cNvPr id="6" name="Text Placeholder 5"/>
          <p:cNvSpPr>
            <a:spLocks noGrp="1"/>
          </p:cNvSpPr>
          <p:nvPr>
            <p:ph type="body" idx="2"/>
          </p:nvPr>
        </p:nvSpPr>
        <p:spPr>
          <a:xfrm>
            <a:off x="471186" y="1340879"/>
            <a:ext cx="8672813" cy="5337012"/>
          </a:xfrm>
        </p:spPr>
        <p:txBody>
          <a:bodyPr/>
          <a:lstStyle/>
          <a:p>
            <a:r>
              <a:rPr lang="en-US" dirty="0"/>
              <a:t>HCD Office Hours November 1, 11 AM- 1 PM</a:t>
            </a:r>
          </a:p>
          <a:p>
            <a:pPr marL="114300" indent="0">
              <a:buNone/>
            </a:pPr>
            <a:r>
              <a:rPr lang="en-US" u="sng" dirty="0">
                <a:hlinkClick r:id="rId3"/>
              </a:rPr>
              <a:t>https://calendly.com/daisy-bd/hcd-office-hours-2?month=2021-11&amp;date=2021-11-01</a:t>
            </a:r>
            <a:endParaRPr lang="en-US" u="sng" dirty="0"/>
          </a:p>
          <a:p>
            <a:pPr marL="114300" indent="0">
              <a:buNone/>
            </a:pPr>
            <a:endParaRPr lang="en-US" dirty="0"/>
          </a:p>
          <a:p>
            <a:r>
              <a:rPr lang="en-US" dirty="0"/>
              <a:t>HCD Staff for Santa Clara County</a:t>
            </a:r>
          </a:p>
          <a:p>
            <a:pPr marL="114300" indent="0">
              <a:buNone/>
            </a:pPr>
            <a:r>
              <a:rPr lang="en-US" dirty="0"/>
              <a:t>Irvin Saldana</a:t>
            </a:r>
          </a:p>
          <a:p>
            <a:pPr marL="114300" indent="0">
              <a:buNone/>
            </a:pPr>
            <a:r>
              <a:rPr lang="en-US" dirty="0">
                <a:hlinkClick r:id="rId4"/>
              </a:rPr>
              <a:t>Irvin.saldana@hcd.ca.gov</a:t>
            </a:r>
            <a:endParaRPr lang="en-US" dirty="0"/>
          </a:p>
          <a:p>
            <a:pPr marL="114300" indent="0">
              <a:buNone/>
            </a:pPr>
            <a:endParaRPr lang="en-US" dirty="0"/>
          </a:p>
          <a:p>
            <a:pPr marL="114300" indent="0">
              <a:buNone/>
            </a:pPr>
            <a:r>
              <a:rPr lang="en-US" dirty="0"/>
              <a:t>Divya Ram</a:t>
            </a:r>
          </a:p>
          <a:p>
            <a:pPr marL="114300" indent="0">
              <a:buNone/>
            </a:pPr>
            <a:r>
              <a:rPr lang="en-US" dirty="0">
                <a:hlinkClick r:id="rId5"/>
              </a:rPr>
              <a:t>Divya.ram@hcd.ca.gov</a:t>
            </a: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HCD Staff </a:t>
            </a:r>
          </a:p>
          <a:p>
            <a:pPr marL="114300" indent="0">
              <a:buNone/>
            </a:pPr>
            <a:endParaRPr lang="en-US" dirty="0"/>
          </a:p>
          <a:p>
            <a:r>
              <a:rPr lang="en-US" dirty="0"/>
              <a:t>Balancing Act </a:t>
            </a:r>
          </a:p>
          <a:p>
            <a:r>
              <a:rPr lang="en-US" dirty="0"/>
              <a:t>Other? </a:t>
            </a:r>
          </a:p>
        </p:txBody>
      </p:sp>
    </p:spTree>
    <p:extLst>
      <p:ext uri="{BB962C8B-B14F-4D97-AF65-F5344CB8AC3E}">
        <p14:creationId xmlns:p14="http://schemas.microsoft.com/office/powerpoint/2010/main" val="63884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441" y="551765"/>
            <a:ext cx="7886700" cy="1325700"/>
          </a:xfrm>
        </p:spPr>
        <p:txBody>
          <a:bodyPr/>
          <a:lstStyle/>
          <a:p>
            <a:r>
              <a:rPr lang="en-US" sz="4000" b="1" dirty="0"/>
              <a:t>Announcements/Resources</a:t>
            </a:r>
            <a:br>
              <a:rPr lang="en-US" b="1" dirty="0"/>
            </a:br>
            <a:endParaRPr lang="en-US" b="1" dirty="0"/>
          </a:p>
        </p:txBody>
      </p:sp>
      <p:sp>
        <p:nvSpPr>
          <p:cNvPr id="9" name="Text Placeholder 5">
            <a:extLst>
              <a:ext uri="{FF2B5EF4-FFF2-40B4-BE49-F238E27FC236}">
                <a16:creationId xmlns:a16="http://schemas.microsoft.com/office/drawing/2014/main" id="{FD54DE34-3D5E-E34F-9FB0-A57C37F55123}"/>
              </a:ext>
            </a:extLst>
          </p:cNvPr>
          <p:cNvSpPr txBox="1">
            <a:spLocks/>
          </p:cNvSpPr>
          <p:nvPr/>
        </p:nvSpPr>
        <p:spPr>
          <a:xfrm>
            <a:off x="244385" y="1237739"/>
            <a:ext cx="8594816" cy="51769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EDEDED"/>
              </a:buClr>
              <a:buSzPts val="1800"/>
              <a:buFont typeface="Arial"/>
              <a:buChar char="•"/>
              <a:defRPr sz="2800" b="0" i="0" u="none" strike="noStrike" cap="none">
                <a:solidFill>
                  <a:srgbClr val="EDEDED"/>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rgbClr val="EDEDED"/>
              </a:buClr>
              <a:buSzPts val="1800"/>
              <a:buFont typeface="Arial"/>
              <a:buChar char="•"/>
              <a:defRPr sz="2400" b="0" i="0" u="none" strike="noStrike" cap="none">
                <a:solidFill>
                  <a:srgbClr val="EDEDED"/>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EDEDED"/>
              </a:buClr>
              <a:buSzPts val="1800"/>
              <a:buFont typeface="Arial"/>
              <a:buChar char="•"/>
              <a:defRPr sz="2000" b="0" i="0" u="none" strike="noStrike" cap="none">
                <a:solidFill>
                  <a:srgbClr val="EDEDED"/>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r>
              <a:rPr lang="en-US" dirty="0"/>
              <a:t>Social Media Toolkit (updated 10/12/21)</a:t>
            </a:r>
          </a:p>
          <a:p>
            <a:pPr marL="114300" indent="0">
              <a:buNone/>
            </a:pPr>
            <a:r>
              <a:rPr lang="en-US" u="sng" dirty="0">
                <a:hlinkClick r:id="rId3"/>
              </a:rPr>
              <a:t>https://abag.ca.gov/technical-assistance/rhta-social-media-toolkit</a:t>
            </a:r>
            <a:endParaRPr lang="en-US" u="sng" dirty="0"/>
          </a:p>
          <a:p>
            <a:pPr marL="114300" indent="0">
              <a:buNone/>
            </a:pPr>
            <a:endParaRPr lang="en-US" dirty="0"/>
          </a:p>
          <a:p>
            <a:r>
              <a:rPr lang="en-US" dirty="0"/>
              <a:t>Balancing Act </a:t>
            </a:r>
          </a:p>
          <a:p>
            <a:pPr marL="114300" indent="0">
              <a:buNone/>
            </a:pPr>
            <a:r>
              <a:rPr lang="en-US" dirty="0"/>
              <a:t>Discount available to cities not selected for free license.  Contact (</a:t>
            </a:r>
            <a:r>
              <a:rPr lang="en-US" u="sng" dirty="0">
                <a:hlinkClick r:id="rId4" tooltip="mailto:chris@abalancingact.com"/>
              </a:rPr>
              <a:t>chris@abalancingact.com</a:t>
            </a:r>
            <a:r>
              <a:rPr lang="en-US" dirty="0"/>
              <a:t>) for more information. </a:t>
            </a:r>
          </a:p>
          <a:p>
            <a:pPr marL="114300" indent="0">
              <a:buFont typeface="Arial"/>
              <a:buNone/>
            </a:pPr>
            <a:endParaRPr lang="en-US" dirty="0"/>
          </a:p>
          <a:p>
            <a:pPr marL="114300" indent="0">
              <a:buFont typeface="Arial"/>
              <a:buNone/>
            </a:pPr>
            <a:r>
              <a:rPr lang="en-US" dirty="0"/>
              <a:t>Other Announcements? </a:t>
            </a:r>
          </a:p>
          <a:p>
            <a:pPr marL="114300" indent="0">
              <a:buFont typeface="Arial"/>
              <a:buNone/>
            </a:pPr>
            <a:endParaRPr lang="en-US" dirty="0"/>
          </a:p>
          <a:p>
            <a:pPr marL="114300" indent="0">
              <a:buFont typeface="Arial"/>
              <a:buNone/>
            </a:pPr>
            <a:endParaRPr lang="en-US" dirty="0"/>
          </a:p>
          <a:p>
            <a:pPr marL="114300" indent="0">
              <a:buFont typeface="Arial"/>
              <a:buNone/>
            </a:pPr>
            <a:endParaRPr lang="en-US" dirty="0"/>
          </a:p>
          <a:p>
            <a:r>
              <a:rPr lang="en-US" dirty="0"/>
              <a:t>Balancing Act </a:t>
            </a:r>
          </a:p>
          <a:p>
            <a:r>
              <a:rPr lang="en-US" dirty="0"/>
              <a:t>Other? </a:t>
            </a:r>
          </a:p>
        </p:txBody>
      </p:sp>
    </p:spTree>
    <p:extLst>
      <p:ext uri="{BB962C8B-B14F-4D97-AF65-F5344CB8AC3E}">
        <p14:creationId xmlns:p14="http://schemas.microsoft.com/office/powerpoint/2010/main" val="153236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441" y="551765"/>
            <a:ext cx="7886700" cy="1325700"/>
          </a:xfrm>
        </p:spPr>
        <p:txBody>
          <a:bodyPr/>
          <a:lstStyle/>
          <a:p>
            <a:r>
              <a:rPr lang="en-US" sz="4000" b="1" dirty="0"/>
              <a:t>Fees and Processing Times Survey </a:t>
            </a:r>
            <a:br>
              <a:rPr lang="en-US" b="1" dirty="0"/>
            </a:br>
            <a:endParaRPr lang="en-US" b="1" dirty="0"/>
          </a:p>
        </p:txBody>
      </p:sp>
      <p:sp>
        <p:nvSpPr>
          <p:cNvPr id="9" name="Text Placeholder 5">
            <a:extLst>
              <a:ext uri="{FF2B5EF4-FFF2-40B4-BE49-F238E27FC236}">
                <a16:creationId xmlns:a16="http://schemas.microsoft.com/office/drawing/2014/main" id="{FD54DE34-3D5E-E34F-9FB0-A57C37F55123}"/>
              </a:ext>
            </a:extLst>
          </p:cNvPr>
          <p:cNvSpPr txBox="1">
            <a:spLocks/>
          </p:cNvSpPr>
          <p:nvPr/>
        </p:nvSpPr>
        <p:spPr>
          <a:xfrm>
            <a:off x="283383" y="1514829"/>
            <a:ext cx="8594816" cy="51769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EDEDED"/>
              </a:buClr>
              <a:buSzPts val="1800"/>
              <a:buFont typeface="Arial"/>
              <a:buChar char="•"/>
              <a:defRPr sz="2800" b="0" i="0" u="none" strike="noStrike" cap="none">
                <a:solidFill>
                  <a:srgbClr val="EDEDED"/>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rgbClr val="EDEDED"/>
              </a:buClr>
              <a:buSzPts val="1800"/>
              <a:buFont typeface="Arial"/>
              <a:buChar char="•"/>
              <a:defRPr sz="2400" b="0" i="0" u="none" strike="noStrike" cap="none">
                <a:solidFill>
                  <a:srgbClr val="EDEDED"/>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EDEDED"/>
              </a:buClr>
              <a:buSzPts val="1800"/>
              <a:buFont typeface="Arial"/>
              <a:buChar char="•"/>
              <a:defRPr sz="2000" b="0" i="0" u="none" strike="noStrike" cap="none">
                <a:solidFill>
                  <a:srgbClr val="EDEDED"/>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pPr marL="114300" indent="0">
              <a:buNone/>
            </a:pPr>
            <a:r>
              <a:rPr lang="en-US" dirty="0"/>
              <a:t>Hypothetical Development Types:</a:t>
            </a:r>
          </a:p>
          <a:p>
            <a:pPr marL="114300" indent="0">
              <a:buNone/>
            </a:pPr>
            <a:r>
              <a:rPr lang="en-US" dirty="0"/>
              <a:t> </a:t>
            </a:r>
          </a:p>
          <a:p>
            <a:pPr lvl="1"/>
            <a:r>
              <a:rPr lang="en-US" dirty="0"/>
              <a:t>Single Family (2,600 &amp; 5,000 SF) </a:t>
            </a:r>
          </a:p>
          <a:p>
            <a:pPr lvl="1"/>
            <a:endParaRPr lang="en-US" dirty="0"/>
          </a:p>
          <a:p>
            <a:pPr lvl="1"/>
            <a:r>
              <a:rPr lang="en-US" dirty="0"/>
              <a:t>Multifamily (100 units &amp;10 Units) </a:t>
            </a:r>
          </a:p>
          <a:p>
            <a:pPr marL="571500" lvl="1" indent="0">
              <a:buNone/>
            </a:pPr>
            <a:endParaRPr lang="en-US" dirty="0"/>
          </a:p>
          <a:p>
            <a:pPr lvl="1"/>
            <a:r>
              <a:rPr lang="en-US" dirty="0"/>
              <a:t>Other?</a:t>
            </a:r>
          </a:p>
          <a:p>
            <a:pPr lvl="1"/>
            <a:endParaRPr lang="en-US" dirty="0"/>
          </a:p>
          <a:p>
            <a:pPr marL="114300" indent="0">
              <a:buFont typeface="Arial"/>
              <a:buNone/>
            </a:pPr>
            <a:endParaRPr lang="en-US" dirty="0"/>
          </a:p>
          <a:p>
            <a:pPr marL="114300" indent="0">
              <a:buFont typeface="Arial"/>
              <a:buNone/>
            </a:pPr>
            <a:endParaRPr lang="en-US" dirty="0"/>
          </a:p>
        </p:txBody>
      </p:sp>
    </p:spTree>
    <p:extLst>
      <p:ext uri="{BB962C8B-B14F-4D97-AF65-F5344CB8AC3E}">
        <p14:creationId xmlns:p14="http://schemas.microsoft.com/office/powerpoint/2010/main" val="148503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441" y="551765"/>
            <a:ext cx="7886700" cy="1325700"/>
          </a:xfrm>
        </p:spPr>
        <p:txBody>
          <a:bodyPr/>
          <a:lstStyle/>
          <a:p>
            <a:r>
              <a:rPr lang="en-US" sz="4000" b="1" dirty="0"/>
              <a:t>Fees and Processing Times Survey </a:t>
            </a:r>
            <a:br>
              <a:rPr lang="en-US" b="1" dirty="0"/>
            </a:br>
            <a:endParaRPr lang="en-US" b="1" dirty="0"/>
          </a:p>
        </p:txBody>
      </p:sp>
      <p:graphicFrame>
        <p:nvGraphicFramePr>
          <p:cNvPr id="3" name="Table 2">
            <a:extLst>
              <a:ext uri="{FF2B5EF4-FFF2-40B4-BE49-F238E27FC236}">
                <a16:creationId xmlns:a16="http://schemas.microsoft.com/office/drawing/2014/main" id="{057E43DC-E4B9-EE44-9C60-07AC00762831}"/>
              </a:ext>
            </a:extLst>
          </p:cNvPr>
          <p:cNvGraphicFramePr>
            <a:graphicFrameLocks noGrp="1"/>
          </p:cNvGraphicFramePr>
          <p:nvPr>
            <p:extLst>
              <p:ext uri="{D42A27DB-BD31-4B8C-83A1-F6EECF244321}">
                <p14:modId xmlns:p14="http://schemas.microsoft.com/office/powerpoint/2010/main" val="2851278403"/>
              </p:ext>
            </p:extLst>
          </p:nvPr>
        </p:nvGraphicFramePr>
        <p:xfrm>
          <a:off x="734219" y="1638156"/>
          <a:ext cx="7675562" cy="3996840"/>
        </p:xfrm>
        <a:graphic>
          <a:graphicData uri="http://schemas.openxmlformats.org/drawingml/2006/table">
            <a:tbl>
              <a:tblPr>
                <a:tableStyleId>{5FA014B0-241B-4B4F-A5B2-F191516547CA}</a:tableStyleId>
              </a:tblPr>
              <a:tblGrid>
                <a:gridCol w="3376462">
                  <a:extLst>
                    <a:ext uri="{9D8B030D-6E8A-4147-A177-3AD203B41FA5}">
                      <a16:colId xmlns:a16="http://schemas.microsoft.com/office/drawing/2014/main" val="323512897"/>
                    </a:ext>
                  </a:extLst>
                </a:gridCol>
                <a:gridCol w="1640556">
                  <a:extLst>
                    <a:ext uri="{9D8B030D-6E8A-4147-A177-3AD203B41FA5}">
                      <a16:colId xmlns:a16="http://schemas.microsoft.com/office/drawing/2014/main" val="1336276270"/>
                    </a:ext>
                  </a:extLst>
                </a:gridCol>
                <a:gridCol w="1480708">
                  <a:extLst>
                    <a:ext uri="{9D8B030D-6E8A-4147-A177-3AD203B41FA5}">
                      <a16:colId xmlns:a16="http://schemas.microsoft.com/office/drawing/2014/main" val="953913903"/>
                    </a:ext>
                  </a:extLst>
                </a:gridCol>
                <a:gridCol w="1177836">
                  <a:extLst>
                    <a:ext uri="{9D8B030D-6E8A-4147-A177-3AD203B41FA5}">
                      <a16:colId xmlns:a16="http://schemas.microsoft.com/office/drawing/2014/main" val="3942690963"/>
                    </a:ext>
                  </a:extLst>
                </a:gridCol>
              </a:tblGrid>
              <a:tr h="291761">
                <a:tc gridSpan="4">
                  <a:txBody>
                    <a:bodyPr/>
                    <a:lstStyle/>
                    <a:p>
                      <a:pPr algn="l" fontAlgn="b"/>
                      <a:r>
                        <a:rPr lang="en-US" sz="1800" u="none" strike="noStrike" dirty="0">
                          <a:solidFill>
                            <a:schemeClr val="bg1"/>
                          </a:solidFill>
                          <a:effectLst/>
                        </a:rPr>
                        <a:t>Question: for the Following Prototypes what is the average percent of total</a:t>
                      </a:r>
                      <a:endParaRPr lang="en-US" sz="1800" b="1" i="0" u="none" strike="noStrike" dirty="0">
                        <a:solidFill>
                          <a:schemeClr val="bg1"/>
                        </a:solidFill>
                        <a:effectLst/>
                        <a:latin typeface="Calibri" panose="020F0502020204030204" pitchFamily="34" charset="0"/>
                      </a:endParaRPr>
                    </a:p>
                  </a:txBody>
                  <a:tcPr marL="8416" marR="8416" marT="8416"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6956626"/>
                  </a:ext>
                </a:extLst>
              </a:tr>
              <a:tr h="291761">
                <a:tc>
                  <a:txBody>
                    <a:bodyPr/>
                    <a:lstStyle/>
                    <a:p>
                      <a:pPr algn="l" fontAlgn="b"/>
                      <a:r>
                        <a:rPr lang="en-US" sz="1800" u="none" strike="noStrike" dirty="0">
                          <a:solidFill>
                            <a:schemeClr val="bg1"/>
                          </a:solidFill>
                          <a:effectLst/>
                        </a:rPr>
                        <a:t>development costs added by fees? </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1578367"/>
                  </a:ext>
                </a:extLst>
              </a:tr>
              <a:tr h="291761">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2663930025"/>
                  </a:ext>
                </a:extLst>
              </a:tr>
              <a:tr h="908948">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Planning and Permit Fees as % of Dev. Costs </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Impact Fees as % of Dev.  Costs </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Total Fees as % of Dev. Costs </a:t>
                      </a:r>
                      <a:endParaRPr lang="en-US" sz="1800" b="1"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3790487783"/>
                  </a:ext>
                </a:extLst>
              </a:tr>
              <a:tr h="291761">
                <a:tc>
                  <a:txBody>
                    <a:bodyPr/>
                    <a:lstStyle/>
                    <a:p>
                      <a:pPr algn="l" fontAlgn="b"/>
                      <a:r>
                        <a:rPr lang="en-US" sz="1800" u="none" strike="noStrike" dirty="0">
                          <a:solidFill>
                            <a:schemeClr val="bg1"/>
                          </a:solidFill>
                          <a:effectLst/>
                        </a:rPr>
                        <a:t>Single Family Homes</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r" fontAlgn="b"/>
                      <a:r>
                        <a:rPr lang="en-US" sz="1800" u="none" strike="noStrike" dirty="0">
                          <a:solidFill>
                            <a:schemeClr val="bg1"/>
                          </a:solidFill>
                          <a:effectLst/>
                        </a:rPr>
                        <a:t>0.0%</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4246035277"/>
                  </a:ext>
                </a:extLst>
              </a:tr>
              <a:tr h="291761">
                <a:tc>
                  <a:txBody>
                    <a:bodyPr/>
                    <a:lstStyle/>
                    <a:p>
                      <a:pPr algn="l" fontAlgn="b"/>
                      <a:r>
                        <a:rPr lang="en-US" sz="1800" u="none" strike="noStrike" dirty="0">
                          <a:solidFill>
                            <a:schemeClr val="bg1"/>
                          </a:solidFill>
                          <a:effectLst/>
                        </a:rPr>
                        <a:t>Townhomes </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r" fontAlgn="b"/>
                      <a:r>
                        <a:rPr lang="en-US" sz="1800" u="none" strike="noStrike" dirty="0">
                          <a:solidFill>
                            <a:schemeClr val="bg1"/>
                          </a:solidFill>
                          <a:effectLst/>
                        </a:rPr>
                        <a:t>0.0%</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2089447840"/>
                  </a:ext>
                </a:extLst>
              </a:tr>
              <a:tr h="291761">
                <a:tc>
                  <a:txBody>
                    <a:bodyPr/>
                    <a:lstStyle/>
                    <a:p>
                      <a:pPr algn="l" fontAlgn="b"/>
                      <a:r>
                        <a:rPr lang="en-US" sz="1800" u="none" strike="noStrike" dirty="0">
                          <a:solidFill>
                            <a:schemeClr val="bg1"/>
                          </a:solidFill>
                          <a:effectLst/>
                        </a:rPr>
                        <a:t>Multi-Family </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r" fontAlgn="b"/>
                      <a:r>
                        <a:rPr lang="en-US" sz="1800" u="none" strike="noStrike" dirty="0">
                          <a:solidFill>
                            <a:schemeClr val="bg1"/>
                          </a:solidFill>
                          <a:effectLst/>
                        </a:rPr>
                        <a:t>0.0%</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3945573392"/>
                  </a:ext>
                </a:extLst>
              </a:tr>
              <a:tr h="291761">
                <a:tc>
                  <a:txBody>
                    <a:bodyPr/>
                    <a:lstStyle/>
                    <a:p>
                      <a:pPr algn="l" fontAlgn="b"/>
                      <a:r>
                        <a:rPr lang="en-US" sz="1800" u="none" strike="noStrike" dirty="0">
                          <a:solidFill>
                            <a:schemeClr val="bg1"/>
                          </a:solidFill>
                          <a:effectLst/>
                        </a:rPr>
                        <a:t>Accessory Dwelling Units </a:t>
                      </a:r>
                      <a:endParaRPr lang="en-US" sz="1800" b="1"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r" fontAlgn="b"/>
                      <a:r>
                        <a:rPr lang="en-US" sz="1800" u="none" strike="noStrike" dirty="0">
                          <a:solidFill>
                            <a:schemeClr val="bg1"/>
                          </a:solidFill>
                          <a:effectLst/>
                        </a:rPr>
                        <a:t>0.0%</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2227629407"/>
                  </a:ext>
                </a:extLst>
              </a:tr>
              <a:tr h="291761">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1417252730"/>
                  </a:ext>
                </a:extLst>
              </a:tr>
              <a:tr h="291761">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tc>
                  <a:txBody>
                    <a:bodyPr/>
                    <a:lstStyle/>
                    <a:p>
                      <a:pPr algn="l" fontAlgn="b"/>
                      <a:r>
                        <a:rPr lang="en-US" sz="1800" u="none" strike="noStrike" dirty="0">
                          <a:solidFill>
                            <a:schemeClr val="bg1"/>
                          </a:solidFill>
                          <a:effectLst/>
                        </a:rPr>
                        <a:t> </a:t>
                      </a:r>
                      <a:endParaRPr lang="en-US" sz="1800" b="0" i="0" u="none" strike="noStrike" dirty="0">
                        <a:solidFill>
                          <a:schemeClr val="bg1"/>
                        </a:solidFill>
                        <a:effectLst/>
                        <a:latin typeface="Calibri" panose="020F0502020204030204" pitchFamily="34" charset="0"/>
                      </a:endParaRPr>
                    </a:p>
                  </a:txBody>
                  <a:tcPr marL="8416" marR="8416" marT="8416" marB="0" anchor="b"/>
                </a:tc>
                <a:extLst>
                  <a:ext uri="{0D108BD9-81ED-4DB2-BD59-A6C34878D82A}">
                    <a16:rowId xmlns:a16="http://schemas.microsoft.com/office/drawing/2014/main" val="2265729234"/>
                  </a:ext>
                </a:extLst>
              </a:tr>
            </a:tbl>
          </a:graphicData>
        </a:graphic>
      </p:graphicFrame>
    </p:spTree>
    <p:extLst>
      <p:ext uri="{BB962C8B-B14F-4D97-AF65-F5344CB8AC3E}">
        <p14:creationId xmlns:p14="http://schemas.microsoft.com/office/powerpoint/2010/main" val="101489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441" y="551765"/>
            <a:ext cx="7886700" cy="1325700"/>
          </a:xfrm>
        </p:spPr>
        <p:txBody>
          <a:bodyPr/>
          <a:lstStyle/>
          <a:p>
            <a:r>
              <a:rPr lang="en-US" sz="4000" b="1" dirty="0"/>
              <a:t>Fees and Processing Times Survey </a:t>
            </a:r>
            <a:br>
              <a:rPr lang="en-US" b="1" dirty="0"/>
            </a:br>
            <a:endParaRPr lang="en-US" b="1" dirty="0"/>
          </a:p>
        </p:txBody>
      </p:sp>
      <p:pic>
        <p:nvPicPr>
          <p:cNvPr id="5" name="Picture 4">
            <a:extLst>
              <a:ext uri="{FF2B5EF4-FFF2-40B4-BE49-F238E27FC236}">
                <a16:creationId xmlns:a16="http://schemas.microsoft.com/office/drawing/2014/main" id="{CDF3A462-3012-1E4D-9CB7-D4DD87BB71D1}"/>
              </a:ext>
            </a:extLst>
          </p:cNvPr>
          <p:cNvPicPr>
            <a:picLocks noChangeAspect="1"/>
          </p:cNvPicPr>
          <p:nvPr/>
        </p:nvPicPr>
        <p:blipFill>
          <a:blip r:embed="rId3"/>
          <a:stretch>
            <a:fillRect/>
          </a:stretch>
        </p:blipFill>
        <p:spPr>
          <a:xfrm>
            <a:off x="787596" y="1629352"/>
            <a:ext cx="7568808" cy="4868430"/>
          </a:xfrm>
          <a:prstGeom prst="rect">
            <a:avLst/>
          </a:prstGeom>
        </p:spPr>
      </p:pic>
    </p:spTree>
    <p:extLst>
      <p:ext uri="{BB962C8B-B14F-4D97-AF65-F5344CB8AC3E}">
        <p14:creationId xmlns:p14="http://schemas.microsoft.com/office/powerpoint/2010/main" val="122008367"/>
      </p:ext>
    </p:extLst>
  </p:cSld>
  <p:clrMapOvr>
    <a:masterClrMapping/>
  </p:clrMapOvr>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19180</TotalTime>
  <Words>2045</Words>
  <Application>Microsoft Macintosh PowerPoint</Application>
  <PresentationFormat>On-screen Show (4:3)</PresentationFormat>
  <Paragraphs>232</Paragraphs>
  <Slides>22</Slides>
  <Notes>21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Century Gothic</vt:lpstr>
      <vt:lpstr>Trebuchet MS</vt:lpstr>
      <vt:lpstr>Gill Sans</vt:lpstr>
      <vt:lpstr>Gill Sans MT</vt:lpstr>
      <vt:lpstr>Calibri</vt:lpstr>
      <vt:lpstr>Franklin Gothic Book</vt:lpstr>
      <vt:lpstr>Arial</vt:lpstr>
      <vt:lpstr>Wingdings</vt:lpstr>
      <vt:lpstr>Depth</vt:lpstr>
      <vt:lpstr>PowerPoint Presentation</vt:lpstr>
      <vt:lpstr>Agenda  </vt:lpstr>
      <vt:lpstr>Collaborative Priorities 2021-2022</vt:lpstr>
      <vt:lpstr>Announcements/Resources </vt:lpstr>
      <vt:lpstr>Announcements/Resources </vt:lpstr>
      <vt:lpstr>Announcements/Resources </vt:lpstr>
      <vt:lpstr>Fees and Processing Times Survey  </vt:lpstr>
      <vt:lpstr>Fees and Processing Times Survey  </vt:lpstr>
      <vt:lpstr>Fees and Processing Times Survey  </vt:lpstr>
      <vt:lpstr>New Laws</vt:lpstr>
      <vt:lpstr>PowerPoint Presentation</vt:lpstr>
      <vt:lpstr>PowerPoint Presentation</vt:lpstr>
      <vt:lpstr>Objective Design Standards  </vt:lpstr>
      <vt:lpstr>AFFH Resources   </vt:lpstr>
      <vt:lpstr>AFFH Resources   </vt:lpstr>
      <vt:lpstr>PowerPoint Presentation</vt:lpstr>
      <vt:lpstr>Let’s Talk Housing Next Steps</vt:lpstr>
      <vt:lpstr>EAG Next Steps</vt:lpstr>
      <vt:lpstr>Webinar Series Proposal</vt:lpstr>
      <vt:lpstr>Webinar Series Proposal</vt:lpstr>
      <vt:lpstr>Webinar Series Proposal</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peninger</dc:creator>
  <cp:lastModifiedBy>paul peninger</cp:lastModifiedBy>
  <cp:revision>112</cp:revision>
  <dcterms:created xsi:type="dcterms:W3CDTF">2020-12-07T21:17:33Z</dcterms:created>
  <dcterms:modified xsi:type="dcterms:W3CDTF">2021-10-14T18:26:21Z</dcterms:modified>
</cp:coreProperties>
</file>