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60" r:id="rId2"/>
    <p:sldId id="942" r:id="rId3"/>
    <p:sldId id="941" r:id="rId4"/>
    <p:sldId id="256" r:id="rId5"/>
    <p:sldId id="257" r:id="rId6"/>
    <p:sldId id="258" r:id="rId7"/>
    <p:sldId id="259" r:id="rId8"/>
    <p:sldId id="1508" r:id="rId9"/>
    <p:sldId id="261" r:id="rId10"/>
    <p:sldId id="1509" r:id="rId11"/>
    <p:sldId id="1510" r:id="rId12"/>
    <p:sldId id="264" r:id="rId13"/>
    <p:sldId id="1511" r:id="rId14"/>
    <p:sldId id="943" r:id="rId15"/>
    <p:sldId id="1512" r:id="rId16"/>
    <p:sldId id="1513" r:id="rId17"/>
    <p:sldId id="428" r:id="rId18"/>
    <p:sldId id="426" r:id="rId19"/>
    <p:sldId id="1514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81" autoAdjust="0"/>
    <p:restoredTop sz="72650" autoAdjust="0"/>
  </p:normalViewPr>
  <p:slideViewPr>
    <p:cSldViewPr snapToGrid="0" snapToObjects="1">
      <p:cViewPr varScale="1">
        <p:scale>
          <a:sx n="95" d="100"/>
          <a:sy n="95" d="100"/>
        </p:scale>
        <p:origin x="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F1376-D5D7-42D0-9650-F8EDBC14B207}" type="datetimeFigureOut">
              <a:rPr lang="es-MX" smtClean="0"/>
              <a:t>09/12/21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B89A3-C16E-450B-927A-A30D247464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8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00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Redwood City is considering adopting a local live/work policy that would require developers to provide a local preference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for affordable rental and ownership housing units that are required to be produced under the City's Affordable Housing Ordinance to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income-eligible households who are (i) displaced by activity by the City, (ii) current and former city residents, and/or (iii) persons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currently employed in the City or that have been offered employment in the City. This report presents data and analysis that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demonstrates the need for the City’s proposed live/work policy and analyzes whether this policy would result in a disparate impact to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protected classes.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City has articulated two primary purposes in support of the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local live/work policy: (1) to reduce the impacts of the City’s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jobs/housing imbalance and (2) to reduce the displacement of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lower income households by providing affordable housing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opportunities for lower income households. In addition, the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City has a secondary purpose for the local preference, which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is to reduce greenhouse gas emissions (GHG) by providing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affordable housing that is located near to where the City's</a:t>
            </a: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lower wage employees work.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29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29E75754-0555-9944-9A81-2409A6EB37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664702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4431044"/>
            <a:ext cx="7772399" cy="320407"/>
          </a:xfrm>
        </p:spPr>
        <p:txBody>
          <a:bodyPr>
            <a:normAutofit/>
          </a:bodyPr>
          <a:lstStyle>
            <a:lvl1pPr marL="0" indent="0" algn="ctr">
              <a:buNone/>
              <a:defRPr sz="1400" b="0" cap="all" spc="300" baseline="0">
                <a:solidFill>
                  <a:schemeClr val="accent5"/>
                </a:solidFill>
              </a:defRPr>
            </a:lvl1pPr>
            <a:lvl2pPr marL="457182" indent="0" algn="ctr">
              <a:buNone/>
              <a:defRPr sz="2000"/>
            </a:lvl2pPr>
            <a:lvl3pPr marL="914364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1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30A307E-02C2-2E43-8DED-BF258D2E71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8708" y="451436"/>
            <a:ext cx="1646583" cy="10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_02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36FF6C-3B88-A444-9A3B-274D6E793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0BB169-42E3-AE43-B87F-88BE5403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5B46719-070E-F74A-B39C-B92BFC45383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618221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251675-0999-3B40-8BBD-64471AB4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2E77E5-E483-1C47-990D-15EFE594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E43005-4660-214C-A294-122691F946BC}" type="slidenum">
              <a:rPr lang="en-SI" smtClean="0"/>
              <a:pPr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9788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02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17A9A3-6212-6446-8732-377CE64DCB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97D91DC-BD21-2C41-9E79-54DDC17B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47CF280-ACD2-3349-B858-C61880D545B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618221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2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A7CB9FB-B3F6-D948-BEE1-3A4AC8C1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0119797-783E-4D43-8501-6768C11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E43005-4660-214C-A294-122691F946BC}" type="slidenum">
              <a:rPr lang="en-SI" smtClean="0"/>
              <a:pPr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765290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4B7F20-54B9-774D-81E2-AD16B7CDAE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588" y="1327095"/>
            <a:ext cx="4942000" cy="1788340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68588" y="3269182"/>
            <a:ext cx="4942000" cy="1019597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1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75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A7E455-C6A9-D044-A166-24DE0D8CC3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03" y="987427"/>
            <a:ext cx="2341493" cy="16002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400" b="0" cap="all" spc="300" baseline="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lnSpc>
                <a:spcPct val="100000"/>
              </a:lnSpc>
              <a:defRPr sz="2200" b="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D553-E3B2-CD46-BCA1-400F9C1C7C16}" type="datetimeFigureOut">
              <a:rPr lang="en-SI" smtClean="0"/>
              <a:t>12/9/21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3634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F567D7-AEF0-9C4B-A4AE-B0BA40938B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3200260"/>
          </a:xfrm>
        </p:spPr>
        <p:txBody>
          <a:bodyPr anchor="t">
            <a:normAutofit/>
          </a:bodyPr>
          <a:lstStyle>
            <a:lvl1pPr marL="0" indent="0">
              <a:buNone/>
              <a:defRPr sz="2200" b="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1F462D0-B8CE-BC43-B0D7-F6C9366C9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603" y="987427"/>
            <a:ext cx="2341493" cy="16002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400" b="0" cap="all" spc="300" baseline="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EF815D-4DE2-D54F-BF03-792729B8CB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00" y="1984320"/>
            <a:ext cx="4942000" cy="1788340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01000" y="3926407"/>
            <a:ext cx="4942000" cy="101959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0" spc="300">
                <a:solidFill>
                  <a:schemeClr val="accent5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2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26DF74-E41D-F74E-A17D-3A87DD1E2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323" y="1592826"/>
            <a:ext cx="5686148" cy="275502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2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37322" y="4501594"/>
            <a:ext cx="5686147" cy="101959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0" cap="all" spc="300" baseline="0">
                <a:solidFill>
                  <a:schemeClr val="accent1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60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F9101A-2041-2D49-875F-07B6D95A4A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lnSpc>
                <a:spcPct val="100000"/>
              </a:lnSpc>
              <a:defRPr sz="2200" b="1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lnSpc>
                <a:spcPct val="100000"/>
              </a:lnSpc>
              <a:defRPr sz="2200" b="1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1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E68174D-E004-3D48-A012-299401E739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701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6B3D07-1C36-A44F-8CAD-258516C9E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48FAB7-F780-794D-A23E-E46E6A63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90528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049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119E1D-2952-BA4D-BDE0-0F5AC8A89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957297-621C-0948-80A6-3FDB268FE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8708" y="451435"/>
            <a:ext cx="1646583" cy="1083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664702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4432735"/>
            <a:ext cx="7772399" cy="307154"/>
          </a:xfrm>
        </p:spPr>
        <p:txBody>
          <a:bodyPr>
            <a:normAutofit/>
          </a:bodyPr>
          <a:lstStyle>
            <a:lvl1pPr marL="0" indent="0" algn="ctr">
              <a:buNone/>
              <a:defRPr sz="1400" b="0" cap="all" spc="300" baseline="0">
                <a:solidFill>
                  <a:schemeClr val="accent1"/>
                </a:solidFill>
              </a:defRPr>
            </a:lvl1pPr>
            <a:lvl2pPr marL="457182" indent="0" algn="ctr">
              <a:buNone/>
              <a:defRPr sz="2000"/>
            </a:lvl2pPr>
            <a:lvl3pPr marL="914364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1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55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1_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628650" y="6356359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3028950" y="6356359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6457950" y="6356359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52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465C68C-07BD-2B4C-9D50-5AAA847328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701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B9F4A2A-AF55-B44F-86AE-5DAFAC2A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A5A3861-1051-4B4B-AE16-09AD0E0D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2718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E914-021D-AF45-9FFE-00CAC96F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4431663-FFF2-714E-B762-120221EE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607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D9F484-C882-E046-ADF4-AD1ED7C639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701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7B0BBD-AC6B-D84C-8CE6-59125459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053DAE-2738-144E-987D-19ADD597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8594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BAC42D-EC83-764A-859D-56F0E67C6F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52544"/>
            <a:ext cx="9144000" cy="2505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55989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1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02_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CC13C0-32BC-BC40-B372-EA62F3DA1E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618221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5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DEC2F6-81C4-DC4C-96DF-C30F1253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F4BF89C-D297-2C48-893F-6825CAC26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E43005-4660-214C-A294-122691F946BC}" type="slidenum">
              <a:rPr lang="en-SI" smtClean="0"/>
              <a:pPr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6293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02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1615D4-BE08-E649-8E45-AF3521899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1C3AAAA-96ED-9F42-8A6E-7AAA9A66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EEFC158-44A4-4F46-A408-31BD35AB23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618221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5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02AB899-A890-DD4C-8573-A2092E81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189BB54-E339-E841-AD29-6EBEA0BE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E43005-4660-214C-A294-122691F946BC}" type="slidenum">
              <a:rPr lang="en-SI" smtClean="0"/>
              <a:pPr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9218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02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79C37-B9B1-2847-B90C-DDDC410ECB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0BB169-42E3-AE43-B87F-88BE5403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61763"/>
            <a:ext cx="7886700" cy="1867237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5B46719-070E-F74A-B39C-B92BFC45383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618221"/>
            <a:ext cx="7886700" cy="630490"/>
          </a:xfrm>
        </p:spPr>
        <p:txBody>
          <a:bodyPr>
            <a:normAutofit/>
          </a:bodyPr>
          <a:lstStyle>
            <a:lvl1pPr marL="0" indent="0">
              <a:buNone/>
              <a:defRPr sz="1400" b="0" cap="all" spc="300" baseline="0">
                <a:solidFill>
                  <a:schemeClr val="accent2"/>
                </a:solidFill>
              </a:defRPr>
            </a:lvl1pPr>
            <a:lvl2pPr marL="4571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251675-0999-3B40-8BBD-64471AB4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3"/>
            <a:ext cx="3514726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2E77E5-E483-1C47-990D-15EFE594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E43005-4660-214C-A294-122691F946BC}" type="slidenum">
              <a:rPr lang="en-SI" smtClean="0"/>
              <a:pPr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0253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3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SI" b="1"/>
              <a:t>Let’s Talk Housing </a:t>
            </a:r>
            <a:r>
              <a:rPr lang="en-SI"/>
              <a:t>SANTA CLARA COUNTY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3005-4660-214C-A294-122691F946BC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7929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62" r:id="rId3"/>
    <p:sldLayoutId id="2147483673" r:id="rId4"/>
    <p:sldLayoutId id="2147483666" r:id="rId5"/>
    <p:sldLayoutId id="2147483663" r:id="rId6"/>
    <p:sldLayoutId id="2147483709" r:id="rId7"/>
    <p:sldLayoutId id="2147483708" r:id="rId8"/>
    <p:sldLayoutId id="2147483710" r:id="rId9"/>
    <p:sldLayoutId id="2147483712" r:id="rId10"/>
    <p:sldLayoutId id="2147483711" r:id="rId11"/>
    <p:sldLayoutId id="2147483690" r:id="rId12"/>
    <p:sldLayoutId id="2147483706" r:id="rId13"/>
    <p:sldLayoutId id="2147483707" r:id="rId14"/>
    <p:sldLayoutId id="2147483691" r:id="rId15"/>
    <p:sldLayoutId id="2147483692" r:id="rId16"/>
    <p:sldLayoutId id="2147483693" r:id="rId17"/>
    <p:sldLayoutId id="2147483670" r:id="rId18"/>
    <p:sldLayoutId id="2147483671" r:id="rId19"/>
    <p:sldLayoutId id="2147483713" r:id="rId20"/>
  </p:sldLayoutIdLst>
  <p:txStyles>
    <p:titleStyle>
      <a:lvl1pPr algn="l" defTabSz="91436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0" indent="-228590" algn="l" defTabSz="914364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200" b="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772" indent="-228590" algn="l" defTabSz="91436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2954" indent="-228590" algn="l" defTabSz="91436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136" indent="-228590" algn="l" defTabSz="91436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317" indent="-228590" algn="l" defTabSz="914364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499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F6F8JB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P79YHHH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8rrkfYHPesZaMHdLWJCx0J6yTJ_ZmjxIQNgUdGXfNcg/edit?usp=sharing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ousingTA@bayareametro.gov" TargetMode="External"/><Relationship Id="rId2" Type="http://schemas.openxmlformats.org/officeDocument/2006/relationships/hyperlink" Target="https://hess.abag.ca.gov/new/user/accoun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bag.ca.gov/our-work/housing/regional-housing-technical-assistance/resources-translation-service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bag.ca.gov/our-work/housing/regional-housing-technical-assistance/affirmatively-furthering-fair-housi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92AF-E9CB-6141-913F-83BF4DAB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765" y="251931"/>
            <a:ext cx="4629150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Santa Clara County Planning Collaborative Meeting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/>
              <a:t>December 9, 2021 </a:t>
            </a:r>
          </a:p>
        </p:txBody>
      </p:sp>
    </p:spTree>
    <p:extLst>
      <p:ext uri="{BB962C8B-B14F-4D97-AF65-F5344CB8AC3E}">
        <p14:creationId xmlns:p14="http://schemas.microsoft.com/office/powerpoint/2010/main" val="312452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3A58-C59D-4785-B375-0B00CBB5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with Equity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A54CD-806B-4793-893E-C2BE600A7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group focused on bringing together planners from across the region striving to embed equity in their housing policy and planning work</a:t>
            </a:r>
          </a:p>
          <a:p>
            <a:r>
              <a:rPr lang="en-US" dirty="0"/>
              <a:t>4 three-hour sessions in the first half of 2022</a:t>
            </a:r>
          </a:p>
          <a:p>
            <a:r>
              <a:rPr lang="en-US" dirty="0"/>
              <a:t>Find out more and apply by December 15: </a:t>
            </a:r>
            <a:r>
              <a:rPr lang="en-US" dirty="0">
                <a:hlinkClick r:id="rId2"/>
              </a:rPr>
              <a:t>https://www.surveymonkey.com/r/F6F8JBM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4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23DD-5D96-4D69-82A4-F6E2433D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Malls and Office Parks into Neighborhoods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2657B-0ECC-4158-BF96-EAA787C14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MTC-ABAG is offering a three-module work group series starting in early 2022 to support communities exploring or pursuing the reuse of large commercial sites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Housing Element integration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Planning for redevelopment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Implementation and financing</a:t>
            </a:r>
          </a:p>
          <a:p>
            <a:r>
              <a:rPr lang="en-US" dirty="0"/>
              <a:t>Please contact Bobby Lu (blu@bayareametro.gov) with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5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DF66-CF09-4FC0-89C4-F03B9BBB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Lands Re-use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A664B-70A8-49D7-B268-5A01B6CA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MTC/ABAG launched a Public Lands Reuse Initiative to implement one of Plan Bay Area 2050’s key housing strategies focused on accelerating the reuse of public lands for affordable housing and essential services</a:t>
            </a:r>
          </a:p>
          <a:p>
            <a:r>
              <a:rPr lang="en-US" dirty="0"/>
              <a:t>Complete the survey by December 23, 2022: </a:t>
            </a:r>
            <a:r>
              <a:rPr lang="en-US" dirty="0">
                <a:hlinkClick r:id="rId2"/>
              </a:rPr>
              <a:t>https://www.surveymonkey.com/r/P79YHHH</a:t>
            </a:r>
            <a:endParaRPr lang="en-US" dirty="0"/>
          </a:p>
          <a:p>
            <a:r>
              <a:rPr lang="en-US" dirty="0"/>
              <a:t>Please direct any questions or concerns to Corinne Tsai (ctsai@bayareametro.gov) or Mark Shorett (mshorett@bayareametro.gov)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4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AFFH Technical Assistance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s-MX"/>
              <a:t>Lawyers Committee will Provide Direct TA to local jurisidicitons.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Data tables and maps to supplment AFH analyeses.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Coordinated with ABAG and HCD.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Questions?  Requests?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70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Government Constraints Survey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s-MX"/>
              <a:t>Survey of jurisdictions on fee and permit processing times.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Collabirative will collect data, analyze results and prepare a memo suitable for insertion in Housing Element Government Constraints section.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Designate a key staff person or persons to fill out by Mid-January.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01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Housing Element Status and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7440"/>
            <a:ext cx="7347732" cy="379952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s-MX" dirty="0"/>
              <a:t>Where are you at? </a:t>
            </a:r>
          </a:p>
          <a:p>
            <a:pPr marL="0" indent="0">
              <a:buNone/>
            </a:pPr>
            <a:r>
              <a:rPr lang="es-MX" dirty="0">
                <a:hlinkClick r:id="rId2"/>
              </a:rPr>
              <a:t>https://docs.google.com/spreadsheets/d/18rrkfYHPesZaMHdLWJCx0J6yTJ_ZmjxIQNgUdGXfNcg/edit?usp=sharing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636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Housing Element Status and Timing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C8B58CC8-1618-7D43-883C-744D7099E1DD}"/>
              </a:ext>
            </a:extLst>
          </p:cNvPr>
          <p:cNvSpPr txBox="1"/>
          <p:nvPr/>
        </p:nvSpPr>
        <p:spPr>
          <a:xfrm>
            <a:off x="628650" y="5737052"/>
            <a:ext cx="7094537" cy="460375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+mn-lt"/>
              </a:rPr>
              <a:t>*</a:t>
            </a:r>
            <a:r>
              <a:rPr lang="en-US" sz="1100" b="1" baseline="0" dirty="0">
                <a:latin typeface="+mn-lt"/>
              </a:rPr>
              <a:t> This schedule assumes a robust community engagement strategy with stakeholder and public meetings throughout.</a:t>
            </a:r>
            <a:r>
              <a:rPr lang="en-US" sz="1100" baseline="0" dirty="0">
                <a:latin typeface="+mn-lt"/>
              </a:rPr>
              <a:t>  </a:t>
            </a:r>
            <a:br>
              <a:rPr lang="en-US" sz="1100" baseline="0" dirty="0">
                <a:latin typeface="+mn-lt"/>
              </a:rPr>
            </a:br>
            <a:r>
              <a:rPr lang="en-US" sz="1100" baseline="0" dirty="0">
                <a:latin typeface="+mn-lt"/>
              </a:rPr>
              <a:t>**  </a:t>
            </a:r>
            <a:r>
              <a:rPr lang="en-US" sz="1100" b="1" baseline="0" dirty="0">
                <a:latin typeface="+mn-lt"/>
              </a:rPr>
              <a:t>Additionally, this timeline builds in two months of time before the January 2023 deadline. </a:t>
            </a:r>
            <a:endParaRPr lang="en-US" sz="1100" b="1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BDAED4-BC96-A740-97AF-470C02F9B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96501"/>
            <a:ext cx="45466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52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AD1E-C3FF-0443-A69C-361F2EA1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86" y="159620"/>
            <a:ext cx="8258659" cy="1433653"/>
          </a:xfrm>
        </p:spPr>
        <p:txBody>
          <a:bodyPr/>
          <a:lstStyle/>
          <a:p>
            <a:r>
              <a:rPr lang="en-US" sz="3800" b="1" dirty="0"/>
              <a:t>Establishing a Local Preference Policy Step by 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059A-47B1-A247-8D92-7A5D070F8CFB}"/>
              </a:ext>
            </a:extLst>
          </p:cNvPr>
          <p:cNvSpPr txBox="1">
            <a:spLocks/>
          </p:cNvSpPr>
          <p:nvPr/>
        </p:nvSpPr>
        <p:spPr>
          <a:xfrm>
            <a:off x="528586" y="1593273"/>
            <a:ext cx="8393741" cy="510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6000" dirty="0">
                <a:solidFill>
                  <a:schemeClr val="tx1"/>
                </a:solidFill>
              </a:rPr>
              <a:t>Define types of preferences desired (live, work, live/work, other) </a:t>
            </a: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endParaRPr lang="en-US" sz="6000" dirty="0">
              <a:solidFill>
                <a:schemeClr val="tx1"/>
              </a:solidFill>
            </a:endParaRP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6000" dirty="0">
                <a:solidFill>
                  <a:schemeClr val="tx1"/>
                </a:solidFill>
              </a:rPr>
              <a:t>Prepare a displacement study to show the need for a local preference policy</a:t>
            </a: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endParaRPr lang="en-US" sz="6000" dirty="0">
              <a:solidFill>
                <a:schemeClr val="tx1"/>
              </a:solidFill>
            </a:endParaRP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6000" dirty="0">
                <a:solidFill>
                  <a:schemeClr val="tx1"/>
                </a:solidFill>
              </a:rPr>
              <a:t>Prepare a disparate impact analysis to ensure that the implementation of the proposed policy will not adversely impact protected classes </a:t>
            </a: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endParaRPr lang="en-US" sz="6000" dirty="0">
              <a:solidFill>
                <a:schemeClr val="tx1"/>
              </a:solidFill>
            </a:endParaRP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6000" dirty="0">
                <a:solidFill>
                  <a:schemeClr val="tx1"/>
                </a:solidFill>
              </a:rPr>
              <a:t>Refine the preferences policy consistent with the study findings </a:t>
            </a: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endParaRPr lang="en-US" sz="6000" dirty="0">
              <a:solidFill>
                <a:schemeClr val="tx1"/>
              </a:solidFill>
            </a:endParaRP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6000" dirty="0">
                <a:solidFill>
                  <a:schemeClr val="tx1"/>
                </a:solidFill>
              </a:rPr>
              <a:t>Adopt and implement the policy </a:t>
            </a:r>
          </a:p>
          <a:p>
            <a:pPr marL="571500" indent="-571500">
              <a:spcBef>
                <a:spcPts val="1200"/>
              </a:spcBef>
              <a:buFont typeface="Wingdings" pitchFamily="2" charset="2"/>
              <a:buChar char="q"/>
            </a:pPr>
            <a:endParaRPr lang="en-US" sz="3800" dirty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52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AD1E-C3FF-0443-A69C-361F2EA1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41" y="146144"/>
            <a:ext cx="8258659" cy="1433653"/>
          </a:xfrm>
        </p:spPr>
        <p:txBody>
          <a:bodyPr/>
          <a:lstStyle/>
          <a:p>
            <a:r>
              <a:rPr lang="en-US" sz="3800" b="1" dirty="0"/>
              <a:t>Case Study: Redwood 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059A-47B1-A247-8D92-7A5D070F8CFB}"/>
              </a:ext>
            </a:extLst>
          </p:cNvPr>
          <p:cNvSpPr txBox="1">
            <a:spLocks/>
          </p:cNvSpPr>
          <p:nvPr/>
        </p:nvSpPr>
        <p:spPr>
          <a:xfrm>
            <a:off x="703499" y="1427397"/>
            <a:ext cx="7936541" cy="491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DED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-4572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Policy Rationale: prevent Displacement and reduce greenhouse gas emissions.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indent="-4572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Policy and Disparate Impact Study Prepared July 2021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indent="-4572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dirty="0">
                <a:solidFill>
                  <a:schemeClr val="tx1"/>
                </a:solidFill>
              </a:rPr>
              <a:t>Preference for 100% of eligible units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	People displace by city activities </a:t>
            </a:r>
          </a:p>
          <a:p>
            <a:pPr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	Local residents </a:t>
            </a:r>
          </a:p>
          <a:p>
            <a:pPr indent="-45720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	Local workers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74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Local Preferences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s-MX"/>
              <a:t>Discussion: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Prepare sub-regional displacememnt and disprate impact studies?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What are some other opportinities for collaboration?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Questions?  Requests? </a:t>
            </a:r>
          </a:p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70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Announcements</a:t>
            </a:r>
          </a:p>
          <a:p>
            <a:r>
              <a:rPr lang="en-US" dirty="0"/>
              <a:t>SB 9 Products – Paul Peninger/Kristy Wang  </a:t>
            </a:r>
          </a:p>
          <a:p>
            <a:pPr lvl="1"/>
            <a:r>
              <a:rPr lang="en-US" dirty="0"/>
              <a:t>General </a:t>
            </a:r>
          </a:p>
          <a:p>
            <a:pPr lvl="1"/>
            <a:r>
              <a:rPr lang="en-US" dirty="0"/>
              <a:t>Objective Design Standards </a:t>
            </a:r>
          </a:p>
          <a:p>
            <a:r>
              <a:rPr lang="en-US" dirty="0"/>
              <a:t>AFFH Technical Assistance </a:t>
            </a:r>
          </a:p>
          <a:p>
            <a:r>
              <a:rPr lang="en-US" dirty="0"/>
              <a:t>Government Constraints Analysis </a:t>
            </a:r>
          </a:p>
          <a:p>
            <a:r>
              <a:rPr lang="en-US" dirty="0"/>
              <a:t>Housing Element Update Timeline </a:t>
            </a:r>
          </a:p>
          <a:p>
            <a:r>
              <a:rPr lang="en-US" dirty="0"/>
              <a:t>Local Preferences </a:t>
            </a:r>
          </a:p>
          <a:p>
            <a:r>
              <a:rPr lang="en-US" dirty="0"/>
              <a:t>Product Requests</a:t>
            </a:r>
          </a:p>
          <a:p>
            <a:pPr lvl="1"/>
            <a:r>
              <a:rPr lang="en-US" dirty="0"/>
              <a:t>Letter for property owners </a:t>
            </a:r>
          </a:p>
          <a:p>
            <a:pPr lvl="1"/>
            <a:r>
              <a:rPr lang="en-US" dirty="0"/>
              <a:t>Other?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5685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FB5-C377-4A0E-8BA1-6D5B40DD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Product Requests? </a:t>
            </a:r>
            <a:br>
              <a:rPr lang="es-MX" dirty="0"/>
            </a:br>
            <a:r>
              <a:rPr lang="es-MX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6789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433F-83B9-46E2-9594-1DF36537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004C-5B8A-466A-AF17-055B0784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Planning Collaborative + Equity Advisory Group Happy Hour next Tuesday:</a:t>
            </a:r>
            <a:r>
              <a:rPr lang="en-US" dirty="0"/>
              <a:t>  We  encourage jurisdiction staff to join and meet EAG members over drinks and food! Next Tuesday, December 14, from 5:00 – 6:30pm at the River Rock Taproom (155 S Murphy Ave, Sunnyvale, CA 94086, USA)</a:t>
            </a:r>
          </a:p>
          <a:p>
            <a:r>
              <a:rPr lang="en-US" dirty="0"/>
              <a:t>ADU Calculator for Santa Clara County </a:t>
            </a:r>
            <a:endParaRPr lang="es-MX"/>
          </a:p>
          <a:p>
            <a:r>
              <a:rPr lang="es-MX" b="1"/>
              <a:t>ABAG Resources and Training Materials – Somaya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653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1B41-9131-4BE1-8560-9D45A33AB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ABAG Announcements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260F2-DB48-4B2C-BE85-58262ED299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12/9/2021</a:t>
            </a:r>
          </a:p>
        </p:txBody>
      </p:sp>
    </p:spTree>
    <p:extLst>
      <p:ext uri="{BB962C8B-B14F-4D97-AF65-F5344CB8AC3E}">
        <p14:creationId xmlns:p14="http://schemas.microsoft.com/office/powerpoint/2010/main" val="38682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72FD-6D42-4EBA-AB92-958A77FE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Housing Needs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E64F1-57AB-43A0-A206-2A91E059B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December 16, 2021, the ABAG Executive Board will conduct a public hearing to consider adoption of the Final RHNA Plan.</a:t>
            </a:r>
          </a:p>
          <a:p>
            <a:r>
              <a:rPr lang="en-US" dirty="0"/>
              <a:t>Housing Element Law allows an unincorporated county and one or more jurisdictions in the county to voluntarily agree on a transfer of units from the County to the city or town after adoption. Contact Gillian Adams (gadams@bayareametro.gov) with questions.</a:t>
            </a:r>
          </a:p>
        </p:txBody>
      </p:sp>
    </p:spTree>
    <p:extLst>
      <p:ext uri="{BB962C8B-B14F-4D97-AF65-F5344CB8AC3E}">
        <p14:creationId xmlns:p14="http://schemas.microsoft.com/office/powerpoint/2010/main" val="21684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D689-DBF7-4896-B82D-B8BBCC34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SB9 Technical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7C29-6B67-471F-98BD-92F6219E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MTC-ABAG is working to produce a suite of SB9 technical assistance materials. Stay tuned for release after internal legal review</a:t>
            </a:r>
          </a:p>
          <a:p>
            <a:pPr lvl="1"/>
            <a:r>
              <a:rPr lang="en-US" dirty="0"/>
              <a:t>Infographic</a:t>
            </a:r>
          </a:p>
          <a:p>
            <a:pPr lvl="1"/>
            <a:r>
              <a:rPr lang="en-US" dirty="0"/>
              <a:t>Legal summary</a:t>
            </a:r>
          </a:p>
          <a:p>
            <a:pPr lvl="1"/>
            <a:r>
              <a:rPr lang="en-US" dirty="0"/>
              <a:t>Template staff reports/presentations</a:t>
            </a:r>
          </a:p>
          <a:p>
            <a:pPr lvl="1"/>
            <a:r>
              <a:rPr lang="en-US" dirty="0"/>
              <a:t>Model ordinance</a:t>
            </a:r>
          </a:p>
        </p:txBody>
      </p:sp>
    </p:spTree>
    <p:extLst>
      <p:ext uri="{BB962C8B-B14F-4D97-AF65-F5344CB8AC3E}">
        <p14:creationId xmlns:p14="http://schemas.microsoft.com/office/powerpoint/2010/main" val="223589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1DB0B-C638-4F30-A9F1-F41A0164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HESS 1.0 and 2.0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A85F-2832-46A9-B87D-9C058A0C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HESS 1.0 available now to local planning staff and Housing Element consultants. Register at: </a:t>
            </a:r>
            <a:r>
              <a:rPr lang="en-US" dirty="0">
                <a:hlinkClick r:id="rId2"/>
              </a:rPr>
              <a:t>https://hess.abag.ca.gov/new/user/account</a:t>
            </a:r>
            <a:endParaRPr lang="en-US" dirty="0"/>
          </a:p>
          <a:p>
            <a:pPr lvl="1"/>
            <a:r>
              <a:rPr lang="en-US" dirty="0"/>
              <a:t>Filter sites</a:t>
            </a:r>
          </a:p>
          <a:p>
            <a:pPr lvl="1"/>
            <a:r>
              <a:rPr lang="en-US" dirty="0"/>
              <a:t>View and edit site details</a:t>
            </a:r>
          </a:p>
          <a:p>
            <a:pPr lvl="1"/>
            <a:r>
              <a:rPr lang="en-US" dirty="0"/>
              <a:t>Identify action items for inclusion in Sites Inventory</a:t>
            </a:r>
          </a:p>
          <a:p>
            <a:pPr lvl="1"/>
            <a:r>
              <a:rPr lang="en-US" dirty="0"/>
              <a:t>Auto-Populate HCD’s Site Inventory Form with selected sites</a:t>
            </a:r>
          </a:p>
          <a:p>
            <a:r>
              <a:rPr lang="en-US" dirty="0"/>
              <a:t>Request Office Hours at </a:t>
            </a:r>
            <a:r>
              <a:rPr lang="en-US" dirty="0">
                <a:hlinkClick r:id="rId3"/>
              </a:rPr>
              <a:t>housingTA@bayareametro.gov</a:t>
            </a:r>
            <a:endParaRPr lang="en-US" dirty="0"/>
          </a:p>
          <a:p>
            <a:r>
              <a:rPr lang="en-US" dirty="0"/>
              <a:t>HESS 2.0 Modules coming soon</a:t>
            </a:r>
          </a:p>
          <a:p>
            <a:pPr lvl="1"/>
            <a:r>
              <a:rPr lang="en-US" dirty="0"/>
              <a:t>AFFH Data Layers to be added by end of this year</a:t>
            </a:r>
          </a:p>
          <a:p>
            <a:pPr lvl="1"/>
            <a:r>
              <a:rPr lang="en-US" dirty="0"/>
              <a:t>AFFH Dashboard with summary analyses in Jan or Feb 2022</a:t>
            </a:r>
          </a:p>
          <a:p>
            <a:pPr lvl="1"/>
            <a:r>
              <a:rPr lang="en-US" dirty="0"/>
              <a:t>Capacity Calculations pre-reviewed by HCD in Jan or Feb 2022</a:t>
            </a:r>
          </a:p>
        </p:txBody>
      </p:sp>
    </p:spTree>
    <p:extLst>
      <p:ext uri="{BB962C8B-B14F-4D97-AF65-F5344CB8AC3E}">
        <p14:creationId xmlns:p14="http://schemas.microsoft.com/office/powerpoint/2010/main" val="95329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29E5-0201-4C2A-B089-89F68927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Symbium Plancheck Licenses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518D7-FF84-4FB7-9EC0-BFDD42BE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ABAG is offering 10 free licenses to Symbium Plancheck, a software program designed to streamline jurisdictions’ plan review of residential projects</a:t>
            </a:r>
          </a:p>
          <a:p>
            <a:r>
              <a:rPr lang="en-US" dirty="0"/>
              <a:t>Jurisdictions may apply for a free license through ABAG by December 22 at 5pm: </a:t>
            </a:r>
            <a:r>
              <a:rPr lang="en-US" dirty="0">
                <a:hlinkClick r:id="rId2"/>
              </a:rPr>
              <a:t>https://abag.ca.gov/our-work/housing/regional-housing-technical-assistance/resources-translation-services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8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3635-AE4B-423C-9B48-20C639B7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50FA8-D988-42C1-9D3F-7E23E90D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Existing suite of AFFH products can be found here: </a:t>
            </a:r>
            <a:r>
              <a:rPr lang="en-US" dirty="0">
                <a:hlinkClick r:id="rId2"/>
              </a:rPr>
              <a:t>https://abag.ca.gov/our-work/housing/regional-housing-technical-assistance/affirmatively-furthering-fair-housing</a:t>
            </a:r>
            <a:endParaRPr lang="en-US" dirty="0"/>
          </a:p>
          <a:p>
            <a:pPr lvl="1"/>
            <a:r>
              <a:rPr lang="en-US" dirty="0"/>
              <a:t>AFFH Template Staff Report.</a:t>
            </a:r>
          </a:p>
          <a:p>
            <a:pPr lvl="1"/>
            <a:r>
              <a:rPr lang="en-US" dirty="0"/>
              <a:t>AFFH Template Staff Slide Deck.</a:t>
            </a:r>
          </a:p>
          <a:p>
            <a:pPr lvl="1"/>
            <a:r>
              <a:rPr lang="en-US" dirty="0"/>
              <a:t>Draft AFFH Data Guidance Checklist</a:t>
            </a:r>
          </a:p>
          <a:p>
            <a:r>
              <a:rPr lang="en-US" dirty="0"/>
              <a:t>AFFH Products coming soon:</a:t>
            </a:r>
          </a:p>
          <a:p>
            <a:pPr lvl="1"/>
            <a:r>
              <a:rPr lang="en-US" dirty="0"/>
              <a:t>Individually tailored reports on segregation patterns for all 109 jurisdictions, similar to the previously released Data Packets.</a:t>
            </a:r>
          </a:p>
          <a:p>
            <a:pPr lvl="1"/>
            <a:r>
              <a:rPr lang="en-US" dirty="0"/>
              <a:t>Final AFFH Data Checklist that summarizes data points required by HCD’s AFFH Guidance Memo.</a:t>
            </a:r>
          </a:p>
          <a:p>
            <a:pPr lvl="1"/>
            <a:r>
              <a:rPr lang="en-US" dirty="0"/>
              <a:t>Guidance materials about developing policies and programs that address AFFH.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75660"/>
      </p:ext>
    </p:extLst>
  </p:cSld>
  <p:clrMapOvr>
    <a:masterClrMapping/>
  </p:clrMapOvr>
</p:sld>
</file>

<file path=ppt/theme/theme1.xml><?xml version="1.0" encoding="utf-8"?>
<a:theme xmlns:a="http://schemas.openxmlformats.org/drawingml/2006/main" name="Santa Clara - Dark">
  <a:themeElements>
    <a:clrScheme name="Custom 3">
      <a:dk1>
        <a:srgbClr val="2020AA"/>
      </a:dk1>
      <a:lt1>
        <a:srgbClr val="FFFFFF"/>
      </a:lt1>
      <a:dk2>
        <a:srgbClr val="2020AA"/>
      </a:dk2>
      <a:lt2>
        <a:srgbClr val="FBFAFF"/>
      </a:lt2>
      <a:accent1>
        <a:srgbClr val="4343FF"/>
      </a:accent1>
      <a:accent2>
        <a:srgbClr val="E33A86"/>
      </a:accent2>
      <a:accent3>
        <a:srgbClr val="F9972C"/>
      </a:accent3>
      <a:accent4>
        <a:srgbClr val="F9C932"/>
      </a:accent4>
      <a:accent5>
        <a:srgbClr val="6ED3C9"/>
      </a:accent5>
      <a:accent6>
        <a:srgbClr val="139B97"/>
      </a:accent6>
      <a:hlink>
        <a:srgbClr val="6ED3C9"/>
      </a:hlink>
      <a:folHlink>
        <a:srgbClr val="139B9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1176</Words>
  <Application>Microsoft Macintosh PowerPoint</Application>
  <PresentationFormat>On-screen Show (4:3)</PresentationFormat>
  <Paragraphs>142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Santa Clara - Dark</vt:lpstr>
      <vt:lpstr>PowerPoint Presentation</vt:lpstr>
      <vt:lpstr>Agenda </vt:lpstr>
      <vt:lpstr>Announcements</vt:lpstr>
      <vt:lpstr>ABAG Announcements</vt:lpstr>
      <vt:lpstr>Regional Housing Needs Allocation</vt:lpstr>
      <vt:lpstr>SB9 Technical Assistance</vt:lpstr>
      <vt:lpstr>HESS 1.0 and 2.0 Modules</vt:lpstr>
      <vt:lpstr>Symbium Plancheck Licenses</vt:lpstr>
      <vt:lpstr>AFFH</vt:lpstr>
      <vt:lpstr>Leading with Equity Workgroup</vt:lpstr>
      <vt:lpstr>Transforming Malls and Office Parks into Neighborhoods</vt:lpstr>
      <vt:lpstr>Public Lands Re-use Initiative</vt:lpstr>
      <vt:lpstr>AFFH Technical Assistance </vt:lpstr>
      <vt:lpstr>Government Constraints Survey  </vt:lpstr>
      <vt:lpstr>Housing Element Status and Timing</vt:lpstr>
      <vt:lpstr>Housing Element Status and Timing</vt:lpstr>
      <vt:lpstr>Establishing a Local Preference Policy Step by Step </vt:lpstr>
      <vt:lpstr>Case Study: Redwood City </vt:lpstr>
      <vt:lpstr>Local Preferences </vt:lpstr>
      <vt:lpstr>Product Requests?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 Biličič</dc:creator>
  <cp:lastModifiedBy>paul peninger</cp:lastModifiedBy>
  <cp:revision>39</cp:revision>
  <dcterms:created xsi:type="dcterms:W3CDTF">2021-07-28T08:10:09Z</dcterms:created>
  <dcterms:modified xsi:type="dcterms:W3CDTF">2021-12-09T21:31:45Z</dcterms:modified>
</cp:coreProperties>
</file>