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924" r:id="rId2"/>
    <p:sldId id="925" r:id="rId3"/>
    <p:sldId id="952" r:id="rId4"/>
    <p:sldId id="928" r:id="rId5"/>
    <p:sldId id="930" r:id="rId6"/>
    <p:sldId id="939" r:id="rId7"/>
    <p:sldId id="941" r:id="rId8"/>
    <p:sldId id="940" r:id="rId9"/>
    <p:sldId id="942" r:id="rId10"/>
    <p:sldId id="937" r:id="rId11"/>
    <p:sldId id="931" r:id="rId12"/>
    <p:sldId id="270" r:id="rId13"/>
    <p:sldId id="947" r:id="rId14"/>
    <p:sldId id="943" r:id="rId15"/>
    <p:sldId id="944" r:id="rId16"/>
    <p:sldId id="948" r:id="rId17"/>
    <p:sldId id="949" r:id="rId18"/>
    <p:sldId id="950" r:id="rId19"/>
    <p:sldId id="945" r:id="rId20"/>
    <p:sldId id="933" r:id="rId21"/>
    <p:sldId id="94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312C71E-3CA6-94DC-FADB-5F503151B7DD}" name="Guest User" initials="GU" userId="S::urn:spo:anon#d5db8cdcbe72406ac8f5e6e3042cf4f80ed0115a17c10ea56cd1e84a4279046d::" providerId="AD"/>
  <p188:author id="{AB270B23-2444-1A66-074B-D5DED476DC12}" name="Kristy Wang" initials="KW" userId="Kristy Wang" providerId="None"/>
  <p188:author id="{AF49284C-C8B9-9241-F0C4-EE440576BB70}" name="Nazanin Salehi" initials="NS" userId="S::nsalehi@goldfarblipman.com::3829f1e3-1692-450f-8b3d-b68eae97a87d" providerId="AD"/>
  <p188:author id="{B997F160-BA71-1D05-8470-9610741B0BCE}" name="Joshua Abrams" initials="JA" userId="7df77d2577a77629"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89"/>
    <p:restoredTop sz="84085"/>
  </p:normalViewPr>
  <p:slideViewPr>
    <p:cSldViewPr snapToGrid="0" snapToObjects="1" showGuides="1">
      <p:cViewPr varScale="1">
        <p:scale>
          <a:sx n="93" d="100"/>
          <a:sy n="93" d="100"/>
        </p:scale>
        <p:origin x="248" y="408"/>
      </p:cViewPr>
      <p:guideLst>
        <p:guide orient="horz" pos="2160"/>
        <p:guide pos="3840"/>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69E851-F6C6-8D41-8E3F-70CF209C680F}" type="datetimeFigureOut">
              <a:rPr lang="en-US" smtClean="0"/>
              <a:t>12/8/21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32F750-EC4D-814A-A258-035A734947E2}" type="slidenum">
              <a:rPr lang="en-US" smtClean="0"/>
              <a:t>‹#›</a:t>
            </a:fld>
            <a:endParaRPr lang="en-US"/>
          </a:p>
        </p:txBody>
      </p:sp>
    </p:spTree>
    <p:extLst>
      <p:ext uri="{BB962C8B-B14F-4D97-AF65-F5344CB8AC3E}">
        <p14:creationId xmlns:p14="http://schemas.microsoft.com/office/powerpoint/2010/main" val="2617600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32F750-EC4D-814A-A258-035A734947E2}" type="slidenum">
              <a:rPr lang="en-US" smtClean="0"/>
              <a:t>1</a:t>
            </a:fld>
            <a:endParaRPr lang="en-US"/>
          </a:p>
        </p:txBody>
      </p:sp>
    </p:spTree>
    <p:extLst>
      <p:ext uri="{BB962C8B-B14F-4D97-AF65-F5344CB8AC3E}">
        <p14:creationId xmlns:p14="http://schemas.microsoft.com/office/powerpoint/2010/main" val="17557028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32F750-EC4D-814A-A258-035A734947E2}" type="slidenum">
              <a:rPr lang="en-US" smtClean="0"/>
              <a:t>21</a:t>
            </a:fld>
            <a:endParaRPr lang="en-US"/>
          </a:p>
        </p:txBody>
      </p:sp>
    </p:spTree>
    <p:extLst>
      <p:ext uri="{BB962C8B-B14F-4D97-AF65-F5344CB8AC3E}">
        <p14:creationId xmlns:p14="http://schemas.microsoft.com/office/powerpoint/2010/main" val="4134237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i="1" dirty="0"/>
              <a:t>Signed into law on September 16, 2021</a:t>
            </a:r>
          </a:p>
          <a:p>
            <a:pPr marL="0" indent="0">
              <a:buNone/>
            </a:pPr>
            <a:r>
              <a:rPr lang="en-US" i="1" dirty="0"/>
              <a:t>Goes into effect January 1, 2022</a:t>
            </a:r>
          </a:p>
          <a:p>
            <a:endParaRPr lang="en-US" dirty="0"/>
          </a:p>
          <a:p>
            <a:r>
              <a:rPr lang="en-US" dirty="0"/>
              <a:t>Two primary components</a:t>
            </a:r>
          </a:p>
          <a:p>
            <a:endParaRPr lang="en-US" dirty="0"/>
          </a:p>
          <a:p>
            <a:r>
              <a:rPr lang="en-US" dirty="0"/>
              <a:t>(Also Subdivision Map Act amendment, not controversial) </a:t>
            </a:r>
          </a:p>
        </p:txBody>
      </p:sp>
      <p:sp>
        <p:nvSpPr>
          <p:cNvPr id="4" name="Slide Number Placeholder 3"/>
          <p:cNvSpPr>
            <a:spLocks noGrp="1"/>
          </p:cNvSpPr>
          <p:nvPr>
            <p:ph type="sldNum" sz="quarter" idx="5"/>
          </p:nvPr>
        </p:nvSpPr>
        <p:spPr/>
        <p:txBody>
          <a:bodyPr/>
          <a:lstStyle/>
          <a:p>
            <a:fld id="{9732F750-EC4D-814A-A258-035A734947E2}" type="slidenum">
              <a:rPr lang="en-US" smtClean="0"/>
              <a:t>2</a:t>
            </a:fld>
            <a:endParaRPr lang="en-US"/>
          </a:p>
        </p:txBody>
      </p:sp>
    </p:spTree>
    <p:extLst>
      <p:ext uri="{BB962C8B-B14F-4D97-AF65-F5344CB8AC3E}">
        <p14:creationId xmlns:p14="http://schemas.microsoft.com/office/powerpoint/2010/main" val="1787382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p:txBody>
          <a:bodyPr/>
          <a:lstStyle/>
          <a:p>
            <a:fld id="{9732F750-EC4D-814A-A258-035A734947E2}" type="slidenum">
              <a:rPr lang="en-US" smtClean="0"/>
              <a:t>3</a:t>
            </a:fld>
            <a:endParaRPr lang="en-US"/>
          </a:p>
        </p:txBody>
      </p:sp>
    </p:spTree>
    <p:extLst>
      <p:ext uri="{BB962C8B-B14F-4D97-AF65-F5344CB8AC3E}">
        <p14:creationId xmlns:p14="http://schemas.microsoft.com/office/powerpoint/2010/main" val="42820427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parcels are affected by SB 9</a:t>
            </a:r>
          </a:p>
        </p:txBody>
      </p:sp>
      <p:sp>
        <p:nvSpPr>
          <p:cNvPr id="4" name="Slide Number Placeholder 3"/>
          <p:cNvSpPr>
            <a:spLocks noGrp="1"/>
          </p:cNvSpPr>
          <p:nvPr>
            <p:ph type="sldNum" sz="quarter" idx="5"/>
          </p:nvPr>
        </p:nvSpPr>
        <p:spPr/>
        <p:txBody>
          <a:bodyPr/>
          <a:lstStyle/>
          <a:p>
            <a:fld id="{9732F750-EC4D-814A-A258-035A734947E2}" type="slidenum">
              <a:rPr lang="en-US" smtClean="0"/>
              <a:t>4</a:t>
            </a:fld>
            <a:endParaRPr lang="en-US"/>
          </a:p>
        </p:txBody>
      </p:sp>
    </p:spTree>
    <p:extLst>
      <p:ext uri="{BB962C8B-B14F-4D97-AF65-F5344CB8AC3E}">
        <p14:creationId xmlns:p14="http://schemas.microsoft.com/office/powerpoint/2010/main" val="985080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32F750-EC4D-814A-A258-035A734947E2}" type="slidenum">
              <a:rPr lang="en-US" smtClean="0"/>
              <a:t>11</a:t>
            </a:fld>
            <a:endParaRPr lang="en-US"/>
          </a:p>
        </p:txBody>
      </p:sp>
    </p:spTree>
    <p:extLst>
      <p:ext uri="{BB962C8B-B14F-4D97-AF65-F5344CB8AC3E}">
        <p14:creationId xmlns:p14="http://schemas.microsoft.com/office/powerpoint/2010/main" val="4116581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ternercenter.berkeley.edu</a:t>
            </a:r>
            <a:r>
              <a:rPr lang="en-US" dirty="0"/>
              <a:t>/research-and-policy/duplexes-lot-split-sb-9/</a:t>
            </a:r>
          </a:p>
          <a:p>
            <a:endParaRPr lang="en-US" dirty="0"/>
          </a:p>
        </p:txBody>
      </p:sp>
      <p:sp>
        <p:nvSpPr>
          <p:cNvPr id="4" name="Slide Number Placeholder 3"/>
          <p:cNvSpPr>
            <a:spLocks noGrp="1"/>
          </p:cNvSpPr>
          <p:nvPr>
            <p:ph type="sldNum" sz="quarter" idx="5"/>
          </p:nvPr>
        </p:nvSpPr>
        <p:spPr/>
        <p:txBody>
          <a:bodyPr/>
          <a:lstStyle/>
          <a:p>
            <a:fld id="{B7AB89A3-C16E-450B-927A-A30D247464CC}" type="slidenum">
              <a:rPr lang="es-MX" smtClean="0"/>
              <a:t>12</a:t>
            </a:fld>
            <a:endParaRPr lang="es-MX"/>
          </a:p>
        </p:txBody>
      </p:sp>
    </p:spTree>
    <p:extLst>
      <p:ext uri="{BB962C8B-B14F-4D97-AF65-F5344CB8AC3E}">
        <p14:creationId xmlns:p14="http://schemas.microsoft.com/office/powerpoint/2010/main" val="39921915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Jurisdiction-level analysis results (places with more than 5,000 single-family parcels) are linked at this page (after the link to the full report):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ternercenter.berkeley.edu</a:t>
            </a:r>
            <a:r>
              <a:rPr lang="en-US" dirty="0"/>
              <a:t>/research-and-policy/duplexes-lot-split-sb-9/</a:t>
            </a:r>
          </a:p>
        </p:txBody>
      </p:sp>
      <p:sp>
        <p:nvSpPr>
          <p:cNvPr id="4" name="Slide Number Placeholder 3"/>
          <p:cNvSpPr>
            <a:spLocks noGrp="1"/>
          </p:cNvSpPr>
          <p:nvPr>
            <p:ph type="sldNum" sz="quarter" idx="5"/>
          </p:nvPr>
        </p:nvSpPr>
        <p:spPr/>
        <p:txBody>
          <a:bodyPr/>
          <a:lstStyle/>
          <a:p>
            <a:fld id="{9732F750-EC4D-814A-A258-035A734947E2}" type="slidenum">
              <a:rPr lang="en-US" smtClean="0"/>
              <a:t>13</a:t>
            </a:fld>
            <a:endParaRPr lang="en-US"/>
          </a:p>
        </p:txBody>
      </p:sp>
    </p:spTree>
    <p:extLst>
      <p:ext uri="{BB962C8B-B14F-4D97-AF65-F5344CB8AC3E}">
        <p14:creationId xmlns:p14="http://schemas.microsoft.com/office/powerpoint/2010/main" val="32574132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might SB 9 be an opportunity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is missing middle housing? </a:t>
            </a:r>
            <a:r>
              <a:rPr lang="en-US" i="0" dirty="0"/>
              <a:t>- </a:t>
            </a:r>
            <a:r>
              <a:rPr lang="en-US" sz="1200" i="0" dirty="0">
                <a:solidFill>
                  <a:schemeClr val="bg2">
                    <a:lumMod val="25000"/>
                  </a:schemeClr>
                </a:solidFill>
              </a:rPr>
              <a:t>House-scale buildings with multiple units in walkable neighborhoods</a:t>
            </a:r>
            <a:endParaRPr lang="en-US" i="0" dirty="0"/>
          </a:p>
          <a:p>
            <a:r>
              <a:rPr lang="en-US" dirty="0"/>
              <a:t>Recent interest from lots of jurisdictions as a way to increase housing in a neighborhood-friendly way</a:t>
            </a:r>
          </a:p>
          <a:p>
            <a:endParaRPr lang="en-US" dirty="0"/>
          </a:p>
        </p:txBody>
      </p:sp>
      <p:sp>
        <p:nvSpPr>
          <p:cNvPr id="4" name="Slide Number Placeholder 3"/>
          <p:cNvSpPr>
            <a:spLocks noGrp="1"/>
          </p:cNvSpPr>
          <p:nvPr>
            <p:ph type="sldNum" sz="quarter" idx="5"/>
          </p:nvPr>
        </p:nvSpPr>
        <p:spPr/>
        <p:txBody>
          <a:bodyPr/>
          <a:lstStyle/>
          <a:p>
            <a:fld id="{9732F750-EC4D-814A-A258-035A734947E2}" type="slidenum">
              <a:rPr lang="en-US" smtClean="0"/>
              <a:t>15</a:t>
            </a:fld>
            <a:endParaRPr lang="en-US"/>
          </a:p>
        </p:txBody>
      </p:sp>
    </p:spTree>
    <p:extLst>
      <p:ext uri="{BB962C8B-B14F-4D97-AF65-F5344CB8AC3E}">
        <p14:creationId xmlns:p14="http://schemas.microsoft.com/office/powerpoint/2010/main" val="22358083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32F750-EC4D-814A-A258-035A734947E2}" type="slidenum">
              <a:rPr lang="en-US" smtClean="0"/>
              <a:t>20</a:t>
            </a:fld>
            <a:endParaRPr lang="en-US"/>
          </a:p>
        </p:txBody>
      </p:sp>
    </p:spTree>
    <p:extLst>
      <p:ext uri="{BB962C8B-B14F-4D97-AF65-F5344CB8AC3E}">
        <p14:creationId xmlns:p14="http://schemas.microsoft.com/office/powerpoint/2010/main" val="765998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a:gsLst>
            <a:gs pos="70000">
              <a:schemeClr val="bg1">
                <a:lumMod val="70000"/>
                <a:lumOff val="30000"/>
              </a:schemeClr>
            </a:gs>
            <a:gs pos="100000">
              <a:schemeClr val="bg1">
                <a:lumMod val="70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7FFE6-28A6-324E-9941-53CE691FB211}"/>
              </a:ext>
            </a:extLst>
          </p:cNvPr>
          <p:cNvSpPr>
            <a:spLocks noGrp="1"/>
          </p:cNvSpPr>
          <p:nvPr>
            <p:ph type="ctrTitle"/>
          </p:nvPr>
        </p:nvSpPr>
        <p:spPr>
          <a:xfrm>
            <a:off x="1077238" y="1122363"/>
            <a:ext cx="9590762" cy="2387600"/>
          </a:xfrm>
        </p:spPr>
        <p:txBody>
          <a:bodyPr anchor="ctr" anchorCtr="0">
            <a:normAutofit/>
          </a:bodyPr>
          <a:lstStyle>
            <a:lvl1pPr algn="l">
              <a:defRPr sz="4800">
                <a:solidFill>
                  <a:schemeClr val="accent5">
                    <a:lumMod val="75000"/>
                  </a:schemeClr>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B7204F0-4A2B-1F4B-93FA-BF20E9E846D1}"/>
              </a:ext>
            </a:extLst>
          </p:cNvPr>
          <p:cNvSpPr>
            <a:spLocks noGrp="1"/>
          </p:cNvSpPr>
          <p:nvPr>
            <p:ph type="subTitle" idx="1"/>
          </p:nvPr>
        </p:nvSpPr>
        <p:spPr>
          <a:xfrm>
            <a:off x="4842026" y="3827507"/>
            <a:ext cx="5825974" cy="1655762"/>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67E56DB-CB3F-8446-B702-82082D862E60}"/>
              </a:ext>
            </a:extLst>
          </p:cNvPr>
          <p:cNvSpPr>
            <a:spLocks noGrp="1"/>
          </p:cNvSpPr>
          <p:nvPr>
            <p:ph type="dt" sz="half" idx="10"/>
          </p:nvPr>
        </p:nvSpPr>
        <p:spPr/>
        <p:txBody>
          <a:bodyPr/>
          <a:lstStyle/>
          <a:p>
            <a:fld id="{4192C647-2CC3-1E43-9F5A-5CB13B78CC42}" type="datetimeFigureOut">
              <a:rPr lang="en-US" smtClean="0"/>
              <a:t>12/8/21</a:t>
            </a:fld>
            <a:endParaRPr lang="en-US"/>
          </a:p>
        </p:txBody>
      </p:sp>
      <p:sp>
        <p:nvSpPr>
          <p:cNvPr id="5" name="Footer Placeholder 4">
            <a:extLst>
              <a:ext uri="{FF2B5EF4-FFF2-40B4-BE49-F238E27FC236}">
                <a16:creationId xmlns:a16="http://schemas.microsoft.com/office/drawing/2014/main" id="{EA02B295-61FD-4349-B47F-59858F6DBD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2B9664-DF16-3444-A551-23878299810A}"/>
              </a:ext>
            </a:extLst>
          </p:cNvPr>
          <p:cNvSpPr>
            <a:spLocks noGrp="1"/>
          </p:cNvSpPr>
          <p:nvPr>
            <p:ph type="sldNum" sz="quarter" idx="12"/>
          </p:nvPr>
        </p:nvSpPr>
        <p:spPr/>
        <p:txBody>
          <a:bodyPr/>
          <a:lstStyle/>
          <a:p>
            <a:fld id="{664336B7-4B1B-B043-B8D4-F2A73EBA36CA}" type="slidenum">
              <a:rPr lang="en-US" smtClean="0"/>
              <a:t>‹#›</a:t>
            </a:fld>
            <a:endParaRPr lang="en-US"/>
          </a:p>
        </p:txBody>
      </p:sp>
    </p:spTree>
    <p:extLst>
      <p:ext uri="{BB962C8B-B14F-4D97-AF65-F5344CB8AC3E}">
        <p14:creationId xmlns:p14="http://schemas.microsoft.com/office/powerpoint/2010/main" val="3075436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8418223-49ED-5644-B91A-1F29FEF32D4B}"/>
              </a:ext>
            </a:extLst>
          </p:cNvPr>
          <p:cNvSpPr/>
          <p:nvPr userDrawn="1"/>
        </p:nvSpPr>
        <p:spPr>
          <a:xfrm>
            <a:off x="0" y="0"/>
            <a:ext cx="4597052" cy="68580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5BDDCF-F1F5-EE41-9D2D-FD5D3696F160}"/>
              </a:ext>
            </a:extLst>
          </p:cNvPr>
          <p:cNvSpPr>
            <a:spLocks noGrp="1"/>
          </p:cNvSpPr>
          <p:nvPr>
            <p:ph type="title"/>
          </p:nvPr>
        </p:nvSpPr>
        <p:spPr>
          <a:xfrm>
            <a:off x="489060" y="449262"/>
            <a:ext cx="3932237" cy="1600200"/>
          </a:xfrm>
        </p:spPr>
        <p:txBody>
          <a:bodyPr anchor="b"/>
          <a:lstStyle>
            <a:lvl1pPr>
              <a:defRPr sz="320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9AF18229-6195-AB43-B02D-E25A598A095C}"/>
              </a:ext>
            </a:extLst>
          </p:cNvPr>
          <p:cNvSpPr>
            <a:spLocks noGrp="1"/>
          </p:cNvSpPr>
          <p:nvPr>
            <p:ph idx="1"/>
          </p:nvPr>
        </p:nvSpPr>
        <p:spPr>
          <a:xfrm>
            <a:off x="4910357" y="449263"/>
            <a:ext cx="6701270" cy="54117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1B6DB02B-F810-094A-80BA-C02E09233A8C}"/>
              </a:ext>
            </a:extLst>
          </p:cNvPr>
          <p:cNvSpPr>
            <a:spLocks noGrp="1"/>
          </p:cNvSpPr>
          <p:nvPr>
            <p:ph type="body" sz="half" idx="2"/>
          </p:nvPr>
        </p:nvSpPr>
        <p:spPr>
          <a:xfrm>
            <a:off x="489060" y="2049462"/>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5795FE-FA39-7548-8505-23E6A034FC8E}"/>
              </a:ext>
            </a:extLst>
          </p:cNvPr>
          <p:cNvSpPr>
            <a:spLocks noGrp="1"/>
          </p:cNvSpPr>
          <p:nvPr>
            <p:ph type="dt" sz="half" idx="10"/>
          </p:nvPr>
        </p:nvSpPr>
        <p:spPr/>
        <p:txBody>
          <a:bodyPr/>
          <a:lstStyle/>
          <a:p>
            <a:fld id="{4192C647-2CC3-1E43-9F5A-5CB13B78CC42}" type="datetimeFigureOut">
              <a:rPr lang="en-US" smtClean="0"/>
              <a:t>12/8/21</a:t>
            </a:fld>
            <a:endParaRPr lang="en-US"/>
          </a:p>
        </p:txBody>
      </p:sp>
      <p:sp>
        <p:nvSpPr>
          <p:cNvPr id="6" name="Footer Placeholder 5">
            <a:extLst>
              <a:ext uri="{FF2B5EF4-FFF2-40B4-BE49-F238E27FC236}">
                <a16:creationId xmlns:a16="http://schemas.microsoft.com/office/drawing/2014/main" id="{82984A06-D364-F44B-8F44-396D9834A7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18B531-3883-6A41-9B33-A05965E20F7F}"/>
              </a:ext>
            </a:extLst>
          </p:cNvPr>
          <p:cNvSpPr>
            <a:spLocks noGrp="1"/>
          </p:cNvSpPr>
          <p:nvPr>
            <p:ph type="sldNum" sz="quarter" idx="12"/>
          </p:nvPr>
        </p:nvSpPr>
        <p:spPr/>
        <p:txBody>
          <a:bodyPr/>
          <a:lstStyle/>
          <a:p>
            <a:fld id="{664336B7-4B1B-B043-B8D4-F2A73EBA36CA}" type="slidenum">
              <a:rPr lang="en-US" smtClean="0"/>
              <a:t>‹#›</a:t>
            </a:fld>
            <a:endParaRPr lang="en-US"/>
          </a:p>
        </p:txBody>
      </p:sp>
    </p:spTree>
    <p:extLst>
      <p:ext uri="{BB962C8B-B14F-4D97-AF65-F5344CB8AC3E}">
        <p14:creationId xmlns:p14="http://schemas.microsoft.com/office/powerpoint/2010/main" val="450578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6D642-B237-B147-9113-5F2B54B2B8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DD64B32F-D4F3-7E4F-AE58-FA06738E52F7}"/>
              </a:ext>
            </a:extLst>
          </p:cNvPr>
          <p:cNvSpPr>
            <a:spLocks noGrp="1"/>
          </p:cNvSpPr>
          <p:nvPr>
            <p:ph type="body" sz="half" idx="2"/>
          </p:nvPr>
        </p:nvSpPr>
        <p:spPr>
          <a:xfrm>
            <a:off x="839788" y="2057399"/>
            <a:ext cx="3932237" cy="39926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16C1D0-0D4C-0E4F-916A-C1147BC6CABE}"/>
              </a:ext>
            </a:extLst>
          </p:cNvPr>
          <p:cNvSpPr>
            <a:spLocks noGrp="1"/>
          </p:cNvSpPr>
          <p:nvPr>
            <p:ph type="dt" sz="half" idx="10"/>
          </p:nvPr>
        </p:nvSpPr>
        <p:spPr/>
        <p:txBody>
          <a:bodyPr/>
          <a:lstStyle/>
          <a:p>
            <a:fld id="{4192C647-2CC3-1E43-9F5A-5CB13B78CC42}" type="datetimeFigureOut">
              <a:rPr lang="en-US" smtClean="0"/>
              <a:t>12/8/21</a:t>
            </a:fld>
            <a:endParaRPr lang="en-US"/>
          </a:p>
        </p:txBody>
      </p:sp>
      <p:sp>
        <p:nvSpPr>
          <p:cNvPr id="6" name="Footer Placeholder 5">
            <a:extLst>
              <a:ext uri="{FF2B5EF4-FFF2-40B4-BE49-F238E27FC236}">
                <a16:creationId xmlns:a16="http://schemas.microsoft.com/office/drawing/2014/main" id="{6B0E3D35-FF9C-094C-B970-3B1EB170BD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055AA0-46F6-6846-BB27-5E2DE76F2044}"/>
              </a:ext>
            </a:extLst>
          </p:cNvPr>
          <p:cNvSpPr>
            <a:spLocks noGrp="1"/>
          </p:cNvSpPr>
          <p:nvPr>
            <p:ph type="sldNum" sz="quarter" idx="12"/>
          </p:nvPr>
        </p:nvSpPr>
        <p:spPr/>
        <p:txBody>
          <a:bodyPr/>
          <a:lstStyle/>
          <a:p>
            <a:fld id="{664336B7-4B1B-B043-B8D4-F2A73EBA36CA}" type="slidenum">
              <a:rPr lang="en-US" smtClean="0"/>
              <a:t>‹#›</a:t>
            </a:fld>
            <a:endParaRPr lang="en-US"/>
          </a:p>
        </p:txBody>
      </p:sp>
      <p:sp>
        <p:nvSpPr>
          <p:cNvPr id="9" name="Content Placeholder 8">
            <a:extLst>
              <a:ext uri="{FF2B5EF4-FFF2-40B4-BE49-F238E27FC236}">
                <a16:creationId xmlns:a16="http://schemas.microsoft.com/office/drawing/2014/main" id="{9B8940EB-C385-5F4F-B057-6AFD72AB570C}"/>
              </a:ext>
            </a:extLst>
          </p:cNvPr>
          <p:cNvSpPr>
            <a:spLocks noGrp="1"/>
          </p:cNvSpPr>
          <p:nvPr>
            <p:ph sz="quarter" idx="13"/>
          </p:nvPr>
        </p:nvSpPr>
        <p:spPr>
          <a:xfrm>
            <a:off x="5038725" y="457200"/>
            <a:ext cx="6572902" cy="55928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30526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cSld name="OLD_Section Header">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7306A-B3B3-C747-9556-B027E5FAACF4}"/>
              </a:ext>
            </a:extLst>
          </p:cNvPr>
          <p:cNvSpPr>
            <a:spLocks noGrp="1"/>
          </p:cNvSpPr>
          <p:nvPr>
            <p:ph type="title"/>
          </p:nvPr>
        </p:nvSpPr>
        <p:spPr>
          <a:xfrm>
            <a:off x="1009981" y="1709740"/>
            <a:ext cx="10515600" cy="2852737"/>
          </a:xfrm>
        </p:spPr>
        <p:txBody>
          <a:bodyPr anchor="b"/>
          <a:lstStyle>
            <a:lvl1pPr>
              <a:defRPr sz="4500">
                <a:solidFill>
                  <a:schemeClr val="tx1"/>
                </a:solidFill>
              </a:defRPr>
            </a:lvl1pPr>
          </a:lstStyle>
          <a:p>
            <a:r>
              <a:rPr lang="en-US"/>
              <a:t>Click to edit Master title style</a:t>
            </a:r>
          </a:p>
        </p:txBody>
      </p:sp>
      <p:sp>
        <p:nvSpPr>
          <p:cNvPr id="3" name="Text Placeholder 2">
            <a:extLst>
              <a:ext uri="{FF2B5EF4-FFF2-40B4-BE49-F238E27FC236}">
                <a16:creationId xmlns:a16="http://schemas.microsoft.com/office/drawing/2014/main" id="{8C8A6879-DCFB-7B46-A593-8D819269076A}"/>
              </a:ext>
            </a:extLst>
          </p:cNvPr>
          <p:cNvSpPr>
            <a:spLocks noGrp="1"/>
          </p:cNvSpPr>
          <p:nvPr>
            <p:ph type="body" idx="1"/>
          </p:nvPr>
        </p:nvSpPr>
        <p:spPr>
          <a:xfrm>
            <a:off x="100998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957273E-B4A4-1249-9383-D8709EB0ED86}"/>
              </a:ext>
            </a:extLst>
          </p:cNvPr>
          <p:cNvSpPr>
            <a:spLocks noGrp="1"/>
          </p:cNvSpPr>
          <p:nvPr>
            <p:ph type="dt" sz="half" idx="10"/>
          </p:nvPr>
        </p:nvSpPr>
        <p:spPr/>
        <p:txBody>
          <a:bodyPr/>
          <a:lstStyle/>
          <a:p>
            <a:fld id="{EC002714-3362-4441-BE57-873D885D976D}" type="datetimeFigureOut">
              <a:rPr lang="en-US" smtClean="0"/>
              <a:t>12/8/21</a:t>
            </a:fld>
            <a:endParaRPr lang="en-US"/>
          </a:p>
        </p:txBody>
      </p:sp>
      <p:sp>
        <p:nvSpPr>
          <p:cNvPr id="5" name="Footer Placeholder 4">
            <a:extLst>
              <a:ext uri="{FF2B5EF4-FFF2-40B4-BE49-F238E27FC236}">
                <a16:creationId xmlns:a16="http://schemas.microsoft.com/office/drawing/2014/main" id="{36DC03CD-5A35-C84C-8286-06E0F2838B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399D1E-078A-A745-86D6-197FA6E2A138}"/>
              </a:ext>
            </a:extLst>
          </p:cNvPr>
          <p:cNvSpPr>
            <a:spLocks noGrp="1"/>
          </p:cNvSpPr>
          <p:nvPr>
            <p:ph type="sldNum" sz="quarter" idx="12"/>
          </p:nvPr>
        </p:nvSpPr>
        <p:spPr/>
        <p:txBody>
          <a:bodyPr/>
          <a:lstStyle/>
          <a:p>
            <a:fld id="{A8F03755-A10C-4B4D-9288-0FCBDA01038F}" type="slidenum">
              <a:rPr lang="en-US" smtClean="0"/>
              <a:t>‹#›</a:t>
            </a:fld>
            <a:endParaRPr lang="en-US"/>
          </a:p>
        </p:txBody>
      </p:sp>
    </p:spTree>
    <p:extLst>
      <p:ext uri="{BB962C8B-B14F-4D97-AF65-F5344CB8AC3E}">
        <p14:creationId xmlns:p14="http://schemas.microsoft.com/office/powerpoint/2010/main" val="2692000280"/>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56B94-2AF4-E045-BBDE-A9D3F5C71F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ABC820-0769-0E4C-B905-2613251A387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379296-CA0C-BD46-A5B3-7D5B6F9599F0}"/>
              </a:ext>
            </a:extLst>
          </p:cNvPr>
          <p:cNvSpPr>
            <a:spLocks noGrp="1"/>
          </p:cNvSpPr>
          <p:nvPr>
            <p:ph type="dt" sz="half" idx="10"/>
          </p:nvPr>
        </p:nvSpPr>
        <p:spPr/>
        <p:txBody>
          <a:bodyPr/>
          <a:lstStyle/>
          <a:p>
            <a:fld id="{4192C647-2CC3-1E43-9F5A-5CB13B78CC42}" type="datetimeFigureOut">
              <a:rPr lang="en-US" smtClean="0"/>
              <a:t>12/8/21</a:t>
            </a:fld>
            <a:endParaRPr lang="en-US"/>
          </a:p>
        </p:txBody>
      </p:sp>
      <p:sp>
        <p:nvSpPr>
          <p:cNvPr id="5" name="Footer Placeholder 4">
            <a:extLst>
              <a:ext uri="{FF2B5EF4-FFF2-40B4-BE49-F238E27FC236}">
                <a16:creationId xmlns:a16="http://schemas.microsoft.com/office/drawing/2014/main" id="{78C9B519-F80C-AC4C-B953-6F4E260F6E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FB24AC-DB2B-364D-92A3-A78394AF9649}"/>
              </a:ext>
            </a:extLst>
          </p:cNvPr>
          <p:cNvSpPr>
            <a:spLocks noGrp="1"/>
          </p:cNvSpPr>
          <p:nvPr>
            <p:ph type="sldNum" sz="quarter" idx="12"/>
          </p:nvPr>
        </p:nvSpPr>
        <p:spPr/>
        <p:txBody>
          <a:bodyPr/>
          <a:lstStyle/>
          <a:p>
            <a:fld id="{664336B7-4B1B-B043-B8D4-F2A73EBA36CA}" type="slidenum">
              <a:rPr lang="en-US" smtClean="0"/>
              <a:t>‹#›</a:t>
            </a:fld>
            <a:endParaRPr lang="en-US"/>
          </a:p>
        </p:txBody>
      </p:sp>
    </p:spTree>
    <p:extLst>
      <p:ext uri="{BB962C8B-B14F-4D97-AF65-F5344CB8AC3E}">
        <p14:creationId xmlns:p14="http://schemas.microsoft.com/office/powerpoint/2010/main" val="1773325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1_Title and Content">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56B94-2AF4-E045-BBDE-A9D3F5C71F90}"/>
              </a:ext>
            </a:extLst>
          </p:cNvPr>
          <p:cNvSpPr>
            <a:spLocks noGrp="1"/>
          </p:cNvSpPr>
          <p:nvPr>
            <p:ph type="title"/>
          </p:nvPr>
        </p:nvSpPr>
        <p:spPr>
          <a:xfrm>
            <a:off x="902525" y="365125"/>
            <a:ext cx="4726379" cy="5811838"/>
          </a:xfrm>
        </p:spPr>
        <p:txBody>
          <a:bodyPr>
            <a:normAutofit/>
          </a:bodyPr>
          <a:lstStyle>
            <a:lvl1pPr algn="r">
              <a:defRPr sz="4000">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9ABC820-0769-0E4C-B905-2613251A3874}"/>
              </a:ext>
            </a:extLst>
          </p:cNvPr>
          <p:cNvSpPr>
            <a:spLocks noGrp="1"/>
          </p:cNvSpPr>
          <p:nvPr>
            <p:ph idx="1"/>
          </p:nvPr>
        </p:nvSpPr>
        <p:spPr>
          <a:xfrm>
            <a:off x="6096000" y="365125"/>
            <a:ext cx="5504120" cy="5811838"/>
          </a:xfrm>
        </p:spPr>
        <p:txBody>
          <a:bodyPr anchor="ctr" anchorCtr="0">
            <a:normAutofit/>
          </a:bodyPr>
          <a:lstStyle>
            <a:lvl1pPr>
              <a:buClrTx/>
              <a:defRPr sz="2800">
                <a:solidFill>
                  <a:schemeClr val="bg1"/>
                </a:solidFill>
              </a:defRPr>
            </a:lvl1pPr>
            <a:lvl2pPr>
              <a:buClrTx/>
              <a:defRPr sz="2400">
                <a:solidFill>
                  <a:schemeClr val="bg1"/>
                </a:solidFill>
              </a:defRPr>
            </a:lvl2pPr>
            <a:lvl3pPr>
              <a:buClrTx/>
              <a:defRPr sz="2000">
                <a:solidFill>
                  <a:schemeClr val="bg1"/>
                </a:solidFill>
              </a:defRPr>
            </a:lvl3pPr>
            <a:lvl4pPr>
              <a:buClrTx/>
              <a:defRPr sz="1800">
                <a:solidFill>
                  <a:schemeClr val="bg1"/>
                </a:solidFill>
              </a:defRPr>
            </a:lvl4pPr>
            <a:lvl5pPr>
              <a:buClrTx/>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379296-CA0C-BD46-A5B3-7D5B6F9599F0}"/>
              </a:ext>
            </a:extLst>
          </p:cNvPr>
          <p:cNvSpPr>
            <a:spLocks noGrp="1"/>
          </p:cNvSpPr>
          <p:nvPr>
            <p:ph type="dt" sz="half" idx="10"/>
          </p:nvPr>
        </p:nvSpPr>
        <p:spPr/>
        <p:txBody>
          <a:bodyPr/>
          <a:lstStyle>
            <a:lvl1pPr>
              <a:defRPr>
                <a:solidFill>
                  <a:schemeClr val="bg1">
                    <a:lumMod val="85000"/>
                  </a:schemeClr>
                </a:solidFill>
              </a:defRPr>
            </a:lvl1pPr>
          </a:lstStyle>
          <a:p>
            <a:fld id="{4192C647-2CC3-1E43-9F5A-5CB13B78CC42}" type="datetimeFigureOut">
              <a:rPr lang="en-US" smtClean="0"/>
              <a:pPr/>
              <a:t>12/8/21</a:t>
            </a:fld>
            <a:endParaRPr lang="en-US"/>
          </a:p>
        </p:txBody>
      </p:sp>
      <p:sp>
        <p:nvSpPr>
          <p:cNvPr id="5" name="Footer Placeholder 4">
            <a:extLst>
              <a:ext uri="{FF2B5EF4-FFF2-40B4-BE49-F238E27FC236}">
                <a16:creationId xmlns:a16="http://schemas.microsoft.com/office/drawing/2014/main" id="{78C9B519-F80C-AC4C-B953-6F4E260F6EB4}"/>
              </a:ext>
            </a:extLst>
          </p:cNvPr>
          <p:cNvSpPr>
            <a:spLocks noGrp="1"/>
          </p:cNvSpPr>
          <p:nvPr>
            <p:ph type="ftr" sz="quarter" idx="11"/>
          </p:nvPr>
        </p:nvSpPr>
        <p:spPr/>
        <p:txBody>
          <a:bodyPr/>
          <a:lstStyle>
            <a:lvl1pPr>
              <a:defRPr>
                <a:solidFill>
                  <a:schemeClr val="bg1">
                    <a:lumMod val="85000"/>
                  </a:schemeClr>
                </a:solidFill>
              </a:defRPr>
            </a:lvl1pPr>
          </a:lstStyle>
          <a:p>
            <a:endParaRPr lang="en-US"/>
          </a:p>
        </p:txBody>
      </p:sp>
      <p:sp>
        <p:nvSpPr>
          <p:cNvPr id="6" name="Slide Number Placeholder 5">
            <a:extLst>
              <a:ext uri="{FF2B5EF4-FFF2-40B4-BE49-F238E27FC236}">
                <a16:creationId xmlns:a16="http://schemas.microsoft.com/office/drawing/2014/main" id="{A8FB24AC-DB2B-364D-92A3-A78394AF9649}"/>
              </a:ext>
            </a:extLst>
          </p:cNvPr>
          <p:cNvSpPr>
            <a:spLocks noGrp="1"/>
          </p:cNvSpPr>
          <p:nvPr>
            <p:ph type="sldNum" sz="quarter" idx="12"/>
          </p:nvPr>
        </p:nvSpPr>
        <p:spPr/>
        <p:txBody>
          <a:bodyPr/>
          <a:lstStyle>
            <a:lvl1pPr>
              <a:defRPr>
                <a:solidFill>
                  <a:schemeClr val="bg1">
                    <a:lumMod val="85000"/>
                  </a:schemeClr>
                </a:solidFill>
              </a:defRPr>
            </a:lvl1pPr>
          </a:lstStyle>
          <a:p>
            <a:fld id="{664336B7-4B1B-B043-B8D4-F2A73EBA36CA}" type="slidenum">
              <a:rPr lang="en-US" smtClean="0"/>
              <a:pPr/>
              <a:t>‹#›</a:t>
            </a:fld>
            <a:endParaRPr lang="en-US"/>
          </a:p>
        </p:txBody>
      </p:sp>
    </p:spTree>
    <p:extLst>
      <p:ext uri="{BB962C8B-B14F-4D97-AF65-F5344CB8AC3E}">
        <p14:creationId xmlns:p14="http://schemas.microsoft.com/office/powerpoint/2010/main" val="4283525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148C5F-362C-3F4F-A17C-838280E3DCDE}"/>
              </a:ext>
            </a:extLst>
          </p:cNvPr>
          <p:cNvSpPr>
            <a:spLocks noGrp="1"/>
          </p:cNvSpPr>
          <p:nvPr>
            <p:ph type="pic" sz="quarter" idx="13"/>
          </p:nvPr>
        </p:nvSpPr>
        <p:spPr>
          <a:xfrm>
            <a:off x="0" y="0"/>
            <a:ext cx="12192000" cy="6858000"/>
          </a:xfrm>
        </p:spPr>
        <p:txBody>
          <a:bodyPr/>
          <a:lstStyle/>
          <a:p>
            <a:r>
              <a:rPr lang="en-US" dirty="0"/>
              <a:t>Click icon to add picture</a:t>
            </a:r>
          </a:p>
        </p:txBody>
      </p:sp>
      <p:sp>
        <p:nvSpPr>
          <p:cNvPr id="2" name="Title 1">
            <a:extLst>
              <a:ext uri="{FF2B5EF4-FFF2-40B4-BE49-F238E27FC236}">
                <a16:creationId xmlns:a16="http://schemas.microsoft.com/office/drawing/2014/main" id="{B2F206B4-CA18-C244-81E1-C0F0B596CC0C}"/>
              </a:ext>
            </a:extLst>
          </p:cNvPr>
          <p:cNvSpPr>
            <a:spLocks noGrp="1"/>
          </p:cNvSpPr>
          <p:nvPr>
            <p:ph type="title"/>
          </p:nvPr>
        </p:nvSpPr>
        <p:spPr>
          <a:xfrm>
            <a:off x="831850" y="1196171"/>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818AB7A-7CA9-B84C-B1CB-9D49DDBC2F3C}"/>
              </a:ext>
            </a:extLst>
          </p:cNvPr>
          <p:cNvSpPr>
            <a:spLocks noGrp="1"/>
          </p:cNvSpPr>
          <p:nvPr>
            <p:ph type="body" idx="1"/>
          </p:nvPr>
        </p:nvSpPr>
        <p:spPr>
          <a:xfrm>
            <a:off x="831850" y="4075896"/>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A909538-475D-AE44-99C4-DFD6144DB74B}"/>
              </a:ext>
            </a:extLst>
          </p:cNvPr>
          <p:cNvSpPr>
            <a:spLocks noGrp="1"/>
          </p:cNvSpPr>
          <p:nvPr>
            <p:ph type="dt" sz="half" idx="10"/>
          </p:nvPr>
        </p:nvSpPr>
        <p:spPr/>
        <p:txBody>
          <a:bodyPr/>
          <a:lstStyle/>
          <a:p>
            <a:fld id="{4192C647-2CC3-1E43-9F5A-5CB13B78CC42}" type="datetimeFigureOut">
              <a:rPr lang="en-US" smtClean="0"/>
              <a:t>12/8/21</a:t>
            </a:fld>
            <a:endParaRPr lang="en-US"/>
          </a:p>
        </p:txBody>
      </p:sp>
      <p:sp>
        <p:nvSpPr>
          <p:cNvPr id="5" name="Footer Placeholder 4">
            <a:extLst>
              <a:ext uri="{FF2B5EF4-FFF2-40B4-BE49-F238E27FC236}">
                <a16:creationId xmlns:a16="http://schemas.microsoft.com/office/drawing/2014/main" id="{9A498308-303C-8444-A821-8D586B23FC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BCCE36-BD03-A44B-B9B8-D69B5FEA0CA7}"/>
              </a:ext>
            </a:extLst>
          </p:cNvPr>
          <p:cNvSpPr>
            <a:spLocks noGrp="1"/>
          </p:cNvSpPr>
          <p:nvPr>
            <p:ph type="sldNum" sz="quarter" idx="12"/>
          </p:nvPr>
        </p:nvSpPr>
        <p:spPr/>
        <p:txBody>
          <a:bodyPr/>
          <a:lstStyle/>
          <a:p>
            <a:fld id="{664336B7-4B1B-B043-B8D4-F2A73EBA36CA}" type="slidenum">
              <a:rPr lang="en-US" smtClean="0"/>
              <a:t>‹#›</a:t>
            </a:fld>
            <a:endParaRPr lang="en-US"/>
          </a:p>
        </p:txBody>
      </p:sp>
    </p:spTree>
    <p:extLst>
      <p:ext uri="{BB962C8B-B14F-4D97-AF65-F5344CB8AC3E}">
        <p14:creationId xmlns:p14="http://schemas.microsoft.com/office/powerpoint/2010/main" val="2654573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B7766-ABBC-AA49-8374-1D18E39E9C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E81267-6708-064F-9DDC-D29B45BC21F3}"/>
              </a:ext>
            </a:extLst>
          </p:cNvPr>
          <p:cNvSpPr>
            <a:spLocks noGrp="1"/>
          </p:cNvSpPr>
          <p:nvPr>
            <p:ph sz="half" idx="1"/>
          </p:nvPr>
        </p:nvSpPr>
        <p:spPr>
          <a:xfrm>
            <a:off x="875778"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09F576C-88E0-1247-8EC4-86D2D842EBC4}"/>
              </a:ext>
            </a:extLst>
          </p:cNvPr>
          <p:cNvSpPr>
            <a:spLocks noGrp="1"/>
          </p:cNvSpPr>
          <p:nvPr>
            <p:ph sz="half" idx="2"/>
          </p:nvPr>
        </p:nvSpPr>
        <p:spPr>
          <a:xfrm>
            <a:off x="6418520" y="1834976"/>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1952B7A-6E50-2A4D-8BAF-FB3429E22963}"/>
              </a:ext>
            </a:extLst>
          </p:cNvPr>
          <p:cNvSpPr>
            <a:spLocks noGrp="1"/>
          </p:cNvSpPr>
          <p:nvPr>
            <p:ph type="dt" sz="half" idx="10"/>
          </p:nvPr>
        </p:nvSpPr>
        <p:spPr/>
        <p:txBody>
          <a:bodyPr/>
          <a:lstStyle/>
          <a:p>
            <a:fld id="{4192C647-2CC3-1E43-9F5A-5CB13B78CC42}" type="datetimeFigureOut">
              <a:rPr lang="en-US" smtClean="0"/>
              <a:t>12/8/21</a:t>
            </a:fld>
            <a:endParaRPr lang="en-US"/>
          </a:p>
        </p:txBody>
      </p:sp>
      <p:sp>
        <p:nvSpPr>
          <p:cNvPr id="6" name="Footer Placeholder 5">
            <a:extLst>
              <a:ext uri="{FF2B5EF4-FFF2-40B4-BE49-F238E27FC236}">
                <a16:creationId xmlns:a16="http://schemas.microsoft.com/office/drawing/2014/main" id="{693C2DC5-D180-1640-87B6-E1B6DE82FB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B0D7E3-C01B-264D-A33D-2130B14F9B5B}"/>
              </a:ext>
            </a:extLst>
          </p:cNvPr>
          <p:cNvSpPr>
            <a:spLocks noGrp="1"/>
          </p:cNvSpPr>
          <p:nvPr>
            <p:ph type="sldNum" sz="quarter" idx="12"/>
          </p:nvPr>
        </p:nvSpPr>
        <p:spPr/>
        <p:txBody>
          <a:bodyPr/>
          <a:lstStyle/>
          <a:p>
            <a:fld id="{664336B7-4B1B-B043-B8D4-F2A73EBA36CA}" type="slidenum">
              <a:rPr lang="en-US" smtClean="0"/>
              <a:t>‹#›</a:t>
            </a:fld>
            <a:endParaRPr lang="en-US"/>
          </a:p>
        </p:txBody>
      </p:sp>
    </p:spTree>
    <p:extLst>
      <p:ext uri="{BB962C8B-B14F-4D97-AF65-F5344CB8AC3E}">
        <p14:creationId xmlns:p14="http://schemas.microsoft.com/office/powerpoint/2010/main" val="1284255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EB588-A477-1245-990B-BDA5526FDAE4}"/>
              </a:ext>
            </a:extLst>
          </p:cNvPr>
          <p:cNvSpPr>
            <a:spLocks noGrp="1"/>
          </p:cNvSpPr>
          <p:nvPr>
            <p:ph type="title"/>
          </p:nvPr>
        </p:nvSpPr>
        <p:spPr>
          <a:xfrm>
            <a:off x="839787" y="365125"/>
            <a:ext cx="10784365"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FAEDAF2-3F02-5E49-97CC-EB261EC76351}"/>
              </a:ext>
            </a:extLst>
          </p:cNvPr>
          <p:cNvSpPr>
            <a:spLocks noGrp="1"/>
          </p:cNvSpPr>
          <p:nvPr>
            <p:ph type="body" idx="1"/>
          </p:nvPr>
        </p:nvSpPr>
        <p:spPr>
          <a:xfrm>
            <a:off x="951282" y="1681163"/>
            <a:ext cx="5157787" cy="823912"/>
          </a:xfrm>
        </p:spPr>
        <p:txBody>
          <a:bodyPr anchor="b"/>
          <a:lstStyle>
            <a:lvl1pPr marL="0" indent="0">
              <a:buNone/>
              <a:defRPr sz="2400" b="1">
                <a:solidFill>
                  <a:schemeClr val="accent5">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277DD0B-D9B0-A14B-9CE3-1B66BD5635AE}"/>
              </a:ext>
            </a:extLst>
          </p:cNvPr>
          <p:cNvSpPr>
            <a:spLocks noGrp="1"/>
          </p:cNvSpPr>
          <p:nvPr>
            <p:ph sz="half" idx="2"/>
          </p:nvPr>
        </p:nvSpPr>
        <p:spPr>
          <a:xfrm>
            <a:off x="951282"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6BC442C-F4A4-D94B-AE96-9D1BF3B8FACA}"/>
              </a:ext>
            </a:extLst>
          </p:cNvPr>
          <p:cNvSpPr>
            <a:spLocks noGrp="1"/>
          </p:cNvSpPr>
          <p:nvPr>
            <p:ph type="body" sz="quarter" idx="3"/>
          </p:nvPr>
        </p:nvSpPr>
        <p:spPr>
          <a:xfrm>
            <a:off x="6440964" y="1681163"/>
            <a:ext cx="5183188" cy="823912"/>
          </a:xfrm>
        </p:spPr>
        <p:txBody>
          <a:bodyPr anchor="b"/>
          <a:lstStyle>
            <a:lvl1pPr marL="0" indent="0">
              <a:buNone/>
              <a:defRPr sz="2400" b="1">
                <a:solidFill>
                  <a:schemeClr val="accent5">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EA583A7-9548-4F4B-8D08-7B976B2E2018}"/>
              </a:ext>
            </a:extLst>
          </p:cNvPr>
          <p:cNvSpPr>
            <a:spLocks noGrp="1"/>
          </p:cNvSpPr>
          <p:nvPr>
            <p:ph sz="quarter" idx="4"/>
          </p:nvPr>
        </p:nvSpPr>
        <p:spPr>
          <a:xfrm>
            <a:off x="6440964"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97734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04F5A-341E-EC4A-85CA-F728AA92FAF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DB06A4B-F12B-8741-ADEE-F5A54C030CBB}"/>
              </a:ext>
            </a:extLst>
          </p:cNvPr>
          <p:cNvSpPr>
            <a:spLocks noGrp="1"/>
          </p:cNvSpPr>
          <p:nvPr>
            <p:ph type="dt" sz="half" idx="10"/>
          </p:nvPr>
        </p:nvSpPr>
        <p:spPr/>
        <p:txBody>
          <a:bodyPr/>
          <a:lstStyle/>
          <a:p>
            <a:fld id="{4192C647-2CC3-1E43-9F5A-5CB13B78CC42}" type="datetimeFigureOut">
              <a:rPr lang="en-US" smtClean="0"/>
              <a:t>12/8/21</a:t>
            </a:fld>
            <a:endParaRPr lang="en-US"/>
          </a:p>
        </p:txBody>
      </p:sp>
      <p:sp>
        <p:nvSpPr>
          <p:cNvPr id="4" name="Footer Placeholder 3">
            <a:extLst>
              <a:ext uri="{FF2B5EF4-FFF2-40B4-BE49-F238E27FC236}">
                <a16:creationId xmlns:a16="http://schemas.microsoft.com/office/drawing/2014/main" id="{C4CF9BC7-347D-224C-9B14-013EC2A0010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6360AC4-CDCF-A341-BADB-10BFF7E0E96B}"/>
              </a:ext>
            </a:extLst>
          </p:cNvPr>
          <p:cNvSpPr>
            <a:spLocks noGrp="1"/>
          </p:cNvSpPr>
          <p:nvPr>
            <p:ph type="sldNum" sz="quarter" idx="12"/>
          </p:nvPr>
        </p:nvSpPr>
        <p:spPr/>
        <p:txBody>
          <a:bodyPr/>
          <a:lstStyle/>
          <a:p>
            <a:fld id="{664336B7-4B1B-B043-B8D4-F2A73EBA36CA}" type="slidenum">
              <a:rPr lang="en-US" smtClean="0"/>
              <a:t>‹#›</a:t>
            </a:fld>
            <a:endParaRPr lang="en-US"/>
          </a:p>
        </p:txBody>
      </p:sp>
    </p:spTree>
    <p:extLst>
      <p:ext uri="{BB962C8B-B14F-4D97-AF65-F5344CB8AC3E}">
        <p14:creationId xmlns:p14="http://schemas.microsoft.com/office/powerpoint/2010/main" val="1241939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297FA6-B29B-4446-8E56-3D6B65DEA417}"/>
              </a:ext>
            </a:extLst>
          </p:cNvPr>
          <p:cNvSpPr>
            <a:spLocks noGrp="1"/>
          </p:cNvSpPr>
          <p:nvPr>
            <p:ph type="dt" sz="half" idx="10"/>
          </p:nvPr>
        </p:nvSpPr>
        <p:spPr/>
        <p:txBody>
          <a:bodyPr/>
          <a:lstStyle/>
          <a:p>
            <a:fld id="{4192C647-2CC3-1E43-9F5A-5CB13B78CC42}" type="datetimeFigureOut">
              <a:rPr lang="en-US" smtClean="0"/>
              <a:t>12/8/21</a:t>
            </a:fld>
            <a:endParaRPr lang="en-US"/>
          </a:p>
        </p:txBody>
      </p:sp>
      <p:sp>
        <p:nvSpPr>
          <p:cNvPr id="3" name="Footer Placeholder 2">
            <a:extLst>
              <a:ext uri="{FF2B5EF4-FFF2-40B4-BE49-F238E27FC236}">
                <a16:creationId xmlns:a16="http://schemas.microsoft.com/office/drawing/2014/main" id="{4709177F-5DCD-C845-82D7-C00DC550566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FFA6914-4CAF-0B4D-8378-E46A91185FCC}"/>
              </a:ext>
            </a:extLst>
          </p:cNvPr>
          <p:cNvSpPr>
            <a:spLocks noGrp="1"/>
          </p:cNvSpPr>
          <p:nvPr>
            <p:ph type="sldNum" sz="quarter" idx="12"/>
          </p:nvPr>
        </p:nvSpPr>
        <p:spPr/>
        <p:txBody>
          <a:bodyPr/>
          <a:lstStyle/>
          <a:p>
            <a:fld id="{664336B7-4B1B-B043-B8D4-F2A73EBA36CA}" type="slidenum">
              <a:rPr lang="en-US" smtClean="0"/>
              <a:t>‹#›</a:t>
            </a:fld>
            <a:endParaRPr lang="en-US"/>
          </a:p>
        </p:txBody>
      </p:sp>
    </p:spTree>
    <p:extLst>
      <p:ext uri="{BB962C8B-B14F-4D97-AF65-F5344CB8AC3E}">
        <p14:creationId xmlns:p14="http://schemas.microsoft.com/office/powerpoint/2010/main" val="3680999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ABCC8C-744E-8542-8C32-1AEB8B089699}"/>
              </a:ext>
            </a:extLst>
          </p:cNvPr>
          <p:cNvSpPr>
            <a:spLocks noGrp="1"/>
          </p:cNvSpPr>
          <p:nvPr>
            <p:ph type="title"/>
          </p:nvPr>
        </p:nvSpPr>
        <p:spPr>
          <a:xfrm>
            <a:off x="614915" y="365125"/>
            <a:ext cx="1098520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929B15E-CD33-5747-AF61-FBC02949A6CF}"/>
              </a:ext>
            </a:extLst>
          </p:cNvPr>
          <p:cNvSpPr>
            <a:spLocks noGrp="1"/>
          </p:cNvSpPr>
          <p:nvPr>
            <p:ph type="body" idx="1"/>
          </p:nvPr>
        </p:nvSpPr>
        <p:spPr>
          <a:xfrm>
            <a:off x="889348" y="1825625"/>
            <a:ext cx="10710772"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B9ABD88-AC86-064C-B776-F1AD429E8A1E}"/>
              </a:ext>
            </a:extLst>
          </p:cNvPr>
          <p:cNvSpPr>
            <a:spLocks noGrp="1"/>
          </p:cNvSpPr>
          <p:nvPr>
            <p:ph type="dt" sz="half" idx="2"/>
          </p:nvPr>
        </p:nvSpPr>
        <p:spPr>
          <a:xfrm>
            <a:off x="2870791" y="6310312"/>
            <a:ext cx="216726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92C647-2CC3-1E43-9F5A-5CB13B78CC42}" type="datetimeFigureOut">
              <a:rPr lang="en-US" smtClean="0"/>
              <a:t>12/8/21</a:t>
            </a:fld>
            <a:endParaRPr lang="en-US" dirty="0"/>
          </a:p>
        </p:txBody>
      </p:sp>
      <p:sp>
        <p:nvSpPr>
          <p:cNvPr id="5" name="Footer Placeholder 4">
            <a:extLst>
              <a:ext uri="{FF2B5EF4-FFF2-40B4-BE49-F238E27FC236}">
                <a16:creationId xmlns:a16="http://schemas.microsoft.com/office/drawing/2014/main" id="{2533CA6B-10C4-D144-9DCE-BD922901F08E}"/>
              </a:ext>
            </a:extLst>
          </p:cNvPr>
          <p:cNvSpPr>
            <a:spLocks noGrp="1"/>
          </p:cNvSpPr>
          <p:nvPr>
            <p:ph type="ftr" sz="quarter" idx="3"/>
          </p:nvPr>
        </p:nvSpPr>
        <p:spPr>
          <a:xfrm>
            <a:off x="5038059" y="6310312"/>
            <a:ext cx="628206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BACFC620-87C0-F84A-B66D-AC27BCAC8651}"/>
              </a:ext>
            </a:extLst>
          </p:cNvPr>
          <p:cNvSpPr>
            <a:spLocks noGrp="1"/>
          </p:cNvSpPr>
          <p:nvPr>
            <p:ph type="sldNum" sz="quarter" idx="4"/>
          </p:nvPr>
        </p:nvSpPr>
        <p:spPr>
          <a:xfrm>
            <a:off x="11320127" y="6310312"/>
            <a:ext cx="63086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4336B7-4B1B-B043-B8D4-F2A73EBA36CA}" type="slidenum">
              <a:rPr lang="en-US" smtClean="0"/>
              <a:t>‹#›</a:t>
            </a:fld>
            <a:endParaRPr lang="en-US"/>
          </a:p>
        </p:txBody>
      </p:sp>
    </p:spTree>
    <p:extLst>
      <p:ext uri="{BB962C8B-B14F-4D97-AF65-F5344CB8AC3E}">
        <p14:creationId xmlns:p14="http://schemas.microsoft.com/office/powerpoint/2010/main" val="2189388810"/>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60" r:id="rId4"/>
    <p:sldLayoutId id="2147483651" r:id="rId5"/>
    <p:sldLayoutId id="2147483652" r:id="rId6"/>
    <p:sldLayoutId id="2147483653" r:id="rId7"/>
    <p:sldLayoutId id="2147483654" r:id="rId8"/>
    <p:sldLayoutId id="2147483655" r:id="rId9"/>
    <p:sldLayoutId id="2147483656" r:id="rId10"/>
    <p:sldLayoutId id="2147483657" r:id="rId11"/>
  </p:sldLayoutIdLst>
  <p:txStyles>
    <p:titleStyle>
      <a:lvl1pPr algn="l" defTabSz="914400" rtl="0" eaLnBrk="1" latinLnBrk="0" hangingPunct="1">
        <a:lnSpc>
          <a:spcPct val="90000"/>
        </a:lnSpc>
        <a:spcBef>
          <a:spcPct val="0"/>
        </a:spcBef>
        <a:buNone/>
        <a:defRPr sz="4000" b="1" kern="1200">
          <a:solidFill>
            <a:schemeClr val="accent5"/>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3"/>
        </a:buClr>
        <a:buFont typeface="Arial" panose="020B0604020202020204" pitchFamily="34" charset="0"/>
        <a:buChar char="•"/>
        <a:defRPr sz="24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ClrTx/>
        <a:buFont typeface="Arial" panose="020B0604020202020204" pitchFamily="34" charset="0"/>
        <a:buChar char="•"/>
        <a:defRPr sz="20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ClrTx/>
        <a:buFont typeface="Arial" panose="020B0604020202020204" pitchFamily="34" charset="0"/>
        <a:buChar char="•"/>
        <a:defRPr sz="18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ClrTx/>
        <a:buFont typeface="Arial" panose="020B0604020202020204" pitchFamily="34" charset="0"/>
        <a:buChar char="•"/>
        <a:defRPr sz="16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ClrTx/>
        <a:buFont typeface="Arial" panose="020B0604020202020204" pitchFamily="34" charset="0"/>
        <a:buChar char="•"/>
        <a:defRPr sz="16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2946A0-49BE-324D-A915-91C7E9CB17EF}"/>
              </a:ext>
            </a:extLst>
          </p:cNvPr>
          <p:cNvSpPr>
            <a:spLocks noGrp="1"/>
          </p:cNvSpPr>
          <p:nvPr>
            <p:ph type="ctrTitle"/>
          </p:nvPr>
        </p:nvSpPr>
        <p:spPr/>
        <p:txBody>
          <a:bodyPr anchor="b">
            <a:normAutofit/>
          </a:bodyPr>
          <a:lstStyle/>
          <a:p>
            <a:r>
              <a:rPr lang="en-US" dirty="0"/>
              <a:t>[Jurisdiction Name] </a:t>
            </a:r>
            <a:br>
              <a:rPr lang="en-US" dirty="0"/>
            </a:br>
            <a:r>
              <a:rPr lang="en-US" dirty="0"/>
              <a:t>SB 9 Presentation Template</a:t>
            </a:r>
          </a:p>
        </p:txBody>
      </p:sp>
    </p:spTree>
    <p:extLst>
      <p:ext uri="{BB962C8B-B14F-4D97-AF65-F5344CB8AC3E}">
        <p14:creationId xmlns:p14="http://schemas.microsoft.com/office/powerpoint/2010/main" val="160705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229C5-9C1B-0A44-95E8-6477EC01B604}"/>
              </a:ext>
            </a:extLst>
          </p:cNvPr>
          <p:cNvSpPr>
            <a:spLocks noGrp="1"/>
          </p:cNvSpPr>
          <p:nvPr>
            <p:ph type="title"/>
          </p:nvPr>
        </p:nvSpPr>
        <p:spPr>
          <a:xfrm>
            <a:off x="614915" y="365125"/>
            <a:ext cx="10985205" cy="1325563"/>
          </a:xfrm>
        </p:spPr>
        <p:txBody>
          <a:bodyPr anchor="ctr">
            <a:normAutofit/>
          </a:bodyPr>
          <a:lstStyle/>
          <a:p>
            <a:r>
              <a:rPr lang="en-US" dirty="0"/>
              <a:t>Potential Development Scenarios</a:t>
            </a:r>
          </a:p>
        </p:txBody>
      </p:sp>
      <p:pic>
        <p:nvPicPr>
          <p:cNvPr id="5" name="Picture 4" descr="Graphical user interface, application, website&#10;&#10;Description automatically generated">
            <a:extLst>
              <a:ext uri="{FF2B5EF4-FFF2-40B4-BE49-F238E27FC236}">
                <a16:creationId xmlns:a16="http://schemas.microsoft.com/office/drawing/2014/main" id="{BB86A646-1056-4A4E-A623-37EF01661456}"/>
              </a:ext>
            </a:extLst>
          </p:cNvPr>
          <p:cNvPicPr>
            <a:picLocks noChangeAspect="1"/>
          </p:cNvPicPr>
          <p:nvPr/>
        </p:nvPicPr>
        <p:blipFill>
          <a:blip r:embed="rId2"/>
          <a:stretch>
            <a:fillRect/>
          </a:stretch>
        </p:blipFill>
        <p:spPr>
          <a:xfrm>
            <a:off x="2762250" y="1690688"/>
            <a:ext cx="6667500" cy="5143500"/>
          </a:xfrm>
          <a:prstGeom prst="rect">
            <a:avLst/>
          </a:prstGeom>
        </p:spPr>
      </p:pic>
    </p:spTree>
    <p:extLst>
      <p:ext uri="{BB962C8B-B14F-4D97-AF65-F5344CB8AC3E}">
        <p14:creationId xmlns:p14="http://schemas.microsoft.com/office/powerpoint/2010/main" val="1189116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96EE4-BF10-474F-BC8E-C12DF4EAA214}"/>
              </a:ext>
            </a:extLst>
          </p:cNvPr>
          <p:cNvSpPr>
            <a:spLocks noGrp="1"/>
          </p:cNvSpPr>
          <p:nvPr>
            <p:ph type="title"/>
          </p:nvPr>
        </p:nvSpPr>
        <p:spPr/>
        <p:txBody>
          <a:bodyPr/>
          <a:lstStyle/>
          <a:p>
            <a:r>
              <a:rPr lang="en-US" dirty="0"/>
              <a:t>Potential New Home Creation</a:t>
            </a:r>
          </a:p>
        </p:txBody>
      </p:sp>
      <p:sp>
        <p:nvSpPr>
          <p:cNvPr id="3" name="Content Placeholder 2">
            <a:extLst>
              <a:ext uri="{FF2B5EF4-FFF2-40B4-BE49-F238E27FC236}">
                <a16:creationId xmlns:a16="http://schemas.microsoft.com/office/drawing/2014/main" id="{1FD41932-B67A-AD4C-B04C-25049F34A6C8}"/>
              </a:ext>
            </a:extLst>
          </p:cNvPr>
          <p:cNvSpPr>
            <a:spLocks noGrp="1"/>
          </p:cNvSpPr>
          <p:nvPr>
            <p:ph idx="1"/>
          </p:nvPr>
        </p:nvSpPr>
        <p:spPr/>
        <p:txBody>
          <a:bodyPr>
            <a:normAutofit/>
          </a:bodyPr>
          <a:lstStyle/>
          <a:p>
            <a:r>
              <a:rPr lang="en-US" sz="3200" dirty="0"/>
              <a:t>[Jurisdiction Name] has approximately [#] single-family residential lots that would be subject to SB 9 </a:t>
            </a:r>
          </a:p>
          <a:p>
            <a:r>
              <a:rPr lang="en-US" sz="3200" dirty="0"/>
              <a:t>Past experience with Accessory Dwelling Unit laws suggests that only a small percentage of owners will use SB 9. In [YEAR] a total of [#] permits for ADUs were filed in [Jurisdiction Name], and all/almost all were for 1 ADU per lot</a:t>
            </a:r>
          </a:p>
        </p:txBody>
      </p:sp>
    </p:spTree>
    <p:extLst>
      <p:ext uri="{BB962C8B-B14F-4D97-AF65-F5344CB8AC3E}">
        <p14:creationId xmlns:p14="http://schemas.microsoft.com/office/powerpoint/2010/main" val="29775748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4ED6B-3B79-4550-B19B-11450C5FC948}"/>
              </a:ext>
            </a:extLst>
          </p:cNvPr>
          <p:cNvSpPr>
            <a:spLocks noGrp="1"/>
          </p:cNvSpPr>
          <p:nvPr>
            <p:ph type="title"/>
          </p:nvPr>
        </p:nvSpPr>
        <p:spPr>
          <a:xfrm>
            <a:off x="614915" y="365125"/>
            <a:ext cx="10985205" cy="1325563"/>
          </a:xfrm>
        </p:spPr>
        <p:txBody>
          <a:bodyPr anchor="ctr">
            <a:normAutofit/>
          </a:bodyPr>
          <a:lstStyle/>
          <a:p>
            <a:r>
              <a:rPr lang="es-MX" dirty="0"/>
              <a:t>Potential New Home Creation</a:t>
            </a:r>
          </a:p>
        </p:txBody>
      </p:sp>
      <p:sp>
        <p:nvSpPr>
          <p:cNvPr id="3" name="Content Placeholder 2">
            <a:extLst>
              <a:ext uri="{FF2B5EF4-FFF2-40B4-BE49-F238E27FC236}">
                <a16:creationId xmlns:a16="http://schemas.microsoft.com/office/drawing/2014/main" id="{E1976CE3-BDE8-4F0F-AAF8-290665E164CC}"/>
              </a:ext>
            </a:extLst>
          </p:cNvPr>
          <p:cNvSpPr>
            <a:spLocks noGrp="1"/>
          </p:cNvSpPr>
          <p:nvPr>
            <p:ph sz="half" idx="1"/>
          </p:nvPr>
        </p:nvSpPr>
        <p:spPr>
          <a:xfrm>
            <a:off x="875778" y="1636433"/>
            <a:ext cx="5181600" cy="4351338"/>
          </a:xfrm>
        </p:spPr>
        <p:txBody>
          <a:bodyPr>
            <a:normAutofit/>
          </a:bodyPr>
          <a:lstStyle/>
          <a:p>
            <a:r>
              <a:rPr lang="en-US" sz="2200" b="1" dirty="0"/>
              <a:t>Impacts likely to be modest and gradual in most communities</a:t>
            </a:r>
          </a:p>
          <a:p>
            <a:r>
              <a:rPr lang="en-US" sz="2200" b="1" dirty="0"/>
              <a:t>According to an analysis by UC Berkeley’s </a:t>
            </a:r>
            <a:r>
              <a:rPr lang="en-US" sz="2200" b="1" dirty="0" err="1"/>
              <a:t>Terner</a:t>
            </a:r>
            <a:r>
              <a:rPr lang="en-US" sz="2200" b="1" dirty="0"/>
              <a:t> Center: </a:t>
            </a:r>
          </a:p>
          <a:p>
            <a:pPr marL="0" indent="0">
              <a:buNone/>
            </a:pPr>
            <a:r>
              <a:rPr lang="en-US" sz="2200" i="1" dirty="0"/>
              <a:t>SB 9’s primary impact will be to unlock incrementally more units on parcels that are already financially feasible under existing law, typically through the simple subdivision of an existing structure. Relatively few new single-family parcels are expected to become financially feasible for added units as a direct consequence of this bill. </a:t>
            </a:r>
          </a:p>
          <a:p>
            <a:pPr marL="0" indent="0">
              <a:buNone/>
            </a:pPr>
            <a:endParaRPr lang="es-MX" sz="2200" dirty="0"/>
          </a:p>
        </p:txBody>
      </p:sp>
      <p:pic>
        <p:nvPicPr>
          <p:cNvPr id="6" name="Picture 5" descr="A picture containing text&#10;&#10;Description automatically generated">
            <a:extLst>
              <a:ext uri="{FF2B5EF4-FFF2-40B4-BE49-F238E27FC236}">
                <a16:creationId xmlns:a16="http://schemas.microsoft.com/office/drawing/2014/main" id="{A05FD19E-43A6-AF4C-B0FF-EA3313246EEF}"/>
              </a:ext>
            </a:extLst>
          </p:cNvPr>
          <p:cNvPicPr>
            <a:picLocks noChangeAspect="1"/>
          </p:cNvPicPr>
          <p:nvPr/>
        </p:nvPicPr>
        <p:blipFill>
          <a:blip r:embed="rId3"/>
          <a:stretch>
            <a:fillRect/>
          </a:stretch>
        </p:blipFill>
        <p:spPr>
          <a:xfrm>
            <a:off x="6134624" y="1631671"/>
            <a:ext cx="3517900" cy="4356100"/>
          </a:xfrm>
          <a:prstGeom prst="rect">
            <a:avLst/>
          </a:prstGeom>
        </p:spPr>
      </p:pic>
    </p:spTree>
    <p:extLst>
      <p:ext uri="{BB962C8B-B14F-4D97-AF65-F5344CB8AC3E}">
        <p14:creationId xmlns:p14="http://schemas.microsoft.com/office/powerpoint/2010/main" val="13320606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96EE4-BF10-474F-BC8E-C12DF4EAA214}"/>
              </a:ext>
            </a:extLst>
          </p:cNvPr>
          <p:cNvSpPr>
            <a:spLocks noGrp="1"/>
          </p:cNvSpPr>
          <p:nvPr>
            <p:ph type="title"/>
          </p:nvPr>
        </p:nvSpPr>
        <p:spPr/>
        <p:txBody>
          <a:bodyPr/>
          <a:lstStyle/>
          <a:p>
            <a:r>
              <a:rPr lang="en-US" dirty="0"/>
              <a:t>Potential New Home Creation</a:t>
            </a:r>
          </a:p>
        </p:txBody>
      </p:sp>
      <p:sp>
        <p:nvSpPr>
          <p:cNvPr id="3" name="Content Placeholder 2">
            <a:extLst>
              <a:ext uri="{FF2B5EF4-FFF2-40B4-BE49-F238E27FC236}">
                <a16:creationId xmlns:a16="http://schemas.microsoft.com/office/drawing/2014/main" id="{1FD41932-B67A-AD4C-B04C-25049F34A6C8}"/>
              </a:ext>
            </a:extLst>
          </p:cNvPr>
          <p:cNvSpPr>
            <a:spLocks noGrp="1"/>
          </p:cNvSpPr>
          <p:nvPr>
            <p:ph idx="1"/>
          </p:nvPr>
        </p:nvSpPr>
        <p:spPr/>
        <p:txBody>
          <a:bodyPr>
            <a:normAutofit/>
          </a:bodyPr>
          <a:lstStyle/>
          <a:p>
            <a:pPr marL="0" indent="0">
              <a:buNone/>
            </a:pPr>
            <a:r>
              <a:rPr lang="en-US" sz="3200" dirty="0"/>
              <a:t>[FOR JURISDICTIONS WITH MORE THAN 5,000 SINGLE-FAMILY PARCELS]:</a:t>
            </a:r>
          </a:p>
          <a:p>
            <a:pPr marL="0" indent="0">
              <a:buNone/>
            </a:pPr>
            <a:r>
              <a:rPr lang="en-US" sz="3200" dirty="0"/>
              <a:t>UC Berkeley's </a:t>
            </a:r>
            <a:r>
              <a:rPr lang="en-US" sz="3200" dirty="0" err="1"/>
              <a:t>Terner</a:t>
            </a:r>
            <a:r>
              <a:rPr lang="en-US" sz="3200" dirty="0"/>
              <a:t> Center estimates that [#] of [Jurisdiction Name]'s single-family parcels would be economically viable to allow new unit construction under SB 9, representing the potential creation of [#] new units</a:t>
            </a:r>
          </a:p>
          <a:p>
            <a:endParaRPr lang="en-US" sz="3200" dirty="0"/>
          </a:p>
        </p:txBody>
      </p:sp>
    </p:spTree>
    <p:extLst>
      <p:ext uri="{BB962C8B-B14F-4D97-AF65-F5344CB8AC3E}">
        <p14:creationId xmlns:p14="http://schemas.microsoft.com/office/powerpoint/2010/main" val="19591136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2981A-FD4F-394A-8BC8-028CDA96CD13}"/>
              </a:ext>
            </a:extLst>
          </p:cNvPr>
          <p:cNvSpPr>
            <a:spLocks noGrp="1"/>
          </p:cNvSpPr>
          <p:nvPr>
            <p:ph type="title"/>
          </p:nvPr>
        </p:nvSpPr>
        <p:spPr/>
        <p:txBody>
          <a:bodyPr/>
          <a:lstStyle/>
          <a:p>
            <a:r>
              <a:rPr lang="en-US" dirty="0"/>
              <a:t>Regional Housing Needs Allocation (RHNA)</a:t>
            </a:r>
          </a:p>
        </p:txBody>
      </p:sp>
      <p:sp>
        <p:nvSpPr>
          <p:cNvPr id="3" name="Content Placeholder 2">
            <a:extLst>
              <a:ext uri="{FF2B5EF4-FFF2-40B4-BE49-F238E27FC236}">
                <a16:creationId xmlns:a16="http://schemas.microsoft.com/office/drawing/2014/main" id="{EC0526DA-4D67-D841-B6EE-AF17688C8C0C}"/>
              </a:ext>
            </a:extLst>
          </p:cNvPr>
          <p:cNvSpPr>
            <a:spLocks noGrp="1"/>
          </p:cNvSpPr>
          <p:nvPr>
            <p:ph idx="1"/>
          </p:nvPr>
        </p:nvSpPr>
        <p:spPr/>
        <p:txBody>
          <a:bodyPr>
            <a:normAutofit/>
          </a:bodyPr>
          <a:lstStyle/>
          <a:p>
            <a:r>
              <a:rPr lang="en-US" sz="3200" dirty="0"/>
              <a:t>SB 9 units may count for purposes of Housing Elements and RHNA, but methodology is currently unclear</a:t>
            </a:r>
          </a:p>
          <a:p>
            <a:r>
              <a:rPr lang="en-US" sz="3200" dirty="0"/>
              <a:t>In the future it will be based on actual trends (like ADUs), but there is no time to establish a pattern for this housing element</a:t>
            </a:r>
          </a:p>
          <a:p>
            <a:r>
              <a:rPr lang="en-US" sz="3200" dirty="0"/>
              <a:t>Guidance from HCD is expected in the coming months</a:t>
            </a:r>
          </a:p>
        </p:txBody>
      </p:sp>
    </p:spTree>
    <p:extLst>
      <p:ext uri="{BB962C8B-B14F-4D97-AF65-F5344CB8AC3E}">
        <p14:creationId xmlns:p14="http://schemas.microsoft.com/office/powerpoint/2010/main" val="28605229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2981A-FD4F-394A-8BC8-028CDA96CD13}"/>
              </a:ext>
            </a:extLst>
          </p:cNvPr>
          <p:cNvSpPr>
            <a:spLocks noGrp="1"/>
          </p:cNvSpPr>
          <p:nvPr>
            <p:ph type="title"/>
          </p:nvPr>
        </p:nvSpPr>
        <p:spPr/>
        <p:txBody>
          <a:bodyPr/>
          <a:lstStyle/>
          <a:p>
            <a:r>
              <a:rPr lang="en-US" dirty="0"/>
              <a:t>Missing Middle Housing</a:t>
            </a:r>
          </a:p>
        </p:txBody>
      </p:sp>
      <p:sp>
        <p:nvSpPr>
          <p:cNvPr id="5" name="Rectangle 4">
            <a:extLst>
              <a:ext uri="{FF2B5EF4-FFF2-40B4-BE49-F238E27FC236}">
                <a16:creationId xmlns:a16="http://schemas.microsoft.com/office/drawing/2014/main" id="{050D5FF8-CE70-EC43-A721-0D5F355DD9AA}"/>
              </a:ext>
            </a:extLst>
          </p:cNvPr>
          <p:cNvSpPr/>
          <p:nvPr/>
        </p:nvSpPr>
        <p:spPr>
          <a:xfrm>
            <a:off x="889000" y="1754845"/>
            <a:ext cx="6858000" cy="1077218"/>
          </a:xfrm>
          <a:prstGeom prst="rect">
            <a:avLst/>
          </a:prstGeom>
        </p:spPr>
        <p:txBody>
          <a:bodyPr wrap="square">
            <a:spAutoFit/>
          </a:bodyPr>
          <a:lstStyle/>
          <a:p>
            <a:r>
              <a:rPr lang="en-US" sz="3200" i="1" dirty="0">
                <a:solidFill>
                  <a:schemeClr val="bg2">
                    <a:lumMod val="25000"/>
                  </a:schemeClr>
                </a:solidFill>
              </a:rPr>
              <a:t>House-scale buildings with multiple units in walkable neighborhoods</a:t>
            </a:r>
          </a:p>
        </p:txBody>
      </p:sp>
      <p:pic>
        <p:nvPicPr>
          <p:cNvPr id="7" name="Content Placeholder 6" descr="A picture containing text, sign&#10;&#10;Description automatically generated">
            <a:extLst>
              <a:ext uri="{FF2B5EF4-FFF2-40B4-BE49-F238E27FC236}">
                <a16:creationId xmlns:a16="http://schemas.microsoft.com/office/drawing/2014/main" id="{D0EB293F-B279-194D-A17F-B86862FD0EDC}"/>
              </a:ext>
            </a:extLst>
          </p:cNvPr>
          <p:cNvPicPr>
            <a:picLocks noGrp="1" noChangeAspect="1"/>
          </p:cNvPicPr>
          <p:nvPr>
            <p:ph idx="1"/>
          </p:nvPr>
        </p:nvPicPr>
        <p:blipFill>
          <a:blip r:embed="rId3"/>
          <a:stretch>
            <a:fillRect/>
          </a:stretch>
        </p:blipFill>
        <p:spPr>
          <a:xfrm>
            <a:off x="889000" y="2896220"/>
            <a:ext cx="10706100" cy="2832100"/>
          </a:xfrm>
        </p:spPr>
      </p:pic>
    </p:spTree>
    <p:extLst>
      <p:ext uri="{BB962C8B-B14F-4D97-AF65-F5344CB8AC3E}">
        <p14:creationId xmlns:p14="http://schemas.microsoft.com/office/powerpoint/2010/main" val="15260959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A6907-7762-E14B-9AC4-D417BEFBE357}"/>
              </a:ext>
            </a:extLst>
          </p:cNvPr>
          <p:cNvSpPr>
            <a:spLocks noGrp="1"/>
          </p:cNvSpPr>
          <p:nvPr>
            <p:ph type="title"/>
          </p:nvPr>
        </p:nvSpPr>
        <p:spPr/>
        <p:txBody>
          <a:bodyPr/>
          <a:lstStyle/>
          <a:p>
            <a:r>
              <a:rPr lang="en-US" dirty="0"/>
              <a:t>Missing Middle Housing</a:t>
            </a:r>
          </a:p>
        </p:txBody>
      </p:sp>
      <p:pic>
        <p:nvPicPr>
          <p:cNvPr id="7" name="Content Placeholder 6" descr="A picture containing text, tree, outdoor, road&#10;&#10;Description automatically generated">
            <a:extLst>
              <a:ext uri="{FF2B5EF4-FFF2-40B4-BE49-F238E27FC236}">
                <a16:creationId xmlns:a16="http://schemas.microsoft.com/office/drawing/2014/main" id="{D927E318-2E4B-4248-B6CA-292A3FEB821D}"/>
              </a:ext>
            </a:extLst>
          </p:cNvPr>
          <p:cNvPicPr>
            <a:picLocks noGrp="1" noChangeAspect="1"/>
          </p:cNvPicPr>
          <p:nvPr>
            <p:ph idx="1"/>
          </p:nvPr>
        </p:nvPicPr>
        <p:blipFill>
          <a:blip r:embed="rId2"/>
          <a:stretch>
            <a:fillRect/>
          </a:stretch>
        </p:blipFill>
        <p:spPr>
          <a:xfrm>
            <a:off x="2274727" y="1825625"/>
            <a:ext cx="7939408" cy="4351338"/>
          </a:xfrm>
        </p:spPr>
      </p:pic>
    </p:spTree>
    <p:extLst>
      <p:ext uri="{BB962C8B-B14F-4D97-AF65-F5344CB8AC3E}">
        <p14:creationId xmlns:p14="http://schemas.microsoft.com/office/powerpoint/2010/main" val="17714057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013E0-3859-F042-99FE-802BF6D00466}"/>
              </a:ext>
            </a:extLst>
          </p:cNvPr>
          <p:cNvSpPr>
            <a:spLocks noGrp="1"/>
          </p:cNvSpPr>
          <p:nvPr>
            <p:ph type="title"/>
          </p:nvPr>
        </p:nvSpPr>
        <p:spPr/>
        <p:txBody>
          <a:bodyPr/>
          <a:lstStyle/>
          <a:p>
            <a:r>
              <a:rPr lang="en-US" dirty="0"/>
              <a:t>Missing Middle Housing</a:t>
            </a:r>
          </a:p>
        </p:txBody>
      </p:sp>
      <p:pic>
        <p:nvPicPr>
          <p:cNvPr id="6" name="Content Placeholder 5" descr="A picture containing outdoor, building, grass, sky&#10;&#10;Description automatically generated">
            <a:extLst>
              <a:ext uri="{FF2B5EF4-FFF2-40B4-BE49-F238E27FC236}">
                <a16:creationId xmlns:a16="http://schemas.microsoft.com/office/drawing/2014/main" id="{A3580E7E-2658-7741-99B8-DF4EB06189C6}"/>
              </a:ext>
            </a:extLst>
          </p:cNvPr>
          <p:cNvPicPr>
            <a:picLocks noGrp="1" noChangeAspect="1"/>
          </p:cNvPicPr>
          <p:nvPr>
            <p:ph sz="half" idx="1"/>
          </p:nvPr>
        </p:nvPicPr>
        <p:blipFill>
          <a:blip r:embed="rId2"/>
          <a:stretch>
            <a:fillRect/>
          </a:stretch>
        </p:blipFill>
        <p:spPr>
          <a:xfrm>
            <a:off x="2466109" y="1690688"/>
            <a:ext cx="2226029" cy="3953429"/>
          </a:xfrm>
        </p:spPr>
      </p:pic>
      <p:pic>
        <p:nvPicPr>
          <p:cNvPr id="12" name="Content Placeholder 11" descr="A picture containing building, outdoor, house, porch&#10;&#10;Description automatically generated">
            <a:extLst>
              <a:ext uri="{FF2B5EF4-FFF2-40B4-BE49-F238E27FC236}">
                <a16:creationId xmlns:a16="http://schemas.microsoft.com/office/drawing/2014/main" id="{FE5ED1E1-377B-2E46-BA23-90C692BB7103}"/>
              </a:ext>
            </a:extLst>
          </p:cNvPr>
          <p:cNvPicPr>
            <a:picLocks noGrp="1" noChangeAspect="1"/>
          </p:cNvPicPr>
          <p:nvPr>
            <p:ph sz="half" idx="2"/>
          </p:nvPr>
        </p:nvPicPr>
        <p:blipFill>
          <a:blip r:embed="rId3"/>
          <a:stretch>
            <a:fillRect/>
          </a:stretch>
        </p:blipFill>
        <p:spPr>
          <a:xfrm>
            <a:off x="5102081" y="1685695"/>
            <a:ext cx="5181600" cy="3958422"/>
          </a:xfrm>
        </p:spPr>
      </p:pic>
    </p:spTree>
    <p:extLst>
      <p:ext uri="{BB962C8B-B14F-4D97-AF65-F5344CB8AC3E}">
        <p14:creationId xmlns:p14="http://schemas.microsoft.com/office/powerpoint/2010/main" val="32291767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A6907-7762-E14B-9AC4-D417BEFBE357}"/>
              </a:ext>
            </a:extLst>
          </p:cNvPr>
          <p:cNvSpPr>
            <a:spLocks noGrp="1"/>
          </p:cNvSpPr>
          <p:nvPr>
            <p:ph type="title"/>
          </p:nvPr>
        </p:nvSpPr>
        <p:spPr/>
        <p:txBody>
          <a:bodyPr/>
          <a:lstStyle/>
          <a:p>
            <a:r>
              <a:rPr lang="en-US" dirty="0"/>
              <a:t>Missing Middle Housing</a:t>
            </a:r>
          </a:p>
        </p:txBody>
      </p:sp>
      <p:pic>
        <p:nvPicPr>
          <p:cNvPr id="6" name="Content Placeholder 5" descr="A picture containing tree, outdoor, sky, road&#10;&#10;Description automatically generated">
            <a:extLst>
              <a:ext uri="{FF2B5EF4-FFF2-40B4-BE49-F238E27FC236}">
                <a16:creationId xmlns:a16="http://schemas.microsoft.com/office/drawing/2014/main" id="{6CDF9CFC-A02F-E94E-A251-D6BBB06A06BA}"/>
              </a:ext>
            </a:extLst>
          </p:cNvPr>
          <p:cNvPicPr>
            <a:picLocks noGrp="1" noChangeAspect="1"/>
          </p:cNvPicPr>
          <p:nvPr>
            <p:ph idx="1"/>
          </p:nvPr>
        </p:nvPicPr>
        <p:blipFill>
          <a:blip r:embed="rId2"/>
          <a:stretch>
            <a:fillRect/>
          </a:stretch>
        </p:blipFill>
        <p:spPr>
          <a:xfrm>
            <a:off x="1009739" y="1825625"/>
            <a:ext cx="10469384" cy="4351338"/>
          </a:xfrm>
        </p:spPr>
      </p:pic>
    </p:spTree>
    <p:extLst>
      <p:ext uri="{BB962C8B-B14F-4D97-AF65-F5344CB8AC3E}">
        <p14:creationId xmlns:p14="http://schemas.microsoft.com/office/powerpoint/2010/main" val="39149238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87CF5-2D03-1E43-822C-15AA888D22E3}"/>
              </a:ext>
            </a:extLst>
          </p:cNvPr>
          <p:cNvSpPr>
            <a:spLocks noGrp="1"/>
          </p:cNvSpPr>
          <p:nvPr>
            <p:ph type="title"/>
          </p:nvPr>
        </p:nvSpPr>
        <p:spPr/>
        <p:txBody>
          <a:bodyPr/>
          <a:lstStyle/>
          <a:p>
            <a:r>
              <a:rPr lang="en-US" dirty="0"/>
              <a:t>KEY ACTIONS &amp; DECISIONS</a:t>
            </a:r>
          </a:p>
        </p:txBody>
      </p:sp>
      <p:sp>
        <p:nvSpPr>
          <p:cNvPr id="3" name="Content Placeholder 2">
            <a:extLst>
              <a:ext uri="{FF2B5EF4-FFF2-40B4-BE49-F238E27FC236}">
                <a16:creationId xmlns:a16="http://schemas.microsoft.com/office/drawing/2014/main" id="{B2AC853F-E222-9340-9CB3-D008145E12B8}"/>
              </a:ext>
            </a:extLst>
          </p:cNvPr>
          <p:cNvSpPr>
            <a:spLocks noGrp="1"/>
          </p:cNvSpPr>
          <p:nvPr>
            <p:ph idx="1"/>
          </p:nvPr>
        </p:nvSpPr>
        <p:spPr/>
        <p:txBody>
          <a:bodyPr>
            <a:normAutofit/>
          </a:bodyPr>
          <a:lstStyle/>
          <a:p>
            <a:pPr marL="0" indent="0">
              <a:buNone/>
            </a:pPr>
            <a:r>
              <a:rPr lang="en-US" sz="3600" b="1" dirty="0"/>
              <a:t>KEY QUESTION - What does the council like about missing middle housing and what aspects do they have concerns about? </a:t>
            </a:r>
          </a:p>
          <a:p>
            <a:pPr marL="0" indent="0">
              <a:buNone/>
            </a:pPr>
            <a:r>
              <a:rPr lang="en-US" sz="3600" i="1" dirty="0"/>
              <a:t>This will help guide implementation of SB 9 in [Jurisdiction Name]</a:t>
            </a:r>
          </a:p>
          <a:p>
            <a:pPr marL="0" indent="0">
              <a:buNone/>
            </a:pPr>
            <a:endParaRPr lang="en-US" sz="3600" dirty="0"/>
          </a:p>
        </p:txBody>
      </p:sp>
    </p:spTree>
    <p:extLst>
      <p:ext uri="{BB962C8B-B14F-4D97-AF65-F5344CB8AC3E}">
        <p14:creationId xmlns:p14="http://schemas.microsoft.com/office/powerpoint/2010/main" val="3693366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23542C-2B3A-A54B-9250-5F139699E2FE}"/>
              </a:ext>
            </a:extLst>
          </p:cNvPr>
          <p:cNvSpPr>
            <a:spLocks noGrp="1"/>
          </p:cNvSpPr>
          <p:nvPr>
            <p:ph type="title"/>
          </p:nvPr>
        </p:nvSpPr>
        <p:spPr/>
        <p:txBody>
          <a:bodyPr>
            <a:normAutofit/>
          </a:bodyPr>
          <a:lstStyle/>
          <a:p>
            <a:r>
              <a:rPr lang="en-US" dirty="0"/>
              <a:t>SB 9: The California HOME Act (Atkins)</a:t>
            </a:r>
          </a:p>
        </p:txBody>
      </p:sp>
      <p:sp>
        <p:nvSpPr>
          <p:cNvPr id="5" name="Content Placeholder 4">
            <a:extLst>
              <a:ext uri="{FF2B5EF4-FFF2-40B4-BE49-F238E27FC236}">
                <a16:creationId xmlns:a16="http://schemas.microsoft.com/office/drawing/2014/main" id="{529CBCF4-42B6-3B40-A72D-90285AF768F4}"/>
              </a:ext>
            </a:extLst>
          </p:cNvPr>
          <p:cNvSpPr>
            <a:spLocks noGrp="1"/>
          </p:cNvSpPr>
          <p:nvPr>
            <p:ph idx="1"/>
          </p:nvPr>
        </p:nvSpPr>
        <p:spPr/>
        <p:txBody>
          <a:bodyPr>
            <a:normAutofit/>
          </a:bodyPr>
          <a:lstStyle/>
          <a:p>
            <a:pPr marL="0" indent="0">
              <a:buNone/>
            </a:pPr>
            <a:r>
              <a:rPr lang="en-US" sz="3200" dirty="0"/>
              <a:t>Requires ministerial approval of a/an:</a:t>
            </a:r>
          </a:p>
          <a:p>
            <a:pPr lvl="0"/>
            <a:r>
              <a:rPr lang="en-US" sz="3200" b="1" dirty="0"/>
              <a:t>Two-unit housing development</a:t>
            </a:r>
            <a:r>
              <a:rPr lang="en-US" sz="3200" dirty="0"/>
              <a:t> – Two homes on a single-family residential parcel</a:t>
            </a:r>
          </a:p>
          <a:p>
            <a:pPr lvl="0"/>
            <a:r>
              <a:rPr lang="en-US" sz="3200" b="1" dirty="0"/>
              <a:t>Urban lot split - </a:t>
            </a:r>
            <a:r>
              <a:rPr lang="en-US" sz="3200" dirty="0"/>
              <a:t>A one-time subdivision of an existing single-family residential parcel into two parcels</a:t>
            </a:r>
          </a:p>
          <a:p>
            <a:pPr marL="0" lvl="0" indent="0">
              <a:buNone/>
            </a:pPr>
            <a:endParaRPr lang="en-US" sz="3200" dirty="0"/>
          </a:p>
        </p:txBody>
      </p:sp>
    </p:spTree>
    <p:extLst>
      <p:ext uri="{BB962C8B-B14F-4D97-AF65-F5344CB8AC3E}">
        <p14:creationId xmlns:p14="http://schemas.microsoft.com/office/powerpoint/2010/main" val="16728068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CE17A-0211-4B42-954C-375E5BB35FC3}"/>
              </a:ext>
            </a:extLst>
          </p:cNvPr>
          <p:cNvSpPr>
            <a:spLocks noGrp="1"/>
          </p:cNvSpPr>
          <p:nvPr>
            <p:ph type="title"/>
          </p:nvPr>
        </p:nvSpPr>
        <p:spPr/>
        <p:txBody>
          <a:bodyPr/>
          <a:lstStyle/>
          <a:p>
            <a:r>
              <a:rPr lang="en-US" dirty="0"/>
              <a:t>KEY ACTIONS &amp; DECISIONS</a:t>
            </a:r>
          </a:p>
        </p:txBody>
      </p:sp>
      <p:sp>
        <p:nvSpPr>
          <p:cNvPr id="3" name="Content Placeholder 2">
            <a:extLst>
              <a:ext uri="{FF2B5EF4-FFF2-40B4-BE49-F238E27FC236}">
                <a16:creationId xmlns:a16="http://schemas.microsoft.com/office/drawing/2014/main" id="{AA650E28-8984-8E4D-BB95-FFC802905CFE}"/>
              </a:ext>
            </a:extLst>
          </p:cNvPr>
          <p:cNvSpPr>
            <a:spLocks noGrp="1"/>
          </p:cNvSpPr>
          <p:nvPr>
            <p:ph idx="1"/>
          </p:nvPr>
        </p:nvSpPr>
        <p:spPr>
          <a:xfrm>
            <a:off x="889348" y="1825625"/>
            <a:ext cx="10985204" cy="4351338"/>
          </a:xfrm>
        </p:spPr>
        <p:txBody>
          <a:bodyPr>
            <a:normAutofit fontScale="92500" lnSpcReduction="10000"/>
          </a:bodyPr>
          <a:lstStyle/>
          <a:p>
            <a:pPr marL="0" indent="0">
              <a:buNone/>
            </a:pPr>
            <a:r>
              <a:rPr lang="en-US" b="1" dirty="0"/>
              <a:t>ADDITIONAL QUESTIONS</a:t>
            </a:r>
          </a:p>
          <a:p>
            <a:r>
              <a:rPr lang="en-US" b="1" dirty="0"/>
              <a:t>Parking </a:t>
            </a:r>
            <a:r>
              <a:rPr lang="en-US" dirty="0"/>
              <a:t>- Should parking be set to the state limits or lowered?</a:t>
            </a:r>
          </a:p>
          <a:p>
            <a:r>
              <a:rPr lang="en-US" b="1" dirty="0"/>
              <a:t>Owner occupancy </a:t>
            </a:r>
            <a:r>
              <a:rPr lang="en-US" dirty="0"/>
              <a:t>- Should there be owner occupancy requirements for 2-unit developments?</a:t>
            </a:r>
          </a:p>
          <a:p>
            <a:r>
              <a:rPr lang="en-US" b="1" dirty="0"/>
              <a:t>ADUs </a:t>
            </a:r>
            <a:r>
              <a:rPr lang="en-US" dirty="0"/>
              <a:t>– To the extent SB 9 permits [Jurisdiction Name] to decide, should we allow ADUs with SB 9 properties? </a:t>
            </a:r>
          </a:p>
          <a:p>
            <a:r>
              <a:rPr lang="en-US" b="1" dirty="0"/>
              <a:t>Larger units </a:t>
            </a:r>
            <a:r>
              <a:rPr lang="en-US" dirty="0"/>
              <a:t>– Does [Jurisdiction Name] want to encourage units larger than 800 sf? </a:t>
            </a:r>
          </a:p>
          <a:p>
            <a:r>
              <a:rPr lang="en-US" b="1" dirty="0"/>
              <a:t>Lot split versus small multifamily on one lot </a:t>
            </a:r>
            <a:r>
              <a:rPr lang="en-US" dirty="0"/>
              <a:t>– Does [Jurisdiction Name] prefer to incentivize owners to choose 2+ units on single lot or urban lot splits, or do we have no preference? </a:t>
            </a:r>
          </a:p>
          <a:p>
            <a:r>
              <a:rPr lang="en-US" b="1" dirty="0"/>
              <a:t>Objective standards </a:t>
            </a:r>
            <a:r>
              <a:rPr lang="en-US" dirty="0"/>
              <a:t>– Should [Jurisdiction Name] apply regular objective standards to the extent they don’t preclude objective standards, or should we adopt a new set of objective standards?</a:t>
            </a:r>
          </a:p>
        </p:txBody>
      </p:sp>
    </p:spTree>
    <p:extLst>
      <p:ext uri="{BB962C8B-B14F-4D97-AF65-F5344CB8AC3E}">
        <p14:creationId xmlns:p14="http://schemas.microsoft.com/office/powerpoint/2010/main" val="7272097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CE17A-0211-4B42-954C-375E5BB35FC3}"/>
              </a:ext>
            </a:extLst>
          </p:cNvPr>
          <p:cNvSpPr>
            <a:spLocks noGrp="1"/>
          </p:cNvSpPr>
          <p:nvPr>
            <p:ph type="title"/>
          </p:nvPr>
        </p:nvSpPr>
        <p:spPr/>
        <p:txBody>
          <a:bodyPr/>
          <a:lstStyle/>
          <a:p>
            <a:r>
              <a:rPr lang="en-US" dirty="0"/>
              <a:t>KEY ACTIONS &amp; DECISIONS: NEXT STEPS</a:t>
            </a:r>
          </a:p>
        </p:txBody>
      </p:sp>
      <p:sp>
        <p:nvSpPr>
          <p:cNvPr id="3" name="Content Placeholder 2">
            <a:extLst>
              <a:ext uri="{FF2B5EF4-FFF2-40B4-BE49-F238E27FC236}">
                <a16:creationId xmlns:a16="http://schemas.microsoft.com/office/drawing/2014/main" id="{AA650E28-8984-8E4D-BB95-FFC802905CFE}"/>
              </a:ext>
            </a:extLst>
          </p:cNvPr>
          <p:cNvSpPr>
            <a:spLocks noGrp="1"/>
          </p:cNvSpPr>
          <p:nvPr>
            <p:ph idx="1"/>
          </p:nvPr>
        </p:nvSpPr>
        <p:spPr/>
        <p:txBody>
          <a:bodyPr>
            <a:normAutofit/>
          </a:bodyPr>
          <a:lstStyle/>
          <a:p>
            <a:r>
              <a:rPr lang="en-US" sz="3200" dirty="0"/>
              <a:t>Implementing Ordinance</a:t>
            </a:r>
          </a:p>
          <a:p>
            <a:r>
              <a:rPr lang="en-US" sz="3200" dirty="0"/>
              <a:t>Objective Zoning/Subdivision/Design Standards</a:t>
            </a:r>
          </a:p>
          <a:p>
            <a:r>
              <a:rPr lang="en-US" sz="3200" dirty="0"/>
              <a:t>Application forms and checklist</a:t>
            </a:r>
          </a:p>
        </p:txBody>
      </p:sp>
    </p:spTree>
    <p:extLst>
      <p:ext uri="{BB962C8B-B14F-4D97-AF65-F5344CB8AC3E}">
        <p14:creationId xmlns:p14="http://schemas.microsoft.com/office/powerpoint/2010/main" val="3101630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23542C-2B3A-A54B-9250-5F139699E2FE}"/>
              </a:ext>
            </a:extLst>
          </p:cNvPr>
          <p:cNvSpPr>
            <a:spLocks noGrp="1"/>
          </p:cNvSpPr>
          <p:nvPr>
            <p:ph type="title"/>
          </p:nvPr>
        </p:nvSpPr>
        <p:spPr/>
        <p:txBody>
          <a:bodyPr>
            <a:normAutofit/>
          </a:bodyPr>
          <a:lstStyle/>
          <a:p>
            <a:r>
              <a:rPr lang="en-US" dirty="0"/>
              <a:t>SB 9: The California HOME Act (Atkins)</a:t>
            </a:r>
          </a:p>
        </p:txBody>
      </p:sp>
      <p:sp>
        <p:nvSpPr>
          <p:cNvPr id="5" name="Content Placeholder 4">
            <a:extLst>
              <a:ext uri="{FF2B5EF4-FFF2-40B4-BE49-F238E27FC236}">
                <a16:creationId xmlns:a16="http://schemas.microsoft.com/office/drawing/2014/main" id="{529CBCF4-42B6-3B40-A72D-90285AF768F4}"/>
              </a:ext>
            </a:extLst>
          </p:cNvPr>
          <p:cNvSpPr>
            <a:spLocks noGrp="1"/>
          </p:cNvSpPr>
          <p:nvPr>
            <p:ph idx="1"/>
          </p:nvPr>
        </p:nvSpPr>
        <p:spPr/>
        <p:txBody>
          <a:bodyPr>
            <a:normAutofit/>
          </a:bodyPr>
          <a:lstStyle/>
          <a:p>
            <a:r>
              <a:rPr lang="en-US" sz="3200" dirty="0"/>
              <a:t>Approvals must be based only on </a:t>
            </a:r>
            <a:r>
              <a:rPr lang="en-US" sz="3200" b="1" dirty="0"/>
              <a:t>objective standards </a:t>
            </a:r>
            <a:r>
              <a:rPr lang="en-US" sz="3200" dirty="0"/>
              <a:t>(and cannot preclude construction of 2 units of &lt; 800 sf)</a:t>
            </a:r>
          </a:p>
          <a:p>
            <a:pPr lvl="0"/>
            <a:r>
              <a:rPr lang="en-US" sz="3200" b="1" dirty="0"/>
              <a:t>Denials only permitted </a:t>
            </a:r>
            <a:r>
              <a:rPr lang="en-US" sz="3200" dirty="0"/>
              <a:t>if projects do not meet objective standards or if there are “specific, adverse impacts” on public health and safety  </a:t>
            </a:r>
          </a:p>
          <a:p>
            <a:r>
              <a:rPr lang="en-US" sz="3200" b="1" dirty="0"/>
              <a:t>Limitations on how jurisdictions regulate </a:t>
            </a:r>
            <a:r>
              <a:rPr lang="en-US" sz="3200" dirty="0"/>
              <a:t>SB 9 projects, including setback and parking requirements and requirement that</a:t>
            </a:r>
            <a:r>
              <a:rPr lang="en-US" sz="3200" b="1" dirty="0"/>
              <a:t> </a:t>
            </a:r>
            <a:r>
              <a:rPr lang="en-US" sz="3200" dirty="0"/>
              <a:t>attached buildings must be allowed</a:t>
            </a:r>
          </a:p>
          <a:p>
            <a:pPr marL="0" lvl="0" indent="0">
              <a:buNone/>
            </a:pPr>
            <a:endParaRPr lang="en-US" sz="3200" dirty="0"/>
          </a:p>
        </p:txBody>
      </p:sp>
    </p:spTree>
    <p:extLst>
      <p:ext uri="{BB962C8B-B14F-4D97-AF65-F5344CB8AC3E}">
        <p14:creationId xmlns:p14="http://schemas.microsoft.com/office/powerpoint/2010/main" val="23904604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AB2D3-B247-7144-BA7A-A18403D360E4}"/>
              </a:ext>
            </a:extLst>
          </p:cNvPr>
          <p:cNvSpPr>
            <a:spLocks noGrp="1"/>
          </p:cNvSpPr>
          <p:nvPr>
            <p:ph type="title"/>
          </p:nvPr>
        </p:nvSpPr>
        <p:spPr/>
        <p:txBody>
          <a:bodyPr/>
          <a:lstStyle/>
          <a:p>
            <a:r>
              <a:rPr lang="en-US" dirty="0"/>
              <a:t>Which parcels are affected by SB 9: </a:t>
            </a:r>
            <a:br>
              <a:rPr lang="en-US" dirty="0"/>
            </a:br>
            <a:r>
              <a:rPr lang="en-US" dirty="0"/>
              <a:t>Qualifying Criteria</a:t>
            </a:r>
          </a:p>
        </p:txBody>
      </p:sp>
      <p:sp>
        <p:nvSpPr>
          <p:cNvPr id="3" name="Content Placeholder 2">
            <a:extLst>
              <a:ext uri="{FF2B5EF4-FFF2-40B4-BE49-F238E27FC236}">
                <a16:creationId xmlns:a16="http://schemas.microsoft.com/office/drawing/2014/main" id="{3DF5AB68-2CB5-994F-9D59-A7DE7CBD4A6A}"/>
              </a:ext>
            </a:extLst>
          </p:cNvPr>
          <p:cNvSpPr>
            <a:spLocks noGrp="1"/>
          </p:cNvSpPr>
          <p:nvPr>
            <p:ph idx="1"/>
          </p:nvPr>
        </p:nvSpPr>
        <p:spPr/>
        <p:txBody>
          <a:bodyPr>
            <a:normAutofit/>
          </a:bodyPr>
          <a:lstStyle/>
          <a:p>
            <a:pPr marL="0" indent="0">
              <a:buNone/>
            </a:pPr>
            <a:r>
              <a:rPr lang="en-US" dirty="0"/>
              <a:t>All single-family residential zoned properties within urbanized areas, EXCEPT: </a:t>
            </a:r>
          </a:p>
          <a:p>
            <a:pPr lvl="0"/>
            <a:r>
              <a:rPr lang="en-US" dirty="0"/>
              <a:t>Environmentally sensitive areas and environmental hazard areas (if specific mitigations are </a:t>
            </a:r>
            <a:r>
              <a:rPr lang="en-US"/>
              <a:t>not possible)</a:t>
            </a:r>
            <a:endParaRPr lang="en-US" dirty="0"/>
          </a:p>
          <a:p>
            <a:pPr lvl="0"/>
            <a:r>
              <a:rPr lang="en-US" dirty="0"/>
              <a:t>Historic properties and districts</a:t>
            </a:r>
          </a:p>
          <a:p>
            <a:pPr lvl="0"/>
            <a:r>
              <a:rPr lang="en-US" dirty="0"/>
              <a:t>Properties where the Ellis Act was used to evict tenants in the last 15 years  </a:t>
            </a:r>
          </a:p>
          <a:p>
            <a:pPr marL="0" indent="0">
              <a:buNone/>
            </a:pPr>
            <a:r>
              <a:rPr lang="en-US" dirty="0"/>
              <a:t>Additionally, demolition is generally not permitted for rental units or deed-restricted rental units</a:t>
            </a:r>
          </a:p>
        </p:txBody>
      </p:sp>
    </p:spTree>
    <p:extLst>
      <p:ext uri="{BB962C8B-B14F-4D97-AF65-F5344CB8AC3E}">
        <p14:creationId xmlns:p14="http://schemas.microsoft.com/office/powerpoint/2010/main" val="1793994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229C5-9C1B-0A44-95E8-6477EC01B604}"/>
              </a:ext>
            </a:extLst>
          </p:cNvPr>
          <p:cNvSpPr>
            <a:spLocks noGrp="1"/>
          </p:cNvSpPr>
          <p:nvPr>
            <p:ph type="title"/>
          </p:nvPr>
        </p:nvSpPr>
        <p:spPr/>
        <p:txBody>
          <a:bodyPr>
            <a:normAutofit/>
          </a:bodyPr>
          <a:lstStyle/>
          <a:p>
            <a:r>
              <a:rPr lang="en-US" dirty="0"/>
              <a:t>What Can Be Built:</a:t>
            </a:r>
            <a:br>
              <a:rPr lang="en-US" dirty="0"/>
            </a:br>
            <a:r>
              <a:rPr lang="en-US" dirty="0"/>
              <a:t>Current Law</a:t>
            </a:r>
          </a:p>
        </p:txBody>
      </p:sp>
      <p:sp>
        <p:nvSpPr>
          <p:cNvPr id="3" name="Content Placeholder 2">
            <a:extLst>
              <a:ext uri="{FF2B5EF4-FFF2-40B4-BE49-F238E27FC236}">
                <a16:creationId xmlns:a16="http://schemas.microsoft.com/office/drawing/2014/main" id="{BFE4DDCF-7E7C-5F4C-B723-635B2625C510}"/>
              </a:ext>
            </a:extLst>
          </p:cNvPr>
          <p:cNvSpPr>
            <a:spLocks noGrp="1"/>
          </p:cNvSpPr>
          <p:nvPr>
            <p:ph idx="1"/>
          </p:nvPr>
        </p:nvSpPr>
        <p:spPr/>
        <p:txBody>
          <a:bodyPr/>
          <a:lstStyle/>
          <a:p>
            <a:pPr marL="0" indent="0">
              <a:buNone/>
            </a:pPr>
            <a:r>
              <a:rPr lang="en-US" dirty="0"/>
              <a:t>Under</a:t>
            </a:r>
            <a:r>
              <a:rPr lang="en-US" b="1" dirty="0"/>
              <a:t> current </a:t>
            </a:r>
            <a:r>
              <a:rPr lang="en-US" dirty="0"/>
              <a:t>state law, single-family zoned property allows 3 units:</a:t>
            </a:r>
          </a:p>
          <a:p>
            <a:pPr marL="457200" lvl="1" indent="0">
              <a:buNone/>
            </a:pPr>
            <a:endParaRPr lang="en-US" dirty="0"/>
          </a:p>
          <a:p>
            <a:pPr marL="457200" lvl="1" indent="0">
              <a:buNone/>
            </a:pPr>
            <a:r>
              <a:rPr lang="en-US" sz="2400" dirty="0"/>
              <a:t>1 primary dwelling unit</a:t>
            </a:r>
          </a:p>
          <a:p>
            <a:pPr marL="457200" lvl="1" indent="0">
              <a:buNone/>
            </a:pPr>
            <a:r>
              <a:rPr lang="en-US" sz="2400" dirty="0"/>
              <a:t>1 accessory dwelling unit (ADU)</a:t>
            </a:r>
          </a:p>
          <a:p>
            <a:pPr marL="457200" lvl="1" indent="0">
              <a:buNone/>
            </a:pPr>
            <a:r>
              <a:rPr lang="en-US" sz="2400" u="sng" dirty="0"/>
              <a:t>1 junior accessory dwelling unit (JADU)</a:t>
            </a:r>
          </a:p>
          <a:p>
            <a:pPr marL="457200" lvl="1" indent="0">
              <a:buNone/>
            </a:pPr>
            <a:r>
              <a:rPr lang="en-US" sz="2400" dirty="0"/>
              <a:t>3 Total Housing Units</a:t>
            </a:r>
          </a:p>
        </p:txBody>
      </p:sp>
    </p:spTree>
    <p:extLst>
      <p:ext uri="{BB962C8B-B14F-4D97-AF65-F5344CB8AC3E}">
        <p14:creationId xmlns:p14="http://schemas.microsoft.com/office/powerpoint/2010/main" val="13964038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229C5-9C1B-0A44-95E8-6477EC01B604}"/>
              </a:ext>
            </a:extLst>
          </p:cNvPr>
          <p:cNvSpPr>
            <a:spLocks noGrp="1"/>
          </p:cNvSpPr>
          <p:nvPr>
            <p:ph type="title"/>
          </p:nvPr>
        </p:nvSpPr>
        <p:spPr/>
        <p:txBody>
          <a:bodyPr>
            <a:normAutofit/>
          </a:bodyPr>
          <a:lstStyle/>
          <a:p>
            <a:r>
              <a:rPr lang="en-US" dirty="0"/>
              <a:t>What Can Be Built:</a:t>
            </a:r>
            <a:br>
              <a:rPr lang="en-US" dirty="0"/>
            </a:br>
            <a:r>
              <a:rPr lang="en-US" dirty="0"/>
              <a:t>Lots Not Being Subdivided (Two-Unit </a:t>
            </a:r>
            <a:r>
              <a:rPr lang="en-US" dirty="0" err="1"/>
              <a:t>Devts</a:t>
            </a:r>
            <a:r>
              <a:rPr lang="en-US" dirty="0"/>
              <a:t>)</a:t>
            </a:r>
          </a:p>
        </p:txBody>
      </p:sp>
      <p:sp>
        <p:nvSpPr>
          <p:cNvPr id="3" name="Content Placeholder 2">
            <a:extLst>
              <a:ext uri="{FF2B5EF4-FFF2-40B4-BE49-F238E27FC236}">
                <a16:creationId xmlns:a16="http://schemas.microsoft.com/office/drawing/2014/main" id="{BFE4DDCF-7E7C-5F4C-B723-635B2625C510}"/>
              </a:ext>
            </a:extLst>
          </p:cNvPr>
          <p:cNvSpPr>
            <a:spLocks noGrp="1"/>
          </p:cNvSpPr>
          <p:nvPr>
            <p:ph idx="1"/>
          </p:nvPr>
        </p:nvSpPr>
        <p:spPr/>
        <p:txBody>
          <a:bodyPr>
            <a:normAutofit/>
          </a:bodyPr>
          <a:lstStyle/>
          <a:p>
            <a:r>
              <a:rPr lang="en-US" sz="2400" dirty="0"/>
              <a:t>Vacant lot: </a:t>
            </a:r>
            <a:r>
              <a:rPr lang="en-US" dirty="0"/>
              <a:t>Build t</a:t>
            </a:r>
            <a:r>
              <a:rPr lang="en-US" sz="2400" dirty="0"/>
              <a:t>wo primary dwelling units</a:t>
            </a:r>
          </a:p>
          <a:p>
            <a:r>
              <a:rPr lang="en-US" sz="2400" dirty="0"/>
              <a:t>Lot with a single family home: add an additional primary dwelling unit</a:t>
            </a:r>
          </a:p>
          <a:p>
            <a:pPr lvl="1"/>
            <a:r>
              <a:rPr lang="en-US" i="1" dirty="0"/>
              <a:t>But SB 9 could be interpreted to allow 2 new units beyond an existing unit</a:t>
            </a:r>
          </a:p>
          <a:p>
            <a:pPr marL="228600" lvl="1">
              <a:spcBef>
                <a:spcPts val="1000"/>
              </a:spcBef>
              <a:buClr>
                <a:schemeClr val="accent3"/>
              </a:buClr>
            </a:pPr>
            <a:r>
              <a:rPr lang="en-US" sz="2400" dirty="0"/>
              <a:t>It is still unclear how many ADUs and JADUs may be allowed</a:t>
            </a:r>
          </a:p>
          <a:p>
            <a:pPr lvl="1"/>
            <a:endParaRPr lang="en-US" dirty="0"/>
          </a:p>
        </p:txBody>
      </p:sp>
    </p:spTree>
    <p:extLst>
      <p:ext uri="{BB962C8B-B14F-4D97-AF65-F5344CB8AC3E}">
        <p14:creationId xmlns:p14="http://schemas.microsoft.com/office/powerpoint/2010/main" val="3692493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229C5-9C1B-0A44-95E8-6477EC01B604}"/>
              </a:ext>
            </a:extLst>
          </p:cNvPr>
          <p:cNvSpPr>
            <a:spLocks noGrp="1"/>
          </p:cNvSpPr>
          <p:nvPr>
            <p:ph type="title"/>
          </p:nvPr>
        </p:nvSpPr>
        <p:spPr/>
        <p:txBody>
          <a:bodyPr>
            <a:normAutofit/>
          </a:bodyPr>
          <a:lstStyle/>
          <a:p>
            <a:r>
              <a:rPr lang="en-US" dirty="0"/>
              <a:t>What Can Be Built:</a:t>
            </a:r>
            <a:br>
              <a:rPr lang="en-US" dirty="0"/>
            </a:br>
            <a:r>
              <a:rPr lang="en-US" dirty="0"/>
              <a:t>Lots Not Being Subdivided (Two-Unit </a:t>
            </a:r>
            <a:r>
              <a:rPr lang="en-US" dirty="0" err="1"/>
              <a:t>Devts</a:t>
            </a:r>
            <a:r>
              <a:rPr lang="en-US" dirty="0"/>
              <a:t>)</a:t>
            </a:r>
          </a:p>
        </p:txBody>
      </p:sp>
      <p:sp>
        <p:nvSpPr>
          <p:cNvPr id="3" name="Content Placeholder 2">
            <a:extLst>
              <a:ext uri="{FF2B5EF4-FFF2-40B4-BE49-F238E27FC236}">
                <a16:creationId xmlns:a16="http://schemas.microsoft.com/office/drawing/2014/main" id="{BFE4DDCF-7E7C-5F4C-B723-635B2625C510}"/>
              </a:ext>
            </a:extLst>
          </p:cNvPr>
          <p:cNvSpPr>
            <a:spLocks noGrp="1"/>
          </p:cNvSpPr>
          <p:nvPr>
            <p:ph idx="1"/>
          </p:nvPr>
        </p:nvSpPr>
        <p:spPr/>
        <p:txBody>
          <a:bodyPr>
            <a:normAutofit fontScale="85000" lnSpcReduction="20000"/>
          </a:bodyPr>
          <a:lstStyle/>
          <a:p>
            <a:pPr marL="0" lvl="0" indent="0">
              <a:buNone/>
            </a:pPr>
            <a:r>
              <a:rPr lang="en-US" dirty="0"/>
              <a:t>1 Existing Primary Dwelling Unit </a:t>
            </a:r>
          </a:p>
          <a:p>
            <a:pPr marL="0" indent="0">
              <a:buNone/>
            </a:pPr>
            <a:r>
              <a:rPr lang="en-US" dirty="0"/>
              <a:t>1 New Primary Dwelling Unit </a:t>
            </a:r>
          </a:p>
          <a:p>
            <a:pPr marL="0" indent="0">
              <a:buNone/>
            </a:pPr>
            <a:r>
              <a:rPr lang="en-US" dirty="0"/>
              <a:t>1 New Accessory Dwelling Unit</a:t>
            </a:r>
          </a:p>
          <a:p>
            <a:pPr marL="0" lvl="0" indent="0">
              <a:buNone/>
            </a:pPr>
            <a:r>
              <a:rPr lang="en-US" u="sng" dirty="0"/>
              <a:t>1 Junior Accessory Dwelling Unit </a:t>
            </a:r>
          </a:p>
          <a:p>
            <a:pPr marL="0" lvl="0" indent="0">
              <a:buNone/>
            </a:pPr>
            <a:r>
              <a:rPr lang="en-US" b="1" dirty="0"/>
              <a:t>4 Total Housing Units </a:t>
            </a:r>
            <a:r>
              <a:rPr lang="en-US" i="1" dirty="0"/>
              <a:t>(Subject to verification by legal counsel / HCD) </a:t>
            </a:r>
          </a:p>
          <a:p>
            <a:pPr marL="0" lvl="0" indent="0">
              <a:buNone/>
            </a:pPr>
            <a:endParaRPr lang="en-US" dirty="0"/>
          </a:p>
          <a:p>
            <a:pPr marL="0" lvl="0" indent="0">
              <a:buNone/>
            </a:pPr>
            <a:r>
              <a:rPr lang="en-US" dirty="0"/>
              <a:t>OR</a:t>
            </a:r>
          </a:p>
          <a:p>
            <a:pPr marL="0" lvl="0" indent="0">
              <a:buNone/>
            </a:pPr>
            <a:endParaRPr lang="en-US" dirty="0"/>
          </a:p>
          <a:p>
            <a:pPr marL="0" lvl="0" indent="0">
              <a:buNone/>
            </a:pPr>
            <a:r>
              <a:rPr lang="en-US" dirty="0"/>
              <a:t>2 New Primary Units (attached or detached)</a:t>
            </a:r>
          </a:p>
          <a:p>
            <a:pPr marL="0" indent="0">
              <a:buNone/>
            </a:pPr>
            <a:r>
              <a:rPr lang="en-US" dirty="0"/>
              <a:t>1 New Accessory Dwelling Unit</a:t>
            </a:r>
          </a:p>
          <a:p>
            <a:pPr marL="0" lvl="0" indent="0">
              <a:buNone/>
            </a:pPr>
            <a:r>
              <a:rPr lang="en-US" u="sng" dirty="0"/>
              <a:t>1 Junior Accessory Dwelling Unit </a:t>
            </a:r>
          </a:p>
          <a:p>
            <a:pPr marL="0" indent="0">
              <a:buNone/>
            </a:pPr>
            <a:r>
              <a:rPr lang="en-US" b="1" dirty="0"/>
              <a:t>4 Total Housing Units </a:t>
            </a:r>
            <a:r>
              <a:rPr lang="en-US" i="1" dirty="0"/>
              <a:t>(Subject to verification by legal counsel / HCD)</a:t>
            </a:r>
          </a:p>
        </p:txBody>
      </p:sp>
    </p:spTree>
    <p:extLst>
      <p:ext uri="{BB962C8B-B14F-4D97-AF65-F5344CB8AC3E}">
        <p14:creationId xmlns:p14="http://schemas.microsoft.com/office/powerpoint/2010/main" val="35423698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229C5-9C1B-0A44-95E8-6477EC01B604}"/>
              </a:ext>
            </a:extLst>
          </p:cNvPr>
          <p:cNvSpPr>
            <a:spLocks noGrp="1"/>
          </p:cNvSpPr>
          <p:nvPr>
            <p:ph type="title"/>
          </p:nvPr>
        </p:nvSpPr>
        <p:spPr/>
        <p:txBody>
          <a:bodyPr>
            <a:normAutofit/>
          </a:bodyPr>
          <a:lstStyle/>
          <a:p>
            <a:r>
              <a:rPr lang="en-US" dirty="0"/>
              <a:t>What Can Be Built:</a:t>
            </a:r>
            <a:br>
              <a:rPr lang="en-US" dirty="0"/>
            </a:br>
            <a:r>
              <a:rPr lang="en-US" dirty="0"/>
              <a:t>Lots Being Subdivided (Urban Lot Splits)</a:t>
            </a:r>
          </a:p>
        </p:txBody>
      </p:sp>
      <p:sp>
        <p:nvSpPr>
          <p:cNvPr id="3" name="Content Placeholder 2">
            <a:extLst>
              <a:ext uri="{FF2B5EF4-FFF2-40B4-BE49-F238E27FC236}">
                <a16:creationId xmlns:a16="http://schemas.microsoft.com/office/drawing/2014/main" id="{BFE4DDCF-7E7C-5F4C-B723-635B2625C510}"/>
              </a:ext>
            </a:extLst>
          </p:cNvPr>
          <p:cNvSpPr>
            <a:spLocks noGrp="1"/>
          </p:cNvSpPr>
          <p:nvPr>
            <p:ph idx="1"/>
          </p:nvPr>
        </p:nvSpPr>
        <p:spPr/>
        <p:txBody>
          <a:bodyPr/>
          <a:lstStyle/>
          <a:p>
            <a:r>
              <a:rPr lang="en-US" sz="2400" dirty="0"/>
              <a:t>Homeowners can build </a:t>
            </a:r>
            <a:r>
              <a:rPr lang="en-US" dirty="0"/>
              <a:t>2</a:t>
            </a:r>
            <a:r>
              <a:rPr lang="en-US" sz="2400" dirty="0"/>
              <a:t> homes on each of the 2 new lots, allowing for a total of 4 units</a:t>
            </a:r>
            <a:endParaRPr lang="en-US" i="1" dirty="0"/>
          </a:p>
          <a:p>
            <a:r>
              <a:rPr lang="en-US" dirty="0"/>
              <a:t>If there are existing units, new homes can be added to result in a maximum of 4 potential units</a:t>
            </a:r>
          </a:p>
          <a:p>
            <a:r>
              <a:rPr lang="en-US" dirty="0"/>
              <a:t>However, a jurisdiction may choose to allow more units (ADUs and JADUs)</a:t>
            </a:r>
          </a:p>
          <a:p>
            <a:r>
              <a:rPr lang="en-US" sz="2400" dirty="0"/>
              <a:t>Homes </a:t>
            </a:r>
            <a:r>
              <a:rPr lang="en-US" dirty="0"/>
              <a:t>are subject to objective rules, as long as the rules do not preclude two 800 sf units on each property</a:t>
            </a:r>
            <a:endParaRPr lang="en-US" sz="2400" dirty="0"/>
          </a:p>
        </p:txBody>
      </p:sp>
    </p:spTree>
    <p:extLst>
      <p:ext uri="{BB962C8B-B14F-4D97-AF65-F5344CB8AC3E}">
        <p14:creationId xmlns:p14="http://schemas.microsoft.com/office/powerpoint/2010/main" val="1753111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229C5-9C1B-0A44-95E8-6477EC01B604}"/>
              </a:ext>
            </a:extLst>
          </p:cNvPr>
          <p:cNvSpPr>
            <a:spLocks noGrp="1"/>
          </p:cNvSpPr>
          <p:nvPr>
            <p:ph type="title"/>
          </p:nvPr>
        </p:nvSpPr>
        <p:spPr/>
        <p:txBody>
          <a:bodyPr>
            <a:normAutofit/>
          </a:bodyPr>
          <a:lstStyle/>
          <a:p>
            <a:r>
              <a:rPr lang="en-US" dirty="0"/>
              <a:t>What Can Be Built:</a:t>
            </a:r>
            <a:br>
              <a:rPr lang="en-US" dirty="0"/>
            </a:br>
            <a:r>
              <a:rPr lang="en-US" dirty="0"/>
              <a:t>Lots Being Subdivided</a:t>
            </a:r>
          </a:p>
        </p:txBody>
      </p:sp>
      <p:sp>
        <p:nvSpPr>
          <p:cNvPr id="3" name="Content Placeholder 2">
            <a:extLst>
              <a:ext uri="{FF2B5EF4-FFF2-40B4-BE49-F238E27FC236}">
                <a16:creationId xmlns:a16="http://schemas.microsoft.com/office/drawing/2014/main" id="{BFE4DDCF-7E7C-5F4C-B723-635B2625C510}"/>
              </a:ext>
            </a:extLst>
          </p:cNvPr>
          <p:cNvSpPr>
            <a:spLocks noGrp="1"/>
          </p:cNvSpPr>
          <p:nvPr>
            <p:ph idx="1"/>
          </p:nvPr>
        </p:nvSpPr>
        <p:spPr/>
        <p:txBody>
          <a:bodyPr>
            <a:normAutofit/>
          </a:bodyPr>
          <a:lstStyle/>
          <a:p>
            <a:pPr marL="0" lvl="0" indent="0">
              <a:buNone/>
            </a:pPr>
            <a:r>
              <a:rPr lang="en-US" dirty="0"/>
              <a:t>Empty lot = Split to two lots with 2 new homes on each</a:t>
            </a:r>
          </a:p>
          <a:p>
            <a:pPr marL="0" indent="0">
              <a:buNone/>
            </a:pPr>
            <a:r>
              <a:rPr lang="en-US" dirty="0"/>
              <a:t>	= </a:t>
            </a:r>
            <a:r>
              <a:rPr lang="en-US" b="1" dirty="0"/>
              <a:t>4 Total Housing Units</a:t>
            </a:r>
          </a:p>
          <a:p>
            <a:pPr marL="0" lvl="0" indent="0">
              <a:buNone/>
            </a:pPr>
            <a:endParaRPr lang="en-US" dirty="0"/>
          </a:p>
          <a:p>
            <a:pPr marL="0" lvl="0" indent="0">
              <a:buNone/>
            </a:pPr>
            <a:r>
              <a:rPr lang="en-US" dirty="0"/>
              <a:t>OR</a:t>
            </a:r>
          </a:p>
          <a:p>
            <a:pPr marL="0" lvl="0" indent="0">
              <a:buNone/>
            </a:pPr>
            <a:endParaRPr lang="en-US" dirty="0"/>
          </a:p>
          <a:p>
            <a:pPr marL="0" lvl="0" indent="0">
              <a:buNone/>
            </a:pPr>
            <a:r>
              <a:rPr lang="en-US" dirty="0"/>
              <a:t>Single family home = Split to two lots. </a:t>
            </a:r>
          </a:p>
          <a:p>
            <a:pPr marL="0" lvl="0" indent="0">
              <a:buNone/>
            </a:pPr>
            <a:r>
              <a:rPr lang="en-US" dirty="0"/>
              <a:t>Lot 1 = 1 existing + 1 new</a:t>
            </a:r>
            <a:br>
              <a:rPr lang="en-US" dirty="0"/>
            </a:br>
            <a:r>
              <a:rPr lang="en-US" dirty="0"/>
              <a:t>Lot 2 = 2 new</a:t>
            </a:r>
          </a:p>
          <a:p>
            <a:pPr marL="0" lvl="0" indent="0">
              <a:buNone/>
            </a:pPr>
            <a:r>
              <a:rPr lang="en-US" b="1" dirty="0"/>
              <a:t>	= 4 Total Housing Units</a:t>
            </a:r>
            <a:endParaRPr lang="en-US" dirty="0"/>
          </a:p>
          <a:p>
            <a:pPr marL="0" indent="0">
              <a:buNone/>
            </a:pPr>
            <a:endParaRPr lang="en-US" sz="2400" dirty="0"/>
          </a:p>
        </p:txBody>
      </p:sp>
    </p:spTree>
    <p:extLst>
      <p:ext uri="{BB962C8B-B14F-4D97-AF65-F5344CB8AC3E}">
        <p14:creationId xmlns:p14="http://schemas.microsoft.com/office/powerpoint/2010/main" val="952305622"/>
      </p:ext>
    </p:extLst>
  </p:cSld>
  <p:clrMapOvr>
    <a:masterClrMapping/>
  </p:clrMapOvr>
</p:sld>
</file>

<file path=ppt/theme/theme1.xml><?xml version="1.0" encoding="utf-8"?>
<a:theme xmlns:a="http://schemas.openxmlformats.org/drawingml/2006/main" name="Office Theme">
  <a:themeElements>
    <a:clrScheme name="TALP">
      <a:dk1>
        <a:srgbClr val="633511"/>
      </a:dk1>
      <a:lt1>
        <a:srgbClr val="FFFFFF"/>
      </a:lt1>
      <a:dk2>
        <a:srgbClr val="00773F"/>
      </a:dk2>
      <a:lt2>
        <a:srgbClr val="E7E6E6"/>
      </a:lt2>
      <a:accent1>
        <a:srgbClr val="009192"/>
      </a:accent1>
      <a:accent2>
        <a:srgbClr val="CD7820"/>
      </a:accent2>
      <a:accent3>
        <a:srgbClr val="71A84F"/>
      </a:accent3>
      <a:accent4>
        <a:srgbClr val="FEB446"/>
      </a:accent4>
      <a:accent5>
        <a:srgbClr val="1174A9"/>
      </a:accent5>
      <a:accent6>
        <a:srgbClr val="062F87"/>
      </a:accent6>
      <a:hlink>
        <a:srgbClr val="521B92"/>
      </a:hlink>
      <a:folHlink>
        <a:srgbClr val="942092"/>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ALP-Housing_092020_template" id="{0592B1EB-BB98-6C40-A8B6-286B58D8B1A3}" vid="{B84AFF96-C151-B544-9316-42159BF18C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12650</TotalTime>
  <Words>1154</Words>
  <Application>Microsoft Macintosh PowerPoint</Application>
  <PresentationFormat>Widescreen</PresentationFormat>
  <Paragraphs>112</Paragraphs>
  <Slides>21</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Trebuchet MS</vt:lpstr>
      <vt:lpstr>Office Theme</vt:lpstr>
      <vt:lpstr>[Jurisdiction Name]  SB 9 Presentation Template</vt:lpstr>
      <vt:lpstr>SB 9: The California HOME Act (Atkins)</vt:lpstr>
      <vt:lpstr>SB 9: The California HOME Act (Atkins)</vt:lpstr>
      <vt:lpstr>Which parcels are affected by SB 9:  Qualifying Criteria</vt:lpstr>
      <vt:lpstr>What Can Be Built: Current Law</vt:lpstr>
      <vt:lpstr>What Can Be Built: Lots Not Being Subdivided (Two-Unit Devts)</vt:lpstr>
      <vt:lpstr>What Can Be Built: Lots Not Being Subdivided (Two-Unit Devts)</vt:lpstr>
      <vt:lpstr>What Can Be Built: Lots Being Subdivided (Urban Lot Splits)</vt:lpstr>
      <vt:lpstr>What Can Be Built: Lots Being Subdivided</vt:lpstr>
      <vt:lpstr>Potential Development Scenarios</vt:lpstr>
      <vt:lpstr>Potential New Home Creation</vt:lpstr>
      <vt:lpstr>Potential New Home Creation</vt:lpstr>
      <vt:lpstr>Potential New Home Creation</vt:lpstr>
      <vt:lpstr>Regional Housing Needs Allocation (RHNA)</vt:lpstr>
      <vt:lpstr>Missing Middle Housing</vt:lpstr>
      <vt:lpstr>Missing Middle Housing</vt:lpstr>
      <vt:lpstr>Missing Middle Housing</vt:lpstr>
      <vt:lpstr>Missing Middle Housing</vt:lpstr>
      <vt:lpstr>KEY ACTIONS &amp; DECISIONS</vt:lpstr>
      <vt:lpstr>KEY ACTIONS &amp; DECISIONS</vt:lpstr>
      <vt:lpstr>KEY ACTIONS &amp; DECISIONS: 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Regional Early Action Planning Grants (REAP)  Update</dc:title>
  <dc:creator>Kristy Wang</dc:creator>
  <cp:lastModifiedBy>Kristy Wang</cp:lastModifiedBy>
  <cp:revision>46</cp:revision>
  <dcterms:created xsi:type="dcterms:W3CDTF">2021-11-04T15:13:27Z</dcterms:created>
  <dcterms:modified xsi:type="dcterms:W3CDTF">2021-12-08T21:23:37Z</dcterms:modified>
</cp:coreProperties>
</file>