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96" r:id="rId2"/>
    <p:sldId id="566" r:id="rId3"/>
    <p:sldId id="573" r:id="rId4"/>
    <p:sldId id="568" r:id="rId5"/>
    <p:sldId id="569" r:id="rId6"/>
    <p:sldId id="570" r:id="rId7"/>
    <p:sldId id="571" r:id="rId8"/>
    <p:sldId id="572" r:id="rId9"/>
    <p:sldId id="574" r:id="rId10"/>
    <p:sldId id="575" r:id="rId11"/>
    <p:sldId id="576" r:id="rId12"/>
    <p:sldId id="577" r:id="rId13"/>
    <p:sldId id="578" r:id="rId14"/>
    <p:sldId id="579" r:id="rId15"/>
    <p:sldId id="580" r:id="rId16"/>
    <p:sldId id="581" r:id="rId17"/>
    <p:sldId id="582" r:id="rId18"/>
    <p:sldId id="583" r:id="rId19"/>
    <p:sldId id="584" r:id="rId20"/>
    <p:sldId id="585" r:id="rId21"/>
    <p:sldId id="586" r:id="rId22"/>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Century Gothic" panose="020B0502020202020204" pitchFamily="34" charset="0"/>
        <a:ea typeface="+mn-ea"/>
        <a:cs typeface="+mn-cs"/>
      </a:defRPr>
    </a:lvl1pPr>
    <a:lvl2pPr marL="457200" algn="l" rtl="0" fontAlgn="base">
      <a:spcBef>
        <a:spcPct val="0"/>
      </a:spcBef>
      <a:spcAft>
        <a:spcPct val="0"/>
      </a:spcAft>
      <a:defRPr sz="1600" kern="1200">
        <a:solidFill>
          <a:schemeClr val="tx1"/>
        </a:solidFill>
        <a:latin typeface="Century Gothic" panose="020B0502020202020204" pitchFamily="34" charset="0"/>
        <a:ea typeface="+mn-ea"/>
        <a:cs typeface="+mn-cs"/>
      </a:defRPr>
    </a:lvl2pPr>
    <a:lvl3pPr marL="914400" algn="l" rtl="0" fontAlgn="base">
      <a:spcBef>
        <a:spcPct val="0"/>
      </a:spcBef>
      <a:spcAft>
        <a:spcPct val="0"/>
      </a:spcAft>
      <a:defRPr sz="1600" kern="1200">
        <a:solidFill>
          <a:schemeClr val="tx1"/>
        </a:solidFill>
        <a:latin typeface="Century Gothic" panose="020B0502020202020204" pitchFamily="34" charset="0"/>
        <a:ea typeface="+mn-ea"/>
        <a:cs typeface="+mn-cs"/>
      </a:defRPr>
    </a:lvl3pPr>
    <a:lvl4pPr marL="1371600" algn="l" rtl="0" fontAlgn="base">
      <a:spcBef>
        <a:spcPct val="0"/>
      </a:spcBef>
      <a:spcAft>
        <a:spcPct val="0"/>
      </a:spcAft>
      <a:defRPr sz="1600" kern="1200">
        <a:solidFill>
          <a:schemeClr val="tx1"/>
        </a:solidFill>
        <a:latin typeface="Century Gothic" panose="020B0502020202020204" pitchFamily="34" charset="0"/>
        <a:ea typeface="+mn-ea"/>
        <a:cs typeface="+mn-cs"/>
      </a:defRPr>
    </a:lvl4pPr>
    <a:lvl5pPr marL="1828800" algn="l" rtl="0" fontAlgn="base">
      <a:spcBef>
        <a:spcPct val="0"/>
      </a:spcBef>
      <a:spcAft>
        <a:spcPct val="0"/>
      </a:spcAft>
      <a:defRPr sz="1600" kern="1200">
        <a:solidFill>
          <a:schemeClr val="tx1"/>
        </a:solidFill>
        <a:latin typeface="Century Gothic" panose="020B0502020202020204" pitchFamily="34" charset="0"/>
        <a:ea typeface="+mn-ea"/>
        <a:cs typeface="+mn-cs"/>
      </a:defRPr>
    </a:lvl5pPr>
    <a:lvl6pPr marL="2286000" algn="l" defTabSz="914400" rtl="0" eaLnBrk="1" latinLnBrk="0" hangingPunct="1">
      <a:defRPr sz="1600" kern="1200">
        <a:solidFill>
          <a:schemeClr val="tx1"/>
        </a:solidFill>
        <a:latin typeface="Century Gothic" panose="020B0502020202020204" pitchFamily="34" charset="0"/>
        <a:ea typeface="+mn-ea"/>
        <a:cs typeface="+mn-cs"/>
      </a:defRPr>
    </a:lvl6pPr>
    <a:lvl7pPr marL="2743200" algn="l" defTabSz="914400" rtl="0" eaLnBrk="1" latinLnBrk="0" hangingPunct="1">
      <a:defRPr sz="1600" kern="1200">
        <a:solidFill>
          <a:schemeClr val="tx1"/>
        </a:solidFill>
        <a:latin typeface="Century Gothic" panose="020B0502020202020204" pitchFamily="34" charset="0"/>
        <a:ea typeface="+mn-ea"/>
        <a:cs typeface="+mn-cs"/>
      </a:defRPr>
    </a:lvl7pPr>
    <a:lvl8pPr marL="3200400" algn="l" defTabSz="914400" rtl="0" eaLnBrk="1" latinLnBrk="0" hangingPunct="1">
      <a:defRPr sz="1600" kern="1200">
        <a:solidFill>
          <a:schemeClr val="tx1"/>
        </a:solidFill>
        <a:latin typeface="Century Gothic" panose="020B0502020202020204" pitchFamily="34" charset="0"/>
        <a:ea typeface="+mn-ea"/>
        <a:cs typeface="+mn-cs"/>
      </a:defRPr>
    </a:lvl8pPr>
    <a:lvl9pPr marL="3657600" algn="l" defTabSz="914400" rtl="0" eaLnBrk="1" latinLnBrk="0" hangingPunct="1">
      <a:defRPr sz="1600"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36" userDrawn="1">
          <p15:clr>
            <a:srgbClr val="A4A3A4"/>
          </p15:clr>
        </p15:guide>
        <p15:guide id="3" pos="1824" userDrawn="1">
          <p15:clr>
            <a:srgbClr val="A4A3A4"/>
          </p15:clr>
        </p15:guide>
        <p15:guide id="4" orient="horz" pos="1056" userDrawn="1">
          <p15:clr>
            <a:srgbClr val="A4A3A4"/>
          </p15:clr>
        </p15:guide>
        <p15:guide id="5" pos="1924" userDrawn="1">
          <p15:clr>
            <a:srgbClr val="A4A3A4"/>
          </p15:clr>
        </p15:guide>
        <p15:guide id="6" orient="horz"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d Catlin" initials="TC" lastIdx="1" clrIdx="0">
    <p:extLst>
      <p:ext uri="{19B8F6BF-5375-455C-9EA6-DF929625EA0E}">
        <p15:presenceInfo xmlns:p15="http://schemas.microsoft.com/office/powerpoint/2012/main" userId="S-1-5-21-3815492125-3523468891-1656473488-1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F0AA32"/>
    <a:srgbClr val="CD783C"/>
    <a:srgbClr val="FFCC33"/>
    <a:srgbClr val="000000"/>
    <a:srgbClr val="7F7F7F"/>
    <a:srgbClr val="D7CDBE"/>
    <a:srgbClr val="F0E6C3"/>
    <a:srgbClr val="F0F0F0"/>
    <a:srgbClr val="B9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4" autoAdjust="0"/>
    <p:restoredTop sz="86423" autoAdjust="0"/>
  </p:normalViewPr>
  <p:slideViewPr>
    <p:cSldViewPr>
      <p:cViewPr varScale="1">
        <p:scale>
          <a:sx n="105" d="100"/>
          <a:sy n="105" d="100"/>
        </p:scale>
        <p:origin x="120" y="732"/>
      </p:cViewPr>
      <p:guideLst>
        <p:guide orient="horz" pos="528"/>
        <p:guide pos="336"/>
        <p:guide pos="1824"/>
        <p:guide orient="horz" pos="1056"/>
        <p:guide pos="1924"/>
        <p:guide orient="horz" pos="3888"/>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p:cViewPr varScale="1">
        <p:scale>
          <a:sx n="100" d="100"/>
          <a:sy n="100" d="100"/>
        </p:scale>
        <p:origin x="355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defRPr>
            </a:lvl1pPr>
          </a:lstStyle>
          <a:p>
            <a:endParaRPr lang="en-US" altLang="en-US"/>
          </a:p>
        </p:txBody>
      </p:sp>
      <p:sp>
        <p:nvSpPr>
          <p:cNvPr id="64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endParaRPr lang="en-US" altLang="en-US"/>
          </a:p>
        </p:txBody>
      </p:sp>
      <p:sp>
        <p:nvSpPr>
          <p:cNvPr id="64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defRPr>
            </a:lvl1pPr>
          </a:lstStyle>
          <a:p>
            <a:endParaRPr lang="en-US" altLang="en-US"/>
          </a:p>
        </p:txBody>
      </p:sp>
      <p:sp>
        <p:nvSpPr>
          <p:cNvPr id="64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A4841630-EEEC-4B25-B23D-EE0942ABE5C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EF259-8FDF-4BB4-A60E-507EAEDA7577}" type="slidenum">
              <a:rPr lang="en-US" altLang="en-US"/>
              <a:pPr/>
              <a:t>1</a:t>
            </a:fld>
            <a:endParaRPr lang="en-US" altLang="en-US" dirty="0"/>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Parcel: 6,000 square feet</a:t>
            </a:r>
          </a:p>
          <a:p>
            <a:r>
              <a:rPr lang="en-US" dirty="0"/>
              <a:t>(N) Parcel 1: 2,580 square feet (43%)</a:t>
            </a:r>
          </a:p>
          <a:p>
            <a:r>
              <a:rPr lang="en-US" dirty="0"/>
              <a:t>(N) Parcel 2: 3,420 square feet (57%)</a:t>
            </a:r>
          </a:p>
          <a:p>
            <a:endParaRPr lang="en-US" dirty="0"/>
          </a:p>
          <a:p>
            <a:r>
              <a:rPr lang="en-US" dirty="0"/>
              <a:t>This prototype maintains characteristics of typical single-family-zoned lots in R-1 districts:</a:t>
            </a:r>
          </a:p>
          <a:p>
            <a:pPr marL="628650" lvl="1" indent="-171450">
              <a:buFont typeface="Arial" panose="020B0604020202020204" pitchFamily="34" charset="0"/>
              <a:buChar char="•"/>
            </a:pPr>
            <a:r>
              <a:rPr lang="en-US" dirty="0"/>
              <a:t>Front porch</a:t>
            </a:r>
          </a:p>
          <a:p>
            <a:pPr marL="628650" lvl="1" indent="-171450">
              <a:buFont typeface="Arial" panose="020B0604020202020204" pitchFamily="34" charset="0"/>
              <a:buChar char="•"/>
            </a:pPr>
            <a:r>
              <a:rPr lang="en-US" dirty="0"/>
              <a:t>Shared Driveway (with parking)</a:t>
            </a:r>
          </a:p>
          <a:p>
            <a:pPr marL="628650" lvl="1" indent="-171450">
              <a:buFont typeface="Arial" panose="020B0604020202020204" pitchFamily="34" charset="0"/>
              <a:buChar char="•"/>
            </a:pPr>
            <a:r>
              <a:rPr lang="en-US" dirty="0"/>
              <a:t>Rear yard (semi-pervious or impervious finish)</a:t>
            </a:r>
          </a:p>
          <a:p>
            <a:pPr marL="628650" lvl="1" indent="-171450">
              <a:buFont typeface="Arial" panose="020B0604020202020204" pitchFamily="34" charset="0"/>
              <a:buChar char="•"/>
            </a:pPr>
            <a:r>
              <a:rPr lang="en-US" dirty="0"/>
              <a:t>Residential-scale landscaping</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10</a:t>
            </a:fld>
            <a:endParaRPr lang="en-US" altLang="en-US"/>
          </a:p>
        </p:txBody>
      </p:sp>
    </p:spTree>
    <p:extLst>
      <p:ext uri="{BB962C8B-B14F-4D97-AF65-F5344CB8AC3E}">
        <p14:creationId xmlns:p14="http://schemas.microsoft.com/office/powerpoint/2010/main" val="311048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Shared wall Duplexes</a:t>
            </a:r>
          </a:p>
          <a:p>
            <a:pPr marL="171450" indent="-171450">
              <a:buFont typeface="Arial" panose="020B0604020202020204" pitchFamily="34" charset="0"/>
              <a:buChar char="•"/>
            </a:pPr>
            <a:r>
              <a:rPr lang="en-US" dirty="0"/>
              <a:t>Split lower units &amp; upper units (Units 1A / 1B &amp; Units 2A / 2B)</a:t>
            </a:r>
          </a:p>
          <a:p>
            <a:endParaRPr lang="en-US" dirty="0"/>
          </a:p>
          <a:p>
            <a:r>
              <a:rPr lang="en-US" dirty="0"/>
              <a:t>(4) Units at 963 square feet – 3,852 square feet total</a:t>
            </a:r>
          </a:p>
          <a:p>
            <a:endParaRPr lang="en-US" dirty="0"/>
          </a:p>
          <a:p>
            <a:r>
              <a:rPr lang="en-US" dirty="0"/>
              <a:t>(E) Parcel: 6,000 square feet</a:t>
            </a:r>
          </a:p>
          <a:p>
            <a:r>
              <a:rPr lang="en-US" dirty="0"/>
              <a:t>(N) Parcel 1: 2,580 square feet (43%)</a:t>
            </a:r>
          </a:p>
          <a:p>
            <a:r>
              <a:rPr lang="en-US" dirty="0"/>
              <a:t>(N) Parcel 2: 3,420 square feet (57%)</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a:p>
            <a:pPr marL="628650" lvl="1" indent="-171450">
              <a:buFont typeface="Arial" panose="020B0604020202020204" pitchFamily="34" charset="0"/>
              <a:buChar char="•"/>
            </a:pPr>
            <a:r>
              <a:rPr lang="en-US" dirty="0"/>
              <a:t>Shared porches</a:t>
            </a:r>
          </a:p>
          <a:p>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11</a:t>
            </a:fld>
            <a:endParaRPr lang="en-US" altLang="en-US"/>
          </a:p>
        </p:txBody>
      </p:sp>
    </p:spTree>
    <p:extLst>
      <p:ext uri="{BB962C8B-B14F-4D97-AF65-F5344CB8AC3E}">
        <p14:creationId xmlns:p14="http://schemas.microsoft.com/office/powerpoint/2010/main" val="2681553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Shared wall Duplexes</a:t>
            </a:r>
          </a:p>
          <a:p>
            <a:pPr marL="171450" indent="-171450">
              <a:buFont typeface="Arial" panose="020B0604020202020204" pitchFamily="34" charset="0"/>
              <a:buChar char="•"/>
            </a:pPr>
            <a:r>
              <a:rPr lang="en-US" dirty="0"/>
              <a:t>Split lower units &amp; upper units (Units 1A / 1B &amp; Units 2A / 2B)</a:t>
            </a:r>
          </a:p>
          <a:p>
            <a:endParaRPr lang="en-US" dirty="0"/>
          </a:p>
          <a:p>
            <a:r>
              <a:rPr lang="en-US" dirty="0"/>
              <a:t>(4) Units at 963 square feet each– 3,852 square feet total</a:t>
            </a:r>
          </a:p>
          <a:p>
            <a:endParaRPr lang="en-US" dirty="0"/>
          </a:p>
          <a:p>
            <a:r>
              <a:rPr lang="en-US" dirty="0"/>
              <a:t>(E) Parcel: 6,000 square feet</a:t>
            </a:r>
          </a:p>
          <a:p>
            <a:r>
              <a:rPr lang="en-US" dirty="0"/>
              <a:t>(N) Parcel 1: 2,580 square feet (43%)</a:t>
            </a:r>
          </a:p>
          <a:p>
            <a:r>
              <a:rPr lang="en-US" dirty="0"/>
              <a:t>(N) Parcel 2: 3,420 square feet (57%)</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a:p>
            <a:pPr marL="628650" lvl="1" indent="-171450">
              <a:buFont typeface="Arial" panose="020B0604020202020204" pitchFamily="34" charset="0"/>
              <a:buChar char="•"/>
            </a:pPr>
            <a:r>
              <a:rPr lang="en-US" dirty="0"/>
              <a:t>Shared porches</a:t>
            </a:r>
          </a:p>
          <a:p>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12</a:t>
            </a:fld>
            <a:endParaRPr lang="en-US" altLang="en-US"/>
          </a:p>
        </p:txBody>
      </p:sp>
    </p:spTree>
    <p:extLst>
      <p:ext uri="{BB962C8B-B14F-4D97-AF65-F5344CB8AC3E}">
        <p14:creationId xmlns:p14="http://schemas.microsoft.com/office/powerpoint/2010/main" val="2333085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Gracious front porch w/ entry to each unit</a:t>
            </a:r>
          </a:p>
          <a:p>
            <a:pPr marL="171450" indent="-171450">
              <a:buFont typeface="Arial" panose="020B0604020202020204" pitchFamily="34" charset="0"/>
              <a:buChar char="•"/>
            </a:pPr>
            <a:r>
              <a:rPr lang="en-US" dirty="0"/>
              <a:t>Side Driveway to rear parking</a:t>
            </a:r>
          </a:p>
          <a:p>
            <a:pPr marL="171450" indent="-171450">
              <a:buFont typeface="Arial" panose="020B0604020202020204" pitchFamily="34" charset="0"/>
              <a:buChar char="•"/>
            </a:pPr>
            <a:r>
              <a:rPr lang="en-US" dirty="0"/>
              <a:t>Traditional gabled structure with additional window awnings</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13</a:t>
            </a:fld>
            <a:endParaRPr lang="en-US" altLang="en-US"/>
          </a:p>
        </p:txBody>
      </p:sp>
    </p:spTree>
    <p:extLst>
      <p:ext uri="{BB962C8B-B14F-4D97-AF65-F5344CB8AC3E}">
        <p14:creationId xmlns:p14="http://schemas.microsoft.com/office/powerpoint/2010/main" val="234904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Traditional materials palette:</a:t>
            </a:r>
          </a:p>
          <a:p>
            <a:pPr marL="628650" lvl="1" indent="-171450">
              <a:buFont typeface="Arial" panose="020B0604020202020204" pitchFamily="34" charset="0"/>
              <a:buChar char="•"/>
            </a:pPr>
            <a:r>
              <a:rPr lang="en-US" dirty="0"/>
              <a:t>Stucco &amp; shingles with painted wood trims</a:t>
            </a:r>
          </a:p>
          <a:p>
            <a:pPr marL="628650" lvl="1" indent="-171450">
              <a:buFont typeface="Arial" panose="020B0604020202020204" pitchFamily="34" charset="0"/>
              <a:buChar char="•"/>
            </a:pPr>
            <a:r>
              <a:rPr lang="en-US" dirty="0"/>
              <a:t>Simulated true divided light windows</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14</a:t>
            </a:fld>
            <a:endParaRPr lang="en-US" altLang="en-US"/>
          </a:p>
        </p:txBody>
      </p:sp>
    </p:spTree>
    <p:extLst>
      <p:ext uri="{BB962C8B-B14F-4D97-AF65-F5344CB8AC3E}">
        <p14:creationId xmlns:p14="http://schemas.microsoft.com/office/powerpoint/2010/main" val="164630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 Duplex: Lot Split</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15</a:t>
            </a:fld>
            <a:endParaRPr lang="en-US" altLang="en-US"/>
          </a:p>
        </p:txBody>
      </p:sp>
    </p:spTree>
    <p:extLst>
      <p:ext uri="{BB962C8B-B14F-4D97-AF65-F5344CB8AC3E}">
        <p14:creationId xmlns:p14="http://schemas.microsoft.com/office/powerpoint/2010/main" val="373530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Parcel: 6,000 square feet</a:t>
            </a:r>
          </a:p>
          <a:p>
            <a:r>
              <a:rPr lang="en-US" dirty="0"/>
              <a:t>(N) Parcel 1: 3,000 square feet (50%)</a:t>
            </a:r>
          </a:p>
          <a:p>
            <a:r>
              <a:rPr lang="en-US" dirty="0"/>
              <a:t>(N) Parcel 2: 3,000 square feet (50%)</a:t>
            </a:r>
          </a:p>
          <a:p>
            <a:endParaRPr lang="en-US" dirty="0"/>
          </a:p>
          <a:p>
            <a:r>
              <a:rPr lang="en-US" dirty="0"/>
              <a:t>This prototype provides some characteristics typical of single-family-zoned lots in R-1 districts:</a:t>
            </a:r>
          </a:p>
          <a:p>
            <a:pPr marL="628650" lvl="1" indent="-171450">
              <a:buFont typeface="Arial" panose="020B0604020202020204" pitchFamily="34" charset="0"/>
              <a:buChar char="•"/>
            </a:pPr>
            <a:r>
              <a:rPr lang="en-US" dirty="0"/>
              <a:t>Front porches</a:t>
            </a:r>
          </a:p>
          <a:p>
            <a:pPr marL="628650" lvl="1" indent="-171450">
              <a:buFont typeface="Arial" panose="020B0604020202020204" pitchFamily="34" charset="0"/>
              <a:buChar char="•"/>
            </a:pPr>
            <a:r>
              <a:rPr lang="en-US" dirty="0"/>
              <a:t>Shared Driveway (with surface parking in common Motor Court)</a:t>
            </a:r>
          </a:p>
          <a:p>
            <a:pPr marL="628650" lvl="1" indent="-171450">
              <a:buFont typeface="Arial" panose="020B0604020202020204" pitchFamily="34" charset="0"/>
              <a:buChar char="•"/>
            </a:pPr>
            <a:r>
              <a:rPr lang="en-US" dirty="0"/>
              <a:t>Residential-scale landscaping</a:t>
            </a:r>
          </a:p>
          <a:p>
            <a:pPr marL="628650" lvl="1" indent="-171450">
              <a:buFont typeface="Arial" panose="020B0604020202020204" pitchFamily="34" charset="0"/>
              <a:buChar char="•"/>
            </a:pPr>
            <a:r>
              <a:rPr lang="en-US" dirty="0"/>
              <a:t>Distinct space for each unit (“Bungalow Style”) without shared walls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16</a:t>
            </a:fld>
            <a:endParaRPr lang="en-US" altLang="en-US"/>
          </a:p>
        </p:txBody>
      </p:sp>
    </p:spTree>
    <p:extLst>
      <p:ext uri="{BB962C8B-B14F-4D97-AF65-F5344CB8AC3E}">
        <p14:creationId xmlns:p14="http://schemas.microsoft.com/office/powerpoint/2010/main" val="413719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“Bungalow Style” Units</a:t>
            </a:r>
          </a:p>
          <a:p>
            <a:pPr marL="171450" indent="-171450">
              <a:buFont typeface="Arial" panose="020B0604020202020204" pitchFamily="34" charset="0"/>
              <a:buChar char="•"/>
            </a:pPr>
            <a:r>
              <a:rPr lang="en-US" dirty="0"/>
              <a:t>Individual, 2-story bungalows (Units 1A, 1B &amp; Units 2A, 2B)</a:t>
            </a:r>
          </a:p>
          <a:p>
            <a:endParaRPr lang="en-US" dirty="0"/>
          </a:p>
          <a:p>
            <a:r>
              <a:rPr lang="en-US" dirty="0"/>
              <a:t>(4) Units at 948 square feet each – 3,792 square feet total</a:t>
            </a:r>
          </a:p>
          <a:p>
            <a:endParaRPr lang="en-US" dirty="0"/>
          </a:p>
          <a:p>
            <a:r>
              <a:rPr lang="en-US" dirty="0"/>
              <a:t>(E) Parcel: 6,000 square feet</a:t>
            </a:r>
          </a:p>
          <a:p>
            <a:r>
              <a:rPr lang="en-US" dirty="0"/>
              <a:t>(N) Parcel 1: 3,000 square feet (50%)</a:t>
            </a:r>
          </a:p>
          <a:p>
            <a:r>
              <a:rPr lang="en-US" dirty="0"/>
              <a:t>(N) Parcel 2: 3,000 square feet (50%)</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17</a:t>
            </a:fld>
            <a:endParaRPr lang="en-US" altLang="en-US"/>
          </a:p>
        </p:txBody>
      </p:sp>
    </p:spTree>
    <p:extLst>
      <p:ext uri="{BB962C8B-B14F-4D97-AF65-F5344CB8AC3E}">
        <p14:creationId xmlns:p14="http://schemas.microsoft.com/office/powerpoint/2010/main" val="1552466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“Bungalow Style” Units</a:t>
            </a:r>
          </a:p>
          <a:p>
            <a:pPr marL="171450" indent="-171450">
              <a:buFont typeface="Arial" panose="020B0604020202020204" pitchFamily="34" charset="0"/>
              <a:buChar char="•"/>
            </a:pPr>
            <a:r>
              <a:rPr lang="en-US" dirty="0"/>
              <a:t>Individual, 2-story bungalows (Units 1A, 1B, 2A, &amp; 2B)</a:t>
            </a:r>
          </a:p>
          <a:p>
            <a:endParaRPr lang="en-US" dirty="0"/>
          </a:p>
          <a:p>
            <a:r>
              <a:rPr lang="en-US" dirty="0"/>
              <a:t>(4) Units at 948 square feet each– 3,792 square feet total</a:t>
            </a:r>
          </a:p>
          <a:p>
            <a:endParaRPr lang="en-US" dirty="0"/>
          </a:p>
          <a:p>
            <a:r>
              <a:rPr lang="en-US" dirty="0"/>
              <a:t>(E) Parcel: 6,000 square feet</a:t>
            </a:r>
          </a:p>
          <a:p>
            <a:r>
              <a:rPr lang="en-US" dirty="0"/>
              <a:t>(N) Parcel 1: 3,000 square feet (50%)</a:t>
            </a:r>
          </a:p>
          <a:p>
            <a:r>
              <a:rPr lang="en-US" dirty="0"/>
              <a:t>(N) Parcel 2: 3,000 square feet (50%)</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18</a:t>
            </a:fld>
            <a:endParaRPr lang="en-US" altLang="en-US"/>
          </a:p>
        </p:txBody>
      </p:sp>
    </p:spTree>
    <p:extLst>
      <p:ext uri="{BB962C8B-B14F-4D97-AF65-F5344CB8AC3E}">
        <p14:creationId xmlns:p14="http://schemas.microsoft.com/office/powerpoint/2010/main" val="2643609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Gracious front porch w/ entry to each unit</a:t>
            </a:r>
          </a:p>
          <a:p>
            <a:pPr marL="171450" indent="-171450">
              <a:buFont typeface="Arial" panose="020B0604020202020204" pitchFamily="34" charset="0"/>
              <a:buChar char="•"/>
            </a:pPr>
            <a:r>
              <a:rPr lang="en-US" dirty="0"/>
              <a:t>Shared center Driveway to rear parking in Motor Court</a:t>
            </a:r>
          </a:p>
          <a:p>
            <a:pPr marL="171450" indent="-171450">
              <a:buFont typeface="Arial" panose="020B0604020202020204" pitchFamily="34" charset="0"/>
              <a:buChar char="•"/>
            </a:pPr>
            <a:r>
              <a:rPr lang="en-US" dirty="0"/>
              <a:t>Traditional gabled structure with additional window awnings</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19</a:t>
            </a:fld>
            <a:endParaRPr lang="en-US" altLang="en-US"/>
          </a:p>
        </p:txBody>
      </p:sp>
    </p:spTree>
    <p:extLst>
      <p:ext uri="{BB962C8B-B14F-4D97-AF65-F5344CB8AC3E}">
        <p14:creationId xmlns:p14="http://schemas.microsoft.com/office/powerpoint/2010/main" val="46358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drawings will show some possible developments that could exist as a result of the recently passed SB 9 legislation that would fit in to existing single-family residential neighborhoods. We made certain assumptions, regarding prototypical lots and setbacks (based on the Zoning Ordinances of the city that we are located in, Burlingame), and drew what made sense for neighborhoods as well as the goals that SB 9 aims to make possible.</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2</a:t>
            </a:fld>
            <a:endParaRPr lang="en-US" altLang="en-US"/>
          </a:p>
        </p:txBody>
      </p:sp>
    </p:spTree>
    <p:extLst>
      <p:ext uri="{BB962C8B-B14F-4D97-AF65-F5344CB8AC3E}">
        <p14:creationId xmlns:p14="http://schemas.microsoft.com/office/powerpoint/2010/main" val="147957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Traditional materials palette:</a:t>
            </a:r>
          </a:p>
          <a:p>
            <a:pPr marL="628650" lvl="1" indent="-171450">
              <a:buFont typeface="Arial" panose="020B0604020202020204" pitchFamily="34" charset="0"/>
              <a:buChar char="•"/>
            </a:pPr>
            <a:r>
              <a:rPr lang="en-US" dirty="0"/>
              <a:t>Stucco &amp; shingles with painted wood trims</a:t>
            </a:r>
          </a:p>
          <a:p>
            <a:pPr marL="628650" lvl="1" indent="-171450">
              <a:buFont typeface="Arial" panose="020B0604020202020204" pitchFamily="34" charset="0"/>
              <a:buChar char="•"/>
            </a:pPr>
            <a:r>
              <a:rPr lang="en-US" dirty="0"/>
              <a:t>Simulated true divided light windows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Motor Court between bungalows, accessed by shared Driveway</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20</a:t>
            </a:fld>
            <a:endParaRPr lang="en-US" altLang="en-US"/>
          </a:p>
        </p:txBody>
      </p:sp>
    </p:spTree>
    <p:extLst>
      <p:ext uri="{BB962C8B-B14F-4D97-AF65-F5344CB8AC3E}">
        <p14:creationId xmlns:p14="http://schemas.microsoft.com/office/powerpoint/2010/main" val="380334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21</a:t>
            </a:fld>
            <a:endParaRPr lang="en-US" altLang="en-US"/>
          </a:p>
        </p:txBody>
      </p:sp>
    </p:spTree>
    <p:extLst>
      <p:ext uri="{BB962C8B-B14F-4D97-AF65-F5344CB8AC3E}">
        <p14:creationId xmlns:p14="http://schemas.microsoft.com/office/powerpoint/2010/main" val="409131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Duplex: Standard Lot</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3</a:t>
            </a:fld>
            <a:endParaRPr lang="en-US" altLang="en-US"/>
          </a:p>
        </p:txBody>
      </p:sp>
    </p:spTree>
    <p:extLst>
      <p:ext uri="{BB962C8B-B14F-4D97-AF65-F5344CB8AC3E}">
        <p14:creationId xmlns:p14="http://schemas.microsoft.com/office/powerpoint/2010/main" val="153449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a standard 6,000 square feet lot (in some localities 5,000 or 5,500 square feet).</a:t>
            </a:r>
          </a:p>
          <a:p>
            <a:endParaRPr lang="en-US" dirty="0"/>
          </a:p>
          <a:p>
            <a:r>
              <a:rPr lang="en-US" dirty="0"/>
              <a:t>This prototype maintains characteristics of typical single-family-zoned lots in R-1 districts:</a:t>
            </a:r>
          </a:p>
          <a:p>
            <a:pPr marL="628650" lvl="1" indent="-171450">
              <a:buFont typeface="Arial" panose="020B0604020202020204" pitchFamily="34" charset="0"/>
              <a:buChar char="•"/>
            </a:pPr>
            <a:r>
              <a:rPr lang="en-US" dirty="0"/>
              <a:t>Front porch</a:t>
            </a:r>
          </a:p>
          <a:p>
            <a:pPr marL="628650" lvl="1" indent="-171450">
              <a:buFont typeface="Arial" panose="020B0604020202020204" pitchFamily="34" charset="0"/>
              <a:buChar char="•"/>
            </a:pPr>
            <a:r>
              <a:rPr lang="en-US" dirty="0"/>
              <a:t>Driveway (with parking)</a:t>
            </a:r>
          </a:p>
          <a:p>
            <a:pPr marL="628650" lvl="1" indent="-171450">
              <a:buFont typeface="Arial" panose="020B0604020202020204" pitchFamily="34" charset="0"/>
              <a:buChar char="•"/>
            </a:pPr>
            <a:r>
              <a:rPr lang="en-US" dirty="0"/>
              <a:t>Rear yard</a:t>
            </a:r>
          </a:p>
          <a:p>
            <a:pPr marL="628650" lvl="1" indent="-171450">
              <a:buFont typeface="Arial" panose="020B0604020202020204" pitchFamily="34" charset="0"/>
              <a:buChar char="•"/>
            </a:pPr>
            <a:r>
              <a:rPr lang="en-US" dirty="0"/>
              <a:t>Residential-scale landscaping</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4</a:t>
            </a:fld>
            <a:endParaRPr lang="en-US" altLang="en-US"/>
          </a:p>
        </p:txBody>
      </p:sp>
    </p:spTree>
    <p:extLst>
      <p:ext uri="{BB962C8B-B14F-4D97-AF65-F5344CB8AC3E}">
        <p14:creationId xmlns:p14="http://schemas.microsoft.com/office/powerpoint/2010/main" val="244847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 two Bedroom and 1.5 Bath units, along a shared wall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Living Area: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 Units @ 1,326 square feet each – 2,651 square feet total</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a:p>
            <a:pPr marL="628650" lvl="1" indent="-171450">
              <a:buFont typeface="Arial" panose="020B0604020202020204" pitchFamily="34" charset="0"/>
              <a:buChar char="•"/>
            </a:pPr>
            <a:r>
              <a:rPr lang="en-US" dirty="0"/>
              <a:t>Shared porches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5</a:t>
            </a:fld>
            <a:endParaRPr lang="en-US" altLang="en-US"/>
          </a:p>
        </p:txBody>
      </p:sp>
    </p:spTree>
    <p:extLst>
      <p:ext uri="{BB962C8B-B14F-4D97-AF65-F5344CB8AC3E}">
        <p14:creationId xmlns:p14="http://schemas.microsoft.com/office/powerpoint/2010/main" val="338051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 Two bedroom and 1.5 Bath units, along a shared wall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Living Area: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 Units at 1,326 square feet each – 2,651 square feet total</a:t>
            </a:r>
          </a:p>
          <a:p>
            <a:endParaRPr lang="en-US" dirty="0"/>
          </a:p>
          <a:p>
            <a:r>
              <a:rPr lang="en-US" dirty="0"/>
              <a:t>Has elements of contemporary / current living accommodations in a more traditional form:</a:t>
            </a:r>
          </a:p>
          <a:p>
            <a:pPr marL="628650" lvl="1" indent="-171450">
              <a:buFont typeface="Arial" panose="020B0604020202020204" pitchFamily="34" charset="0"/>
              <a:buChar char="•"/>
            </a:pPr>
            <a:r>
              <a:rPr lang="en-US" dirty="0"/>
              <a:t>Open plan</a:t>
            </a:r>
          </a:p>
          <a:p>
            <a:pPr marL="628650" lvl="1" indent="-171450">
              <a:buFont typeface="Arial" panose="020B0604020202020204" pitchFamily="34" charset="0"/>
              <a:buChar char="•"/>
            </a:pPr>
            <a:r>
              <a:rPr lang="en-US" dirty="0"/>
              <a:t>In-unit laundry</a:t>
            </a:r>
          </a:p>
          <a:p>
            <a:pPr marL="628650" lvl="1" indent="-171450">
              <a:buFont typeface="Arial" panose="020B0604020202020204" pitchFamily="34" charset="0"/>
              <a:buChar char="•"/>
            </a:pPr>
            <a:r>
              <a:rPr lang="en-US" dirty="0"/>
              <a:t>Shared porches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6</a:t>
            </a:fld>
            <a:endParaRPr lang="en-US" altLang="en-US"/>
          </a:p>
        </p:txBody>
      </p:sp>
    </p:spTree>
    <p:extLst>
      <p:ext uri="{BB962C8B-B14F-4D97-AF65-F5344CB8AC3E}">
        <p14:creationId xmlns:p14="http://schemas.microsoft.com/office/powerpoint/2010/main" val="8720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Gracious front porch w/ entry to each unit</a:t>
            </a:r>
          </a:p>
          <a:p>
            <a:pPr marL="171450" indent="-171450">
              <a:buFont typeface="Arial" panose="020B0604020202020204" pitchFamily="34" charset="0"/>
              <a:buChar char="•"/>
            </a:pPr>
            <a:r>
              <a:rPr lang="en-US" dirty="0"/>
              <a:t>Side Driveway to rear parking</a:t>
            </a:r>
          </a:p>
          <a:p>
            <a:pPr marL="171450" indent="-171450">
              <a:buFont typeface="Arial" panose="020B0604020202020204" pitchFamily="34" charset="0"/>
              <a:buChar char="•"/>
            </a:pPr>
            <a:r>
              <a:rPr lang="en-US" dirty="0"/>
              <a:t>Traditional gabled structure with “attic-type” second floor bedrooms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7</a:t>
            </a:fld>
            <a:endParaRPr lang="en-US" altLang="en-US"/>
          </a:p>
        </p:txBody>
      </p:sp>
    </p:spTree>
    <p:extLst>
      <p:ext uri="{BB962C8B-B14F-4D97-AF65-F5344CB8AC3E}">
        <p14:creationId xmlns:p14="http://schemas.microsoft.com/office/powerpoint/2010/main" val="355041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Traditional materials palette:</a:t>
            </a:r>
          </a:p>
          <a:p>
            <a:pPr marL="628650" lvl="1" indent="-171450">
              <a:buFont typeface="Arial" panose="020B0604020202020204" pitchFamily="34" charset="0"/>
              <a:buChar char="•"/>
            </a:pPr>
            <a:r>
              <a:rPr lang="en-US" dirty="0"/>
              <a:t>Stucco &amp; shingles with painted wood trims</a:t>
            </a:r>
          </a:p>
          <a:p>
            <a:pPr marL="628650" lvl="1" indent="-171450">
              <a:buFont typeface="Arial" panose="020B0604020202020204" pitchFamily="34" charset="0"/>
              <a:buChar char="•"/>
            </a:pPr>
            <a:r>
              <a:rPr lang="en-US" dirty="0"/>
              <a:t>Simulated true divided light windows</a:t>
            </a:r>
          </a:p>
          <a:p>
            <a:pPr marL="171450" lvl="0" indent="-171450">
              <a:buFont typeface="Arial" panose="020B0604020202020204" pitchFamily="34" charset="0"/>
              <a:buChar char="•"/>
            </a:pPr>
            <a:r>
              <a:rPr lang="en-US" dirty="0"/>
              <a:t>Shared back porch looking over back yard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8</a:t>
            </a:fld>
            <a:endParaRPr lang="en-US" altLang="en-US"/>
          </a:p>
        </p:txBody>
      </p:sp>
    </p:spTree>
    <p:extLst>
      <p:ext uri="{BB962C8B-B14F-4D97-AF65-F5344CB8AC3E}">
        <p14:creationId xmlns:p14="http://schemas.microsoft.com/office/powerpoint/2010/main" val="94985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 Duplex: Lot Split</a:t>
            </a:r>
          </a:p>
        </p:txBody>
      </p:sp>
      <p:sp>
        <p:nvSpPr>
          <p:cNvPr id="4" name="Slide Number Placeholder 3"/>
          <p:cNvSpPr>
            <a:spLocks noGrp="1"/>
          </p:cNvSpPr>
          <p:nvPr>
            <p:ph type="sldNum" sz="quarter" idx="5"/>
          </p:nvPr>
        </p:nvSpPr>
        <p:spPr/>
        <p:txBody>
          <a:bodyPr/>
          <a:lstStyle/>
          <a:p>
            <a:fld id="{A4841630-EEEC-4B25-B23D-EE0942ABE5C9}" type="slidenum">
              <a:rPr lang="en-US" altLang="en-US" smtClean="0"/>
              <a:pPr/>
              <a:t>9</a:t>
            </a:fld>
            <a:endParaRPr lang="en-US" altLang="en-US"/>
          </a:p>
        </p:txBody>
      </p:sp>
    </p:spTree>
    <p:extLst>
      <p:ext uri="{BB962C8B-B14F-4D97-AF65-F5344CB8AC3E}">
        <p14:creationId xmlns:p14="http://schemas.microsoft.com/office/powerpoint/2010/main" val="284469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EDCD5E4-5598-493B-BC68-3D21252B8669}" type="slidenum">
              <a:rPr lang="en-US" altLang="en-US"/>
              <a:pPr/>
              <a:t>‹#›</a:t>
            </a:fld>
            <a:endParaRPr lang="en-US" altLang="en-US"/>
          </a:p>
        </p:txBody>
      </p:sp>
    </p:spTree>
    <p:extLst>
      <p:ext uri="{BB962C8B-B14F-4D97-AF65-F5344CB8AC3E}">
        <p14:creationId xmlns:p14="http://schemas.microsoft.com/office/powerpoint/2010/main" val="256859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6C305A-44AF-46FA-AE69-544C4CDBB0F1}" type="slidenum">
              <a:rPr lang="en-US" altLang="en-US"/>
              <a:pPr/>
              <a:t>‹#›</a:t>
            </a:fld>
            <a:endParaRPr lang="en-US" altLang="en-US"/>
          </a:p>
        </p:txBody>
      </p:sp>
    </p:spTree>
    <p:extLst>
      <p:ext uri="{BB962C8B-B14F-4D97-AF65-F5344CB8AC3E}">
        <p14:creationId xmlns:p14="http://schemas.microsoft.com/office/powerpoint/2010/main" val="391265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2FB7D7-D444-4F88-851F-95C7349D2955}" type="slidenum">
              <a:rPr lang="en-US" altLang="en-US"/>
              <a:pPr/>
              <a:t>‹#›</a:t>
            </a:fld>
            <a:endParaRPr lang="en-US" altLang="en-US"/>
          </a:p>
        </p:txBody>
      </p:sp>
    </p:spTree>
    <p:extLst>
      <p:ext uri="{BB962C8B-B14F-4D97-AF65-F5344CB8AC3E}">
        <p14:creationId xmlns:p14="http://schemas.microsoft.com/office/powerpoint/2010/main" val="345165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9DACB0-D802-4435-8061-FFB2F268BFE8}" type="slidenum">
              <a:rPr lang="en-US" altLang="en-US"/>
              <a:pPr/>
              <a:t>‹#›</a:t>
            </a:fld>
            <a:endParaRPr lang="en-US" altLang="en-US"/>
          </a:p>
        </p:txBody>
      </p:sp>
    </p:spTree>
    <p:extLst>
      <p:ext uri="{BB962C8B-B14F-4D97-AF65-F5344CB8AC3E}">
        <p14:creationId xmlns:p14="http://schemas.microsoft.com/office/powerpoint/2010/main" val="116752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47CC31-4812-4284-8F46-95E347957DA1}" type="slidenum">
              <a:rPr lang="en-US" altLang="en-US"/>
              <a:pPr/>
              <a:t>‹#›</a:t>
            </a:fld>
            <a:endParaRPr lang="en-US" altLang="en-US"/>
          </a:p>
        </p:txBody>
      </p:sp>
    </p:spTree>
    <p:extLst>
      <p:ext uri="{BB962C8B-B14F-4D97-AF65-F5344CB8AC3E}">
        <p14:creationId xmlns:p14="http://schemas.microsoft.com/office/powerpoint/2010/main" val="182439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C0FC5C7-0F5D-4CF1-BCEF-3B19274B86E0}" type="slidenum">
              <a:rPr lang="en-US" altLang="en-US"/>
              <a:pPr/>
              <a:t>‹#›</a:t>
            </a:fld>
            <a:endParaRPr lang="en-US" altLang="en-US"/>
          </a:p>
        </p:txBody>
      </p:sp>
    </p:spTree>
    <p:extLst>
      <p:ext uri="{BB962C8B-B14F-4D97-AF65-F5344CB8AC3E}">
        <p14:creationId xmlns:p14="http://schemas.microsoft.com/office/powerpoint/2010/main" val="77859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6DD5049-669A-448A-BBB8-84C7DF230F3C}" type="slidenum">
              <a:rPr lang="en-US" altLang="en-US"/>
              <a:pPr/>
              <a:t>‹#›</a:t>
            </a:fld>
            <a:endParaRPr lang="en-US" altLang="en-US"/>
          </a:p>
        </p:txBody>
      </p:sp>
    </p:spTree>
    <p:extLst>
      <p:ext uri="{BB962C8B-B14F-4D97-AF65-F5344CB8AC3E}">
        <p14:creationId xmlns:p14="http://schemas.microsoft.com/office/powerpoint/2010/main" val="54955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E0F74EF-5C59-4989-A9A0-7D444D9A0658}" type="slidenum">
              <a:rPr lang="en-US" altLang="en-US"/>
              <a:pPr/>
              <a:t>‹#›</a:t>
            </a:fld>
            <a:endParaRPr lang="en-US" altLang="en-US"/>
          </a:p>
        </p:txBody>
      </p:sp>
    </p:spTree>
    <p:extLst>
      <p:ext uri="{BB962C8B-B14F-4D97-AF65-F5344CB8AC3E}">
        <p14:creationId xmlns:p14="http://schemas.microsoft.com/office/powerpoint/2010/main" val="58045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a:xfrm>
            <a:off x="3619500" y="6400800"/>
            <a:ext cx="1905000" cy="457200"/>
          </a:xfrm>
        </p:spPr>
        <p:txBody>
          <a:bodyPr/>
          <a:lstStyle>
            <a:lvl1pPr algn="ctr">
              <a:defRPr sz="1200">
                <a:latin typeface="Century Gothic" panose="020B0502020202020204" pitchFamily="34" charset="0"/>
              </a:defRPr>
            </a:lvl1pPr>
          </a:lstStyle>
          <a:p>
            <a:fld id="{EC80B0FB-3D3D-44FD-BE05-478F9CC15BB5}" type="slidenum">
              <a:rPr lang="en-US" altLang="en-US" smtClean="0"/>
              <a:pPr/>
              <a:t>‹#›</a:t>
            </a:fld>
            <a:endParaRPr lang="en-US" altLang="en-US" dirty="0"/>
          </a:p>
        </p:txBody>
      </p:sp>
    </p:spTree>
    <p:extLst>
      <p:ext uri="{BB962C8B-B14F-4D97-AF65-F5344CB8AC3E}">
        <p14:creationId xmlns:p14="http://schemas.microsoft.com/office/powerpoint/2010/main" val="370123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4D6D4C2-F3D0-48C9-B1CD-227EDCEC3D29}" type="slidenum">
              <a:rPr lang="en-US" altLang="en-US"/>
              <a:pPr/>
              <a:t>‹#›</a:t>
            </a:fld>
            <a:endParaRPr lang="en-US" altLang="en-US"/>
          </a:p>
        </p:txBody>
      </p:sp>
    </p:spTree>
    <p:extLst>
      <p:ext uri="{BB962C8B-B14F-4D97-AF65-F5344CB8AC3E}">
        <p14:creationId xmlns:p14="http://schemas.microsoft.com/office/powerpoint/2010/main" val="72478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070B4AA-5E96-4B2E-9963-928C49AABB96}" type="slidenum">
              <a:rPr lang="en-US" altLang="en-US"/>
              <a:pPr/>
              <a:t>‹#›</a:t>
            </a:fld>
            <a:endParaRPr lang="en-US" altLang="en-US"/>
          </a:p>
        </p:txBody>
      </p:sp>
    </p:spTree>
    <p:extLst>
      <p:ext uri="{BB962C8B-B14F-4D97-AF65-F5344CB8AC3E}">
        <p14:creationId xmlns:p14="http://schemas.microsoft.com/office/powerpoint/2010/main" val="620868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36195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61FB553C-656E-41C3-BE3A-3D5F81DE860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http://www.dtbarch.co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5A4D-DD9A-49D1-829C-988598A630D8}"/>
              </a:ext>
            </a:extLst>
          </p:cNvPr>
          <p:cNvSpPr>
            <a:spLocks noGrp="1"/>
          </p:cNvSpPr>
          <p:nvPr>
            <p:ph type="title" idx="4294967295"/>
          </p:nvPr>
        </p:nvSpPr>
        <p:spPr>
          <a:xfrm>
            <a:off x="-762000" y="-996254"/>
            <a:ext cx="7772400" cy="1143000"/>
          </a:xfrm>
        </p:spPr>
        <p:txBody>
          <a:bodyPr/>
          <a:lstStyle/>
          <a:p>
            <a:r>
              <a:rPr lang="en-US" dirty="0"/>
              <a:t>SB9 Residential Analysis</a:t>
            </a:r>
          </a:p>
        </p:txBody>
      </p:sp>
      <p:pic>
        <p:nvPicPr>
          <p:cNvPr id="645133" name="Picture 13" descr="2013-logo powerpoint 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45128" name="Text Box 8"/>
          <p:cNvSpPr txBox="1">
            <a:spLocks noChangeArrowheads="1"/>
          </p:cNvSpPr>
          <p:nvPr/>
        </p:nvSpPr>
        <p:spPr bwMode="auto">
          <a:xfrm>
            <a:off x="3352800" y="1600200"/>
            <a:ext cx="5257800" cy="362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200" baseline="30000" dirty="0"/>
              <a:t>SB 9 Residential </a:t>
            </a:r>
          </a:p>
          <a:p>
            <a:pPr algn="r"/>
            <a:r>
              <a:rPr lang="en-US" sz="3200" baseline="30000" dirty="0"/>
              <a:t>Analysis</a:t>
            </a:r>
          </a:p>
          <a:p>
            <a:pPr algn="r"/>
            <a:endParaRPr lang="en-US" sz="1800" baseline="30000" dirty="0"/>
          </a:p>
          <a:p>
            <a:pPr algn="r"/>
            <a:endParaRPr lang="en-US" sz="1800" baseline="30000" dirty="0"/>
          </a:p>
          <a:p>
            <a:pPr algn="r"/>
            <a:endParaRPr lang="en-US" sz="1800" baseline="30000" dirty="0"/>
          </a:p>
          <a:p>
            <a:pPr algn="r"/>
            <a:endParaRPr lang="en-US" sz="1800" baseline="30000" dirty="0"/>
          </a:p>
          <a:p>
            <a:pPr algn="r"/>
            <a:endParaRPr lang="en-US" baseline="30000" dirty="0"/>
          </a:p>
          <a:p>
            <a:pPr algn="r"/>
            <a:r>
              <a:rPr lang="en-US" baseline="30000" dirty="0"/>
              <a:t> </a:t>
            </a:r>
          </a:p>
          <a:p>
            <a:pPr algn="r"/>
            <a:endParaRPr lang="en-US" baseline="30000" dirty="0"/>
          </a:p>
          <a:p>
            <a:pPr algn="r"/>
            <a:r>
              <a:rPr lang="en-US" sz="1200" baseline="30000" dirty="0"/>
              <a:t>Prepared by </a:t>
            </a:r>
          </a:p>
          <a:p>
            <a:pPr algn="r"/>
            <a:r>
              <a:rPr lang="en-US" baseline="30000" dirty="0"/>
              <a:t>Dreiling Terrones </a:t>
            </a:r>
            <a:r>
              <a:rPr lang="en-US" baseline="30000" dirty="0">
                <a:solidFill>
                  <a:srgbClr val="FFCC33"/>
                </a:solidFill>
              </a:rPr>
              <a:t>Architecture</a:t>
            </a:r>
          </a:p>
          <a:p>
            <a:pPr algn="r"/>
            <a:r>
              <a:rPr lang="en-US" sz="1200" baseline="30000" dirty="0"/>
              <a:t>for</a:t>
            </a:r>
          </a:p>
          <a:p>
            <a:pPr algn="r"/>
            <a:r>
              <a:rPr lang="en-US" baseline="30000" dirty="0"/>
              <a:t>Association of Bay Area Governments</a:t>
            </a:r>
          </a:p>
          <a:p>
            <a:pPr algn="r"/>
            <a:endParaRPr lang="en-US" sz="1200" baseline="30000" dirty="0"/>
          </a:p>
          <a:p>
            <a:pPr algn="r"/>
            <a:endParaRPr lang="en-US" sz="1200" baseline="30000" dirty="0"/>
          </a:p>
          <a:p>
            <a:pPr algn="r"/>
            <a:endParaRPr lang="en-US" sz="1200" baseline="30000" dirty="0"/>
          </a:p>
          <a:p>
            <a:pPr algn="r"/>
            <a:r>
              <a:rPr lang="en-US" sz="1200" baseline="30000" dirty="0"/>
              <a:t>(Basis of Design: current City of Burlingame </a:t>
            </a:r>
          </a:p>
          <a:p>
            <a:pPr algn="r"/>
            <a:r>
              <a:rPr lang="en-US" sz="1200" baseline="30000" dirty="0"/>
              <a:t>Zoning Ordinances)</a:t>
            </a:r>
          </a:p>
          <a:p>
            <a:pPr algn="r"/>
            <a:r>
              <a:rPr lang="en-US" baseline="30000" dirty="0"/>
              <a:t>  </a:t>
            </a:r>
            <a:endParaRPr lang="en-US" sz="1200" baseline="30000" dirty="0"/>
          </a:p>
          <a:p>
            <a:pPr algn="r"/>
            <a:endParaRPr lang="en-US" b="1" baseline="30000" dirty="0">
              <a:solidFill>
                <a:srgbClr val="FFCC33"/>
              </a:solidFill>
            </a:endParaRPr>
          </a:p>
          <a:p>
            <a:pPr algn="r"/>
            <a:r>
              <a:rPr lang="en-US" sz="1200" baseline="30000" dirty="0"/>
              <a:t>December 2, 2021</a:t>
            </a:r>
          </a:p>
        </p:txBody>
      </p:sp>
      <p:pic>
        <p:nvPicPr>
          <p:cNvPr id="4" name="Picture 3" descr="An aerial view of a suburb with what looks like many single family homes or duplexes">
            <a:extLst>
              <a:ext uri="{FF2B5EF4-FFF2-40B4-BE49-F238E27FC236}">
                <a16:creationId xmlns:a16="http://schemas.microsoft.com/office/drawing/2014/main" id="{6DE99023-B5EC-4CF0-A7B9-9E8D38C3D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76" y="1269694"/>
            <a:ext cx="5622275" cy="4216706"/>
          </a:xfrm>
          <a:prstGeom prst="rect">
            <a:avLst/>
          </a:prstGeom>
        </p:spPr>
      </p:pic>
      <p:sp>
        <p:nvSpPr>
          <p:cNvPr id="3" name="Slide Number Placeholder 2">
            <a:extLst>
              <a:ext uri="{FF2B5EF4-FFF2-40B4-BE49-F238E27FC236}">
                <a16:creationId xmlns:a16="http://schemas.microsoft.com/office/drawing/2014/main" id="{FE26E617-726D-436A-912E-E0E23C8D3DE5}"/>
              </a:ext>
            </a:extLst>
          </p:cNvPr>
          <p:cNvSpPr>
            <a:spLocks noGrp="1"/>
          </p:cNvSpPr>
          <p:nvPr>
            <p:ph type="sldNum" sz="quarter" idx="12"/>
          </p:nvPr>
        </p:nvSpPr>
        <p:spPr/>
        <p:txBody>
          <a:bodyPr/>
          <a:lstStyle/>
          <a:p>
            <a:fld id="{EC80B0FB-3D3D-44FD-BE05-478F9CC15BB5}" type="slidenum">
              <a:rPr lang="en-US" altLang="en-US" smtClean="0"/>
              <a:pPr/>
              <a:t>1</a:t>
            </a:fld>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BB0C-5EAA-45A6-956A-C579A459D7A3}"/>
              </a:ext>
            </a:extLst>
          </p:cNvPr>
          <p:cNvSpPr>
            <a:spLocks noGrp="1"/>
          </p:cNvSpPr>
          <p:nvPr>
            <p:ph type="title" idx="4294967295"/>
          </p:nvPr>
        </p:nvSpPr>
        <p:spPr>
          <a:xfrm>
            <a:off x="685800" y="-1325656"/>
            <a:ext cx="7772400" cy="1143000"/>
          </a:xfrm>
        </p:spPr>
        <p:txBody>
          <a:bodyPr/>
          <a:lstStyle/>
          <a:p>
            <a:r>
              <a:rPr lang="en-US" baseline="0" dirty="0"/>
              <a:t>Duplex with Lot Split in Plan View</a:t>
            </a:r>
            <a:endParaRPr lang="en-US" dirty="0"/>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A: </a:t>
            </a:r>
            <a:r>
              <a:rPr lang="en-US" altLang="en-US" sz="1600" b="1" spc="300" dirty="0">
                <a:solidFill>
                  <a:schemeClr val="tx1"/>
                </a:solidFill>
                <a:latin typeface="Century Gothic" panose="020B0502020202020204" pitchFamily="34" charset="0"/>
              </a:rPr>
              <a:t>Lot Split</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6858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1” = 10’-0”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895600" y="5486400"/>
            <a:ext cx="327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Plan view of a shared wall duplex on a split lot. There are two duplexes in the building with the property line dividing the building in half, front to rear. ">
            <a:extLst>
              <a:ext uri="{FF2B5EF4-FFF2-40B4-BE49-F238E27FC236}">
                <a16:creationId xmlns:a16="http://schemas.microsoft.com/office/drawing/2014/main" id="{FB07C76C-4020-454E-B9B4-4F2DDF1D22CD}"/>
              </a:ext>
            </a:extLst>
          </p:cNvPr>
          <p:cNvPicPr>
            <a:picLocks noChangeAspect="1"/>
          </p:cNvPicPr>
          <p:nvPr/>
        </p:nvPicPr>
        <p:blipFill rotWithShape="1">
          <a:blip r:embed="rId3">
            <a:extLst>
              <a:ext uri="{28A0092B-C50C-407E-A947-70E740481C1C}">
                <a14:useLocalDpi xmlns:a14="http://schemas.microsoft.com/office/drawing/2010/main" val="0"/>
              </a:ext>
            </a:extLst>
          </a:blip>
          <a:srcRect b="21619"/>
          <a:stretch/>
        </p:blipFill>
        <p:spPr>
          <a:xfrm>
            <a:off x="0" y="470647"/>
            <a:ext cx="9144000" cy="4637597"/>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A: Lot Split</a:t>
            </a:r>
          </a:p>
        </p:txBody>
      </p:sp>
      <p:sp>
        <p:nvSpPr>
          <p:cNvPr id="3" name="Slide Number Placeholder 2">
            <a:extLst>
              <a:ext uri="{FF2B5EF4-FFF2-40B4-BE49-F238E27FC236}">
                <a16:creationId xmlns:a16="http://schemas.microsoft.com/office/drawing/2014/main" id="{7032BA36-1949-4450-9186-73A91F44AE76}"/>
              </a:ext>
            </a:extLst>
          </p:cNvPr>
          <p:cNvSpPr>
            <a:spLocks noGrp="1"/>
          </p:cNvSpPr>
          <p:nvPr>
            <p:ph type="sldNum" sz="quarter" idx="12"/>
          </p:nvPr>
        </p:nvSpPr>
        <p:spPr/>
        <p:txBody>
          <a:bodyPr/>
          <a:lstStyle/>
          <a:p>
            <a:fld id="{EC80B0FB-3D3D-44FD-BE05-478F9CC15BB5}" type="slidenum">
              <a:rPr lang="en-US" altLang="en-US" smtClean="0"/>
              <a:pPr/>
              <a:t>10</a:t>
            </a:fld>
            <a:endParaRPr lang="en-US" altLang="en-US"/>
          </a:p>
        </p:txBody>
      </p:sp>
    </p:spTree>
    <p:extLst>
      <p:ext uri="{BB962C8B-B14F-4D97-AF65-F5344CB8AC3E}">
        <p14:creationId xmlns:p14="http://schemas.microsoft.com/office/powerpoint/2010/main" val="82653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6536-1612-44EE-BAAF-A8D370851791}"/>
              </a:ext>
            </a:extLst>
          </p:cNvPr>
          <p:cNvSpPr>
            <a:spLocks noGrp="1"/>
          </p:cNvSpPr>
          <p:nvPr>
            <p:ph type="title" idx="4294967295"/>
          </p:nvPr>
        </p:nvSpPr>
        <p:spPr>
          <a:xfrm>
            <a:off x="876300" y="-1329324"/>
            <a:ext cx="7772400" cy="1143000"/>
          </a:xfrm>
        </p:spPr>
        <p:txBody>
          <a:bodyPr/>
          <a:lstStyle/>
          <a:p>
            <a:r>
              <a:rPr lang="en-US" dirty="0"/>
              <a:t>Duplex with Lot</a:t>
            </a:r>
            <a:r>
              <a:rPr lang="en-US" baseline="0" dirty="0"/>
              <a:t> Split </a:t>
            </a:r>
            <a:r>
              <a:rPr lang="en-US" dirty="0"/>
              <a:t>First Floor Plan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A: </a:t>
            </a:r>
            <a:r>
              <a:rPr lang="en-US" altLang="en-US" sz="1600" b="1" spc="300" dirty="0">
                <a:solidFill>
                  <a:schemeClr val="tx1"/>
                </a:solidFill>
                <a:latin typeface="Century Gothic" panose="020B0502020202020204" pitchFamily="34" charset="0"/>
              </a:rPr>
              <a:t>First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Plan view of first floor of the house. There are two units on the first floor. Each unit has two bedrooms in the rear and a living room slash dining room and kitchen in the front. ">
            <a:extLst>
              <a:ext uri="{FF2B5EF4-FFF2-40B4-BE49-F238E27FC236}">
                <a16:creationId xmlns:a16="http://schemas.microsoft.com/office/drawing/2014/main" id="{04DEEF54-F077-4911-8E81-8D8A742E9C3C}"/>
              </a:ext>
            </a:extLst>
          </p:cNvPr>
          <p:cNvPicPr>
            <a:picLocks noChangeAspect="1"/>
          </p:cNvPicPr>
          <p:nvPr/>
        </p:nvPicPr>
        <p:blipFill rotWithShape="1">
          <a:blip r:embed="rId3">
            <a:extLst>
              <a:ext uri="{28A0092B-C50C-407E-A947-70E740481C1C}">
                <a14:useLocalDpi xmlns:a14="http://schemas.microsoft.com/office/drawing/2010/main" val="0"/>
              </a:ext>
            </a:extLst>
          </a:blip>
          <a:srcRect b="14726"/>
          <a:stretch/>
        </p:blipFill>
        <p:spPr>
          <a:xfrm>
            <a:off x="0" y="2754"/>
            <a:ext cx="9144000" cy="5045407"/>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A: Lot Split</a:t>
            </a:r>
          </a:p>
        </p:txBody>
      </p:sp>
      <p:sp>
        <p:nvSpPr>
          <p:cNvPr id="3" name="Slide Number Placeholder 2">
            <a:extLst>
              <a:ext uri="{FF2B5EF4-FFF2-40B4-BE49-F238E27FC236}">
                <a16:creationId xmlns:a16="http://schemas.microsoft.com/office/drawing/2014/main" id="{5A5771A1-1E37-49B2-9CB4-B42AE8E2195F}"/>
              </a:ext>
            </a:extLst>
          </p:cNvPr>
          <p:cNvSpPr>
            <a:spLocks noGrp="1"/>
          </p:cNvSpPr>
          <p:nvPr>
            <p:ph type="sldNum" sz="quarter" idx="12"/>
          </p:nvPr>
        </p:nvSpPr>
        <p:spPr/>
        <p:txBody>
          <a:bodyPr/>
          <a:lstStyle/>
          <a:p>
            <a:fld id="{EC80B0FB-3D3D-44FD-BE05-478F9CC15BB5}" type="slidenum">
              <a:rPr lang="en-US" altLang="en-US" smtClean="0"/>
              <a:pPr/>
              <a:t>11</a:t>
            </a:fld>
            <a:endParaRPr lang="en-US" altLang="en-US"/>
          </a:p>
        </p:txBody>
      </p:sp>
    </p:spTree>
    <p:extLst>
      <p:ext uri="{BB962C8B-B14F-4D97-AF65-F5344CB8AC3E}">
        <p14:creationId xmlns:p14="http://schemas.microsoft.com/office/powerpoint/2010/main" val="185619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75EF-7333-42AD-AF54-E39F2465C354}"/>
              </a:ext>
            </a:extLst>
          </p:cNvPr>
          <p:cNvSpPr>
            <a:spLocks noGrp="1"/>
          </p:cNvSpPr>
          <p:nvPr>
            <p:ph type="title" idx="4294967295"/>
          </p:nvPr>
        </p:nvSpPr>
        <p:spPr>
          <a:xfrm>
            <a:off x="685800" y="-1291465"/>
            <a:ext cx="7772400" cy="1143000"/>
          </a:xfrm>
        </p:spPr>
        <p:txBody>
          <a:bodyPr/>
          <a:lstStyle/>
          <a:p>
            <a:r>
              <a:rPr lang="en-US" dirty="0"/>
              <a:t>Duplex</a:t>
            </a:r>
            <a:r>
              <a:rPr lang="en-US" baseline="0" dirty="0"/>
              <a:t> with Lot Split Second Floor Plan</a:t>
            </a:r>
            <a:endParaRPr lang="en-US" dirty="0"/>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A: </a:t>
            </a:r>
            <a:r>
              <a:rPr lang="en-US" altLang="en-US" sz="1600" b="1" spc="300" dirty="0">
                <a:solidFill>
                  <a:schemeClr val="tx1"/>
                </a:solidFill>
                <a:latin typeface="Century Gothic" panose="020B0502020202020204" pitchFamily="34" charset="0"/>
              </a:rPr>
              <a:t>Second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209800" y="5486400"/>
            <a:ext cx="464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Plan view of the two units on the second floor of the building. Each unit has two bedrooms in the rear and a living room slash dining room and kitchen in front. ">
            <a:extLst>
              <a:ext uri="{FF2B5EF4-FFF2-40B4-BE49-F238E27FC236}">
                <a16:creationId xmlns:a16="http://schemas.microsoft.com/office/drawing/2014/main" id="{C6402927-580D-4B19-A8C9-3D4D261E3AA1}"/>
              </a:ext>
            </a:extLst>
          </p:cNvPr>
          <p:cNvPicPr>
            <a:picLocks noChangeAspect="1"/>
          </p:cNvPicPr>
          <p:nvPr/>
        </p:nvPicPr>
        <p:blipFill rotWithShape="1">
          <a:blip r:embed="rId3">
            <a:extLst>
              <a:ext uri="{28A0092B-C50C-407E-A947-70E740481C1C}">
                <a14:useLocalDpi xmlns:a14="http://schemas.microsoft.com/office/drawing/2010/main" val="0"/>
              </a:ext>
            </a:extLst>
          </a:blip>
          <a:srcRect b="14726"/>
          <a:stretch/>
        </p:blipFill>
        <p:spPr>
          <a:xfrm>
            <a:off x="0" y="0"/>
            <a:ext cx="9144000" cy="5045407"/>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A: Lot Split</a:t>
            </a:r>
          </a:p>
        </p:txBody>
      </p:sp>
      <p:sp>
        <p:nvSpPr>
          <p:cNvPr id="3" name="Slide Number Placeholder 2">
            <a:extLst>
              <a:ext uri="{FF2B5EF4-FFF2-40B4-BE49-F238E27FC236}">
                <a16:creationId xmlns:a16="http://schemas.microsoft.com/office/drawing/2014/main" id="{AB376CB3-2B46-4875-B4A0-BFC4D4426EFD}"/>
              </a:ext>
            </a:extLst>
          </p:cNvPr>
          <p:cNvSpPr>
            <a:spLocks noGrp="1"/>
          </p:cNvSpPr>
          <p:nvPr>
            <p:ph type="sldNum" sz="quarter" idx="12"/>
          </p:nvPr>
        </p:nvSpPr>
        <p:spPr/>
        <p:txBody>
          <a:bodyPr/>
          <a:lstStyle/>
          <a:p>
            <a:fld id="{EC80B0FB-3D3D-44FD-BE05-478F9CC15BB5}" type="slidenum">
              <a:rPr lang="en-US" altLang="en-US" smtClean="0"/>
              <a:pPr/>
              <a:t>12</a:t>
            </a:fld>
            <a:endParaRPr lang="en-US" altLang="en-US"/>
          </a:p>
        </p:txBody>
      </p:sp>
    </p:spTree>
    <p:extLst>
      <p:ext uri="{BB962C8B-B14F-4D97-AF65-F5344CB8AC3E}">
        <p14:creationId xmlns:p14="http://schemas.microsoft.com/office/powerpoint/2010/main" val="113618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6E27-7585-42A3-9F60-C87DF9B318C4}"/>
              </a:ext>
            </a:extLst>
          </p:cNvPr>
          <p:cNvSpPr>
            <a:spLocks noGrp="1"/>
          </p:cNvSpPr>
          <p:nvPr>
            <p:ph type="title" idx="4294967295"/>
          </p:nvPr>
        </p:nvSpPr>
        <p:spPr>
          <a:xfrm>
            <a:off x="685800" y="-1432931"/>
            <a:ext cx="7772400" cy="1143000"/>
          </a:xfrm>
        </p:spPr>
        <p:txBody>
          <a:bodyPr/>
          <a:lstStyle/>
          <a:p>
            <a:r>
              <a:rPr lang="en-US" dirty="0"/>
              <a:t>Duplex with Lot Split Front Elevation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A: </a:t>
            </a:r>
            <a:r>
              <a:rPr lang="en-US" altLang="en-US" sz="1600" b="1" spc="300" dirty="0">
                <a:solidFill>
                  <a:schemeClr val="tx1"/>
                </a:solidFill>
                <a:latin typeface="Century Gothic" panose="020B0502020202020204" pitchFamily="34" charset="0"/>
              </a:rPr>
              <a:t>Front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Front elevation of the residential building showing a porch covering the length of the first floor and two front doors, with windows along the second floor.">
            <a:extLst>
              <a:ext uri="{FF2B5EF4-FFF2-40B4-BE49-F238E27FC236}">
                <a16:creationId xmlns:a16="http://schemas.microsoft.com/office/drawing/2014/main" id="{C90E61D7-442B-4F2E-9257-B9A3FD851858}"/>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A: Lot Split</a:t>
            </a:r>
          </a:p>
        </p:txBody>
      </p:sp>
      <p:sp>
        <p:nvSpPr>
          <p:cNvPr id="4" name="Slide Number Placeholder 3">
            <a:extLst>
              <a:ext uri="{FF2B5EF4-FFF2-40B4-BE49-F238E27FC236}">
                <a16:creationId xmlns:a16="http://schemas.microsoft.com/office/drawing/2014/main" id="{264694B5-C18E-4C3B-80C5-D8687C29FA76}"/>
              </a:ext>
            </a:extLst>
          </p:cNvPr>
          <p:cNvSpPr>
            <a:spLocks noGrp="1"/>
          </p:cNvSpPr>
          <p:nvPr>
            <p:ph type="sldNum" sz="quarter" idx="12"/>
          </p:nvPr>
        </p:nvSpPr>
        <p:spPr/>
        <p:txBody>
          <a:bodyPr/>
          <a:lstStyle/>
          <a:p>
            <a:fld id="{EC80B0FB-3D3D-44FD-BE05-478F9CC15BB5}" type="slidenum">
              <a:rPr lang="en-US" altLang="en-US" smtClean="0"/>
              <a:pPr/>
              <a:t>13</a:t>
            </a:fld>
            <a:endParaRPr lang="en-US" altLang="en-US"/>
          </a:p>
        </p:txBody>
      </p:sp>
    </p:spTree>
    <p:extLst>
      <p:ext uri="{BB962C8B-B14F-4D97-AF65-F5344CB8AC3E}">
        <p14:creationId xmlns:p14="http://schemas.microsoft.com/office/powerpoint/2010/main" val="1857727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8B4-CFDA-4DDD-A4EE-E99AB943C432}"/>
              </a:ext>
            </a:extLst>
          </p:cNvPr>
          <p:cNvSpPr>
            <a:spLocks noGrp="1"/>
          </p:cNvSpPr>
          <p:nvPr>
            <p:ph type="title" idx="4294967295"/>
          </p:nvPr>
        </p:nvSpPr>
        <p:spPr>
          <a:xfrm>
            <a:off x="647700" y="-1310828"/>
            <a:ext cx="7772400" cy="1143000"/>
          </a:xfrm>
        </p:spPr>
        <p:txBody>
          <a:bodyPr/>
          <a:lstStyle/>
          <a:p>
            <a:r>
              <a:rPr lang="en-US" dirty="0"/>
              <a:t>Duplex with Lot Split Side Elevation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A: </a:t>
            </a:r>
            <a:r>
              <a:rPr lang="en-US" altLang="en-US" sz="1600" b="1" spc="300" dirty="0">
                <a:solidFill>
                  <a:schemeClr val="tx1"/>
                </a:solidFill>
                <a:latin typeface="Century Gothic" panose="020B0502020202020204" pitchFamily="34" charset="0"/>
              </a:rPr>
              <a:t>Side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Side elevation of the building showing a simple facade with many windows on the first and second floors.">
            <a:extLst>
              <a:ext uri="{FF2B5EF4-FFF2-40B4-BE49-F238E27FC236}">
                <a16:creationId xmlns:a16="http://schemas.microsoft.com/office/drawing/2014/main" id="{F9F5AC50-D35F-4A00-B7D9-E56384261600}"/>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A: Lot Split</a:t>
            </a:r>
          </a:p>
        </p:txBody>
      </p:sp>
      <p:sp>
        <p:nvSpPr>
          <p:cNvPr id="3" name="Slide Number Placeholder 2">
            <a:extLst>
              <a:ext uri="{FF2B5EF4-FFF2-40B4-BE49-F238E27FC236}">
                <a16:creationId xmlns:a16="http://schemas.microsoft.com/office/drawing/2014/main" id="{3E552AF7-0E42-4B8C-9F16-657149C2709B}"/>
              </a:ext>
            </a:extLst>
          </p:cNvPr>
          <p:cNvSpPr>
            <a:spLocks noGrp="1"/>
          </p:cNvSpPr>
          <p:nvPr>
            <p:ph type="sldNum" sz="quarter" idx="12"/>
          </p:nvPr>
        </p:nvSpPr>
        <p:spPr/>
        <p:txBody>
          <a:bodyPr/>
          <a:lstStyle/>
          <a:p>
            <a:fld id="{EC80B0FB-3D3D-44FD-BE05-478F9CC15BB5}" type="slidenum">
              <a:rPr lang="en-US" altLang="en-US" smtClean="0"/>
              <a:pPr/>
              <a:t>14</a:t>
            </a:fld>
            <a:endParaRPr lang="en-US" altLang="en-US"/>
          </a:p>
        </p:txBody>
      </p:sp>
    </p:spTree>
    <p:extLst>
      <p:ext uri="{BB962C8B-B14F-4D97-AF65-F5344CB8AC3E}">
        <p14:creationId xmlns:p14="http://schemas.microsoft.com/office/powerpoint/2010/main" val="50162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481F30-7FA0-499B-B38D-BE40FB6A279D}"/>
              </a:ext>
            </a:extLst>
          </p:cNvPr>
          <p:cNvSpPr>
            <a:spLocks noGrp="1"/>
          </p:cNvSpPr>
          <p:nvPr>
            <p:ph type="title" idx="4294967295"/>
          </p:nvPr>
        </p:nvSpPr>
        <p:spPr>
          <a:xfrm>
            <a:off x="647700" y="-1624932"/>
            <a:ext cx="7772400" cy="1143000"/>
          </a:xfrm>
        </p:spPr>
        <p:txBody>
          <a:bodyPr/>
          <a:lstStyle/>
          <a:p>
            <a:r>
              <a:rPr lang="en-US" dirty="0"/>
              <a:t>Prototypical Duplex Streetscape with focus on duplex</a:t>
            </a:r>
            <a:r>
              <a:rPr lang="en-US" baseline="0" dirty="0"/>
              <a:t> on Each Lot Split</a:t>
            </a:r>
            <a:endParaRPr lang="en-US" dirty="0"/>
          </a:p>
        </p:txBody>
      </p:sp>
      <p:sp>
        <p:nvSpPr>
          <p:cNvPr id="7" name="Rectangle 4">
            <a:extLst>
              <a:ext uri="{FF2B5EF4-FFF2-40B4-BE49-F238E27FC236}">
                <a16:creationId xmlns:a16="http://schemas.microsoft.com/office/drawing/2014/main" id="{C322DC37-7515-4AAC-A107-CACF3359387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Prototypical Duplex Streetscape</a:t>
            </a:r>
          </a:p>
        </p:txBody>
      </p:sp>
      <p:pic>
        <p:nvPicPr>
          <p:cNvPr id="3" name="Picture 2" descr="Architectural drawing showing facades of  residential buildings on three lots. This drawing is highlighting the buildings on the right, which are labeled duplex B: Lot Split.">
            <a:extLst>
              <a:ext uri="{FF2B5EF4-FFF2-40B4-BE49-F238E27FC236}">
                <a16:creationId xmlns:a16="http://schemas.microsoft.com/office/drawing/2014/main" id="{4BBFC17C-E3DD-412A-9896-8D682B26B29E}"/>
              </a:ext>
            </a:extLst>
          </p:cNvPr>
          <p:cNvPicPr>
            <a:picLocks noChangeAspect="1"/>
          </p:cNvPicPr>
          <p:nvPr/>
        </p:nvPicPr>
        <p:blipFill rotWithShape="1">
          <a:blip r:embed="rId3">
            <a:extLst>
              <a:ext uri="{28A0092B-C50C-407E-A947-70E740481C1C}">
                <a14:useLocalDpi xmlns:a14="http://schemas.microsoft.com/office/drawing/2010/main" val="0"/>
              </a:ext>
            </a:extLst>
          </a:blip>
          <a:srcRect b="13492"/>
          <a:stretch/>
        </p:blipFill>
        <p:spPr>
          <a:xfrm>
            <a:off x="0" y="470648"/>
            <a:ext cx="9144000" cy="4667250"/>
          </a:xfrm>
          <a:prstGeom prst="rect">
            <a:avLst/>
          </a:prstGeom>
        </p:spPr>
      </p:pic>
      <p:cxnSp>
        <p:nvCxnSpPr>
          <p:cNvPr id="10" name="Straight Connector 9">
            <a:extLst>
              <a:ext uri="{FF2B5EF4-FFF2-40B4-BE49-F238E27FC236}">
                <a16:creationId xmlns:a16="http://schemas.microsoft.com/office/drawing/2014/main" id="{E8B661B8-54A3-4F5E-9419-933D78005AAE}"/>
              </a:ext>
              <a:ext uri="{C183D7F6-B498-43B3-948B-1728B52AA6E4}">
                <adec:decorative xmlns:adec="http://schemas.microsoft.com/office/drawing/2017/decorative" val="1"/>
              </a:ext>
            </a:extLst>
          </p:cNvPr>
          <p:cNvCxnSpPr>
            <a:cxnSpLocks/>
          </p:cNvCxnSpPr>
          <p:nvPr/>
        </p:nvCxnSpPr>
        <p:spPr>
          <a:xfrm>
            <a:off x="2362200" y="5486400"/>
            <a:ext cx="434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4">
            <a:extLst>
              <a:ext uri="{FF2B5EF4-FFF2-40B4-BE49-F238E27FC236}">
                <a16:creationId xmlns:a16="http://schemas.microsoft.com/office/drawing/2014/main" id="{CF835A50-5625-4804-8F22-AC42E4565830}"/>
              </a:ext>
            </a:extLst>
          </p:cNvPr>
          <p:cNvSpPr txBox="1">
            <a:spLocks noChangeArrowheads="1"/>
          </p:cNvSpPr>
          <p:nvPr/>
        </p:nvSpPr>
        <p:spPr bwMode="auto">
          <a:xfrm>
            <a:off x="457200" y="4156822"/>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endParaRPr lang="en-US" altLang="en-US" sz="1200" dirty="0">
              <a:solidFill>
                <a:schemeClr val="tx1"/>
              </a:solidFill>
              <a:latin typeface="Century Gothic" panose="020B0502020202020204" pitchFamily="34" charset="0"/>
            </a:endParaRPr>
          </a:p>
          <a:p>
            <a:endParaRPr lang="en-US" altLang="en-US" sz="1200" dirty="0">
              <a:solidFill>
                <a:schemeClr val="tx1"/>
              </a:solidFill>
              <a:latin typeface="Century Gothic" panose="020B0502020202020204" pitchFamily="34" charset="0"/>
            </a:endParaRPr>
          </a:p>
          <a:p>
            <a:r>
              <a:rPr lang="en-US" altLang="en-US" sz="1200" dirty="0">
                <a:solidFill>
                  <a:schemeClr val="tx1"/>
                </a:solidFill>
                <a:latin typeface="Century Gothic" panose="020B0502020202020204" pitchFamily="34" charset="0"/>
              </a:rPr>
              <a:t>Two – Duplex B: Lot Split</a:t>
            </a:r>
          </a:p>
        </p:txBody>
      </p:sp>
      <p:sp>
        <p:nvSpPr>
          <p:cNvPr id="2" name="Rectangle 1">
            <a:extLst>
              <a:ext uri="{FF2B5EF4-FFF2-40B4-BE49-F238E27FC236}">
                <a16:creationId xmlns:a16="http://schemas.microsoft.com/office/drawing/2014/main" id="{F15DEE61-53DB-4DA2-AA0C-70F437BFF6D7}"/>
              </a:ext>
            </a:extLst>
          </p:cNvPr>
          <p:cNvSpPr/>
          <p:nvPr/>
        </p:nvSpPr>
        <p:spPr>
          <a:xfrm>
            <a:off x="5791200" y="2590800"/>
            <a:ext cx="2590800" cy="1600200"/>
          </a:xfrm>
          <a:prstGeom prst="rect">
            <a:avLst/>
          </a:prstGeom>
          <a:noFill/>
          <a:ln w="19050">
            <a:solidFill>
              <a:srgbClr val="F0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2B8E97E-81EB-49C0-8379-C6CE39DF8262}"/>
              </a:ext>
            </a:extLst>
          </p:cNvPr>
          <p:cNvCxnSpPr/>
          <p:nvPr/>
        </p:nvCxnSpPr>
        <p:spPr>
          <a:xfrm>
            <a:off x="7086600" y="2514600"/>
            <a:ext cx="0" cy="1752600"/>
          </a:xfrm>
          <a:prstGeom prst="line">
            <a:avLst/>
          </a:prstGeom>
          <a:ln>
            <a:solidFill>
              <a:srgbClr val="4D4D4D"/>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BC7BBBF4-D926-4F7C-A711-EB30034C98C9}"/>
              </a:ext>
              <a:ext uri="{C183D7F6-B498-43B3-948B-1728B52AA6E4}">
                <adec:decorative xmlns:adec="http://schemas.microsoft.com/office/drawing/2017/decorative" val="1"/>
              </a:ext>
            </a:extLst>
          </p:cNvPr>
          <p:cNvSpPr txBox="1">
            <a:spLocks noChangeArrowheads="1"/>
          </p:cNvSpPr>
          <p:nvPr/>
        </p:nvSpPr>
        <p:spPr bwMode="auto">
          <a:xfrm>
            <a:off x="7358252" y="6172200"/>
            <a:ext cx="16241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SB 9 – Duplexes and Lot Splits</a:t>
            </a:r>
          </a:p>
        </p:txBody>
      </p:sp>
      <p:sp>
        <p:nvSpPr>
          <p:cNvPr id="8" name="Slide Number Placeholder 7">
            <a:extLst>
              <a:ext uri="{FF2B5EF4-FFF2-40B4-BE49-F238E27FC236}">
                <a16:creationId xmlns:a16="http://schemas.microsoft.com/office/drawing/2014/main" id="{EB31D56F-E9B9-4914-9898-6190694EB8D7}"/>
              </a:ext>
            </a:extLst>
          </p:cNvPr>
          <p:cNvSpPr>
            <a:spLocks noGrp="1"/>
          </p:cNvSpPr>
          <p:nvPr>
            <p:ph type="sldNum" sz="quarter" idx="12"/>
          </p:nvPr>
        </p:nvSpPr>
        <p:spPr/>
        <p:txBody>
          <a:bodyPr/>
          <a:lstStyle/>
          <a:p>
            <a:fld id="{EC80B0FB-3D3D-44FD-BE05-478F9CC15BB5}" type="slidenum">
              <a:rPr lang="en-US" altLang="en-US" smtClean="0"/>
              <a:pPr/>
              <a:t>15</a:t>
            </a:fld>
            <a:endParaRPr lang="en-US" altLang="en-US"/>
          </a:p>
        </p:txBody>
      </p:sp>
    </p:spTree>
    <p:extLst>
      <p:ext uri="{BB962C8B-B14F-4D97-AF65-F5344CB8AC3E}">
        <p14:creationId xmlns:p14="http://schemas.microsoft.com/office/powerpoint/2010/main" val="312199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0C6C-CC7A-4925-A14E-5346365922F4}"/>
              </a:ext>
            </a:extLst>
          </p:cNvPr>
          <p:cNvSpPr>
            <a:spLocks noGrp="1"/>
          </p:cNvSpPr>
          <p:nvPr>
            <p:ph type="title" idx="4294967295"/>
          </p:nvPr>
        </p:nvSpPr>
        <p:spPr>
          <a:xfrm>
            <a:off x="647700" y="-1372981"/>
            <a:ext cx="7772400" cy="1143000"/>
          </a:xfrm>
        </p:spPr>
        <p:txBody>
          <a:bodyPr/>
          <a:lstStyle/>
          <a:p>
            <a:r>
              <a:rPr lang="en-US" dirty="0"/>
              <a:t>Duplex on Each</a:t>
            </a:r>
            <a:r>
              <a:rPr lang="en-US" baseline="0" dirty="0"/>
              <a:t> Lot Split Plan View of the Two Lots</a:t>
            </a:r>
            <a:endParaRPr lang="en-US" dirty="0"/>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B: </a:t>
            </a:r>
            <a:r>
              <a:rPr lang="en-US" altLang="en-US" sz="1600" b="1" spc="300" dirty="0">
                <a:solidFill>
                  <a:schemeClr val="tx1"/>
                </a:solidFill>
                <a:latin typeface="Century Gothic" panose="020B0502020202020204" pitchFamily="34" charset="0"/>
              </a:rPr>
              <a:t>Lot Split</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6858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1” = 10’-0”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933700" y="5486400"/>
            <a:ext cx="327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Plan view of a split lot with a detached duplex on each lot split. The units are located in the corners of the parcel with a shared central driveway and motor court in the middle.  ">
            <a:extLst>
              <a:ext uri="{FF2B5EF4-FFF2-40B4-BE49-F238E27FC236}">
                <a16:creationId xmlns:a16="http://schemas.microsoft.com/office/drawing/2014/main" id="{5F5BB926-EB32-4084-A10C-FE4898F6816F}"/>
              </a:ext>
            </a:extLst>
          </p:cNvPr>
          <p:cNvPicPr>
            <a:picLocks noChangeAspect="1"/>
          </p:cNvPicPr>
          <p:nvPr/>
        </p:nvPicPr>
        <p:blipFill rotWithShape="1">
          <a:blip r:embed="rId3">
            <a:extLst>
              <a:ext uri="{28A0092B-C50C-407E-A947-70E740481C1C}">
                <a14:useLocalDpi xmlns:a14="http://schemas.microsoft.com/office/drawing/2010/main" val="0"/>
              </a:ext>
            </a:extLst>
          </a:blip>
          <a:srcRect b="19091"/>
          <a:stretch/>
        </p:blipFill>
        <p:spPr>
          <a:xfrm>
            <a:off x="0" y="457200"/>
            <a:ext cx="9144000" cy="4787151"/>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B: Lot Split</a:t>
            </a:r>
          </a:p>
        </p:txBody>
      </p:sp>
      <p:sp>
        <p:nvSpPr>
          <p:cNvPr id="4" name="Slide Number Placeholder 3">
            <a:extLst>
              <a:ext uri="{FF2B5EF4-FFF2-40B4-BE49-F238E27FC236}">
                <a16:creationId xmlns:a16="http://schemas.microsoft.com/office/drawing/2014/main" id="{83FEA033-FCF0-41CA-88A3-2158F39AFE6B}"/>
              </a:ext>
            </a:extLst>
          </p:cNvPr>
          <p:cNvSpPr>
            <a:spLocks noGrp="1"/>
          </p:cNvSpPr>
          <p:nvPr>
            <p:ph type="sldNum" sz="quarter" idx="12"/>
          </p:nvPr>
        </p:nvSpPr>
        <p:spPr/>
        <p:txBody>
          <a:bodyPr/>
          <a:lstStyle/>
          <a:p>
            <a:fld id="{EC80B0FB-3D3D-44FD-BE05-478F9CC15BB5}" type="slidenum">
              <a:rPr lang="en-US" altLang="en-US" smtClean="0"/>
              <a:pPr/>
              <a:t>16</a:t>
            </a:fld>
            <a:endParaRPr lang="en-US" altLang="en-US"/>
          </a:p>
        </p:txBody>
      </p:sp>
    </p:spTree>
    <p:extLst>
      <p:ext uri="{BB962C8B-B14F-4D97-AF65-F5344CB8AC3E}">
        <p14:creationId xmlns:p14="http://schemas.microsoft.com/office/powerpoint/2010/main" val="463867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DBE9-583A-4E04-8BC7-B50FFA49DD77}"/>
              </a:ext>
            </a:extLst>
          </p:cNvPr>
          <p:cNvSpPr>
            <a:spLocks noGrp="1"/>
          </p:cNvSpPr>
          <p:nvPr>
            <p:ph type="title" idx="4294967295"/>
          </p:nvPr>
        </p:nvSpPr>
        <p:spPr>
          <a:xfrm>
            <a:off x="647700" y="-1317251"/>
            <a:ext cx="7772400" cy="1143000"/>
          </a:xfrm>
        </p:spPr>
        <p:txBody>
          <a:bodyPr/>
          <a:lstStyle/>
          <a:p>
            <a:r>
              <a:rPr lang="en-US" dirty="0"/>
              <a:t>Duplex on</a:t>
            </a:r>
            <a:r>
              <a:rPr lang="en-US" baseline="0" dirty="0"/>
              <a:t> Each Lot Split First Floor Plan</a:t>
            </a:r>
            <a:endParaRPr lang="en-US" dirty="0"/>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B: </a:t>
            </a:r>
            <a:r>
              <a:rPr lang="en-US" altLang="en-US" sz="1600" b="1" spc="300" dirty="0">
                <a:solidFill>
                  <a:schemeClr val="tx1"/>
                </a:solidFill>
                <a:latin typeface="Century Gothic" panose="020B0502020202020204" pitchFamily="34" charset="0"/>
              </a:rPr>
              <a:t>First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Plan view of first floor of a unit, which contains an open concept living and dining area with a kitchen. ">
            <a:extLst>
              <a:ext uri="{FF2B5EF4-FFF2-40B4-BE49-F238E27FC236}">
                <a16:creationId xmlns:a16="http://schemas.microsoft.com/office/drawing/2014/main" id="{0DB4D960-86C9-4B5F-8EEA-238CF7D50919}"/>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0"/>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B: Lot Split</a:t>
            </a:r>
          </a:p>
        </p:txBody>
      </p:sp>
      <p:sp>
        <p:nvSpPr>
          <p:cNvPr id="3" name="Slide Number Placeholder 2">
            <a:extLst>
              <a:ext uri="{FF2B5EF4-FFF2-40B4-BE49-F238E27FC236}">
                <a16:creationId xmlns:a16="http://schemas.microsoft.com/office/drawing/2014/main" id="{C4043286-62DD-452C-9A03-514E7E33D9FB}"/>
              </a:ext>
            </a:extLst>
          </p:cNvPr>
          <p:cNvSpPr>
            <a:spLocks noGrp="1"/>
          </p:cNvSpPr>
          <p:nvPr>
            <p:ph type="sldNum" sz="quarter" idx="12"/>
          </p:nvPr>
        </p:nvSpPr>
        <p:spPr/>
        <p:txBody>
          <a:bodyPr/>
          <a:lstStyle/>
          <a:p>
            <a:fld id="{EC80B0FB-3D3D-44FD-BE05-478F9CC15BB5}" type="slidenum">
              <a:rPr lang="en-US" altLang="en-US" smtClean="0"/>
              <a:pPr/>
              <a:t>17</a:t>
            </a:fld>
            <a:endParaRPr lang="en-US" altLang="en-US"/>
          </a:p>
        </p:txBody>
      </p:sp>
    </p:spTree>
    <p:extLst>
      <p:ext uri="{BB962C8B-B14F-4D97-AF65-F5344CB8AC3E}">
        <p14:creationId xmlns:p14="http://schemas.microsoft.com/office/powerpoint/2010/main" val="151805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597B-DEA8-4CEB-8C04-18C9F4C37FE0}"/>
              </a:ext>
            </a:extLst>
          </p:cNvPr>
          <p:cNvSpPr>
            <a:spLocks noGrp="1"/>
          </p:cNvSpPr>
          <p:nvPr>
            <p:ph type="title" idx="4294967295"/>
          </p:nvPr>
        </p:nvSpPr>
        <p:spPr>
          <a:xfrm>
            <a:off x="685800" y="-1353004"/>
            <a:ext cx="7772400" cy="1143000"/>
          </a:xfrm>
        </p:spPr>
        <p:txBody>
          <a:bodyPr/>
          <a:lstStyle/>
          <a:p>
            <a:r>
              <a:rPr lang="en-US" dirty="0"/>
              <a:t>Duplex on Each Lot Split Second Floor Plan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B: </a:t>
            </a:r>
            <a:r>
              <a:rPr lang="en-US" altLang="en-US" sz="1600" b="1" spc="300" dirty="0">
                <a:solidFill>
                  <a:schemeClr val="tx1"/>
                </a:solidFill>
                <a:latin typeface="Century Gothic" panose="020B0502020202020204" pitchFamily="34" charset="0"/>
              </a:rPr>
              <a:t>Second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Plan view of second floor. There are two bedrooms, a bathroom and laundry area.">
            <a:extLst>
              <a:ext uri="{FF2B5EF4-FFF2-40B4-BE49-F238E27FC236}">
                <a16:creationId xmlns:a16="http://schemas.microsoft.com/office/drawing/2014/main" id="{EB882610-512F-4DCA-8F39-CEF8A268CF29}"/>
              </a:ext>
            </a:extLst>
          </p:cNvPr>
          <p:cNvPicPr>
            <a:picLocks noChangeAspect="1"/>
          </p:cNvPicPr>
          <p:nvPr/>
        </p:nvPicPr>
        <p:blipFill rotWithShape="1">
          <a:blip r:embed="rId3">
            <a:extLst>
              <a:ext uri="{28A0092B-C50C-407E-A947-70E740481C1C}">
                <a14:useLocalDpi xmlns:a14="http://schemas.microsoft.com/office/drawing/2010/main" val="0"/>
              </a:ext>
            </a:extLst>
          </a:blip>
          <a:srcRect b="21117"/>
          <a:stretch/>
        </p:blipFill>
        <p:spPr>
          <a:xfrm>
            <a:off x="0" y="0"/>
            <a:ext cx="9144000" cy="4667250"/>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B: Lot Split</a:t>
            </a:r>
          </a:p>
        </p:txBody>
      </p:sp>
      <p:sp>
        <p:nvSpPr>
          <p:cNvPr id="4" name="Slide Number Placeholder 3">
            <a:extLst>
              <a:ext uri="{FF2B5EF4-FFF2-40B4-BE49-F238E27FC236}">
                <a16:creationId xmlns:a16="http://schemas.microsoft.com/office/drawing/2014/main" id="{D728283D-EA69-40ED-88AD-890BC0ED3681}"/>
              </a:ext>
            </a:extLst>
          </p:cNvPr>
          <p:cNvSpPr>
            <a:spLocks noGrp="1"/>
          </p:cNvSpPr>
          <p:nvPr>
            <p:ph type="sldNum" sz="quarter" idx="12"/>
          </p:nvPr>
        </p:nvSpPr>
        <p:spPr/>
        <p:txBody>
          <a:bodyPr/>
          <a:lstStyle/>
          <a:p>
            <a:fld id="{EC80B0FB-3D3D-44FD-BE05-478F9CC15BB5}" type="slidenum">
              <a:rPr lang="en-US" altLang="en-US" smtClean="0"/>
              <a:pPr/>
              <a:t>18</a:t>
            </a:fld>
            <a:endParaRPr lang="en-US" altLang="en-US"/>
          </a:p>
        </p:txBody>
      </p:sp>
    </p:spTree>
    <p:extLst>
      <p:ext uri="{BB962C8B-B14F-4D97-AF65-F5344CB8AC3E}">
        <p14:creationId xmlns:p14="http://schemas.microsoft.com/office/powerpoint/2010/main" val="54129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AC70-9C1A-41B2-A0B9-2AEC4FB5350C}"/>
              </a:ext>
            </a:extLst>
          </p:cNvPr>
          <p:cNvSpPr>
            <a:spLocks noGrp="1"/>
          </p:cNvSpPr>
          <p:nvPr>
            <p:ph type="title" idx="4294967295"/>
          </p:nvPr>
        </p:nvSpPr>
        <p:spPr>
          <a:xfrm>
            <a:off x="685800" y="-1310828"/>
            <a:ext cx="7772400" cy="1143000"/>
          </a:xfrm>
        </p:spPr>
        <p:txBody>
          <a:bodyPr/>
          <a:lstStyle/>
          <a:p>
            <a:r>
              <a:rPr lang="en-US" dirty="0"/>
              <a:t>Duplex on Each Lot Split Front Elevation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B: </a:t>
            </a:r>
            <a:r>
              <a:rPr lang="en-US" altLang="en-US" sz="1600" b="1" spc="300" dirty="0">
                <a:solidFill>
                  <a:schemeClr val="tx1"/>
                </a:solidFill>
                <a:latin typeface="Century Gothic" panose="020B0502020202020204" pitchFamily="34" charset="0"/>
              </a:rPr>
              <a:t>Front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1/8”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Front elevation showing two, two story units with a central shared driveway. ">
            <a:extLst>
              <a:ext uri="{FF2B5EF4-FFF2-40B4-BE49-F238E27FC236}">
                <a16:creationId xmlns:a16="http://schemas.microsoft.com/office/drawing/2014/main" id="{E264BAC4-8F7F-4384-899D-08FED2D6FE8B}"/>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B: Lot Split</a:t>
            </a:r>
          </a:p>
        </p:txBody>
      </p:sp>
      <p:sp>
        <p:nvSpPr>
          <p:cNvPr id="3" name="Slide Number Placeholder 2">
            <a:extLst>
              <a:ext uri="{FF2B5EF4-FFF2-40B4-BE49-F238E27FC236}">
                <a16:creationId xmlns:a16="http://schemas.microsoft.com/office/drawing/2014/main" id="{303D60BC-3324-4E0D-99B4-C441AAB5C2A9}"/>
              </a:ext>
            </a:extLst>
          </p:cNvPr>
          <p:cNvSpPr>
            <a:spLocks noGrp="1"/>
          </p:cNvSpPr>
          <p:nvPr>
            <p:ph type="sldNum" sz="quarter" idx="12"/>
          </p:nvPr>
        </p:nvSpPr>
        <p:spPr/>
        <p:txBody>
          <a:bodyPr/>
          <a:lstStyle/>
          <a:p>
            <a:fld id="{EC80B0FB-3D3D-44FD-BE05-478F9CC15BB5}" type="slidenum">
              <a:rPr lang="en-US" altLang="en-US" smtClean="0"/>
              <a:pPr/>
              <a:t>19</a:t>
            </a:fld>
            <a:endParaRPr lang="en-US" altLang="en-US"/>
          </a:p>
        </p:txBody>
      </p:sp>
    </p:spTree>
    <p:extLst>
      <p:ext uri="{BB962C8B-B14F-4D97-AF65-F5344CB8AC3E}">
        <p14:creationId xmlns:p14="http://schemas.microsoft.com/office/powerpoint/2010/main" val="3794764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CCC9-53E1-4060-977C-941DD72B6257}"/>
              </a:ext>
            </a:extLst>
          </p:cNvPr>
          <p:cNvSpPr>
            <a:spLocks noGrp="1"/>
          </p:cNvSpPr>
          <p:nvPr>
            <p:ph type="title" idx="4294967295"/>
          </p:nvPr>
        </p:nvSpPr>
        <p:spPr>
          <a:xfrm>
            <a:off x="457200" y="-1181240"/>
            <a:ext cx="7772400" cy="1143000"/>
          </a:xfrm>
        </p:spPr>
        <p:txBody>
          <a:bodyPr/>
          <a:lstStyle/>
          <a:p>
            <a:r>
              <a:rPr lang="en-US" dirty="0"/>
              <a:t>Prototypical</a:t>
            </a:r>
            <a:r>
              <a:rPr lang="en-US" baseline="0" dirty="0"/>
              <a:t> Duplex Streetscape</a:t>
            </a:r>
            <a:endParaRPr lang="en-US" dirty="0"/>
          </a:p>
        </p:txBody>
      </p:sp>
      <p:sp>
        <p:nvSpPr>
          <p:cNvPr id="7" name="Rectangle 4">
            <a:extLst>
              <a:ext uri="{FF2B5EF4-FFF2-40B4-BE49-F238E27FC236}">
                <a16:creationId xmlns:a16="http://schemas.microsoft.com/office/drawing/2014/main" id="{C322DC37-7515-4AAC-A107-CACF33593878}"/>
              </a:ext>
            </a:extLst>
          </p:cNvPr>
          <p:cNvSpPr txBox="1">
            <a:spLocks noChangeArrowheads="1"/>
          </p:cNvSpPr>
          <p:nvPr/>
        </p:nvSpPr>
        <p:spPr bwMode="auto">
          <a:xfrm>
            <a:off x="495300" y="5543861"/>
            <a:ext cx="8153400" cy="18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Prototypical Duplex Streetscape</a:t>
            </a:r>
          </a:p>
        </p:txBody>
      </p:sp>
      <p:pic>
        <p:nvPicPr>
          <p:cNvPr id="3" name="Picture 2" descr="Architectural drawing showing facades of residential buildings on three parcels. All of the buildings are either duplexes.">
            <a:extLst>
              <a:ext uri="{FF2B5EF4-FFF2-40B4-BE49-F238E27FC236}">
                <a16:creationId xmlns:a16="http://schemas.microsoft.com/office/drawing/2014/main" id="{4BBFC17C-E3DD-412A-9896-8D682B26B29E}"/>
              </a:ext>
            </a:extLst>
          </p:cNvPr>
          <p:cNvPicPr>
            <a:picLocks noChangeAspect="1"/>
          </p:cNvPicPr>
          <p:nvPr/>
        </p:nvPicPr>
        <p:blipFill rotWithShape="1">
          <a:blip r:embed="rId3">
            <a:extLst>
              <a:ext uri="{28A0092B-C50C-407E-A947-70E740481C1C}">
                <a14:useLocalDpi xmlns:a14="http://schemas.microsoft.com/office/drawing/2010/main" val="0"/>
              </a:ext>
            </a:extLst>
          </a:blip>
          <a:srcRect b="13492"/>
          <a:stretch/>
        </p:blipFill>
        <p:spPr>
          <a:xfrm>
            <a:off x="0" y="459710"/>
            <a:ext cx="9144000" cy="5084151"/>
          </a:xfrm>
          <a:prstGeom prst="rect">
            <a:avLst/>
          </a:prstGeom>
        </p:spPr>
      </p:pic>
      <p:sp>
        <p:nvSpPr>
          <p:cNvPr id="8" name="Rectangle 4">
            <a:extLst>
              <a:ext uri="{FF2B5EF4-FFF2-40B4-BE49-F238E27FC236}">
                <a16:creationId xmlns:a16="http://schemas.microsoft.com/office/drawing/2014/main" id="{761EC512-36E1-4EFC-A4A0-84DE12ECC858}"/>
              </a:ext>
            </a:extLst>
          </p:cNvPr>
          <p:cNvSpPr txBox="1">
            <a:spLocks noChangeArrowheads="1"/>
          </p:cNvSpPr>
          <p:nvPr/>
        </p:nvSpPr>
        <p:spPr bwMode="auto">
          <a:xfrm>
            <a:off x="457200" y="4156822"/>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200" dirty="0">
                <a:solidFill>
                  <a:schemeClr val="tx1"/>
                </a:solidFill>
                <a:latin typeface="Century Gothic" panose="020B0502020202020204" pitchFamily="34" charset="0"/>
              </a:rPr>
              <a:t>Two – Duplex A: Lot Split</a:t>
            </a:r>
          </a:p>
          <a:p>
            <a:r>
              <a:rPr lang="en-US" altLang="en-US" sz="1200" dirty="0">
                <a:solidFill>
                  <a:schemeClr val="tx1"/>
                </a:solidFill>
                <a:latin typeface="Century Gothic" panose="020B0502020202020204" pitchFamily="34" charset="0"/>
              </a:rPr>
              <a:t>Duplex: Standard Lot</a:t>
            </a:r>
          </a:p>
          <a:p>
            <a:r>
              <a:rPr lang="en-US" altLang="en-US" sz="1200" dirty="0">
                <a:solidFill>
                  <a:schemeClr val="tx1"/>
                </a:solidFill>
                <a:latin typeface="Century Gothic" panose="020B0502020202020204" pitchFamily="34" charset="0"/>
              </a:rPr>
              <a:t>Two – Duplex B: Lot Split</a:t>
            </a:r>
          </a:p>
        </p:txBody>
      </p:sp>
      <p:cxnSp>
        <p:nvCxnSpPr>
          <p:cNvPr id="10" name="Straight Connector 9">
            <a:extLst>
              <a:ext uri="{FF2B5EF4-FFF2-40B4-BE49-F238E27FC236}">
                <a16:creationId xmlns:a16="http://schemas.microsoft.com/office/drawing/2014/main" id="{E8B661B8-54A3-4F5E-9419-933D78005AAE}"/>
              </a:ext>
              <a:ext uri="{C183D7F6-B498-43B3-948B-1728B52AA6E4}">
                <adec:decorative xmlns:adec="http://schemas.microsoft.com/office/drawing/2017/decorative" val="1"/>
              </a:ext>
            </a:extLst>
          </p:cNvPr>
          <p:cNvCxnSpPr>
            <a:cxnSpLocks/>
          </p:cNvCxnSpPr>
          <p:nvPr/>
        </p:nvCxnSpPr>
        <p:spPr>
          <a:xfrm>
            <a:off x="2400300" y="5791200"/>
            <a:ext cx="434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BC7BBBF4-D926-4F7C-A711-EB30034C98C9}"/>
              </a:ext>
              <a:ext uri="{C183D7F6-B498-43B3-948B-1728B52AA6E4}">
                <adec:decorative xmlns:adec="http://schemas.microsoft.com/office/drawing/2017/decorative" val="1"/>
              </a:ext>
            </a:extLst>
          </p:cNvPr>
          <p:cNvSpPr txBox="1">
            <a:spLocks noChangeArrowheads="1"/>
          </p:cNvSpPr>
          <p:nvPr/>
        </p:nvSpPr>
        <p:spPr bwMode="auto">
          <a:xfrm>
            <a:off x="7358252" y="6172200"/>
            <a:ext cx="16241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SB 9 – Duplexes and Lot Splits</a:t>
            </a:r>
          </a:p>
        </p:txBody>
      </p:sp>
      <p:sp>
        <p:nvSpPr>
          <p:cNvPr id="4" name="Slide Number Placeholder 3">
            <a:extLst>
              <a:ext uri="{FF2B5EF4-FFF2-40B4-BE49-F238E27FC236}">
                <a16:creationId xmlns:a16="http://schemas.microsoft.com/office/drawing/2014/main" id="{0BCA7C00-7BD6-43E8-A994-1ED90544A75F}"/>
              </a:ext>
            </a:extLst>
          </p:cNvPr>
          <p:cNvSpPr>
            <a:spLocks noGrp="1"/>
          </p:cNvSpPr>
          <p:nvPr>
            <p:ph type="sldNum" sz="quarter" idx="12"/>
          </p:nvPr>
        </p:nvSpPr>
        <p:spPr/>
        <p:txBody>
          <a:bodyPr/>
          <a:lstStyle/>
          <a:p>
            <a:fld id="{EC80B0FB-3D3D-44FD-BE05-478F9CC15BB5}" type="slidenum">
              <a:rPr lang="en-US" altLang="en-US" smtClean="0"/>
              <a:pPr/>
              <a:t>2</a:t>
            </a:fld>
            <a:endParaRPr lang="en-US" altLang="en-US"/>
          </a:p>
        </p:txBody>
      </p:sp>
    </p:spTree>
    <p:extLst>
      <p:ext uri="{BB962C8B-B14F-4D97-AF65-F5344CB8AC3E}">
        <p14:creationId xmlns:p14="http://schemas.microsoft.com/office/powerpoint/2010/main" val="224312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C670-F9CD-4926-A6A7-47393E3A2286}"/>
              </a:ext>
            </a:extLst>
          </p:cNvPr>
          <p:cNvSpPr>
            <a:spLocks noGrp="1"/>
          </p:cNvSpPr>
          <p:nvPr>
            <p:ph type="title" idx="4294967295"/>
          </p:nvPr>
        </p:nvSpPr>
        <p:spPr>
          <a:xfrm>
            <a:off x="685800" y="-1344105"/>
            <a:ext cx="7772400" cy="1143000"/>
          </a:xfrm>
        </p:spPr>
        <p:txBody>
          <a:bodyPr/>
          <a:lstStyle/>
          <a:p>
            <a:r>
              <a:rPr lang="en-US" dirty="0"/>
              <a:t>Duplex</a:t>
            </a:r>
            <a:r>
              <a:rPr lang="en-US" baseline="0" dirty="0"/>
              <a:t> on Each Lot Split Side Elevation</a:t>
            </a:r>
            <a:endParaRPr lang="en-US" dirty="0"/>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Two – Duplex B: </a:t>
            </a:r>
            <a:r>
              <a:rPr lang="en-US" altLang="en-US" sz="1600" b="1" spc="300" dirty="0">
                <a:solidFill>
                  <a:schemeClr val="tx1"/>
                </a:solidFill>
                <a:latin typeface="Century Gothic" panose="020B0502020202020204" pitchFamily="34" charset="0"/>
              </a:rPr>
              <a:t>Side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2286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1/8”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438400" y="5486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Side elevation showing two, two-story units with a central shared motor court. ">
            <a:extLst>
              <a:ext uri="{FF2B5EF4-FFF2-40B4-BE49-F238E27FC236}">
                <a16:creationId xmlns:a16="http://schemas.microsoft.com/office/drawing/2014/main" id="{72C64B46-4A04-44B6-8DEF-0BCFAD7E1314}"/>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Two – Duplex B: Lot Split</a:t>
            </a:r>
          </a:p>
        </p:txBody>
      </p:sp>
      <p:sp>
        <p:nvSpPr>
          <p:cNvPr id="3" name="Slide Number Placeholder 2">
            <a:extLst>
              <a:ext uri="{FF2B5EF4-FFF2-40B4-BE49-F238E27FC236}">
                <a16:creationId xmlns:a16="http://schemas.microsoft.com/office/drawing/2014/main" id="{9028C554-006E-4575-92BF-C500DF861B2C}"/>
              </a:ext>
            </a:extLst>
          </p:cNvPr>
          <p:cNvSpPr>
            <a:spLocks noGrp="1"/>
          </p:cNvSpPr>
          <p:nvPr>
            <p:ph type="sldNum" sz="quarter" idx="12"/>
          </p:nvPr>
        </p:nvSpPr>
        <p:spPr/>
        <p:txBody>
          <a:bodyPr/>
          <a:lstStyle/>
          <a:p>
            <a:fld id="{EC80B0FB-3D3D-44FD-BE05-478F9CC15BB5}" type="slidenum">
              <a:rPr lang="en-US" altLang="en-US" smtClean="0"/>
              <a:pPr/>
              <a:t>20</a:t>
            </a:fld>
            <a:endParaRPr lang="en-US" altLang="en-US"/>
          </a:p>
        </p:txBody>
      </p:sp>
    </p:spTree>
    <p:extLst>
      <p:ext uri="{BB962C8B-B14F-4D97-AF65-F5344CB8AC3E}">
        <p14:creationId xmlns:p14="http://schemas.microsoft.com/office/powerpoint/2010/main" val="1929799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1A88-3401-4765-8343-12E1CFD574A6}"/>
              </a:ext>
            </a:extLst>
          </p:cNvPr>
          <p:cNvSpPr>
            <a:spLocks noGrp="1"/>
          </p:cNvSpPr>
          <p:nvPr>
            <p:ph type="title" idx="4294967295"/>
          </p:nvPr>
        </p:nvSpPr>
        <p:spPr>
          <a:xfrm>
            <a:off x="609600" y="-1295400"/>
            <a:ext cx="7772400" cy="1143000"/>
          </a:xfrm>
        </p:spPr>
        <p:txBody>
          <a:bodyPr/>
          <a:lstStyle/>
          <a:p>
            <a:r>
              <a:rPr lang="en-US" dirty="0">
                <a:solidFill>
                  <a:schemeClr val="tx1"/>
                </a:solidFill>
              </a:rPr>
              <a:t>Last</a:t>
            </a:r>
            <a:r>
              <a:rPr lang="en-US" baseline="0" dirty="0">
                <a:solidFill>
                  <a:schemeClr val="tx1"/>
                </a:solidFill>
              </a:rPr>
              <a:t> Slide with Name of Architecture Firm</a:t>
            </a:r>
            <a:endParaRPr lang="en-US" dirty="0">
              <a:solidFill>
                <a:schemeClr val="tx1"/>
              </a:solidFill>
            </a:endParaRPr>
          </a:p>
        </p:txBody>
      </p:sp>
      <p:sp>
        <p:nvSpPr>
          <p:cNvPr id="9" name="Text Box 8">
            <a:extLst>
              <a:ext uri="{FF2B5EF4-FFF2-40B4-BE49-F238E27FC236}">
                <a16:creationId xmlns:a16="http://schemas.microsoft.com/office/drawing/2014/main" id="{61D6F04E-2BB5-453E-AB38-64639E875337}"/>
              </a:ext>
            </a:extLst>
          </p:cNvPr>
          <p:cNvSpPr txBox="1">
            <a:spLocks noChangeArrowheads="1"/>
          </p:cNvSpPr>
          <p:nvPr/>
        </p:nvSpPr>
        <p:spPr bwMode="auto">
          <a:xfrm>
            <a:off x="1943100" y="1447800"/>
            <a:ext cx="5257800" cy="386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aseline="30000" dirty="0"/>
              <a:t>SB 9 Residential </a:t>
            </a:r>
          </a:p>
          <a:p>
            <a:pPr algn="ctr"/>
            <a:r>
              <a:rPr lang="en-US" sz="3200" baseline="30000" dirty="0"/>
              <a:t>Analysis</a:t>
            </a:r>
          </a:p>
          <a:p>
            <a:pPr algn="ctr"/>
            <a:endParaRPr lang="en-US" baseline="30000" dirty="0"/>
          </a:p>
          <a:p>
            <a:pPr algn="ctr"/>
            <a:r>
              <a:rPr lang="en-US" baseline="30000" dirty="0"/>
              <a:t> </a:t>
            </a:r>
          </a:p>
          <a:p>
            <a:pPr algn="ctr"/>
            <a:endParaRPr lang="en-US" baseline="30000" dirty="0"/>
          </a:p>
          <a:p>
            <a:pPr algn="ctr"/>
            <a:r>
              <a:rPr lang="en-US" sz="1200" baseline="30000" dirty="0"/>
              <a:t>Prepared by </a:t>
            </a:r>
          </a:p>
          <a:p>
            <a:pPr algn="ctr"/>
            <a:r>
              <a:rPr lang="en-US" baseline="30000" dirty="0"/>
              <a:t>Dreiling Terrones </a:t>
            </a:r>
            <a:r>
              <a:rPr lang="en-US" baseline="30000" dirty="0">
                <a:solidFill>
                  <a:srgbClr val="FFCC33"/>
                </a:solidFill>
              </a:rPr>
              <a:t>Architecture</a:t>
            </a:r>
          </a:p>
          <a:p>
            <a:pPr algn="ctr"/>
            <a:r>
              <a:rPr lang="en-US" sz="1200" baseline="30000" dirty="0"/>
              <a:t>for</a:t>
            </a:r>
          </a:p>
          <a:p>
            <a:pPr algn="ctr"/>
            <a:r>
              <a:rPr lang="en-US" baseline="30000" dirty="0"/>
              <a:t>Association of Bay Area Governments</a:t>
            </a:r>
          </a:p>
          <a:p>
            <a:pPr algn="ctr"/>
            <a:r>
              <a:rPr lang="en-US" baseline="30000" dirty="0"/>
              <a:t>  </a:t>
            </a:r>
            <a:endParaRPr lang="en-US" sz="1200" baseline="30000" dirty="0"/>
          </a:p>
          <a:p>
            <a:pPr algn="ctr"/>
            <a:endParaRPr lang="en-US" b="1" baseline="30000" dirty="0">
              <a:solidFill>
                <a:srgbClr val="FFCC33"/>
              </a:solidFill>
            </a:endParaRPr>
          </a:p>
          <a:p>
            <a:pPr algn="ctr"/>
            <a:r>
              <a:rPr lang="en-US" sz="1200" baseline="30000" dirty="0"/>
              <a:t>December 2, 2021</a:t>
            </a:r>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endParaRPr lang="en-US" sz="1200" baseline="30000" dirty="0"/>
          </a:p>
          <a:p>
            <a:pPr algn="ctr"/>
            <a:r>
              <a:rPr lang="en-US" sz="1200" baseline="30000" dirty="0">
                <a:hlinkClick r:id="rId3"/>
              </a:rPr>
              <a:t>www.dtbarch.com</a:t>
            </a:r>
            <a:endParaRPr lang="en-US" sz="1200" baseline="30000" dirty="0"/>
          </a:p>
        </p:txBody>
      </p:sp>
      <p:sp>
        <p:nvSpPr>
          <p:cNvPr id="12" name="Text Box 8">
            <a:extLst>
              <a:ext uri="{FF2B5EF4-FFF2-40B4-BE49-F238E27FC236}">
                <a16:creationId xmlns:a16="http://schemas.microsoft.com/office/drawing/2014/main" id="{3DA514DE-09A8-4C8E-AF02-9E1E294CD51E}"/>
              </a:ext>
            </a:extLst>
          </p:cNvPr>
          <p:cNvSpPr txBox="1">
            <a:spLocks noChangeArrowheads="1"/>
          </p:cNvSpPr>
          <p:nvPr/>
        </p:nvSpPr>
        <p:spPr bwMode="auto">
          <a:xfrm>
            <a:off x="1943100" y="4057313"/>
            <a:ext cx="5257800" cy="60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2">
            <a:spAutoFit/>
          </a:bodyPr>
          <a:lstStyle/>
          <a:p>
            <a:pPr algn="ctr"/>
            <a:r>
              <a:rPr lang="en-US" sz="1400" baseline="30000" dirty="0"/>
              <a:t>Burlingame</a:t>
            </a:r>
          </a:p>
          <a:p>
            <a:pPr algn="ctr"/>
            <a:r>
              <a:rPr lang="en-US" sz="1200" baseline="30000" dirty="0"/>
              <a:t>650.696.1200</a:t>
            </a:r>
          </a:p>
          <a:p>
            <a:pPr algn="ctr"/>
            <a:r>
              <a:rPr lang="en-US" sz="1200" baseline="30000" dirty="0"/>
              <a:t>1103 Juanita Ave.</a:t>
            </a:r>
          </a:p>
          <a:p>
            <a:pPr algn="ctr"/>
            <a:r>
              <a:rPr lang="en-US" sz="1200" baseline="30000" dirty="0"/>
              <a:t>Burlingame, CA 94010</a:t>
            </a:r>
          </a:p>
          <a:p>
            <a:pPr algn="ctr"/>
            <a:r>
              <a:rPr lang="en-US" sz="1400" baseline="30000" dirty="0"/>
              <a:t>Healdsburg</a:t>
            </a:r>
          </a:p>
          <a:p>
            <a:pPr algn="ctr"/>
            <a:r>
              <a:rPr lang="en-US" sz="1200" baseline="30000" dirty="0"/>
              <a:t>707.431.1305</a:t>
            </a:r>
          </a:p>
          <a:p>
            <a:pPr algn="ctr"/>
            <a:r>
              <a:rPr lang="en-US" sz="1200" baseline="30000" dirty="0"/>
              <a:t>314 Center St. #220</a:t>
            </a:r>
          </a:p>
          <a:p>
            <a:pPr algn="ctr"/>
            <a:r>
              <a:rPr lang="en-US" sz="1200" baseline="30000" dirty="0"/>
              <a:t>Healdsburg, CA 95448</a:t>
            </a:r>
          </a:p>
        </p:txBody>
      </p:sp>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317D63F-6F16-4C76-823B-8FF8330A737F}"/>
              </a:ext>
            </a:extLst>
          </p:cNvPr>
          <p:cNvSpPr>
            <a:spLocks noGrp="1"/>
          </p:cNvSpPr>
          <p:nvPr>
            <p:ph type="sldNum" sz="quarter" idx="12"/>
          </p:nvPr>
        </p:nvSpPr>
        <p:spPr/>
        <p:txBody>
          <a:bodyPr/>
          <a:lstStyle/>
          <a:p>
            <a:fld id="{EC80B0FB-3D3D-44FD-BE05-478F9CC15BB5}" type="slidenum">
              <a:rPr lang="en-US" altLang="en-US" smtClean="0"/>
              <a:pPr/>
              <a:t>21</a:t>
            </a:fld>
            <a:endParaRPr lang="en-US" altLang="en-US"/>
          </a:p>
        </p:txBody>
      </p:sp>
    </p:spTree>
    <p:extLst>
      <p:ext uri="{BB962C8B-B14F-4D97-AF65-F5344CB8AC3E}">
        <p14:creationId xmlns:p14="http://schemas.microsoft.com/office/powerpoint/2010/main" val="341413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752A1-BCDD-44A2-A7EC-21CD5191DDE1}"/>
              </a:ext>
            </a:extLst>
          </p:cNvPr>
          <p:cNvSpPr>
            <a:spLocks noGrp="1"/>
          </p:cNvSpPr>
          <p:nvPr>
            <p:ph type="title" idx="4294967295"/>
          </p:nvPr>
        </p:nvSpPr>
        <p:spPr>
          <a:xfrm>
            <a:off x="728472" y="-1624853"/>
            <a:ext cx="7772400" cy="1143000"/>
          </a:xfrm>
        </p:spPr>
        <p:txBody>
          <a:bodyPr/>
          <a:lstStyle/>
          <a:p>
            <a:r>
              <a:rPr lang="en-US" dirty="0"/>
              <a:t>Prototypical Duplex Streetscape</a:t>
            </a:r>
            <a:r>
              <a:rPr lang="en-US" baseline="0" dirty="0"/>
              <a:t> with focus on </a:t>
            </a:r>
            <a:r>
              <a:rPr lang="en-US" dirty="0"/>
              <a:t>Duplex</a:t>
            </a:r>
            <a:r>
              <a:rPr lang="en-US" baseline="0" dirty="0"/>
              <a:t> on a Standard Lot</a:t>
            </a:r>
            <a:endParaRPr lang="en-US" dirty="0"/>
          </a:p>
        </p:txBody>
      </p:sp>
      <p:sp>
        <p:nvSpPr>
          <p:cNvPr id="7" name="Rectangle 4">
            <a:extLst>
              <a:ext uri="{FF2B5EF4-FFF2-40B4-BE49-F238E27FC236}">
                <a16:creationId xmlns:a16="http://schemas.microsoft.com/office/drawing/2014/main" id="{C322DC37-7515-4AAC-A107-CACF33593878}"/>
              </a:ext>
            </a:extLst>
          </p:cNvPr>
          <p:cNvSpPr txBox="1">
            <a:spLocks noChangeArrowheads="1"/>
          </p:cNvSpPr>
          <p:nvPr/>
        </p:nvSpPr>
        <p:spPr bwMode="auto">
          <a:xfrm>
            <a:off x="495300" y="553571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Prototypical Duplex Streetscape</a:t>
            </a:r>
          </a:p>
        </p:txBody>
      </p:sp>
      <p:pic>
        <p:nvPicPr>
          <p:cNvPr id="3" name="Picture 2" descr="Architectural drawing showing facades of residential buildings on three parcels. This drawing is highlighting the middle building, which is labeled duplex: standard lot.">
            <a:extLst>
              <a:ext uri="{FF2B5EF4-FFF2-40B4-BE49-F238E27FC236}">
                <a16:creationId xmlns:a16="http://schemas.microsoft.com/office/drawing/2014/main" id="{4BBFC17C-E3DD-412A-9896-8D682B26B29E}"/>
              </a:ext>
            </a:extLst>
          </p:cNvPr>
          <p:cNvPicPr>
            <a:picLocks noChangeAspect="1"/>
          </p:cNvPicPr>
          <p:nvPr/>
        </p:nvPicPr>
        <p:blipFill rotWithShape="1">
          <a:blip r:embed="rId3">
            <a:extLst>
              <a:ext uri="{28A0092B-C50C-407E-A947-70E740481C1C}">
                <a14:useLocalDpi xmlns:a14="http://schemas.microsoft.com/office/drawing/2010/main" val="0"/>
              </a:ext>
            </a:extLst>
          </a:blip>
          <a:srcRect b="13492"/>
          <a:stretch/>
        </p:blipFill>
        <p:spPr>
          <a:xfrm>
            <a:off x="0" y="470647"/>
            <a:ext cx="9144000" cy="5091953"/>
          </a:xfrm>
          <a:prstGeom prst="rect">
            <a:avLst/>
          </a:prstGeom>
        </p:spPr>
      </p:pic>
      <p:sp>
        <p:nvSpPr>
          <p:cNvPr id="8" name="Rectangle 4">
            <a:extLst>
              <a:ext uri="{FF2B5EF4-FFF2-40B4-BE49-F238E27FC236}">
                <a16:creationId xmlns:a16="http://schemas.microsoft.com/office/drawing/2014/main" id="{761EC512-36E1-4EFC-A4A0-84DE12ECC858}"/>
              </a:ext>
            </a:extLst>
          </p:cNvPr>
          <p:cNvSpPr txBox="1">
            <a:spLocks noChangeArrowheads="1"/>
          </p:cNvSpPr>
          <p:nvPr/>
        </p:nvSpPr>
        <p:spPr bwMode="auto">
          <a:xfrm>
            <a:off x="457200" y="4156822"/>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endParaRPr lang="en-US" altLang="en-US" sz="1200" dirty="0">
              <a:solidFill>
                <a:schemeClr val="tx1"/>
              </a:solidFill>
              <a:latin typeface="Century Gothic" panose="020B0502020202020204" pitchFamily="34" charset="0"/>
            </a:endParaRPr>
          </a:p>
          <a:p>
            <a:r>
              <a:rPr lang="en-US" altLang="en-US" sz="1200" dirty="0">
                <a:solidFill>
                  <a:schemeClr val="tx1"/>
                </a:solidFill>
                <a:latin typeface="Century Gothic" panose="020B0502020202020204" pitchFamily="34" charset="0"/>
              </a:rPr>
              <a:t>Duplex: Standard Lot</a:t>
            </a:r>
          </a:p>
        </p:txBody>
      </p:sp>
      <p:cxnSp>
        <p:nvCxnSpPr>
          <p:cNvPr id="10" name="Straight Connector 9">
            <a:extLst>
              <a:ext uri="{FF2B5EF4-FFF2-40B4-BE49-F238E27FC236}">
                <a16:creationId xmlns:a16="http://schemas.microsoft.com/office/drawing/2014/main" id="{E8B661B8-54A3-4F5E-9419-933D78005AAE}"/>
              </a:ext>
              <a:ext uri="{C183D7F6-B498-43B3-948B-1728B52AA6E4}">
                <adec:decorative xmlns:adec="http://schemas.microsoft.com/office/drawing/2017/decorative" val="1"/>
              </a:ext>
            </a:extLst>
          </p:cNvPr>
          <p:cNvCxnSpPr>
            <a:cxnSpLocks/>
          </p:cNvCxnSpPr>
          <p:nvPr/>
        </p:nvCxnSpPr>
        <p:spPr>
          <a:xfrm>
            <a:off x="2442972" y="5867400"/>
            <a:ext cx="434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5DEE61-53DB-4DA2-AA0C-70F437BFF6D7}"/>
              </a:ext>
            </a:extLst>
          </p:cNvPr>
          <p:cNvSpPr/>
          <p:nvPr/>
        </p:nvSpPr>
        <p:spPr>
          <a:xfrm>
            <a:off x="3276600" y="2590800"/>
            <a:ext cx="2286000" cy="1600200"/>
          </a:xfrm>
          <a:prstGeom prst="rect">
            <a:avLst/>
          </a:prstGeom>
          <a:noFill/>
          <a:ln w="19050">
            <a:solidFill>
              <a:srgbClr val="F0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BC7BBBF4-D926-4F7C-A711-EB30034C98C9}"/>
              </a:ext>
              <a:ext uri="{C183D7F6-B498-43B3-948B-1728B52AA6E4}">
                <adec:decorative xmlns:adec="http://schemas.microsoft.com/office/drawing/2017/decorative" val="1"/>
              </a:ext>
            </a:extLst>
          </p:cNvPr>
          <p:cNvSpPr txBox="1">
            <a:spLocks noChangeArrowheads="1"/>
          </p:cNvSpPr>
          <p:nvPr/>
        </p:nvSpPr>
        <p:spPr bwMode="auto">
          <a:xfrm>
            <a:off x="7358252" y="6172200"/>
            <a:ext cx="16241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SB 9 – Duplexes and Lot Splits</a:t>
            </a:r>
          </a:p>
        </p:txBody>
      </p:sp>
      <p:sp>
        <p:nvSpPr>
          <p:cNvPr id="9" name="Slide Number Placeholder 8">
            <a:extLst>
              <a:ext uri="{FF2B5EF4-FFF2-40B4-BE49-F238E27FC236}">
                <a16:creationId xmlns:a16="http://schemas.microsoft.com/office/drawing/2014/main" id="{4AC02D08-0FB2-4F85-A55C-29581312D02B}"/>
              </a:ext>
            </a:extLst>
          </p:cNvPr>
          <p:cNvSpPr>
            <a:spLocks noGrp="1"/>
          </p:cNvSpPr>
          <p:nvPr>
            <p:ph type="sldNum" sz="quarter" idx="12"/>
          </p:nvPr>
        </p:nvSpPr>
        <p:spPr/>
        <p:txBody>
          <a:bodyPr/>
          <a:lstStyle/>
          <a:p>
            <a:fld id="{EC80B0FB-3D3D-44FD-BE05-478F9CC15BB5}" type="slidenum">
              <a:rPr lang="en-US" altLang="en-US" smtClean="0"/>
              <a:pPr/>
              <a:t>3</a:t>
            </a:fld>
            <a:endParaRPr lang="en-US" altLang="en-US" dirty="0"/>
          </a:p>
        </p:txBody>
      </p:sp>
    </p:spTree>
    <p:extLst>
      <p:ext uri="{BB962C8B-B14F-4D97-AF65-F5344CB8AC3E}">
        <p14:creationId xmlns:p14="http://schemas.microsoft.com/office/powerpoint/2010/main" val="255124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F69D-5FCE-4FCA-AB05-5C71DC470110}"/>
              </a:ext>
            </a:extLst>
          </p:cNvPr>
          <p:cNvSpPr>
            <a:spLocks noGrp="1"/>
          </p:cNvSpPr>
          <p:nvPr>
            <p:ph type="title" idx="4294967295"/>
          </p:nvPr>
        </p:nvSpPr>
        <p:spPr>
          <a:xfrm>
            <a:off x="531586" y="-1255049"/>
            <a:ext cx="7772400" cy="1143000"/>
          </a:xfrm>
        </p:spPr>
        <p:txBody>
          <a:bodyPr/>
          <a:lstStyle/>
          <a:p>
            <a:r>
              <a:rPr lang="en-US" dirty="0"/>
              <a:t>Duplex Standard Interior Lot in Plan View</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Duplex: </a:t>
            </a:r>
            <a:r>
              <a:rPr lang="en-US" altLang="en-US" sz="1600" b="1" spc="300" dirty="0">
                <a:solidFill>
                  <a:schemeClr val="tx1"/>
                </a:solidFill>
                <a:latin typeface="Century Gothic" panose="020B0502020202020204" pitchFamily="34" charset="0"/>
              </a:rPr>
              <a:t>Standard Interior Lot</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3810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1” = 10’-0”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667000" y="5486400"/>
            <a:ext cx="381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Plan view of a lot with a duplex in the front of the lot, a driveway to one side of the house, and a yard and detached carport in the rear. ">
            <a:extLst>
              <a:ext uri="{FF2B5EF4-FFF2-40B4-BE49-F238E27FC236}">
                <a16:creationId xmlns:a16="http://schemas.microsoft.com/office/drawing/2014/main" id="{0683F015-4079-4268-9724-319EEA8B5EB0}"/>
              </a:ext>
            </a:extLst>
          </p:cNvPr>
          <p:cNvPicPr>
            <a:picLocks noChangeAspect="1"/>
          </p:cNvPicPr>
          <p:nvPr/>
        </p:nvPicPr>
        <p:blipFill rotWithShape="1">
          <a:blip r:embed="rId3">
            <a:extLst>
              <a:ext uri="{28A0092B-C50C-407E-A947-70E740481C1C}">
                <a14:useLocalDpi xmlns:a14="http://schemas.microsoft.com/office/drawing/2010/main" val="0"/>
              </a:ext>
            </a:extLst>
          </a:blip>
          <a:srcRect b="19091"/>
          <a:stretch/>
        </p:blipFill>
        <p:spPr>
          <a:xfrm>
            <a:off x="0" y="470647"/>
            <a:ext cx="9144000" cy="4787152"/>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Duplex: Standard Lot</a:t>
            </a:r>
          </a:p>
        </p:txBody>
      </p:sp>
      <p:sp>
        <p:nvSpPr>
          <p:cNvPr id="4" name="Slide Number Placeholder 3">
            <a:extLst>
              <a:ext uri="{FF2B5EF4-FFF2-40B4-BE49-F238E27FC236}">
                <a16:creationId xmlns:a16="http://schemas.microsoft.com/office/drawing/2014/main" id="{D8B9AB64-CE83-4146-8DF9-12DB7D48C704}"/>
              </a:ext>
            </a:extLst>
          </p:cNvPr>
          <p:cNvSpPr>
            <a:spLocks noGrp="1"/>
          </p:cNvSpPr>
          <p:nvPr>
            <p:ph type="sldNum" sz="quarter" idx="12"/>
          </p:nvPr>
        </p:nvSpPr>
        <p:spPr/>
        <p:txBody>
          <a:bodyPr/>
          <a:lstStyle/>
          <a:p>
            <a:fld id="{EC80B0FB-3D3D-44FD-BE05-478F9CC15BB5}" type="slidenum">
              <a:rPr lang="en-US" altLang="en-US" smtClean="0"/>
              <a:pPr/>
              <a:t>4</a:t>
            </a:fld>
            <a:endParaRPr lang="en-US" altLang="en-US"/>
          </a:p>
        </p:txBody>
      </p:sp>
    </p:spTree>
    <p:extLst>
      <p:ext uri="{BB962C8B-B14F-4D97-AF65-F5344CB8AC3E}">
        <p14:creationId xmlns:p14="http://schemas.microsoft.com/office/powerpoint/2010/main" val="230420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60FE-0E6D-4377-A3E4-F4775C60DFA1}"/>
              </a:ext>
            </a:extLst>
          </p:cNvPr>
          <p:cNvSpPr>
            <a:spLocks noGrp="1"/>
          </p:cNvSpPr>
          <p:nvPr>
            <p:ph type="title" idx="4294967295"/>
          </p:nvPr>
        </p:nvSpPr>
        <p:spPr>
          <a:xfrm>
            <a:off x="685800" y="-1162554"/>
            <a:ext cx="7772400" cy="1143000"/>
          </a:xfrm>
        </p:spPr>
        <p:txBody>
          <a:bodyPr/>
          <a:lstStyle/>
          <a:p>
            <a:r>
              <a:rPr lang="en-US" dirty="0"/>
              <a:t>Duplex First Floor Plan View</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Duplex: </a:t>
            </a:r>
            <a:r>
              <a:rPr lang="en-US" altLang="en-US" sz="1600" b="1" spc="300" dirty="0">
                <a:solidFill>
                  <a:schemeClr val="tx1"/>
                </a:solidFill>
                <a:latin typeface="Century Gothic" panose="020B0502020202020204" pitchFamily="34" charset="0"/>
              </a:rPr>
              <a:t>First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7620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3048000" y="54864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First Floor Plan of the duplex. Each unit has a kitchen in the rear and an open concept living and dining room in the front. ">
            <a:extLst>
              <a:ext uri="{FF2B5EF4-FFF2-40B4-BE49-F238E27FC236}">
                <a16:creationId xmlns:a16="http://schemas.microsoft.com/office/drawing/2014/main" id="{C0B1D063-FF9A-4DC8-9070-78CC9415B780}"/>
              </a:ext>
            </a:extLst>
          </p:cNvPr>
          <p:cNvPicPr>
            <a:picLocks noChangeAspect="1"/>
          </p:cNvPicPr>
          <p:nvPr/>
        </p:nvPicPr>
        <p:blipFill rotWithShape="1">
          <a:blip r:embed="rId3">
            <a:extLst>
              <a:ext uri="{28A0092B-C50C-407E-A947-70E740481C1C}">
                <a14:useLocalDpi xmlns:a14="http://schemas.microsoft.com/office/drawing/2010/main" val="0"/>
              </a:ext>
            </a:extLst>
          </a:blip>
          <a:srcRect b="15598"/>
          <a:stretch/>
        </p:blipFill>
        <p:spPr>
          <a:xfrm>
            <a:off x="0" y="10099"/>
            <a:ext cx="9144000" cy="4993847"/>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Duplex: Standard Lot</a:t>
            </a:r>
          </a:p>
        </p:txBody>
      </p:sp>
      <p:sp>
        <p:nvSpPr>
          <p:cNvPr id="3" name="Slide Number Placeholder 2">
            <a:extLst>
              <a:ext uri="{FF2B5EF4-FFF2-40B4-BE49-F238E27FC236}">
                <a16:creationId xmlns:a16="http://schemas.microsoft.com/office/drawing/2014/main" id="{F6B87F4D-25F0-4C18-88B5-51859F5751F3}"/>
              </a:ext>
            </a:extLst>
          </p:cNvPr>
          <p:cNvSpPr>
            <a:spLocks noGrp="1"/>
          </p:cNvSpPr>
          <p:nvPr>
            <p:ph type="sldNum" sz="quarter" idx="12"/>
          </p:nvPr>
        </p:nvSpPr>
        <p:spPr/>
        <p:txBody>
          <a:bodyPr/>
          <a:lstStyle/>
          <a:p>
            <a:fld id="{EC80B0FB-3D3D-44FD-BE05-478F9CC15BB5}" type="slidenum">
              <a:rPr lang="en-US" altLang="en-US" smtClean="0"/>
              <a:pPr/>
              <a:t>5</a:t>
            </a:fld>
            <a:endParaRPr lang="en-US" altLang="en-US"/>
          </a:p>
        </p:txBody>
      </p:sp>
    </p:spTree>
    <p:extLst>
      <p:ext uri="{BB962C8B-B14F-4D97-AF65-F5344CB8AC3E}">
        <p14:creationId xmlns:p14="http://schemas.microsoft.com/office/powerpoint/2010/main" val="427319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B47C-27A7-4B7D-B6A8-6E90AAA2115D}"/>
              </a:ext>
            </a:extLst>
          </p:cNvPr>
          <p:cNvSpPr>
            <a:spLocks noGrp="1"/>
          </p:cNvSpPr>
          <p:nvPr>
            <p:ph type="title" idx="4294967295"/>
          </p:nvPr>
        </p:nvSpPr>
        <p:spPr>
          <a:xfrm>
            <a:off x="685800" y="-1088652"/>
            <a:ext cx="7772400" cy="1143000"/>
          </a:xfrm>
        </p:spPr>
        <p:txBody>
          <a:bodyPr/>
          <a:lstStyle/>
          <a:p>
            <a:r>
              <a:rPr lang="en-US" dirty="0"/>
              <a:t>Duplex Second Floor Plan View</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Duplex: </a:t>
            </a:r>
            <a:r>
              <a:rPr lang="en-US" altLang="en-US" sz="1600" b="1" spc="300" dirty="0">
                <a:solidFill>
                  <a:schemeClr val="tx1"/>
                </a:solidFill>
                <a:latin typeface="Century Gothic" panose="020B0502020202020204" pitchFamily="34" charset="0"/>
              </a:rPr>
              <a:t>Second Floor Plan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5334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819400" y="5486400"/>
            <a:ext cx="350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Second Floor Plan of the duplex. There are two bedrooms with closets, a laundry room and a bathroom for each unit. ">
            <a:extLst>
              <a:ext uri="{FF2B5EF4-FFF2-40B4-BE49-F238E27FC236}">
                <a16:creationId xmlns:a16="http://schemas.microsoft.com/office/drawing/2014/main" id="{9207118D-E04B-4661-ADCB-67D73FC27E08}"/>
              </a:ext>
            </a:extLst>
          </p:cNvPr>
          <p:cNvPicPr>
            <a:picLocks noChangeAspect="1"/>
          </p:cNvPicPr>
          <p:nvPr/>
        </p:nvPicPr>
        <p:blipFill rotWithShape="1">
          <a:blip r:embed="rId3">
            <a:extLst>
              <a:ext uri="{28A0092B-C50C-407E-A947-70E740481C1C}">
                <a14:useLocalDpi xmlns:a14="http://schemas.microsoft.com/office/drawing/2010/main" val="0"/>
              </a:ext>
            </a:extLst>
          </a:blip>
          <a:srcRect b="13163"/>
          <a:stretch/>
        </p:blipFill>
        <p:spPr>
          <a:xfrm>
            <a:off x="0" y="0"/>
            <a:ext cx="9144000" cy="5137896"/>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Duplex: Standard Lot</a:t>
            </a:r>
          </a:p>
        </p:txBody>
      </p:sp>
      <p:sp>
        <p:nvSpPr>
          <p:cNvPr id="4" name="Slide Number Placeholder 3">
            <a:extLst>
              <a:ext uri="{FF2B5EF4-FFF2-40B4-BE49-F238E27FC236}">
                <a16:creationId xmlns:a16="http://schemas.microsoft.com/office/drawing/2014/main" id="{974BE378-0603-42FA-8042-9CB1DC6A5E99}"/>
              </a:ext>
            </a:extLst>
          </p:cNvPr>
          <p:cNvSpPr>
            <a:spLocks noGrp="1"/>
          </p:cNvSpPr>
          <p:nvPr>
            <p:ph type="sldNum" sz="quarter" idx="12"/>
          </p:nvPr>
        </p:nvSpPr>
        <p:spPr/>
        <p:txBody>
          <a:bodyPr/>
          <a:lstStyle/>
          <a:p>
            <a:fld id="{EC80B0FB-3D3D-44FD-BE05-478F9CC15BB5}" type="slidenum">
              <a:rPr lang="en-US" altLang="en-US" smtClean="0"/>
              <a:pPr/>
              <a:t>6</a:t>
            </a:fld>
            <a:endParaRPr lang="en-US" altLang="en-US"/>
          </a:p>
        </p:txBody>
      </p:sp>
    </p:spTree>
    <p:extLst>
      <p:ext uri="{BB962C8B-B14F-4D97-AF65-F5344CB8AC3E}">
        <p14:creationId xmlns:p14="http://schemas.microsoft.com/office/powerpoint/2010/main" val="185767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649E-9EB2-4DDE-888C-5490EE0D7244}"/>
              </a:ext>
            </a:extLst>
          </p:cNvPr>
          <p:cNvSpPr>
            <a:spLocks noGrp="1"/>
          </p:cNvSpPr>
          <p:nvPr>
            <p:ph type="title" idx="4294967295"/>
          </p:nvPr>
        </p:nvSpPr>
        <p:spPr>
          <a:xfrm>
            <a:off x="685800" y="-1184461"/>
            <a:ext cx="7772400" cy="1143000"/>
          </a:xfrm>
        </p:spPr>
        <p:txBody>
          <a:bodyPr/>
          <a:lstStyle/>
          <a:p>
            <a:r>
              <a:rPr lang="en-US" dirty="0"/>
              <a:t>Duplex Standard Lot Front Elevation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Duplex: </a:t>
            </a:r>
            <a:r>
              <a:rPr lang="en-US" altLang="en-US" sz="1600" b="1" spc="300" dirty="0">
                <a:solidFill>
                  <a:schemeClr val="tx1"/>
                </a:solidFill>
                <a:latin typeface="Century Gothic" panose="020B0502020202020204" pitchFamily="34" charset="0"/>
              </a:rPr>
              <a:t>Standard Lot Front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1524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133600" y="5486400"/>
            <a:ext cx="487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rchitectural drawing of the front elevation of the duplex. It is a two story bungalow with a front porch and two front doors, side by side. ">
            <a:extLst>
              <a:ext uri="{FF2B5EF4-FFF2-40B4-BE49-F238E27FC236}">
                <a16:creationId xmlns:a16="http://schemas.microsoft.com/office/drawing/2014/main" id="{B785AF70-EF15-42C9-B839-0AACC1BF944C}"/>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Duplex: Standard Lot</a:t>
            </a:r>
          </a:p>
        </p:txBody>
      </p:sp>
      <p:sp>
        <p:nvSpPr>
          <p:cNvPr id="3" name="Slide Number Placeholder 2">
            <a:extLst>
              <a:ext uri="{FF2B5EF4-FFF2-40B4-BE49-F238E27FC236}">
                <a16:creationId xmlns:a16="http://schemas.microsoft.com/office/drawing/2014/main" id="{411F25E6-CFA8-46AA-86B6-67676C591AF8}"/>
              </a:ext>
            </a:extLst>
          </p:cNvPr>
          <p:cNvSpPr>
            <a:spLocks noGrp="1"/>
          </p:cNvSpPr>
          <p:nvPr>
            <p:ph type="sldNum" sz="quarter" idx="12"/>
          </p:nvPr>
        </p:nvSpPr>
        <p:spPr/>
        <p:txBody>
          <a:bodyPr/>
          <a:lstStyle/>
          <a:p>
            <a:fld id="{EC80B0FB-3D3D-44FD-BE05-478F9CC15BB5}" type="slidenum">
              <a:rPr lang="en-US" altLang="en-US" smtClean="0"/>
              <a:pPr/>
              <a:t>7</a:t>
            </a:fld>
            <a:endParaRPr lang="en-US" altLang="en-US"/>
          </a:p>
        </p:txBody>
      </p:sp>
    </p:spTree>
    <p:extLst>
      <p:ext uri="{BB962C8B-B14F-4D97-AF65-F5344CB8AC3E}">
        <p14:creationId xmlns:p14="http://schemas.microsoft.com/office/powerpoint/2010/main" val="1089034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BF8B-934D-4D92-9BC8-5F6F8DED2E86}"/>
              </a:ext>
            </a:extLst>
          </p:cNvPr>
          <p:cNvSpPr>
            <a:spLocks noGrp="1"/>
          </p:cNvSpPr>
          <p:nvPr>
            <p:ph type="title" idx="4294967295"/>
          </p:nvPr>
        </p:nvSpPr>
        <p:spPr>
          <a:xfrm>
            <a:off x="685800" y="-1332680"/>
            <a:ext cx="7772400" cy="1143000"/>
          </a:xfrm>
        </p:spPr>
        <p:txBody>
          <a:bodyPr/>
          <a:lstStyle/>
          <a:p>
            <a:r>
              <a:rPr lang="en-US" dirty="0"/>
              <a:t>Duplex Standard Lot Side Elevation</a:t>
            </a:r>
          </a:p>
        </p:txBody>
      </p:sp>
      <p:sp>
        <p:nvSpPr>
          <p:cNvPr id="10" name="Rectangle 4">
            <a:extLst>
              <a:ext uri="{FF2B5EF4-FFF2-40B4-BE49-F238E27FC236}">
                <a16:creationId xmlns:a16="http://schemas.microsoft.com/office/drawing/2014/main" id="{D184F98A-9FB1-4689-9628-BA42F1F0213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Duplex: </a:t>
            </a:r>
            <a:r>
              <a:rPr lang="en-US" altLang="en-US" sz="1600" b="1" spc="300" dirty="0">
                <a:solidFill>
                  <a:schemeClr val="tx1"/>
                </a:solidFill>
                <a:latin typeface="Century Gothic" panose="020B0502020202020204" pitchFamily="34" charset="0"/>
              </a:rPr>
              <a:t>Standard Lot Side Elevation</a:t>
            </a:r>
          </a:p>
        </p:txBody>
      </p:sp>
      <p:sp>
        <p:nvSpPr>
          <p:cNvPr id="14" name="Rectangle 4">
            <a:extLst>
              <a:ext uri="{FF2B5EF4-FFF2-40B4-BE49-F238E27FC236}">
                <a16:creationId xmlns:a16="http://schemas.microsoft.com/office/drawing/2014/main" id="{F6922BEB-D0C4-4C38-B8D3-B01B5C648C28}"/>
              </a:ext>
            </a:extLst>
          </p:cNvPr>
          <p:cNvSpPr txBox="1">
            <a:spLocks noChangeArrowheads="1"/>
          </p:cNvSpPr>
          <p:nvPr/>
        </p:nvSpPr>
        <p:spPr bwMode="auto">
          <a:xfrm>
            <a:off x="152400" y="5516054"/>
            <a:ext cx="6934200" cy="13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en-US" altLang="en-US" sz="1000" dirty="0">
                <a:solidFill>
                  <a:schemeClr val="tx1"/>
                </a:solidFill>
                <a:latin typeface="Century Gothic" panose="020B0502020202020204" pitchFamily="34" charset="0"/>
              </a:rPr>
              <a:t>3/16” = 1’-0”</a:t>
            </a:r>
            <a:endParaRPr lang="en-US" altLang="en-US" sz="1000" b="1" dirty="0">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607D3A0B-775D-4B29-9F40-A94E54F4DCBE}"/>
              </a:ext>
              <a:ext uri="{C183D7F6-B498-43B3-948B-1728B52AA6E4}">
                <adec:decorative xmlns:adec="http://schemas.microsoft.com/office/drawing/2017/decorative" val="1"/>
              </a:ext>
            </a:extLst>
          </p:cNvPr>
          <p:cNvCxnSpPr>
            <a:cxnSpLocks/>
          </p:cNvCxnSpPr>
          <p:nvPr/>
        </p:nvCxnSpPr>
        <p:spPr>
          <a:xfrm>
            <a:off x="2133600" y="5486400"/>
            <a:ext cx="487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ide elevation of the duplex. It is nearly symmetrical front to rear with a single peaked roof and second floor window dormers on the front and rear. ">
            <a:extLst>
              <a:ext uri="{FF2B5EF4-FFF2-40B4-BE49-F238E27FC236}">
                <a16:creationId xmlns:a16="http://schemas.microsoft.com/office/drawing/2014/main" id="{3DD5BCCD-8A32-4F1F-AFA1-E189B91A3690}"/>
              </a:ext>
            </a:extLst>
          </p:cNvPr>
          <p:cNvPicPr>
            <a:picLocks noChangeAspect="1"/>
          </p:cNvPicPr>
          <p:nvPr/>
        </p:nvPicPr>
        <p:blipFill rotWithShape="1">
          <a:blip r:embed="rId3">
            <a:extLst>
              <a:ext uri="{28A0092B-C50C-407E-A947-70E740481C1C}">
                <a14:useLocalDpi xmlns:a14="http://schemas.microsoft.com/office/drawing/2010/main" val="0"/>
              </a:ext>
            </a:extLst>
          </a:blip>
          <a:srcRect b="23381"/>
          <a:stretch/>
        </p:blipFill>
        <p:spPr>
          <a:xfrm>
            <a:off x="0" y="470647"/>
            <a:ext cx="9144000" cy="4533299"/>
          </a:xfrm>
          <a:prstGeom prst="rect">
            <a:avLst/>
          </a:prstGeom>
        </p:spPr>
      </p:pic>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E651AB01-CC06-4B58-8EE2-2B07BBF4B7DA}"/>
              </a:ext>
              <a:ext uri="{C183D7F6-B498-43B3-948B-1728B52AA6E4}">
                <adec:decorative xmlns:adec="http://schemas.microsoft.com/office/drawing/2017/decorative" val="1"/>
              </a:ext>
            </a:extLst>
          </p:cNvPr>
          <p:cNvSpPr txBox="1">
            <a:spLocks noChangeArrowheads="1"/>
          </p:cNvSpPr>
          <p:nvPr/>
        </p:nvSpPr>
        <p:spPr bwMode="auto">
          <a:xfrm>
            <a:off x="7452830" y="6172200"/>
            <a:ext cx="1529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Duplex: Standard Lot</a:t>
            </a:r>
          </a:p>
        </p:txBody>
      </p:sp>
      <p:sp>
        <p:nvSpPr>
          <p:cNvPr id="3" name="Slide Number Placeholder 2">
            <a:extLst>
              <a:ext uri="{FF2B5EF4-FFF2-40B4-BE49-F238E27FC236}">
                <a16:creationId xmlns:a16="http://schemas.microsoft.com/office/drawing/2014/main" id="{A7AF6E23-D5BC-4302-A1B6-547DABA8F022}"/>
              </a:ext>
            </a:extLst>
          </p:cNvPr>
          <p:cNvSpPr>
            <a:spLocks noGrp="1"/>
          </p:cNvSpPr>
          <p:nvPr>
            <p:ph type="sldNum" sz="quarter" idx="12"/>
          </p:nvPr>
        </p:nvSpPr>
        <p:spPr/>
        <p:txBody>
          <a:bodyPr/>
          <a:lstStyle/>
          <a:p>
            <a:fld id="{EC80B0FB-3D3D-44FD-BE05-478F9CC15BB5}" type="slidenum">
              <a:rPr lang="en-US" altLang="en-US" smtClean="0"/>
              <a:pPr/>
              <a:t>8</a:t>
            </a:fld>
            <a:endParaRPr lang="en-US" altLang="en-US"/>
          </a:p>
        </p:txBody>
      </p:sp>
    </p:spTree>
    <p:extLst>
      <p:ext uri="{BB962C8B-B14F-4D97-AF65-F5344CB8AC3E}">
        <p14:creationId xmlns:p14="http://schemas.microsoft.com/office/powerpoint/2010/main" val="2846005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BDD4C3-39B7-43DD-AC61-258B6C4DCD79}"/>
              </a:ext>
            </a:extLst>
          </p:cNvPr>
          <p:cNvSpPr>
            <a:spLocks noGrp="1"/>
          </p:cNvSpPr>
          <p:nvPr>
            <p:ph type="title" idx="4294967295"/>
          </p:nvPr>
        </p:nvSpPr>
        <p:spPr>
          <a:xfrm>
            <a:off x="762000" y="-1621303"/>
            <a:ext cx="7772400" cy="1143000"/>
          </a:xfrm>
        </p:spPr>
        <p:txBody>
          <a:bodyPr/>
          <a:lstStyle/>
          <a:p>
            <a:r>
              <a:rPr lang="en-US" dirty="0"/>
              <a:t>Prototypical</a:t>
            </a:r>
            <a:r>
              <a:rPr lang="en-US" baseline="0" dirty="0"/>
              <a:t> Duplex Streetscape with focus on a Duplex with Lot Split</a:t>
            </a:r>
            <a:endParaRPr lang="en-US" dirty="0"/>
          </a:p>
        </p:txBody>
      </p:sp>
      <p:sp>
        <p:nvSpPr>
          <p:cNvPr id="7" name="Rectangle 4">
            <a:extLst>
              <a:ext uri="{FF2B5EF4-FFF2-40B4-BE49-F238E27FC236}">
                <a16:creationId xmlns:a16="http://schemas.microsoft.com/office/drawing/2014/main" id="{C322DC37-7515-4AAC-A107-CACF33593878}"/>
              </a:ext>
            </a:extLst>
          </p:cNvPr>
          <p:cNvSpPr txBox="1">
            <a:spLocks noChangeArrowheads="1"/>
          </p:cNvSpPr>
          <p:nvPr/>
        </p:nvSpPr>
        <p:spPr bwMode="auto">
          <a:xfrm>
            <a:off x="495300" y="5137897"/>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600" spc="300" dirty="0">
                <a:solidFill>
                  <a:schemeClr val="tx1"/>
                </a:solidFill>
                <a:latin typeface="Century Gothic" panose="020B0502020202020204" pitchFamily="34" charset="0"/>
              </a:rPr>
              <a:t>Prototypical Duplex Streetscape</a:t>
            </a:r>
          </a:p>
        </p:txBody>
      </p:sp>
      <p:pic>
        <p:nvPicPr>
          <p:cNvPr id="3" name="Picture 2" descr="Architectural drawing showing facades of three residential buildings on three lots. All of them are duplexes. This drawing is highlighting the building on the left, labeled Duplex A: Lot Split.">
            <a:extLst>
              <a:ext uri="{FF2B5EF4-FFF2-40B4-BE49-F238E27FC236}">
                <a16:creationId xmlns:a16="http://schemas.microsoft.com/office/drawing/2014/main" id="{4BBFC17C-E3DD-412A-9896-8D682B26B29E}"/>
              </a:ext>
            </a:extLst>
          </p:cNvPr>
          <p:cNvPicPr>
            <a:picLocks noChangeAspect="1"/>
          </p:cNvPicPr>
          <p:nvPr/>
        </p:nvPicPr>
        <p:blipFill rotWithShape="1">
          <a:blip r:embed="rId3">
            <a:extLst>
              <a:ext uri="{28A0092B-C50C-407E-A947-70E740481C1C}">
                <a14:useLocalDpi xmlns:a14="http://schemas.microsoft.com/office/drawing/2010/main" val="0"/>
              </a:ext>
            </a:extLst>
          </a:blip>
          <a:srcRect b="13492"/>
          <a:stretch/>
        </p:blipFill>
        <p:spPr>
          <a:xfrm>
            <a:off x="0" y="470648"/>
            <a:ext cx="9144000" cy="4667250"/>
          </a:xfrm>
          <a:prstGeom prst="rect">
            <a:avLst/>
          </a:prstGeom>
        </p:spPr>
      </p:pic>
      <p:sp>
        <p:nvSpPr>
          <p:cNvPr id="8" name="Rectangle 4">
            <a:extLst>
              <a:ext uri="{FF2B5EF4-FFF2-40B4-BE49-F238E27FC236}">
                <a16:creationId xmlns:a16="http://schemas.microsoft.com/office/drawing/2014/main" id="{761EC512-36E1-4EFC-A4A0-84DE12ECC858}"/>
              </a:ext>
            </a:extLst>
          </p:cNvPr>
          <p:cNvSpPr txBox="1">
            <a:spLocks noChangeArrowheads="1"/>
          </p:cNvSpPr>
          <p:nvPr/>
        </p:nvSpPr>
        <p:spPr bwMode="auto">
          <a:xfrm>
            <a:off x="457200" y="4156822"/>
            <a:ext cx="8153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3"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en-US" altLang="en-US" sz="1200" dirty="0">
                <a:solidFill>
                  <a:schemeClr val="tx1"/>
                </a:solidFill>
                <a:latin typeface="Century Gothic" panose="020B0502020202020204" pitchFamily="34" charset="0"/>
              </a:rPr>
              <a:t>Two – Duplex A: Lot Split</a:t>
            </a:r>
          </a:p>
        </p:txBody>
      </p:sp>
      <p:cxnSp>
        <p:nvCxnSpPr>
          <p:cNvPr id="10" name="Straight Connector 9">
            <a:extLst>
              <a:ext uri="{FF2B5EF4-FFF2-40B4-BE49-F238E27FC236}">
                <a16:creationId xmlns:a16="http://schemas.microsoft.com/office/drawing/2014/main" id="{E8B661B8-54A3-4F5E-9419-933D78005AAE}"/>
              </a:ext>
              <a:ext uri="{C183D7F6-B498-43B3-948B-1728B52AA6E4}">
                <adec:decorative xmlns:adec="http://schemas.microsoft.com/office/drawing/2017/decorative" val="1"/>
              </a:ext>
            </a:extLst>
          </p:cNvPr>
          <p:cNvCxnSpPr>
            <a:cxnSpLocks/>
          </p:cNvCxnSpPr>
          <p:nvPr/>
        </p:nvCxnSpPr>
        <p:spPr>
          <a:xfrm>
            <a:off x="2362200" y="5486400"/>
            <a:ext cx="434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15DEE61-53DB-4DA2-AA0C-70F437BFF6D7}"/>
              </a:ext>
            </a:extLst>
          </p:cNvPr>
          <p:cNvSpPr/>
          <p:nvPr/>
        </p:nvSpPr>
        <p:spPr>
          <a:xfrm>
            <a:off x="762000" y="2590800"/>
            <a:ext cx="2286000" cy="1600200"/>
          </a:xfrm>
          <a:prstGeom prst="rect">
            <a:avLst/>
          </a:prstGeom>
          <a:noFill/>
          <a:ln w="19050">
            <a:solidFill>
              <a:srgbClr val="F0A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F25675C4-F69E-455B-8755-160D8880F85A}"/>
              </a:ext>
            </a:extLst>
          </p:cNvPr>
          <p:cNvCxnSpPr/>
          <p:nvPr/>
        </p:nvCxnSpPr>
        <p:spPr>
          <a:xfrm>
            <a:off x="1874520" y="2514600"/>
            <a:ext cx="0" cy="1752600"/>
          </a:xfrm>
          <a:prstGeom prst="line">
            <a:avLst/>
          </a:prstGeom>
          <a:ln>
            <a:solidFill>
              <a:srgbClr val="4D4D4D"/>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06D97E13-F33B-4D5C-9AC3-53E09349E78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324600"/>
            <a:ext cx="10972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BC7BBBF4-D926-4F7C-A711-EB30034C98C9}"/>
              </a:ext>
              <a:ext uri="{C183D7F6-B498-43B3-948B-1728B52AA6E4}">
                <adec:decorative xmlns:adec="http://schemas.microsoft.com/office/drawing/2017/decorative" val="1"/>
              </a:ext>
            </a:extLst>
          </p:cNvPr>
          <p:cNvSpPr txBox="1">
            <a:spLocks noChangeArrowheads="1"/>
          </p:cNvSpPr>
          <p:nvPr/>
        </p:nvSpPr>
        <p:spPr bwMode="auto">
          <a:xfrm>
            <a:off x="7358252" y="6172200"/>
            <a:ext cx="16241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chemeClr val="bg1"/>
                </a:solidFill>
              </a:rPr>
              <a:t>/</a:t>
            </a:r>
            <a:r>
              <a:rPr lang="en-US" altLang="en-US" sz="1200" dirty="0">
                <a:solidFill>
                  <a:srgbClr val="CC9900"/>
                </a:solidFill>
              </a:rPr>
              <a:t>Residential Study</a:t>
            </a:r>
          </a:p>
          <a:p>
            <a:pPr algn="r"/>
            <a:r>
              <a:rPr lang="en-US" altLang="en-US" sz="800" dirty="0">
                <a:solidFill>
                  <a:srgbClr val="CC9900"/>
                </a:solidFill>
              </a:rPr>
              <a:t>SB 9 – Duplexes and Lot Splits</a:t>
            </a:r>
          </a:p>
        </p:txBody>
      </p:sp>
      <p:sp>
        <p:nvSpPr>
          <p:cNvPr id="9" name="Slide Number Placeholder 8">
            <a:extLst>
              <a:ext uri="{FF2B5EF4-FFF2-40B4-BE49-F238E27FC236}">
                <a16:creationId xmlns:a16="http://schemas.microsoft.com/office/drawing/2014/main" id="{08083563-99FE-4D4C-8EC6-F661762445FA}"/>
              </a:ext>
            </a:extLst>
          </p:cNvPr>
          <p:cNvSpPr>
            <a:spLocks noGrp="1"/>
          </p:cNvSpPr>
          <p:nvPr>
            <p:ph type="sldNum" sz="quarter" idx="12"/>
          </p:nvPr>
        </p:nvSpPr>
        <p:spPr/>
        <p:txBody>
          <a:bodyPr/>
          <a:lstStyle/>
          <a:p>
            <a:fld id="{EC80B0FB-3D3D-44FD-BE05-478F9CC15BB5}" type="slidenum">
              <a:rPr lang="en-US" altLang="en-US" smtClean="0"/>
              <a:pPr/>
              <a:t>9</a:t>
            </a:fld>
            <a:endParaRPr lang="en-US" altLang="en-US"/>
          </a:p>
        </p:txBody>
      </p:sp>
    </p:spTree>
    <p:extLst>
      <p:ext uri="{BB962C8B-B14F-4D97-AF65-F5344CB8AC3E}">
        <p14:creationId xmlns:p14="http://schemas.microsoft.com/office/powerpoint/2010/main" val="929364136"/>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9656</TotalTime>
  <Words>1541</Words>
  <Application>Microsoft Office PowerPoint</Application>
  <PresentationFormat>On-screen Show (4:3)</PresentationFormat>
  <Paragraphs>315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Century Gothic</vt:lpstr>
      <vt:lpstr>Times New Roman</vt:lpstr>
      <vt:lpstr>Default Design</vt:lpstr>
      <vt:lpstr>SB9 Residential Analysis</vt:lpstr>
      <vt:lpstr>Prototypical Duplex Streetscape</vt:lpstr>
      <vt:lpstr>Prototypical Duplex Streetscape with focus on Duplex on a Standard Lot</vt:lpstr>
      <vt:lpstr>Duplex Standard Interior Lot in Plan View</vt:lpstr>
      <vt:lpstr>Duplex First Floor Plan View</vt:lpstr>
      <vt:lpstr>Duplex Second Floor Plan View</vt:lpstr>
      <vt:lpstr>Duplex Standard Lot Front Elevation</vt:lpstr>
      <vt:lpstr>Duplex Standard Lot Side Elevation</vt:lpstr>
      <vt:lpstr>Prototypical Duplex Streetscape with focus on a Duplex with Lot Split</vt:lpstr>
      <vt:lpstr>Duplex with Lot Split in Plan View</vt:lpstr>
      <vt:lpstr>Duplex with Lot Split First Floor Plan</vt:lpstr>
      <vt:lpstr>Duplex with Lot Split Second Floor Plan</vt:lpstr>
      <vt:lpstr>Duplex with Lot Split Front Elevation</vt:lpstr>
      <vt:lpstr>Duplex with Lot Split Side Elevation</vt:lpstr>
      <vt:lpstr>Prototypical Duplex Streetscape with focus on duplex on Each Lot Split</vt:lpstr>
      <vt:lpstr>Duplex on Each Lot Split Plan View of the Two Lots</vt:lpstr>
      <vt:lpstr>Duplex on Each Lot Split First Floor Plan</vt:lpstr>
      <vt:lpstr>Duplex on Each Lot Split Second Floor Plan</vt:lpstr>
      <vt:lpstr>Duplex on Each Lot Split Front Elevation</vt:lpstr>
      <vt:lpstr>Duplex on Each Lot Split Side Elevation</vt:lpstr>
      <vt:lpstr>Last Slide with Name of Architecture Firm</vt:lpstr>
    </vt:vector>
  </TitlesOfParts>
  <Company>CSS Architecture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Methods</dc:title>
  <dc:creator>Martin Dreiling</dc:creator>
  <cp:lastModifiedBy>Joshua Abrams</cp:lastModifiedBy>
  <cp:revision>344</cp:revision>
  <dcterms:created xsi:type="dcterms:W3CDTF">2003-07-11T17:10:22Z</dcterms:created>
  <dcterms:modified xsi:type="dcterms:W3CDTF">2022-01-11T23:19:33Z</dcterms:modified>
</cp:coreProperties>
</file>