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57" r:id="rId4"/>
    <p:sldId id="267" r:id="rId5"/>
    <p:sldId id="264" r:id="rId6"/>
    <p:sldId id="265"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97" d="100"/>
          <a:sy n="97" d="100"/>
        </p:scale>
        <p:origin x="6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E2355F-CBDF-4723-B9ED-7208F0E7027C}" type="doc">
      <dgm:prSet loTypeId="urn:microsoft.com/office/officeart/2005/8/layout/hProcess6" loCatId="process" qsTypeId="urn:microsoft.com/office/officeart/2005/8/quickstyle/simple2" qsCatId="simple" csTypeId="urn:microsoft.com/office/officeart/2005/8/colors/accent2_2" csCatId="accent2" phldr="1"/>
      <dgm:spPr/>
      <dgm:t>
        <a:bodyPr/>
        <a:lstStyle/>
        <a:p>
          <a:endParaRPr lang="en-US"/>
        </a:p>
      </dgm:t>
    </dgm:pt>
    <dgm:pt modelId="{A192A478-BBD2-4B92-B2FA-4FDF4B53C711}">
      <dgm:prSet phldrT="[Text]"/>
      <dgm:spPr/>
      <dgm:t>
        <a:bodyPr/>
        <a:lstStyle/>
        <a:p>
          <a:r>
            <a:rPr lang="en-US" b="1"/>
            <a:t>STEP #1 – ROBUST ANALYSIS</a:t>
          </a:r>
          <a:endParaRPr lang="en-US" b="1" dirty="0"/>
        </a:p>
      </dgm:t>
    </dgm:pt>
    <dgm:pt modelId="{5AA31280-6B8E-4FB9-B251-6DD40F91BD13}" type="parTrans" cxnId="{221CBAE0-3B82-40F2-AD0B-BF364FC7FE83}">
      <dgm:prSet/>
      <dgm:spPr/>
      <dgm:t>
        <a:bodyPr/>
        <a:lstStyle/>
        <a:p>
          <a:endParaRPr lang="en-US"/>
        </a:p>
      </dgm:t>
    </dgm:pt>
    <dgm:pt modelId="{13F8AC5D-DD41-4EAE-93CD-16B7EF4A4AE6}" type="sibTrans" cxnId="{221CBAE0-3B82-40F2-AD0B-BF364FC7FE83}">
      <dgm:prSet/>
      <dgm:spPr/>
      <dgm:t>
        <a:bodyPr/>
        <a:lstStyle/>
        <a:p>
          <a:endParaRPr lang="en-US"/>
        </a:p>
      </dgm:t>
    </dgm:pt>
    <dgm:pt modelId="{0368E063-4D62-4770-B0D6-36248F9CA86A}">
      <dgm:prSet phldrT="[Text]"/>
      <dgm:spPr/>
      <dgm:t>
        <a:bodyPr/>
        <a:lstStyle/>
        <a:p>
          <a:pPr>
            <a:buFont typeface="Times New Roman" panose="02020603050405020304" pitchFamily="18" charset="0"/>
            <a:buChar char="•"/>
          </a:pPr>
          <a:r>
            <a:rPr lang="en-US" b="1" dirty="0"/>
            <a:t>ANALYSIS</a:t>
          </a:r>
          <a:r>
            <a:rPr lang="en-US" dirty="0"/>
            <a:t> -- Prepare a robust analysis regarding your community’s farmworker population -- numbers of farmworkers, school age children, and the impact of agriculture on the local economy.  </a:t>
          </a:r>
        </a:p>
      </dgm:t>
    </dgm:pt>
    <dgm:pt modelId="{150C9CC9-FF49-4DA7-9A02-539CF62FFF50}" type="parTrans" cxnId="{496AF77D-D52F-46EA-B8CE-9A94C86B77F5}">
      <dgm:prSet/>
      <dgm:spPr/>
      <dgm:t>
        <a:bodyPr/>
        <a:lstStyle/>
        <a:p>
          <a:endParaRPr lang="en-US"/>
        </a:p>
      </dgm:t>
    </dgm:pt>
    <dgm:pt modelId="{30262EEF-1E45-4767-8FCD-4A76E75D6FAF}" type="sibTrans" cxnId="{496AF77D-D52F-46EA-B8CE-9A94C86B77F5}">
      <dgm:prSet/>
      <dgm:spPr/>
      <dgm:t>
        <a:bodyPr/>
        <a:lstStyle/>
        <a:p>
          <a:endParaRPr lang="en-US"/>
        </a:p>
      </dgm:t>
    </dgm:pt>
    <dgm:pt modelId="{863619F4-84EB-4D1C-BF92-15118C958283}">
      <dgm:prSet phldrT="[Text]"/>
      <dgm:spPr/>
      <dgm:t>
        <a:bodyPr/>
        <a:lstStyle/>
        <a:p>
          <a:r>
            <a:rPr lang="en-US" b="1"/>
            <a:t>STEP #2 – DETERMINE LEVEL OF DATA SIGNIFICANCE</a:t>
          </a:r>
          <a:endParaRPr lang="en-US" b="1" dirty="0"/>
        </a:p>
      </dgm:t>
    </dgm:pt>
    <dgm:pt modelId="{2C0C923F-D21F-47B9-A20C-ACEE73AB914A}" type="parTrans" cxnId="{DD5562A8-A947-448B-9C51-661C5B587E65}">
      <dgm:prSet/>
      <dgm:spPr/>
      <dgm:t>
        <a:bodyPr/>
        <a:lstStyle/>
        <a:p>
          <a:endParaRPr lang="en-US"/>
        </a:p>
      </dgm:t>
    </dgm:pt>
    <dgm:pt modelId="{FB4B6CE9-2E3B-4F74-BE39-4D6258567281}" type="sibTrans" cxnId="{DD5562A8-A947-448B-9C51-661C5B587E65}">
      <dgm:prSet/>
      <dgm:spPr/>
      <dgm:t>
        <a:bodyPr/>
        <a:lstStyle/>
        <a:p>
          <a:endParaRPr lang="en-US"/>
        </a:p>
      </dgm:t>
    </dgm:pt>
    <dgm:pt modelId="{E3335907-F907-4196-82C9-BF0E9B82592A}">
      <dgm:prSet phldrT="[Text]"/>
      <dgm:spPr/>
      <dgm:t>
        <a:bodyPr/>
        <a:lstStyle/>
        <a:p>
          <a:r>
            <a:rPr lang="en-US" dirty="0"/>
            <a:t>Data on farmworkers determines the additional level of programmatic support that is required. </a:t>
          </a:r>
        </a:p>
      </dgm:t>
    </dgm:pt>
    <dgm:pt modelId="{926FB505-FF67-4A02-B1BF-E093EDC41529}" type="parTrans" cxnId="{13A988C3-20F0-47CE-B973-908D7461F95F}">
      <dgm:prSet/>
      <dgm:spPr/>
      <dgm:t>
        <a:bodyPr/>
        <a:lstStyle/>
        <a:p>
          <a:endParaRPr lang="en-US"/>
        </a:p>
      </dgm:t>
    </dgm:pt>
    <dgm:pt modelId="{C56F39CC-A34C-4996-9A22-4D78D0D4B436}" type="sibTrans" cxnId="{13A988C3-20F0-47CE-B973-908D7461F95F}">
      <dgm:prSet/>
      <dgm:spPr/>
      <dgm:t>
        <a:bodyPr/>
        <a:lstStyle/>
        <a:p>
          <a:endParaRPr lang="en-US"/>
        </a:p>
      </dgm:t>
    </dgm:pt>
    <dgm:pt modelId="{92B20C8B-95F2-4AEA-A5A4-C211AF9DA73D}">
      <dgm:prSet phldrT="[Text]"/>
      <dgm:spPr/>
      <dgm:t>
        <a:bodyPr/>
        <a:lstStyle/>
        <a:p>
          <a:r>
            <a:rPr lang="en-US" b="1"/>
            <a:t>STEP #3 – PROGRAM &amp; POLICIES</a:t>
          </a:r>
          <a:endParaRPr lang="en-US" b="1" dirty="0"/>
        </a:p>
      </dgm:t>
    </dgm:pt>
    <dgm:pt modelId="{B102CC82-63AC-4754-8C18-52326154AE16}" type="parTrans" cxnId="{AE2889B3-A431-48D0-80F5-C0B6A981AFB2}">
      <dgm:prSet/>
      <dgm:spPr/>
      <dgm:t>
        <a:bodyPr/>
        <a:lstStyle/>
        <a:p>
          <a:endParaRPr lang="en-US"/>
        </a:p>
      </dgm:t>
    </dgm:pt>
    <dgm:pt modelId="{1923B7CE-F511-44A5-9AAE-7D258B16068F}" type="sibTrans" cxnId="{AE2889B3-A431-48D0-80F5-C0B6A981AFB2}">
      <dgm:prSet/>
      <dgm:spPr/>
      <dgm:t>
        <a:bodyPr/>
        <a:lstStyle/>
        <a:p>
          <a:endParaRPr lang="en-US"/>
        </a:p>
      </dgm:t>
    </dgm:pt>
    <dgm:pt modelId="{5AFBBA02-2746-447A-8F34-CF25F2C14EF7}">
      <dgm:prSet phldrT="[Text]"/>
      <dgm:spPr/>
      <dgm:t>
        <a:bodyPr/>
        <a:lstStyle/>
        <a:p>
          <a:pPr>
            <a:buFont typeface="Times New Roman" panose="02020603050405020304" pitchFamily="18" charset="0"/>
            <a:buChar char="•"/>
          </a:pPr>
          <a:r>
            <a:rPr lang="en-US" dirty="0"/>
            <a:t>Incorporate programs and policies into the HE.</a:t>
          </a:r>
        </a:p>
      </dgm:t>
    </dgm:pt>
    <dgm:pt modelId="{71803AD5-66C4-4DF1-84B8-6FE7860CFDAD}" type="parTrans" cxnId="{39107996-A808-442B-B0AE-3631066ABE03}">
      <dgm:prSet/>
      <dgm:spPr/>
      <dgm:t>
        <a:bodyPr/>
        <a:lstStyle/>
        <a:p>
          <a:endParaRPr lang="en-US"/>
        </a:p>
      </dgm:t>
    </dgm:pt>
    <dgm:pt modelId="{3DC28DE5-57D2-41DD-8858-44CE01282044}" type="sibTrans" cxnId="{39107996-A808-442B-B0AE-3631066ABE03}">
      <dgm:prSet/>
      <dgm:spPr/>
      <dgm:t>
        <a:bodyPr/>
        <a:lstStyle/>
        <a:p>
          <a:endParaRPr lang="en-US"/>
        </a:p>
      </dgm:t>
    </dgm:pt>
    <dgm:pt modelId="{4E9DA2B1-F777-475D-8D65-44FB85442B37}">
      <dgm:prSet phldrT="[Text]"/>
      <dgm:spPr/>
      <dgm:t>
        <a:bodyPr/>
        <a:lstStyle/>
        <a:p>
          <a:pPr>
            <a:buFont typeface="Times New Roman" panose="02020603050405020304" pitchFamily="18" charset="0"/>
            <a:buChar char="•"/>
          </a:pPr>
          <a:r>
            <a:rPr lang="en-US" b="1" dirty="0"/>
            <a:t>OUTREACH</a:t>
          </a:r>
          <a:r>
            <a:rPr lang="en-US" dirty="0"/>
            <a:t> – Must do outreach to Farmworkers as part of your AFFH review.  </a:t>
          </a:r>
        </a:p>
      </dgm:t>
    </dgm:pt>
    <dgm:pt modelId="{9F8D103F-F0D3-49E1-BCE2-8D24BDB54B66}" type="parTrans" cxnId="{BE8376B1-D27E-4CA2-B7A5-64D209938096}">
      <dgm:prSet/>
      <dgm:spPr/>
      <dgm:t>
        <a:bodyPr/>
        <a:lstStyle/>
        <a:p>
          <a:endParaRPr lang="en-US"/>
        </a:p>
      </dgm:t>
    </dgm:pt>
    <dgm:pt modelId="{812DD9D7-BA4D-4B05-8835-3314AD08FDF3}" type="sibTrans" cxnId="{BE8376B1-D27E-4CA2-B7A5-64D209938096}">
      <dgm:prSet/>
      <dgm:spPr/>
      <dgm:t>
        <a:bodyPr/>
        <a:lstStyle/>
        <a:p>
          <a:endParaRPr lang="en-US"/>
        </a:p>
      </dgm:t>
    </dgm:pt>
    <dgm:pt modelId="{42C92192-0676-4499-BBE8-6B357392AF93}">
      <dgm:prSet phldrT="[Text]"/>
      <dgm:spPr/>
      <dgm:t>
        <a:bodyPr/>
        <a:lstStyle/>
        <a:p>
          <a:r>
            <a:rPr lang="en-US" dirty="0"/>
            <a:t>HCD has been requiring additional farmworker analysis especially in the special needs section and inclusion of farmworkers in programs. </a:t>
          </a:r>
        </a:p>
      </dgm:t>
    </dgm:pt>
    <dgm:pt modelId="{085677A1-EB9A-4038-B08A-81240592387C}" type="parTrans" cxnId="{0997FD6B-E6B0-494A-9D77-167054A749B3}">
      <dgm:prSet/>
      <dgm:spPr/>
      <dgm:t>
        <a:bodyPr/>
        <a:lstStyle/>
        <a:p>
          <a:endParaRPr lang="en-US"/>
        </a:p>
      </dgm:t>
    </dgm:pt>
    <dgm:pt modelId="{0F454A3B-0A34-483C-A2CE-FA3139F917FB}" type="sibTrans" cxnId="{0997FD6B-E6B0-494A-9D77-167054A749B3}">
      <dgm:prSet/>
      <dgm:spPr/>
      <dgm:t>
        <a:bodyPr/>
        <a:lstStyle/>
        <a:p>
          <a:endParaRPr lang="en-US"/>
        </a:p>
      </dgm:t>
    </dgm:pt>
    <dgm:pt modelId="{43379470-B7F6-4CE9-98E4-CB14B04CEB76}">
      <dgm:prSet/>
      <dgm:spPr/>
      <dgm:t>
        <a:bodyPr/>
        <a:lstStyle/>
        <a:p>
          <a:pPr>
            <a:buFont typeface="Times New Roman" panose="02020603050405020304" pitchFamily="18" charset="0"/>
            <a:buChar char="•"/>
          </a:pPr>
          <a:r>
            <a:rPr lang="en-US" dirty="0"/>
            <a:t>Programs and policies must have:  (1) metrics, (2) implementation timeline, and (3) be responsive to AFFH issues. </a:t>
          </a:r>
        </a:p>
      </dgm:t>
    </dgm:pt>
    <dgm:pt modelId="{6B038727-F6BB-4257-B791-3DF208F37A99}" type="parTrans" cxnId="{E46C7863-81CB-45D9-91F0-3428D4DBB712}">
      <dgm:prSet/>
      <dgm:spPr/>
      <dgm:t>
        <a:bodyPr/>
        <a:lstStyle/>
        <a:p>
          <a:endParaRPr lang="en-US"/>
        </a:p>
      </dgm:t>
    </dgm:pt>
    <dgm:pt modelId="{6F715E77-A6A4-4C96-9206-0C3ACC667B0D}" type="sibTrans" cxnId="{E46C7863-81CB-45D9-91F0-3428D4DBB712}">
      <dgm:prSet/>
      <dgm:spPr/>
      <dgm:t>
        <a:bodyPr/>
        <a:lstStyle/>
        <a:p>
          <a:endParaRPr lang="en-US"/>
        </a:p>
      </dgm:t>
    </dgm:pt>
    <dgm:pt modelId="{991D160F-708F-4BCF-96F5-0297ACCF061B}" type="pres">
      <dgm:prSet presAssocID="{8CE2355F-CBDF-4723-B9ED-7208F0E7027C}" presName="theList" presStyleCnt="0">
        <dgm:presLayoutVars>
          <dgm:dir/>
          <dgm:animLvl val="lvl"/>
          <dgm:resizeHandles val="exact"/>
        </dgm:presLayoutVars>
      </dgm:prSet>
      <dgm:spPr/>
    </dgm:pt>
    <dgm:pt modelId="{53896735-C701-424D-9A7A-745C4C8621C4}" type="pres">
      <dgm:prSet presAssocID="{A192A478-BBD2-4B92-B2FA-4FDF4B53C711}" presName="compNode" presStyleCnt="0"/>
      <dgm:spPr/>
    </dgm:pt>
    <dgm:pt modelId="{586C3BE3-1F70-4A62-9BEE-31861ACBBE46}" type="pres">
      <dgm:prSet presAssocID="{A192A478-BBD2-4B92-B2FA-4FDF4B53C711}" presName="noGeometry" presStyleCnt="0"/>
      <dgm:spPr/>
    </dgm:pt>
    <dgm:pt modelId="{279F64CA-8325-4A2E-89DF-6B6C234D06DD}" type="pres">
      <dgm:prSet presAssocID="{A192A478-BBD2-4B92-B2FA-4FDF4B53C711}" presName="childTextVisible" presStyleLbl="bgAccFollowNode1" presStyleIdx="0" presStyleCnt="3">
        <dgm:presLayoutVars>
          <dgm:bulletEnabled val="1"/>
        </dgm:presLayoutVars>
      </dgm:prSet>
      <dgm:spPr/>
    </dgm:pt>
    <dgm:pt modelId="{3B9F8CF7-5882-408A-803A-203784DEEC3D}" type="pres">
      <dgm:prSet presAssocID="{A192A478-BBD2-4B92-B2FA-4FDF4B53C711}" presName="childTextHidden" presStyleLbl="bgAccFollowNode1" presStyleIdx="0" presStyleCnt="3"/>
      <dgm:spPr/>
    </dgm:pt>
    <dgm:pt modelId="{EA38AAE8-C49E-49F1-8DEF-811BFC2688AF}" type="pres">
      <dgm:prSet presAssocID="{A192A478-BBD2-4B92-B2FA-4FDF4B53C711}" presName="parentText" presStyleLbl="node1" presStyleIdx="0" presStyleCnt="3">
        <dgm:presLayoutVars>
          <dgm:chMax val="1"/>
          <dgm:bulletEnabled val="1"/>
        </dgm:presLayoutVars>
      </dgm:prSet>
      <dgm:spPr/>
    </dgm:pt>
    <dgm:pt modelId="{AFD0A724-A098-4452-8D53-11889ADECA19}" type="pres">
      <dgm:prSet presAssocID="{A192A478-BBD2-4B92-B2FA-4FDF4B53C711}" presName="aSpace" presStyleCnt="0"/>
      <dgm:spPr/>
    </dgm:pt>
    <dgm:pt modelId="{BE9DAB1B-1AFC-46D6-BCB9-DE5302F80DD8}" type="pres">
      <dgm:prSet presAssocID="{863619F4-84EB-4D1C-BF92-15118C958283}" presName="compNode" presStyleCnt="0"/>
      <dgm:spPr/>
    </dgm:pt>
    <dgm:pt modelId="{11C2E19A-2852-49A8-98C7-5B692DDF5136}" type="pres">
      <dgm:prSet presAssocID="{863619F4-84EB-4D1C-BF92-15118C958283}" presName="noGeometry" presStyleCnt="0"/>
      <dgm:spPr/>
    </dgm:pt>
    <dgm:pt modelId="{4EC59951-C4C3-447D-93C1-DBDFCE2A99B2}" type="pres">
      <dgm:prSet presAssocID="{863619F4-84EB-4D1C-BF92-15118C958283}" presName="childTextVisible" presStyleLbl="bgAccFollowNode1" presStyleIdx="1" presStyleCnt="3">
        <dgm:presLayoutVars>
          <dgm:bulletEnabled val="1"/>
        </dgm:presLayoutVars>
      </dgm:prSet>
      <dgm:spPr/>
    </dgm:pt>
    <dgm:pt modelId="{19BA4F04-0F1B-45D2-BAD4-826D04031BBB}" type="pres">
      <dgm:prSet presAssocID="{863619F4-84EB-4D1C-BF92-15118C958283}" presName="childTextHidden" presStyleLbl="bgAccFollowNode1" presStyleIdx="1" presStyleCnt="3"/>
      <dgm:spPr/>
    </dgm:pt>
    <dgm:pt modelId="{81385535-45B7-4BCA-B668-664489B9469E}" type="pres">
      <dgm:prSet presAssocID="{863619F4-84EB-4D1C-BF92-15118C958283}" presName="parentText" presStyleLbl="node1" presStyleIdx="1" presStyleCnt="3">
        <dgm:presLayoutVars>
          <dgm:chMax val="1"/>
          <dgm:bulletEnabled val="1"/>
        </dgm:presLayoutVars>
      </dgm:prSet>
      <dgm:spPr/>
    </dgm:pt>
    <dgm:pt modelId="{A6A10378-81AC-44DB-919D-D2028518E19A}" type="pres">
      <dgm:prSet presAssocID="{863619F4-84EB-4D1C-BF92-15118C958283}" presName="aSpace" presStyleCnt="0"/>
      <dgm:spPr/>
    </dgm:pt>
    <dgm:pt modelId="{353D1882-3010-47BD-AEB6-F3E624A34097}" type="pres">
      <dgm:prSet presAssocID="{92B20C8B-95F2-4AEA-A5A4-C211AF9DA73D}" presName="compNode" presStyleCnt="0"/>
      <dgm:spPr/>
    </dgm:pt>
    <dgm:pt modelId="{E371E301-B979-4C15-B6B8-DCACE6ACBFEA}" type="pres">
      <dgm:prSet presAssocID="{92B20C8B-95F2-4AEA-A5A4-C211AF9DA73D}" presName="noGeometry" presStyleCnt="0"/>
      <dgm:spPr/>
    </dgm:pt>
    <dgm:pt modelId="{D8769B37-A0D3-412A-BA0D-0D7B6E64C9B5}" type="pres">
      <dgm:prSet presAssocID="{92B20C8B-95F2-4AEA-A5A4-C211AF9DA73D}" presName="childTextVisible" presStyleLbl="bgAccFollowNode1" presStyleIdx="2" presStyleCnt="3">
        <dgm:presLayoutVars>
          <dgm:bulletEnabled val="1"/>
        </dgm:presLayoutVars>
      </dgm:prSet>
      <dgm:spPr/>
    </dgm:pt>
    <dgm:pt modelId="{F83391D8-6B82-41D4-8E62-C55BB7BEEA99}" type="pres">
      <dgm:prSet presAssocID="{92B20C8B-95F2-4AEA-A5A4-C211AF9DA73D}" presName="childTextHidden" presStyleLbl="bgAccFollowNode1" presStyleIdx="2" presStyleCnt="3"/>
      <dgm:spPr/>
    </dgm:pt>
    <dgm:pt modelId="{122256CB-C149-483D-A69F-4660419D1971}" type="pres">
      <dgm:prSet presAssocID="{92B20C8B-95F2-4AEA-A5A4-C211AF9DA73D}" presName="parentText" presStyleLbl="node1" presStyleIdx="2" presStyleCnt="3">
        <dgm:presLayoutVars>
          <dgm:chMax val="1"/>
          <dgm:bulletEnabled val="1"/>
        </dgm:presLayoutVars>
      </dgm:prSet>
      <dgm:spPr/>
    </dgm:pt>
  </dgm:ptLst>
  <dgm:cxnLst>
    <dgm:cxn modelId="{4AB92D08-CBA9-4F5A-8147-B54BBA32E464}" type="presOf" srcId="{5AFBBA02-2746-447A-8F34-CF25F2C14EF7}" destId="{F83391D8-6B82-41D4-8E62-C55BB7BEEA99}" srcOrd="1" destOrd="0" presId="urn:microsoft.com/office/officeart/2005/8/layout/hProcess6"/>
    <dgm:cxn modelId="{78B5490D-0A57-46CB-AD65-93419DCFA1D5}" type="presOf" srcId="{42C92192-0676-4499-BBE8-6B357392AF93}" destId="{19BA4F04-0F1B-45D2-BAD4-826D04031BBB}" srcOrd="1" destOrd="1" presId="urn:microsoft.com/office/officeart/2005/8/layout/hProcess6"/>
    <dgm:cxn modelId="{7215630E-0847-4FBD-B219-BAC60C3BB7B7}" type="presOf" srcId="{863619F4-84EB-4D1C-BF92-15118C958283}" destId="{81385535-45B7-4BCA-B668-664489B9469E}" srcOrd="0" destOrd="0" presId="urn:microsoft.com/office/officeart/2005/8/layout/hProcess6"/>
    <dgm:cxn modelId="{08E98218-B822-40EF-85BC-C5C11C26EBCC}" type="presOf" srcId="{42C92192-0676-4499-BBE8-6B357392AF93}" destId="{4EC59951-C4C3-447D-93C1-DBDFCE2A99B2}" srcOrd="0" destOrd="1" presId="urn:microsoft.com/office/officeart/2005/8/layout/hProcess6"/>
    <dgm:cxn modelId="{67BA1922-E4BC-41D2-BEE0-BD8551FD361B}" type="presOf" srcId="{43379470-B7F6-4CE9-98E4-CB14B04CEB76}" destId="{F83391D8-6B82-41D4-8E62-C55BB7BEEA99}" srcOrd="1" destOrd="1" presId="urn:microsoft.com/office/officeart/2005/8/layout/hProcess6"/>
    <dgm:cxn modelId="{E46C7863-81CB-45D9-91F0-3428D4DBB712}" srcId="{92B20C8B-95F2-4AEA-A5A4-C211AF9DA73D}" destId="{43379470-B7F6-4CE9-98E4-CB14B04CEB76}" srcOrd="1" destOrd="0" parTransId="{6B038727-F6BB-4257-B791-3DF208F37A99}" sibTransId="{6F715E77-A6A4-4C96-9206-0C3ACC667B0D}"/>
    <dgm:cxn modelId="{195B6B65-90EA-4F4E-AB41-D8DAF3BE8A61}" type="presOf" srcId="{5AFBBA02-2746-447A-8F34-CF25F2C14EF7}" destId="{D8769B37-A0D3-412A-BA0D-0D7B6E64C9B5}" srcOrd="0" destOrd="0" presId="urn:microsoft.com/office/officeart/2005/8/layout/hProcess6"/>
    <dgm:cxn modelId="{0997FD6B-E6B0-494A-9D77-167054A749B3}" srcId="{863619F4-84EB-4D1C-BF92-15118C958283}" destId="{42C92192-0676-4499-BBE8-6B357392AF93}" srcOrd="1" destOrd="0" parTransId="{085677A1-EB9A-4038-B08A-81240592387C}" sibTransId="{0F454A3B-0A34-483C-A2CE-FA3139F917FB}"/>
    <dgm:cxn modelId="{DA9BE54C-BD7A-4BC3-922D-0F6082105B56}" type="presOf" srcId="{0368E063-4D62-4770-B0D6-36248F9CA86A}" destId="{3B9F8CF7-5882-408A-803A-203784DEEC3D}" srcOrd="1" destOrd="0" presId="urn:microsoft.com/office/officeart/2005/8/layout/hProcess6"/>
    <dgm:cxn modelId="{20B91D4E-82A7-4221-B208-CC7E2753D996}" type="presOf" srcId="{4E9DA2B1-F777-475D-8D65-44FB85442B37}" destId="{3B9F8CF7-5882-408A-803A-203784DEEC3D}" srcOrd="1" destOrd="1" presId="urn:microsoft.com/office/officeart/2005/8/layout/hProcess6"/>
    <dgm:cxn modelId="{496AF77D-D52F-46EA-B8CE-9A94C86B77F5}" srcId="{A192A478-BBD2-4B92-B2FA-4FDF4B53C711}" destId="{0368E063-4D62-4770-B0D6-36248F9CA86A}" srcOrd="0" destOrd="0" parTransId="{150C9CC9-FF49-4DA7-9A02-539CF62FFF50}" sibTransId="{30262EEF-1E45-4767-8FCD-4A76E75D6FAF}"/>
    <dgm:cxn modelId="{CD700380-C603-46DC-A0C7-7547CFBDC838}" type="presOf" srcId="{E3335907-F907-4196-82C9-BF0E9B82592A}" destId="{19BA4F04-0F1B-45D2-BAD4-826D04031BBB}" srcOrd="1" destOrd="0" presId="urn:microsoft.com/office/officeart/2005/8/layout/hProcess6"/>
    <dgm:cxn modelId="{7272B893-9B2E-4491-A405-8C46C4C5D44F}" type="presOf" srcId="{92B20C8B-95F2-4AEA-A5A4-C211AF9DA73D}" destId="{122256CB-C149-483D-A69F-4660419D1971}" srcOrd="0" destOrd="0" presId="urn:microsoft.com/office/officeart/2005/8/layout/hProcess6"/>
    <dgm:cxn modelId="{39107996-A808-442B-B0AE-3631066ABE03}" srcId="{92B20C8B-95F2-4AEA-A5A4-C211AF9DA73D}" destId="{5AFBBA02-2746-447A-8F34-CF25F2C14EF7}" srcOrd="0" destOrd="0" parTransId="{71803AD5-66C4-4DF1-84B8-6FE7860CFDAD}" sibTransId="{3DC28DE5-57D2-41DD-8858-44CE01282044}"/>
    <dgm:cxn modelId="{32588E9D-EC53-4E7A-9E8F-6E1583CC21DE}" type="presOf" srcId="{0368E063-4D62-4770-B0D6-36248F9CA86A}" destId="{279F64CA-8325-4A2E-89DF-6B6C234D06DD}" srcOrd="0" destOrd="0" presId="urn:microsoft.com/office/officeart/2005/8/layout/hProcess6"/>
    <dgm:cxn modelId="{345FF4A3-48C1-476E-B415-F7B5B1AAE0C6}" type="presOf" srcId="{8CE2355F-CBDF-4723-B9ED-7208F0E7027C}" destId="{991D160F-708F-4BCF-96F5-0297ACCF061B}" srcOrd="0" destOrd="0" presId="urn:microsoft.com/office/officeart/2005/8/layout/hProcess6"/>
    <dgm:cxn modelId="{DD5562A8-A947-448B-9C51-661C5B587E65}" srcId="{8CE2355F-CBDF-4723-B9ED-7208F0E7027C}" destId="{863619F4-84EB-4D1C-BF92-15118C958283}" srcOrd="1" destOrd="0" parTransId="{2C0C923F-D21F-47B9-A20C-ACEE73AB914A}" sibTransId="{FB4B6CE9-2E3B-4F74-BE39-4D6258567281}"/>
    <dgm:cxn modelId="{BE8376B1-D27E-4CA2-B7A5-64D209938096}" srcId="{A192A478-BBD2-4B92-B2FA-4FDF4B53C711}" destId="{4E9DA2B1-F777-475D-8D65-44FB85442B37}" srcOrd="1" destOrd="0" parTransId="{9F8D103F-F0D3-49E1-BCE2-8D24BDB54B66}" sibTransId="{812DD9D7-BA4D-4B05-8835-3314AD08FDF3}"/>
    <dgm:cxn modelId="{AE2889B3-A431-48D0-80F5-C0B6A981AFB2}" srcId="{8CE2355F-CBDF-4723-B9ED-7208F0E7027C}" destId="{92B20C8B-95F2-4AEA-A5A4-C211AF9DA73D}" srcOrd="2" destOrd="0" parTransId="{B102CC82-63AC-4754-8C18-52326154AE16}" sibTransId="{1923B7CE-F511-44A5-9AAE-7D258B16068F}"/>
    <dgm:cxn modelId="{13A988C3-20F0-47CE-B973-908D7461F95F}" srcId="{863619F4-84EB-4D1C-BF92-15118C958283}" destId="{E3335907-F907-4196-82C9-BF0E9B82592A}" srcOrd="0" destOrd="0" parTransId="{926FB505-FF67-4A02-B1BF-E093EDC41529}" sibTransId="{C56F39CC-A34C-4996-9A22-4D78D0D4B436}"/>
    <dgm:cxn modelId="{49B62FCE-474A-43B1-93A6-8B26B559DCE2}" type="presOf" srcId="{4E9DA2B1-F777-475D-8D65-44FB85442B37}" destId="{279F64CA-8325-4A2E-89DF-6B6C234D06DD}" srcOrd="0" destOrd="1" presId="urn:microsoft.com/office/officeart/2005/8/layout/hProcess6"/>
    <dgm:cxn modelId="{A16970DA-310B-4A3B-828C-BD748A8D7F6E}" type="presOf" srcId="{E3335907-F907-4196-82C9-BF0E9B82592A}" destId="{4EC59951-C4C3-447D-93C1-DBDFCE2A99B2}" srcOrd="0" destOrd="0" presId="urn:microsoft.com/office/officeart/2005/8/layout/hProcess6"/>
    <dgm:cxn modelId="{221CBAE0-3B82-40F2-AD0B-BF364FC7FE83}" srcId="{8CE2355F-CBDF-4723-B9ED-7208F0E7027C}" destId="{A192A478-BBD2-4B92-B2FA-4FDF4B53C711}" srcOrd="0" destOrd="0" parTransId="{5AA31280-6B8E-4FB9-B251-6DD40F91BD13}" sibTransId="{13F8AC5D-DD41-4EAE-93CD-16B7EF4A4AE6}"/>
    <dgm:cxn modelId="{49CDABF7-2DF3-4E59-B4E4-6BA3A62FEA3C}" type="presOf" srcId="{43379470-B7F6-4CE9-98E4-CB14B04CEB76}" destId="{D8769B37-A0D3-412A-BA0D-0D7B6E64C9B5}" srcOrd="0" destOrd="1" presId="urn:microsoft.com/office/officeart/2005/8/layout/hProcess6"/>
    <dgm:cxn modelId="{080AB1FE-51DB-492D-9813-38A1619E11AC}" type="presOf" srcId="{A192A478-BBD2-4B92-B2FA-4FDF4B53C711}" destId="{EA38AAE8-C49E-49F1-8DEF-811BFC2688AF}" srcOrd="0" destOrd="0" presId="urn:microsoft.com/office/officeart/2005/8/layout/hProcess6"/>
    <dgm:cxn modelId="{A4A08897-C45A-4BB4-87B4-954D298F66BD}" type="presParOf" srcId="{991D160F-708F-4BCF-96F5-0297ACCF061B}" destId="{53896735-C701-424D-9A7A-745C4C8621C4}" srcOrd="0" destOrd="0" presId="urn:microsoft.com/office/officeart/2005/8/layout/hProcess6"/>
    <dgm:cxn modelId="{8526AED6-D42D-4601-AD36-3A40C923377E}" type="presParOf" srcId="{53896735-C701-424D-9A7A-745C4C8621C4}" destId="{586C3BE3-1F70-4A62-9BEE-31861ACBBE46}" srcOrd="0" destOrd="0" presId="urn:microsoft.com/office/officeart/2005/8/layout/hProcess6"/>
    <dgm:cxn modelId="{5AF3465E-3BFF-4A64-B8C3-25F49936FB15}" type="presParOf" srcId="{53896735-C701-424D-9A7A-745C4C8621C4}" destId="{279F64CA-8325-4A2E-89DF-6B6C234D06DD}" srcOrd="1" destOrd="0" presId="urn:microsoft.com/office/officeart/2005/8/layout/hProcess6"/>
    <dgm:cxn modelId="{3C14FBEF-0853-4436-8FEF-23C26AC892AF}" type="presParOf" srcId="{53896735-C701-424D-9A7A-745C4C8621C4}" destId="{3B9F8CF7-5882-408A-803A-203784DEEC3D}" srcOrd="2" destOrd="0" presId="urn:microsoft.com/office/officeart/2005/8/layout/hProcess6"/>
    <dgm:cxn modelId="{7E624DA8-97D2-448D-A1E9-8EE5EE367FA1}" type="presParOf" srcId="{53896735-C701-424D-9A7A-745C4C8621C4}" destId="{EA38AAE8-C49E-49F1-8DEF-811BFC2688AF}" srcOrd="3" destOrd="0" presId="urn:microsoft.com/office/officeart/2005/8/layout/hProcess6"/>
    <dgm:cxn modelId="{7746261A-32ED-4D47-A637-5DBBE746DC67}" type="presParOf" srcId="{991D160F-708F-4BCF-96F5-0297ACCF061B}" destId="{AFD0A724-A098-4452-8D53-11889ADECA19}" srcOrd="1" destOrd="0" presId="urn:microsoft.com/office/officeart/2005/8/layout/hProcess6"/>
    <dgm:cxn modelId="{693BB11E-0BAF-4E9D-9780-6A688777971C}" type="presParOf" srcId="{991D160F-708F-4BCF-96F5-0297ACCF061B}" destId="{BE9DAB1B-1AFC-46D6-BCB9-DE5302F80DD8}" srcOrd="2" destOrd="0" presId="urn:microsoft.com/office/officeart/2005/8/layout/hProcess6"/>
    <dgm:cxn modelId="{CCD4695D-FB7D-4D5C-84EA-F964E9466300}" type="presParOf" srcId="{BE9DAB1B-1AFC-46D6-BCB9-DE5302F80DD8}" destId="{11C2E19A-2852-49A8-98C7-5B692DDF5136}" srcOrd="0" destOrd="0" presId="urn:microsoft.com/office/officeart/2005/8/layout/hProcess6"/>
    <dgm:cxn modelId="{D1B070C3-AC17-49BC-8C90-A7028D46C85F}" type="presParOf" srcId="{BE9DAB1B-1AFC-46D6-BCB9-DE5302F80DD8}" destId="{4EC59951-C4C3-447D-93C1-DBDFCE2A99B2}" srcOrd="1" destOrd="0" presId="urn:microsoft.com/office/officeart/2005/8/layout/hProcess6"/>
    <dgm:cxn modelId="{81A8C39B-E5E6-43C6-B052-086A5D293FB9}" type="presParOf" srcId="{BE9DAB1B-1AFC-46D6-BCB9-DE5302F80DD8}" destId="{19BA4F04-0F1B-45D2-BAD4-826D04031BBB}" srcOrd="2" destOrd="0" presId="urn:microsoft.com/office/officeart/2005/8/layout/hProcess6"/>
    <dgm:cxn modelId="{73B602D5-D0E8-4B2E-A0CB-26F4E5EAABEF}" type="presParOf" srcId="{BE9DAB1B-1AFC-46D6-BCB9-DE5302F80DD8}" destId="{81385535-45B7-4BCA-B668-664489B9469E}" srcOrd="3" destOrd="0" presId="urn:microsoft.com/office/officeart/2005/8/layout/hProcess6"/>
    <dgm:cxn modelId="{9CD0FF46-9080-4FEE-8F40-877F41AB32EB}" type="presParOf" srcId="{991D160F-708F-4BCF-96F5-0297ACCF061B}" destId="{A6A10378-81AC-44DB-919D-D2028518E19A}" srcOrd="3" destOrd="0" presId="urn:microsoft.com/office/officeart/2005/8/layout/hProcess6"/>
    <dgm:cxn modelId="{3F3BD7F8-E6BD-4A6B-9FCB-C333D89C75EF}" type="presParOf" srcId="{991D160F-708F-4BCF-96F5-0297ACCF061B}" destId="{353D1882-3010-47BD-AEB6-F3E624A34097}" srcOrd="4" destOrd="0" presId="urn:microsoft.com/office/officeart/2005/8/layout/hProcess6"/>
    <dgm:cxn modelId="{E82D7CCD-7B6B-4A57-AFD7-DEFDF5AB7D44}" type="presParOf" srcId="{353D1882-3010-47BD-AEB6-F3E624A34097}" destId="{E371E301-B979-4C15-B6B8-DCACE6ACBFEA}" srcOrd="0" destOrd="0" presId="urn:microsoft.com/office/officeart/2005/8/layout/hProcess6"/>
    <dgm:cxn modelId="{8B89E0B3-A7BE-4764-97DE-D1CEDA83FFD7}" type="presParOf" srcId="{353D1882-3010-47BD-AEB6-F3E624A34097}" destId="{D8769B37-A0D3-412A-BA0D-0D7B6E64C9B5}" srcOrd="1" destOrd="0" presId="urn:microsoft.com/office/officeart/2005/8/layout/hProcess6"/>
    <dgm:cxn modelId="{366EDFE7-4B4B-47EB-815F-57FB2BD19C71}" type="presParOf" srcId="{353D1882-3010-47BD-AEB6-F3E624A34097}" destId="{F83391D8-6B82-41D4-8E62-C55BB7BEEA99}" srcOrd="2" destOrd="0" presId="urn:microsoft.com/office/officeart/2005/8/layout/hProcess6"/>
    <dgm:cxn modelId="{E3D61EA6-EC81-41D5-97CD-95BB7DD3C8A9}" type="presParOf" srcId="{353D1882-3010-47BD-AEB6-F3E624A34097}" destId="{122256CB-C149-483D-A69F-4660419D1971}"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53F77E-DEA0-4811-8489-3287725B28B0}" type="doc">
      <dgm:prSet loTypeId="urn:microsoft.com/office/officeart/2005/8/layout/process1" loCatId="process" qsTypeId="urn:microsoft.com/office/officeart/2005/8/quickstyle/simple1" qsCatId="simple" csTypeId="urn:microsoft.com/office/officeart/2005/8/colors/accent2_2" csCatId="accent2" phldr="1"/>
      <dgm:spPr/>
    </dgm:pt>
    <dgm:pt modelId="{00F1B751-0CC5-4528-B08D-988054B8C80A}">
      <dgm:prSet phldrT="[Text]" custT="1"/>
      <dgm:spPr/>
      <dgm:t>
        <a:bodyPr/>
        <a:lstStyle/>
        <a:p>
          <a:pPr algn="ctr"/>
          <a:r>
            <a:rPr lang="en-US" sz="1800" b="1" dirty="0">
              <a:solidFill>
                <a:srgbClr val="FFC000"/>
              </a:solidFill>
            </a:rPr>
            <a:t>DATA </a:t>
          </a:r>
          <a:br>
            <a:rPr lang="en-US" sz="1800" b="1" dirty="0">
              <a:solidFill>
                <a:srgbClr val="FFC000"/>
              </a:solidFill>
            </a:rPr>
          </a:br>
          <a:r>
            <a:rPr lang="en-US" sz="1800" b="1" dirty="0">
              <a:solidFill>
                <a:srgbClr val="FFC000"/>
              </a:solidFill>
            </a:rPr>
            <a:t>MINIMAL / MINOR</a:t>
          </a:r>
        </a:p>
      </dgm:t>
    </dgm:pt>
    <dgm:pt modelId="{92B5E70A-30A9-43E7-88D1-C39BBFD982BB}" type="parTrans" cxnId="{AFD8221F-2419-41DB-A436-8F32187CE8E9}">
      <dgm:prSet/>
      <dgm:spPr/>
      <dgm:t>
        <a:bodyPr/>
        <a:lstStyle/>
        <a:p>
          <a:endParaRPr lang="en-US" sz="1100"/>
        </a:p>
      </dgm:t>
    </dgm:pt>
    <dgm:pt modelId="{AD19C7B4-8096-400A-B5F1-89FA53E6C3AC}" type="sibTrans" cxnId="{AFD8221F-2419-41DB-A436-8F32187CE8E9}">
      <dgm:prSet custT="1"/>
      <dgm:spPr/>
      <dgm:t>
        <a:bodyPr/>
        <a:lstStyle/>
        <a:p>
          <a:endParaRPr lang="en-US" sz="1100"/>
        </a:p>
      </dgm:t>
    </dgm:pt>
    <dgm:pt modelId="{B472B793-962C-408A-8BA5-8B3F621CCEE6}">
      <dgm:prSet phldrT="[Text]" custT="1"/>
      <dgm:spPr/>
      <dgm:t>
        <a:bodyPr/>
        <a:lstStyle/>
        <a:p>
          <a:pPr marL="0" lvl="0" indent="0" algn="ctr" defTabSz="800100">
            <a:lnSpc>
              <a:spcPct val="90000"/>
            </a:lnSpc>
            <a:spcBef>
              <a:spcPct val="0"/>
            </a:spcBef>
            <a:spcAft>
              <a:spcPct val="35000"/>
            </a:spcAft>
            <a:buNone/>
          </a:pPr>
          <a:r>
            <a:rPr lang="en-US" sz="1800" b="1" kern="1200" dirty="0">
              <a:solidFill>
                <a:srgbClr val="FFC000"/>
              </a:solidFill>
              <a:latin typeface="Calibri" panose="020F0502020204030204"/>
              <a:ea typeface="+mn-ea"/>
              <a:cs typeface="+mn-cs"/>
            </a:rPr>
            <a:t>DATA</a:t>
          </a:r>
          <a:br>
            <a:rPr lang="en-US" sz="1800" b="1" kern="1200" dirty="0">
              <a:solidFill>
                <a:srgbClr val="FFC000"/>
              </a:solidFill>
              <a:latin typeface="Calibri" panose="020F0502020204030204"/>
              <a:ea typeface="+mn-ea"/>
              <a:cs typeface="+mn-cs"/>
            </a:rPr>
          </a:br>
          <a:r>
            <a:rPr lang="en-US" sz="1800" b="1" kern="1200" dirty="0">
              <a:solidFill>
                <a:srgbClr val="FFC000"/>
              </a:solidFill>
              <a:latin typeface="Calibri" panose="020F0502020204030204"/>
              <a:ea typeface="+mn-ea"/>
              <a:cs typeface="+mn-cs"/>
            </a:rPr>
            <a:t>SIGNIFICANT </a:t>
          </a:r>
        </a:p>
      </dgm:t>
    </dgm:pt>
    <dgm:pt modelId="{81FBEAD4-47A7-4D89-8462-E911A0EC2513}" type="parTrans" cxnId="{6B932318-8DBE-4803-BA12-2DC7573FED40}">
      <dgm:prSet/>
      <dgm:spPr/>
      <dgm:t>
        <a:bodyPr/>
        <a:lstStyle/>
        <a:p>
          <a:endParaRPr lang="en-US" sz="1100"/>
        </a:p>
      </dgm:t>
    </dgm:pt>
    <dgm:pt modelId="{58EDD39F-F860-4477-99C7-1F814E3CD2CB}" type="sibTrans" cxnId="{6B932318-8DBE-4803-BA12-2DC7573FED40}">
      <dgm:prSet/>
      <dgm:spPr/>
      <dgm:t>
        <a:bodyPr/>
        <a:lstStyle/>
        <a:p>
          <a:endParaRPr lang="en-US" sz="1100"/>
        </a:p>
      </dgm:t>
    </dgm:pt>
    <dgm:pt modelId="{1930C430-3BC4-41DA-93B8-B69357BD0A78}">
      <dgm:prSet phldrT="[Text]" custT="1"/>
      <dgm:spPr/>
      <dgm:t>
        <a:bodyPr/>
        <a:lstStyle/>
        <a:p>
          <a:pPr algn="l"/>
          <a:r>
            <a:rPr lang="en-US" sz="1400" dirty="0"/>
            <a:t>Analysis may show limited number of farmworkers.</a:t>
          </a:r>
        </a:p>
      </dgm:t>
    </dgm:pt>
    <dgm:pt modelId="{7058DB6D-6423-4DB5-8CAF-0526BB343BB3}" type="parTrans" cxnId="{60AB6672-4A9C-4222-BA5D-EBE3C8473F58}">
      <dgm:prSet/>
      <dgm:spPr/>
      <dgm:t>
        <a:bodyPr/>
        <a:lstStyle/>
        <a:p>
          <a:endParaRPr lang="en-US" sz="1100"/>
        </a:p>
      </dgm:t>
    </dgm:pt>
    <dgm:pt modelId="{FA7FCC6D-69D9-4BCB-8F80-ABC4662C6861}" type="sibTrans" cxnId="{60AB6672-4A9C-4222-BA5D-EBE3C8473F58}">
      <dgm:prSet/>
      <dgm:spPr/>
      <dgm:t>
        <a:bodyPr/>
        <a:lstStyle/>
        <a:p>
          <a:endParaRPr lang="en-US" sz="1100"/>
        </a:p>
      </dgm:t>
    </dgm:pt>
    <dgm:pt modelId="{9B2B0EB5-C580-4438-B4EE-E835240CD2A8}">
      <dgm:prSet phldrT="[Text]" custT="1"/>
      <dgm:spPr/>
      <dgm:t>
        <a:bodyPr/>
        <a:lstStyle/>
        <a:p>
          <a:pPr marL="57150" lvl="1" indent="0" algn="l" defTabSz="488950">
            <a:lnSpc>
              <a:spcPct val="90000"/>
            </a:lnSpc>
            <a:spcBef>
              <a:spcPct val="0"/>
            </a:spcBef>
            <a:spcAft>
              <a:spcPct val="15000"/>
            </a:spcAft>
          </a:pPr>
          <a:r>
            <a:rPr lang="en-US" sz="1400" kern="1200" dirty="0"/>
            <a:t>Add targeted programs and policies in Housing Element for farmworkers.</a:t>
          </a:r>
        </a:p>
      </dgm:t>
    </dgm:pt>
    <dgm:pt modelId="{C2C79325-899D-40D5-8E57-F84B37AA290E}" type="parTrans" cxnId="{3AB3E739-69F8-42F8-94B4-5D634039D678}">
      <dgm:prSet/>
      <dgm:spPr/>
      <dgm:t>
        <a:bodyPr/>
        <a:lstStyle/>
        <a:p>
          <a:endParaRPr lang="en-US" sz="1100"/>
        </a:p>
      </dgm:t>
    </dgm:pt>
    <dgm:pt modelId="{927B0193-5BF2-4304-ACE1-DF085828347B}" type="sibTrans" cxnId="{3AB3E739-69F8-42F8-94B4-5D634039D678}">
      <dgm:prSet/>
      <dgm:spPr/>
      <dgm:t>
        <a:bodyPr/>
        <a:lstStyle/>
        <a:p>
          <a:endParaRPr lang="en-US" sz="1100"/>
        </a:p>
      </dgm:t>
    </dgm:pt>
    <dgm:pt modelId="{B8E3076F-27F9-4882-8622-805C73D8AF55}">
      <dgm:prSet phldrT="[Text]" custT="1"/>
      <dgm:spPr/>
      <dgm:t>
        <a:bodyPr/>
        <a:lstStyle/>
        <a:p>
          <a:pPr marL="57150" lvl="1" indent="0" algn="l" defTabSz="488950">
            <a:lnSpc>
              <a:spcPct val="90000"/>
            </a:lnSpc>
            <a:spcBef>
              <a:spcPct val="0"/>
            </a:spcBef>
            <a:spcAft>
              <a:spcPct val="15000"/>
            </a:spcAft>
          </a:pPr>
          <a:r>
            <a:rPr lang="en-US" sz="1400" kern="1200" dirty="0"/>
            <a:t>Requires numerical metrics and timelines for programs.</a:t>
          </a:r>
        </a:p>
      </dgm:t>
    </dgm:pt>
    <dgm:pt modelId="{490D1FA0-FB10-4373-945E-5B41C680C742}" type="parTrans" cxnId="{CDA517DB-E465-4391-928A-5E9A9D19C16A}">
      <dgm:prSet/>
      <dgm:spPr/>
      <dgm:t>
        <a:bodyPr/>
        <a:lstStyle/>
        <a:p>
          <a:endParaRPr lang="en-US" sz="1100"/>
        </a:p>
      </dgm:t>
    </dgm:pt>
    <dgm:pt modelId="{A71BB7BE-46D8-4731-8239-E944408BA6D3}" type="sibTrans" cxnId="{CDA517DB-E465-4391-928A-5E9A9D19C16A}">
      <dgm:prSet/>
      <dgm:spPr/>
      <dgm:t>
        <a:bodyPr/>
        <a:lstStyle/>
        <a:p>
          <a:endParaRPr lang="en-US" sz="1100"/>
        </a:p>
      </dgm:t>
    </dgm:pt>
    <dgm:pt modelId="{E36F63B8-BA62-488C-8360-45DDEA328A28}">
      <dgm:prSet phldrT="[Text]" custT="1"/>
      <dgm:spPr/>
      <dgm:t>
        <a:bodyPr/>
        <a:lstStyle/>
        <a:p>
          <a:pPr algn="l"/>
          <a:r>
            <a:rPr lang="en-US" sz="1400" dirty="0"/>
            <a:t>EXAMPLE: Duarte, Santa Monica</a:t>
          </a:r>
        </a:p>
      </dgm:t>
    </dgm:pt>
    <dgm:pt modelId="{F0BC80DE-0107-494A-8A66-38587A20458C}" type="parTrans" cxnId="{074B9B28-7368-4C1B-A7E3-CEA11818C7DC}">
      <dgm:prSet/>
      <dgm:spPr/>
      <dgm:t>
        <a:bodyPr/>
        <a:lstStyle/>
        <a:p>
          <a:endParaRPr lang="en-US" sz="1100"/>
        </a:p>
      </dgm:t>
    </dgm:pt>
    <dgm:pt modelId="{0940281F-B8CB-4B07-A0AD-59B2199DC48E}" type="sibTrans" cxnId="{074B9B28-7368-4C1B-A7E3-CEA11818C7DC}">
      <dgm:prSet/>
      <dgm:spPr/>
      <dgm:t>
        <a:bodyPr/>
        <a:lstStyle/>
        <a:p>
          <a:endParaRPr lang="en-US" sz="1100"/>
        </a:p>
      </dgm:t>
    </dgm:pt>
    <dgm:pt modelId="{43B59E6A-37C2-4816-BCD0-3E3B91DA6783}">
      <dgm:prSet phldrT="[Text]" custT="1"/>
      <dgm:spPr/>
      <dgm:t>
        <a:bodyPr/>
        <a:lstStyle/>
        <a:p>
          <a:pPr marL="57150" lvl="1" indent="0" algn="l" defTabSz="488950">
            <a:lnSpc>
              <a:spcPct val="90000"/>
            </a:lnSpc>
            <a:spcBef>
              <a:spcPct val="0"/>
            </a:spcBef>
            <a:spcAft>
              <a:spcPct val="15000"/>
            </a:spcAft>
          </a:pPr>
          <a:r>
            <a:rPr lang="en-US" sz="1400" kern="1200" dirty="0"/>
            <a:t>EXAMPLE - Ventura County, Wildomar, Coachella</a:t>
          </a:r>
        </a:p>
      </dgm:t>
    </dgm:pt>
    <dgm:pt modelId="{F6CD09B7-4350-403C-8971-21C15D71F72D}" type="parTrans" cxnId="{FBD78569-12CD-401B-9E53-7CDB0B5CD39B}">
      <dgm:prSet/>
      <dgm:spPr/>
      <dgm:t>
        <a:bodyPr/>
        <a:lstStyle/>
        <a:p>
          <a:endParaRPr lang="en-US" sz="1100"/>
        </a:p>
      </dgm:t>
    </dgm:pt>
    <dgm:pt modelId="{0E512C0A-284E-4F80-9986-25B63CCB6D31}" type="sibTrans" cxnId="{FBD78569-12CD-401B-9E53-7CDB0B5CD39B}">
      <dgm:prSet/>
      <dgm:spPr/>
      <dgm:t>
        <a:bodyPr/>
        <a:lstStyle/>
        <a:p>
          <a:endParaRPr lang="en-US" sz="1100"/>
        </a:p>
      </dgm:t>
    </dgm:pt>
    <dgm:pt modelId="{9BABBF1B-1BE8-4DE4-AD55-A33EF19226FB}">
      <dgm:prSet phldrT="[Text]" custT="1"/>
      <dgm:spPr/>
      <dgm:t>
        <a:bodyPr/>
        <a:lstStyle/>
        <a:p>
          <a:pPr algn="l"/>
          <a:r>
            <a:rPr lang="en-US" sz="1400" dirty="0"/>
            <a:t>Integrate into general AH plan throughout HE by including FW in list of special need populations to be accommodated.</a:t>
          </a:r>
        </a:p>
      </dgm:t>
    </dgm:pt>
    <dgm:pt modelId="{7EAE1284-C645-4AF0-8887-73FB72890C93}" type="parTrans" cxnId="{AF7D5A39-F481-4DD7-8658-1D79DB4C14BE}">
      <dgm:prSet/>
      <dgm:spPr/>
      <dgm:t>
        <a:bodyPr/>
        <a:lstStyle/>
        <a:p>
          <a:endParaRPr lang="en-US"/>
        </a:p>
      </dgm:t>
    </dgm:pt>
    <dgm:pt modelId="{38A6DBC5-3384-4723-A5B3-6F302CFF944A}" type="sibTrans" cxnId="{AF7D5A39-F481-4DD7-8658-1D79DB4C14BE}">
      <dgm:prSet/>
      <dgm:spPr/>
      <dgm:t>
        <a:bodyPr/>
        <a:lstStyle/>
        <a:p>
          <a:endParaRPr lang="en-US"/>
        </a:p>
      </dgm:t>
    </dgm:pt>
    <dgm:pt modelId="{93226061-B39E-4FA5-A07F-2ED3C9D1B957}">
      <dgm:prSet phldrT="[Text]" custT="1"/>
      <dgm:spPr/>
      <dgm:t>
        <a:bodyPr/>
        <a:lstStyle/>
        <a:p>
          <a:pPr algn="l"/>
          <a:r>
            <a:rPr lang="en-US" sz="1400" dirty="0"/>
            <a:t>Partner with County &amp; Planning Collaborative for outreach.</a:t>
          </a:r>
          <a:br>
            <a:rPr lang="en-US" sz="1400" dirty="0"/>
          </a:br>
          <a:endParaRPr lang="en-US" sz="1400" dirty="0"/>
        </a:p>
      </dgm:t>
    </dgm:pt>
    <dgm:pt modelId="{EF4F106F-D0D1-43BD-B2D9-A355D68CA927}" type="parTrans" cxnId="{70EE5EFB-0C66-4410-9493-F5967C87928F}">
      <dgm:prSet/>
      <dgm:spPr/>
      <dgm:t>
        <a:bodyPr/>
        <a:lstStyle/>
        <a:p>
          <a:endParaRPr lang="en-US"/>
        </a:p>
      </dgm:t>
    </dgm:pt>
    <dgm:pt modelId="{197C4C8F-2B96-4562-A1B8-554DCA00DA29}" type="sibTrans" cxnId="{70EE5EFB-0C66-4410-9493-F5967C87928F}">
      <dgm:prSet/>
      <dgm:spPr/>
      <dgm:t>
        <a:bodyPr/>
        <a:lstStyle/>
        <a:p>
          <a:endParaRPr lang="en-US"/>
        </a:p>
      </dgm:t>
    </dgm:pt>
    <dgm:pt modelId="{253365F8-D9D2-451B-8CEB-43DFCC5BDF59}">
      <dgm:prSet phldrT="[Text]" custT="1"/>
      <dgm:spPr/>
      <dgm:t>
        <a:bodyPr/>
        <a:lstStyle/>
        <a:p>
          <a:pPr marL="57150" lvl="1" indent="0" algn="l" defTabSz="488950">
            <a:lnSpc>
              <a:spcPct val="90000"/>
            </a:lnSpc>
            <a:spcBef>
              <a:spcPct val="0"/>
            </a:spcBef>
            <a:spcAft>
              <a:spcPct val="15000"/>
            </a:spcAft>
          </a:pPr>
          <a:r>
            <a:rPr lang="en-US" sz="1400" kern="1200" dirty="0"/>
            <a:t>Partner with County &amp; Planning Collaborative for outreach.</a:t>
          </a:r>
          <a:br>
            <a:rPr lang="en-US" sz="1400" kern="1200" dirty="0"/>
          </a:br>
          <a:endParaRPr lang="en-US" sz="1400" kern="1200" dirty="0"/>
        </a:p>
      </dgm:t>
    </dgm:pt>
    <dgm:pt modelId="{A9900E41-CE8F-41CC-85A5-CF278A210C1B}" type="parTrans" cxnId="{6323E191-0B7F-45CB-B61D-A301FC55F395}">
      <dgm:prSet/>
      <dgm:spPr/>
      <dgm:t>
        <a:bodyPr/>
        <a:lstStyle/>
        <a:p>
          <a:endParaRPr lang="en-US"/>
        </a:p>
      </dgm:t>
    </dgm:pt>
    <dgm:pt modelId="{148A1610-08AC-405D-9B6D-4047C213239A}" type="sibTrans" cxnId="{6323E191-0B7F-45CB-B61D-A301FC55F395}">
      <dgm:prSet/>
      <dgm:spPr/>
      <dgm:t>
        <a:bodyPr/>
        <a:lstStyle/>
        <a:p>
          <a:endParaRPr lang="en-US"/>
        </a:p>
      </dgm:t>
    </dgm:pt>
    <dgm:pt modelId="{7E30DA65-B455-4BD4-BCCB-53358179325B}" type="pres">
      <dgm:prSet presAssocID="{6A53F77E-DEA0-4811-8489-3287725B28B0}" presName="Name0" presStyleCnt="0">
        <dgm:presLayoutVars>
          <dgm:dir/>
          <dgm:resizeHandles val="exact"/>
        </dgm:presLayoutVars>
      </dgm:prSet>
      <dgm:spPr/>
    </dgm:pt>
    <dgm:pt modelId="{7562110F-6AE5-4B7B-BD06-8EB023ECD1C2}" type="pres">
      <dgm:prSet presAssocID="{00F1B751-0CC5-4528-B08D-988054B8C80A}" presName="node" presStyleLbl="node1" presStyleIdx="0" presStyleCnt="2" custScaleX="177416" custLinFactNeighborX="2525" custLinFactNeighborY="-29">
        <dgm:presLayoutVars>
          <dgm:bulletEnabled val="1"/>
        </dgm:presLayoutVars>
      </dgm:prSet>
      <dgm:spPr/>
    </dgm:pt>
    <dgm:pt modelId="{6C6719AB-FEB0-4984-831E-749E154A3292}" type="pres">
      <dgm:prSet presAssocID="{AD19C7B4-8096-400A-B5F1-89FA53E6C3AC}" presName="sibTrans" presStyleLbl="sibTrans2D1" presStyleIdx="0" presStyleCnt="1"/>
      <dgm:spPr/>
    </dgm:pt>
    <dgm:pt modelId="{17F24523-9D22-46B0-AA05-4257EA38DBD3}" type="pres">
      <dgm:prSet presAssocID="{AD19C7B4-8096-400A-B5F1-89FA53E6C3AC}" presName="connectorText" presStyleLbl="sibTrans2D1" presStyleIdx="0" presStyleCnt="1"/>
      <dgm:spPr/>
    </dgm:pt>
    <dgm:pt modelId="{1CBDC943-0DD9-4385-A5B1-AEC1FFD2FFD0}" type="pres">
      <dgm:prSet presAssocID="{B472B793-962C-408A-8BA5-8B3F621CCEE6}" presName="node" presStyleLbl="node1" presStyleIdx="1" presStyleCnt="2" custScaleX="177416" custLinFactNeighborX="-5131" custLinFactNeighborY="1420">
        <dgm:presLayoutVars>
          <dgm:bulletEnabled val="1"/>
        </dgm:presLayoutVars>
      </dgm:prSet>
      <dgm:spPr/>
    </dgm:pt>
  </dgm:ptLst>
  <dgm:cxnLst>
    <dgm:cxn modelId="{03987010-1DF9-4A3E-88CD-70A49D4B5171}" type="presOf" srcId="{43B59E6A-37C2-4816-BCD0-3E3B91DA6783}" destId="{1CBDC943-0DD9-4385-A5B1-AEC1FFD2FFD0}" srcOrd="0" destOrd="4" presId="urn:microsoft.com/office/officeart/2005/8/layout/process1"/>
    <dgm:cxn modelId="{5A83AD10-F310-49E1-8DED-26D2A248D9C5}" type="presOf" srcId="{253365F8-D9D2-451B-8CEB-43DFCC5BDF59}" destId="{1CBDC943-0DD9-4385-A5B1-AEC1FFD2FFD0}" srcOrd="0" destOrd="3" presId="urn:microsoft.com/office/officeart/2005/8/layout/process1"/>
    <dgm:cxn modelId="{6B932318-8DBE-4803-BA12-2DC7573FED40}" srcId="{6A53F77E-DEA0-4811-8489-3287725B28B0}" destId="{B472B793-962C-408A-8BA5-8B3F621CCEE6}" srcOrd="1" destOrd="0" parTransId="{81FBEAD4-47A7-4D89-8462-E911A0EC2513}" sibTransId="{58EDD39F-F860-4477-99C7-1F814E3CD2CB}"/>
    <dgm:cxn modelId="{AFD8221F-2419-41DB-A436-8F32187CE8E9}" srcId="{6A53F77E-DEA0-4811-8489-3287725B28B0}" destId="{00F1B751-0CC5-4528-B08D-988054B8C80A}" srcOrd="0" destOrd="0" parTransId="{92B5E70A-30A9-43E7-88D1-C39BBFD982BB}" sibTransId="{AD19C7B4-8096-400A-B5F1-89FA53E6C3AC}"/>
    <dgm:cxn modelId="{AA50E327-0124-46F5-829B-07B7B1448C28}" type="presOf" srcId="{1930C430-3BC4-41DA-93B8-B69357BD0A78}" destId="{7562110F-6AE5-4B7B-BD06-8EB023ECD1C2}" srcOrd="0" destOrd="1" presId="urn:microsoft.com/office/officeart/2005/8/layout/process1"/>
    <dgm:cxn modelId="{074B9B28-7368-4C1B-A7E3-CEA11818C7DC}" srcId="{00F1B751-0CC5-4528-B08D-988054B8C80A}" destId="{E36F63B8-BA62-488C-8360-45DDEA328A28}" srcOrd="3" destOrd="0" parTransId="{F0BC80DE-0107-494A-8A66-38587A20458C}" sibTransId="{0940281F-B8CB-4B07-A0AD-59B2199DC48E}"/>
    <dgm:cxn modelId="{AF7D5A39-F481-4DD7-8658-1D79DB4C14BE}" srcId="{00F1B751-0CC5-4528-B08D-988054B8C80A}" destId="{9BABBF1B-1BE8-4DE4-AD55-A33EF19226FB}" srcOrd="1" destOrd="0" parTransId="{7EAE1284-C645-4AF0-8887-73FB72890C93}" sibTransId="{38A6DBC5-3384-4723-A5B3-6F302CFF944A}"/>
    <dgm:cxn modelId="{3AB3E739-69F8-42F8-94B4-5D634039D678}" srcId="{B472B793-962C-408A-8BA5-8B3F621CCEE6}" destId="{9B2B0EB5-C580-4438-B4EE-E835240CD2A8}" srcOrd="0" destOrd="0" parTransId="{C2C79325-899D-40D5-8E57-F84B37AA290E}" sibTransId="{927B0193-5BF2-4304-ACE1-DF085828347B}"/>
    <dgm:cxn modelId="{29BF133A-17DD-46A3-8AEF-A8DF347FE617}" type="presOf" srcId="{AD19C7B4-8096-400A-B5F1-89FA53E6C3AC}" destId="{6C6719AB-FEB0-4984-831E-749E154A3292}" srcOrd="0" destOrd="0" presId="urn:microsoft.com/office/officeart/2005/8/layout/process1"/>
    <dgm:cxn modelId="{1458F13D-A6DA-4C8B-AE9C-20076BAB7B2B}" type="presOf" srcId="{6A53F77E-DEA0-4811-8489-3287725B28B0}" destId="{7E30DA65-B455-4BD4-BCCB-53358179325B}" srcOrd="0" destOrd="0" presId="urn:microsoft.com/office/officeart/2005/8/layout/process1"/>
    <dgm:cxn modelId="{E6BD7A3F-1EE1-4BB8-8B3F-8F6F0F01FD2C}" type="presOf" srcId="{9B2B0EB5-C580-4438-B4EE-E835240CD2A8}" destId="{1CBDC943-0DD9-4385-A5B1-AEC1FFD2FFD0}" srcOrd="0" destOrd="1" presId="urn:microsoft.com/office/officeart/2005/8/layout/process1"/>
    <dgm:cxn modelId="{2C9EEE46-5446-455B-A4BE-EB2DB144720C}" type="presOf" srcId="{B8E3076F-27F9-4882-8622-805C73D8AF55}" destId="{1CBDC943-0DD9-4385-A5B1-AEC1FFD2FFD0}" srcOrd="0" destOrd="2" presId="urn:microsoft.com/office/officeart/2005/8/layout/process1"/>
    <dgm:cxn modelId="{E864D067-EB68-449C-85FD-25C619D509DD}" type="presOf" srcId="{AD19C7B4-8096-400A-B5F1-89FA53E6C3AC}" destId="{17F24523-9D22-46B0-AA05-4257EA38DBD3}" srcOrd="1" destOrd="0" presId="urn:microsoft.com/office/officeart/2005/8/layout/process1"/>
    <dgm:cxn modelId="{FBD78569-12CD-401B-9E53-7CDB0B5CD39B}" srcId="{B472B793-962C-408A-8BA5-8B3F621CCEE6}" destId="{43B59E6A-37C2-4816-BCD0-3E3B91DA6783}" srcOrd="3" destOrd="0" parTransId="{F6CD09B7-4350-403C-8971-21C15D71F72D}" sibTransId="{0E512C0A-284E-4F80-9986-25B63CCB6D31}"/>
    <dgm:cxn modelId="{60AB6672-4A9C-4222-BA5D-EBE3C8473F58}" srcId="{00F1B751-0CC5-4528-B08D-988054B8C80A}" destId="{1930C430-3BC4-41DA-93B8-B69357BD0A78}" srcOrd="0" destOrd="0" parTransId="{7058DB6D-6423-4DB5-8CAF-0526BB343BB3}" sibTransId="{FA7FCC6D-69D9-4BCB-8F80-ABC4662C6861}"/>
    <dgm:cxn modelId="{F57F0580-EF43-4F1A-AC6A-1CF992E1E74C}" type="presOf" srcId="{B472B793-962C-408A-8BA5-8B3F621CCEE6}" destId="{1CBDC943-0DD9-4385-A5B1-AEC1FFD2FFD0}" srcOrd="0" destOrd="0" presId="urn:microsoft.com/office/officeart/2005/8/layout/process1"/>
    <dgm:cxn modelId="{C2D95584-0B80-4101-AA07-76E74FE8F392}" type="presOf" srcId="{9BABBF1B-1BE8-4DE4-AD55-A33EF19226FB}" destId="{7562110F-6AE5-4B7B-BD06-8EB023ECD1C2}" srcOrd="0" destOrd="2" presId="urn:microsoft.com/office/officeart/2005/8/layout/process1"/>
    <dgm:cxn modelId="{6323E191-0B7F-45CB-B61D-A301FC55F395}" srcId="{B472B793-962C-408A-8BA5-8B3F621CCEE6}" destId="{253365F8-D9D2-451B-8CEB-43DFCC5BDF59}" srcOrd="2" destOrd="0" parTransId="{A9900E41-CE8F-41CC-85A5-CF278A210C1B}" sibTransId="{148A1610-08AC-405D-9B6D-4047C213239A}"/>
    <dgm:cxn modelId="{5F7375B6-1D60-431E-9405-C6F668C52889}" type="presOf" srcId="{00F1B751-0CC5-4528-B08D-988054B8C80A}" destId="{7562110F-6AE5-4B7B-BD06-8EB023ECD1C2}" srcOrd="0" destOrd="0" presId="urn:microsoft.com/office/officeart/2005/8/layout/process1"/>
    <dgm:cxn modelId="{9017AFC4-324A-4DB5-A3C8-F2153C289B35}" type="presOf" srcId="{E36F63B8-BA62-488C-8360-45DDEA328A28}" destId="{7562110F-6AE5-4B7B-BD06-8EB023ECD1C2}" srcOrd="0" destOrd="4" presId="urn:microsoft.com/office/officeart/2005/8/layout/process1"/>
    <dgm:cxn modelId="{8AAD65C9-C5D0-440F-8B7A-4E9EC483DC0D}" type="presOf" srcId="{93226061-B39E-4FA5-A07F-2ED3C9D1B957}" destId="{7562110F-6AE5-4B7B-BD06-8EB023ECD1C2}" srcOrd="0" destOrd="3" presId="urn:microsoft.com/office/officeart/2005/8/layout/process1"/>
    <dgm:cxn modelId="{CDA517DB-E465-4391-928A-5E9A9D19C16A}" srcId="{B472B793-962C-408A-8BA5-8B3F621CCEE6}" destId="{B8E3076F-27F9-4882-8622-805C73D8AF55}" srcOrd="1" destOrd="0" parTransId="{490D1FA0-FB10-4373-945E-5B41C680C742}" sibTransId="{A71BB7BE-46D8-4731-8239-E944408BA6D3}"/>
    <dgm:cxn modelId="{70EE5EFB-0C66-4410-9493-F5967C87928F}" srcId="{00F1B751-0CC5-4528-B08D-988054B8C80A}" destId="{93226061-B39E-4FA5-A07F-2ED3C9D1B957}" srcOrd="2" destOrd="0" parTransId="{EF4F106F-D0D1-43BD-B2D9-A355D68CA927}" sibTransId="{197C4C8F-2B96-4562-A1B8-554DCA00DA29}"/>
    <dgm:cxn modelId="{E73EBFCD-4511-4054-AE9B-69BD010A5070}" type="presParOf" srcId="{7E30DA65-B455-4BD4-BCCB-53358179325B}" destId="{7562110F-6AE5-4B7B-BD06-8EB023ECD1C2}" srcOrd="0" destOrd="0" presId="urn:microsoft.com/office/officeart/2005/8/layout/process1"/>
    <dgm:cxn modelId="{9BB17236-F51E-4614-A332-0FB9372C7540}" type="presParOf" srcId="{7E30DA65-B455-4BD4-BCCB-53358179325B}" destId="{6C6719AB-FEB0-4984-831E-749E154A3292}" srcOrd="1" destOrd="0" presId="urn:microsoft.com/office/officeart/2005/8/layout/process1"/>
    <dgm:cxn modelId="{F2C141BF-A82A-47E2-922A-66C3E1063D49}" type="presParOf" srcId="{6C6719AB-FEB0-4984-831E-749E154A3292}" destId="{17F24523-9D22-46B0-AA05-4257EA38DBD3}" srcOrd="0" destOrd="0" presId="urn:microsoft.com/office/officeart/2005/8/layout/process1"/>
    <dgm:cxn modelId="{EE0CD5E0-AB1B-4B04-AE46-D90C3428F5BC}" type="presParOf" srcId="{7E30DA65-B455-4BD4-BCCB-53358179325B}" destId="{1CBDC943-0DD9-4385-A5B1-AEC1FFD2FFD0}"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F315F2-F426-490D-B71F-3A016FA868F5}"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A606C807-C89D-4E12-BA30-257B9BD262EB}">
      <dgm:prSet/>
      <dgm:spPr/>
      <dgm:t>
        <a:bodyPr/>
        <a:lstStyle/>
        <a:p>
          <a:r>
            <a:rPr lang="en-US" b="1" dirty="0"/>
            <a:t>FUNDING -- Funding Strategies for Farmworker Housing</a:t>
          </a:r>
          <a:endParaRPr lang="en-US" dirty="0"/>
        </a:p>
      </dgm:t>
    </dgm:pt>
    <dgm:pt modelId="{10A4CFB7-DBF0-41FB-9D22-1A9E10421AFC}" type="parTrans" cxnId="{AE6EF512-9094-4734-A425-D850984672E1}">
      <dgm:prSet/>
      <dgm:spPr/>
      <dgm:t>
        <a:bodyPr/>
        <a:lstStyle/>
        <a:p>
          <a:endParaRPr lang="en-US"/>
        </a:p>
      </dgm:t>
    </dgm:pt>
    <dgm:pt modelId="{0BDDC85A-A193-4AE6-A091-93F944608F21}" type="sibTrans" cxnId="{AE6EF512-9094-4734-A425-D850984672E1}">
      <dgm:prSet/>
      <dgm:spPr/>
      <dgm:t>
        <a:bodyPr/>
        <a:lstStyle/>
        <a:p>
          <a:endParaRPr lang="en-US"/>
        </a:p>
      </dgm:t>
    </dgm:pt>
    <dgm:pt modelId="{CCB5C5DC-4639-40E8-98FB-648D1D04933B}">
      <dgm:prSet/>
      <dgm:spPr/>
      <dgm:t>
        <a:bodyPr anchor="ctr"/>
        <a:lstStyle/>
        <a:p>
          <a:r>
            <a:rPr lang="en-US" b="1" dirty="0"/>
            <a:t>PROMOTING -- Convene, Facilitate, Coordinate &amp; Share</a:t>
          </a:r>
          <a:endParaRPr lang="en-US" dirty="0"/>
        </a:p>
      </dgm:t>
    </dgm:pt>
    <dgm:pt modelId="{1B7F4B3A-2B21-4B85-9B7D-A7C834165209}" type="parTrans" cxnId="{36473D4A-D264-4DF3-8FD2-24EAFF633D83}">
      <dgm:prSet/>
      <dgm:spPr/>
      <dgm:t>
        <a:bodyPr/>
        <a:lstStyle/>
        <a:p>
          <a:endParaRPr lang="en-US"/>
        </a:p>
      </dgm:t>
    </dgm:pt>
    <dgm:pt modelId="{40C532BE-54D6-48A0-8DB4-D4A1DF190E27}" type="sibTrans" cxnId="{36473D4A-D264-4DF3-8FD2-24EAFF633D83}">
      <dgm:prSet/>
      <dgm:spPr/>
      <dgm:t>
        <a:bodyPr/>
        <a:lstStyle/>
        <a:p>
          <a:endParaRPr lang="en-US"/>
        </a:p>
      </dgm:t>
    </dgm:pt>
    <dgm:pt modelId="{8C7EBCBD-51F7-4DB9-AEE4-48644F186FDD}">
      <dgm:prSet/>
      <dgm:spPr/>
      <dgm:t>
        <a:bodyPr/>
        <a:lstStyle/>
        <a:p>
          <a:r>
            <a:rPr lang="en-US" b="1" dirty="0"/>
            <a:t>PLANNING / ZONING  -- Land Use &amp; Permitting Strategies</a:t>
          </a:r>
          <a:endParaRPr lang="en-US" dirty="0"/>
        </a:p>
      </dgm:t>
    </dgm:pt>
    <dgm:pt modelId="{E0E7D862-7B6E-4FAE-AFE8-45BB47B186FB}" type="parTrans" cxnId="{06E9C013-B15B-4A72-A1B3-7366C8A7D411}">
      <dgm:prSet/>
      <dgm:spPr/>
      <dgm:t>
        <a:bodyPr/>
        <a:lstStyle/>
        <a:p>
          <a:endParaRPr lang="en-US"/>
        </a:p>
      </dgm:t>
    </dgm:pt>
    <dgm:pt modelId="{20EE4C91-D56C-4A96-8CE8-3252EB5B2C56}" type="sibTrans" cxnId="{06E9C013-B15B-4A72-A1B3-7366C8A7D411}">
      <dgm:prSet/>
      <dgm:spPr/>
      <dgm:t>
        <a:bodyPr/>
        <a:lstStyle/>
        <a:p>
          <a:endParaRPr lang="en-US"/>
        </a:p>
      </dgm:t>
    </dgm:pt>
    <dgm:pt modelId="{42C81B80-6291-477D-BD31-7165D0AE1217}">
      <dgm:prSet/>
      <dgm:spPr/>
      <dgm:t>
        <a:bodyPr anchor="ctr"/>
        <a:lstStyle/>
        <a:p>
          <a:r>
            <a:rPr lang="en-US" b="1" dirty="0"/>
            <a:t>PRESERVATION – Building Solutions to Preserve Farmworker Housing </a:t>
          </a:r>
          <a:endParaRPr lang="en-US" dirty="0"/>
        </a:p>
      </dgm:t>
    </dgm:pt>
    <dgm:pt modelId="{6E69D015-81CA-43E2-8C90-7C2EFDBB0B6D}" type="parTrans" cxnId="{4655DD9C-0388-49C6-B3E5-F63ED7D049DB}">
      <dgm:prSet/>
      <dgm:spPr/>
      <dgm:t>
        <a:bodyPr/>
        <a:lstStyle/>
        <a:p>
          <a:endParaRPr lang="en-US"/>
        </a:p>
      </dgm:t>
    </dgm:pt>
    <dgm:pt modelId="{656E576F-8587-4877-BD73-CA3AFE027D75}" type="sibTrans" cxnId="{4655DD9C-0388-49C6-B3E5-F63ED7D049DB}">
      <dgm:prSet/>
      <dgm:spPr/>
      <dgm:t>
        <a:bodyPr/>
        <a:lstStyle/>
        <a:p>
          <a:endParaRPr lang="en-US"/>
        </a:p>
      </dgm:t>
    </dgm:pt>
    <dgm:pt modelId="{7470355B-7286-405A-8C03-1ED56A2BA712}">
      <dgm:prSet/>
      <dgm:spPr/>
      <dgm:t>
        <a:bodyPr/>
        <a:lstStyle/>
        <a:p>
          <a:r>
            <a:rPr lang="en-US" b="1" dirty="0"/>
            <a:t>GENERAL AH – Program and Policy Strategies that Benefit Affordable Housing in General</a:t>
          </a:r>
          <a:endParaRPr lang="en-US" dirty="0"/>
        </a:p>
      </dgm:t>
    </dgm:pt>
    <dgm:pt modelId="{0747892E-95F1-4AF9-8BA8-3500A2D554C1}" type="parTrans" cxnId="{8280677B-6DFD-4478-B5E3-68AA510AF9C2}">
      <dgm:prSet/>
      <dgm:spPr/>
      <dgm:t>
        <a:bodyPr/>
        <a:lstStyle/>
        <a:p>
          <a:endParaRPr lang="en-US"/>
        </a:p>
      </dgm:t>
    </dgm:pt>
    <dgm:pt modelId="{7D7C9584-4F9B-43D8-AAB4-15E59D8378E2}" type="sibTrans" cxnId="{8280677B-6DFD-4478-B5E3-68AA510AF9C2}">
      <dgm:prSet/>
      <dgm:spPr/>
      <dgm:t>
        <a:bodyPr/>
        <a:lstStyle/>
        <a:p>
          <a:endParaRPr lang="en-US"/>
        </a:p>
      </dgm:t>
    </dgm:pt>
    <dgm:pt modelId="{6FF3F58D-E55A-43B8-919F-3ADF4ED1D58C}" type="pres">
      <dgm:prSet presAssocID="{25F315F2-F426-490D-B71F-3A016FA868F5}" presName="diagram" presStyleCnt="0">
        <dgm:presLayoutVars>
          <dgm:dir/>
          <dgm:resizeHandles val="exact"/>
        </dgm:presLayoutVars>
      </dgm:prSet>
      <dgm:spPr/>
    </dgm:pt>
    <dgm:pt modelId="{84CE061A-89D2-4344-AD92-A183798E8034}" type="pres">
      <dgm:prSet presAssocID="{A606C807-C89D-4E12-BA30-257B9BD262EB}" presName="node" presStyleLbl="node1" presStyleIdx="0" presStyleCnt="5" custLinFactNeighborX="1035" custLinFactNeighborY="-3">
        <dgm:presLayoutVars>
          <dgm:bulletEnabled val="1"/>
        </dgm:presLayoutVars>
      </dgm:prSet>
      <dgm:spPr/>
    </dgm:pt>
    <dgm:pt modelId="{2FC30E24-B60E-469C-BA4A-041ED3484F5D}" type="pres">
      <dgm:prSet presAssocID="{0BDDC85A-A193-4AE6-A091-93F944608F21}" presName="sibTrans" presStyleCnt="0"/>
      <dgm:spPr/>
    </dgm:pt>
    <dgm:pt modelId="{8CE5E6CE-5CC4-43C9-BAD4-BF1103A652A3}" type="pres">
      <dgm:prSet presAssocID="{CCB5C5DC-4639-40E8-98FB-648D1D04933B}" presName="node" presStyleLbl="node1" presStyleIdx="1" presStyleCnt="5">
        <dgm:presLayoutVars>
          <dgm:bulletEnabled val="1"/>
        </dgm:presLayoutVars>
      </dgm:prSet>
      <dgm:spPr/>
    </dgm:pt>
    <dgm:pt modelId="{644F28F8-E5C3-4A88-83D4-74FAD360FA22}" type="pres">
      <dgm:prSet presAssocID="{40C532BE-54D6-48A0-8DB4-D4A1DF190E27}" presName="sibTrans" presStyleCnt="0"/>
      <dgm:spPr/>
    </dgm:pt>
    <dgm:pt modelId="{9483A5E1-C299-4EF6-920B-1E00BA0BBDC6}" type="pres">
      <dgm:prSet presAssocID="{8C7EBCBD-51F7-4DB9-AEE4-48644F186FDD}" presName="node" presStyleLbl="node1" presStyleIdx="2" presStyleCnt="5">
        <dgm:presLayoutVars>
          <dgm:bulletEnabled val="1"/>
        </dgm:presLayoutVars>
      </dgm:prSet>
      <dgm:spPr/>
    </dgm:pt>
    <dgm:pt modelId="{8173B4A6-A62F-4BE5-9EFA-8DFA6A65AFDE}" type="pres">
      <dgm:prSet presAssocID="{20EE4C91-D56C-4A96-8CE8-3252EB5B2C56}" presName="sibTrans" presStyleCnt="0"/>
      <dgm:spPr/>
    </dgm:pt>
    <dgm:pt modelId="{07A0DE50-69AB-4B41-B5AE-A64198E661F1}" type="pres">
      <dgm:prSet presAssocID="{42C81B80-6291-477D-BD31-7165D0AE1217}" presName="node" presStyleLbl="node1" presStyleIdx="3" presStyleCnt="5">
        <dgm:presLayoutVars>
          <dgm:bulletEnabled val="1"/>
        </dgm:presLayoutVars>
      </dgm:prSet>
      <dgm:spPr/>
    </dgm:pt>
    <dgm:pt modelId="{0E310829-B830-4BF3-9122-D041A0D6F640}" type="pres">
      <dgm:prSet presAssocID="{656E576F-8587-4877-BD73-CA3AFE027D75}" presName="sibTrans" presStyleCnt="0"/>
      <dgm:spPr/>
    </dgm:pt>
    <dgm:pt modelId="{19D55123-8AB4-40BC-8915-6F0A192BF60A}" type="pres">
      <dgm:prSet presAssocID="{7470355B-7286-405A-8C03-1ED56A2BA712}" presName="node" presStyleLbl="node1" presStyleIdx="4" presStyleCnt="5">
        <dgm:presLayoutVars>
          <dgm:bulletEnabled val="1"/>
        </dgm:presLayoutVars>
      </dgm:prSet>
      <dgm:spPr/>
    </dgm:pt>
  </dgm:ptLst>
  <dgm:cxnLst>
    <dgm:cxn modelId="{BB955607-4F7A-412D-A9AA-FFCE2B2A8995}" type="presOf" srcId="{CCB5C5DC-4639-40E8-98FB-648D1D04933B}" destId="{8CE5E6CE-5CC4-43C9-BAD4-BF1103A652A3}" srcOrd="0" destOrd="0" presId="urn:microsoft.com/office/officeart/2005/8/layout/default"/>
    <dgm:cxn modelId="{AE6EF512-9094-4734-A425-D850984672E1}" srcId="{25F315F2-F426-490D-B71F-3A016FA868F5}" destId="{A606C807-C89D-4E12-BA30-257B9BD262EB}" srcOrd="0" destOrd="0" parTransId="{10A4CFB7-DBF0-41FB-9D22-1A9E10421AFC}" sibTransId="{0BDDC85A-A193-4AE6-A091-93F944608F21}"/>
    <dgm:cxn modelId="{06E9C013-B15B-4A72-A1B3-7366C8A7D411}" srcId="{25F315F2-F426-490D-B71F-3A016FA868F5}" destId="{8C7EBCBD-51F7-4DB9-AEE4-48644F186FDD}" srcOrd="2" destOrd="0" parTransId="{E0E7D862-7B6E-4FAE-AFE8-45BB47B186FB}" sibTransId="{20EE4C91-D56C-4A96-8CE8-3252EB5B2C56}"/>
    <dgm:cxn modelId="{DC3E042E-3B93-43D0-9F40-617CDEF7E872}" type="presOf" srcId="{A606C807-C89D-4E12-BA30-257B9BD262EB}" destId="{84CE061A-89D2-4344-AD92-A183798E8034}" srcOrd="0" destOrd="0" presId="urn:microsoft.com/office/officeart/2005/8/layout/default"/>
    <dgm:cxn modelId="{A5BCCA38-CBCA-4113-9CB8-2D1B3F98473D}" type="presOf" srcId="{25F315F2-F426-490D-B71F-3A016FA868F5}" destId="{6FF3F58D-E55A-43B8-919F-3ADF4ED1D58C}" srcOrd="0" destOrd="0" presId="urn:microsoft.com/office/officeart/2005/8/layout/default"/>
    <dgm:cxn modelId="{36473D4A-D264-4DF3-8FD2-24EAFF633D83}" srcId="{25F315F2-F426-490D-B71F-3A016FA868F5}" destId="{CCB5C5DC-4639-40E8-98FB-648D1D04933B}" srcOrd="1" destOrd="0" parTransId="{1B7F4B3A-2B21-4B85-9B7D-A7C834165209}" sibTransId="{40C532BE-54D6-48A0-8DB4-D4A1DF190E27}"/>
    <dgm:cxn modelId="{BF2AA475-7DB8-49A6-A5D1-19A2E2A00C2F}" type="presOf" srcId="{8C7EBCBD-51F7-4DB9-AEE4-48644F186FDD}" destId="{9483A5E1-C299-4EF6-920B-1E00BA0BBDC6}" srcOrd="0" destOrd="0" presId="urn:microsoft.com/office/officeart/2005/8/layout/default"/>
    <dgm:cxn modelId="{8280677B-6DFD-4478-B5E3-68AA510AF9C2}" srcId="{25F315F2-F426-490D-B71F-3A016FA868F5}" destId="{7470355B-7286-405A-8C03-1ED56A2BA712}" srcOrd="4" destOrd="0" parTransId="{0747892E-95F1-4AF9-8BA8-3500A2D554C1}" sibTransId="{7D7C9584-4F9B-43D8-AAB4-15E59D8378E2}"/>
    <dgm:cxn modelId="{4655DD9C-0388-49C6-B3E5-F63ED7D049DB}" srcId="{25F315F2-F426-490D-B71F-3A016FA868F5}" destId="{42C81B80-6291-477D-BD31-7165D0AE1217}" srcOrd="3" destOrd="0" parTransId="{6E69D015-81CA-43E2-8C90-7C2EFDBB0B6D}" sibTransId="{656E576F-8587-4877-BD73-CA3AFE027D75}"/>
    <dgm:cxn modelId="{889C18DF-5669-4658-BFCD-AFB4BC9E535A}" type="presOf" srcId="{42C81B80-6291-477D-BD31-7165D0AE1217}" destId="{07A0DE50-69AB-4B41-B5AE-A64198E661F1}" srcOrd="0" destOrd="0" presId="urn:microsoft.com/office/officeart/2005/8/layout/default"/>
    <dgm:cxn modelId="{C9156AFD-055B-4484-BFBF-3195B7B8956B}" type="presOf" srcId="{7470355B-7286-405A-8C03-1ED56A2BA712}" destId="{19D55123-8AB4-40BC-8915-6F0A192BF60A}" srcOrd="0" destOrd="0" presId="urn:microsoft.com/office/officeart/2005/8/layout/default"/>
    <dgm:cxn modelId="{D0A3605D-36C4-452D-99CC-3D1BCBADE19B}" type="presParOf" srcId="{6FF3F58D-E55A-43B8-919F-3ADF4ED1D58C}" destId="{84CE061A-89D2-4344-AD92-A183798E8034}" srcOrd="0" destOrd="0" presId="urn:microsoft.com/office/officeart/2005/8/layout/default"/>
    <dgm:cxn modelId="{4716EEDE-CD9A-49BF-8C08-4FC2942DD9C6}" type="presParOf" srcId="{6FF3F58D-E55A-43B8-919F-3ADF4ED1D58C}" destId="{2FC30E24-B60E-469C-BA4A-041ED3484F5D}" srcOrd="1" destOrd="0" presId="urn:microsoft.com/office/officeart/2005/8/layout/default"/>
    <dgm:cxn modelId="{8EFD0407-F0D3-428D-AEF5-4271BED25019}" type="presParOf" srcId="{6FF3F58D-E55A-43B8-919F-3ADF4ED1D58C}" destId="{8CE5E6CE-5CC4-43C9-BAD4-BF1103A652A3}" srcOrd="2" destOrd="0" presId="urn:microsoft.com/office/officeart/2005/8/layout/default"/>
    <dgm:cxn modelId="{E77381A1-9EBE-4BF6-946C-E40A85BA3EF0}" type="presParOf" srcId="{6FF3F58D-E55A-43B8-919F-3ADF4ED1D58C}" destId="{644F28F8-E5C3-4A88-83D4-74FAD360FA22}" srcOrd="3" destOrd="0" presId="urn:microsoft.com/office/officeart/2005/8/layout/default"/>
    <dgm:cxn modelId="{827B6D60-5A44-4B2C-AF5D-152C4D5965F2}" type="presParOf" srcId="{6FF3F58D-E55A-43B8-919F-3ADF4ED1D58C}" destId="{9483A5E1-C299-4EF6-920B-1E00BA0BBDC6}" srcOrd="4" destOrd="0" presId="urn:microsoft.com/office/officeart/2005/8/layout/default"/>
    <dgm:cxn modelId="{522195DE-63EE-40E7-8ECE-E9BED6E23F61}" type="presParOf" srcId="{6FF3F58D-E55A-43B8-919F-3ADF4ED1D58C}" destId="{8173B4A6-A62F-4BE5-9EFA-8DFA6A65AFDE}" srcOrd="5" destOrd="0" presId="urn:microsoft.com/office/officeart/2005/8/layout/default"/>
    <dgm:cxn modelId="{CDB16F4A-48D0-4701-8ED5-693FC9689045}" type="presParOf" srcId="{6FF3F58D-E55A-43B8-919F-3ADF4ED1D58C}" destId="{07A0DE50-69AB-4B41-B5AE-A64198E661F1}" srcOrd="6" destOrd="0" presId="urn:microsoft.com/office/officeart/2005/8/layout/default"/>
    <dgm:cxn modelId="{4269E088-1FB9-4B54-8A7B-7F3166A812FC}" type="presParOf" srcId="{6FF3F58D-E55A-43B8-919F-3ADF4ED1D58C}" destId="{0E310829-B830-4BF3-9122-D041A0D6F640}" srcOrd="7" destOrd="0" presId="urn:microsoft.com/office/officeart/2005/8/layout/default"/>
    <dgm:cxn modelId="{A3475667-6949-4E36-935F-A506477A9AAA}" type="presParOf" srcId="{6FF3F58D-E55A-43B8-919F-3ADF4ED1D58C}" destId="{19D55123-8AB4-40BC-8915-6F0A192BF60A}"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F64CA-8325-4A2E-89DF-6B6C234D06DD}">
      <dsp:nvSpPr>
        <dsp:cNvPr id="0" name=""/>
        <dsp:cNvSpPr/>
      </dsp:nvSpPr>
      <dsp:spPr>
        <a:xfrm>
          <a:off x="747091" y="269425"/>
          <a:ext cx="2965896" cy="2592566"/>
        </a:xfrm>
        <a:prstGeom prst="rightArrow">
          <a:avLst>
            <a:gd name="adj1" fmla="val 70000"/>
            <a:gd name="adj2" fmla="val 50000"/>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57150" lvl="1" indent="-57150" algn="l" defTabSz="444500">
            <a:lnSpc>
              <a:spcPct val="90000"/>
            </a:lnSpc>
            <a:spcBef>
              <a:spcPct val="0"/>
            </a:spcBef>
            <a:spcAft>
              <a:spcPct val="15000"/>
            </a:spcAft>
            <a:buFont typeface="Times New Roman" panose="02020603050405020304" pitchFamily="18" charset="0"/>
            <a:buChar char="•"/>
          </a:pPr>
          <a:r>
            <a:rPr lang="en-US" sz="1000" b="1" kern="1200" dirty="0"/>
            <a:t>ANALYSIS</a:t>
          </a:r>
          <a:r>
            <a:rPr lang="en-US" sz="1000" kern="1200" dirty="0"/>
            <a:t> -- Prepare a robust analysis regarding your community’s farmworker population -- numbers of farmworkers, school age children, and the impact of agriculture on the local economy.  </a:t>
          </a:r>
        </a:p>
        <a:p>
          <a:pPr marL="57150" lvl="1" indent="-57150" algn="l" defTabSz="444500">
            <a:lnSpc>
              <a:spcPct val="90000"/>
            </a:lnSpc>
            <a:spcBef>
              <a:spcPct val="0"/>
            </a:spcBef>
            <a:spcAft>
              <a:spcPct val="15000"/>
            </a:spcAft>
            <a:buFont typeface="Times New Roman" panose="02020603050405020304" pitchFamily="18" charset="0"/>
            <a:buChar char="•"/>
          </a:pPr>
          <a:r>
            <a:rPr lang="en-US" sz="1000" b="1" kern="1200" dirty="0"/>
            <a:t>OUTREACH</a:t>
          </a:r>
          <a:r>
            <a:rPr lang="en-US" sz="1000" kern="1200" dirty="0"/>
            <a:t> – Must do outreach to Farmworkers as part of your AFFH review.  </a:t>
          </a:r>
        </a:p>
      </dsp:txBody>
      <dsp:txXfrm>
        <a:off x="1488565" y="658310"/>
        <a:ext cx="1445874" cy="1814796"/>
      </dsp:txXfrm>
    </dsp:sp>
    <dsp:sp modelId="{EA38AAE8-C49E-49F1-8DEF-811BFC2688AF}">
      <dsp:nvSpPr>
        <dsp:cNvPr id="0" name=""/>
        <dsp:cNvSpPr/>
      </dsp:nvSpPr>
      <dsp:spPr>
        <a:xfrm>
          <a:off x="5617" y="824234"/>
          <a:ext cx="1482948" cy="14829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a:t>STEP #1 – ROBUST ANALYSIS</a:t>
          </a:r>
          <a:endParaRPr lang="en-US" sz="1300" b="1" kern="1200" dirty="0"/>
        </a:p>
      </dsp:txBody>
      <dsp:txXfrm>
        <a:off x="222790" y="1041407"/>
        <a:ext cx="1048602" cy="1048602"/>
      </dsp:txXfrm>
    </dsp:sp>
    <dsp:sp modelId="{4EC59951-C4C3-447D-93C1-DBDFCE2A99B2}">
      <dsp:nvSpPr>
        <dsp:cNvPr id="0" name=""/>
        <dsp:cNvSpPr/>
      </dsp:nvSpPr>
      <dsp:spPr>
        <a:xfrm>
          <a:off x="4639829" y="269425"/>
          <a:ext cx="2965896" cy="2592566"/>
        </a:xfrm>
        <a:prstGeom prst="rightArrow">
          <a:avLst>
            <a:gd name="adj1" fmla="val 70000"/>
            <a:gd name="adj2" fmla="val 50000"/>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a:t>Data on farmworkers determines the additional level of programmatic support that is required. </a:t>
          </a:r>
        </a:p>
        <a:p>
          <a:pPr marL="57150" lvl="1" indent="-57150" algn="l" defTabSz="444500">
            <a:lnSpc>
              <a:spcPct val="90000"/>
            </a:lnSpc>
            <a:spcBef>
              <a:spcPct val="0"/>
            </a:spcBef>
            <a:spcAft>
              <a:spcPct val="15000"/>
            </a:spcAft>
            <a:buChar char="•"/>
          </a:pPr>
          <a:r>
            <a:rPr lang="en-US" sz="1000" kern="1200" dirty="0"/>
            <a:t>HCD has been requiring additional farmworker analysis especially in the special needs section and inclusion of farmworkers in programs. </a:t>
          </a:r>
        </a:p>
      </dsp:txBody>
      <dsp:txXfrm>
        <a:off x="5381303" y="658310"/>
        <a:ext cx="1445874" cy="1814796"/>
      </dsp:txXfrm>
    </dsp:sp>
    <dsp:sp modelId="{81385535-45B7-4BCA-B668-664489B9469E}">
      <dsp:nvSpPr>
        <dsp:cNvPr id="0" name=""/>
        <dsp:cNvSpPr/>
      </dsp:nvSpPr>
      <dsp:spPr>
        <a:xfrm>
          <a:off x="3898355" y="824234"/>
          <a:ext cx="1482948" cy="14829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a:t>STEP #2 – DETERMINE LEVEL OF DATA SIGNIFICANCE</a:t>
          </a:r>
          <a:endParaRPr lang="en-US" sz="1300" b="1" kern="1200" dirty="0"/>
        </a:p>
      </dsp:txBody>
      <dsp:txXfrm>
        <a:off x="4115528" y="1041407"/>
        <a:ext cx="1048602" cy="1048602"/>
      </dsp:txXfrm>
    </dsp:sp>
    <dsp:sp modelId="{D8769B37-A0D3-412A-BA0D-0D7B6E64C9B5}">
      <dsp:nvSpPr>
        <dsp:cNvPr id="0" name=""/>
        <dsp:cNvSpPr/>
      </dsp:nvSpPr>
      <dsp:spPr>
        <a:xfrm>
          <a:off x="8532568" y="269425"/>
          <a:ext cx="2965896" cy="2592566"/>
        </a:xfrm>
        <a:prstGeom prst="rightArrow">
          <a:avLst>
            <a:gd name="adj1" fmla="val 70000"/>
            <a:gd name="adj2" fmla="val 50000"/>
          </a:avLst>
        </a:prstGeom>
        <a:solidFill>
          <a:schemeClr val="accent2">
            <a:alpha val="90000"/>
            <a:tint val="40000"/>
            <a:hueOff val="0"/>
            <a:satOff val="0"/>
            <a:lumOff val="0"/>
            <a:alphaOff val="0"/>
          </a:schemeClr>
        </a:solidFill>
        <a:ln w="15875"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57150" lvl="1" indent="-57150" algn="l" defTabSz="444500">
            <a:lnSpc>
              <a:spcPct val="90000"/>
            </a:lnSpc>
            <a:spcBef>
              <a:spcPct val="0"/>
            </a:spcBef>
            <a:spcAft>
              <a:spcPct val="15000"/>
            </a:spcAft>
            <a:buFont typeface="Times New Roman" panose="02020603050405020304" pitchFamily="18" charset="0"/>
            <a:buChar char="•"/>
          </a:pPr>
          <a:r>
            <a:rPr lang="en-US" sz="1000" kern="1200" dirty="0"/>
            <a:t>Incorporate programs and policies into the HE.</a:t>
          </a:r>
        </a:p>
        <a:p>
          <a:pPr marL="57150" lvl="1" indent="-57150" algn="l" defTabSz="444500">
            <a:lnSpc>
              <a:spcPct val="90000"/>
            </a:lnSpc>
            <a:spcBef>
              <a:spcPct val="0"/>
            </a:spcBef>
            <a:spcAft>
              <a:spcPct val="15000"/>
            </a:spcAft>
            <a:buFont typeface="Times New Roman" panose="02020603050405020304" pitchFamily="18" charset="0"/>
            <a:buChar char="•"/>
          </a:pPr>
          <a:r>
            <a:rPr lang="en-US" sz="1000" kern="1200" dirty="0"/>
            <a:t>Programs and policies must have:  (1) metrics, (2) implementation timeline, and (3) be responsive to AFFH issues. </a:t>
          </a:r>
        </a:p>
      </dsp:txBody>
      <dsp:txXfrm>
        <a:off x="9274042" y="658310"/>
        <a:ext cx="1445874" cy="1814796"/>
      </dsp:txXfrm>
    </dsp:sp>
    <dsp:sp modelId="{122256CB-C149-483D-A69F-4660419D1971}">
      <dsp:nvSpPr>
        <dsp:cNvPr id="0" name=""/>
        <dsp:cNvSpPr/>
      </dsp:nvSpPr>
      <dsp:spPr>
        <a:xfrm>
          <a:off x="7791094" y="824234"/>
          <a:ext cx="1482948" cy="148294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a:t>STEP #3 – PROGRAM &amp; POLICIES</a:t>
          </a:r>
          <a:endParaRPr lang="en-US" sz="1300" b="1" kern="1200" dirty="0"/>
        </a:p>
      </dsp:txBody>
      <dsp:txXfrm>
        <a:off x="8008267" y="1041407"/>
        <a:ext cx="1048602" cy="10486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2110F-6AE5-4B7B-BD06-8EB023ECD1C2}">
      <dsp:nvSpPr>
        <dsp:cNvPr id="0" name=""/>
        <dsp:cNvSpPr/>
      </dsp:nvSpPr>
      <dsp:spPr>
        <a:xfrm>
          <a:off x="39237" y="0"/>
          <a:ext cx="4733555" cy="2259249"/>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DATA </a:t>
          </a:r>
          <a:br>
            <a:rPr lang="en-US" sz="1800" b="1" kern="1200" dirty="0">
              <a:solidFill>
                <a:srgbClr val="FFC000"/>
              </a:solidFill>
            </a:rPr>
          </a:br>
          <a:r>
            <a:rPr lang="en-US" sz="1800" b="1" kern="1200" dirty="0">
              <a:solidFill>
                <a:srgbClr val="FFC000"/>
              </a:solidFill>
            </a:rPr>
            <a:t>MINIMAL / MINOR</a:t>
          </a:r>
        </a:p>
        <a:p>
          <a:pPr marL="114300" lvl="1" indent="-114300" algn="l" defTabSz="622300">
            <a:lnSpc>
              <a:spcPct val="90000"/>
            </a:lnSpc>
            <a:spcBef>
              <a:spcPct val="0"/>
            </a:spcBef>
            <a:spcAft>
              <a:spcPct val="15000"/>
            </a:spcAft>
            <a:buChar char="•"/>
          </a:pPr>
          <a:r>
            <a:rPr lang="en-US" sz="1400" kern="1200" dirty="0"/>
            <a:t>Analysis may show limited number of farmworkers.</a:t>
          </a:r>
        </a:p>
        <a:p>
          <a:pPr marL="114300" lvl="1" indent="-114300" algn="l" defTabSz="622300">
            <a:lnSpc>
              <a:spcPct val="90000"/>
            </a:lnSpc>
            <a:spcBef>
              <a:spcPct val="0"/>
            </a:spcBef>
            <a:spcAft>
              <a:spcPct val="15000"/>
            </a:spcAft>
            <a:buChar char="•"/>
          </a:pPr>
          <a:r>
            <a:rPr lang="en-US" sz="1400" kern="1200" dirty="0"/>
            <a:t>Integrate into general AH plan throughout HE by including FW in list of special need populations to be accommodated.</a:t>
          </a:r>
        </a:p>
        <a:p>
          <a:pPr marL="114300" lvl="1" indent="-114300" algn="l" defTabSz="622300">
            <a:lnSpc>
              <a:spcPct val="90000"/>
            </a:lnSpc>
            <a:spcBef>
              <a:spcPct val="0"/>
            </a:spcBef>
            <a:spcAft>
              <a:spcPct val="15000"/>
            </a:spcAft>
            <a:buChar char="•"/>
          </a:pPr>
          <a:r>
            <a:rPr lang="en-US" sz="1400" kern="1200" dirty="0"/>
            <a:t>Partner with County &amp; Planning Collaborative for outreach.</a:t>
          </a:r>
          <a:br>
            <a:rPr lang="en-US" sz="1400" kern="1200" dirty="0"/>
          </a:br>
          <a:endParaRPr lang="en-US" sz="1400" kern="1200" dirty="0"/>
        </a:p>
        <a:p>
          <a:pPr marL="114300" lvl="1" indent="-114300" algn="l" defTabSz="622300">
            <a:lnSpc>
              <a:spcPct val="90000"/>
            </a:lnSpc>
            <a:spcBef>
              <a:spcPct val="0"/>
            </a:spcBef>
            <a:spcAft>
              <a:spcPct val="15000"/>
            </a:spcAft>
            <a:buChar char="•"/>
          </a:pPr>
          <a:r>
            <a:rPr lang="en-US" sz="1400" kern="1200" dirty="0"/>
            <a:t>EXAMPLE: Duarte, Santa Monica</a:t>
          </a:r>
        </a:p>
      </dsp:txBody>
      <dsp:txXfrm>
        <a:off x="105408" y="66171"/>
        <a:ext cx="4601213" cy="2126907"/>
      </dsp:txXfrm>
    </dsp:sp>
    <dsp:sp modelId="{6C6719AB-FEB0-4984-831E-749E154A3292}">
      <dsp:nvSpPr>
        <dsp:cNvPr id="0" name=""/>
        <dsp:cNvSpPr/>
      </dsp:nvSpPr>
      <dsp:spPr>
        <a:xfrm>
          <a:off x="5019171" y="798785"/>
          <a:ext cx="522323" cy="661677"/>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5019171" y="931120"/>
        <a:ext cx="365626" cy="397007"/>
      </dsp:txXfrm>
    </dsp:sp>
    <dsp:sp modelId="{1CBDC943-0DD9-4385-A5B1-AEC1FFD2FFD0}">
      <dsp:nvSpPr>
        <dsp:cNvPr id="0" name=""/>
        <dsp:cNvSpPr/>
      </dsp:nvSpPr>
      <dsp:spPr>
        <a:xfrm>
          <a:off x="5758308" y="0"/>
          <a:ext cx="4733555" cy="2259249"/>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latin typeface="Calibri" panose="020F0502020204030204"/>
              <a:ea typeface="+mn-ea"/>
              <a:cs typeface="+mn-cs"/>
            </a:rPr>
            <a:t>DATA</a:t>
          </a:r>
          <a:br>
            <a:rPr lang="en-US" sz="1800" b="1" kern="1200" dirty="0">
              <a:solidFill>
                <a:srgbClr val="FFC000"/>
              </a:solidFill>
              <a:latin typeface="Calibri" panose="020F0502020204030204"/>
              <a:ea typeface="+mn-ea"/>
              <a:cs typeface="+mn-cs"/>
            </a:rPr>
          </a:br>
          <a:r>
            <a:rPr lang="en-US" sz="1800" b="1" kern="1200" dirty="0">
              <a:solidFill>
                <a:srgbClr val="FFC000"/>
              </a:solidFill>
              <a:latin typeface="Calibri" panose="020F0502020204030204"/>
              <a:ea typeface="+mn-ea"/>
              <a:cs typeface="+mn-cs"/>
            </a:rPr>
            <a:t>SIGNIFICANT </a:t>
          </a:r>
        </a:p>
        <a:p>
          <a:pPr marL="57150" lvl="1" indent="0" algn="l" defTabSz="488950">
            <a:lnSpc>
              <a:spcPct val="90000"/>
            </a:lnSpc>
            <a:spcBef>
              <a:spcPct val="0"/>
            </a:spcBef>
            <a:spcAft>
              <a:spcPct val="15000"/>
            </a:spcAft>
            <a:buChar char="•"/>
          </a:pPr>
          <a:r>
            <a:rPr lang="en-US" sz="1400" kern="1200" dirty="0"/>
            <a:t>Add targeted programs and policies in Housing Element for farmworkers.</a:t>
          </a:r>
        </a:p>
        <a:p>
          <a:pPr marL="57150" lvl="1" indent="0" algn="l" defTabSz="488950">
            <a:lnSpc>
              <a:spcPct val="90000"/>
            </a:lnSpc>
            <a:spcBef>
              <a:spcPct val="0"/>
            </a:spcBef>
            <a:spcAft>
              <a:spcPct val="15000"/>
            </a:spcAft>
            <a:buChar char="•"/>
          </a:pPr>
          <a:r>
            <a:rPr lang="en-US" sz="1400" kern="1200" dirty="0"/>
            <a:t>Requires numerical metrics and timelines for programs.</a:t>
          </a:r>
        </a:p>
        <a:p>
          <a:pPr marL="57150" lvl="1" indent="0" algn="l" defTabSz="488950">
            <a:lnSpc>
              <a:spcPct val="90000"/>
            </a:lnSpc>
            <a:spcBef>
              <a:spcPct val="0"/>
            </a:spcBef>
            <a:spcAft>
              <a:spcPct val="15000"/>
            </a:spcAft>
            <a:buChar char="•"/>
          </a:pPr>
          <a:r>
            <a:rPr lang="en-US" sz="1400" kern="1200" dirty="0"/>
            <a:t>Partner with County &amp; Planning Collaborative for outreach.</a:t>
          </a:r>
          <a:br>
            <a:rPr lang="en-US" sz="1400" kern="1200" dirty="0"/>
          </a:br>
          <a:endParaRPr lang="en-US" sz="1400" kern="1200" dirty="0"/>
        </a:p>
        <a:p>
          <a:pPr marL="57150" lvl="1" indent="0" algn="l" defTabSz="488950">
            <a:lnSpc>
              <a:spcPct val="90000"/>
            </a:lnSpc>
            <a:spcBef>
              <a:spcPct val="0"/>
            </a:spcBef>
            <a:spcAft>
              <a:spcPct val="15000"/>
            </a:spcAft>
            <a:buChar char="•"/>
          </a:pPr>
          <a:r>
            <a:rPr lang="en-US" sz="1400" kern="1200" dirty="0"/>
            <a:t>EXAMPLE - Ventura County, Wildomar, Coachella</a:t>
          </a:r>
        </a:p>
      </dsp:txBody>
      <dsp:txXfrm>
        <a:off x="5824479" y="66171"/>
        <a:ext cx="4601213" cy="21269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E061A-89D2-4344-AD92-A183798E8034}">
      <dsp:nvSpPr>
        <dsp:cNvPr id="0" name=""/>
        <dsp:cNvSpPr/>
      </dsp:nvSpPr>
      <dsp:spPr>
        <a:xfrm>
          <a:off x="228698" y="0"/>
          <a:ext cx="3397797" cy="2038678"/>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FUNDING -- Funding Strategies for Farmworker Housing</a:t>
          </a:r>
          <a:endParaRPr lang="en-US" sz="2600" kern="1200" dirty="0"/>
        </a:p>
      </dsp:txBody>
      <dsp:txXfrm>
        <a:off x="228698" y="0"/>
        <a:ext cx="3397797" cy="2038678"/>
      </dsp:txXfrm>
    </dsp:sp>
    <dsp:sp modelId="{8CE5E6CE-5CC4-43C9-BAD4-BF1103A652A3}">
      <dsp:nvSpPr>
        <dsp:cNvPr id="0" name=""/>
        <dsp:cNvSpPr/>
      </dsp:nvSpPr>
      <dsp:spPr>
        <a:xfrm>
          <a:off x="3931108" y="59"/>
          <a:ext cx="3397797" cy="2038678"/>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PROMOTING -- Convene, Facilitate, Coordinate &amp; Share</a:t>
          </a:r>
          <a:endParaRPr lang="en-US" sz="2600" kern="1200" dirty="0"/>
        </a:p>
      </dsp:txBody>
      <dsp:txXfrm>
        <a:off x="3931108" y="59"/>
        <a:ext cx="3397797" cy="2038678"/>
      </dsp:txXfrm>
    </dsp:sp>
    <dsp:sp modelId="{9483A5E1-C299-4EF6-920B-1E00BA0BBDC6}">
      <dsp:nvSpPr>
        <dsp:cNvPr id="0" name=""/>
        <dsp:cNvSpPr/>
      </dsp:nvSpPr>
      <dsp:spPr>
        <a:xfrm>
          <a:off x="7668685" y="59"/>
          <a:ext cx="3397797" cy="2038678"/>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PLANNING / ZONING  -- Land Use &amp; Permitting Strategies</a:t>
          </a:r>
          <a:endParaRPr lang="en-US" sz="2600" kern="1200" dirty="0"/>
        </a:p>
      </dsp:txBody>
      <dsp:txXfrm>
        <a:off x="7668685" y="59"/>
        <a:ext cx="3397797" cy="2038678"/>
      </dsp:txXfrm>
    </dsp:sp>
    <dsp:sp modelId="{07A0DE50-69AB-4B41-B5AE-A64198E661F1}">
      <dsp:nvSpPr>
        <dsp:cNvPr id="0" name=""/>
        <dsp:cNvSpPr/>
      </dsp:nvSpPr>
      <dsp:spPr>
        <a:xfrm>
          <a:off x="2062320" y="2378517"/>
          <a:ext cx="3397797" cy="2038678"/>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PRESERVATION – Building Solutions to Preserve Farmworker Housing </a:t>
          </a:r>
          <a:endParaRPr lang="en-US" sz="2600" kern="1200" dirty="0"/>
        </a:p>
      </dsp:txBody>
      <dsp:txXfrm>
        <a:off x="2062320" y="2378517"/>
        <a:ext cx="3397797" cy="2038678"/>
      </dsp:txXfrm>
    </dsp:sp>
    <dsp:sp modelId="{19D55123-8AB4-40BC-8915-6F0A192BF60A}">
      <dsp:nvSpPr>
        <dsp:cNvPr id="0" name=""/>
        <dsp:cNvSpPr/>
      </dsp:nvSpPr>
      <dsp:spPr>
        <a:xfrm>
          <a:off x="5799897" y="2378517"/>
          <a:ext cx="3397797" cy="2038678"/>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GENERAL AH – Program and Policy Strategies that Benefit Affordable Housing in General</a:t>
          </a:r>
          <a:endParaRPr lang="en-US" sz="2600" kern="1200" dirty="0"/>
        </a:p>
      </dsp:txBody>
      <dsp:txXfrm>
        <a:off x="5799897" y="2378517"/>
        <a:ext cx="3397797" cy="203867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34C988-9206-4D99-B024-DDF8A8F1C5AA}"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FDB98-DD6B-4DBA-AF00-B4C2FA946AC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1725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4C988-9206-4D99-B024-DDF8A8F1C5AA}"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FDB98-DD6B-4DBA-AF00-B4C2FA946AC5}" type="slidenum">
              <a:rPr lang="en-US" smtClean="0"/>
              <a:t>‹#›</a:t>
            </a:fld>
            <a:endParaRPr lang="en-US"/>
          </a:p>
        </p:txBody>
      </p:sp>
    </p:spTree>
    <p:extLst>
      <p:ext uri="{BB962C8B-B14F-4D97-AF65-F5344CB8AC3E}">
        <p14:creationId xmlns:p14="http://schemas.microsoft.com/office/powerpoint/2010/main" val="1918942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4C988-9206-4D99-B024-DDF8A8F1C5AA}"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FDB98-DD6B-4DBA-AF00-B4C2FA946AC5}" type="slidenum">
              <a:rPr lang="en-US" smtClean="0"/>
              <a:t>‹#›</a:t>
            </a:fld>
            <a:endParaRPr lang="en-US"/>
          </a:p>
        </p:txBody>
      </p:sp>
    </p:spTree>
    <p:extLst>
      <p:ext uri="{BB962C8B-B14F-4D97-AF65-F5344CB8AC3E}">
        <p14:creationId xmlns:p14="http://schemas.microsoft.com/office/powerpoint/2010/main" val="1768741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34C988-9206-4D99-B024-DDF8A8F1C5AA}"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FDB98-DD6B-4DBA-AF00-B4C2FA946AC5}" type="slidenum">
              <a:rPr lang="en-US" smtClean="0"/>
              <a:t>‹#›</a:t>
            </a:fld>
            <a:endParaRPr lang="en-US"/>
          </a:p>
        </p:txBody>
      </p:sp>
    </p:spTree>
    <p:extLst>
      <p:ext uri="{BB962C8B-B14F-4D97-AF65-F5344CB8AC3E}">
        <p14:creationId xmlns:p14="http://schemas.microsoft.com/office/powerpoint/2010/main" val="1722172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34C988-9206-4D99-B024-DDF8A8F1C5AA}"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FDB98-DD6B-4DBA-AF00-B4C2FA946AC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7375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34C988-9206-4D99-B024-DDF8A8F1C5AA}"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FDB98-DD6B-4DBA-AF00-B4C2FA946AC5}" type="slidenum">
              <a:rPr lang="en-US" smtClean="0"/>
              <a:t>‹#›</a:t>
            </a:fld>
            <a:endParaRPr lang="en-US"/>
          </a:p>
        </p:txBody>
      </p:sp>
    </p:spTree>
    <p:extLst>
      <p:ext uri="{BB962C8B-B14F-4D97-AF65-F5344CB8AC3E}">
        <p14:creationId xmlns:p14="http://schemas.microsoft.com/office/powerpoint/2010/main" val="301298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34C988-9206-4D99-B024-DDF8A8F1C5AA}"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5FDB98-DD6B-4DBA-AF00-B4C2FA946AC5}" type="slidenum">
              <a:rPr lang="en-US" smtClean="0"/>
              <a:t>‹#›</a:t>
            </a:fld>
            <a:endParaRPr lang="en-US"/>
          </a:p>
        </p:txBody>
      </p:sp>
    </p:spTree>
    <p:extLst>
      <p:ext uri="{BB962C8B-B14F-4D97-AF65-F5344CB8AC3E}">
        <p14:creationId xmlns:p14="http://schemas.microsoft.com/office/powerpoint/2010/main" val="2418585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34C988-9206-4D99-B024-DDF8A8F1C5AA}"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5FDB98-DD6B-4DBA-AF00-B4C2FA946AC5}" type="slidenum">
              <a:rPr lang="en-US" smtClean="0"/>
              <a:t>‹#›</a:t>
            </a:fld>
            <a:endParaRPr lang="en-US"/>
          </a:p>
        </p:txBody>
      </p:sp>
    </p:spTree>
    <p:extLst>
      <p:ext uri="{BB962C8B-B14F-4D97-AF65-F5344CB8AC3E}">
        <p14:creationId xmlns:p14="http://schemas.microsoft.com/office/powerpoint/2010/main" val="3702915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034C988-9206-4D99-B024-DDF8A8F1C5AA}" type="datetimeFigureOut">
              <a:rPr lang="en-US" smtClean="0"/>
              <a:t>1/18/2022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95FDB98-DD6B-4DBA-AF00-B4C2FA946AC5}" type="slidenum">
              <a:rPr lang="en-US" smtClean="0"/>
              <a:t>‹#›</a:t>
            </a:fld>
            <a:endParaRPr lang="en-US"/>
          </a:p>
        </p:txBody>
      </p:sp>
    </p:spTree>
    <p:extLst>
      <p:ext uri="{BB962C8B-B14F-4D97-AF65-F5344CB8AC3E}">
        <p14:creationId xmlns:p14="http://schemas.microsoft.com/office/powerpoint/2010/main" val="109004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034C988-9206-4D99-B024-DDF8A8F1C5AA}" type="datetimeFigureOut">
              <a:rPr lang="en-US" smtClean="0"/>
              <a:t>1/18/2022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95FDB98-DD6B-4DBA-AF00-B4C2FA946AC5}" type="slidenum">
              <a:rPr lang="en-US" smtClean="0"/>
              <a:t>‹#›</a:t>
            </a:fld>
            <a:endParaRPr lang="en-US"/>
          </a:p>
        </p:txBody>
      </p:sp>
    </p:spTree>
    <p:extLst>
      <p:ext uri="{BB962C8B-B14F-4D97-AF65-F5344CB8AC3E}">
        <p14:creationId xmlns:p14="http://schemas.microsoft.com/office/powerpoint/2010/main" val="2123923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34C988-9206-4D99-B024-DDF8A8F1C5AA}"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FDB98-DD6B-4DBA-AF00-B4C2FA946AC5}" type="slidenum">
              <a:rPr lang="en-US" smtClean="0"/>
              <a:t>‹#›</a:t>
            </a:fld>
            <a:endParaRPr lang="en-US"/>
          </a:p>
        </p:txBody>
      </p:sp>
    </p:spTree>
    <p:extLst>
      <p:ext uri="{BB962C8B-B14F-4D97-AF65-F5344CB8AC3E}">
        <p14:creationId xmlns:p14="http://schemas.microsoft.com/office/powerpoint/2010/main" val="3564504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034C988-9206-4D99-B024-DDF8A8F1C5AA}" type="datetimeFigureOut">
              <a:rPr lang="en-US" smtClean="0"/>
              <a:t>1/18/2022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95FDB98-DD6B-4DBA-AF00-B4C2FA946AC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23967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9E1563-A9CD-4276-87ED-C501A5A404B2}"/>
              </a:ext>
            </a:extLst>
          </p:cNvPr>
          <p:cNvSpPr>
            <a:spLocks noGrp="1"/>
          </p:cNvSpPr>
          <p:nvPr>
            <p:ph type="ctrTitle"/>
          </p:nvPr>
        </p:nvSpPr>
        <p:spPr>
          <a:xfrm>
            <a:off x="1097280" y="2127738"/>
            <a:ext cx="10058400" cy="2197374"/>
          </a:xfrm>
        </p:spPr>
        <p:txBody>
          <a:bodyPr/>
          <a:lstStyle/>
          <a:p>
            <a:r>
              <a:rPr lang="en-US" dirty="0"/>
              <a:t>TOOLKIT </a:t>
            </a:r>
            <a:br>
              <a:rPr lang="en-US" dirty="0"/>
            </a:br>
            <a:r>
              <a:rPr lang="en-US" sz="6000" dirty="0"/>
              <a:t>Farmworker Housing</a:t>
            </a:r>
          </a:p>
        </p:txBody>
      </p:sp>
      <p:sp>
        <p:nvSpPr>
          <p:cNvPr id="5" name="Subtitle 4">
            <a:extLst>
              <a:ext uri="{FF2B5EF4-FFF2-40B4-BE49-F238E27FC236}">
                <a16:creationId xmlns:a16="http://schemas.microsoft.com/office/drawing/2014/main" id="{7338B235-B323-4004-B9F6-1C52D526C62C}"/>
              </a:ext>
            </a:extLst>
          </p:cNvPr>
          <p:cNvSpPr>
            <a:spLocks noGrp="1"/>
          </p:cNvSpPr>
          <p:nvPr>
            <p:ph type="subTitle" idx="1"/>
          </p:nvPr>
        </p:nvSpPr>
        <p:spPr/>
        <p:txBody>
          <a:bodyPr/>
          <a:lstStyle/>
          <a:p>
            <a:r>
              <a:rPr lang="en-US" dirty="0" err="1"/>
              <a:t>Abag</a:t>
            </a:r>
            <a:r>
              <a:rPr lang="en-US" dirty="0"/>
              <a:t> Housing Element Resource</a:t>
            </a:r>
          </a:p>
          <a:p>
            <a:r>
              <a:rPr lang="en-US" dirty="0"/>
              <a:t>Draft – January 2022</a:t>
            </a:r>
          </a:p>
        </p:txBody>
      </p:sp>
      <p:pic>
        <p:nvPicPr>
          <p:cNvPr id="6" name="Picture 5" descr="A picture containing shape&#10;&#10;Description automatically generated">
            <a:extLst>
              <a:ext uri="{FF2B5EF4-FFF2-40B4-BE49-F238E27FC236}">
                <a16:creationId xmlns:a16="http://schemas.microsoft.com/office/drawing/2014/main" id="{EA7435D0-25C2-8D47-8581-C94BB7656EDB}"/>
              </a:ext>
            </a:extLst>
          </p:cNvPr>
          <p:cNvPicPr>
            <a:picLocks noChangeAspect="1"/>
          </p:cNvPicPr>
          <p:nvPr/>
        </p:nvPicPr>
        <p:blipFill>
          <a:blip r:embed="rId2"/>
          <a:stretch>
            <a:fillRect/>
          </a:stretch>
        </p:blipFill>
        <p:spPr>
          <a:xfrm>
            <a:off x="1299460" y="5429899"/>
            <a:ext cx="4796540" cy="598462"/>
          </a:xfrm>
          <a:prstGeom prst="rect">
            <a:avLst/>
          </a:prstGeom>
        </p:spPr>
      </p:pic>
      <p:pic>
        <p:nvPicPr>
          <p:cNvPr id="7" name="Picture 6" descr="Logo&#10;&#10;Description automatically generated">
            <a:extLst>
              <a:ext uri="{FF2B5EF4-FFF2-40B4-BE49-F238E27FC236}">
                <a16:creationId xmlns:a16="http://schemas.microsoft.com/office/drawing/2014/main" id="{728F1D24-E5B3-9040-8F32-B8DE752AD440}"/>
              </a:ext>
            </a:extLst>
          </p:cNvPr>
          <p:cNvPicPr>
            <a:picLocks noChangeAspect="1"/>
          </p:cNvPicPr>
          <p:nvPr/>
        </p:nvPicPr>
        <p:blipFill>
          <a:blip r:embed="rId3"/>
          <a:stretch>
            <a:fillRect/>
          </a:stretch>
        </p:blipFill>
        <p:spPr>
          <a:xfrm>
            <a:off x="9241844" y="329212"/>
            <a:ext cx="2387448" cy="977946"/>
          </a:xfrm>
          <a:prstGeom prst="rect">
            <a:avLst/>
          </a:prstGeom>
        </p:spPr>
      </p:pic>
      <p:sp>
        <p:nvSpPr>
          <p:cNvPr id="10" name="TextBox 9">
            <a:extLst>
              <a:ext uri="{FF2B5EF4-FFF2-40B4-BE49-F238E27FC236}">
                <a16:creationId xmlns:a16="http://schemas.microsoft.com/office/drawing/2014/main" id="{82AA47CF-5585-4563-9779-3875736CCCCE}"/>
              </a:ext>
            </a:extLst>
          </p:cNvPr>
          <p:cNvSpPr txBox="1"/>
          <p:nvPr/>
        </p:nvSpPr>
        <p:spPr>
          <a:xfrm>
            <a:off x="7737231" y="5320657"/>
            <a:ext cx="3761286" cy="830997"/>
          </a:xfrm>
          <a:prstGeom prst="rect">
            <a:avLst/>
          </a:prstGeom>
          <a:noFill/>
        </p:spPr>
        <p:txBody>
          <a:bodyPr wrap="none" rtlCol="0">
            <a:spAutoFit/>
          </a:bodyPr>
          <a:lstStyle/>
          <a:p>
            <a:r>
              <a:rPr lang="en-US" sz="1600" u="sng" dirty="0"/>
              <a:t>For further information, contact:</a:t>
            </a:r>
          </a:p>
          <a:p>
            <a:r>
              <a:rPr lang="en-US" sz="1600" dirty="0"/>
              <a:t>Ada Chan, ABAG</a:t>
            </a:r>
          </a:p>
          <a:p>
            <a:r>
              <a:rPr lang="en-US" sz="1600" dirty="0"/>
              <a:t>(415) 820-7958; achan@bayareametro.gov</a:t>
            </a:r>
          </a:p>
        </p:txBody>
      </p:sp>
    </p:spTree>
    <p:extLst>
      <p:ext uri="{BB962C8B-B14F-4D97-AF65-F5344CB8AC3E}">
        <p14:creationId xmlns:p14="http://schemas.microsoft.com/office/powerpoint/2010/main" val="1362964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9D3A0FC-5D74-4BAC-9DDB-68A942650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DD37D7-5131-4E98-ADE6-3EA824472A2E}"/>
              </a:ext>
            </a:extLst>
          </p:cNvPr>
          <p:cNvSpPr>
            <a:spLocks noGrp="1"/>
          </p:cNvSpPr>
          <p:nvPr>
            <p:ph type="title"/>
          </p:nvPr>
        </p:nvSpPr>
        <p:spPr>
          <a:xfrm>
            <a:off x="4974771" y="634946"/>
            <a:ext cx="6574972" cy="1450757"/>
          </a:xfrm>
        </p:spPr>
        <p:txBody>
          <a:bodyPr>
            <a:normAutofit/>
          </a:bodyPr>
          <a:lstStyle/>
          <a:p>
            <a:r>
              <a:rPr lang="en-US" dirty="0"/>
              <a:t>TOOLKIT</a:t>
            </a:r>
          </a:p>
        </p:txBody>
      </p:sp>
      <p:pic>
        <p:nvPicPr>
          <p:cNvPr id="5" name="Picture 4" descr="Graphical user interface&#10;&#10;Description automatically generated">
            <a:extLst>
              <a:ext uri="{FF2B5EF4-FFF2-40B4-BE49-F238E27FC236}">
                <a16:creationId xmlns:a16="http://schemas.microsoft.com/office/drawing/2014/main" id="{E22B3E99-8036-4752-93F9-E547508652CC}"/>
              </a:ext>
            </a:extLst>
          </p:cNvPr>
          <p:cNvPicPr>
            <a:picLocks noChangeAspect="1"/>
          </p:cNvPicPr>
          <p:nvPr/>
        </p:nvPicPr>
        <p:blipFill>
          <a:blip r:embed="rId2"/>
          <a:stretch>
            <a:fillRect/>
          </a:stretch>
        </p:blipFill>
        <p:spPr>
          <a:xfrm>
            <a:off x="633999" y="707436"/>
            <a:ext cx="4001315" cy="5179695"/>
          </a:xfrm>
          <a:prstGeom prst="rect">
            <a:avLst/>
          </a:prstGeom>
        </p:spPr>
      </p:pic>
      <p:cxnSp>
        <p:nvCxnSpPr>
          <p:cNvPr id="12" name="Straight Connector 11">
            <a:extLst>
              <a:ext uri="{FF2B5EF4-FFF2-40B4-BE49-F238E27FC236}">
                <a16:creationId xmlns:a16="http://schemas.microsoft.com/office/drawing/2014/main" id="{69B36A11-4FA0-4989-A465-037DF52469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9B2BFFF-BBAB-4B5F-92C4-2C5204A1EF6B}"/>
              </a:ext>
            </a:extLst>
          </p:cNvPr>
          <p:cNvSpPr>
            <a:spLocks noGrp="1"/>
          </p:cNvSpPr>
          <p:nvPr>
            <p:ph idx="1"/>
          </p:nvPr>
        </p:nvSpPr>
        <p:spPr>
          <a:xfrm>
            <a:off x="4974769" y="2198914"/>
            <a:ext cx="7095311" cy="3670180"/>
          </a:xfrm>
        </p:spPr>
        <p:txBody>
          <a:bodyPr>
            <a:normAutofit/>
          </a:bodyPr>
          <a:lstStyle/>
          <a:p>
            <a:pPr marL="0" marR="0" lvl="0" indent="0">
              <a:spcBef>
                <a:spcPts val="0"/>
              </a:spcBef>
              <a:spcAft>
                <a:spcPts val="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Overview</a:t>
            </a:r>
          </a:p>
          <a:p>
            <a:pPr marL="0" marR="0" lvl="0" indent="0">
              <a:spcBef>
                <a:spcPts val="0"/>
              </a:spcBef>
              <a:spcAft>
                <a:spcPts val="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Farmworkers -- Why &amp; What is Required?</a:t>
            </a:r>
          </a:p>
          <a:p>
            <a:pPr marL="0" marR="0" lvl="0" indent="0">
              <a:spcBef>
                <a:spcPts val="0"/>
              </a:spcBef>
              <a:spcAft>
                <a:spcPts val="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Farmworker Profile</a:t>
            </a:r>
          </a:p>
          <a:p>
            <a:pPr marL="0" marR="0" lvl="0" indent="0">
              <a:spcBef>
                <a:spcPts val="0"/>
              </a:spcBef>
              <a:spcAft>
                <a:spcPts val="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Data</a:t>
            </a:r>
          </a:p>
          <a:p>
            <a:pPr marL="0" marR="0" lvl="0" indent="0">
              <a:spcBef>
                <a:spcPts val="0"/>
              </a:spcBef>
              <a:spcAft>
                <a:spcPts val="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Program Matrix – Resources for Housing Element</a:t>
            </a:r>
          </a:p>
          <a:p>
            <a:pPr marL="0" marR="0" lvl="0" indent="0">
              <a:spcBef>
                <a:spcPts val="0"/>
              </a:spcBef>
              <a:spcAft>
                <a:spcPts val="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Appendix</a:t>
            </a:r>
          </a:p>
          <a:p>
            <a:pPr marL="228600" marR="0" indent="0">
              <a:spcBef>
                <a:spcPts val="0"/>
              </a:spcBef>
              <a:spcAft>
                <a:spcPts val="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	#1 - HCD Information &amp; Guidance</a:t>
            </a:r>
          </a:p>
          <a:p>
            <a:pPr marL="228600" marR="0" indent="0">
              <a:spcBef>
                <a:spcPts val="0"/>
              </a:spcBef>
              <a:spcAft>
                <a:spcPts val="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	#2 - State Laws Regarding Farmworker Housing</a:t>
            </a:r>
          </a:p>
          <a:p>
            <a:pPr marL="594360" marR="0" indent="0">
              <a:spcBef>
                <a:spcPts val="0"/>
              </a:spcBef>
              <a:spcAft>
                <a:spcPts val="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	#3 - Bay Area Regional Agricultural Plan</a:t>
            </a:r>
          </a:p>
          <a:p>
            <a:pPr marL="594360" marR="0" indent="0">
              <a:spcBef>
                <a:spcPts val="0"/>
              </a:spcBef>
              <a:spcAft>
                <a:spcPts val="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	#4 - Recent Farmworker and Agricultural Worker Studies</a:t>
            </a:r>
          </a:p>
          <a:p>
            <a:pPr marL="594360" marR="0" indent="0">
              <a:spcBef>
                <a:spcPts val="0"/>
              </a:spcBef>
              <a:spcAft>
                <a:spcPts val="0"/>
              </a:spcAft>
              <a:buNone/>
            </a:pPr>
            <a:r>
              <a:rPr lang="en-US" dirty="0">
                <a:effectLst/>
                <a:latin typeface="Calibri" panose="020F0502020204030204" pitchFamily="34" charset="0"/>
                <a:ea typeface="Times New Roman" panose="02020603050405020304" pitchFamily="18" charset="0"/>
                <a:cs typeface="Times New Roman" panose="02020603050405020304" pitchFamily="18" charset="0"/>
              </a:rPr>
              <a:t>	#5 - Additional Data &amp; Information</a:t>
            </a:r>
          </a:p>
          <a:p>
            <a:endParaRPr lang="en-US" dirty="0"/>
          </a:p>
        </p:txBody>
      </p:sp>
      <p:sp>
        <p:nvSpPr>
          <p:cNvPr id="14" name="Rectangle 13">
            <a:extLst>
              <a:ext uri="{FF2B5EF4-FFF2-40B4-BE49-F238E27FC236}">
                <a16:creationId xmlns:a16="http://schemas.microsoft.com/office/drawing/2014/main" id="{B8DB8C60-3B7D-46C5-B1A9-A295D8A48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7B7006A8-EB46-45ED-977F-BC489E2B7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37556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05A42EF-68E6-4808-81CD-E5ABD0ED92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9EDB20-4A98-4A02-B30B-30314E6D77F0}"/>
              </a:ext>
            </a:extLst>
          </p:cNvPr>
          <p:cNvSpPr>
            <a:spLocks noGrp="1"/>
          </p:cNvSpPr>
          <p:nvPr>
            <p:ph type="title"/>
          </p:nvPr>
        </p:nvSpPr>
        <p:spPr>
          <a:xfrm>
            <a:off x="6411685" y="634946"/>
            <a:ext cx="5127171" cy="1450757"/>
          </a:xfrm>
        </p:spPr>
        <p:txBody>
          <a:bodyPr>
            <a:normAutofit/>
          </a:bodyPr>
          <a:lstStyle/>
          <a:p>
            <a:r>
              <a:rPr lang="en-US" dirty="0"/>
              <a:t>Changing Demographics</a:t>
            </a:r>
          </a:p>
        </p:txBody>
      </p:sp>
      <p:pic>
        <p:nvPicPr>
          <p:cNvPr id="4" name="Picture 3" descr="Migration patterns of hired crop farmworkers, fiscal 1991-2016">
            <a:extLst>
              <a:ext uri="{FF2B5EF4-FFF2-40B4-BE49-F238E27FC236}">
                <a16:creationId xmlns:a16="http://schemas.microsoft.com/office/drawing/2014/main" id="{535A627F-D69B-4C90-B437-D035C2B2A1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43192" y="1051985"/>
            <a:ext cx="5451627" cy="4433989"/>
          </a:xfrm>
          <a:prstGeom prst="rect">
            <a:avLst/>
          </a:prstGeom>
          <a:noFill/>
        </p:spPr>
      </p:pic>
      <p:cxnSp>
        <p:nvCxnSpPr>
          <p:cNvPr id="11" name="Straight Connector 10">
            <a:extLst>
              <a:ext uri="{FF2B5EF4-FFF2-40B4-BE49-F238E27FC236}">
                <a16:creationId xmlns:a16="http://schemas.microsoft.com/office/drawing/2014/main" id="{3C4A154E-1950-4755-A5FC-5998EE0CC1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11684" y="2086188"/>
            <a:ext cx="474880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2B8F818-8F0C-44F3-8913-12A98CAB1F24}"/>
              </a:ext>
            </a:extLst>
          </p:cNvPr>
          <p:cNvSpPr>
            <a:spLocks noGrp="1"/>
          </p:cNvSpPr>
          <p:nvPr>
            <p:ph idx="1"/>
          </p:nvPr>
        </p:nvSpPr>
        <p:spPr>
          <a:xfrm>
            <a:off x="6411684" y="2198914"/>
            <a:ext cx="5127172" cy="3670180"/>
          </a:xfrm>
        </p:spPr>
        <p:txBody>
          <a:bodyPr>
            <a:normAutofit/>
          </a:bodyPr>
          <a:lstStyle/>
          <a:p>
            <a:pPr marL="342900" marR="0" lvl="0" indent="-342900">
              <a:spcBef>
                <a:spcPts val="0"/>
              </a:spcBef>
              <a:spcAft>
                <a:spcPts val="0"/>
              </a:spcAft>
              <a:buFont typeface="Wingdings" panose="05000000000000000000" pitchFamily="2" charset="2"/>
              <a:buChar char=""/>
            </a:pPr>
            <a:r>
              <a:rPr lang="en-US" sz="1700" b="1" dirty="0">
                <a:effectLst/>
                <a:latin typeface="Calibri" panose="020F0502020204030204" pitchFamily="34" charset="0"/>
                <a:ea typeface="Times New Roman" panose="02020603050405020304" pitchFamily="18" charset="0"/>
                <a:cs typeface="Times New Roman" panose="02020603050405020304" pitchFamily="18" charset="0"/>
              </a:rPr>
              <a:t>SETTLED/PERMANENT -- </a:t>
            </a:r>
            <a:r>
              <a:rPr lang="en-US" sz="1700" dirty="0">
                <a:effectLst/>
                <a:latin typeface="Calibri" panose="020F0502020204030204" pitchFamily="34" charset="0"/>
                <a:ea typeface="Times New Roman" panose="02020603050405020304" pitchFamily="18" charset="0"/>
                <a:cs typeface="Times New Roman" panose="02020603050405020304" pitchFamily="18" charset="0"/>
              </a:rPr>
              <a:t>Today’s farmworkers are more settled and typically live in one location. </a:t>
            </a:r>
          </a:p>
          <a:p>
            <a:pPr marL="0" marR="0">
              <a:spcBef>
                <a:spcPts val="0"/>
              </a:spcBef>
              <a:spcAft>
                <a:spcPts val="0"/>
              </a:spcAft>
            </a:pPr>
            <a:r>
              <a:rPr lang="en-US" sz="1700" dirty="0">
                <a:effectLst/>
                <a:latin typeface="Calibri" panose="020F0502020204030204" pitchFamily="34" charset="0"/>
                <a:ea typeface="Times New Roman" panose="02020603050405020304" pitchFamily="18" charset="0"/>
                <a:cs typeface="Times New Roman" panose="02020603050405020304" pitchFamily="18" charset="0"/>
              </a:rPr>
              <a:t> </a:t>
            </a:r>
          </a:p>
          <a:p>
            <a:pPr marL="342900" marR="0" lvl="0" indent="-342900">
              <a:spcBef>
                <a:spcPts val="0"/>
              </a:spcBef>
              <a:spcAft>
                <a:spcPts val="0"/>
              </a:spcAft>
              <a:buFont typeface="Wingdings" panose="05000000000000000000" pitchFamily="2" charset="2"/>
              <a:buChar char=""/>
            </a:pPr>
            <a:r>
              <a:rPr lang="en-US" sz="1700" b="1" dirty="0">
                <a:effectLst/>
                <a:latin typeface="Calibri" panose="020F0502020204030204" pitchFamily="34" charset="0"/>
                <a:ea typeface="Times New Roman" panose="02020603050405020304" pitchFamily="18" charset="0"/>
                <a:cs typeface="Times New Roman" panose="02020603050405020304" pitchFamily="18" charset="0"/>
              </a:rPr>
              <a:t>COMMUTE UP TO </a:t>
            </a:r>
            <a:r>
              <a:rPr lang="en-US" sz="17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75 MILES </a:t>
            </a:r>
            <a:r>
              <a:rPr lang="en-US" sz="1700" b="1"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1700" dirty="0">
                <a:effectLst/>
                <a:latin typeface="Calibri" panose="020F0502020204030204" pitchFamily="34" charset="0"/>
                <a:ea typeface="Times New Roman" panose="02020603050405020304" pitchFamily="18" charset="0"/>
                <a:cs typeface="Times New Roman" panose="02020603050405020304" pitchFamily="18" charset="0"/>
              </a:rPr>
              <a:t>- Per the USDA, today’s farmworkers can commute up to 75 miles to the workplace.  Based on this, the need for housing for agricultural workers is not just the responsibility of Bay Area counties with a robust agricultural economy. </a:t>
            </a:r>
            <a:br>
              <a:rPr lang="en-US" sz="1700" dirty="0">
                <a:effectLst/>
                <a:latin typeface="Calibri" panose="020F0502020204030204" pitchFamily="34" charset="0"/>
                <a:ea typeface="Times New Roman" panose="02020603050405020304" pitchFamily="18" charset="0"/>
                <a:cs typeface="Times New Roman" panose="02020603050405020304" pitchFamily="18" charset="0"/>
              </a:rPr>
            </a:br>
            <a:endParaRPr lang="en-US" sz="17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1700" b="1" dirty="0">
                <a:effectLst/>
                <a:latin typeface="Calibri" panose="020F0502020204030204" pitchFamily="34" charset="0"/>
                <a:ea typeface="Times New Roman" panose="02020603050405020304" pitchFamily="18" charset="0"/>
                <a:cs typeface="Times New Roman" panose="02020603050405020304" pitchFamily="18" charset="0"/>
              </a:rPr>
              <a:t>FAMILIES</a:t>
            </a:r>
            <a:r>
              <a:rPr lang="en-US" sz="1700" dirty="0">
                <a:effectLst/>
                <a:latin typeface="Calibri" panose="020F0502020204030204" pitchFamily="34" charset="0"/>
                <a:ea typeface="Times New Roman" panose="02020603050405020304" pitchFamily="18" charset="0"/>
                <a:cs typeface="Times New Roman" panose="02020603050405020304" pitchFamily="18" charset="0"/>
              </a:rPr>
              <a:t> – Farmworkers today are more likely to have families and are looking for schools, employment for a spouse/partner and a location to live in the provides a community.</a:t>
            </a:r>
          </a:p>
          <a:p>
            <a:endParaRPr lang="en-US" sz="1700" dirty="0"/>
          </a:p>
        </p:txBody>
      </p:sp>
      <p:sp>
        <p:nvSpPr>
          <p:cNvPr id="13" name="Rectangle 12">
            <a:extLst>
              <a:ext uri="{FF2B5EF4-FFF2-40B4-BE49-F238E27FC236}">
                <a16:creationId xmlns:a16="http://schemas.microsoft.com/office/drawing/2014/main" id="{3FE9C285-56FB-4B36-8ECA-C2D6596AA9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937C076B-00B1-4629-B27F-A86F9885FB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6050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11104C44-C9E8-4736-9D5D-637D61357C54}"/>
              </a:ext>
            </a:extLst>
          </p:cNvPr>
          <p:cNvGraphicFramePr/>
          <p:nvPr>
            <p:extLst>
              <p:ext uri="{D42A27DB-BD31-4B8C-83A1-F6EECF244321}">
                <p14:modId xmlns:p14="http://schemas.microsoft.com/office/powerpoint/2010/main" val="1388752099"/>
              </p:ext>
            </p:extLst>
          </p:nvPr>
        </p:nvGraphicFramePr>
        <p:xfrm>
          <a:off x="450495" y="455598"/>
          <a:ext cx="11504082" cy="31314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F093164C-93E7-43D2-B186-C94632CD73EA}"/>
              </a:ext>
            </a:extLst>
          </p:cNvPr>
          <p:cNvSpPr txBox="1"/>
          <p:nvPr/>
        </p:nvSpPr>
        <p:spPr>
          <a:xfrm>
            <a:off x="635267" y="90165"/>
            <a:ext cx="8508733" cy="523220"/>
          </a:xfrm>
          <a:prstGeom prst="rect">
            <a:avLst/>
          </a:prstGeom>
          <a:noFill/>
        </p:spPr>
        <p:txBody>
          <a:bodyPr wrap="square">
            <a:spAutoFit/>
          </a:bodyPr>
          <a:lstStyle/>
          <a:p>
            <a:r>
              <a:rPr lang="en-US" sz="2800" b="1" dirty="0">
                <a:solidFill>
                  <a:schemeClr val="accent2">
                    <a:lumMod val="75000"/>
                  </a:schemeClr>
                </a:solidFill>
                <a:latin typeface="Calibri" panose="020F0502020204030204" pitchFamily="34" charset="0"/>
                <a:cs typeface="Times New Roman" panose="02020603050405020304" pitchFamily="18" charset="0"/>
              </a:rPr>
              <a:t>FARMWORKING HOUSING – PROCESS REVIEW</a:t>
            </a:r>
            <a:endParaRPr lang="en-US" sz="2800" b="1" dirty="0">
              <a:solidFill>
                <a:schemeClr val="accent2">
                  <a:lumMod val="75000"/>
                </a:schemeClr>
              </a:solidFill>
            </a:endParaRPr>
          </a:p>
        </p:txBody>
      </p:sp>
      <p:sp>
        <p:nvSpPr>
          <p:cNvPr id="6" name="TextBox 5">
            <a:extLst>
              <a:ext uri="{FF2B5EF4-FFF2-40B4-BE49-F238E27FC236}">
                <a16:creationId xmlns:a16="http://schemas.microsoft.com/office/drawing/2014/main" id="{DABB29D7-07E1-4063-A810-F41F4B44422A}"/>
              </a:ext>
            </a:extLst>
          </p:cNvPr>
          <p:cNvSpPr txBox="1"/>
          <p:nvPr/>
        </p:nvSpPr>
        <p:spPr>
          <a:xfrm>
            <a:off x="44918" y="6402402"/>
            <a:ext cx="10655165" cy="369332"/>
          </a:xfrm>
          <a:prstGeom prst="rect">
            <a:avLst/>
          </a:prstGeom>
          <a:noFill/>
        </p:spPr>
        <p:txBody>
          <a:bodyPr wrap="square">
            <a:spAutoFit/>
          </a:bodyPr>
          <a:lstStyle/>
          <a:p>
            <a:r>
              <a:rPr lang="en-US" sz="1800" i="1"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(Farmworkers are a special needs housing population that must be addressed in your Housing Element.)</a:t>
            </a:r>
            <a:endParaRPr lang="en-US" dirty="0"/>
          </a:p>
        </p:txBody>
      </p:sp>
      <p:graphicFrame>
        <p:nvGraphicFramePr>
          <p:cNvPr id="7" name="Diagram 6">
            <a:extLst>
              <a:ext uri="{FF2B5EF4-FFF2-40B4-BE49-F238E27FC236}">
                <a16:creationId xmlns:a16="http://schemas.microsoft.com/office/drawing/2014/main" id="{A46982A9-8375-4D65-A76B-47FF931E3ACD}"/>
              </a:ext>
            </a:extLst>
          </p:cNvPr>
          <p:cNvGraphicFramePr/>
          <p:nvPr>
            <p:extLst>
              <p:ext uri="{D42A27DB-BD31-4B8C-83A1-F6EECF244321}">
                <p14:modId xmlns:p14="http://schemas.microsoft.com/office/powerpoint/2010/main" val="1838336987"/>
              </p:ext>
            </p:extLst>
          </p:nvPr>
        </p:nvGraphicFramePr>
        <p:xfrm>
          <a:off x="802105" y="3961878"/>
          <a:ext cx="10558913" cy="22592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Arrow: Up 4">
            <a:extLst>
              <a:ext uri="{FF2B5EF4-FFF2-40B4-BE49-F238E27FC236}">
                <a16:creationId xmlns:a16="http://schemas.microsoft.com/office/drawing/2014/main" id="{3CE219C9-253B-481C-BDFF-E6055EAF8FFC}"/>
              </a:ext>
            </a:extLst>
          </p:cNvPr>
          <p:cNvSpPr/>
          <p:nvPr/>
        </p:nvSpPr>
        <p:spPr>
          <a:xfrm rot="10800000">
            <a:off x="5606716" y="3036771"/>
            <a:ext cx="978568" cy="1100488"/>
          </a:xfrm>
          <a:prstGeom prst="up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6996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53311A5-99DE-4393-9A6A-668B1A50F6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A4927983-BFBD-4CAA-A34E-2D3486ACF1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193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B40DF401-E6F0-4EFD-8C5C-6847352084C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038A73D-38B9-4FA1-B4F4-C0C07A4560B5}"/>
              </a:ext>
            </a:extLst>
          </p:cNvPr>
          <p:cNvSpPr>
            <a:spLocks noGrp="1"/>
          </p:cNvSpPr>
          <p:nvPr>
            <p:ph type="title" idx="4294967295"/>
          </p:nvPr>
        </p:nvSpPr>
        <p:spPr>
          <a:xfrm>
            <a:off x="1097280" y="286603"/>
            <a:ext cx="10058400" cy="1450757"/>
          </a:xfrm>
        </p:spPr>
        <p:txBody>
          <a:bodyPr vert="horz" lIns="91440" tIns="45720" rIns="91440" bIns="45720" rtlCol="0" anchor="b">
            <a:normAutofit/>
          </a:bodyPr>
          <a:lstStyle/>
          <a:p>
            <a:r>
              <a:rPr lang="en-US" dirty="0"/>
              <a:t>Program Matrix - Categories</a:t>
            </a:r>
          </a:p>
        </p:txBody>
      </p:sp>
      <p:graphicFrame>
        <p:nvGraphicFramePr>
          <p:cNvPr id="6" name="Content Placeholder 2">
            <a:extLst>
              <a:ext uri="{FF2B5EF4-FFF2-40B4-BE49-F238E27FC236}">
                <a16:creationId xmlns:a16="http://schemas.microsoft.com/office/drawing/2014/main" id="{9DF4C0DD-42C8-477C-AF1E-BDEC51FCB31C}"/>
              </a:ext>
            </a:extLst>
          </p:cNvPr>
          <p:cNvGraphicFramePr>
            <a:graphicFrameLocks noGrp="1"/>
          </p:cNvGraphicFramePr>
          <p:nvPr>
            <p:ph idx="4294967295"/>
            <p:extLst>
              <p:ext uri="{D42A27DB-BD31-4B8C-83A1-F6EECF244321}">
                <p14:modId xmlns:p14="http://schemas.microsoft.com/office/powerpoint/2010/main" val="4225698392"/>
              </p:ext>
            </p:extLst>
          </p:nvPr>
        </p:nvGraphicFramePr>
        <p:xfrm>
          <a:off x="465992" y="1830777"/>
          <a:ext cx="11260015" cy="44172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3574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83D1F3D-8606-4B46-BA5E-DEEEADF62D7F}"/>
              </a:ext>
            </a:extLst>
          </p:cNvPr>
          <p:cNvPicPr>
            <a:picLocks noChangeAspect="1"/>
          </p:cNvPicPr>
          <p:nvPr/>
        </p:nvPicPr>
        <p:blipFill>
          <a:blip r:embed="rId2"/>
          <a:stretch>
            <a:fillRect/>
          </a:stretch>
        </p:blipFill>
        <p:spPr>
          <a:xfrm>
            <a:off x="1161535" y="1129148"/>
            <a:ext cx="10188146" cy="5236897"/>
          </a:xfrm>
          <a:prstGeom prst="rect">
            <a:avLst/>
          </a:prstGeom>
        </p:spPr>
      </p:pic>
      <p:sp>
        <p:nvSpPr>
          <p:cNvPr id="3" name="Title 2">
            <a:extLst>
              <a:ext uri="{FF2B5EF4-FFF2-40B4-BE49-F238E27FC236}">
                <a16:creationId xmlns:a16="http://schemas.microsoft.com/office/drawing/2014/main" id="{B58A069F-B548-4E57-8C4D-4602B4AC4EA1}"/>
              </a:ext>
            </a:extLst>
          </p:cNvPr>
          <p:cNvSpPr>
            <a:spLocks noGrp="1"/>
          </p:cNvSpPr>
          <p:nvPr>
            <p:ph type="title"/>
          </p:nvPr>
        </p:nvSpPr>
        <p:spPr>
          <a:xfrm>
            <a:off x="1097280" y="286603"/>
            <a:ext cx="10058400" cy="842545"/>
          </a:xfrm>
        </p:spPr>
        <p:txBody>
          <a:bodyPr/>
          <a:lstStyle/>
          <a:p>
            <a:r>
              <a:rPr lang="en-US" dirty="0"/>
              <a:t>PROGRAM MATRIX – 7 pages of ideas</a:t>
            </a:r>
          </a:p>
        </p:txBody>
      </p:sp>
    </p:spTree>
    <p:extLst>
      <p:ext uri="{BB962C8B-B14F-4D97-AF65-F5344CB8AC3E}">
        <p14:creationId xmlns:p14="http://schemas.microsoft.com/office/powerpoint/2010/main" val="2155758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99000"/>
                <a:satMod val="140000"/>
              </a:schemeClr>
            </a:gs>
            <a:gs pos="65000">
              <a:schemeClr val="bg2">
                <a:tint val="100000"/>
                <a:shade val="80000"/>
                <a:satMod val="130000"/>
              </a:schemeClr>
            </a:gs>
            <a:gs pos="100000">
              <a:schemeClr val="bg2">
                <a:tint val="100000"/>
                <a:shade val="48000"/>
                <a:satMod val="120000"/>
              </a:schemeClr>
            </a:gs>
          </a:gsLst>
          <a:lin ang="16200000" scaled="0"/>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DFE635C-C432-47DA-AEAB-A593345CBA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79FBF3D3-2448-4FF3-B57B-852CB3B851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E040C66D-4F1C-4AC9-9214-C9E6DA54AA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88952" cy="4970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itle 3">
            <a:extLst>
              <a:ext uri="{FF2B5EF4-FFF2-40B4-BE49-F238E27FC236}">
                <a16:creationId xmlns:a16="http://schemas.microsoft.com/office/drawing/2014/main" id="{617B0F27-A1F7-4A20-91AC-E2CBA027C7B7}"/>
              </a:ext>
            </a:extLst>
          </p:cNvPr>
          <p:cNvSpPr>
            <a:spLocks noGrp="1"/>
          </p:cNvSpPr>
          <p:nvPr>
            <p:ph type="title"/>
          </p:nvPr>
        </p:nvSpPr>
        <p:spPr>
          <a:xfrm>
            <a:off x="1097280" y="758952"/>
            <a:ext cx="10058400" cy="3892168"/>
          </a:xfrm>
        </p:spPr>
        <p:txBody>
          <a:bodyPr vert="horz" lIns="91440" tIns="45720" rIns="91440" bIns="45720" rtlCol="0" anchor="b">
            <a:normAutofit/>
          </a:bodyPr>
          <a:lstStyle/>
          <a:p>
            <a:r>
              <a:rPr lang="en-US">
                <a:solidFill>
                  <a:srgbClr val="FFFFFF"/>
                </a:solidFill>
              </a:rPr>
              <a:t>Questions / Discussion</a:t>
            </a:r>
          </a:p>
        </p:txBody>
      </p:sp>
      <p:sp>
        <p:nvSpPr>
          <p:cNvPr id="12" name="TextBox 11">
            <a:extLst>
              <a:ext uri="{FF2B5EF4-FFF2-40B4-BE49-F238E27FC236}">
                <a16:creationId xmlns:a16="http://schemas.microsoft.com/office/drawing/2014/main" id="{9A160931-8287-4BD7-A6DC-7DC057E05041}"/>
              </a:ext>
            </a:extLst>
          </p:cNvPr>
          <p:cNvSpPr txBox="1"/>
          <p:nvPr/>
        </p:nvSpPr>
        <p:spPr>
          <a:xfrm>
            <a:off x="7971693" y="5683421"/>
            <a:ext cx="3761286" cy="830997"/>
          </a:xfrm>
          <a:prstGeom prst="rect">
            <a:avLst/>
          </a:prstGeom>
          <a:noFill/>
        </p:spPr>
        <p:txBody>
          <a:bodyPr wrap="none" rtlCol="0">
            <a:spAutoFit/>
          </a:bodyPr>
          <a:lstStyle/>
          <a:p>
            <a:r>
              <a:rPr lang="en-US" sz="1600" u="sng" dirty="0"/>
              <a:t>For further information, contact:</a:t>
            </a:r>
          </a:p>
          <a:p>
            <a:r>
              <a:rPr lang="en-US" sz="1600" dirty="0"/>
              <a:t>Ada Chan, ABAG</a:t>
            </a:r>
          </a:p>
          <a:p>
            <a:r>
              <a:rPr lang="en-US" sz="1600" dirty="0"/>
              <a:t>(415) 820-7958; achan@bayareametro.gov</a:t>
            </a:r>
          </a:p>
        </p:txBody>
      </p:sp>
    </p:spTree>
    <p:extLst>
      <p:ext uri="{BB962C8B-B14F-4D97-AF65-F5344CB8AC3E}">
        <p14:creationId xmlns:p14="http://schemas.microsoft.com/office/powerpoint/2010/main" val="134684753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308</TotalTime>
  <Words>524</Words>
  <Application>Microsoft Office PowerPoint</Application>
  <PresentationFormat>Widescreen</PresentationFormat>
  <Paragraphs>55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Calibri Light</vt:lpstr>
      <vt:lpstr>Times New Roman</vt:lpstr>
      <vt:lpstr>Wingdings</vt:lpstr>
      <vt:lpstr>Retrospect</vt:lpstr>
      <vt:lpstr>TOOLKIT  Farmworker Housing</vt:lpstr>
      <vt:lpstr>TOOLKIT</vt:lpstr>
      <vt:lpstr>Changing Demographics</vt:lpstr>
      <vt:lpstr>PowerPoint Presentation</vt:lpstr>
      <vt:lpstr>Program Matrix - Categories</vt:lpstr>
      <vt:lpstr>PROGRAM MATRIX – 7 pages of ideas</vt:lpstr>
      <vt:lpstr>Questions /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TOOLKIT  Farmworker Housing</dc:title>
  <dc:creator>Cathy Capriola</dc:creator>
  <cp:lastModifiedBy>Ada Chan</cp:lastModifiedBy>
  <cp:revision>4</cp:revision>
  <dcterms:created xsi:type="dcterms:W3CDTF">2022-01-18T19:11:13Z</dcterms:created>
  <dcterms:modified xsi:type="dcterms:W3CDTF">2022-01-19T02:14:36Z</dcterms:modified>
</cp:coreProperties>
</file>