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4"/>
  </p:sldMasterIdLst>
  <p:notesMasterIdLst>
    <p:notesMasterId r:id="rId15"/>
  </p:notesMasterIdLst>
  <p:sldIdLst>
    <p:sldId id="256" r:id="rId5"/>
    <p:sldId id="626" r:id="rId6"/>
    <p:sldId id="608" r:id="rId7"/>
    <p:sldId id="640" r:id="rId8"/>
    <p:sldId id="609" r:id="rId9"/>
    <p:sldId id="610" r:id="rId10"/>
    <p:sldId id="611" r:id="rId11"/>
    <p:sldId id="612" r:id="rId12"/>
    <p:sldId id="616" r:id="rId13"/>
    <p:sldId id="61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DB6F1B2-0A29-4AA6-8A3B-5F951FE6F7A9}">
          <p14:sldIdLst>
            <p14:sldId id="256"/>
            <p14:sldId id="626"/>
            <p14:sldId id="608"/>
            <p14:sldId id="640"/>
            <p14:sldId id="609"/>
            <p14:sldId id="610"/>
            <p14:sldId id="611"/>
            <p14:sldId id="612"/>
            <p14:sldId id="616"/>
            <p14:sldId id="61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hmood, Sohab@HCD" initials="MS" lastIdx="2" clrIdx="0">
    <p:extLst>
      <p:ext uri="{19B8F6BF-5375-455C-9EA6-DF929625EA0E}">
        <p15:presenceInfo xmlns:p15="http://schemas.microsoft.com/office/powerpoint/2012/main" userId="S::Sohab.Mehmood@hcd.ca.gov::f9268691-50f1-4700-b0b8-a635b403334d" providerId="AD"/>
      </p:ext>
    </p:extLst>
  </p:cmAuthor>
  <p:cmAuthor id="2" name="Coy, Melinda@HCD" initials="CM" lastIdx="8" clrIdx="1">
    <p:extLst>
      <p:ext uri="{19B8F6BF-5375-455C-9EA6-DF929625EA0E}">
        <p15:presenceInfo xmlns:p15="http://schemas.microsoft.com/office/powerpoint/2012/main" userId="S::Melinda.Coy@hcd.ca.gov::ca0e84d6-b161-45d8-a9b8-7614d24ba33a" providerId="AD"/>
      </p:ext>
    </p:extLst>
  </p:cmAuthor>
  <p:cmAuthor id="3" name="Zisser, David@HCD" initials="ZD" lastIdx="19" clrIdx="2">
    <p:extLst>
      <p:ext uri="{19B8F6BF-5375-455C-9EA6-DF929625EA0E}">
        <p15:presenceInfo xmlns:p15="http://schemas.microsoft.com/office/powerpoint/2012/main" userId="S::David.Zisser@hcd.ca.gov::ba605c83-c119-4921-b690-f2c5ef53088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8508"/>
    <a:srgbClr val="000000"/>
    <a:srgbClr val="595959"/>
    <a:srgbClr val="FFFFFF"/>
    <a:srgbClr val="5F497A"/>
    <a:srgbClr val="984806"/>
    <a:srgbClr val="1A468C"/>
    <a:srgbClr val="4F6228"/>
    <a:srgbClr val="0000FF"/>
    <a:srgbClr val="C97A0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9E9C42-E308-40BA-9163-16FAEF9857BA}" v="1" dt="2022-05-09T20:07:10.6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4" autoAdjust="0"/>
    <p:restoredTop sz="67450" autoAdjust="0"/>
  </p:normalViewPr>
  <p:slideViewPr>
    <p:cSldViewPr>
      <p:cViewPr varScale="1">
        <p:scale>
          <a:sx n="73" d="100"/>
          <a:sy n="73" d="100"/>
        </p:scale>
        <p:origin x="1914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84" d="100"/>
          <a:sy n="84" d="100"/>
        </p:scale>
        <p:origin x="3828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oy, Melinda@HCD" userId="ca0e84d6-b161-45d8-a9b8-7614d24ba33a" providerId="ADAL" clId="{CC9E9C42-E308-40BA-9163-16FAEF9857BA}"/>
    <pc:docChg chg="custSel modSld sldOrd">
      <pc:chgData name="Coy, Melinda@HCD" userId="ca0e84d6-b161-45d8-a9b8-7614d24ba33a" providerId="ADAL" clId="{CC9E9C42-E308-40BA-9163-16FAEF9857BA}" dt="2022-05-10T15:40:59.495" v="125" actId="6549"/>
      <pc:docMkLst>
        <pc:docMk/>
      </pc:docMkLst>
      <pc:sldChg chg="modNotesTx">
        <pc:chgData name="Coy, Melinda@HCD" userId="ca0e84d6-b161-45d8-a9b8-7614d24ba33a" providerId="ADAL" clId="{CC9E9C42-E308-40BA-9163-16FAEF9857BA}" dt="2022-05-10T15:40:37.920" v="117" actId="6549"/>
        <pc:sldMkLst>
          <pc:docMk/>
          <pc:sldMk cId="1488480795" sldId="256"/>
        </pc:sldMkLst>
      </pc:sldChg>
      <pc:sldChg chg="modNotesTx">
        <pc:chgData name="Coy, Melinda@HCD" userId="ca0e84d6-b161-45d8-a9b8-7614d24ba33a" providerId="ADAL" clId="{CC9E9C42-E308-40BA-9163-16FAEF9857BA}" dt="2022-05-10T15:40:45.086" v="119" actId="6549"/>
        <pc:sldMkLst>
          <pc:docMk/>
          <pc:sldMk cId="1488580080" sldId="608"/>
        </pc:sldMkLst>
      </pc:sldChg>
      <pc:sldChg chg="modNotesTx">
        <pc:chgData name="Coy, Melinda@HCD" userId="ca0e84d6-b161-45d8-a9b8-7614d24ba33a" providerId="ADAL" clId="{CC9E9C42-E308-40BA-9163-16FAEF9857BA}" dt="2022-05-10T15:40:51.979" v="121" actId="6549"/>
        <pc:sldMkLst>
          <pc:docMk/>
          <pc:sldMk cId="4201867955" sldId="609"/>
        </pc:sldMkLst>
      </pc:sldChg>
      <pc:sldChg chg="modSp mod modNotesTx">
        <pc:chgData name="Coy, Melinda@HCD" userId="ca0e84d6-b161-45d8-a9b8-7614d24ba33a" providerId="ADAL" clId="{CC9E9C42-E308-40BA-9163-16FAEF9857BA}" dt="2022-05-10T15:40:54.288" v="122" actId="6549"/>
        <pc:sldMkLst>
          <pc:docMk/>
          <pc:sldMk cId="3926661473" sldId="610"/>
        </pc:sldMkLst>
        <pc:spChg chg="mod">
          <ac:chgData name="Coy, Melinda@HCD" userId="ca0e84d6-b161-45d8-a9b8-7614d24ba33a" providerId="ADAL" clId="{CC9E9C42-E308-40BA-9163-16FAEF9857BA}" dt="2022-05-09T19:44:34.013" v="114" actId="20577"/>
          <ac:spMkLst>
            <pc:docMk/>
            <pc:sldMk cId="3926661473" sldId="610"/>
            <ac:spMk id="3" creationId="{E4CBA8CF-EEB0-4AB1-B3D8-5A46B6782E95}"/>
          </ac:spMkLst>
        </pc:spChg>
      </pc:sldChg>
      <pc:sldChg chg="modNotesTx">
        <pc:chgData name="Coy, Melinda@HCD" userId="ca0e84d6-b161-45d8-a9b8-7614d24ba33a" providerId="ADAL" clId="{CC9E9C42-E308-40BA-9163-16FAEF9857BA}" dt="2022-05-10T15:40:55.951" v="123" actId="6549"/>
        <pc:sldMkLst>
          <pc:docMk/>
          <pc:sldMk cId="47372694" sldId="611"/>
        </pc:sldMkLst>
      </pc:sldChg>
      <pc:sldChg chg="modNotesTx">
        <pc:chgData name="Coy, Melinda@HCD" userId="ca0e84d6-b161-45d8-a9b8-7614d24ba33a" providerId="ADAL" clId="{CC9E9C42-E308-40BA-9163-16FAEF9857BA}" dt="2022-05-10T15:40:57.584" v="124" actId="6549"/>
        <pc:sldMkLst>
          <pc:docMk/>
          <pc:sldMk cId="425402749" sldId="612"/>
        </pc:sldMkLst>
      </pc:sldChg>
      <pc:sldChg chg="ord modNotesTx">
        <pc:chgData name="Coy, Melinda@HCD" userId="ca0e84d6-b161-45d8-a9b8-7614d24ba33a" providerId="ADAL" clId="{CC9E9C42-E308-40BA-9163-16FAEF9857BA}" dt="2022-05-10T15:40:59.495" v="125" actId="6549"/>
        <pc:sldMkLst>
          <pc:docMk/>
          <pc:sldMk cId="2075727771" sldId="616"/>
        </pc:sldMkLst>
      </pc:sldChg>
      <pc:sldChg chg="modNotesTx">
        <pc:chgData name="Coy, Melinda@HCD" userId="ca0e84d6-b161-45d8-a9b8-7614d24ba33a" providerId="ADAL" clId="{CC9E9C42-E308-40BA-9163-16FAEF9857BA}" dt="2022-05-10T15:40:41.905" v="118" actId="6549"/>
        <pc:sldMkLst>
          <pc:docMk/>
          <pc:sldMk cId="406537345" sldId="626"/>
        </pc:sldMkLst>
      </pc:sldChg>
      <pc:sldChg chg="modNotesTx">
        <pc:chgData name="Coy, Melinda@HCD" userId="ca0e84d6-b161-45d8-a9b8-7614d24ba33a" providerId="ADAL" clId="{CC9E9C42-E308-40BA-9163-16FAEF9857BA}" dt="2022-05-10T15:40:49.028" v="120" actId="6549"/>
        <pc:sldMkLst>
          <pc:docMk/>
          <pc:sldMk cId="1175946138" sldId="640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Number of jursidctions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accent6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Madera County, Merced County (2024-2032)</c:v>
                </c:pt>
                <c:pt idx="1">
                  <c:v>Association of Bay Area Governments, Central Coast Counties, Central Valley (2023 - 2031)</c:v>
                </c:pt>
                <c:pt idx="2">
                  <c:v>Butte County, Del Norte County, Siskiyou County (2022 - 2030)</c:v>
                </c:pt>
                <c:pt idx="3">
                  <c:v>San Diego, Inyo County, Sacramento Area Council of Gov, Amador County, Southern California Association of Governments, Glenn County (2021 - 2029)</c:v>
                </c:pt>
                <c:pt idx="4">
                  <c:v>Rural Counties (HCD Acts as COG),San Luis Obispo COG (2020 - 2028)</c:v>
                </c:pt>
                <c:pt idx="5">
                  <c:v>Rural Counties (HCD Acts as COG), Humbolt County (2019 - 2027)</c:v>
                </c:pt>
                <c:pt idx="6">
                  <c:v>Other Regions (5 year) (2019 - 2024)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</c:v>
                </c:pt>
                <c:pt idx="1">
                  <c:v>216</c:v>
                </c:pt>
                <c:pt idx="2">
                  <c:v>18</c:v>
                </c:pt>
                <c:pt idx="3">
                  <c:v>256</c:v>
                </c:pt>
                <c:pt idx="4">
                  <c:v>15</c:v>
                </c:pt>
                <c:pt idx="5">
                  <c:v>24</c:v>
                </c:pt>
                <c:pt idx="6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55-4E60-9059-A9AFA5D7A33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82"/>
        <c:axId val="2604239"/>
        <c:axId val="2585519"/>
      </c:barChart>
      <c:catAx>
        <c:axId val="26042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5519"/>
        <c:crosses val="autoZero"/>
        <c:auto val="1"/>
        <c:lblAlgn val="ctr"/>
        <c:lblOffset val="100"/>
        <c:noMultiLvlLbl val="0"/>
      </c:catAx>
      <c:valAx>
        <c:axId val="25855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6042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9">
  <a:schemeClr val="accent6"/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C553BEB-4B06-41D4-B337-0C7646B216CE}" type="doc">
      <dgm:prSet loTypeId="urn:microsoft.com/office/officeart/2005/8/layout/hierarchy6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C17396E-CBD3-48CC-BBE2-B84418F0C45C}">
      <dgm:prSet custT="1"/>
      <dgm:spPr/>
      <dgm:t>
        <a:bodyPr/>
        <a:lstStyle/>
        <a:p>
          <a:r>
            <a:rPr lang="en-US" sz="1400" dirty="0"/>
            <a:t>Land Use and Local Government Relations</a:t>
          </a:r>
        </a:p>
      </dgm:t>
    </dgm:pt>
    <dgm:pt modelId="{F6000960-39D8-459B-9464-51477CD3A7E5}" type="parTrans" cxnId="{858A24F7-FF8E-4FFA-9C96-F91F0DC4EDAA}">
      <dgm:prSet/>
      <dgm:spPr/>
      <dgm:t>
        <a:bodyPr/>
        <a:lstStyle/>
        <a:p>
          <a:endParaRPr lang="en-US"/>
        </a:p>
      </dgm:t>
    </dgm:pt>
    <dgm:pt modelId="{99D6FE7C-4CB7-4878-9714-08A530110298}" type="sibTrans" cxnId="{858A24F7-FF8E-4FFA-9C96-F91F0DC4EDAA}">
      <dgm:prSet/>
      <dgm:spPr/>
      <dgm:t>
        <a:bodyPr/>
        <a:lstStyle/>
        <a:p>
          <a:endParaRPr lang="en-US"/>
        </a:p>
      </dgm:t>
    </dgm:pt>
    <dgm:pt modelId="{CF22395E-7E8C-476D-8E0E-490788261285}">
      <dgm:prSet custT="1"/>
      <dgm:spPr/>
      <dgm:t>
        <a:bodyPr/>
        <a:lstStyle/>
        <a:p>
          <a:r>
            <a:rPr lang="en-US" sz="1400" dirty="0"/>
            <a:t>Planning Grants &amp; Incentives</a:t>
          </a:r>
        </a:p>
      </dgm:t>
    </dgm:pt>
    <dgm:pt modelId="{68929F9A-D787-433B-BAED-7C814B5D476A}" type="parTrans" cxnId="{A65F7476-1C5F-47C0-8CF2-D3BB9D979BAC}">
      <dgm:prSet/>
      <dgm:spPr/>
      <dgm:t>
        <a:bodyPr/>
        <a:lstStyle/>
        <a:p>
          <a:endParaRPr lang="en-US"/>
        </a:p>
      </dgm:t>
    </dgm:pt>
    <dgm:pt modelId="{48B815AA-B57F-44F4-A90D-C53334F61D96}" type="sibTrans" cxnId="{A65F7476-1C5F-47C0-8CF2-D3BB9D979BAC}">
      <dgm:prSet/>
      <dgm:spPr/>
      <dgm:t>
        <a:bodyPr/>
        <a:lstStyle/>
        <a:p>
          <a:endParaRPr lang="en-US"/>
        </a:p>
      </dgm:t>
    </dgm:pt>
    <dgm:pt modelId="{12759598-92EA-42D9-94EA-DDAD26B51FC7}">
      <dgm:prSet/>
      <dgm:spPr/>
      <dgm:t>
        <a:bodyPr/>
        <a:lstStyle/>
        <a:p>
          <a:r>
            <a:rPr lang="en-US"/>
            <a:t>Technical Assistance</a:t>
          </a:r>
        </a:p>
      </dgm:t>
    </dgm:pt>
    <dgm:pt modelId="{FE56ABB2-2FD9-41BC-B4D3-61E63EB9A4EE}" type="parTrans" cxnId="{CDDBA1FB-473D-4216-B363-D529CE897A59}">
      <dgm:prSet/>
      <dgm:spPr/>
      <dgm:t>
        <a:bodyPr/>
        <a:lstStyle/>
        <a:p>
          <a:endParaRPr lang="en-US"/>
        </a:p>
      </dgm:t>
    </dgm:pt>
    <dgm:pt modelId="{5BC66150-8036-41F7-AB5A-750BBCD0E238}" type="sibTrans" cxnId="{CDDBA1FB-473D-4216-B363-D529CE897A59}">
      <dgm:prSet/>
      <dgm:spPr/>
      <dgm:t>
        <a:bodyPr/>
        <a:lstStyle/>
        <a:p>
          <a:endParaRPr lang="en-US"/>
        </a:p>
      </dgm:t>
    </dgm:pt>
    <dgm:pt modelId="{BC303C5A-908B-45AE-BDC0-459B18D0CBBE}">
      <dgm:prSet/>
      <dgm:spPr/>
      <dgm:t>
        <a:bodyPr/>
        <a:lstStyle/>
        <a:p>
          <a:r>
            <a:rPr lang="en-US"/>
            <a:t>Planning Grants</a:t>
          </a:r>
        </a:p>
      </dgm:t>
    </dgm:pt>
    <dgm:pt modelId="{3C542AFA-708D-48B3-8029-3686A706F16B}" type="parTrans" cxnId="{FBAA5692-3ACA-4469-AF80-56D21DAE0A4A}">
      <dgm:prSet/>
      <dgm:spPr/>
      <dgm:t>
        <a:bodyPr/>
        <a:lstStyle/>
        <a:p>
          <a:endParaRPr lang="en-US"/>
        </a:p>
      </dgm:t>
    </dgm:pt>
    <dgm:pt modelId="{E2731CAA-C541-4E1B-9E28-4596236142CF}" type="sibTrans" cxnId="{FBAA5692-3ACA-4469-AF80-56D21DAE0A4A}">
      <dgm:prSet/>
      <dgm:spPr/>
      <dgm:t>
        <a:bodyPr/>
        <a:lstStyle/>
        <a:p>
          <a:endParaRPr lang="en-US"/>
        </a:p>
      </dgm:t>
    </dgm:pt>
    <dgm:pt modelId="{3840D75F-F934-43B7-A86C-965A99D69698}">
      <dgm:prSet/>
      <dgm:spPr/>
      <dgm:t>
        <a:bodyPr/>
        <a:lstStyle/>
        <a:p>
          <a:r>
            <a:rPr lang="en-US"/>
            <a:t>Incentive Programs</a:t>
          </a:r>
        </a:p>
      </dgm:t>
    </dgm:pt>
    <dgm:pt modelId="{4BA532BE-631F-4DE7-86B8-D6A07CF0FF80}" type="parTrans" cxnId="{B71C8B41-6FC4-4426-A17F-94AC68B29EBD}">
      <dgm:prSet/>
      <dgm:spPr/>
      <dgm:t>
        <a:bodyPr/>
        <a:lstStyle/>
        <a:p>
          <a:endParaRPr lang="en-US"/>
        </a:p>
      </dgm:t>
    </dgm:pt>
    <dgm:pt modelId="{B112C2D3-0C7E-4216-913B-EA78782672E7}" type="sibTrans" cxnId="{B71C8B41-6FC4-4426-A17F-94AC68B29EBD}">
      <dgm:prSet/>
      <dgm:spPr/>
      <dgm:t>
        <a:bodyPr/>
        <a:lstStyle/>
        <a:p>
          <a:endParaRPr lang="en-US"/>
        </a:p>
      </dgm:t>
    </dgm:pt>
    <dgm:pt modelId="{21D8269F-9310-48A1-ABAA-050FE6D8BB0E}">
      <dgm:prSet/>
      <dgm:spPr/>
      <dgm:t>
        <a:bodyPr/>
        <a:lstStyle/>
        <a:p>
          <a:r>
            <a:rPr lang="en-US" dirty="0"/>
            <a:t>Housing Element Review</a:t>
          </a:r>
        </a:p>
      </dgm:t>
    </dgm:pt>
    <dgm:pt modelId="{4000E294-FDC1-47F1-A84A-82E28C46014E}" type="parTrans" cxnId="{1455622E-9670-416E-9B83-24F270AC9A25}">
      <dgm:prSet/>
      <dgm:spPr/>
      <dgm:t>
        <a:bodyPr/>
        <a:lstStyle/>
        <a:p>
          <a:endParaRPr lang="en-US"/>
        </a:p>
      </dgm:t>
    </dgm:pt>
    <dgm:pt modelId="{4E91DAC4-BD19-49BE-858E-E424DEEC8837}" type="sibTrans" cxnId="{1455622E-9670-416E-9B83-24F270AC9A25}">
      <dgm:prSet/>
      <dgm:spPr/>
      <dgm:t>
        <a:bodyPr/>
        <a:lstStyle/>
        <a:p>
          <a:endParaRPr lang="en-US"/>
        </a:p>
      </dgm:t>
    </dgm:pt>
    <dgm:pt modelId="{A64666F7-ED7C-44B2-AF98-9CAB6FF0BE2B}">
      <dgm:prSet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1400" b="0" dirty="0"/>
            <a:t>Housing Accountability Unit</a:t>
          </a:r>
        </a:p>
      </dgm:t>
    </dgm:pt>
    <dgm:pt modelId="{0CCFA417-A371-4CFB-B037-3FF934367841}" type="parTrans" cxnId="{272DB736-93B6-4349-BF34-2DDEADD29E1E}">
      <dgm:prSet/>
      <dgm:spPr/>
      <dgm:t>
        <a:bodyPr/>
        <a:lstStyle/>
        <a:p>
          <a:endParaRPr lang="en-US"/>
        </a:p>
      </dgm:t>
    </dgm:pt>
    <dgm:pt modelId="{D983C53D-1B31-4288-83E5-C63651F0BEAD}" type="sibTrans" cxnId="{272DB736-93B6-4349-BF34-2DDEADD29E1E}">
      <dgm:prSet/>
      <dgm:spPr/>
      <dgm:t>
        <a:bodyPr/>
        <a:lstStyle/>
        <a:p>
          <a:endParaRPr lang="en-US"/>
        </a:p>
      </dgm:t>
    </dgm:pt>
    <dgm:pt modelId="{DA36172D-480C-4869-93E1-20F45DBBEE3E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b="0" dirty="0"/>
            <a:t>Technical Assistance</a:t>
          </a:r>
        </a:p>
      </dgm:t>
    </dgm:pt>
    <dgm:pt modelId="{C794F7D3-E145-48A3-853D-FA3970151032}" type="parTrans" cxnId="{1C95EC9E-2722-4CB5-9AD2-F2F37E94535A}">
      <dgm:prSet/>
      <dgm:spPr/>
      <dgm:t>
        <a:bodyPr/>
        <a:lstStyle/>
        <a:p>
          <a:endParaRPr lang="en-US"/>
        </a:p>
      </dgm:t>
    </dgm:pt>
    <dgm:pt modelId="{D0CEADF8-03A5-4182-85A2-28D086E84B5D}" type="sibTrans" cxnId="{1C95EC9E-2722-4CB5-9AD2-F2F37E94535A}">
      <dgm:prSet/>
      <dgm:spPr/>
      <dgm:t>
        <a:bodyPr/>
        <a:lstStyle/>
        <a:p>
          <a:endParaRPr lang="en-US"/>
        </a:p>
      </dgm:t>
    </dgm:pt>
    <dgm:pt modelId="{3012AD3B-FFF6-4942-B039-B504A8CCB0EB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b="0" dirty="0"/>
            <a:t>Enforcement</a:t>
          </a:r>
        </a:p>
      </dgm:t>
    </dgm:pt>
    <dgm:pt modelId="{2ABB565C-7879-4351-9F98-2AC5656AE6A7}" type="parTrans" cxnId="{E51A979B-8335-4574-8737-872AB999CD86}">
      <dgm:prSet/>
      <dgm:spPr/>
      <dgm:t>
        <a:bodyPr/>
        <a:lstStyle/>
        <a:p>
          <a:endParaRPr lang="en-US"/>
        </a:p>
      </dgm:t>
    </dgm:pt>
    <dgm:pt modelId="{08608F6C-B18A-45AB-A5B9-EE43572A201A}" type="sibTrans" cxnId="{E51A979B-8335-4574-8737-872AB999CD86}">
      <dgm:prSet/>
      <dgm:spPr/>
      <dgm:t>
        <a:bodyPr/>
        <a:lstStyle/>
        <a:p>
          <a:endParaRPr lang="en-US"/>
        </a:p>
      </dgm:t>
    </dgm:pt>
    <dgm:pt modelId="{93DE7E01-7CD5-4CF6-8B93-A9D6E0FE7628}">
      <dgm:prSet/>
      <dgm:spPr/>
      <dgm:t>
        <a:bodyPr/>
        <a:lstStyle/>
        <a:p>
          <a:r>
            <a:rPr lang="en-US" dirty="0"/>
            <a:t>Housing Element Review</a:t>
          </a:r>
        </a:p>
      </dgm:t>
    </dgm:pt>
    <dgm:pt modelId="{4AFB4814-C98A-4F64-9E5D-47EF52E42D28}" type="parTrans" cxnId="{9078082D-B681-4D2A-BA0C-2E555FAEC2F3}">
      <dgm:prSet/>
      <dgm:spPr/>
      <dgm:t>
        <a:bodyPr/>
        <a:lstStyle/>
        <a:p>
          <a:endParaRPr lang="en-US"/>
        </a:p>
      </dgm:t>
    </dgm:pt>
    <dgm:pt modelId="{48B4CCCA-215A-43BD-BC6D-4660DD728FC5}" type="sibTrans" cxnId="{9078082D-B681-4D2A-BA0C-2E555FAEC2F3}">
      <dgm:prSet/>
      <dgm:spPr/>
      <dgm:t>
        <a:bodyPr/>
        <a:lstStyle/>
        <a:p>
          <a:endParaRPr lang="en-US"/>
        </a:p>
      </dgm:t>
    </dgm:pt>
    <dgm:pt modelId="{129A7837-10F4-4A03-BE71-80353E81089F}" type="pres">
      <dgm:prSet presAssocID="{AC553BEB-4B06-41D4-B337-0C7646B216CE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6487839-0D7D-473B-95D9-AE37898A753C}" type="pres">
      <dgm:prSet presAssocID="{AC553BEB-4B06-41D4-B337-0C7646B216CE}" presName="hierFlow" presStyleCnt="0"/>
      <dgm:spPr/>
    </dgm:pt>
    <dgm:pt modelId="{7D0A1315-E0D4-4233-BC86-63001E9CFA7B}" type="pres">
      <dgm:prSet presAssocID="{AC553BEB-4B06-41D4-B337-0C7646B216CE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3CD84560-7BB5-404A-95AF-0110A51A9C53}" type="pres">
      <dgm:prSet presAssocID="{3C17396E-CBD3-48CC-BBE2-B84418F0C45C}" presName="Name14" presStyleCnt="0"/>
      <dgm:spPr/>
    </dgm:pt>
    <dgm:pt modelId="{F2CF99B6-03A1-437F-B123-68EBE01350FE}" type="pres">
      <dgm:prSet presAssocID="{3C17396E-CBD3-48CC-BBE2-B84418F0C45C}" presName="level1Shape" presStyleLbl="node0" presStyleIdx="0" presStyleCnt="1" custScaleX="141870">
        <dgm:presLayoutVars>
          <dgm:chPref val="3"/>
        </dgm:presLayoutVars>
      </dgm:prSet>
      <dgm:spPr/>
    </dgm:pt>
    <dgm:pt modelId="{353696D8-76CF-4942-89C1-F89EC6AD0382}" type="pres">
      <dgm:prSet presAssocID="{3C17396E-CBD3-48CC-BBE2-B84418F0C45C}" presName="hierChild2" presStyleCnt="0"/>
      <dgm:spPr/>
    </dgm:pt>
    <dgm:pt modelId="{1AC5501D-D367-4007-910E-84EE12A976E8}" type="pres">
      <dgm:prSet presAssocID="{68929F9A-D787-433B-BAED-7C814B5D476A}" presName="Name19" presStyleLbl="parChTrans1D2" presStyleIdx="0" presStyleCnt="2"/>
      <dgm:spPr/>
    </dgm:pt>
    <dgm:pt modelId="{A0B35EF6-6757-4334-997C-AF3F4FFE44A4}" type="pres">
      <dgm:prSet presAssocID="{CF22395E-7E8C-476D-8E0E-490788261285}" presName="Name21" presStyleCnt="0"/>
      <dgm:spPr/>
    </dgm:pt>
    <dgm:pt modelId="{B71B62D5-3BB7-4712-AEBD-F2ACEE91A142}" type="pres">
      <dgm:prSet presAssocID="{CF22395E-7E8C-476D-8E0E-490788261285}" presName="level2Shape" presStyleLbl="node2" presStyleIdx="0" presStyleCnt="2" custScaleX="131072"/>
      <dgm:spPr/>
    </dgm:pt>
    <dgm:pt modelId="{A19B95BC-83B0-4BCC-9E06-A78821E2FEDD}" type="pres">
      <dgm:prSet presAssocID="{CF22395E-7E8C-476D-8E0E-490788261285}" presName="hierChild3" presStyleCnt="0"/>
      <dgm:spPr/>
    </dgm:pt>
    <dgm:pt modelId="{D42EB6FF-2852-4FFB-BF68-AB543FB52721}" type="pres">
      <dgm:prSet presAssocID="{FE56ABB2-2FD9-41BC-B4D3-61E63EB9A4EE}" presName="Name19" presStyleLbl="parChTrans1D3" presStyleIdx="0" presStyleCnt="7"/>
      <dgm:spPr/>
    </dgm:pt>
    <dgm:pt modelId="{81993E4B-D321-486F-9230-78B048A9A2FA}" type="pres">
      <dgm:prSet presAssocID="{12759598-92EA-42D9-94EA-DDAD26B51FC7}" presName="Name21" presStyleCnt="0"/>
      <dgm:spPr/>
    </dgm:pt>
    <dgm:pt modelId="{3A4EDAE1-6C0B-4F52-AA74-C4D642AE9BB9}" type="pres">
      <dgm:prSet presAssocID="{12759598-92EA-42D9-94EA-DDAD26B51FC7}" presName="level2Shape" presStyleLbl="node3" presStyleIdx="0" presStyleCnt="7"/>
      <dgm:spPr/>
    </dgm:pt>
    <dgm:pt modelId="{68D9791F-5AE5-4998-88A1-8CE1CBD7466A}" type="pres">
      <dgm:prSet presAssocID="{12759598-92EA-42D9-94EA-DDAD26B51FC7}" presName="hierChild3" presStyleCnt="0"/>
      <dgm:spPr/>
    </dgm:pt>
    <dgm:pt modelId="{588A8B18-B526-4467-A49D-4FB00DEC42A3}" type="pres">
      <dgm:prSet presAssocID="{3C542AFA-708D-48B3-8029-3686A706F16B}" presName="Name19" presStyleLbl="parChTrans1D3" presStyleIdx="1" presStyleCnt="7"/>
      <dgm:spPr/>
    </dgm:pt>
    <dgm:pt modelId="{633D8B0D-9329-441D-8C50-C1CDBE0EC30A}" type="pres">
      <dgm:prSet presAssocID="{BC303C5A-908B-45AE-BDC0-459B18D0CBBE}" presName="Name21" presStyleCnt="0"/>
      <dgm:spPr/>
    </dgm:pt>
    <dgm:pt modelId="{0B217867-5F05-47E8-8AE9-E071D3FAE7C2}" type="pres">
      <dgm:prSet presAssocID="{BC303C5A-908B-45AE-BDC0-459B18D0CBBE}" presName="level2Shape" presStyleLbl="node3" presStyleIdx="1" presStyleCnt="7"/>
      <dgm:spPr/>
    </dgm:pt>
    <dgm:pt modelId="{E2CAF892-A0C1-4224-B50A-E2C825D4C367}" type="pres">
      <dgm:prSet presAssocID="{BC303C5A-908B-45AE-BDC0-459B18D0CBBE}" presName="hierChild3" presStyleCnt="0"/>
      <dgm:spPr/>
    </dgm:pt>
    <dgm:pt modelId="{550A248E-5CCB-4F6B-A21B-2F9D57E0891D}" type="pres">
      <dgm:prSet presAssocID="{4BA532BE-631F-4DE7-86B8-D6A07CF0FF80}" presName="Name19" presStyleLbl="parChTrans1D3" presStyleIdx="2" presStyleCnt="7"/>
      <dgm:spPr/>
    </dgm:pt>
    <dgm:pt modelId="{0B4C7ACB-BCC2-4391-B8EB-4A2688122CA9}" type="pres">
      <dgm:prSet presAssocID="{3840D75F-F934-43B7-A86C-965A99D69698}" presName="Name21" presStyleCnt="0"/>
      <dgm:spPr/>
    </dgm:pt>
    <dgm:pt modelId="{D5FAA225-A4F2-4A13-8E22-6BEB4A27CF70}" type="pres">
      <dgm:prSet presAssocID="{3840D75F-F934-43B7-A86C-965A99D69698}" presName="level2Shape" presStyleLbl="node3" presStyleIdx="2" presStyleCnt="7"/>
      <dgm:spPr/>
    </dgm:pt>
    <dgm:pt modelId="{0C31B5A2-B2FB-41C3-9050-DD347901ECCD}" type="pres">
      <dgm:prSet presAssocID="{3840D75F-F934-43B7-A86C-965A99D69698}" presName="hierChild3" presStyleCnt="0"/>
      <dgm:spPr/>
    </dgm:pt>
    <dgm:pt modelId="{3E8CBE6F-E6D5-4349-9450-66F90C0117CD}" type="pres">
      <dgm:prSet presAssocID="{4000E294-FDC1-47F1-A84A-82E28C46014E}" presName="Name19" presStyleLbl="parChTrans1D3" presStyleIdx="3" presStyleCnt="7"/>
      <dgm:spPr/>
    </dgm:pt>
    <dgm:pt modelId="{5BB7CAFC-B703-4FD9-86A6-F3CAF2F2D5A4}" type="pres">
      <dgm:prSet presAssocID="{21D8269F-9310-48A1-ABAA-050FE6D8BB0E}" presName="Name21" presStyleCnt="0"/>
      <dgm:spPr/>
    </dgm:pt>
    <dgm:pt modelId="{039D02E3-4790-442B-9514-23995329418B}" type="pres">
      <dgm:prSet presAssocID="{21D8269F-9310-48A1-ABAA-050FE6D8BB0E}" presName="level2Shape" presStyleLbl="node3" presStyleIdx="3" presStyleCnt="7"/>
      <dgm:spPr/>
    </dgm:pt>
    <dgm:pt modelId="{C4E5644E-53B8-444E-87F1-7DAF6A886E63}" type="pres">
      <dgm:prSet presAssocID="{21D8269F-9310-48A1-ABAA-050FE6D8BB0E}" presName="hierChild3" presStyleCnt="0"/>
      <dgm:spPr/>
    </dgm:pt>
    <dgm:pt modelId="{DD8316D7-5D8A-46D3-9FBA-FCF210D808C7}" type="pres">
      <dgm:prSet presAssocID="{0CCFA417-A371-4CFB-B037-3FF934367841}" presName="Name19" presStyleLbl="parChTrans1D2" presStyleIdx="1" presStyleCnt="2"/>
      <dgm:spPr/>
    </dgm:pt>
    <dgm:pt modelId="{0EC17EA0-EB1F-4580-A949-B3A4598053C9}" type="pres">
      <dgm:prSet presAssocID="{A64666F7-ED7C-44B2-AF98-9CAB6FF0BE2B}" presName="Name21" presStyleCnt="0"/>
      <dgm:spPr/>
    </dgm:pt>
    <dgm:pt modelId="{1B56FBF8-FD83-43F7-8907-3413E2773EFA}" type="pres">
      <dgm:prSet presAssocID="{A64666F7-ED7C-44B2-AF98-9CAB6FF0BE2B}" presName="level2Shape" presStyleLbl="node2" presStyleIdx="1" presStyleCnt="2" custScaleX="125137"/>
      <dgm:spPr/>
    </dgm:pt>
    <dgm:pt modelId="{BDBADF60-42DF-4CEF-A7D9-8AFDC44968FE}" type="pres">
      <dgm:prSet presAssocID="{A64666F7-ED7C-44B2-AF98-9CAB6FF0BE2B}" presName="hierChild3" presStyleCnt="0"/>
      <dgm:spPr/>
    </dgm:pt>
    <dgm:pt modelId="{752E8DAA-C883-4991-A139-0A313839158C}" type="pres">
      <dgm:prSet presAssocID="{C794F7D3-E145-48A3-853D-FA3970151032}" presName="Name19" presStyleLbl="parChTrans1D3" presStyleIdx="4" presStyleCnt="7"/>
      <dgm:spPr/>
    </dgm:pt>
    <dgm:pt modelId="{FC626C5B-83F0-4CDE-8570-82736278422B}" type="pres">
      <dgm:prSet presAssocID="{DA36172D-480C-4869-93E1-20F45DBBEE3E}" presName="Name21" presStyleCnt="0"/>
      <dgm:spPr/>
    </dgm:pt>
    <dgm:pt modelId="{1A88D8EA-2CFA-418E-98D3-5073022D58B1}" type="pres">
      <dgm:prSet presAssocID="{DA36172D-480C-4869-93E1-20F45DBBEE3E}" presName="level2Shape" presStyleLbl="node3" presStyleIdx="4" presStyleCnt="7"/>
      <dgm:spPr/>
    </dgm:pt>
    <dgm:pt modelId="{F8803E39-0F5D-4C1F-89F1-42FD963E526B}" type="pres">
      <dgm:prSet presAssocID="{DA36172D-480C-4869-93E1-20F45DBBEE3E}" presName="hierChild3" presStyleCnt="0"/>
      <dgm:spPr/>
    </dgm:pt>
    <dgm:pt modelId="{A6F58ED0-A16D-4676-8466-69499FA30FDA}" type="pres">
      <dgm:prSet presAssocID="{2ABB565C-7879-4351-9F98-2AC5656AE6A7}" presName="Name19" presStyleLbl="parChTrans1D3" presStyleIdx="5" presStyleCnt="7"/>
      <dgm:spPr/>
    </dgm:pt>
    <dgm:pt modelId="{F0FD398E-FC28-42B1-8551-0E70B76FFCA4}" type="pres">
      <dgm:prSet presAssocID="{3012AD3B-FFF6-4942-B039-B504A8CCB0EB}" presName="Name21" presStyleCnt="0"/>
      <dgm:spPr/>
    </dgm:pt>
    <dgm:pt modelId="{49EF5726-9627-41EF-9987-E9550CFCA3C9}" type="pres">
      <dgm:prSet presAssocID="{3012AD3B-FFF6-4942-B039-B504A8CCB0EB}" presName="level2Shape" presStyleLbl="node3" presStyleIdx="5" presStyleCnt="7"/>
      <dgm:spPr/>
    </dgm:pt>
    <dgm:pt modelId="{0B412D89-7091-4574-B97E-F171BE224547}" type="pres">
      <dgm:prSet presAssocID="{3012AD3B-FFF6-4942-B039-B504A8CCB0EB}" presName="hierChild3" presStyleCnt="0"/>
      <dgm:spPr/>
    </dgm:pt>
    <dgm:pt modelId="{B546B99B-B948-4001-B4D2-62307F9AB417}" type="pres">
      <dgm:prSet presAssocID="{4AFB4814-C98A-4F64-9E5D-47EF52E42D28}" presName="Name19" presStyleLbl="parChTrans1D3" presStyleIdx="6" presStyleCnt="7"/>
      <dgm:spPr/>
    </dgm:pt>
    <dgm:pt modelId="{47C9002C-AC40-4781-887F-92C11E0A5E5E}" type="pres">
      <dgm:prSet presAssocID="{93DE7E01-7CD5-4CF6-8B93-A9D6E0FE7628}" presName="Name21" presStyleCnt="0"/>
      <dgm:spPr/>
    </dgm:pt>
    <dgm:pt modelId="{48A06A42-5C9F-4CCB-959A-501BE542E12B}" type="pres">
      <dgm:prSet presAssocID="{93DE7E01-7CD5-4CF6-8B93-A9D6E0FE7628}" presName="level2Shape" presStyleLbl="node3" presStyleIdx="6" presStyleCnt="7"/>
      <dgm:spPr/>
    </dgm:pt>
    <dgm:pt modelId="{A5A3A1C2-A3E8-4753-A3EF-A96D7239C6A7}" type="pres">
      <dgm:prSet presAssocID="{93DE7E01-7CD5-4CF6-8B93-A9D6E0FE7628}" presName="hierChild3" presStyleCnt="0"/>
      <dgm:spPr/>
    </dgm:pt>
    <dgm:pt modelId="{A729B47B-3D51-498D-8969-DBCF77AE7F6B}" type="pres">
      <dgm:prSet presAssocID="{AC553BEB-4B06-41D4-B337-0C7646B216CE}" presName="bgShapesFlow" presStyleCnt="0"/>
      <dgm:spPr/>
    </dgm:pt>
  </dgm:ptLst>
  <dgm:cxnLst>
    <dgm:cxn modelId="{31E60303-FD00-4375-9AF5-FB9F766D2F3B}" type="presOf" srcId="{3C542AFA-708D-48B3-8029-3686A706F16B}" destId="{588A8B18-B526-4467-A49D-4FB00DEC42A3}" srcOrd="0" destOrd="0" presId="urn:microsoft.com/office/officeart/2005/8/layout/hierarchy6"/>
    <dgm:cxn modelId="{67CB1F0A-E3D7-45B8-B6F4-FC4CF1AEA9CE}" type="presOf" srcId="{4000E294-FDC1-47F1-A84A-82E28C46014E}" destId="{3E8CBE6F-E6D5-4349-9450-66F90C0117CD}" srcOrd="0" destOrd="0" presId="urn:microsoft.com/office/officeart/2005/8/layout/hierarchy6"/>
    <dgm:cxn modelId="{BC904A0F-B62B-4280-9D6F-79D278FD8F68}" type="presOf" srcId="{C794F7D3-E145-48A3-853D-FA3970151032}" destId="{752E8DAA-C883-4991-A139-0A313839158C}" srcOrd="0" destOrd="0" presId="urn:microsoft.com/office/officeart/2005/8/layout/hierarchy6"/>
    <dgm:cxn modelId="{AB360E11-66D2-430D-ABA5-8A8A91E7E1B9}" type="presOf" srcId="{3840D75F-F934-43B7-A86C-965A99D69698}" destId="{D5FAA225-A4F2-4A13-8E22-6BEB4A27CF70}" srcOrd="0" destOrd="0" presId="urn:microsoft.com/office/officeart/2005/8/layout/hierarchy6"/>
    <dgm:cxn modelId="{CFDA3817-66A2-4C93-973E-345A2E9EC6C5}" type="presOf" srcId="{CF22395E-7E8C-476D-8E0E-490788261285}" destId="{B71B62D5-3BB7-4712-AEBD-F2ACEE91A142}" srcOrd="0" destOrd="0" presId="urn:microsoft.com/office/officeart/2005/8/layout/hierarchy6"/>
    <dgm:cxn modelId="{6AE2DF18-9675-4FB7-8364-83ADEF6BCB99}" type="presOf" srcId="{3C17396E-CBD3-48CC-BBE2-B84418F0C45C}" destId="{F2CF99B6-03A1-437F-B123-68EBE01350FE}" srcOrd="0" destOrd="0" presId="urn:microsoft.com/office/officeart/2005/8/layout/hierarchy6"/>
    <dgm:cxn modelId="{3365B21E-1908-45BA-80DB-904C8C5E2AF0}" type="presOf" srcId="{93DE7E01-7CD5-4CF6-8B93-A9D6E0FE7628}" destId="{48A06A42-5C9F-4CCB-959A-501BE542E12B}" srcOrd="0" destOrd="0" presId="urn:microsoft.com/office/officeart/2005/8/layout/hierarchy6"/>
    <dgm:cxn modelId="{9078082D-B681-4D2A-BA0C-2E555FAEC2F3}" srcId="{A64666F7-ED7C-44B2-AF98-9CAB6FF0BE2B}" destId="{93DE7E01-7CD5-4CF6-8B93-A9D6E0FE7628}" srcOrd="2" destOrd="0" parTransId="{4AFB4814-C98A-4F64-9E5D-47EF52E42D28}" sibTransId="{48B4CCCA-215A-43BD-BC6D-4660DD728FC5}"/>
    <dgm:cxn modelId="{1455622E-9670-416E-9B83-24F270AC9A25}" srcId="{CF22395E-7E8C-476D-8E0E-490788261285}" destId="{21D8269F-9310-48A1-ABAA-050FE6D8BB0E}" srcOrd="3" destOrd="0" parTransId="{4000E294-FDC1-47F1-A84A-82E28C46014E}" sibTransId="{4E91DAC4-BD19-49BE-858E-E424DEEC8837}"/>
    <dgm:cxn modelId="{272DB736-93B6-4349-BF34-2DDEADD29E1E}" srcId="{3C17396E-CBD3-48CC-BBE2-B84418F0C45C}" destId="{A64666F7-ED7C-44B2-AF98-9CAB6FF0BE2B}" srcOrd="1" destOrd="0" parTransId="{0CCFA417-A371-4CFB-B037-3FF934367841}" sibTransId="{D983C53D-1B31-4288-83E5-C63651F0BEAD}"/>
    <dgm:cxn modelId="{2CD8785D-0F5C-4B75-8764-FBB8CB4AD0C9}" type="presOf" srcId="{BC303C5A-908B-45AE-BDC0-459B18D0CBBE}" destId="{0B217867-5F05-47E8-8AE9-E071D3FAE7C2}" srcOrd="0" destOrd="0" presId="urn:microsoft.com/office/officeart/2005/8/layout/hierarchy6"/>
    <dgm:cxn modelId="{B71C8B41-6FC4-4426-A17F-94AC68B29EBD}" srcId="{CF22395E-7E8C-476D-8E0E-490788261285}" destId="{3840D75F-F934-43B7-A86C-965A99D69698}" srcOrd="2" destOrd="0" parTransId="{4BA532BE-631F-4DE7-86B8-D6A07CF0FF80}" sibTransId="{B112C2D3-0C7E-4216-913B-EA78782672E7}"/>
    <dgm:cxn modelId="{1D0BBB6A-A17C-4218-B584-9ABCE1E275D8}" type="presOf" srcId="{A64666F7-ED7C-44B2-AF98-9CAB6FF0BE2B}" destId="{1B56FBF8-FD83-43F7-8907-3413E2773EFA}" srcOrd="0" destOrd="0" presId="urn:microsoft.com/office/officeart/2005/8/layout/hierarchy6"/>
    <dgm:cxn modelId="{FFEDC172-3DE8-4B3D-9B2F-82C60A37AE51}" type="presOf" srcId="{4BA532BE-631F-4DE7-86B8-D6A07CF0FF80}" destId="{550A248E-5CCB-4F6B-A21B-2F9D57E0891D}" srcOrd="0" destOrd="0" presId="urn:microsoft.com/office/officeart/2005/8/layout/hierarchy6"/>
    <dgm:cxn modelId="{37ECEB73-8781-4845-8922-F24B51C37C53}" type="presOf" srcId="{FE56ABB2-2FD9-41BC-B4D3-61E63EB9A4EE}" destId="{D42EB6FF-2852-4FFB-BF68-AB543FB52721}" srcOrd="0" destOrd="0" presId="urn:microsoft.com/office/officeart/2005/8/layout/hierarchy6"/>
    <dgm:cxn modelId="{A65F7476-1C5F-47C0-8CF2-D3BB9D979BAC}" srcId="{3C17396E-CBD3-48CC-BBE2-B84418F0C45C}" destId="{CF22395E-7E8C-476D-8E0E-490788261285}" srcOrd="0" destOrd="0" parTransId="{68929F9A-D787-433B-BAED-7C814B5D476A}" sibTransId="{48B815AA-B57F-44F4-A90D-C53334F61D96}"/>
    <dgm:cxn modelId="{D4B1878B-C79C-4A25-AFAD-FDD3A26A8E90}" type="presOf" srcId="{0CCFA417-A371-4CFB-B037-3FF934367841}" destId="{DD8316D7-5D8A-46D3-9FBA-FCF210D808C7}" srcOrd="0" destOrd="0" presId="urn:microsoft.com/office/officeart/2005/8/layout/hierarchy6"/>
    <dgm:cxn modelId="{FBAA5692-3ACA-4469-AF80-56D21DAE0A4A}" srcId="{CF22395E-7E8C-476D-8E0E-490788261285}" destId="{BC303C5A-908B-45AE-BDC0-459B18D0CBBE}" srcOrd="1" destOrd="0" parTransId="{3C542AFA-708D-48B3-8029-3686A706F16B}" sibTransId="{E2731CAA-C541-4E1B-9E28-4596236142CF}"/>
    <dgm:cxn modelId="{E51A979B-8335-4574-8737-872AB999CD86}" srcId="{A64666F7-ED7C-44B2-AF98-9CAB6FF0BE2B}" destId="{3012AD3B-FFF6-4942-B039-B504A8CCB0EB}" srcOrd="1" destOrd="0" parTransId="{2ABB565C-7879-4351-9F98-2AC5656AE6A7}" sibTransId="{08608F6C-B18A-45AB-A5B9-EE43572A201A}"/>
    <dgm:cxn modelId="{B33DF39C-2B52-4411-9912-9368DFE6D3BD}" type="presOf" srcId="{2ABB565C-7879-4351-9F98-2AC5656AE6A7}" destId="{A6F58ED0-A16D-4676-8466-69499FA30FDA}" srcOrd="0" destOrd="0" presId="urn:microsoft.com/office/officeart/2005/8/layout/hierarchy6"/>
    <dgm:cxn modelId="{1C95EC9E-2722-4CB5-9AD2-F2F37E94535A}" srcId="{A64666F7-ED7C-44B2-AF98-9CAB6FF0BE2B}" destId="{DA36172D-480C-4869-93E1-20F45DBBEE3E}" srcOrd="0" destOrd="0" parTransId="{C794F7D3-E145-48A3-853D-FA3970151032}" sibTransId="{D0CEADF8-03A5-4182-85A2-28D086E84B5D}"/>
    <dgm:cxn modelId="{0A3F9BA4-BEB5-4224-AE68-B6CD93D1DB37}" type="presOf" srcId="{AC553BEB-4B06-41D4-B337-0C7646B216CE}" destId="{129A7837-10F4-4A03-BE71-80353E81089F}" srcOrd="0" destOrd="0" presId="urn:microsoft.com/office/officeart/2005/8/layout/hierarchy6"/>
    <dgm:cxn modelId="{34B799A6-5CB4-4D60-919A-8ED57F629B39}" type="presOf" srcId="{68929F9A-D787-433B-BAED-7C814B5D476A}" destId="{1AC5501D-D367-4007-910E-84EE12A976E8}" srcOrd="0" destOrd="0" presId="urn:microsoft.com/office/officeart/2005/8/layout/hierarchy6"/>
    <dgm:cxn modelId="{FDC0D1A6-A6DB-47BC-8E9D-8CD470239D02}" type="presOf" srcId="{12759598-92EA-42D9-94EA-DDAD26B51FC7}" destId="{3A4EDAE1-6C0B-4F52-AA74-C4D642AE9BB9}" srcOrd="0" destOrd="0" presId="urn:microsoft.com/office/officeart/2005/8/layout/hierarchy6"/>
    <dgm:cxn modelId="{C3B5D5C0-64BA-497A-A192-336D971A74BD}" type="presOf" srcId="{4AFB4814-C98A-4F64-9E5D-47EF52E42D28}" destId="{B546B99B-B948-4001-B4D2-62307F9AB417}" srcOrd="0" destOrd="0" presId="urn:microsoft.com/office/officeart/2005/8/layout/hierarchy6"/>
    <dgm:cxn modelId="{74CA28D7-87EE-44C7-9125-A251457864FF}" type="presOf" srcId="{21D8269F-9310-48A1-ABAA-050FE6D8BB0E}" destId="{039D02E3-4790-442B-9514-23995329418B}" srcOrd="0" destOrd="0" presId="urn:microsoft.com/office/officeart/2005/8/layout/hierarchy6"/>
    <dgm:cxn modelId="{557B20EF-7BCB-44EA-8983-F903BED1ADAB}" type="presOf" srcId="{DA36172D-480C-4869-93E1-20F45DBBEE3E}" destId="{1A88D8EA-2CFA-418E-98D3-5073022D58B1}" srcOrd="0" destOrd="0" presId="urn:microsoft.com/office/officeart/2005/8/layout/hierarchy6"/>
    <dgm:cxn modelId="{A8D1E1EF-3500-4CB5-A465-981AD1BF715C}" type="presOf" srcId="{3012AD3B-FFF6-4942-B039-B504A8CCB0EB}" destId="{49EF5726-9627-41EF-9987-E9550CFCA3C9}" srcOrd="0" destOrd="0" presId="urn:microsoft.com/office/officeart/2005/8/layout/hierarchy6"/>
    <dgm:cxn modelId="{858A24F7-FF8E-4FFA-9C96-F91F0DC4EDAA}" srcId="{AC553BEB-4B06-41D4-B337-0C7646B216CE}" destId="{3C17396E-CBD3-48CC-BBE2-B84418F0C45C}" srcOrd="0" destOrd="0" parTransId="{F6000960-39D8-459B-9464-51477CD3A7E5}" sibTransId="{99D6FE7C-4CB7-4878-9714-08A530110298}"/>
    <dgm:cxn modelId="{CDDBA1FB-473D-4216-B363-D529CE897A59}" srcId="{CF22395E-7E8C-476D-8E0E-490788261285}" destId="{12759598-92EA-42D9-94EA-DDAD26B51FC7}" srcOrd="0" destOrd="0" parTransId="{FE56ABB2-2FD9-41BC-B4D3-61E63EB9A4EE}" sibTransId="{5BC66150-8036-41F7-AB5A-750BBCD0E238}"/>
    <dgm:cxn modelId="{13089123-A60A-4EAD-8083-DAB5D6BDEE37}" type="presParOf" srcId="{129A7837-10F4-4A03-BE71-80353E81089F}" destId="{B6487839-0D7D-473B-95D9-AE37898A753C}" srcOrd="0" destOrd="0" presId="urn:microsoft.com/office/officeart/2005/8/layout/hierarchy6"/>
    <dgm:cxn modelId="{DB70C7D5-BA40-4B4E-ADBC-5BA7314B5981}" type="presParOf" srcId="{B6487839-0D7D-473B-95D9-AE37898A753C}" destId="{7D0A1315-E0D4-4233-BC86-63001E9CFA7B}" srcOrd="0" destOrd="0" presId="urn:microsoft.com/office/officeart/2005/8/layout/hierarchy6"/>
    <dgm:cxn modelId="{1EBBFD39-CC78-4851-A08E-BB1590ACFD19}" type="presParOf" srcId="{7D0A1315-E0D4-4233-BC86-63001E9CFA7B}" destId="{3CD84560-7BB5-404A-95AF-0110A51A9C53}" srcOrd="0" destOrd="0" presId="urn:microsoft.com/office/officeart/2005/8/layout/hierarchy6"/>
    <dgm:cxn modelId="{F43DA0C0-E8EE-42F5-8A82-9C23473558D0}" type="presParOf" srcId="{3CD84560-7BB5-404A-95AF-0110A51A9C53}" destId="{F2CF99B6-03A1-437F-B123-68EBE01350FE}" srcOrd="0" destOrd="0" presId="urn:microsoft.com/office/officeart/2005/8/layout/hierarchy6"/>
    <dgm:cxn modelId="{631114A3-3E86-4035-9D65-7C3F390F8989}" type="presParOf" srcId="{3CD84560-7BB5-404A-95AF-0110A51A9C53}" destId="{353696D8-76CF-4942-89C1-F89EC6AD0382}" srcOrd="1" destOrd="0" presId="urn:microsoft.com/office/officeart/2005/8/layout/hierarchy6"/>
    <dgm:cxn modelId="{2F380919-DE1B-4357-BC53-B90A2EBCADCB}" type="presParOf" srcId="{353696D8-76CF-4942-89C1-F89EC6AD0382}" destId="{1AC5501D-D367-4007-910E-84EE12A976E8}" srcOrd="0" destOrd="0" presId="urn:microsoft.com/office/officeart/2005/8/layout/hierarchy6"/>
    <dgm:cxn modelId="{9E230089-FE5E-4647-8D78-C006E8FD8B8D}" type="presParOf" srcId="{353696D8-76CF-4942-89C1-F89EC6AD0382}" destId="{A0B35EF6-6757-4334-997C-AF3F4FFE44A4}" srcOrd="1" destOrd="0" presId="urn:microsoft.com/office/officeart/2005/8/layout/hierarchy6"/>
    <dgm:cxn modelId="{37287AD5-414D-49A7-839D-0B4CC135D281}" type="presParOf" srcId="{A0B35EF6-6757-4334-997C-AF3F4FFE44A4}" destId="{B71B62D5-3BB7-4712-AEBD-F2ACEE91A142}" srcOrd="0" destOrd="0" presId="urn:microsoft.com/office/officeart/2005/8/layout/hierarchy6"/>
    <dgm:cxn modelId="{80971BFA-41AF-4DB5-9273-3AAFF7DAF72D}" type="presParOf" srcId="{A0B35EF6-6757-4334-997C-AF3F4FFE44A4}" destId="{A19B95BC-83B0-4BCC-9E06-A78821E2FEDD}" srcOrd="1" destOrd="0" presId="urn:microsoft.com/office/officeart/2005/8/layout/hierarchy6"/>
    <dgm:cxn modelId="{41913D49-EE12-405B-A70B-107B3A5D90FD}" type="presParOf" srcId="{A19B95BC-83B0-4BCC-9E06-A78821E2FEDD}" destId="{D42EB6FF-2852-4FFB-BF68-AB543FB52721}" srcOrd="0" destOrd="0" presId="urn:microsoft.com/office/officeart/2005/8/layout/hierarchy6"/>
    <dgm:cxn modelId="{B76312A2-293F-44C4-9279-89D8AF7AF31E}" type="presParOf" srcId="{A19B95BC-83B0-4BCC-9E06-A78821E2FEDD}" destId="{81993E4B-D321-486F-9230-78B048A9A2FA}" srcOrd="1" destOrd="0" presId="urn:microsoft.com/office/officeart/2005/8/layout/hierarchy6"/>
    <dgm:cxn modelId="{A5FE907B-8D13-4F2C-9987-AF2F6D7FA7A6}" type="presParOf" srcId="{81993E4B-D321-486F-9230-78B048A9A2FA}" destId="{3A4EDAE1-6C0B-4F52-AA74-C4D642AE9BB9}" srcOrd="0" destOrd="0" presId="urn:microsoft.com/office/officeart/2005/8/layout/hierarchy6"/>
    <dgm:cxn modelId="{29841746-C2B1-4BEB-98D8-C24FA6D15AC9}" type="presParOf" srcId="{81993E4B-D321-486F-9230-78B048A9A2FA}" destId="{68D9791F-5AE5-4998-88A1-8CE1CBD7466A}" srcOrd="1" destOrd="0" presId="urn:microsoft.com/office/officeart/2005/8/layout/hierarchy6"/>
    <dgm:cxn modelId="{C1956731-9F29-4E7B-9A1E-37E80A713E18}" type="presParOf" srcId="{A19B95BC-83B0-4BCC-9E06-A78821E2FEDD}" destId="{588A8B18-B526-4467-A49D-4FB00DEC42A3}" srcOrd="2" destOrd="0" presId="urn:microsoft.com/office/officeart/2005/8/layout/hierarchy6"/>
    <dgm:cxn modelId="{BA6261A8-1A67-4B22-835C-A3B47761B407}" type="presParOf" srcId="{A19B95BC-83B0-4BCC-9E06-A78821E2FEDD}" destId="{633D8B0D-9329-441D-8C50-C1CDBE0EC30A}" srcOrd="3" destOrd="0" presId="urn:microsoft.com/office/officeart/2005/8/layout/hierarchy6"/>
    <dgm:cxn modelId="{E9CD70AE-DFA6-460D-9A8E-22AF371CB6C6}" type="presParOf" srcId="{633D8B0D-9329-441D-8C50-C1CDBE0EC30A}" destId="{0B217867-5F05-47E8-8AE9-E071D3FAE7C2}" srcOrd="0" destOrd="0" presId="urn:microsoft.com/office/officeart/2005/8/layout/hierarchy6"/>
    <dgm:cxn modelId="{11C2C14F-1946-4297-8920-85F5F0CAA06C}" type="presParOf" srcId="{633D8B0D-9329-441D-8C50-C1CDBE0EC30A}" destId="{E2CAF892-A0C1-4224-B50A-E2C825D4C367}" srcOrd="1" destOrd="0" presId="urn:microsoft.com/office/officeart/2005/8/layout/hierarchy6"/>
    <dgm:cxn modelId="{BED21001-68B8-45CF-8577-85F4C33BD865}" type="presParOf" srcId="{A19B95BC-83B0-4BCC-9E06-A78821E2FEDD}" destId="{550A248E-5CCB-4F6B-A21B-2F9D57E0891D}" srcOrd="4" destOrd="0" presId="urn:microsoft.com/office/officeart/2005/8/layout/hierarchy6"/>
    <dgm:cxn modelId="{EEF53255-F6B2-4FB6-8203-FBD2BA713608}" type="presParOf" srcId="{A19B95BC-83B0-4BCC-9E06-A78821E2FEDD}" destId="{0B4C7ACB-BCC2-4391-B8EB-4A2688122CA9}" srcOrd="5" destOrd="0" presId="urn:microsoft.com/office/officeart/2005/8/layout/hierarchy6"/>
    <dgm:cxn modelId="{3C117FAB-35C7-4AFC-A5AA-72FA315A6E0D}" type="presParOf" srcId="{0B4C7ACB-BCC2-4391-B8EB-4A2688122CA9}" destId="{D5FAA225-A4F2-4A13-8E22-6BEB4A27CF70}" srcOrd="0" destOrd="0" presId="urn:microsoft.com/office/officeart/2005/8/layout/hierarchy6"/>
    <dgm:cxn modelId="{170ECFA3-F3E8-4D5C-8AFE-3AD62B0CB9A1}" type="presParOf" srcId="{0B4C7ACB-BCC2-4391-B8EB-4A2688122CA9}" destId="{0C31B5A2-B2FB-41C3-9050-DD347901ECCD}" srcOrd="1" destOrd="0" presId="urn:microsoft.com/office/officeart/2005/8/layout/hierarchy6"/>
    <dgm:cxn modelId="{4AC6AF27-6C67-4D89-9C0C-F1A20CBBF193}" type="presParOf" srcId="{A19B95BC-83B0-4BCC-9E06-A78821E2FEDD}" destId="{3E8CBE6F-E6D5-4349-9450-66F90C0117CD}" srcOrd="6" destOrd="0" presId="urn:microsoft.com/office/officeart/2005/8/layout/hierarchy6"/>
    <dgm:cxn modelId="{D6488EA7-5EA3-45FD-8DB6-CCDA5DB6FE2D}" type="presParOf" srcId="{A19B95BC-83B0-4BCC-9E06-A78821E2FEDD}" destId="{5BB7CAFC-B703-4FD9-86A6-F3CAF2F2D5A4}" srcOrd="7" destOrd="0" presId="urn:microsoft.com/office/officeart/2005/8/layout/hierarchy6"/>
    <dgm:cxn modelId="{8CE0FFF9-90F1-461B-A980-99A7E9E9D4AF}" type="presParOf" srcId="{5BB7CAFC-B703-4FD9-86A6-F3CAF2F2D5A4}" destId="{039D02E3-4790-442B-9514-23995329418B}" srcOrd="0" destOrd="0" presId="urn:microsoft.com/office/officeart/2005/8/layout/hierarchy6"/>
    <dgm:cxn modelId="{6BDC049E-C097-4D6E-8735-3504C5E514E3}" type="presParOf" srcId="{5BB7CAFC-B703-4FD9-86A6-F3CAF2F2D5A4}" destId="{C4E5644E-53B8-444E-87F1-7DAF6A886E63}" srcOrd="1" destOrd="0" presId="urn:microsoft.com/office/officeart/2005/8/layout/hierarchy6"/>
    <dgm:cxn modelId="{FA5B7662-621B-4CF0-ACCD-5767936C5558}" type="presParOf" srcId="{353696D8-76CF-4942-89C1-F89EC6AD0382}" destId="{DD8316D7-5D8A-46D3-9FBA-FCF210D808C7}" srcOrd="2" destOrd="0" presId="urn:microsoft.com/office/officeart/2005/8/layout/hierarchy6"/>
    <dgm:cxn modelId="{C5EE7B60-4CA2-4347-890C-2AEA40855F53}" type="presParOf" srcId="{353696D8-76CF-4942-89C1-F89EC6AD0382}" destId="{0EC17EA0-EB1F-4580-A949-B3A4598053C9}" srcOrd="3" destOrd="0" presId="urn:microsoft.com/office/officeart/2005/8/layout/hierarchy6"/>
    <dgm:cxn modelId="{B68D7E6E-764A-4674-8FB3-E97A3412083A}" type="presParOf" srcId="{0EC17EA0-EB1F-4580-A949-B3A4598053C9}" destId="{1B56FBF8-FD83-43F7-8907-3413E2773EFA}" srcOrd="0" destOrd="0" presId="urn:microsoft.com/office/officeart/2005/8/layout/hierarchy6"/>
    <dgm:cxn modelId="{170646EA-B45A-4B20-8912-E86B58E529DB}" type="presParOf" srcId="{0EC17EA0-EB1F-4580-A949-B3A4598053C9}" destId="{BDBADF60-42DF-4CEF-A7D9-8AFDC44968FE}" srcOrd="1" destOrd="0" presId="urn:microsoft.com/office/officeart/2005/8/layout/hierarchy6"/>
    <dgm:cxn modelId="{3ED3B231-B6CB-48CB-B71C-CF7EB9E13DD7}" type="presParOf" srcId="{BDBADF60-42DF-4CEF-A7D9-8AFDC44968FE}" destId="{752E8DAA-C883-4991-A139-0A313839158C}" srcOrd="0" destOrd="0" presId="urn:microsoft.com/office/officeart/2005/8/layout/hierarchy6"/>
    <dgm:cxn modelId="{81EFF983-F656-48E3-8606-AC2C348C9511}" type="presParOf" srcId="{BDBADF60-42DF-4CEF-A7D9-8AFDC44968FE}" destId="{FC626C5B-83F0-4CDE-8570-82736278422B}" srcOrd="1" destOrd="0" presId="urn:microsoft.com/office/officeart/2005/8/layout/hierarchy6"/>
    <dgm:cxn modelId="{80AA8CE1-1FB3-4B92-AB60-DD4AF2A9C384}" type="presParOf" srcId="{FC626C5B-83F0-4CDE-8570-82736278422B}" destId="{1A88D8EA-2CFA-418E-98D3-5073022D58B1}" srcOrd="0" destOrd="0" presId="urn:microsoft.com/office/officeart/2005/8/layout/hierarchy6"/>
    <dgm:cxn modelId="{FF41E3D2-CCC4-4261-8A1B-4900DC097C11}" type="presParOf" srcId="{FC626C5B-83F0-4CDE-8570-82736278422B}" destId="{F8803E39-0F5D-4C1F-89F1-42FD963E526B}" srcOrd="1" destOrd="0" presId="urn:microsoft.com/office/officeart/2005/8/layout/hierarchy6"/>
    <dgm:cxn modelId="{E252EBAC-7ED7-4AA0-A7B8-3822FA394091}" type="presParOf" srcId="{BDBADF60-42DF-4CEF-A7D9-8AFDC44968FE}" destId="{A6F58ED0-A16D-4676-8466-69499FA30FDA}" srcOrd="2" destOrd="0" presId="urn:microsoft.com/office/officeart/2005/8/layout/hierarchy6"/>
    <dgm:cxn modelId="{5142DC1C-2A71-4A4C-BB16-1568854B822D}" type="presParOf" srcId="{BDBADF60-42DF-4CEF-A7D9-8AFDC44968FE}" destId="{F0FD398E-FC28-42B1-8551-0E70B76FFCA4}" srcOrd="3" destOrd="0" presId="urn:microsoft.com/office/officeart/2005/8/layout/hierarchy6"/>
    <dgm:cxn modelId="{5A7978AF-CFF8-4F93-9B5D-BA822B74F006}" type="presParOf" srcId="{F0FD398E-FC28-42B1-8551-0E70B76FFCA4}" destId="{49EF5726-9627-41EF-9987-E9550CFCA3C9}" srcOrd="0" destOrd="0" presId="urn:microsoft.com/office/officeart/2005/8/layout/hierarchy6"/>
    <dgm:cxn modelId="{DCB65EE1-60A1-4183-9898-B01C2BBC6CC8}" type="presParOf" srcId="{F0FD398E-FC28-42B1-8551-0E70B76FFCA4}" destId="{0B412D89-7091-4574-B97E-F171BE224547}" srcOrd="1" destOrd="0" presId="urn:microsoft.com/office/officeart/2005/8/layout/hierarchy6"/>
    <dgm:cxn modelId="{2477FA9F-257D-41BE-B709-9F7D37682A25}" type="presParOf" srcId="{BDBADF60-42DF-4CEF-A7D9-8AFDC44968FE}" destId="{B546B99B-B948-4001-B4D2-62307F9AB417}" srcOrd="4" destOrd="0" presId="urn:microsoft.com/office/officeart/2005/8/layout/hierarchy6"/>
    <dgm:cxn modelId="{202CC0F1-E164-4198-AA1C-E8D51E70540F}" type="presParOf" srcId="{BDBADF60-42DF-4CEF-A7D9-8AFDC44968FE}" destId="{47C9002C-AC40-4781-887F-92C11E0A5E5E}" srcOrd="5" destOrd="0" presId="urn:microsoft.com/office/officeart/2005/8/layout/hierarchy6"/>
    <dgm:cxn modelId="{37ECDF62-FBAD-4029-8691-3763C700B4EC}" type="presParOf" srcId="{47C9002C-AC40-4781-887F-92C11E0A5E5E}" destId="{48A06A42-5C9F-4CCB-959A-501BE542E12B}" srcOrd="0" destOrd="0" presId="urn:microsoft.com/office/officeart/2005/8/layout/hierarchy6"/>
    <dgm:cxn modelId="{9ADA24FD-0647-49BA-983C-E74CCB108256}" type="presParOf" srcId="{47C9002C-AC40-4781-887F-92C11E0A5E5E}" destId="{A5A3A1C2-A3E8-4753-A3EF-A96D7239C6A7}" srcOrd="1" destOrd="0" presId="urn:microsoft.com/office/officeart/2005/8/layout/hierarchy6"/>
    <dgm:cxn modelId="{6555404E-FCD8-4A82-94D0-063B2D303E3A}" type="presParOf" srcId="{129A7837-10F4-4A03-BE71-80353E81089F}" destId="{A729B47B-3D51-498D-8969-DBCF77AE7F6B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F99B6-03A1-437F-B123-68EBE01350FE}">
      <dsp:nvSpPr>
        <dsp:cNvPr id="0" name=""/>
        <dsp:cNvSpPr/>
      </dsp:nvSpPr>
      <dsp:spPr>
        <a:xfrm>
          <a:off x="4919842" y="745121"/>
          <a:ext cx="1742717" cy="818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Land Use and Local Government Relations</a:t>
          </a:r>
        </a:p>
      </dsp:txBody>
      <dsp:txXfrm>
        <a:off x="4943828" y="769107"/>
        <a:ext cx="1694745" cy="770954"/>
      </dsp:txXfrm>
    </dsp:sp>
    <dsp:sp modelId="{1AC5501D-D367-4007-910E-84EE12A976E8}">
      <dsp:nvSpPr>
        <dsp:cNvPr id="0" name=""/>
        <dsp:cNvSpPr/>
      </dsp:nvSpPr>
      <dsp:spPr>
        <a:xfrm>
          <a:off x="3014839" y="1564048"/>
          <a:ext cx="2776361" cy="327570"/>
        </a:xfrm>
        <a:custGeom>
          <a:avLst/>
          <a:gdLst/>
          <a:ahLst/>
          <a:cxnLst/>
          <a:rect l="0" t="0" r="0" b="0"/>
          <a:pathLst>
            <a:path>
              <a:moveTo>
                <a:pt x="2776361" y="0"/>
              </a:moveTo>
              <a:lnTo>
                <a:pt x="2776361" y="163785"/>
              </a:lnTo>
              <a:lnTo>
                <a:pt x="0" y="163785"/>
              </a:lnTo>
              <a:lnTo>
                <a:pt x="0" y="3275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1B62D5-3BB7-4712-AEBD-F2ACEE91A142}">
      <dsp:nvSpPr>
        <dsp:cNvPr id="0" name=""/>
        <dsp:cNvSpPr/>
      </dsp:nvSpPr>
      <dsp:spPr>
        <a:xfrm>
          <a:off x="2209801" y="1891619"/>
          <a:ext cx="1610075" cy="818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Planning Grants &amp; Incentives</a:t>
          </a:r>
        </a:p>
      </dsp:txBody>
      <dsp:txXfrm>
        <a:off x="2233787" y="1915605"/>
        <a:ext cx="1562103" cy="770954"/>
      </dsp:txXfrm>
    </dsp:sp>
    <dsp:sp modelId="{D42EB6FF-2852-4FFB-BF68-AB543FB52721}">
      <dsp:nvSpPr>
        <dsp:cNvPr id="0" name=""/>
        <dsp:cNvSpPr/>
      </dsp:nvSpPr>
      <dsp:spPr>
        <a:xfrm>
          <a:off x="619478" y="2710545"/>
          <a:ext cx="2395360" cy="327570"/>
        </a:xfrm>
        <a:custGeom>
          <a:avLst/>
          <a:gdLst/>
          <a:ahLst/>
          <a:cxnLst/>
          <a:rect l="0" t="0" r="0" b="0"/>
          <a:pathLst>
            <a:path>
              <a:moveTo>
                <a:pt x="2395360" y="0"/>
              </a:moveTo>
              <a:lnTo>
                <a:pt x="2395360" y="163785"/>
              </a:lnTo>
              <a:lnTo>
                <a:pt x="0" y="163785"/>
              </a:lnTo>
              <a:lnTo>
                <a:pt x="0" y="327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4EDAE1-6C0B-4F52-AA74-C4D642AE9BB9}">
      <dsp:nvSpPr>
        <dsp:cNvPr id="0" name=""/>
        <dsp:cNvSpPr/>
      </dsp:nvSpPr>
      <dsp:spPr>
        <a:xfrm>
          <a:off x="5283" y="3038116"/>
          <a:ext cx="1228390" cy="818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Technical Assistance</a:t>
          </a:r>
        </a:p>
      </dsp:txBody>
      <dsp:txXfrm>
        <a:off x="29269" y="3062102"/>
        <a:ext cx="1180418" cy="770954"/>
      </dsp:txXfrm>
    </dsp:sp>
    <dsp:sp modelId="{588A8B18-B526-4467-A49D-4FB00DEC42A3}">
      <dsp:nvSpPr>
        <dsp:cNvPr id="0" name=""/>
        <dsp:cNvSpPr/>
      </dsp:nvSpPr>
      <dsp:spPr>
        <a:xfrm>
          <a:off x="2216385" y="2710545"/>
          <a:ext cx="798453" cy="327570"/>
        </a:xfrm>
        <a:custGeom>
          <a:avLst/>
          <a:gdLst/>
          <a:ahLst/>
          <a:cxnLst/>
          <a:rect l="0" t="0" r="0" b="0"/>
          <a:pathLst>
            <a:path>
              <a:moveTo>
                <a:pt x="798453" y="0"/>
              </a:moveTo>
              <a:lnTo>
                <a:pt x="798453" y="163785"/>
              </a:lnTo>
              <a:lnTo>
                <a:pt x="0" y="163785"/>
              </a:lnTo>
              <a:lnTo>
                <a:pt x="0" y="327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217867-5F05-47E8-8AE9-E071D3FAE7C2}">
      <dsp:nvSpPr>
        <dsp:cNvPr id="0" name=""/>
        <dsp:cNvSpPr/>
      </dsp:nvSpPr>
      <dsp:spPr>
        <a:xfrm>
          <a:off x="1602190" y="3038116"/>
          <a:ext cx="1228390" cy="818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Planning Grants</a:t>
          </a:r>
        </a:p>
      </dsp:txBody>
      <dsp:txXfrm>
        <a:off x="1626176" y="3062102"/>
        <a:ext cx="1180418" cy="770954"/>
      </dsp:txXfrm>
    </dsp:sp>
    <dsp:sp modelId="{550A248E-5CCB-4F6B-A21B-2F9D57E0891D}">
      <dsp:nvSpPr>
        <dsp:cNvPr id="0" name=""/>
        <dsp:cNvSpPr/>
      </dsp:nvSpPr>
      <dsp:spPr>
        <a:xfrm>
          <a:off x="3014839" y="2710545"/>
          <a:ext cx="798453" cy="327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85"/>
              </a:lnTo>
              <a:lnTo>
                <a:pt x="798453" y="163785"/>
              </a:lnTo>
              <a:lnTo>
                <a:pt x="798453" y="327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FAA225-A4F2-4A13-8E22-6BEB4A27CF70}">
      <dsp:nvSpPr>
        <dsp:cNvPr id="0" name=""/>
        <dsp:cNvSpPr/>
      </dsp:nvSpPr>
      <dsp:spPr>
        <a:xfrm>
          <a:off x="3199097" y="3038116"/>
          <a:ext cx="1228390" cy="818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/>
            <a:t>Incentive Programs</a:t>
          </a:r>
        </a:p>
      </dsp:txBody>
      <dsp:txXfrm>
        <a:off x="3223083" y="3062102"/>
        <a:ext cx="1180418" cy="770954"/>
      </dsp:txXfrm>
    </dsp:sp>
    <dsp:sp modelId="{3E8CBE6F-E6D5-4349-9450-66F90C0117CD}">
      <dsp:nvSpPr>
        <dsp:cNvPr id="0" name=""/>
        <dsp:cNvSpPr/>
      </dsp:nvSpPr>
      <dsp:spPr>
        <a:xfrm>
          <a:off x="3014839" y="2710545"/>
          <a:ext cx="2395360" cy="327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85"/>
              </a:lnTo>
              <a:lnTo>
                <a:pt x="2395360" y="163785"/>
              </a:lnTo>
              <a:lnTo>
                <a:pt x="2395360" y="327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9D02E3-4790-442B-9514-23995329418B}">
      <dsp:nvSpPr>
        <dsp:cNvPr id="0" name=""/>
        <dsp:cNvSpPr/>
      </dsp:nvSpPr>
      <dsp:spPr>
        <a:xfrm>
          <a:off x="4796004" y="3038116"/>
          <a:ext cx="1228390" cy="818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Housing Element Review</a:t>
          </a:r>
        </a:p>
      </dsp:txBody>
      <dsp:txXfrm>
        <a:off x="4819990" y="3062102"/>
        <a:ext cx="1180418" cy="770954"/>
      </dsp:txXfrm>
    </dsp:sp>
    <dsp:sp modelId="{DD8316D7-5D8A-46D3-9FBA-FCF210D808C7}">
      <dsp:nvSpPr>
        <dsp:cNvPr id="0" name=""/>
        <dsp:cNvSpPr/>
      </dsp:nvSpPr>
      <dsp:spPr>
        <a:xfrm>
          <a:off x="5791200" y="1564048"/>
          <a:ext cx="2812813" cy="327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85"/>
              </a:lnTo>
              <a:lnTo>
                <a:pt x="2812813" y="163785"/>
              </a:lnTo>
              <a:lnTo>
                <a:pt x="2812813" y="32757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56FBF8-FD83-43F7-8907-3413E2773EFA}">
      <dsp:nvSpPr>
        <dsp:cNvPr id="0" name=""/>
        <dsp:cNvSpPr/>
      </dsp:nvSpPr>
      <dsp:spPr>
        <a:xfrm>
          <a:off x="7835429" y="1891619"/>
          <a:ext cx="1537170" cy="81892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Housing Accountability Unit</a:t>
          </a:r>
        </a:p>
      </dsp:txBody>
      <dsp:txXfrm>
        <a:off x="7859415" y="1915605"/>
        <a:ext cx="1489198" cy="770954"/>
      </dsp:txXfrm>
    </dsp:sp>
    <dsp:sp modelId="{752E8DAA-C883-4991-A139-0A313839158C}">
      <dsp:nvSpPr>
        <dsp:cNvPr id="0" name=""/>
        <dsp:cNvSpPr/>
      </dsp:nvSpPr>
      <dsp:spPr>
        <a:xfrm>
          <a:off x="7007107" y="2710545"/>
          <a:ext cx="1596907" cy="327570"/>
        </a:xfrm>
        <a:custGeom>
          <a:avLst/>
          <a:gdLst/>
          <a:ahLst/>
          <a:cxnLst/>
          <a:rect l="0" t="0" r="0" b="0"/>
          <a:pathLst>
            <a:path>
              <a:moveTo>
                <a:pt x="1596907" y="0"/>
              </a:moveTo>
              <a:lnTo>
                <a:pt x="1596907" y="163785"/>
              </a:lnTo>
              <a:lnTo>
                <a:pt x="0" y="163785"/>
              </a:lnTo>
              <a:lnTo>
                <a:pt x="0" y="327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A88D8EA-2CFA-418E-98D3-5073022D58B1}">
      <dsp:nvSpPr>
        <dsp:cNvPr id="0" name=""/>
        <dsp:cNvSpPr/>
      </dsp:nvSpPr>
      <dsp:spPr>
        <a:xfrm>
          <a:off x="6392912" y="3038116"/>
          <a:ext cx="1228390" cy="81892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Technical Assistance</a:t>
          </a:r>
        </a:p>
      </dsp:txBody>
      <dsp:txXfrm>
        <a:off x="6416898" y="3062102"/>
        <a:ext cx="1180418" cy="770954"/>
      </dsp:txXfrm>
    </dsp:sp>
    <dsp:sp modelId="{A6F58ED0-A16D-4676-8466-69499FA30FDA}">
      <dsp:nvSpPr>
        <dsp:cNvPr id="0" name=""/>
        <dsp:cNvSpPr/>
      </dsp:nvSpPr>
      <dsp:spPr>
        <a:xfrm>
          <a:off x="8558294" y="2710545"/>
          <a:ext cx="91440" cy="32757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27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9EF5726-9627-41EF-9987-E9550CFCA3C9}">
      <dsp:nvSpPr>
        <dsp:cNvPr id="0" name=""/>
        <dsp:cNvSpPr/>
      </dsp:nvSpPr>
      <dsp:spPr>
        <a:xfrm>
          <a:off x="7989819" y="3038116"/>
          <a:ext cx="1228390" cy="818926"/>
        </a:xfrm>
        <a:prstGeom prst="roundRect">
          <a:avLst>
            <a:gd name="adj" fmla="val 10000"/>
          </a:avLst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0" kern="1200" dirty="0"/>
            <a:t>Enforcement</a:t>
          </a:r>
        </a:p>
      </dsp:txBody>
      <dsp:txXfrm>
        <a:off x="8013805" y="3062102"/>
        <a:ext cx="1180418" cy="770954"/>
      </dsp:txXfrm>
    </dsp:sp>
    <dsp:sp modelId="{B546B99B-B948-4001-B4D2-62307F9AB417}">
      <dsp:nvSpPr>
        <dsp:cNvPr id="0" name=""/>
        <dsp:cNvSpPr/>
      </dsp:nvSpPr>
      <dsp:spPr>
        <a:xfrm>
          <a:off x="8604014" y="2710545"/>
          <a:ext cx="1596907" cy="32757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3785"/>
              </a:lnTo>
              <a:lnTo>
                <a:pt x="1596907" y="163785"/>
              </a:lnTo>
              <a:lnTo>
                <a:pt x="1596907" y="32757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A06A42-5C9F-4CCB-959A-501BE542E12B}">
      <dsp:nvSpPr>
        <dsp:cNvPr id="0" name=""/>
        <dsp:cNvSpPr/>
      </dsp:nvSpPr>
      <dsp:spPr>
        <a:xfrm>
          <a:off x="9586726" y="3038116"/>
          <a:ext cx="1228390" cy="818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Housing Element Review</a:t>
          </a:r>
        </a:p>
      </dsp:txBody>
      <dsp:txXfrm>
        <a:off x="9610712" y="3062102"/>
        <a:ext cx="1180418" cy="77095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95DC4F-C931-4175-BB3B-79D20A00B800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65EDC-E5E6-4143-B93F-E88E0B49AD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1575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13834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554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5068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5051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8788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65866" indent="-294563" defTabSz="968788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78255" indent="-235651" defTabSz="968788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49557" indent="-235651" defTabSz="968788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120859" indent="-235651" defTabSz="968788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92161" indent="-235651" defTabSz="968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3063462" indent="-235651" defTabSz="968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534765" indent="-235651" defTabSz="968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4006066" indent="-235651" defTabSz="968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E61B9E8A-D485-49C2-A6C1-E78F05505C87}" type="slidenum">
              <a:rPr lang="en-US" smtClean="0"/>
              <a:pPr eaLnBrk="1" hangingPunct="1">
                <a:defRPr/>
              </a:pPr>
              <a:t>4</a:t>
            </a:fld>
            <a:endParaRPr lang="en-US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7573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0632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1103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0968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8904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A65EDC-E5E6-4143-B93F-E88E0B49AD6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722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133600" y="1143000"/>
            <a:ext cx="8026400" cy="2362200"/>
          </a:xfrm>
        </p:spPr>
        <p:txBody>
          <a:bodyPr lIns="0" tIns="0" rIns="0" bIns="0" anchor="b" anchorCtr="0">
            <a:noAutofit/>
          </a:bodyPr>
          <a:lstStyle>
            <a:lvl1pPr algn="l">
              <a:defRPr sz="4400" b="0" baseline="0">
                <a:solidFill>
                  <a:srgbClr val="DA850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133600" y="4114800"/>
            <a:ext cx="5588000" cy="1676400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buNone/>
              <a:defRPr sz="2000" b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Information</a:t>
            </a:r>
          </a:p>
          <a:p>
            <a:r>
              <a:rPr lang="en-US" dirty="0"/>
              <a:t>Presenter Division/Office</a:t>
            </a:r>
          </a:p>
          <a:p>
            <a:r>
              <a:rPr lang="en-US" dirty="0"/>
              <a:t>Contact Information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B6F8A26-E201-492F-985E-67A975CD000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0200" y="4724400"/>
            <a:ext cx="167640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1828800" y="762000"/>
            <a:ext cx="5080000" cy="57150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12000" y="762000"/>
            <a:ext cx="5080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5400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629400"/>
            <a:ext cx="38608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State HCD   www.hcd.ca.gov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52000" y="6629400"/>
            <a:ext cx="2540000" cy="228600"/>
          </a:xfrm>
        </p:spPr>
        <p:txBody>
          <a:bodyPr/>
          <a:lstStyle>
            <a:lvl1pPr>
              <a:defRPr/>
            </a:lvl1pPr>
          </a:lstStyle>
          <a:p>
            <a:fld id="{0E0EEBDE-BEE4-4534-BF1B-A3EC44A3DC4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70501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60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609601"/>
            <a:ext cx="48768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B66B-512A-4F8C-A87C-38E3C24F2F30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89B0-FD32-4C14-B202-122692F9F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636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32B66B-512A-4F8C-A87C-38E3C24F2F30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7F89B0-FD32-4C14-B202-122692F9F2D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482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032000" y="457200"/>
            <a:ext cx="9042400" cy="106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219200" y="1752602"/>
            <a:ext cx="9855200" cy="4373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FD8E443-697F-4BC1-A81F-C537ABF7E55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369BC52-83A5-4303-8689-0AF1F020070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E7E468-5C8E-40F9-BB7B-2313E6F8DF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118"/>
            <a:ext cx="12178145" cy="12252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47973E-0CC4-467E-A7A4-F2C0AD89B3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7614"/>
            <a:ext cx="1144754" cy="1144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40999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032000" y="457200"/>
            <a:ext cx="9042400" cy="106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219200" y="1752603"/>
            <a:ext cx="9855200" cy="144779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>
              <a:buNone/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DFD8E443-697F-4BC1-A81F-C537ABF7E556}" type="datetimeFigureOut">
              <a:rPr lang="en-US" smtClean="0"/>
              <a:t>5/9/2022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0369BC52-83A5-4303-8689-0AF1F020070B}" type="slidenum">
              <a:rPr lang="en-US" smtClean="0"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1E7E468-5C8E-40F9-BB7B-2313E6F8DF6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9118"/>
            <a:ext cx="12178145" cy="12252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947973E-0CC4-467E-A7A4-F2C0AD89B31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327614"/>
            <a:ext cx="1144754" cy="1144754"/>
          </a:xfrm>
          <a:prstGeom prst="rect">
            <a:avLst/>
          </a:prstGeo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009902-6CA3-46EA-8C43-BCE0E906577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19200" y="3581400"/>
            <a:ext cx="9855200" cy="12255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007A2CC-B1A7-4C27-BD4D-B9AA153C50F0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1219200" y="5187950"/>
            <a:ext cx="9855200" cy="8318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333856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raph/char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066800"/>
          </a:xfrm>
        </p:spPr>
        <p:txBody>
          <a:bodyPr/>
          <a:lstStyle>
            <a:lvl1pPr>
              <a:defRPr b="0">
                <a:solidFill>
                  <a:srgbClr val="DA8508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16FAA01-D551-4CE0-83C2-BFDF5B560DDE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371234F-6A54-4831-9A2D-FD5860F3C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789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hapter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533400"/>
            <a:ext cx="12192000" cy="4343400"/>
          </a:xfrm>
        </p:spPr>
        <p:txBody>
          <a:bodyPr anchor="ctr" anchorCtr="1">
            <a:noAutofit/>
          </a:bodyPr>
          <a:lstStyle>
            <a:lvl1pPr algn="l">
              <a:defRPr sz="5000" b="0" cap="none">
                <a:solidFill>
                  <a:srgbClr val="DA8508"/>
                </a:solidFill>
              </a:defRPr>
            </a:lvl1pPr>
          </a:lstStyle>
          <a:p>
            <a:r>
              <a:rPr lang="en-US" dirty="0"/>
              <a:t>Click To Edit Chapter Title</a:t>
            </a:r>
          </a:p>
        </p:txBody>
      </p:sp>
    </p:spTree>
    <p:extLst>
      <p:ext uri="{BB962C8B-B14F-4D97-AF65-F5344CB8AC3E}">
        <p14:creationId xmlns:p14="http://schemas.microsoft.com/office/powerpoint/2010/main" val="2583286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336800" y="457200"/>
            <a:ext cx="8737600" cy="106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1219200" y="1752602"/>
            <a:ext cx="9855200" cy="4373563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16FAA01-D551-4CE0-83C2-BFDF5B560DDE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371234F-6A54-4831-9A2D-FD5860F3C3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7F54740F-6BD2-4B17-8EF6-4E3CE2095FA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09" y="119187"/>
            <a:ext cx="12164291" cy="12252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F1D9D21-FE08-41C9-B4D4-F8E250F7140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398" y="354738"/>
            <a:ext cx="1167675" cy="116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0744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6FAA01-D551-4CE0-83C2-BFDF5B560DDE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371234F-6A54-4831-9A2D-FD5860F3C3E1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D27F8EA-E527-4463-BB36-739008DC692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8113"/>
            <a:ext cx="12192000" cy="122529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3CFADB-7E96-4242-8A27-53DDA2E3EEB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254" y="311524"/>
            <a:ext cx="1181100" cy="1181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9409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E15507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00" b="0" i="0">
                <a:solidFill>
                  <a:srgbClr val="1A468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5/9/2022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7E7E7E"/>
                </a:solidFill>
                <a:latin typeface="Arial"/>
                <a:cs typeface="Arial"/>
              </a:defRPr>
            </a:lvl1pPr>
          </a:lstStyle>
          <a:p>
            <a:pPr marL="38100">
              <a:lnSpc>
                <a:spcPts val="1425"/>
              </a:lnSpc>
            </a:pPr>
            <a:fld id="{81D60167-4931-47E6-BA6A-407CBD079E47}" type="slidenum">
              <a:rPr lang="en-US" smtClean="0"/>
              <a:pPr marL="38100">
                <a:lnSpc>
                  <a:spcPts val="1425"/>
                </a:lnSpc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81110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62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28800" y="762000"/>
            <a:ext cx="5080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12000" y="762000"/>
            <a:ext cx="5080000" cy="5715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629400"/>
            <a:ext cx="2540000" cy="2286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629400"/>
            <a:ext cx="38608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State HCD   www.hcd.ca.gov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652000" y="6629400"/>
            <a:ext cx="2540000" cy="228600"/>
          </a:xfrm>
        </p:spPr>
        <p:txBody>
          <a:bodyPr/>
          <a:lstStyle>
            <a:lvl1pPr>
              <a:defRPr/>
            </a:lvl1pPr>
          </a:lstStyle>
          <a:p>
            <a:fld id="{25E6DABB-0198-4E75-B8AF-0C3EACCE407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17912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36800" y="457200"/>
            <a:ext cx="9245600" cy="10668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 dirty="0"/>
              <a:t>Click to edit Slide Header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E16FAA01-D551-4CE0-83C2-BFDF5B560DDE}" type="datetimeFigureOut">
              <a:rPr lang="en-US" smtClean="0"/>
              <a:pPr/>
              <a:t>5/9/2022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371234F-6A54-4831-9A2D-FD5860F3C3E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9352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90" r:id="rId3"/>
    <p:sldLayoutId id="2147483687" r:id="rId4"/>
    <p:sldLayoutId id="2147483688" r:id="rId5"/>
    <p:sldLayoutId id="2147483652" r:id="rId6"/>
    <p:sldLayoutId id="2147483650" r:id="rId7"/>
    <p:sldLayoutId id="2147483691" r:id="rId8"/>
    <p:sldLayoutId id="2147483692" r:id="rId9"/>
    <p:sldLayoutId id="2147483693" r:id="rId10"/>
    <p:sldLayoutId id="2147483694" r:id="rId11"/>
    <p:sldLayoutId id="2147483695" r:id="rId12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>
          <a:solidFill>
            <a:srgbClr val="DA850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0000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62100"/>
            <a:ext cx="9017000" cy="236220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C97A07"/>
                </a:solidFill>
              </a:rPr>
              <a:t>Housing Elements in the 6</a:t>
            </a:r>
            <a:r>
              <a:rPr lang="en-US" baseline="30000" dirty="0">
                <a:solidFill>
                  <a:srgbClr val="C97A07"/>
                </a:solidFill>
              </a:rPr>
              <a:t>th</a:t>
            </a:r>
            <a:r>
              <a:rPr lang="en-US" dirty="0">
                <a:solidFill>
                  <a:srgbClr val="C97A07"/>
                </a:solidFill>
              </a:rPr>
              <a:t> cycle</a:t>
            </a:r>
            <a:br>
              <a:rPr lang="en-US" dirty="0">
                <a:solidFill>
                  <a:srgbClr val="C97A07"/>
                </a:solidFill>
              </a:rPr>
            </a:br>
            <a:r>
              <a:rPr lang="en-US" dirty="0">
                <a:solidFill>
                  <a:srgbClr val="C97A07"/>
                </a:solidFill>
              </a:rPr>
              <a:t>Common Shortfalls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827A1C1D-F16F-419E-B969-6A8413A733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648200"/>
            <a:ext cx="12192000" cy="1524000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/>
              <a:t>May 9, 2022</a:t>
            </a:r>
          </a:p>
        </p:txBody>
      </p:sp>
    </p:spTree>
    <p:extLst>
      <p:ext uri="{BB962C8B-B14F-4D97-AF65-F5344CB8AC3E}">
        <p14:creationId xmlns:p14="http://schemas.microsoft.com/office/powerpoint/2010/main" val="1488480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562100"/>
            <a:ext cx="9017000" cy="2362200"/>
          </a:xfrm>
        </p:spPr>
        <p:txBody>
          <a:bodyPr/>
          <a:lstStyle/>
          <a:p>
            <a:pPr algn="ctr"/>
            <a:r>
              <a:rPr lang="en-US" sz="4800" dirty="0">
                <a:solidFill>
                  <a:srgbClr val="C97A07"/>
                </a:solidFill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4676480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93C21E-4E24-47B9-BFDB-1DD615774E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Team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98BB92B9-D58D-4FC7-BEC2-31374F94AEC3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85800" y="1524000"/>
          <a:ext cx="10820400" cy="46021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06537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A790C-25C1-47BA-8C40-950693FF6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Cycle</a:t>
            </a:r>
          </a:p>
        </p:txBody>
      </p:sp>
      <p:graphicFrame>
        <p:nvGraphicFramePr>
          <p:cNvPr id="4" name="Content Placeholder 7">
            <a:extLst>
              <a:ext uri="{FF2B5EF4-FFF2-40B4-BE49-F238E27FC236}">
                <a16:creationId xmlns:a16="http://schemas.microsoft.com/office/drawing/2014/main" id="{27D3C692-3763-405A-8E30-7D01F25125F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951864"/>
              </p:ext>
            </p:extLst>
          </p:nvPr>
        </p:nvGraphicFramePr>
        <p:xfrm>
          <a:off x="1485900" y="1457187"/>
          <a:ext cx="9220200" cy="51632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85800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004739" y="821673"/>
            <a:ext cx="9042400" cy="10668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sz="3100" dirty="0">
                <a:solidFill>
                  <a:srgbClr val="E2560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Housing Elements are a Process that Span Across the Planning Period</a:t>
            </a:r>
            <a:br>
              <a:rPr lang="en-US" sz="3100" dirty="0">
                <a:solidFill>
                  <a:srgbClr val="E2560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3200" dirty="0">
                <a:solidFill>
                  <a:srgbClr val="002060"/>
                </a:solidFill>
              </a:rPr>
            </a:br>
            <a:endParaRPr lang="en-US" sz="3100" dirty="0">
              <a:solidFill>
                <a:srgbClr val="E2560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B131AC7-C2C6-4ED2-B77C-58A9EEE79355}"/>
              </a:ext>
            </a:extLst>
          </p:cNvPr>
          <p:cNvGrpSpPr/>
          <p:nvPr/>
        </p:nvGrpSpPr>
        <p:grpSpPr>
          <a:xfrm>
            <a:off x="1931964" y="1594233"/>
            <a:ext cx="956928" cy="1367040"/>
            <a:chOff x="0" y="4025"/>
            <a:chExt cx="956928" cy="1367040"/>
          </a:xfrm>
          <a:scene3d>
            <a:camera prst="orthographicFront"/>
            <a:lightRig rig="chilly" dir="t"/>
          </a:scene3d>
        </p:grpSpPr>
        <p:sp>
          <p:nvSpPr>
            <p:cNvPr id="34" name="Arrow: Chevron 33">
              <a:extLst>
                <a:ext uri="{FF2B5EF4-FFF2-40B4-BE49-F238E27FC236}">
                  <a16:creationId xmlns:a16="http://schemas.microsoft.com/office/drawing/2014/main" id="{BB3620E6-A38A-4E5A-93BA-D3E183CC05AC}"/>
                </a:ext>
              </a:extLst>
            </p:cNvPr>
            <p:cNvSpPr/>
            <p:nvPr/>
          </p:nvSpPr>
          <p:spPr>
            <a:xfrm rot="5400000">
              <a:off x="-205056" y="209081"/>
              <a:ext cx="1367040" cy="956928"/>
            </a:xfrm>
            <a:prstGeom prst="chevron">
              <a:avLst/>
            </a:prstGeom>
            <a:sp3d prstMaterial="translucentPowder">
              <a:bevelT w="127000" h="25400" prst="softRound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5" name="Arrow: Chevron 4">
              <a:extLst>
                <a:ext uri="{FF2B5EF4-FFF2-40B4-BE49-F238E27FC236}">
                  <a16:creationId xmlns:a16="http://schemas.microsoft.com/office/drawing/2014/main" id="{27EA78CD-4DC9-466D-958F-D8F615646079}"/>
                </a:ext>
              </a:extLst>
            </p:cNvPr>
            <p:cNvSpPr txBox="1"/>
            <p:nvPr/>
          </p:nvSpPr>
          <p:spPr>
            <a:xfrm>
              <a:off x="0" y="482489"/>
              <a:ext cx="956928" cy="41011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>
                  <a:solidFill>
                    <a:srgbClr val="002060"/>
                  </a:solidFill>
                </a:rPr>
                <a:t>RHNA</a:t>
              </a:r>
            </a:p>
          </p:txBody>
        </p:sp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060766EF-1D98-48A2-9575-DFE9B25D00D2}"/>
              </a:ext>
            </a:extLst>
          </p:cNvPr>
          <p:cNvGrpSpPr/>
          <p:nvPr/>
        </p:nvGrpSpPr>
        <p:grpSpPr>
          <a:xfrm>
            <a:off x="2916867" y="1613637"/>
            <a:ext cx="7261520" cy="888576"/>
            <a:chOff x="956928" y="42101"/>
            <a:chExt cx="7261520" cy="888576"/>
          </a:xfrm>
          <a:scene3d>
            <a:camera prst="orthographicFront"/>
            <a:lightRig rig="chilly" dir="t"/>
          </a:scene3d>
        </p:grpSpPr>
        <p:sp>
          <p:nvSpPr>
            <p:cNvPr id="32" name="Rectangle: Top Corners Rounded 31">
              <a:extLst>
                <a:ext uri="{FF2B5EF4-FFF2-40B4-BE49-F238E27FC236}">
                  <a16:creationId xmlns:a16="http://schemas.microsoft.com/office/drawing/2014/main" id="{24A7D4FC-18E8-4D25-89A9-325E2E514B19}"/>
                </a:ext>
              </a:extLst>
            </p:cNvPr>
            <p:cNvSpPr/>
            <p:nvPr/>
          </p:nvSpPr>
          <p:spPr>
            <a:xfrm rot="5400000">
              <a:off x="4143400" y="-3144371"/>
              <a:ext cx="888576" cy="7261520"/>
            </a:xfrm>
            <a:prstGeom prst="round2SameRect">
              <a:avLst/>
            </a:prstGeom>
            <a:sp3d prstMaterial="dkEdge">
              <a:bevelT w="25400" h="6350" prst="softRound"/>
              <a:bevelB w="0" h="0" prst="convex"/>
            </a:sp3d>
          </p:spPr>
          <p:style>
            <a:lnRef idx="1">
              <a:schemeClr val="accent5">
                <a:hueOff val="0"/>
                <a:satOff val="0"/>
                <a:lumOff val="0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3" name="Rectangle: Top Corners Rounded 6">
              <a:extLst>
                <a:ext uri="{FF2B5EF4-FFF2-40B4-BE49-F238E27FC236}">
                  <a16:creationId xmlns:a16="http://schemas.microsoft.com/office/drawing/2014/main" id="{40804EEB-1599-4217-BE8D-F0AAC8DF6337}"/>
                </a:ext>
              </a:extLst>
            </p:cNvPr>
            <p:cNvSpPr txBox="1"/>
            <p:nvPr/>
          </p:nvSpPr>
          <p:spPr>
            <a:xfrm>
              <a:off x="956929" y="85477"/>
              <a:ext cx="7218143" cy="801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8255" rIns="8255" bIns="8255" numCol="1" spcCol="1270" anchor="ctr" anchorCtr="0">
              <a:noAutofit/>
            </a:bodyPr>
            <a:lstStyle/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dirty="0">
                  <a:solidFill>
                    <a:srgbClr val="002060"/>
                  </a:solidFill>
                </a:rPr>
                <a:t>HCD Develops the Regional Housing Needs Allocation (</a:t>
              </a:r>
              <a:r>
                <a:rPr lang="en-US" sz="1300" dirty="0" err="1">
                  <a:solidFill>
                    <a:srgbClr val="002060"/>
                  </a:solidFill>
                </a:rPr>
                <a:t>RHNA</a:t>
              </a:r>
              <a:r>
                <a:rPr lang="en-US" sz="1300" dirty="0">
                  <a:solidFill>
                    <a:srgbClr val="002060"/>
                  </a:solidFill>
                </a:rPr>
                <a:t>, </a:t>
              </a:r>
              <a:r>
                <a:rPr lang="en-US" sz="1300" i="1" dirty="0">
                  <a:solidFill>
                    <a:srgbClr val="002060"/>
                  </a:solidFill>
                </a:rPr>
                <a:t>number of new housing units needed over an 8-year period) </a:t>
              </a:r>
            </a:p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dirty="0">
                  <a:solidFill>
                    <a:srgbClr val="002060"/>
                  </a:solidFill>
                </a:rPr>
                <a:t>Council of Governments distributes </a:t>
              </a:r>
              <a:r>
                <a:rPr lang="en-US" sz="1300" dirty="0" err="1">
                  <a:solidFill>
                    <a:srgbClr val="002060"/>
                  </a:solidFill>
                </a:rPr>
                <a:t>RHNA</a:t>
              </a:r>
              <a:r>
                <a:rPr lang="en-US" sz="1300" dirty="0">
                  <a:solidFill>
                    <a:srgbClr val="002060"/>
                  </a:solidFill>
                </a:rPr>
                <a:t> to each jurisdiction</a:t>
              </a:r>
            </a:p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dirty="0">
                  <a:solidFill>
                    <a:srgbClr val="002060"/>
                  </a:solidFill>
                </a:rPr>
                <a:t>HCD reviews </a:t>
              </a:r>
              <a:r>
                <a:rPr lang="en-US" sz="1300" dirty="0" err="1">
                  <a:solidFill>
                    <a:srgbClr val="002060"/>
                  </a:solidFill>
                </a:rPr>
                <a:t>RHNA</a:t>
              </a:r>
              <a:r>
                <a:rPr lang="en-US" sz="1300" dirty="0">
                  <a:solidFill>
                    <a:srgbClr val="002060"/>
                  </a:solidFill>
                </a:rPr>
                <a:t> distribution for consistency with </a:t>
              </a:r>
              <a:r>
                <a:rPr lang="en-US" sz="1300" dirty="0" err="1">
                  <a:solidFill>
                    <a:srgbClr val="002060"/>
                  </a:solidFill>
                </a:rPr>
                <a:t>RHNA</a:t>
              </a:r>
              <a:r>
                <a:rPr lang="en-US" sz="1300" dirty="0">
                  <a:solidFill>
                    <a:srgbClr val="002060"/>
                  </a:solidFill>
                </a:rPr>
                <a:t> objectives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E3435F4-D29A-4AA9-AA36-A05F136B6B38}"/>
              </a:ext>
            </a:extLst>
          </p:cNvPr>
          <p:cNvGrpSpPr/>
          <p:nvPr/>
        </p:nvGrpSpPr>
        <p:grpSpPr>
          <a:xfrm>
            <a:off x="1942813" y="2878371"/>
            <a:ext cx="956928" cy="1367040"/>
            <a:chOff x="0" y="1225778"/>
            <a:chExt cx="956928" cy="1367040"/>
          </a:xfrm>
          <a:scene3d>
            <a:camera prst="orthographicFront"/>
            <a:lightRig rig="chilly" dir="t"/>
          </a:scene3d>
        </p:grpSpPr>
        <p:sp>
          <p:nvSpPr>
            <p:cNvPr id="30" name="Arrow: Chevron 29">
              <a:extLst>
                <a:ext uri="{FF2B5EF4-FFF2-40B4-BE49-F238E27FC236}">
                  <a16:creationId xmlns:a16="http://schemas.microsoft.com/office/drawing/2014/main" id="{A05CE835-4CA1-48E2-8E26-67821354FE40}"/>
                </a:ext>
              </a:extLst>
            </p:cNvPr>
            <p:cNvSpPr/>
            <p:nvPr/>
          </p:nvSpPr>
          <p:spPr>
            <a:xfrm rot="5400000">
              <a:off x="-205056" y="1430834"/>
              <a:ext cx="1367040" cy="956928"/>
            </a:xfrm>
            <a:prstGeom prst="chevron">
              <a:avLst/>
            </a:prstGeom>
            <a:sp3d prstMaterial="translucentPowder">
              <a:bevelT w="127000" h="25400" prst="softRound"/>
            </a:sp3d>
          </p:spPr>
          <p:style>
            <a:lnRef idx="1">
              <a:schemeClr val="accent5">
                <a:hueOff val="1186812"/>
                <a:satOff val="11780"/>
                <a:lumOff val="-17778"/>
                <a:alphaOff val="0"/>
              </a:schemeClr>
            </a:lnRef>
            <a:fillRef idx="1">
              <a:schemeClr val="accent5">
                <a:hueOff val="1186812"/>
                <a:satOff val="11780"/>
                <a:lumOff val="-17778"/>
                <a:alphaOff val="0"/>
              </a:schemeClr>
            </a:fillRef>
            <a:effectRef idx="0">
              <a:schemeClr val="accent5">
                <a:hueOff val="1186812"/>
                <a:satOff val="11780"/>
                <a:lumOff val="-17778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1" name="Arrow: Chevron 8">
              <a:extLst>
                <a:ext uri="{FF2B5EF4-FFF2-40B4-BE49-F238E27FC236}">
                  <a16:creationId xmlns:a16="http://schemas.microsoft.com/office/drawing/2014/main" id="{5E1456C6-8AED-492F-8F20-1708C7065CBD}"/>
                </a:ext>
              </a:extLst>
            </p:cNvPr>
            <p:cNvSpPr txBox="1"/>
            <p:nvPr/>
          </p:nvSpPr>
          <p:spPr>
            <a:xfrm>
              <a:off x="0" y="1704242"/>
              <a:ext cx="956928" cy="41011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>
                  <a:solidFill>
                    <a:srgbClr val="002060"/>
                  </a:solidFill>
                </a:rPr>
                <a:t>Draft, Certify, Adopt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23292E91-BA54-470A-8E6C-BB9E40D1F36C}"/>
              </a:ext>
            </a:extLst>
          </p:cNvPr>
          <p:cNvGrpSpPr/>
          <p:nvPr/>
        </p:nvGrpSpPr>
        <p:grpSpPr>
          <a:xfrm>
            <a:off x="2878042" y="2916447"/>
            <a:ext cx="7261520" cy="888576"/>
            <a:chOff x="956928" y="1263854"/>
            <a:chExt cx="7261520" cy="888576"/>
          </a:xfrm>
          <a:scene3d>
            <a:camera prst="orthographicFront"/>
            <a:lightRig rig="chilly" dir="t"/>
          </a:scene3d>
        </p:grpSpPr>
        <p:sp>
          <p:nvSpPr>
            <p:cNvPr id="28" name="Rectangle: Top Corners Rounded 27">
              <a:extLst>
                <a:ext uri="{FF2B5EF4-FFF2-40B4-BE49-F238E27FC236}">
                  <a16:creationId xmlns:a16="http://schemas.microsoft.com/office/drawing/2014/main" id="{FDD2D6C1-1AAC-46FC-A65F-11E0C317D04E}"/>
                </a:ext>
              </a:extLst>
            </p:cNvPr>
            <p:cNvSpPr/>
            <p:nvPr/>
          </p:nvSpPr>
          <p:spPr>
            <a:xfrm rot="5400000">
              <a:off x="4143400" y="-1922618"/>
              <a:ext cx="888576" cy="7261520"/>
            </a:xfrm>
            <a:prstGeom prst="round2SameRect">
              <a:avLst/>
            </a:prstGeom>
            <a:sp3d prstMaterial="dkEdge">
              <a:bevelT w="25400" h="6350" prst="softRound"/>
              <a:bevelB w="0" h="0" prst="convex"/>
            </a:sp3d>
          </p:spPr>
          <p:style>
            <a:lnRef idx="1">
              <a:schemeClr val="accent5">
                <a:hueOff val="1186812"/>
                <a:satOff val="11780"/>
                <a:lumOff val="-17778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9" name="Rectangle: Top Corners Rounded 10">
              <a:extLst>
                <a:ext uri="{FF2B5EF4-FFF2-40B4-BE49-F238E27FC236}">
                  <a16:creationId xmlns:a16="http://schemas.microsoft.com/office/drawing/2014/main" id="{0E9E7E68-44A8-4372-9852-3EA8C3957CBD}"/>
                </a:ext>
              </a:extLst>
            </p:cNvPr>
            <p:cNvSpPr txBox="1"/>
            <p:nvPr/>
          </p:nvSpPr>
          <p:spPr>
            <a:xfrm>
              <a:off x="956929" y="1307230"/>
              <a:ext cx="7218143" cy="801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8255" rIns="8255" bIns="8255" numCol="1" spcCol="1270" anchor="ctr" anchorCtr="0">
              <a:noAutofit/>
            </a:bodyPr>
            <a:lstStyle/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dirty="0">
                  <a:solidFill>
                    <a:srgbClr val="002060"/>
                  </a:solidFill>
                </a:rPr>
                <a:t>Each jurisdiction plans for their </a:t>
              </a:r>
              <a:r>
                <a:rPr lang="en-US" sz="1300" dirty="0" err="1">
                  <a:solidFill>
                    <a:srgbClr val="002060"/>
                  </a:solidFill>
                </a:rPr>
                <a:t>RHNA</a:t>
              </a:r>
              <a:r>
                <a:rPr lang="en-US" sz="1300" dirty="0">
                  <a:solidFill>
                    <a:srgbClr val="002060"/>
                  </a:solidFill>
                </a:rPr>
                <a:t> in the housing element of the general plan </a:t>
              </a:r>
            </a:p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dirty="0">
                  <a:solidFill>
                    <a:srgbClr val="002060"/>
                  </a:solidFill>
                </a:rPr>
                <a:t>Develops action plan to “set the table for development”</a:t>
              </a:r>
            </a:p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dirty="0">
                  <a:solidFill>
                    <a:srgbClr val="002060"/>
                  </a:solidFill>
                </a:rPr>
                <a:t>HCD reviews housing elements for compliance with state law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9FB201E-AB1E-4AA1-A8DF-9471E726C68B}"/>
              </a:ext>
            </a:extLst>
          </p:cNvPr>
          <p:cNvGrpSpPr/>
          <p:nvPr/>
        </p:nvGrpSpPr>
        <p:grpSpPr>
          <a:xfrm>
            <a:off x="1942813" y="4103044"/>
            <a:ext cx="956928" cy="1367040"/>
            <a:chOff x="0" y="2447532"/>
            <a:chExt cx="956928" cy="1367040"/>
          </a:xfrm>
          <a:scene3d>
            <a:camera prst="orthographicFront"/>
            <a:lightRig rig="chilly" dir="t"/>
          </a:scene3d>
        </p:grpSpPr>
        <p:sp>
          <p:nvSpPr>
            <p:cNvPr id="26" name="Arrow: Chevron 25">
              <a:extLst>
                <a:ext uri="{FF2B5EF4-FFF2-40B4-BE49-F238E27FC236}">
                  <a16:creationId xmlns:a16="http://schemas.microsoft.com/office/drawing/2014/main" id="{CE752A8D-E568-4FB9-AE48-90ABD52C5DCC}"/>
                </a:ext>
              </a:extLst>
            </p:cNvPr>
            <p:cNvSpPr/>
            <p:nvPr/>
          </p:nvSpPr>
          <p:spPr>
            <a:xfrm rot="5400000">
              <a:off x="-205056" y="2652588"/>
              <a:ext cx="1367040" cy="956928"/>
            </a:xfrm>
            <a:prstGeom prst="chevron">
              <a:avLst/>
            </a:prstGeom>
            <a:sp3d prstMaterial="translucentPowder">
              <a:bevelT w="127000" h="25400" prst="softRound"/>
            </a:sp3d>
          </p:spPr>
          <p:style>
            <a:lnRef idx="1">
              <a:schemeClr val="accent5">
                <a:hueOff val="2373624"/>
                <a:satOff val="23561"/>
                <a:lumOff val="-35555"/>
                <a:alphaOff val="0"/>
              </a:schemeClr>
            </a:lnRef>
            <a:fillRef idx="1">
              <a:schemeClr val="accent5">
                <a:hueOff val="2373624"/>
                <a:satOff val="23561"/>
                <a:lumOff val="-35555"/>
                <a:alphaOff val="0"/>
              </a:schemeClr>
            </a:fillRef>
            <a:effectRef idx="0">
              <a:schemeClr val="accent5">
                <a:hueOff val="2373624"/>
                <a:satOff val="23561"/>
                <a:lumOff val="-35555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Arrow: Chevron 12">
              <a:extLst>
                <a:ext uri="{FF2B5EF4-FFF2-40B4-BE49-F238E27FC236}">
                  <a16:creationId xmlns:a16="http://schemas.microsoft.com/office/drawing/2014/main" id="{03592AD7-BFBF-4CD1-9052-43202691AB15}"/>
                </a:ext>
              </a:extLst>
            </p:cNvPr>
            <p:cNvSpPr txBox="1"/>
            <p:nvPr/>
          </p:nvSpPr>
          <p:spPr>
            <a:xfrm>
              <a:off x="0" y="2925996"/>
              <a:ext cx="956928" cy="41011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 dirty="0">
                  <a:solidFill>
                    <a:srgbClr val="002060"/>
                  </a:solidFill>
                </a:rPr>
                <a:t>Implementation</a:t>
              </a:r>
            </a:p>
          </p:txBody>
        </p:sp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E3E1170-287C-4E1C-929E-B8767FFE2226}"/>
              </a:ext>
            </a:extLst>
          </p:cNvPr>
          <p:cNvGrpSpPr/>
          <p:nvPr/>
        </p:nvGrpSpPr>
        <p:grpSpPr>
          <a:xfrm>
            <a:off x="2899742" y="4129690"/>
            <a:ext cx="7261520" cy="889043"/>
            <a:chOff x="956928" y="2485610"/>
            <a:chExt cx="7261520" cy="889043"/>
          </a:xfrm>
          <a:scene3d>
            <a:camera prst="orthographicFront"/>
            <a:lightRig rig="chilly" dir="t"/>
          </a:scene3d>
        </p:grpSpPr>
        <p:sp>
          <p:nvSpPr>
            <p:cNvPr id="24" name="Rectangle: Top Corners Rounded 23">
              <a:extLst>
                <a:ext uri="{FF2B5EF4-FFF2-40B4-BE49-F238E27FC236}">
                  <a16:creationId xmlns:a16="http://schemas.microsoft.com/office/drawing/2014/main" id="{A5CEB72A-F76D-47ED-A948-BB233DC95E0C}"/>
                </a:ext>
              </a:extLst>
            </p:cNvPr>
            <p:cNvSpPr/>
            <p:nvPr/>
          </p:nvSpPr>
          <p:spPr>
            <a:xfrm rot="5400000">
              <a:off x="4143166" y="-700628"/>
              <a:ext cx="889043" cy="7261520"/>
            </a:xfrm>
            <a:prstGeom prst="round2SameRect">
              <a:avLst/>
            </a:prstGeom>
            <a:sp3d prstMaterial="dkEdge">
              <a:bevelT w="25400" h="6350" prst="softRound"/>
              <a:bevelB w="0" h="0" prst="convex"/>
            </a:sp3d>
          </p:spPr>
          <p:style>
            <a:lnRef idx="1">
              <a:schemeClr val="accent5">
                <a:hueOff val="2373624"/>
                <a:satOff val="23561"/>
                <a:lumOff val="-35555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: Top Corners Rounded 14">
              <a:extLst>
                <a:ext uri="{FF2B5EF4-FFF2-40B4-BE49-F238E27FC236}">
                  <a16:creationId xmlns:a16="http://schemas.microsoft.com/office/drawing/2014/main" id="{071FDD32-1DFE-4E25-A9A4-C923006B4859}"/>
                </a:ext>
              </a:extLst>
            </p:cNvPr>
            <p:cNvSpPr txBox="1"/>
            <p:nvPr/>
          </p:nvSpPr>
          <p:spPr>
            <a:xfrm>
              <a:off x="956928" y="2529010"/>
              <a:ext cx="7218120" cy="80224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8255" rIns="8255" bIns="8255" numCol="1" spcCol="1270" anchor="ctr" anchorCtr="0">
              <a:noAutofit/>
            </a:bodyPr>
            <a:lstStyle/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>
                  <a:solidFill>
                    <a:srgbClr val="002060"/>
                  </a:solidFill>
                </a:rPr>
                <a:t>Jurisdiction implements the action plan to encourage housing growth</a:t>
              </a:r>
            </a:p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>
                  <a:solidFill>
                    <a:srgbClr val="002060"/>
                  </a:solidFill>
                </a:rPr>
                <a:t>Jurisdiction submits annual report on housing to HCD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36EFDF66-E11F-45BF-B42E-6C7C734ABA4A}"/>
              </a:ext>
            </a:extLst>
          </p:cNvPr>
          <p:cNvGrpSpPr/>
          <p:nvPr/>
        </p:nvGrpSpPr>
        <p:grpSpPr>
          <a:xfrm>
            <a:off x="1942813" y="5387182"/>
            <a:ext cx="956928" cy="1367040"/>
            <a:chOff x="0" y="3669285"/>
            <a:chExt cx="956928" cy="1367040"/>
          </a:xfrm>
          <a:scene3d>
            <a:camera prst="orthographicFront"/>
            <a:lightRig rig="chilly" dir="t"/>
          </a:scene3d>
        </p:grpSpPr>
        <p:sp>
          <p:nvSpPr>
            <p:cNvPr id="22" name="Arrow: Chevron 21">
              <a:extLst>
                <a:ext uri="{FF2B5EF4-FFF2-40B4-BE49-F238E27FC236}">
                  <a16:creationId xmlns:a16="http://schemas.microsoft.com/office/drawing/2014/main" id="{C8D54423-C8C5-4BBF-943E-433A6C064549}"/>
                </a:ext>
              </a:extLst>
            </p:cNvPr>
            <p:cNvSpPr/>
            <p:nvPr/>
          </p:nvSpPr>
          <p:spPr>
            <a:xfrm rot="5400000">
              <a:off x="-205056" y="3874341"/>
              <a:ext cx="1367040" cy="956928"/>
            </a:xfrm>
            <a:prstGeom prst="chevron">
              <a:avLst/>
            </a:prstGeom>
            <a:sp3d prstMaterial="translucentPowder">
              <a:bevelT w="127000" h="25400" prst="softRound"/>
            </a:sp3d>
          </p:spPr>
          <p:style>
            <a:lnRef idx="1">
              <a:schemeClr val="accent5">
                <a:hueOff val="3560436"/>
                <a:satOff val="35341"/>
                <a:lumOff val="-53333"/>
                <a:alphaOff val="0"/>
              </a:schemeClr>
            </a:lnRef>
            <a:fillRef idx="1">
              <a:schemeClr val="accent5">
                <a:hueOff val="3560436"/>
                <a:satOff val="35341"/>
                <a:lumOff val="-53333"/>
                <a:alphaOff val="0"/>
              </a:schemeClr>
            </a:fillRef>
            <a:effectRef idx="0">
              <a:schemeClr val="accent5">
                <a:hueOff val="3560436"/>
                <a:satOff val="35341"/>
                <a:lumOff val="-53333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Arrow: Chevron 16">
              <a:extLst>
                <a:ext uri="{FF2B5EF4-FFF2-40B4-BE49-F238E27FC236}">
                  <a16:creationId xmlns:a16="http://schemas.microsoft.com/office/drawing/2014/main" id="{C9DD8902-08D1-49BF-9F4F-98911119E300}"/>
                </a:ext>
              </a:extLst>
            </p:cNvPr>
            <p:cNvSpPr txBox="1"/>
            <p:nvPr/>
          </p:nvSpPr>
          <p:spPr>
            <a:xfrm>
              <a:off x="0" y="4147749"/>
              <a:ext cx="956928" cy="41011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985" tIns="6985" rIns="6985" bIns="6985" numCol="1" spcCol="1270" anchor="ctr" anchorCtr="0">
              <a:noAutofit/>
            </a:bodyPr>
            <a:lstStyle/>
            <a:p>
              <a:pPr algn="ctr" defTabSz="466725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050">
                  <a:solidFill>
                    <a:schemeClr val="bg1"/>
                  </a:solidFill>
                </a:rPr>
                <a:t>Enforcement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E446F049-F8AE-43A9-968B-604F335DCB0A}"/>
              </a:ext>
            </a:extLst>
          </p:cNvPr>
          <p:cNvGrpSpPr/>
          <p:nvPr/>
        </p:nvGrpSpPr>
        <p:grpSpPr>
          <a:xfrm>
            <a:off x="2899742" y="5411004"/>
            <a:ext cx="7261520" cy="888576"/>
            <a:chOff x="956928" y="3707360"/>
            <a:chExt cx="7261520" cy="888576"/>
          </a:xfrm>
          <a:scene3d>
            <a:camera prst="orthographicFront"/>
            <a:lightRig rig="chilly" dir="t"/>
          </a:scene3d>
        </p:grpSpPr>
        <p:sp>
          <p:nvSpPr>
            <p:cNvPr id="20" name="Rectangle: Top Corners Rounded 19">
              <a:extLst>
                <a:ext uri="{FF2B5EF4-FFF2-40B4-BE49-F238E27FC236}">
                  <a16:creationId xmlns:a16="http://schemas.microsoft.com/office/drawing/2014/main" id="{7AB830B5-4934-41A5-B8EF-1D30F8750A08}"/>
                </a:ext>
              </a:extLst>
            </p:cNvPr>
            <p:cNvSpPr/>
            <p:nvPr/>
          </p:nvSpPr>
          <p:spPr>
            <a:xfrm rot="5400000">
              <a:off x="4143400" y="520888"/>
              <a:ext cx="888576" cy="7261520"/>
            </a:xfrm>
            <a:prstGeom prst="round2SameRect">
              <a:avLst/>
            </a:prstGeom>
            <a:sp3d prstMaterial="dkEdge">
              <a:bevelT w="25400" h="6350" prst="softRound"/>
              <a:bevelB w="0" h="0" prst="convex"/>
            </a:sp3d>
          </p:spPr>
          <p:style>
            <a:lnRef idx="1">
              <a:schemeClr val="accent5">
                <a:hueOff val="3560436"/>
                <a:satOff val="35341"/>
                <a:lumOff val="-53333"/>
                <a:alphaOff val="0"/>
              </a:schemeClr>
            </a:lnRef>
            <a:fillRef idx="1">
              <a:schemeClr val="lt1">
                <a:alpha val="9000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9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1" name="Rectangle: Top Corners Rounded 18">
              <a:extLst>
                <a:ext uri="{FF2B5EF4-FFF2-40B4-BE49-F238E27FC236}">
                  <a16:creationId xmlns:a16="http://schemas.microsoft.com/office/drawing/2014/main" id="{7FECEFEF-7282-4784-ADF8-01723145745F}"/>
                </a:ext>
              </a:extLst>
            </p:cNvPr>
            <p:cNvSpPr txBox="1"/>
            <p:nvPr/>
          </p:nvSpPr>
          <p:spPr>
            <a:xfrm>
              <a:off x="956929" y="3750737"/>
              <a:ext cx="7218143" cy="801822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92456" tIns="8255" rIns="8255" bIns="8255" numCol="1" spcCol="1270" anchor="ctr" anchorCtr="0">
              <a:noAutofit/>
            </a:bodyPr>
            <a:lstStyle/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dirty="0">
                  <a:solidFill>
                    <a:srgbClr val="002060"/>
                  </a:solidFill>
                </a:rPr>
                <a:t>HCD proactively monitors implementation of key programs in the housing element</a:t>
              </a:r>
            </a:p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dirty="0">
                  <a:solidFill>
                    <a:srgbClr val="002060"/>
                  </a:solidFill>
                </a:rPr>
                <a:t>HCD responds to complaints from stakeholders regarding lack of action to implement housing plan or violation of state housing law</a:t>
              </a:r>
            </a:p>
            <a:p>
              <a:pPr marL="114300" lvl="1" indent="-114300" defTabSz="5778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"/>
              </a:pPr>
              <a:r>
                <a:rPr lang="en-US" sz="1300" dirty="0">
                  <a:solidFill>
                    <a:srgbClr val="002060"/>
                  </a:solidFill>
                </a:rPr>
                <a:t>HCD can remove compliance of housing element and/or refer to the Attorney General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75946138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C3B9EB-B232-42FE-A211-CE200C514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Most Common Overarching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5F7E8-22ED-4BDC-9184-F22BDB23A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1660522"/>
            <a:ext cx="11734800" cy="5197478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600"/>
              </a:spcAft>
            </a:pPr>
            <a:r>
              <a:rPr lang="en-US" dirty="0"/>
              <a:t>Housing element does not </a:t>
            </a:r>
            <a:r>
              <a:rPr lang="en-US" u="sng" dirty="0"/>
              <a:t>support assumptions</a:t>
            </a:r>
            <a:r>
              <a:rPr lang="en-US" dirty="0"/>
              <a:t>.</a:t>
            </a:r>
          </a:p>
          <a:p>
            <a:pPr>
              <a:spcAft>
                <a:spcPts val="600"/>
              </a:spcAft>
            </a:pPr>
            <a:r>
              <a:rPr lang="en-US" dirty="0"/>
              <a:t>Analysis seeks to support existing conditions rather than </a:t>
            </a:r>
            <a:r>
              <a:rPr lang="en-US" u="sng" dirty="0"/>
              <a:t>guide solutions</a:t>
            </a:r>
            <a:r>
              <a:rPr lang="en-US" dirty="0"/>
              <a:t>.</a:t>
            </a:r>
          </a:p>
          <a:p>
            <a:pPr>
              <a:spcAft>
                <a:spcPts val="600"/>
              </a:spcAft>
            </a:pPr>
            <a:r>
              <a:rPr lang="en-US" u="sng" dirty="0"/>
              <a:t>Programs are status quo</a:t>
            </a:r>
            <a:r>
              <a:rPr lang="en-US" dirty="0"/>
              <a:t>, do not support the narrative in the housing element, or do not have specific actions and timelines to demonstrate a beneficial impact in planning period. Lack of clear commitments (e.g., “uses Explore, Consider, Evaluate the feasibility, Study….”) or objectives.</a:t>
            </a:r>
          </a:p>
          <a:p>
            <a:pPr>
              <a:spcAft>
                <a:spcPts val="600"/>
              </a:spcAft>
            </a:pPr>
            <a:r>
              <a:rPr lang="en-US" dirty="0"/>
              <a:t>Little or </a:t>
            </a:r>
            <a:r>
              <a:rPr lang="en-US" u="sng" dirty="0"/>
              <a:t>incomplete public participation </a:t>
            </a:r>
            <a:r>
              <a:rPr lang="en-US" dirty="0"/>
              <a:t>has led to more third-party comments for HCD to consider.</a:t>
            </a:r>
          </a:p>
          <a:p>
            <a:pPr>
              <a:spcAft>
                <a:spcPts val="600"/>
              </a:spcAft>
            </a:pPr>
            <a:r>
              <a:rPr lang="en-US" dirty="0"/>
              <a:t>Public Participation did not address how it specifically made a </a:t>
            </a:r>
            <a:r>
              <a:rPr lang="en-US" u="sng" dirty="0"/>
              <a:t>diligent effort </a:t>
            </a:r>
            <a:r>
              <a:rPr lang="en-US" dirty="0"/>
              <a:t>to reach all economic segments of the population including lower-income households. Did not consider outreach in a matter that affirmatively furthers fair housing. </a:t>
            </a:r>
          </a:p>
          <a:p>
            <a:pPr marL="0" indent="0">
              <a:buNone/>
            </a:pPr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AA6252-4ADD-4512-8D9E-8897CBFD51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0D210E03-A460-4855-BF10-12190F1E3D7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867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304DF-070F-4418-ABC4-593A357ECD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Areas of Non-Compliance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CBA8CF-EEB0-4AB1-B3D8-5A46B6782E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1676400"/>
            <a:ext cx="10693400" cy="51816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b="1" dirty="0"/>
              <a:t>Affirmatively Furthering Fair Housing</a:t>
            </a:r>
          </a:p>
          <a:p>
            <a:pPr marL="457200" lvl="1" indent="0">
              <a:spcBef>
                <a:spcPts val="0"/>
              </a:spcBef>
              <a:buNone/>
            </a:pP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Sites inventory is developed independently of the AFFH analysis and does not show how conditions are improve or exacerbated.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Analysis consists of data but not analysis for patterns and trends over time.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Only relies on maps. No Local data, knowledge, or relevant factors included in </a:t>
            </a:r>
            <a:r>
              <a:rPr lang="en-US"/>
              <a:t>the analysis.</a:t>
            </a:r>
            <a:endParaRPr lang="en-US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Contributing factors not tied to identified fair housing issues and analysis and are not reflected in program solutions.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Programs do not work to overcome patterns and trends, are status quo, and lack metrics and milestones.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Public Participation did not have affirmative actions to include all segments of the population or seek to consider AFFH.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96D43A-E497-4394-BE87-EF734FAD7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6F19F1-C091-4EE0-9D4B-31029431FA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661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DBCF75-63D5-4C04-92D6-9740B1399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Areas of Non-Compliance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44F454-EA91-4DBC-B338-751C5D6A7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10617200" cy="4800598"/>
          </a:xfrm>
        </p:spPr>
        <p:txBody>
          <a:bodyPr>
            <a:normAutofit fontScale="62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US" sz="4800" b="1" dirty="0"/>
              <a:t>Sites Inventory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3300" dirty="0"/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200" dirty="0"/>
              <a:t>Factors and assumptions are not supported with data, development and market trends, and analysis.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200" dirty="0"/>
              <a:t>Market and Development Trends (when included) do not relate to the sites inventory.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200" dirty="0"/>
              <a:t>No discussion of actual existing uses of the site and how they would impede development or why they are good opportunities.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4200" dirty="0"/>
              <a:t>Lack of clear substantial evidence that uses will likely discontinue in the planning period (think in three buckets: a) site-specific information relating to use, b) market and development trends to support, c) programs to facilitate redevelopment).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498725-A66C-49DB-B19B-FA97849A39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6F19F1-C091-4EE0-9D4B-31029431FA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726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2CD72-BFB7-462F-9568-86F736FCBC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Areas of Non-Compliance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220D12-6CAF-4435-9118-A77560504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676400"/>
            <a:ext cx="10541000" cy="4571998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3000" b="1" dirty="0"/>
              <a:t>Constraints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6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Describes but does not analyze as a constraint (think impact on cost, supply, timing, certainty, transparency).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Puts off analysis to a “study.”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Seeks to justify rather determine if there is a constraint.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Does not analyze development standards of zones identified in the inventory.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600" dirty="0"/>
              <a:t>Does not actually describe and analyze what it takes to go through the planning approval process.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F654432-0CE1-4DAC-8224-AE7D6A6F36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bg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276F19F1-C091-4EE0-9D4B-31029431FA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02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3E503A-00DA-42B0-8DED-BFE5714E5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0" y="457200"/>
            <a:ext cx="9626600" cy="1066800"/>
          </a:xfrm>
        </p:spPr>
        <p:txBody>
          <a:bodyPr>
            <a:normAutofit/>
          </a:bodyPr>
          <a:lstStyle/>
          <a:p>
            <a:r>
              <a:rPr lang="en-US" dirty="0"/>
              <a:t>An Eight-Year Contract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2996D3A4-65EC-47D9-AAB4-2680567625F0}"/>
              </a:ext>
            </a:extLst>
          </p:cNvPr>
          <p:cNvSpPr txBox="1">
            <a:spLocks/>
          </p:cNvSpPr>
          <p:nvPr/>
        </p:nvSpPr>
        <p:spPr>
          <a:xfrm>
            <a:off x="1752600" y="2514600"/>
            <a:ext cx="8610600" cy="2246745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rgbClr val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800" i="1" dirty="0">
                <a:solidFill>
                  <a:schemeClr val="accent6"/>
                </a:solidFill>
              </a:rPr>
              <a:t>A housing element is no longer a paper exercise – it’s a contract with the state of housing commitments for eight years and the Housing Accountability Unit will hold jurisdictions to those commitments.</a:t>
            </a:r>
          </a:p>
        </p:txBody>
      </p:sp>
    </p:spTree>
    <p:extLst>
      <p:ext uri="{BB962C8B-B14F-4D97-AF65-F5344CB8AC3E}">
        <p14:creationId xmlns:p14="http://schemas.microsoft.com/office/powerpoint/2010/main" val="2075727771"/>
      </p:ext>
    </p:extLst>
  </p:cSld>
  <p:clrMapOvr>
    <a:masterClrMapping/>
  </p:clrMapOvr>
</p:sld>
</file>

<file path=ppt/theme/theme1.xml><?xml version="1.0" encoding="utf-8"?>
<a:theme xmlns:a="http://schemas.openxmlformats.org/drawingml/2006/main" name="HCDPowerPointTemplate_printfriendly">
  <a:themeElements>
    <a:clrScheme name="HCD Medium Background">
      <a:dk1>
        <a:srgbClr val="F69B11"/>
      </a:dk1>
      <a:lt1>
        <a:sysClr val="window" lastClr="FFFFFF"/>
      </a:lt1>
      <a:dk2>
        <a:srgbClr val="3396C0"/>
      </a:dk2>
      <a:lt2>
        <a:srgbClr val="FFFFFF"/>
      </a:lt2>
      <a:accent1>
        <a:srgbClr val="F69B11"/>
      </a:accent1>
      <a:accent2>
        <a:srgbClr val="EA1011"/>
      </a:accent2>
      <a:accent3>
        <a:srgbClr val="B3C042"/>
      </a:accent3>
      <a:accent4>
        <a:srgbClr val="F8F518"/>
      </a:accent4>
      <a:accent5>
        <a:srgbClr val="CFE7DE"/>
      </a:accent5>
      <a:accent6>
        <a:srgbClr val="1A468C"/>
      </a:accent6>
      <a:hlink>
        <a:srgbClr val="1A468C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EFBE577BDF2A747B75D003E33156A72" ma:contentTypeVersion="13" ma:contentTypeDescription="Create a new document." ma:contentTypeScope="" ma:versionID="58d62a1d1b6ee3c537ff69e9bac2707f">
  <xsd:schema xmlns:xsd="http://www.w3.org/2001/XMLSchema" xmlns:xs="http://www.w3.org/2001/XMLSchema" xmlns:p="http://schemas.microsoft.com/office/2006/metadata/properties" xmlns:ns1="http://schemas.microsoft.com/sharepoint/v3" xmlns:ns3="6935109b-7275-4bc3-ad05-ea86e6fbc2b0" xmlns:ns4="a9cb7a81-8760-4a28-a930-15213c934da5" targetNamespace="http://schemas.microsoft.com/office/2006/metadata/properties" ma:root="true" ma:fieldsID="ec1cf819b8219627ab2835e4c52410c5" ns1:_="" ns3:_="" ns4:_="">
    <xsd:import namespace="http://schemas.microsoft.com/sharepoint/v3"/>
    <xsd:import namespace="6935109b-7275-4bc3-ad05-ea86e6fbc2b0"/>
    <xsd:import namespace="a9cb7a81-8760-4a28-a930-15213c934da5"/>
    <xsd:element name="properties">
      <xsd:complexType>
        <xsd:sequence>
          <xsd:element name="documentManagement">
            <xsd:complexType>
              <xsd:all>
                <xsd:element ref="ns1:_ip_UnifiedCompliancePolicyProperties" minOccurs="0"/>
                <xsd:element ref="ns1:_ip_UnifiedCompliancePolicyUIAction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35109b-7275-4bc3-ad05-ea86e6fbc2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cb7a81-8760-4a28-a930-15213c934da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72B3A34-E7D4-43EE-B3EC-618A85E9432E}">
  <ds:schemaRefs>
    <ds:schemaRef ds:uri="http://schemas.microsoft.com/sharepoint/v3"/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terms/"/>
    <ds:schemaRef ds:uri="http://schemas.openxmlformats.org/package/2006/metadata/core-properties"/>
    <ds:schemaRef ds:uri="a9cb7a81-8760-4a28-a930-15213c934da5"/>
    <ds:schemaRef ds:uri="6935109b-7275-4bc3-ad05-ea86e6fbc2b0"/>
  </ds:schemaRefs>
</ds:datastoreItem>
</file>

<file path=customXml/itemProps2.xml><?xml version="1.0" encoding="utf-8"?>
<ds:datastoreItem xmlns:ds="http://schemas.openxmlformats.org/officeDocument/2006/customXml" ds:itemID="{4FF33CD4-91E5-4E08-8C1A-B401D41966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3684372-7965-409A-9F4A-6C011A0521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935109b-7275-4bc3-ad05-ea86e6fbc2b0"/>
    <ds:schemaRef ds:uri="a9cb7a81-8760-4a28-a930-15213c934d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19478</TotalTime>
  <Words>686</Words>
  <Application>Microsoft Office PowerPoint</Application>
  <PresentationFormat>Widescreen</PresentationFormat>
  <Paragraphs>78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HCDPowerPointTemplate_printfriendly</vt:lpstr>
      <vt:lpstr>Housing Elements in the 6th cycle Common Shortfalls</vt:lpstr>
      <vt:lpstr>The Team</vt:lpstr>
      <vt:lpstr>6th Cycle</vt:lpstr>
      <vt:lpstr>Housing Elements are a Process that Span Across the Planning Period  </vt:lpstr>
      <vt:lpstr>Most Common Overarching Issues</vt:lpstr>
      <vt:lpstr>Key Areas of Non-Compliance</vt:lpstr>
      <vt:lpstr>Key Areas of Non-Compliance</vt:lpstr>
      <vt:lpstr>Key Areas of Non-Compliance</vt:lpstr>
      <vt:lpstr>An Eight-Year Contract</vt:lpstr>
      <vt:lpstr>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HCD PowerPoint Template - curve - ADA Compliant (PPT)</dc:title>
  <dc:creator>Gerberding, Evan@HCD</dc:creator>
  <cp:lastModifiedBy>Coy, Melinda@HCD</cp:lastModifiedBy>
  <cp:revision>58</cp:revision>
  <dcterms:created xsi:type="dcterms:W3CDTF">2014-11-05T16:55:42Z</dcterms:created>
  <dcterms:modified xsi:type="dcterms:W3CDTF">2022-05-10T15:41:05Z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0x010100FEFBE577BDF2A747B75D003E33156A72</vt:lpwstr>
  </property>
  <property fmtid="{D5CDD505-2E9C-101B-9397-08002B2CF9AE}" pid="3" name="scFormCategory">
    <vt:lpwstr/>
  </property>
  <property fmtid="{D5CDD505-2E9C-101B-9397-08002B2CF9AE}" pid="4" name="hcdBestPracticeCategory">
    <vt:lpwstr/>
  </property>
  <property fmtid="{D5CDD505-2E9C-101B-9397-08002B2CF9AE}" pid="5" name="d260d88e75e548919ebf457822b95317">
    <vt:lpwstr/>
  </property>
  <property fmtid="{D5CDD505-2E9C-101B-9397-08002B2CF9AE}" pid="6" name="ia305e36be864a37a3f9baaae8d00d7a">
    <vt:lpwstr/>
  </property>
  <property fmtid="{D5CDD505-2E9C-101B-9397-08002B2CF9AE}" pid="7" name="hcdDivision">
    <vt:lpwstr>31;#Executive|585f5787-2415-41a9-824c-3add0a090c0e</vt:lpwstr>
  </property>
  <property fmtid="{D5CDD505-2E9C-101B-9397-08002B2CF9AE}" pid="8" name="scFAQCategory">
    <vt:lpwstr/>
  </property>
  <property fmtid="{D5CDD505-2E9C-101B-9397-08002B2CF9AE}" pid="9" name="oc3d90a2fa0a41aa850640329994ad28">
    <vt:lpwstr/>
  </property>
  <property fmtid="{D5CDD505-2E9C-101B-9397-08002B2CF9AE}" pid="10" name="scDocCategory">
    <vt:lpwstr/>
  </property>
  <property fmtid="{D5CDD505-2E9C-101B-9397-08002B2CF9AE}" pid="11" name="scEntity">
    <vt:lpwstr/>
  </property>
  <property fmtid="{D5CDD505-2E9C-101B-9397-08002B2CF9AE}" pid="12" name="j2d57f71603c40278f3911e80114c834">
    <vt:lpwstr>Executive|585f5787-2415-41a9-824c-3add0a090c0e</vt:lpwstr>
  </property>
  <property fmtid="{D5CDD505-2E9C-101B-9397-08002B2CF9AE}" pid="13" name="n31f2283ff874f4abcf469000d322794">
    <vt:lpwstr/>
  </property>
  <property fmtid="{D5CDD505-2E9C-101B-9397-08002B2CF9AE}" pid="14" name="hcdPolicyProcedureCategory">
    <vt:lpwstr/>
  </property>
  <property fmtid="{D5CDD505-2E9C-101B-9397-08002B2CF9AE}" pid="15" name="ma673aa59e684c76899ca177a87bc61c">
    <vt:lpwstr/>
  </property>
  <property fmtid="{D5CDD505-2E9C-101B-9397-08002B2CF9AE}" pid="16" name="hcdTemplateCategory">
    <vt:lpwstr>152;#PowerPoint|09e14bd8-0e09-4f26-bd65-f05f53ee95f2</vt:lpwstr>
  </property>
  <property fmtid="{D5CDD505-2E9C-101B-9397-08002B2CF9AE}" pid="17" name="n51e836618f049ceb631e266cafbfcb4">
    <vt:lpwstr/>
  </property>
  <property fmtid="{D5CDD505-2E9C-101B-9397-08002B2CF9AE}" pid="18" name="HousingPackageCategory">
    <vt:lpwstr/>
  </property>
</Properties>
</file>