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9"/>
  </p:notesMasterIdLst>
  <p:handoutMasterIdLst>
    <p:handoutMasterId r:id="rId30"/>
  </p:handoutMasterIdLst>
  <p:sldIdLst>
    <p:sldId id="279" r:id="rId6"/>
    <p:sldId id="282" r:id="rId7"/>
    <p:sldId id="351" r:id="rId8"/>
    <p:sldId id="376" r:id="rId9"/>
    <p:sldId id="340" r:id="rId10"/>
    <p:sldId id="381" r:id="rId11"/>
    <p:sldId id="304" r:id="rId12"/>
    <p:sldId id="370" r:id="rId13"/>
    <p:sldId id="371" r:id="rId14"/>
    <p:sldId id="350" r:id="rId15"/>
    <p:sldId id="375" r:id="rId16"/>
    <p:sldId id="379" r:id="rId17"/>
    <p:sldId id="292" r:id="rId18"/>
    <p:sldId id="368" r:id="rId19"/>
    <p:sldId id="374" r:id="rId20"/>
    <p:sldId id="377" r:id="rId21"/>
    <p:sldId id="378" r:id="rId22"/>
    <p:sldId id="365" r:id="rId23"/>
    <p:sldId id="366" r:id="rId24"/>
    <p:sldId id="372" r:id="rId25"/>
    <p:sldId id="373" r:id="rId26"/>
    <p:sldId id="380" r:id="rId27"/>
    <p:sldId id="297" r:id="rId2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6956"/>
    <a:srgbClr val="000000"/>
    <a:srgbClr val="444444"/>
    <a:srgbClr val="E7BC06"/>
    <a:srgbClr val="FF00FF"/>
    <a:srgbClr val="FF15A0"/>
    <a:srgbClr val="989897"/>
    <a:srgbClr val="5D0A0F"/>
    <a:srgbClr val="DCDDDE"/>
    <a:srgbClr val="630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9" autoAdjust="0"/>
    <p:restoredTop sz="94674"/>
  </p:normalViewPr>
  <p:slideViewPr>
    <p:cSldViewPr snapToGrid="0" snapToObjects="1">
      <p:cViewPr varScale="1">
        <p:scale>
          <a:sx n="189" d="100"/>
          <a:sy n="189" d="100"/>
        </p:scale>
        <p:origin x="-10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 showGuides="1">
      <p:cViewPr varScale="1">
        <p:scale>
          <a:sx n="120" d="100"/>
          <a:sy n="120" d="100"/>
        </p:scale>
        <p:origin x="4962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1" Type="http://schemas.openxmlformats.org/officeDocument/2006/relationships/slide" Target="slides/slide16.xml"/><Relationship Id="rId3" Type="http://schemas.openxmlformats.org/officeDocument/2006/relationships/customXml" Target="../customXml/item3.xml"/><Relationship Id="rId34" Type="http://schemas.openxmlformats.org/officeDocument/2006/relationships/theme" Target="theme/theme1.xml"/><Relationship Id="rId25" Type="http://schemas.openxmlformats.org/officeDocument/2006/relationships/slide" Target="slides/slide20.xml"/><Relationship Id="rId7" Type="http://schemas.openxmlformats.org/officeDocument/2006/relationships/slide" Target="slides/slide2.xml"/><Relationship Id="rId33" Type="http://schemas.openxmlformats.org/officeDocument/2006/relationships/viewProps" Target="view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4" Type="http://schemas.openxmlformats.org/officeDocument/2006/relationships/slide" Target="slides/slide19.xml"/><Relationship Id="rId11" Type="http://schemas.openxmlformats.org/officeDocument/2006/relationships/slide" Target="slides/slide6.xml"/><Relationship Id="rId32" Type="http://schemas.openxmlformats.org/officeDocument/2006/relationships/presProps" Target="presProps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31" Type="http://schemas.openxmlformats.org/officeDocument/2006/relationships/printerSettings" Target="printerSettings/printerSettings1.bin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" Type="http://schemas.openxmlformats.org/officeDocument/2006/relationships/customXml" Target="../customXml/item4.xml"/><Relationship Id="rId30" Type="http://schemas.openxmlformats.org/officeDocument/2006/relationships/handoutMaster" Target="handoutMasters/handoutMaster1.xml"/><Relationship Id="rId9" Type="http://schemas.openxmlformats.org/officeDocument/2006/relationships/slide" Target="slides/slide4.xml"/><Relationship Id="rId35" Type="http://schemas.openxmlformats.org/officeDocument/2006/relationships/tableStyles" Target="tableStyles.xml"/><Relationship Id="rId14" Type="http://schemas.openxmlformats.org/officeDocument/2006/relationships/slide" Target="slides/slide9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28E82-3D2D-6049-97D5-95D34B03D1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102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940D3-3402-4915-B284-D20F2FA0E4BB}" type="datetimeFigureOut">
              <a:rPr lang="en-US" smtClean="0"/>
              <a:t>8/10/22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87B2B-8CFE-4CFB-9861-F2D74477D1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967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587B2B-8CFE-4CFB-9861-F2D74477D1F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77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CB4E655F-86AA-4E0B-8B4F-32ACDF9EC551}"/>
              </a:ext>
            </a:extLst>
          </p:cNvPr>
          <p:cNvSpPr/>
          <p:nvPr userDrawn="1"/>
        </p:nvSpPr>
        <p:spPr>
          <a:xfrm>
            <a:off x="0" y="3351152"/>
            <a:ext cx="4810124" cy="1796730"/>
          </a:xfrm>
          <a:prstGeom prst="rect">
            <a:avLst/>
          </a:prstGeom>
          <a:solidFill>
            <a:srgbClr val="DCDD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" dirty="0" smtClean="0"/>
              <a:t>9999</a:t>
            </a:r>
            <a:endParaRPr lang="en-US" sz="100" dirty="0"/>
          </a:p>
        </p:txBody>
      </p:sp>
      <p:sp>
        <p:nvSpPr>
          <p:cNvPr id="3" name="Rounded Rectangle 2"/>
          <p:cNvSpPr/>
          <p:nvPr userDrawn="1"/>
        </p:nvSpPr>
        <p:spPr>
          <a:xfrm>
            <a:off x="1450150" y="862383"/>
            <a:ext cx="5866946" cy="2488769"/>
          </a:xfrm>
          <a:prstGeom prst="roundRect">
            <a:avLst/>
          </a:prstGeom>
          <a:solidFill>
            <a:srgbClr val="E7BC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3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2">
            <a:extLst>
              <a:ext uri="{FF2B5EF4-FFF2-40B4-BE49-F238E27FC236}">
                <a16:creationId xmlns="" xmlns:a16="http://schemas.microsoft.com/office/drawing/2014/main" id="{3D9E18E9-65E3-4B60-B4C9-D99B8442CECF}"/>
              </a:ext>
            </a:extLst>
          </p:cNvPr>
          <p:cNvSpPr/>
          <p:nvPr userDrawn="1"/>
        </p:nvSpPr>
        <p:spPr>
          <a:xfrm>
            <a:off x="-457200" y="228600"/>
            <a:ext cx="9144000" cy="685801"/>
          </a:xfrm>
          <a:prstGeom prst="roundRect">
            <a:avLst/>
          </a:prstGeom>
          <a:solidFill>
            <a:srgbClr val="E7BC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77A389D-35FF-4775-A10D-1AABDA10A93F}"/>
              </a:ext>
            </a:extLst>
          </p:cNvPr>
          <p:cNvSpPr/>
          <p:nvPr userDrawn="1"/>
        </p:nvSpPr>
        <p:spPr>
          <a:xfrm>
            <a:off x="-336550" y="4914900"/>
            <a:ext cx="228600" cy="228600"/>
          </a:xfrm>
          <a:prstGeom prst="rect">
            <a:avLst/>
          </a:prstGeom>
          <a:solidFill>
            <a:srgbClr val="FF15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560433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BB7AAF2-B841-4A6F-9A69-E6445780C759}"/>
              </a:ext>
            </a:extLst>
          </p:cNvPr>
          <p:cNvSpPr/>
          <p:nvPr userDrawn="1"/>
        </p:nvSpPr>
        <p:spPr>
          <a:xfrm>
            <a:off x="0" y="0"/>
            <a:ext cx="228600" cy="5143500"/>
          </a:xfrm>
          <a:prstGeom prst="rect">
            <a:avLst/>
          </a:prstGeom>
          <a:solidFill>
            <a:srgbClr val="E7BC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6608644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D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782309B-A7F1-4C86-9249-61B41BA0A15B}"/>
              </a:ext>
            </a:extLst>
          </p:cNvPr>
          <p:cNvSpPr/>
          <p:nvPr userDrawn="1"/>
        </p:nvSpPr>
        <p:spPr>
          <a:xfrm>
            <a:off x="-376238" y="4914900"/>
            <a:ext cx="228600" cy="2286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ctr" defTabSz="342892" rtl="0" eaLnBrk="1" latinLnBrk="0" hangingPunct="1">
        <a:spcBef>
          <a:spcPct val="0"/>
        </a:spcBef>
        <a:buNone/>
        <a:defRPr sz="3000" b="1" i="0" kern="1200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88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5472" userDrawn="1">
          <p15:clr>
            <a:srgbClr val="F26B43"/>
          </p15:clr>
        </p15:guide>
        <p15:guide id="4" orient="horz" pos="2949" userDrawn="1">
          <p15:clr>
            <a:srgbClr val="F26B43"/>
          </p15:clr>
        </p15:guide>
        <p15:guide id="5" pos="432" userDrawn="1">
          <p15:clr>
            <a:srgbClr val="F26B43"/>
          </p15:clr>
        </p15:guide>
        <p15:guide id="6" pos="144" userDrawn="1">
          <p15:clr>
            <a:srgbClr val="F26B43"/>
          </p15:clr>
        </p15:guide>
        <p15:guide id="7" orient="horz" pos="144" userDrawn="1">
          <p15:clr>
            <a:srgbClr val="F26B43"/>
          </p15:clr>
        </p15:guide>
        <p15:guide id="8" orient="horz" pos="309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cduggan@katesbridge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467F2E2F-2B3B-48AD-99CE-FC8EA387F5A9}"/>
              </a:ext>
            </a:extLst>
          </p:cNvPr>
          <p:cNvSpPr txBox="1">
            <a:spLocks/>
          </p:cNvSpPr>
          <p:nvPr/>
        </p:nvSpPr>
        <p:spPr>
          <a:xfrm>
            <a:off x="2686306" y="956031"/>
            <a:ext cx="327660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Myriad Pro" panose="020B0503030403020204" pitchFamily="34" charset="0"/>
              </a:rPr>
              <a:t>WORKING EFFECTIVELY</a:t>
            </a:r>
            <a:endParaRPr lang="en-US" sz="2800" dirty="0">
              <a:solidFill>
                <a:srgbClr val="000000"/>
              </a:solidFill>
              <a:latin typeface="Myriad Pro" panose="020B050303040302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B9AC8CA8-3775-48AF-BF19-7E92B341E5F6}"/>
              </a:ext>
            </a:extLst>
          </p:cNvPr>
          <p:cNvSpPr txBox="1">
            <a:spLocks/>
          </p:cNvSpPr>
          <p:nvPr/>
        </p:nvSpPr>
        <p:spPr>
          <a:xfrm>
            <a:off x="2801878" y="2066507"/>
            <a:ext cx="2993276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000" b="1" dirty="0" smtClean="0">
                <a:solidFill>
                  <a:srgbClr val="444444"/>
                </a:solidFill>
                <a:latin typeface="Myriad Pro" panose="020B0503030403020204" pitchFamily="34" charset="0"/>
              </a:rPr>
              <a:t>With Fellow Elected Officials, the Manager and Staff</a:t>
            </a:r>
            <a:endParaRPr lang="en-US" sz="2000" dirty="0">
              <a:solidFill>
                <a:srgbClr val="444444"/>
              </a:solidFill>
              <a:latin typeface="Myriad Pro" panose="020B0503030403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FC505EB6-341C-4939-889E-ABAFD899CCE0}"/>
              </a:ext>
            </a:extLst>
          </p:cNvPr>
          <p:cNvSpPr/>
          <p:nvPr/>
        </p:nvSpPr>
        <p:spPr>
          <a:xfrm flipH="1">
            <a:off x="9143997" y="2"/>
            <a:ext cx="45719" cy="274824"/>
          </a:xfrm>
          <a:prstGeom prst="rect">
            <a:avLst/>
          </a:prstGeom>
          <a:solidFill>
            <a:srgbClr val="9898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CD5E489-6D92-4CF6-AD71-337D795BCC78}"/>
              </a:ext>
            </a:extLst>
          </p:cNvPr>
          <p:cNvSpPr/>
          <p:nvPr/>
        </p:nvSpPr>
        <p:spPr>
          <a:xfrm>
            <a:off x="-1065272" y="3340100"/>
            <a:ext cx="457200" cy="45720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extBox 1"/>
          <p:cNvSpPr txBox="1"/>
          <p:nvPr/>
        </p:nvSpPr>
        <p:spPr>
          <a:xfrm>
            <a:off x="142172" y="3440057"/>
            <a:ext cx="4606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Santa Clara County Cities Association</a:t>
            </a:r>
          </a:p>
          <a:p>
            <a:endParaRPr lang="en-US" sz="2400" dirty="0"/>
          </a:p>
          <a:p>
            <a:pPr algn="ctr"/>
            <a:r>
              <a:rPr lang="en-US" sz="2400" dirty="0" smtClean="0"/>
              <a:t>August 11, 2022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1159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ity Hall Under Sie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750" y="-522535"/>
            <a:ext cx="5987231" cy="602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817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211" y="371679"/>
            <a:ext cx="4724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Why Being a City Manager Isn’t Easy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58934" y="988517"/>
            <a:ext cx="605806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Multiple Bosses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Conflicting Expectations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Needing to “Translate” Between the Council &amp; Staff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Attempts to Get Them to “Take Sides”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Ease of Communication Can Create 24/7 Expectations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Councilmember Conflict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4363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211" y="371679"/>
            <a:ext cx="47243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Why Being a City Manager Isn’t Easy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87211" y="1024606"/>
            <a:ext cx="715566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Pandemic Impacts Have Amplified Challenges: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Fundamental Changes on How Services Are Provided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Financial Uncertainty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Loss of Direct Contact With Councilmembers &amp; Staff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Enforcing Pandemic Related Restrictions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Policing Reforms/Social Justice and Equity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Staffing Challenges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Feelings That the Demands &amp; Workload Are Unrelenting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Frustrated and Stressed Members of the Public/Staff/Council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1240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99" y="144281"/>
            <a:ext cx="7213601" cy="467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7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792" y="410983"/>
            <a:ext cx="824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Areas of Greatest Challenge Between Councils &amp; Manager/Staff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165" y="1338107"/>
            <a:ext cx="714018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Lack of Respect for Different Roles and Responsibilities (Form Of Government)</a:t>
            </a:r>
          </a:p>
          <a:p>
            <a:pPr lvl="2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Finite Resources/Lack of Priority Setting (Keeping Consistent With Established Priorities)</a:t>
            </a:r>
          </a:p>
          <a:p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Lack of Tolerance for Mistakes/Imperfection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Technical vs. Community Per</a:t>
            </a:r>
            <a:r>
              <a:rPr lang="en-US" sz="2400" dirty="0" smtClean="0"/>
              <a:t>spectives</a:t>
            </a:r>
            <a:endParaRPr lang="en-US" sz="2400" dirty="0"/>
          </a:p>
          <a:p>
            <a:pPr lvl="2"/>
            <a:endParaRPr lang="en-US" sz="2400" dirty="0"/>
          </a:p>
        </p:txBody>
      </p:sp>
      <p:pic>
        <p:nvPicPr>
          <p:cNvPr id="5" name="Picture 4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922" y="2060589"/>
            <a:ext cx="1662585" cy="156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310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792" y="410983"/>
            <a:ext cx="824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Areas of Greatest Challenge Between Councils &amp; Manager/Staff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8174" y="1759582"/>
            <a:ext cx="7032694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Constant Demands/Unrealistic Expectations</a:t>
            </a:r>
          </a:p>
          <a:p>
            <a:pPr lvl="2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Individual vs. Group Expectations</a:t>
            </a:r>
          </a:p>
          <a:p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Lack of Clear, Regular, Consistent and “Professional” Feedback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Public Criticism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lvl="2"/>
            <a:endParaRPr lang="en-US" sz="2400" dirty="0"/>
          </a:p>
        </p:txBody>
      </p:sp>
      <p:pic>
        <p:nvPicPr>
          <p:cNvPr id="5" name="Picture 4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436" y="1239066"/>
            <a:ext cx="1510334" cy="116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70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792" y="410983"/>
            <a:ext cx="824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Areas of Greatest Challenge Between Councils &amp; Manager/Staff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190" y="1542514"/>
            <a:ext cx="7589346" cy="7201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Problematic Interactions Between Council and Staff</a:t>
            </a:r>
          </a:p>
          <a:p>
            <a:pPr lvl="2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Going Around the Manager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Not Separating the “What vs. How</a:t>
            </a:r>
            <a:r>
              <a:rPr lang="en-US" sz="2000" dirty="0" smtClean="0"/>
              <a:t>”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Staff Not Living Up to High, But Reasonable Expectations</a:t>
            </a:r>
          </a:p>
          <a:p>
            <a:pPr marL="342900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Perceptions of Council &amp; Citizen Support Deficiencies</a:t>
            </a:r>
            <a:endParaRPr lang="en-US" sz="2000" dirty="0"/>
          </a:p>
          <a:p>
            <a:pPr marL="342900" indent="-342900">
              <a:buFont typeface="Arial"/>
              <a:buChar char="•"/>
            </a:pPr>
            <a:endParaRPr lang="en-US" sz="2000" dirty="0" smtClean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lvl="2"/>
            <a:endParaRPr lang="en-US" sz="2400" dirty="0"/>
          </a:p>
        </p:txBody>
      </p:sp>
      <p:pic>
        <p:nvPicPr>
          <p:cNvPr id="5" name="Picture 4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1079" y="1619220"/>
            <a:ext cx="1778568" cy="13697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1301497" y="173553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39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792" y="410983"/>
            <a:ext cx="8249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Areas of Greatest Challenge Between Councils &amp; Manager/Staff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792" y="1496348"/>
            <a:ext cx="7171157" cy="7294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Lack of Appreciation on Staff’s Part That City Councils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Have the Right to Make “Wrong” Decisions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Councilmembers Not Holding Each Other </a:t>
            </a:r>
            <a:r>
              <a:rPr lang="en-US" sz="2000" dirty="0" smtClean="0"/>
              <a:t>Accountable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Creating Unrealistic Public Expectations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Manager &amp; Staff Perceived as Not Doing Enough to Assist the Council in Dealing With Challenging Issues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endParaRPr lang="en-US" sz="2400" dirty="0" smtClean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lvl="2"/>
            <a:endParaRPr lang="en-US" sz="2400" dirty="0"/>
          </a:p>
        </p:txBody>
      </p:sp>
      <p:pic>
        <p:nvPicPr>
          <p:cNvPr id="5" name="Picture 4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956" y="1836032"/>
            <a:ext cx="1959554" cy="150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50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3986" y="390248"/>
            <a:ext cx="4228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PROFESSIONAL CITY MANAGERS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93829" y="1263345"/>
            <a:ext cx="819519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Most Follow a Code of Ethics 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Have to Operate Within the Form of Government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Are Committed to Elected Official/Governing Body Success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Don’t Play Favorites/Don’t Take Sides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Must Sometimes Tell You What You Don’t Want to Hear/Can’t Always Do What You Want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01763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3986" y="390248"/>
            <a:ext cx="4228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PROFESSIONAL CITY MANAGERS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20437" y="1642767"/>
            <a:ext cx="682751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Need Thoughtful and Comprehensive Performance Feedback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Strives to Communicate in a Style That Works for You</a:t>
            </a:r>
          </a:p>
          <a:p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Is Obligated to Protect the Staff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95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A4FD6B73-B9CB-4682-919F-E160475EEF8A}"/>
              </a:ext>
            </a:extLst>
          </p:cNvPr>
          <p:cNvSpPr txBox="1">
            <a:spLocks/>
          </p:cNvSpPr>
          <p:nvPr/>
        </p:nvSpPr>
        <p:spPr>
          <a:xfrm>
            <a:off x="685800" y="422374"/>
            <a:ext cx="721042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Myriad Pro" panose="020B0503030403020204" pitchFamily="34" charset="0"/>
              </a:rPr>
              <a:t>Why This Topic?</a:t>
            </a:r>
            <a:endParaRPr lang="en-US" sz="2400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63566" y="5565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88981" y="1881410"/>
            <a:ext cx="1740408" cy="233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5190" y="940141"/>
            <a:ext cx="6171960" cy="4912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rgbClr val="000000"/>
                </a:solidFill>
                <a:latin typeface="Verdana" charset="0"/>
              </a:rPr>
              <a:t>Without</a:t>
            </a:r>
            <a:r>
              <a:rPr lang="en-US" dirty="0">
                <a:solidFill>
                  <a:srgbClr val="000000"/>
                </a:solidFill>
                <a:latin typeface="Verdana" charset="0"/>
              </a:rPr>
              <a:t> A </a:t>
            </a: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Strong/Effective Governance Team:</a:t>
            </a: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 The </a:t>
            </a:r>
            <a:r>
              <a:rPr lang="en-US" dirty="0">
                <a:solidFill>
                  <a:srgbClr val="000000"/>
                </a:solidFill>
                <a:latin typeface="Verdana" charset="0"/>
              </a:rPr>
              <a:t>Organization Will Not be Effective</a:t>
            </a:r>
          </a:p>
          <a:p>
            <a:pPr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 The </a:t>
            </a:r>
            <a:r>
              <a:rPr lang="en-US" dirty="0">
                <a:solidFill>
                  <a:srgbClr val="000000"/>
                </a:solidFill>
                <a:latin typeface="Verdana" charset="0"/>
              </a:rPr>
              <a:t>Community Will Not Be Well Served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 Citizens </a:t>
            </a:r>
            <a:r>
              <a:rPr lang="en-US" dirty="0">
                <a:solidFill>
                  <a:srgbClr val="000000"/>
                </a:solidFill>
                <a:latin typeface="Verdana" charset="0"/>
              </a:rPr>
              <a:t>Will Not Want to Serve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 You </a:t>
            </a:r>
            <a:r>
              <a:rPr lang="en-US" dirty="0">
                <a:solidFill>
                  <a:srgbClr val="000000"/>
                </a:solidFill>
                <a:latin typeface="Verdana" charset="0"/>
              </a:rPr>
              <a:t>Will Not Be Able to Attract/Retain High </a:t>
            </a: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 	Quality Staff</a:t>
            </a: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 charset="0"/>
              </a:rPr>
              <a:t> It </a:t>
            </a:r>
            <a:r>
              <a:rPr lang="en-US" dirty="0">
                <a:solidFill>
                  <a:srgbClr val="000000"/>
                </a:solidFill>
                <a:latin typeface="Verdana" charset="0"/>
              </a:rPr>
              <a:t>Will Not be an Enjoyable Experience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pPr>
              <a:spcBef>
                <a:spcPct val="20000"/>
              </a:spcBef>
            </a:pPr>
            <a:endParaRPr lang="en-US" dirty="0">
              <a:solidFill>
                <a:srgbClr val="000000"/>
              </a:solidFill>
              <a:latin typeface="Verdana" charset="0"/>
            </a:endParaRPr>
          </a:p>
          <a:p>
            <a:endParaRPr lang="en-US" dirty="0"/>
          </a:p>
        </p:txBody>
      </p:sp>
      <p:pic>
        <p:nvPicPr>
          <p:cNvPr id="7" name="Content Placeholder 4" descr="imag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9437" b="-89437"/>
          <a:stretch>
            <a:fillRect/>
          </a:stretch>
        </p:blipFill>
        <p:spPr>
          <a:xfrm>
            <a:off x="6577770" y="1460558"/>
            <a:ext cx="2159539" cy="3046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877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1919" y="458030"/>
            <a:ext cx="3260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Competitive Advantage?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20215" y="1337835"/>
            <a:ext cx="78913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The Competition is Greater than Ever for Top Quality Staff</a:t>
            </a:r>
          </a:p>
          <a:p>
            <a:r>
              <a:rPr lang="en-US" sz="2000" dirty="0" smtClean="0"/>
              <a:t>     (Particularly in this Area Due to Housing Costs)</a:t>
            </a:r>
          </a:p>
          <a:p>
            <a:pPr lvl="2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Compensation and Working Conditions Need to be Competitive</a:t>
            </a:r>
          </a:p>
          <a:p>
            <a:pPr lvl="2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The City Council Can Be Either a Competitive Advantage or Disadvantage</a:t>
            </a:r>
          </a:p>
          <a:p>
            <a:pPr lvl="2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If You Have a Good Manager &amp; Staff—Treat Them As If You Want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Them to Stick Around for Awhile—If You Don’t, They Won’t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8522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2808" y="480086"/>
            <a:ext cx="421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Where You Might Go From Here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87886" y="988517"/>
            <a:ext cx="71246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Topics For Potential Discussion:</a:t>
            </a:r>
          </a:p>
          <a:p>
            <a:endParaRPr lang="en-US" sz="2000" dirty="0" smtClean="0"/>
          </a:p>
          <a:p>
            <a:pPr marL="742950" lvl="1" indent="-285750">
              <a:buFont typeface="Arial"/>
              <a:buChar char="•"/>
            </a:pPr>
            <a:r>
              <a:rPr lang="en-US" sz="2000" dirty="0" smtClean="0"/>
              <a:t>What Do Councilmembers Need From Each Other</a:t>
            </a:r>
          </a:p>
          <a:p>
            <a:pPr lvl="1"/>
            <a:r>
              <a:rPr lang="en-US" sz="2000" dirty="0" smtClean="0"/>
              <a:t>     To Be Successful?</a:t>
            </a:r>
          </a:p>
          <a:p>
            <a:pPr lvl="3"/>
            <a:endParaRPr lang="en-US" sz="2000" dirty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What Do Councilmembers Need From the Manager &amp; Staff to be Successful?</a:t>
            </a:r>
          </a:p>
          <a:p>
            <a:pPr marL="800100" lvl="1" indent="-342900">
              <a:buFont typeface="Arial"/>
              <a:buChar char="•"/>
            </a:pPr>
            <a:endParaRPr lang="en-US" sz="2000" dirty="0" smtClean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What Do the Manager &amp; Staff Need From the Council to be Successful?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034869" y="1455744"/>
            <a:ext cx="29241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 </a:t>
            </a:r>
          </a:p>
          <a:p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7354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396" y="387166"/>
            <a:ext cx="37385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Wrapping Up:  The Question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61810" y="1720319"/>
            <a:ext cx="82917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As We Established at the Beginning, Both Councilmembers and </a:t>
            </a:r>
            <a:r>
              <a:rPr lang="en-US" sz="2000" dirty="0" smtClean="0"/>
              <a:t>the </a:t>
            </a:r>
            <a:endParaRPr lang="en-US" sz="2000" dirty="0" smtClean="0"/>
          </a:p>
          <a:p>
            <a:r>
              <a:rPr lang="en-US" sz="2000" dirty="0" smtClean="0"/>
              <a:t>      City </a:t>
            </a:r>
            <a:r>
              <a:rPr lang="en-US" sz="2000" dirty="0" smtClean="0"/>
              <a:t>Manger/</a:t>
            </a:r>
            <a:r>
              <a:rPr lang="en-US" sz="2000" dirty="0" smtClean="0"/>
              <a:t>Staff Have </a:t>
            </a:r>
            <a:r>
              <a:rPr lang="en-US" sz="2000" dirty="0" smtClean="0"/>
              <a:t>Challenging Roles</a:t>
            </a:r>
          </a:p>
          <a:p>
            <a:endParaRPr lang="en-US" sz="2000" dirty="0" smtClean="0"/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Is Your Elected Official Team and Your Manager/Staff Doing All </a:t>
            </a:r>
            <a:r>
              <a:rPr lang="en-US" sz="2000" dirty="0" smtClean="0"/>
              <a:t>That</a:t>
            </a:r>
            <a:r>
              <a:rPr lang="en-US" sz="2000" dirty="0" smtClean="0"/>
              <a:t> </a:t>
            </a:r>
            <a:r>
              <a:rPr lang="en-US" sz="2000" dirty="0" smtClean="0"/>
              <a:t>Can </a:t>
            </a:r>
            <a:r>
              <a:rPr lang="en-US" sz="2000" dirty="0" smtClean="0"/>
              <a:t>be Done to Support </a:t>
            </a:r>
            <a:r>
              <a:rPr lang="en-US" sz="2000" dirty="0" smtClean="0"/>
              <a:t>Each Other in Making </a:t>
            </a:r>
            <a:r>
              <a:rPr lang="en-US" sz="2000" dirty="0" smtClean="0"/>
              <a:t>These </a:t>
            </a:r>
            <a:r>
              <a:rPr lang="en-US" sz="2000" dirty="0" smtClean="0"/>
              <a:t>Roles </a:t>
            </a:r>
            <a:r>
              <a:rPr lang="en-US" sz="2000" dirty="0" smtClean="0"/>
              <a:t>Less Challenging and</a:t>
            </a:r>
            <a:endParaRPr lang="en-US" sz="2000" dirty="0" smtClean="0"/>
          </a:p>
          <a:p>
            <a:r>
              <a:rPr lang="en-US" sz="2000" dirty="0" smtClean="0"/>
              <a:t>      Your Organizations More Successful?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5757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0900" y="1652885"/>
            <a:ext cx="55753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Kevin C. </a:t>
            </a:r>
            <a:r>
              <a:rPr lang="en-US" sz="2000" dirty="0" smtClean="0">
                <a:solidFill>
                  <a:schemeClr val="tx2"/>
                </a:solidFill>
              </a:rPr>
              <a:t>Duggan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ICMA/Cal-Cities Senior Advisor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  <a:hlinkClick r:id="rId2"/>
              </a:rPr>
              <a:t>kcduggan@katesbridge.com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650-888-5850</a:t>
            </a:r>
          </a:p>
        </p:txBody>
      </p:sp>
    </p:spTree>
    <p:extLst>
      <p:ext uri="{BB962C8B-B14F-4D97-AF65-F5344CB8AC3E}">
        <p14:creationId xmlns:p14="http://schemas.microsoft.com/office/powerpoint/2010/main" val="2265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4AB58CFA-7AFD-46D5-9D74-4695063266F1}"/>
              </a:ext>
            </a:extLst>
          </p:cNvPr>
          <p:cNvSpPr txBox="1">
            <a:spLocks/>
          </p:cNvSpPr>
          <p:nvPr/>
        </p:nvSpPr>
        <p:spPr>
          <a:xfrm>
            <a:off x="685800" y="409602"/>
            <a:ext cx="77724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42884">
              <a:spcBef>
                <a:spcPts val="0"/>
              </a:spcBef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Myriad Pro" panose="020B0503030403020204" pitchFamily="34" charset="0"/>
              </a:rPr>
              <a:t>It’s All About </a:t>
            </a:r>
            <a:r>
              <a:rPr lang="en-US" sz="2400" b="1" dirty="0" smtClean="0">
                <a:solidFill>
                  <a:srgbClr val="000000"/>
                </a:solidFill>
                <a:latin typeface="Myriad Pro" panose="020B0503030403020204" pitchFamily="34" charset="0"/>
              </a:rPr>
              <a:t>Teams and Effective Relationships:</a:t>
            </a:r>
            <a:endParaRPr lang="en-US" sz="2400" dirty="0">
              <a:solidFill>
                <a:srgbClr val="000000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4049730" y="1038611"/>
            <a:ext cx="4879660" cy="4112727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kern="1200" dirty="0"/>
          </a:p>
          <a:p>
            <a:endParaRPr lang="en-US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893723" y="1293469"/>
            <a:ext cx="2101032" cy="369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4206523" y="1046450"/>
            <a:ext cx="4158410" cy="3652621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kern="1200" dirty="0" smtClean="0"/>
          </a:p>
          <a:p>
            <a:endParaRPr lang="en-US" kern="1200" dirty="0"/>
          </a:p>
          <a:p>
            <a:endParaRPr lang="en-US" kern="1200" dirty="0"/>
          </a:p>
        </p:txBody>
      </p:sp>
      <p:sp>
        <p:nvSpPr>
          <p:cNvPr id="9" name="Content Placeholder 2"/>
          <p:cNvSpPr>
            <a:spLocks noGrp="1"/>
          </p:cNvSpPr>
          <p:nvPr/>
        </p:nvSpPr>
        <p:spPr>
          <a:xfrm>
            <a:off x="3090333" y="778934"/>
            <a:ext cx="5839056" cy="3970117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pPr marL="0" indent="0">
              <a:buNone/>
            </a:pPr>
            <a:endParaRPr lang="en-US" kern="1200" dirty="0" smtClean="0"/>
          </a:p>
          <a:p>
            <a:pPr marL="0" indent="0">
              <a:buNone/>
            </a:pPr>
            <a:endParaRPr lang="en-US" kern="1200" dirty="0" smtClean="0"/>
          </a:p>
          <a:p>
            <a:endParaRPr lang="en-US" kern="1200" dirty="0"/>
          </a:p>
          <a:p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67102" y="933476"/>
            <a:ext cx="6375343" cy="3170097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342892" indent="-342892">
              <a:buFont typeface="Arial"/>
              <a:buChar char="•"/>
            </a:pPr>
            <a:r>
              <a:rPr lang="en-US" sz="2000" dirty="0" smtClean="0"/>
              <a:t>Elected Official/Manager/Staff Team—You Are All Part of the SAME Team</a:t>
            </a:r>
          </a:p>
          <a:p>
            <a:pPr marL="342892" indent="-342892">
              <a:buFont typeface="Arial"/>
              <a:buChar char="•"/>
            </a:pPr>
            <a:endParaRPr lang="en-US" sz="2000" dirty="0"/>
          </a:p>
          <a:p>
            <a:pPr marL="342892" indent="-342892">
              <a:buFont typeface="Arial"/>
              <a:buChar char="•"/>
            </a:pPr>
            <a:r>
              <a:rPr lang="en-US" sz="2000" dirty="0" smtClean="0"/>
              <a:t>Teams Succeed or Fail Together</a:t>
            </a:r>
          </a:p>
          <a:p>
            <a:pPr marL="342892" indent="-342892">
              <a:buFont typeface="Arial"/>
              <a:buChar char="•"/>
            </a:pPr>
            <a:endParaRPr lang="en-US" sz="2000" dirty="0"/>
          </a:p>
          <a:p>
            <a:pPr marL="342892" indent="-342892">
              <a:buFont typeface="Arial"/>
              <a:buChar char="•"/>
            </a:pPr>
            <a:r>
              <a:rPr lang="en-US" sz="2000" dirty="0" smtClean="0"/>
              <a:t>Can’t Have Effective Teams Without Effective Relationships</a:t>
            </a:r>
          </a:p>
          <a:p>
            <a:pPr marL="342892" indent="-342892">
              <a:buFont typeface="Arial"/>
              <a:buChar char="•"/>
            </a:pPr>
            <a:endParaRPr lang="en-US" sz="2000" dirty="0"/>
          </a:p>
          <a:p>
            <a:pPr marL="342892" indent="-342892">
              <a:buFont typeface="Arial"/>
              <a:buChar char="•"/>
            </a:pPr>
            <a:r>
              <a:rPr lang="en-US" sz="2000" dirty="0" smtClean="0"/>
              <a:t>Effective Relationships Require Time &amp; Attention—They Don’t Just Happen</a:t>
            </a:r>
            <a:endParaRPr lang="en-US" sz="2000" dirty="0"/>
          </a:p>
        </p:txBody>
      </p:sp>
      <p:pic>
        <p:nvPicPr>
          <p:cNvPr id="10" name="Picture 9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445" y="1928086"/>
            <a:ext cx="1999529" cy="180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451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4AB58CFA-7AFD-46D5-9D74-4695063266F1}"/>
              </a:ext>
            </a:extLst>
          </p:cNvPr>
          <p:cNvSpPr txBox="1">
            <a:spLocks/>
          </p:cNvSpPr>
          <p:nvPr/>
        </p:nvSpPr>
        <p:spPr>
          <a:xfrm>
            <a:off x="592533" y="425127"/>
            <a:ext cx="77724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342884">
              <a:spcBef>
                <a:spcPts val="0"/>
              </a:spcBef>
              <a:buNone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Myriad Pro" panose="020B0503030403020204" pitchFamily="34" charset="0"/>
              </a:rPr>
              <a:t>Key to Effective Relationships</a:t>
            </a:r>
            <a:r>
              <a:rPr lang="en-US" sz="2400" b="1" dirty="0">
                <a:solidFill>
                  <a:srgbClr val="000000"/>
                </a:solidFill>
                <a:latin typeface="Myriad Pro" panose="020B0503030403020204" pitchFamily="34" charset="0"/>
              </a:rPr>
              <a:t>:</a:t>
            </a:r>
            <a:endParaRPr lang="en-US" sz="2400" dirty="0">
              <a:solidFill>
                <a:srgbClr val="000000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4049730" y="1038611"/>
            <a:ext cx="4879660" cy="4112727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kern="1200" dirty="0"/>
          </a:p>
          <a:p>
            <a:endParaRPr lang="en-US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893723" y="1293469"/>
            <a:ext cx="2101032" cy="369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4206523" y="1046450"/>
            <a:ext cx="4158410" cy="3652621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kern="1200" dirty="0" smtClean="0"/>
          </a:p>
          <a:p>
            <a:endParaRPr lang="en-US" kern="1200" dirty="0"/>
          </a:p>
          <a:p>
            <a:endParaRPr lang="en-US" kern="1200" dirty="0"/>
          </a:p>
        </p:txBody>
      </p:sp>
      <p:sp>
        <p:nvSpPr>
          <p:cNvPr id="9" name="Content Placeholder 2"/>
          <p:cNvSpPr>
            <a:spLocks noGrp="1"/>
          </p:cNvSpPr>
          <p:nvPr/>
        </p:nvSpPr>
        <p:spPr>
          <a:xfrm>
            <a:off x="2525877" y="980261"/>
            <a:ext cx="5839056" cy="3970117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pPr marL="0" indent="0">
              <a:buNone/>
            </a:pPr>
            <a:endParaRPr lang="en-US" kern="1200" dirty="0" smtClean="0"/>
          </a:p>
          <a:p>
            <a:pPr marL="0" indent="0">
              <a:buNone/>
            </a:pPr>
            <a:endParaRPr lang="en-US" kern="1200" dirty="0" smtClean="0"/>
          </a:p>
          <a:p>
            <a:endParaRPr lang="en-US" kern="1200" dirty="0"/>
          </a:p>
          <a:p>
            <a:endParaRPr lang="en-US" kern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94282" y="963181"/>
            <a:ext cx="6807178" cy="470897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342892" indent="-342892">
              <a:buFont typeface="Arial"/>
              <a:buChar char="•"/>
            </a:pPr>
            <a:r>
              <a:rPr lang="en-US" sz="2000" dirty="0" smtClean="0"/>
              <a:t>Ability to Understand &amp; Respect Different Perspectives/Styles:</a:t>
            </a:r>
          </a:p>
          <a:p>
            <a:pPr marL="1714492" lvl="3" indent="-342892">
              <a:buFont typeface="Arial"/>
              <a:buChar char="•"/>
            </a:pPr>
            <a:r>
              <a:rPr lang="en-US" sz="2000" dirty="0" smtClean="0"/>
              <a:t>Life Experiences</a:t>
            </a:r>
          </a:p>
          <a:p>
            <a:pPr marL="1714492" lvl="3" indent="-342892">
              <a:buFont typeface="Arial"/>
              <a:buChar char="•"/>
            </a:pPr>
            <a:r>
              <a:rPr lang="en-US" sz="2000" dirty="0" smtClean="0"/>
              <a:t>Different Philosophies/Perspectives</a:t>
            </a:r>
          </a:p>
          <a:p>
            <a:pPr marL="1714492" lvl="3" indent="-342892">
              <a:buFont typeface="Arial"/>
              <a:buChar char="•"/>
            </a:pPr>
            <a:r>
              <a:rPr lang="en-US" sz="2000" dirty="0" smtClean="0"/>
              <a:t>Different Communication Styles</a:t>
            </a:r>
          </a:p>
          <a:p>
            <a:pPr marL="1714492" lvl="3" indent="-342892">
              <a:buFont typeface="Arial"/>
              <a:buChar char="•"/>
            </a:pPr>
            <a:r>
              <a:rPr lang="en-US" sz="2000" dirty="0" smtClean="0"/>
              <a:t>Different Work Styles</a:t>
            </a:r>
          </a:p>
          <a:p>
            <a:pPr marL="1714492" lvl="3" indent="-342892">
              <a:buFont typeface="Arial"/>
              <a:buChar char="•"/>
            </a:pPr>
            <a:r>
              <a:rPr lang="en-US" sz="2000" dirty="0" smtClean="0"/>
              <a:t>Different Personalities</a:t>
            </a:r>
          </a:p>
          <a:p>
            <a:pPr marL="1714492" lvl="3" indent="-342892">
              <a:buFont typeface="Arial"/>
              <a:buChar char="•"/>
            </a:pPr>
            <a:endParaRPr lang="en-US" sz="2000" dirty="0"/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It Usually Isn’t a Matter of “Right vs. Wrong”—Don’t Act As </a:t>
            </a:r>
            <a:r>
              <a:rPr lang="en-US" sz="2000" dirty="0"/>
              <a:t>I</a:t>
            </a:r>
            <a:r>
              <a:rPr lang="en-US" sz="2000" dirty="0" smtClean="0"/>
              <a:t>f It Is</a:t>
            </a:r>
          </a:p>
          <a:p>
            <a:pPr marL="1714492" lvl="3" indent="-342892">
              <a:buFont typeface="Arial"/>
              <a:buChar char="•"/>
            </a:pPr>
            <a:endParaRPr lang="en-US" sz="2800" dirty="0"/>
          </a:p>
          <a:p>
            <a:pPr marL="342892" indent="-342892">
              <a:buFont typeface="Arial"/>
              <a:buChar char="•"/>
            </a:pPr>
            <a:endParaRPr lang="en-US" sz="2800" dirty="0"/>
          </a:p>
          <a:p>
            <a:pPr marL="342892" indent="-342892">
              <a:buFont typeface="Arial"/>
              <a:buChar char="•"/>
            </a:pPr>
            <a:endParaRPr lang="en-US" sz="2000" dirty="0"/>
          </a:p>
          <a:p>
            <a:pPr marL="342892" indent="-342892">
              <a:buFont typeface="Arial"/>
              <a:buChar char="•"/>
            </a:pPr>
            <a:endParaRPr lang="en-US" sz="2400" dirty="0"/>
          </a:p>
        </p:txBody>
      </p:sp>
      <p:pic>
        <p:nvPicPr>
          <p:cNvPr id="10" name="Picture 9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179" y="1604893"/>
            <a:ext cx="2037024" cy="164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68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0012" y="429935"/>
            <a:ext cx="3903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DIVERGENT VIEWS/OPINIONS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44900" y="1320652"/>
            <a:ext cx="60200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Develop an Appreciation and Understanding Regarding Why It’s OK to Have Different Opinions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Differences Are Not Usually a Result of: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Dishonesty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Lacking Values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Intelligence</a:t>
            </a:r>
          </a:p>
          <a:p>
            <a:pPr lvl="2"/>
            <a:endParaRPr lang="en-US" sz="2000" dirty="0" smtClean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Differences of Opinion are Normal and Should be Expected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728742" y="32134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Content Placeholder 6" descr="Unknown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59" b="-47359"/>
          <a:stretch>
            <a:fillRect/>
          </a:stretch>
        </p:blipFill>
        <p:spPr>
          <a:xfrm>
            <a:off x="6464928" y="1773220"/>
            <a:ext cx="2527628" cy="309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36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0012" y="429935"/>
            <a:ext cx="3903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DIVERGENT VIEWS/OPINIONS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36481" y="1436318"/>
            <a:ext cx="60200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The Key Issue Is:  How Does a Team Deal With Differences of Opinion?</a:t>
            </a:r>
          </a:p>
          <a:p>
            <a:pPr marL="342900" indent="-342900">
              <a:buFont typeface="Arial"/>
              <a:buChar char="•"/>
            </a:pP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Can You Overcome Your Differences or Is It a Constant Source of Conflict and Distraction?</a:t>
            </a:r>
          </a:p>
          <a:p>
            <a:pPr marL="1200150" lvl="2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728742" y="32134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Content Placeholder 6" descr="Unknown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7359" b="-47359"/>
          <a:stretch>
            <a:fillRect/>
          </a:stretch>
        </p:blipFill>
        <p:spPr>
          <a:xfrm>
            <a:off x="6464928" y="1773220"/>
            <a:ext cx="2527628" cy="309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929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="" xmlns:a16="http://schemas.microsoft.com/office/drawing/2014/main" id="{4AB58CFA-7AFD-46D5-9D74-4695063266F1}"/>
              </a:ext>
            </a:extLst>
          </p:cNvPr>
          <p:cNvSpPr txBox="1">
            <a:spLocks/>
          </p:cNvSpPr>
          <p:nvPr/>
        </p:nvSpPr>
        <p:spPr>
          <a:xfrm>
            <a:off x="685800" y="167167"/>
            <a:ext cx="77724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Myriad Pro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3428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Myriad Pro" panose="020B0503030403020204" pitchFamily="34" charset="0"/>
              </a:rPr>
              <a:t>Why Being a Council/Board Member Isn’t Easy</a:t>
            </a:r>
            <a:endParaRPr lang="en-US" sz="2400" dirty="0">
              <a:solidFill>
                <a:srgbClr val="000000"/>
              </a:solidFill>
              <a:latin typeface="Myriad Pro" panose="020B0503030403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/>
        </p:nvSpPr>
        <p:spPr>
          <a:xfrm>
            <a:off x="4049729" y="1038611"/>
            <a:ext cx="4879660" cy="4112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kern="1200" dirty="0"/>
          </a:p>
          <a:p>
            <a:endParaRPr lang="en-US" kern="1200" dirty="0"/>
          </a:p>
        </p:txBody>
      </p:sp>
      <p:sp>
        <p:nvSpPr>
          <p:cNvPr id="2" name="TextBox 1"/>
          <p:cNvSpPr txBox="1"/>
          <p:nvPr/>
        </p:nvSpPr>
        <p:spPr>
          <a:xfrm>
            <a:off x="893723" y="1293469"/>
            <a:ext cx="2101032" cy="293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4206523" y="1046449"/>
            <a:ext cx="4158410" cy="3652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kern="1200" dirty="0" smtClean="0"/>
          </a:p>
          <a:p>
            <a:endParaRPr lang="en-US" kern="1200" dirty="0"/>
          </a:p>
          <a:p>
            <a:endParaRPr lang="en-US" kern="1200" dirty="0"/>
          </a:p>
        </p:txBody>
      </p:sp>
      <p:pic>
        <p:nvPicPr>
          <p:cNvPr id="10" name="Picture 9" descr="images copy 9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40" y="1600237"/>
            <a:ext cx="2576918" cy="1491178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/>
        </p:nvSpPr>
        <p:spPr>
          <a:xfrm>
            <a:off x="4206523" y="916824"/>
            <a:ext cx="4722866" cy="3832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1200" dirty="0" smtClean="0"/>
              <a:t>Challenging Issues</a:t>
            </a:r>
          </a:p>
          <a:p>
            <a:pPr marL="0" indent="0">
              <a:buNone/>
            </a:pPr>
            <a:endParaRPr lang="en-US" kern="1200" dirty="0" smtClean="0"/>
          </a:p>
          <a:p>
            <a:r>
              <a:rPr lang="en-US" kern="1200" dirty="0" smtClean="0"/>
              <a:t>Varied Opinions/Perspectives</a:t>
            </a:r>
          </a:p>
          <a:p>
            <a:pPr marL="0" indent="0">
              <a:buNone/>
            </a:pPr>
            <a:endParaRPr lang="en-US" kern="1200" dirty="0" smtClean="0"/>
          </a:p>
          <a:p>
            <a:r>
              <a:rPr lang="en-US" kern="1200" dirty="0" smtClean="0"/>
              <a:t>Group Decision Making</a:t>
            </a:r>
          </a:p>
          <a:p>
            <a:endParaRPr lang="en-US" kern="1200" dirty="0" smtClean="0"/>
          </a:p>
          <a:p>
            <a:r>
              <a:rPr lang="en-US" kern="1200" dirty="0" smtClean="0"/>
              <a:t>Not a Group of Your Choosing</a:t>
            </a:r>
          </a:p>
          <a:p>
            <a:endParaRPr lang="en-US" kern="1200" dirty="0" smtClean="0"/>
          </a:p>
          <a:p>
            <a:r>
              <a:rPr lang="en-US" kern="1200" smtClean="0"/>
              <a:t>It’s Done </a:t>
            </a:r>
            <a:r>
              <a:rPr lang="en-US" kern="1200" dirty="0" smtClean="0"/>
              <a:t>in Public/Anyone Can</a:t>
            </a:r>
          </a:p>
          <a:p>
            <a:pPr marL="0" indent="0">
              <a:buNone/>
            </a:pPr>
            <a:r>
              <a:rPr lang="en-US" kern="1200" dirty="0" smtClean="0"/>
              <a:t>   Participate</a:t>
            </a:r>
          </a:p>
          <a:p>
            <a:pPr marL="0" indent="0">
              <a:buNone/>
            </a:pPr>
            <a:endParaRPr lang="en-US" kern="1200" dirty="0" smtClean="0"/>
          </a:p>
          <a:p>
            <a:r>
              <a:rPr lang="en-US" kern="1200" dirty="0" smtClean="0"/>
              <a:t>Media and Public Scrutiny (Social Media)</a:t>
            </a:r>
          </a:p>
          <a:p>
            <a:pPr marL="0" indent="0">
              <a:buNone/>
            </a:pPr>
            <a:endParaRPr lang="en-US" kern="1200" dirty="0" smtClean="0"/>
          </a:p>
          <a:p>
            <a:pPr marL="0" indent="0">
              <a:buNone/>
            </a:pPr>
            <a:endParaRPr lang="en-US" kern="1200" dirty="0" smtClean="0"/>
          </a:p>
          <a:p>
            <a:endParaRPr lang="en-US" kern="1200" dirty="0"/>
          </a:p>
          <a:p>
            <a:endParaRPr lang="en-US" kern="1200" dirty="0"/>
          </a:p>
        </p:txBody>
      </p:sp>
    </p:spTree>
    <p:extLst>
      <p:ext uri="{BB962C8B-B14F-4D97-AF65-F5344CB8AC3E}">
        <p14:creationId xmlns:p14="http://schemas.microsoft.com/office/powerpoint/2010/main" val="306475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3801" y="394909"/>
            <a:ext cx="6276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Why the Job Has Been/Is Particularly Tough Now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87887" y="1269904"/>
            <a:ext cx="49936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Nature of Civic Discourse/Political Tribalism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 Pandemic: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Frustration/Anger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Impatience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Fear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Social Isolation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Focal Points for Contention</a:t>
            </a:r>
          </a:p>
          <a:p>
            <a:pPr marL="1200150" lvl="2" indent="-285750">
              <a:buFont typeface="Arial"/>
              <a:buChar char="•"/>
            </a:pPr>
            <a:r>
              <a:rPr lang="en-US" sz="2000" dirty="0" smtClean="0"/>
              <a:t>Intolerance for Other Perspectives</a:t>
            </a:r>
            <a:endParaRPr lang="en-US" sz="2000" dirty="0"/>
          </a:p>
        </p:txBody>
      </p:sp>
      <p:pic>
        <p:nvPicPr>
          <p:cNvPr id="6" name="Picture 5" descr="images copy 9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067" y="1902227"/>
            <a:ext cx="2576918" cy="149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44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43801" y="394909"/>
            <a:ext cx="6276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Why the Job Has Been/Is Particularly Tough Now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73073" y="1455743"/>
            <a:ext cx="81624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Lack of Political Compromise/Effective Governance on the </a:t>
            </a:r>
          </a:p>
          <a:p>
            <a:pPr lvl="2"/>
            <a:r>
              <a:rPr lang="en-US" sz="2000" dirty="0" smtClean="0"/>
              <a:t>National Level (Setting a Poor Example)</a:t>
            </a:r>
          </a:p>
          <a:p>
            <a:pPr lvl="2"/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Demonizing/Intolerance of Those With Different Views</a:t>
            </a:r>
          </a:p>
          <a:p>
            <a:pPr marL="285750" indent="-285750">
              <a:buFont typeface="Arial"/>
              <a:buChar char="•"/>
            </a:pPr>
            <a:endParaRPr lang="en-US" sz="2000" dirty="0" smtClean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Social Reckoning/Views of Policing</a:t>
            </a:r>
          </a:p>
          <a:p>
            <a:pPr marL="285750" indent="-285750">
              <a:buFont typeface="Arial"/>
              <a:buChar char="•"/>
            </a:pPr>
            <a:endParaRPr lang="en-US" sz="2000" dirty="0"/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More Challenging to Have Direct “In-Person” Contact With Colleagues, Staff &amp; Public </a:t>
            </a:r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3424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JPIA (PPT)">
      <a:dk1>
        <a:srgbClr val="006330"/>
      </a:dk1>
      <a:lt1>
        <a:srgbClr val="FFFFFF"/>
      </a:lt1>
      <a:dk2>
        <a:srgbClr val="76A46E"/>
      </a:dk2>
      <a:lt2>
        <a:srgbClr val="E3E2C6"/>
      </a:lt2>
      <a:accent1>
        <a:srgbClr val="2B3B3B"/>
      </a:accent1>
      <a:accent2>
        <a:srgbClr val="7D88B8"/>
      </a:accent2>
      <a:accent3>
        <a:srgbClr val="013752"/>
      </a:accent3>
      <a:accent4>
        <a:srgbClr val="503B7A"/>
      </a:accent4>
      <a:accent5>
        <a:srgbClr val="146496"/>
      </a:accent5>
      <a:accent6>
        <a:srgbClr val="5D0B0F"/>
      </a:accent6>
      <a:hlink>
        <a:srgbClr val="146496"/>
      </a:hlink>
      <a:folHlink>
        <a:srgbClr val="503B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E29B452321048AEF32F437248682A" ma:contentTypeVersion="18" ma:contentTypeDescription="Create a new document." ma:contentTypeScope="" ma:versionID="3089e72ae53a956fc494407b5d05518b">
  <xsd:schema xmlns:xsd="http://www.w3.org/2001/XMLSchema" xmlns:xs="http://www.w3.org/2001/XMLSchema" xmlns:p="http://schemas.microsoft.com/office/2006/metadata/properties" xmlns:ns1="http://schemas.microsoft.com/sharepoint/v3" xmlns:ns2="867614e7-3f48-44ec-9ffe-b0c31f79d8c4" xmlns:ns3="90347f69-adf0-4023-8024-32703fbc6c08" xmlns:ns4="47603e70-efd9-466a-9882-d1f86fe54a78" xmlns:ns5="http://schemas.microsoft.com/sharepoint/v4" targetNamespace="http://schemas.microsoft.com/office/2006/metadata/properties" ma:root="true" ma:fieldsID="12b7c25c796a268d9ace1fdbc8d26dc4" ns1:_="" ns2:_="" ns3:_="" ns4:_="" ns5:_="">
    <xsd:import namespace="http://schemas.microsoft.com/sharepoint/v3"/>
    <xsd:import namespace="867614e7-3f48-44ec-9ffe-b0c31f79d8c4"/>
    <xsd:import namespace="90347f69-adf0-4023-8024-32703fbc6c08"/>
    <xsd:import namespace="47603e70-efd9-466a-9882-d1f86fe54a7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CWRMItemUniqueId" minOccurs="0"/>
                <xsd:element ref="ns2:CWRMItemRecordState" minOccurs="0"/>
                <xsd:element ref="ns2:CWRMItemRecordCategory" minOccurs="0"/>
                <xsd:element ref="ns2:CWRMItemRecordStatus" minOccurs="0"/>
                <xsd:element ref="ns2:CWRMItemRecordDeclaredDate" minOccurs="0"/>
                <xsd:element ref="ns2:CWRMItemRecordVital" minOccurs="0"/>
                <xsd:element ref="ns2:TaxCatchAll" minOccurs="0"/>
                <xsd:element ref="ns2:TaxCatchAllLabel" minOccurs="0"/>
                <xsd:element ref="ns2:CWRMItemRecordClassificationTaxHTField0" minOccurs="0"/>
                <xsd:element ref="ns2:CWRMItemRecordData" minOccurs="0"/>
                <xsd:element ref="ns2:Completed_x0020_Status" minOccurs="0"/>
                <xsd:element ref="ns2:Retention_x0020_Trigger_x0020_Date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5:IconOverlay" minOccurs="0"/>
                <xsd:element ref="ns1:_vti_ItemDeclaredRecord" minOccurs="0"/>
                <xsd:element ref="ns1:_vti_ItemHoldRecord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33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4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7614e7-3f48-44ec-9ffe-b0c31f79d8c4" elementFormDefault="qualified">
    <xsd:import namespace="http://schemas.microsoft.com/office/2006/documentManagement/types"/>
    <xsd:import namespace="http://schemas.microsoft.com/office/infopath/2007/PartnerControls"/>
    <xsd:element name="CWRMItemUniqueId" ma:index="2" nillable="true" ma:displayName="Content ID" ma:description="A universally unique identifier assigned to the item." ma:internalName="CWRMItemUniqueId" ma:readOnly="true">
      <xsd:simpleType>
        <xsd:restriction base="dms:Text"/>
      </xsd:simpleType>
    </xsd:element>
    <xsd:element name="CWRMItemRecordState" ma:index="3" nillable="true" ma:displayName="Record State" ma:description="The current state of this item as it pertains to records management." ma:internalName="CWRMItemRecordState" ma:readOnly="true">
      <xsd:simpleType>
        <xsd:restriction base="dms:Text"/>
      </xsd:simpleType>
    </xsd:element>
    <xsd:element name="CWRMItemRecordCategory" ma:index="4" nillable="true" ma:displayName="Record Category" ma:description="Identifies the current record category for the item." ma:internalName="CWRMItemRecordCategory" ma:readOnly="true">
      <xsd:simpleType>
        <xsd:restriction base="dms:Text"/>
      </xsd:simpleType>
    </xsd:element>
    <xsd:element name="CWRMItemRecordStatus" ma:index="5" nillable="true" ma:displayName="Record Status" ma:description="The current status of this item as it pertains to records management." ma:internalName="CWRMItemRecordStatus" ma:readOnly="true">
      <xsd:simpleType>
        <xsd:restriction base="dms:Text"/>
      </xsd:simpleType>
    </xsd:element>
    <xsd:element name="CWRMItemRecordDeclaredDate" ma:index="6" nillable="true" ma:displayName="Record Declared Date" ma:description="The date and time that the item was declared a record." ma:format="DateTime" ma:internalName="CWRMItemRecordDeclaredDate" ma:readOnly="true">
      <xsd:simpleType>
        <xsd:restriction base="dms:DateTime"/>
      </xsd:simpleType>
    </xsd:element>
    <xsd:element name="CWRMItemRecordVital" ma:index="7" nillable="true" ma:displayName="Record Vital" ma:description="Indicates if this item is considered vital to the organization." ma:internalName="CWRMItemRecordVital" ma:readOnly="true">
      <xsd:simpleType>
        <xsd:restriction base="dms:Boolean"/>
      </xsd:simpleType>
    </xsd:element>
    <xsd:element name="TaxCatchAll" ma:index="11" nillable="true" ma:displayName="Taxonomy Catch All Column" ma:hidden="true" ma:list="{6e152c26-8d5b-4f1b-9538-67f88d8876ac}" ma:internalName="TaxCatchAll" ma:readOnly="false" ma:showField="CatchAllData" ma:web="47603e70-efd9-466a-9882-d1f86fe54a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6e152c26-8d5b-4f1b-9538-67f88d8876ac}" ma:internalName="TaxCatchAllLabel" ma:readOnly="true" ma:showField="CatchAllDataLabel" ma:web="47603e70-efd9-466a-9882-d1f86fe54a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WRMItemRecordClassificationTaxHTField0" ma:index="13" nillable="true" ma:displayName="Record Classification_0" ma:hidden="true" ma:internalName="CWRMItemRecordClassificationTaxHTField0" ma:readOnly="false">
      <xsd:simpleType>
        <xsd:restriction base="dms:Note"/>
      </xsd:simpleType>
    </xsd:element>
    <xsd:element name="CWRMItemRecordData" ma:index="15" nillable="true" ma:displayName="Record Data" ma:description="Contains system specific record data for the item." ma:hidden="true" ma:internalName="CWRMItemRecordData" ma:readOnly="false">
      <xsd:simpleType>
        <xsd:restriction base="dms:Note"/>
      </xsd:simpleType>
    </xsd:element>
    <xsd:element name="Completed_x0020_Status" ma:index="18" nillable="true" ma:displayName="Completed Status" ma:default="0" ma:internalName="Completed_x0020_Status">
      <xsd:simpleType>
        <xsd:restriction base="dms:Boolean"/>
      </xsd:simpleType>
    </xsd:element>
    <xsd:element name="Retention_x0020_Trigger_x0020_Date" ma:index="19" nillable="true" ma:displayName="Retention Trigger Date" ma:format="DateOnly" ma:internalName="Retention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347f69-adf0-4023-8024-32703fbc6c08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1" nillable="true" ma:displayName="Tags" ma:internalName="MediaServiceAutoTags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3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603e70-efd9-466a-9882-d1f86fe54a78" elementFormDefault="qualified">
    <xsd:import namespace="http://schemas.microsoft.com/office/2006/documentManagement/types"/>
    <xsd:import namespace="http://schemas.microsoft.com/office/infopath/2007/PartnerControls"/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2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999EF3279AE548B5BA93E85A688238" ma:contentTypeVersion="23" ma:contentTypeDescription="Create a new document." ma:contentTypeScope="" ma:versionID="c88236441797b1960506df346efd5042">
  <xsd:schema xmlns:xsd="http://www.w3.org/2001/XMLSchema" xmlns:xs="http://www.w3.org/2001/XMLSchema" xmlns:p="http://schemas.microsoft.com/office/2006/metadata/properties" xmlns:ns2="b5c9fd34-746a-4b5c-b5fb-d06ace1ef9fc" xmlns:ns3="5e2ac9a3-faaf-4f34-90e9-614171977800" targetNamespace="http://schemas.microsoft.com/office/2006/metadata/properties" ma:root="true" ma:fieldsID="1d85bdaa283a4d9ce3ae990cb6474848" ns2:_="" ns3:_="">
    <xsd:import namespace="b5c9fd34-746a-4b5c-b5fb-d06ace1ef9fc"/>
    <xsd:import namespace="5e2ac9a3-faaf-4f34-90e9-614171977800"/>
    <xsd:element name="properties">
      <xsd:complexType>
        <xsd:sequence>
          <xsd:element name="documentManagement">
            <xsd:complexType>
              <xsd:all>
                <xsd:element ref="ns2:Notes" minOccurs="0"/>
                <xsd:element ref="ns2:Document_x0020_Type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9fd34-746a-4b5c-b5fb-d06ace1ef9fc" elementFormDefault="qualified">
    <xsd:import namespace="http://schemas.microsoft.com/office/2006/documentManagement/types"/>
    <xsd:import namespace="http://schemas.microsoft.com/office/infopath/2007/PartnerControls"/>
    <xsd:element name="Notes" ma:index="1" nillable="true" ma:displayName="Notes" ma:format="Dropdown" ma:internalName="Notes" ma:readOnly="false">
      <xsd:simpleType>
        <xsd:restriction base="dms:Text">
          <xsd:maxLength value="255"/>
        </xsd:restriction>
      </xsd:simpleType>
    </xsd:element>
    <xsd:element name="Document_x0020_Type" ma:index="2" nillable="true" ma:displayName="Doc Type" ma:default="Agenda" ma:description="Specify the type of document" ma:format="Dropdown" ma:internalName="Document_x0020_Type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genda"/>
                        <xsd:enumeration value="Correspondence"/>
                        <xsd:enumeration value="Minutes"/>
                        <xsd:enumeration value="Packet"/>
                        <xsd:enumeration value="Presentation"/>
                        <xsd:enumeration value="Resolution"/>
                        <xsd:enumeration value="Directory"/>
                        <xsd:enumeration value="Policy/Procedure"/>
                        <xsd:enumeration value="Newsletter"/>
                        <xsd:enumeration value="Votes"/>
                        <xsd:enumeration value="Non-record"/>
                        <xsd:enumeration value="Internal Correspondence"/>
                        <xsd:enumeration value="Financial"/>
                        <xsd:enumeration value="Packet Item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MediaServiceAutoTags" ma:index="12" nillable="true" ma:displayName="Tags" ma:hidden="true" ma:internalName="MediaServiceAutoTags" ma:readOnly="true">
      <xsd:simpleType>
        <xsd:restriction base="dms:Text"/>
      </xsd:simpleType>
    </xsd:element>
    <xsd:element name="MediaServiceOCR" ma:index="13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22e962d-9dff-4901-97d6-b942912d4e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ac9a3-faaf-4f34-90e9-61417197780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25" nillable="true" ma:displayName="Taxonomy Catch All Column" ma:hidden="true" ma:list="{e0f138e2-48f1-4217-a10a-92256abf4155}" ma:internalName="TaxCatchAll" ma:showField="CatchAllData" ma:web="5e2ac9a3-faaf-4f34-90e9-6141719778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2ac9a3-faaf-4f34-90e9-614171977800" xsi:nil="true"/>
    <lcf76f155ced4ddcb4097134ff3c332f xmlns="b5c9fd34-746a-4b5c-b5fb-d06ace1ef9fc">
      <Terms xmlns="http://schemas.microsoft.com/office/infopath/2007/PartnerControls"/>
    </lcf76f155ced4ddcb4097134ff3c332f>
    <Document_x0020_Type xmlns="b5c9fd34-746a-4b5c-b5fb-d06ace1ef9fc">
      <Value>Agenda</Value>
    </Document_x0020_Type>
    <Notes xmlns="b5c9fd34-746a-4b5c-b5fb-d06ace1ef9fc" xsi:nil="true"/>
  </documentManagement>
</p:properties>
</file>

<file path=customXml/itemProps1.xml><?xml version="1.0" encoding="utf-8"?>
<ds:datastoreItem xmlns:ds="http://schemas.openxmlformats.org/officeDocument/2006/customXml" ds:itemID="{1B1BD501-5EB3-46D7-9CD0-E82919D15E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7614e7-3f48-44ec-9ffe-b0c31f79d8c4"/>
    <ds:schemaRef ds:uri="90347f69-adf0-4023-8024-32703fbc6c08"/>
    <ds:schemaRef ds:uri="47603e70-efd9-466a-9882-d1f86fe54a7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7DF854-B15E-4749-A698-04AEE0F71A8D}"/>
</file>

<file path=customXml/itemProps3.xml><?xml version="1.0" encoding="utf-8"?>
<ds:datastoreItem xmlns:ds="http://schemas.openxmlformats.org/officeDocument/2006/customXml" ds:itemID="{9792E174-F330-4363-8A01-2CD3ED5D5F3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2E921D2-3F37-410E-B6FB-3E21A8452EE2}">
  <ds:schemaRefs>
    <ds:schemaRef ds:uri="http://schemas.microsoft.com/office/2006/metadata/properties"/>
    <ds:schemaRef ds:uri="http://schemas.microsoft.com/office/infopath/2007/PartnerControls"/>
    <ds:schemaRef ds:uri="867614e7-3f48-44ec-9ffe-b0c31f79d8c4"/>
    <ds:schemaRef ds:uri="http://schemas.microsoft.com/sharepoint/v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4601</TotalTime>
  <Words>893</Words>
  <Application>Microsoft Macintosh PowerPoint</Application>
  <PresentationFormat>On-screen Show (16:9)</PresentationFormat>
  <Paragraphs>225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juve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JUVE Creative, Inc.</dc:creator>
  <cp:lastModifiedBy>Kevin Duggan</cp:lastModifiedBy>
  <cp:revision>231</cp:revision>
  <cp:lastPrinted>2022-06-25T19:59:35Z</cp:lastPrinted>
  <dcterms:created xsi:type="dcterms:W3CDTF">2014-12-19T20:21:24Z</dcterms:created>
  <dcterms:modified xsi:type="dcterms:W3CDTF">2022-08-11T05:49:01Z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0x010100C24E29B452321048AEF32F437248682A</vt:lpwstr>
  </property>
</Properties>
</file>