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60" r:id="rId2"/>
    <p:sldId id="942" r:id="rId3"/>
    <p:sldId id="1527" r:id="rId4"/>
    <p:sldId id="1542" r:id="rId5"/>
    <p:sldId id="1555" r:id="rId6"/>
    <p:sldId id="375" r:id="rId7"/>
    <p:sldId id="393" r:id="rId8"/>
    <p:sldId id="347" r:id="rId9"/>
    <p:sldId id="388" r:id="rId10"/>
    <p:sldId id="386" r:id="rId11"/>
    <p:sldId id="399" r:id="rId12"/>
    <p:sldId id="456" r:id="rId13"/>
    <p:sldId id="457" r:id="rId14"/>
    <p:sldId id="451" r:id="rId15"/>
    <p:sldId id="449" r:id="rId16"/>
    <p:sldId id="453" r:id="rId17"/>
    <p:sldId id="454" r:id="rId18"/>
    <p:sldId id="357" r:id="rId19"/>
    <p:sldId id="443" r:id="rId20"/>
    <p:sldId id="460" r:id="rId21"/>
    <p:sldId id="458" r:id="rId22"/>
    <p:sldId id="461" r:id="rId23"/>
    <p:sldId id="462" r:id="rId24"/>
    <p:sldId id="400" r:id="rId25"/>
    <p:sldId id="1563" r:id="rId26"/>
    <p:sldId id="1564" r:id="rId27"/>
    <p:sldId id="1565" r:id="rId28"/>
    <p:sldId id="1545" r:id="rId29"/>
    <p:sldId id="1556" r:id="rId30"/>
    <p:sldId id="1557" r:id="rId31"/>
    <p:sldId id="1558" r:id="rId32"/>
    <p:sldId id="1559" r:id="rId33"/>
    <p:sldId id="1561" r:id="rId34"/>
    <p:sldId id="1562" r:id="rId35"/>
    <p:sldId id="150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43" autoAdjust="0"/>
    <p:restoredTop sz="93789" autoAdjust="0"/>
  </p:normalViewPr>
  <p:slideViewPr>
    <p:cSldViewPr snapToGrid="0" snapToObjects="1">
      <p:cViewPr varScale="1">
        <p:scale>
          <a:sx n="104" d="100"/>
          <a:sy n="104" d="100"/>
        </p:scale>
        <p:origin x="1352"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4D4EE7-6669-4186-B5B7-FFDAF4F9988F}" type="doc">
      <dgm:prSet loTypeId="urn:microsoft.com/office/officeart/2005/8/layout/equation1" loCatId="process" qsTypeId="urn:microsoft.com/office/officeart/2005/8/quickstyle/simple1" qsCatId="simple" csTypeId="urn:microsoft.com/office/officeart/2005/8/colors/accent3_1" csCatId="accent3" phldr="1"/>
      <dgm:spPr/>
      <dgm:t>
        <a:bodyPr/>
        <a:lstStyle/>
        <a:p>
          <a:endParaRPr lang="en-US"/>
        </a:p>
      </dgm:t>
    </dgm:pt>
    <dgm:pt modelId="{9B940DEB-3E2A-41F5-A403-5903012146B9}">
      <dgm:prSet phldrT="[Text]" custT="1"/>
      <dgm:spPr/>
      <dgm:t>
        <a:bodyPr/>
        <a:lstStyle/>
        <a:p>
          <a:r>
            <a:rPr lang="en-US" sz="1200" dirty="0"/>
            <a:t>Insufficient Affordable Housing</a:t>
          </a:r>
        </a:p>
      </dgm:t>
    </dgm:pt>
    <dgm:pt modelId="{C3D01EEF-9964-4BCE-A95D-33FDA0574636}" type="parTrans" cxnId="{D6E43C5F-D980-4FB2-980C-D843A545AAA4}">
      <dgm:prSet/>
      <dgm:spPr/>
      <dgm:t>
        <a:bodyPr/>
        <a:lstStyle/>
        <a:p>
          <a:endParaRPr lang="en-US"/>
        </a:p>
      </dgm:t>
    </dgm:pt>
    <dgm:pt modelId="{B274E0B6-197E-4D0C-A376-28BD87205B89}" type="sibTrans" cxnId="{D6E43C5F-D980-4FB2-980C-D843A545AAA4}">
      <dgm:prSet/>
      <dgm:spPr/>
      <dgm:t>
        <a:bodyPr/>
        <a:lstStyle/>
        <a:p>
          <a:endParaRPr lang="en-US"/>
        </a:p>
      </dgm:t>
    </dgm:pt>
    <dgm:pt modelId="{E10AE6C0-B11F-4C6A-B65E-481FFBD4F9C6}">
      <dgm:prSet phldrT="[Text]" custT="1"/>
      <dgm:spPr/>
      <dgm:t>
        <a:bodyPr/>
        <a:lstStyle/>
        <a:p>
          <a:r>
            <a:rPr lang="en-US" sz="1200" dirty="0"/>
            <a:t>Faith organization with Real Estate</a:t>
          </a:r>
        </a:p>
      </dgm:t>
    </dgm:pt>
    <dgm:pt modelId="{C5E18C49-323E-4C2F-82AF-8E8A50AA298A}" type="parTrans" cxnId="{B5A58191-0CF5-489C-AE84-2FA09BF8EF50}">
      <dgm:prSet/>
      <dgm:spPr/>
      <dgm:t>
        <a:bodyPr/>
        <a:lstStyle/>
        <a:p>
          <a:endParaRPr lang="en-US"/>
        </a:p>
      </dgm:t>
    </dgm:pt>
    <dgm:pt modelId="{A316519F-7C2C-48AB-8033-D859F279F71B}" type="sibTrans" cxnId="{B5A58191-0CF5-489C-AE84-2FA09BF8EF50}">
      <dgm:prSet/>
      <dgm:spPr/>
      <dgm:t>
        <a:bodyPr/>
        <a:lstStyle/>
        <a:p>
          <a:endParaRPr lang="en-US"/>
        </a:p>
      </dgm:t>
    </dgm:pt>
    <dgm:pt modelId="{08E120F1-F71B-4FD4-AC2A-124B0E3DF811}">
      <dgm:prSet phldrT="[Text]" custT="1"/>
      <dgm:spPr>
        <a:solidFill>
          <a:srgbClr val="D3EBEC"/>
        </a:solidFill>
      </dgm:spPr>
      <dgm:t>
        <a:bodyPr/>
        <a:lstStyle/>
        <a:p>
          <a:r>
            <a:rPr lang="en-US" sz="1200" dirty="0"/>
            <a:t>Coaching, Education &amp; Resources</a:t>
          </a:r>
        </a:p>
      </dgm:t>
    </dgm:pt>
    <dgm:pt modelId="{3976937E-4808-448C-98C9-97443450FC1B}" type="parTrans" cxnId="{68F2627A-A426-43D9-8F76-710AD3BD31A0}">
      <dgm:prSet/>
      <dgm:spPr/>
      <dgm:t>
        <a:bodyPr/>
        <a:lstStyle/>
        <a:p>
          <a:endParaRPr lang="en-US"/>
        </a:p>
      </dgm:t>
    </dgm:pt>
    <dgm:pt modelId="{FC29CCCC-0E76-480A-BB11-09EBAEBE613C}" type="sibTrans" cxnId="{68F2627A-A426-43D9-8F76-710AD3BD31A0}">
      <dgm:prSet/>
      <dgm:spPr/>
      <dgm:t>
        <a:bodyPr/>
        <a:lstStyle/>
        <a:p>
          <a:endParaRPr lang="en-US"/>
        </a:p>
      </dgm:t>
    </dgm:pt>
    <dgm:pt modelId="{9053D11A-A105-4ADD-B15C-139032C1FCBC}">
      <dgm:prSet phldrT="[Text]" custT="1"/>
      <dgm:spPr/>
      <dgm:t>
        <a:bodyPr/>
        <a:lstStyle/>
        <a:p>
          <a:r>
            <a:rPr lang="en-US" sz="1200" dirty="0"/>
            <a:t>Affordable Housing Development</a:t>
          </a:r>
        </a:p>
      </dgm:t>
    </dgm:pt>
    <dgm:pt modelId="{6C1D17AB-08A2-456E-A67D-DF4BAD923540}" type="parTrans" cxnId="{420C3D90-3836-4946-8712-002BE8150A1B}">
      <dgm:prSet/>
      <dgm:spPr/>
      <dgm:t>
        <a:bodyPr/>
        <a:lstStyle/>
        <a:p>
          <a:endParaRPr lang="en-US"/>
        </a:p>
      </dgm:t>
    </dgm:pt>
    <dgm:pt modelId="{BC86CF13-D6F9-48DB-9157-7304CB6755B2}" type="sibTrans" cxnId="{420C3D90-3836-4946-8712-002BE8150A1B}">
      <dgm:prSet/>
      <dgm:spPr/>
      <dgm:t>
        <a:bodyPr/>
        <a:lstStyle/>
        <a:p>
          <a:endParaRPr lang="en-US"/>
        </a:p>
      </dgm:t>
    </dgm:pt>
    <dgm:pt modelId="{D178A028-5CA3-4B48-A444-BD982BB2F4DC}">
      <dgm:prSet phldrT="[Text]" custT="1"/>
      <dgm:spPr/>
      <dgm:t>
        <a:bodyPr/>
        <a:lstStyle/>
        <a:p>
          <a:r>
            <a:rPr lang="en-US" sz="1200" dirty="0"/>
            <a:t>Scarce Land for Development</a:t>
          </a:r>
        </a:p>
      </dgm:t>
    </dgm:pt>
    <dgm:pt modelId="{21BBAA75-6EB3-49FD-A6C4-EB86ECABBCDF}" type="sibTrans" cxnId="{9A2083CE-6062-4464-BF7C-CA08C62D6E23}">
      <dgm:prSet/>
      <dgm:spPr/>
      <dgm:t>
        <a:bodyPr/>
        <a:lstStyle/>
        <a:p>
          <a:endParaRPr lang="en-US"/>
        </a:p>
      </dgm:t>
    </dgm:pt>
    <dgm:pt modelId="{EF1687F6-F8C2-4068-83F3-F41A68EAC03E}" type="parTrans" cxnId="{9A2083CE-6062-4464-BF7C-CA08C62D6E23}">
      <dgm:prSet/>
      <dgm:spPr/>
      <dgm:t>
        <a:bodyPr/>
        <a:lstStyle/>
        <a:p>
          <a:endParaRPr lang="en-US"/>
        </a:p>
      </dgm:t>
    </dgm:pt>
    <dgm:pt modelId="{E1ECEC1D-CD57-45FB-AEB1-702AB311ECFB}" type="pres">
      <dgm:prSet presAssocID="{804D4EE7-6669-4186-B5B7-FFDAF4F9988F}" presName="linearFlow" presStyleCnt="0">
        <dgm:presLayoutVars>
          <dgm:dir/>
          <dgm:resizeHandles val="exact"/>
        </dgm:presLayoutVars>
      </dgm:prSet>
      <dgm:spPr/>
    </dgm:pt>
    <dgm:pt modelId="{DF058580-B66A-4FD7-9605-FA0DA49C38F8}" type="pres">
      <dgm:prSet presAssocID="{9B940DEB-3E2A-41F5-A403-5903012146B9}" presName="node" presStyleLbl="node1" presStyleIdx="0" presStyleCnt="5">
        <dgm:presLayoutVars>
          <dgm:bulletEnabled val="1"/>
        </dgm:presLayoutVars>
      </dgm:prSet>
      <dgm:spPr/>
    </dgm:pt>
    <dgm:pt modelId="{0AECCD90-660A-430F-AD70-C0A2D1C1149C}" type="pres">
      <dgm:prSet presAssocID="{B274E0B6-197E-4D0C-A376-28BD87205B89}" presName="spacerL" presStyleCnt="0"/>
      <dgm:spPr/>
    </dgm:pt>
    <dgm:pt modelId="{73A67DC5-BBC4-4BA8-BA65-B32D92517222}" type="pres">
      <dgm:prSet presAssocID="{B274E0B6-197E-4D0C-A376-28BD87205B89}" presName="sibTrans" presStyleLbl="sibTrans2D1" presStyleIdx="0" presStyleCnt="4"/>
      <dgm:spPr/>
    </dgm:pt>
    <dgm:pt modelId="{7E6048C9-4CF1-4956-BAD2-6B186641A9C1}" type="pres">
      <dgm:prSet presAssocID="{B274E0B6-197E-4D0C-A376-28BD87205B89}" presName="spacerR" presStyleCnt="0"/>
      <dgm:spPr/>
    </dgm:pt>
    <dgm:pt modelId="{4A385777-0514-4505-8694-E3D378CE0C12}" type="pres">
      <dgm:prSet presAssocID="{D178A028-5CA3-4B48-A444-BD982BB2F4DC}" presName="node" presStyleLbl="node1" presStyleIdx="1" presStyleCnt="5">
        <dgm:presLayoutVars>
          <dgm:bulletEnabled val="1"/>
        </dgm:presLayoutVars>
      </dgm:prSet>
      <dgm:spPr/>
    </dgm:pt>
    <dgm:pt modelId="{644B4401-2507-4D5B-B2DB-0FCCC971F9A5}" type="pres">
      <dgm:prSet presAssocID="{21BBAA75-6EB3-49FD-A6C4-EB86ECABBCDF}" presName="spacerL" presStyleCnt="0"/>
      <dgm:spPr/>
    </dgm:pt>
    <dgm:pt modelId="{D0109683-2BCB-47D4-9D29-1F219785172B}" type="pres">
      <dgm:prSet presAssocID="{21BBAA75-6EB3-49FD-A6C4-EB86ECABBCDF}" presName="sibTrans" presStyleLbl="sibTrans2D1" presStyleIdx="1" presStyleCnt="4"/>
      <dgm:spPr/>
    </dgm:pt>
    <dgm:pt modelId="{B5CCB6C1-745C-4699-84A0-B3AFB28FB602}" type="pres">
      <dgm:prSet presAssocID="{21BBAA75-6EB3-49FD-A6C4-EB86ECABBCDF}" presName="spacerR" presStyleCnt="0"/>
      <dgm:spPr/>
    </dgm:pt>
    <dgm:pt modelId="{3653A7A8-3929-426D-A2E3-049E22890D76}" type="pres">
      <dgm:prSet presAssocID="{E10AE6C0-B11F-4C6A-B65E-481FFBD4F9C6}" presName="node" presStyleLbl="node1" presStyleIdx="2" presStyleCnt="5">
        <dgm:presLayoutVars>
          <dgm:bulletEnabled val="1"/>
        </dgm:presLayoutVars>
      </dgm:prSet>
      <dgm:spPr/>
    </dgm:pt>
    <dgm:pt modelId="{5701DC66-2F46-42C0-BBD6-3C6C562061C5}" type="pres">
      <dgm:prSet presAssocID="{A316519F-7C2C-48AB-8033-D859F279F71B}" presName="spacerL" presStyleCnt="0"/>
      <dgm:spPr/>
    </dgm:pt>
    <dgm:pt modelId="{42A8E2A0-E5B2-4160-959B-262390C8E1AB}" type="pres">
      <dgm:prSet presAssocID="{A316519F-7C2C-48AB-8033-D859F279F71B}" presName="sibTrans" presStyleLbl="sibTrans2D1" presStyleIdx="2" presStyleCnt="4"/>
      <dgm:spPr/>
    </dgm:pt>
    <dgm:pt modelId="{571AD670-17C3-4B62-9B9F-070CCBD567C9}" type="pres">
      <dgm:prSet presAssocID="{A316519F-7C2C-48AB-8033-D859F279F71B}" presName="spacerR" presStyleCnt="0"/>
      <dgm:spPr/>
    </dgm:pt>
    <dgm:pt modelId="{D3697CB4-30DB-4DC1-BD74-3EC8A95D63AF}" type="pres">
      <dgm:prSet presAssocID="{08E120F1-F71B-4FD4-AC2A-124B0E3DF811}" presName="node" presStyleLbl="node1" presStyleIdx="3" presStyleCnt="5">
        <dgm:presLayoutVars>
          <dgm:bulletEnabled val="1"/>
        </dgm:presLayoutVars>
      </dgm:prSet>
      <dgm:spPr/>
    </dgm:pt>
    <dgm:pt modelId="{418243EC-CE56-4B25-9D16-3788D822A306}" type="pres">
      <dgm:prSet presAssocID="{FC29CCCC-0E76-480A-BB11-09EBAEBE613C}" presName="spacerL" presStyleCnt="0"/>
      <dgm:spPr/>
    </dgm:pt>
    <dgm:pt modelId="{44C39F92-1B4F-4760-ACA8-FE71280CF706}" type="pres">
      <dgm:prSet presAssocID="{FC29CCCC-0E76-480A-BB11-09EBAEBE613C}" presName="sibTrans" presStyleLbl="sibTrans2D1" presStyleIdx="3" presStyleCnt="4"/>
      <dgm:spPr/>
    </dgm:pt>
    <dgm:pt modelId="{7686B51B-A071-4EA7-86EF-0F741EF7B42C}" type="pres">
      <dgm:prSet presAssocID="{FC29CCCC-0E76-480A-BB11-09EBAEBE613C}" presName="spacerR" presStyleCnt="0"/>
      <dgm:spPr/>
    </dgm:pt>
    <dgm:pt modelId="{055E15B9-431F-4054-8F26-95A96C1BBC81}" type="pres">
      <dgm:prSet presAssocID="{9053D11A-A105-4ADD-B15C-139032C1FCBC}" presName="node" presStyleLbl="node1" presStyleIdx="4" presStyleCnt="5">
        <dgm:presLayoutVars>
          <dgm:bulletEnabled val="1"/>
        </dgm:presLayoutVars>
      </dgm:prSet>
      <dgm:spPr/>
    </dgm:pt>
  </dgm:ptLst>
  <dgm:cxnLst>
    <dgm:cxn modelId="{5A69A302-71DD-46FE-93D3-BF2CE7414566}" type="presOf" srcId="{9053D11A-A105-4ADD-B15C-139032C1FCBC}" destId="{055E15B9-431F-4054-8F26-95A96C1BBC81}" srcOrd="0" destOrd="0" presId="urn:microsoft.com/office/officeart/2005/8/layout/equation1"/>
    <dgm:cxn modelId="{0BC88224-66BB-4B44-B0AD-0E4A6293320A}" type="presOf" srcId="{21BBAA75-6EB3-49FD-A6C4-EB86ECABBCDF}" destId="{D0109683-2BCB-47D4-9D29-1F219785172B}" srcOrd="0" destOrd="0" presId="urn:microsoft.com/office/officeart/2005/8/layout/equation1"/>
    <dgm:cxn modelId="{62386839-337F-423E-A795-DD55E577222C}" type="presOf" srcId="{A316519F-7C2C-48AB-8033-D859F279F71B}" destId="{42A8E2A0-E5B2-4160-959B-262390C8E1AB}" srcOrd="0" destOrd="0" presId="urn:microsoft.com/office/officeart/2005/8/layout/equation1"/>
    <dgm:cxn modelId="{A8D2E54B-B93D-4DF3-A57A-6665163DBDF5}" type="presOf" srcId="{B274E0B6-197E-4D0C-A376-28BD87205B89}" destId="{73A67DC5-BBC4-4BA8-BA65-B32D92517222}" srcOrd="0" destOrd="0" presId="urn:microsoft.com/office/officeart/2005/8/layout/equation1"/>
    <dgm:cxn modelId="{D6E43C5F-D980-4FB2-980C-D843A545AAA4}" srcId="{804D4EE7-6669-4186-B5B7-FFDAF4F9988F}" destId="{9B940DEB-3E2A-41F5-A403-5903012146B9}" srcOrd="0" destOrd="0" parTransId="{C3D01EEF-9964-4BCE-A95D-33FDA0574636}" sibTransId="{B274E0B6-197E-4D0C-A376-28BD87205B89}"/>
    <dgm:cxn modelId="{CEF4D45F-DC36-4D11-A63F-EECA2E9E9E2C}" type="presOf" srcId="{08E120F1-F71B-4FD4-AC2A-124B0E3DF811}" destId="{D3697CB4-30DB-4DC1-BD74-3EC8A95D63AF}" srcOrd="0" destOrd="0" presId="urn:microsoft.com/office/officeart/2005/8/layout/equation1"/>
    <dgm:cxn modelId="{C1EBAF67-3F4A-4290-BCAF-3442C1F7A62B}" type="presOf" srcId="{FC29CCCC-0E76-480A-BB11-09EBAEBE613C}" destId="{44C39F92-1B4F-4760-ACA8-FE71280CF706}" srcOrd="0" destOrd="0" presId="urn:microsoft.com/office/officeart/2005/8/layout/equation1"/>
    <dgm:cxn modelId="{4EDB746B-0922-49EF-8BEB-B39F0E480091}" type="presOf" srcId="{E10AE6C0-B11F-4C6A-B65E-481FFBD4F9C6}" destId="{3653A7A8-3929-426D-A2E3-049E22890D76}" srcOrd="0" destOrd="0" presId="urn:microsoft.com/office/officeart/2005/8/layout/equation1"/>
    <dgm:cxn modelId="{68F2627A-A426-43D9-8F76-710AD3BD31A0}" srcId="{804D4EE7-6669-4186-B5B7-FFDAF4F9988F}" destId="{08E120F1-F71B-4FD4-AC2A-124B0E3DF811}" srcOrd="3" destOrd="0" parTransId="{3976937E-4808-448C-98C9-97443450FC1B}" sibTransId="{FC29CCCC-0E76-480A-BB11-09EBAEBE613C}"/>
    <dgm:cxn modelId="{420C3D90-3836-4946-8712-002BE8150A1B}" srcId="{804D4EE7-6669-4186-B5B7-FFDAF4F9988F}" destId="{9053D11A-A105-4ADD-B15C-139032C1FCBC}" srcOrd="4" destOrd="0" parTransId="{6C1D17AB-08A2-456E-A67D-DF4BAD923540}" sibTransId="{BC86CF13-D6F9-48DB-9157-7304CB6755B2}"/>
    <dgm:cxn modelId="{B5A58191-0CF5-489C-AE84-2FA09BF8EF50}" srcId="{804D4EE7-6669-4186-B5B7-FFDAF4F9988F}" destId="{E10AE6C0-B11F-4C6A-B65E-481FFBD4F9C6}" srcOrd="2" destOrd="0" parTransId="{C5E18C49-323E-4C2F-82AF-8E8A50AA298A}" sibTransId="{A316519F-7C2C-48AB-8033-D859F279F71B}"/>
    <dgm:cxn modelId="{DF52F393-4F02-44F2-9DC7-4C79B2824C7A}" type="presOf" srcId="{9B940DEB-3E2A-41F5-A403-5903012146B9}" destId="{DF058580-B66A-4FD7-9605-FA0DA49C38F8}" srcOrd="0" destOrd="0" presId="urn:microsoft.com/office/officeart/2005/8/layout/equation1"/>
    <dgm:cxn modelId="{9BF95799-2B52-4D1B-8584-A9D87463D3B3}" type="presOf" srcId="{D178A028-5CA3-4B48-A444-BD982BB2F4DC}" destId="{4A385777-0514-4505-8694-E3D378CE0C12}" srcOrd="0" destOrd="0" presId="urn:microsoft.com/office/officeart/2005/8/layout/equation1"/>
    <dgm:cxn modelId="{9A2083CE-6062-4464-BF7C-CA08C62D6E23}" srcId="{804D4EE7-6669-4186-B5B7-FFDAF4F9988F}" destId="{D178A028-5CA3-4B48-A444-BD982BB2F4DC}" srcOrd="1" destOrd="0" parTransId="{EF1687F6-F8C2-4068-83F3-F41A68EAC03E}" sibTransId="{21BBAA75-6EB3-49FD-A6C4-EB86ECABBCDF}"/>
    <dgm:cxn modelId="{A7FFB6F9-5FCB-4167-A932-6C4D105FBD26}" type="presOf" srcId="{804D4EE7-6669-4186-B5B7-FFDAF4F9988F}" destId="{E1ECEC1D-CD57-45FB-AEB1-702AB311ECFB}" srcOrd="0" destOrd="0" presId="urn:microsoft.com/office/officeart/2005/8/layout/equation1"/>
    <dgm:cxn modelId="{AAC96E3F-4BFA-44EF-9AB7-E1213093C3B6}" type="presParOf" srcId="{E1ECEC1D-CD57-45FB-AEB1-702AB311ECFB}" destId="{DF058580-B66A-4FD7-9605-FA0DA49C38F8}" srcOrd="0" destOrd="0" presId="urn:microsoft.com/office/officeart/2005/8/layout/equation1"/>
    <dgm:cxn modelId="{58BA9FC7-6024-4D54-B3AC-8F7B1AEE3040}" type="presParOf" srcId="{E1ECEC1D-CD57-45FB-AEB1-702AB311ECFB}" destId="{0AECCD90-660A-430F-AD70-C0A2D1C1149C}" srcOrd="1" destOrd="0" presId="urn:microsoft.com/office/officeart/2005/8/layout/equation1"/>
    <dgm:cxn modelId="{1B83CC82-82A0-41F9-8BAF-7245FD7CA22B}" type="presParOf" srcId="{E1ECEC1D-CD57-45FB-AEB1-702AB311ECFB}" destId="{73A67DC5-BBC4-4BA8-BA65-B32D92517222}" srcOrd="2" destOrd="0" presId="urn:microsoft.com/office/officeart/2005/8/layout/equation1"/>
    <dgm:cxn modelId="{616FBCE5-20FC-4BFB-927B-C9C29E17E2E3}" type="presParOf" srcId="{E1ECEC1D-CD57-45FB-AEB1-702AB311ECFB}" destId="{7E6048C9-4CF1-4956-BAD2-6B186641A9C1}" srcOrd="3" destOrd="0" presId="urn:microsoft.com/office/officeart/2005/8/layout/equation1"/>
    <dgm:cxn modelId="{C4BE6FB8-4FF0-470D-8D2F-A087E0ED389C}" type="presParOf" srcId="{E1ECEC1D-CD57-45FB-AEB1-702AB311ECFB}" destId="{4A385777-0514-4505-8694-E3D378CE0C12}" srcOrd="4" destOrd="0" presId="urn:microsoft.com/office/officeart/2005/8/layout/equation1"/>
    <dgm:cxn modelId="{4DF37B09-1F8D-4E6F-8934-7F365F8BE5B3}" type="presParOf" srcId="{E1ECEC1D-CD57-45FB-AEB1-702AB311ECFB}" destId="{644B4401-2507-4D5B-B2DB-0FCCC971F9A5}" srcOrd="5" destOrd="0" presId="urn:microsoft.com/office/officeart/2005/8/layout/equation1"/>
    <dgm:cxn modelId="{63F12618-9A72-49B7-80B0-29BC06EBE8ED}" type="presParOf" srcId="{E1ECEC1D-CD57-45FB-AEB1-702AB311ECFB}" destId="{D0109683-2BCB-47D4-9D29-1F219785172B}" srcOrd="6" destOrd="0" presId="urn:microsoft.com/office/officeart/2005/8/layout/equation1"/>
    <dgm:cxn modelId="{E2201775-B83E-4518-BD95-7852FA512427}" type="presParOf" srcId="{E1ECEC1D-CD57-45FB-AEB1-702AB311ECFB}" destId="{B5CCB6C1-745C-4699-84A0-B3AFB28FB602}" srcOrd="7" destOrd="0" presId="urn:microsoft.com/office/officeart/2005/8/layout/equation1"/>
    <dgm:cxn modelId="{5108ACBE-8E54-420C-9DD7-0377E1B424EC}" type="presParOf" srcId="{E1ECEC1D-CD57-45FB-AEB1-702AB311ECFB}" destId="{3653A7A8-3929-426D-A2E3-049E22890D76}" srcOrd="8" destOrd="0" presId="urn:microsoft.com/office/officeart/2005/8/layout/equation1"/>
    <dgm:cxn modelId="{C9ACA78E-B03E-47C9-AE61-E6314BA7A157}" type="presParOf" srcId="{E1ECEC1D-CD57-45FB-AEB1-702AB311ECFB}" destId="{5701DC66-2F46-42C0-BBD6-3C6C562061C5}" srcOrd="9" destOrd="0" presId="urn:microsoft.com/office/officeart/2005/8/layout/equation1"/>
    <dgm:cxn modelId="{2406048F-4FEA-4EC5-B0EA-F3BB6526F763}" type="presParOf" srcId="{E1ECEC1D-CD57-45FB-AEB1-702AB311ECFB}" destId="{42A8E2A0-E5B2-4160-959B-262390C8E1AB}" srcOrd="10" destOrd="0" presId="urn:microsoft.com/office/officeart/2005/8/layout/equation1"/>
    <dgm:cxn modelId="{141428CF-8032-41B1-A399-439BA4C7B585}" type="presParOf" srcId="{E1ECEC1D-CD57-45FB-AEB1-702AB311ECFB}" destId="{571AD670-17C3-4B62-9B9F-070CCBD567C9}" srcOrd="11" destOrd="0" presId="urn:microsoft.com/office/officeart/2005/8/layout/equation1"/>
    <dgm:cxn modelId="{8C646BC0-839E-4A44-B483-8A2ECA3A844D}" type="presParOf" srcId="{E1ECEC1D-CD57-45FB-AEB1-702AB311ECFB}" destId="{D3697CB4-30DB-4DC1-BD74-3EC8A95D63AF}" srcOrd="12" destOrd="0" presId="urn:microsoft.com/office/officeart/2005/8/layout/equation1"/>
    <dgm:cxn modelId="{0A2A8E42-1B90-4D71-938E-E8C94D1C68F5}" type="presParOf" srcId="{E1ECEC1D-CD57-45FB-AEB1-702AB311ECFB}" destId="{418243EC-CE56-4B25-9D16-3788D822A306}" srcOrd="13" destOrd="0" presId="urn:microsoft.com/office/officeart/2005/8/layout/equation1"/>
    <dgm:cxn modelId="{2AE41351-DA1F-4D1F-8305-CC6011BC967F}" type="presParOf" srcId="{E1ECEC1D-CD57-45FB-AEB1-702AB311ECFB}" destId="{44C39F92-1B4F-4760-ACA8-FE71280CF706}" srcOrd="14" destOrd="0" presId="urn:microsoft.com/office/officeart/2005/8/layout/equation1"/>
    <dgm:cxn modelId="{4227C7AF-678A-4805-BC32-CFD741805E2F}" type="presParOf" srcId="{E1ECEC1D-CD57-45FB-AEB1-702AB311ECFB}" destId="{7686B51B-A071-4EA7-86EF-0F741EF7B42C}" srcOrd="15" destOrd="0" presId="urn:microsoft.com/office/officeart/2005/8/layout/equation1"/>
    <dgm:cxn modelId="{4CB7409D-7F75-4CDA-AAC6-5134F037AF56}" type="presParOf" srcId="{E1ECEC1D-CD57-45FB-AEB1-702AB311ECFB}" destId="{055E15B9-431F-4054-8F26-95A96C1BBC81}" srcOrd="16" destOrd="0" presId="urn:microsoft.com/office/officeart/2005/8/layout/equati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4F1818E-B2B7-413B-8E9A-526B89A3F92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0358569-4387-45BA-935A-B8093EE81AD0}">
      <dgm:prSet phldr="0"/>
      <dgm:spPr/>
      <dgm:t>
        <a:bodyPr/>
        <a:lstStyle/>
        <a:p>
          <a:pPr rtl="0"/>
          <a:r>
            <a:rPr lang="en-US" b="0" dirty="0"/>
            <a:t>Intensive TA program</a:t>
          </a:r>
        </a:p>
      </dgm:t>
    </dgm:pt>
    <dgm:pt modelId="{6EF4A524-9D01-4E85-9467-C7351A74EB68}" type="parTrans" cxnId="{40B43560-2384-4A15-9C5F-D4C6D57ABCC3}">
      <dgm:prSet/>
      <dgm:spPr/>
      <dgm:t>
        <a:bodyPr/>
        <a:lstStyle/>
        <a:p>
          <a:endParaRPr lang="en-US"/>
        </a:p>
      </dgm:t>
    </dgm:pt>
    <dgm:pt modelId="{8FFD8A1C-EB72-4019-9C8E-2FDF5FD1B870}" type="sibTrans" cxnId="{40B43560-2384-4A15-9C5F-D4C6D57ABCC3}">
      <dgm:prSet/>
      <dgm:spPr/>
      <dgm:t>
        <a:bodyPr/>
        <a:lstStyle/>
        <a:p>
          <a:endParaRPr lang="en-US"/>
        </a:p>
      </dgm:t>
    </dgm:pt>
    <dgm:pt modelId="{B2F1EBFC-3608-4404-9186-6B66D1119C5E}">
      <dgm:prSet phldr="0"/>
      <dgm:spPr/>
      <dgm:t>
        <a:bodyPr/>
        <a:lstStyle/>
        <a:p>
          <a:pPr rtl="0"/>
          <a:r>
            <a:rPr lang="en-US" dirty="0">
              <a:latin typeface="Calibri Light" panose="020F0302020204030204"/>
            </a:rPr>
            <a:t>Recorded videos and self-assessments</a:t>
          </a:r>
          <a:endParaRPr lang="en-US" dirty="0"/>
        </a:p>
      </dgm:t>
    </dgm:pt>
    <dgm:pt modelId="{D8F0C5C8-0919-49C7-A979-15E60EE09C4D}" type="parTrans" cxnId="{8633F530-4160-48FE-A603-FAC727C39D6D}">
      <dgm:prSet/>
      <dgm:spPr/>
      <dgm:t>
        <a:bodyPr/>
        <a:lstStyle/>
        <a:p>
          <a:endParaRPr lang="en-US"/>
        </a:p>
      </dgm:t>
    </dgm:pt>
    <dgm:pt modelId="{CD07F262-D66A-4925-BBEC-8BEB0A9B1A41}" type="sibTrans" cxnId="{8633F530-4160-48FE-A603-FAC727C39D6D}">
      <dgm:prSet/>
      <dgm:spPr/>
      <dgm:t>
        <a:bodyPr/>
        <a:lstStyle/>
        <a:p>
          <a:endParaRPr lang="en-US"/>
        </a:p>
      </dgm:t>
    </dgm:pt>
    <dgm:pt modelId="{78C87E54-6FA0-4B6F-A6FB-FCF34DBDF893}">
      <dgm:prSet phldr="0"/>
      <dgm:spPr/>
      <dgm:t>
        <a:bodyPr/>
        <a:lstStyle/>
        <a:p>
          <a:pPr rtl="0"/>
          <a:r>
            <a:rPr lang="en-US" dirty="0">
              <a:latin typeface="Calibri Light" panose="020F0302020204030204"/>
            </a:rPr>
            <a:t>Self-guided learning</a:t>
          </a:r>
          <a:endParaRPr lang="en-US" dirty="0"/>
        </a:p>
      </dgm:t>
    </dgm:pt>
    <dgm:pt modelId="{2F505AC6-3219-43D5-A9EF-F74BBEC032B7}" type="parTrans" cxnId="{28CDCC03-133A-4CE3-983D-8AA6A1C968EF}">
      <dgm:prSet/>
      <dgm:spPr/>
      <dgm:t>
        <a:bodyPr/>
        <a:lstStyle/>
        <a:p>
          <a:endParaRPr lang="en-US"/>
        </a:p>
      </dgm:t>
    </dgm:pt>
    <dgm:pt modelId="{8088998E-994D-4B9C-910D-B25319CE13E0}" type="sibTrans" cxnId="{28CDCC03-133A-4CE3-983D-8AA6A1C968EF}">
      <dgm:prSet/>
      <dgm:spPr/>
      <dgm:t>
        <a:bodyPr/>
        <a:lstStyle/>
        <a:p>
          <a:endParaRPr lang="en-US"/>
        </a:p>
      </dgm:t>
    </dgm:pt>
    <dgm:pt modelId="{A2847B91-FE44-4001-BBD4-D6A182ED0A9F}">
      <dgm:prSet phldr="0"/>
      <dgm:spPr/>
      <dgm:t>
        <a:bodyPr/>
        <a:lstStyle/>
        <a:p>
          <a:pPr rtl="0"/>
          <a:r>
            <a:rPr lang="en-US" dirty="0"/>
            <a:t>Materials </a:t>
          </a:r>
        </a:p>
      </dgm:t>
    </dgm:pt>
    <dgm:pt modelId="{C130246C-A997-491B-967C-9A28B399B1F0}" type="parTrans" cxnId="{3AD052F5-4159-4A35-A8C0-05C1AA425F90}">
      <dgm:prSet/>
      <dgm:spPr/>
      <dgm:t>
        <a:bodyPr/>
        <a:lstStyle/>
        <a:p>
          <a:endParaRPr lang="en-US"/>
        </a:p>
      </dgm:t>
    </dgm:pt>
    <dgm:pt modelId="{98E3337F-108E-4185-97DD-90EC2CF33959}" type="sibTrans" cxnId="{3AD052F5-4159-4A35-A8C0-05C1AA425F90}">
      <dgm:prSet/>
      <dgm:spPr/>
      <dgm:t>
        <a:bodyPr/>
        <a:lstStyle/>
        <a:p>
          <a:endParaRPr lang="en-US"/>
        </a:p>
      </dgm:t>
    </dgm:pt>
    <dgm:pt modelId="{A33F9CD2-B84A-404F-B8F1-2A7575F17724}">
      <dgm:prSet phldr="0"/>
      <dgm:spPr/>
      <dgm:t>
        <a:bodyPr/>
        <a:lstStyle/>
        <a:p>
          <a:pPr rtl="0"/>
          <a:r>
            <a:rPr lang="en-US" dirty="0"/>
            <a:t>Four </a:t>
          </a:r>
          <a:r>
            <a:rPr lang="en-US" dirty="0">
              <a:latin typeface="Calibri Light" panose="020F0302020204030204"/>
            </a:rPr>
            <a:t>Guidebooks</a:t>
          </a:r>
          <a:endParaRPr lang="en-US" dirty="0"/>
        </a:p>
      </dgm:t>
    </dgm:pt>
    <dgm:pt modelId="{C24B450F-0BAA-41C2-AD59-A6E97A86851C}" type="parTrans" cxnId="{1905696C-4631-4E1E-A2C9-8D53587F4410}">
      <dgm:prSet/>
      <dgm:spPr/>
      <dgm:t>
        <a:bodyPr/>
        <a:lstStyle/>
        <a:p>
          <a:endParaRPr lang="en-US"/>
        </a:p>
      </dgm:t>
    </dgm:pt>
    <dgm:pt modelId="{B8144140-A7F7-49CC-A931-AEC1CE6F3B14}" type="sibTrans" cxnId="{1905696C-4631-4E1E-A2C9-8D53587F4410}">
      <dgm:prSet/>
      <dgm:spPr/>
      <dgm:t>
        <a:bodyPr/>
        <a:lstStyle/>
        <a:p>
          <a:endParaRPr lang="en-US"/>
        </a:p>
      </dgm:t>
    </dgm:pt>
    <dgm:pt modelId="{FFD7F08C-5FF8-4E1B-8A4C-18D41DF8711D}">
      <dgm:prSet phldr="0"/>
      <dgm:spPr/>
      <dgm:t>
        <a:bodyPr/>
        <a:lstStyle/>
        <a:p>
          <a:pPr rtl="0"/>
          <a:r>
            <a:rPr lang="en-US" dirty="0">
              <a:latin typeface="Calibri Light" panose="020F0302020204030204"/>
            </a:rPr>
            <a:t>Web-training – 101 series</a:t>
          </a:r>
          <a:endParaRPr lang="en-US" dirty="0"/>
        </a:p>
      </dgm:t>
    </dgm:pt>
    <dgm:pt modelId="{FE818AEC-2F5D-4B9C-BC8F-6DCB04345AC3}" type="parTrans" cxnId="{FA57F165-BFA1-4120-B49F-401BF48702CB}">
      <dgm:prSet/>
      <dgm:spPr/>
      <dgm:t>
        <a:bodyPr/>
        <a:lstStyle/>
        <a:p>
          <a:endParaRPr lang="en-US"/>
        </a:p>
      </dgm:t>
    </dgm:pt>
    <dgm:pt modelId="{041EAE22-4450-449A-8E99-573E62A3EA9E}" type="sibTrans" cxnId="{FA57F165-BFA1-4120-B49F-401BF48702CB}">
      <dgm:prSet/>
      <dgm:spPr/>
      <dgm:t>
        <a:bodyPr/>
        <a:lstStyle/>
        <a:p>
          <a:endParaRPr lang="en-US"/>
        </a:p>
      </dgm:t>
    </dgm:pt>
    <dgm:pt modelId="{94972764-5A81-4E91-95FF-901980EDDE56}">
      <dgm:prSet phldr="0"/>
      <dgm:spPr/>
      <dgm:t>
        <a:bodyPr/>
        <a:lstStyle/>
        <a:p>
          <a:pPr rtl="0"/>
          <a:r>
            <a:rPr lang="en-US" dirty="0">
              <a:latin typeface="Calibri Light" panose="020F0302020204030204"/>
            </a:rPr>
            <a:t>Planning for our third cohort right now, hoping to start accepting applications in the summer. </a:t>
          </a:r>
        </a:p>
      </dgm:t>
    </dgm:pt>
    <dgm:pt modelId="{928BF318-C587-4CA6-BBD4-1B5B6B2400D2}" type="parTrans" cxnId="{62DA8006-EB8B-4748-B55A-A4E65F45FA50}">
      <dgm:prSet/>
      <dgm:spPr/>
      <dgm:t>
        <a:bodyPr/>
        <a:lstStyle/>
        <a:p>
          <a:endParaRPr lang="en-US"/>
        </a:p>
      </dgm:t>
    </dgm:pt>
    <dgm:pt modelId="{89515657-C4E5-4434-9EB3-47D2C53E01B7}" type="sibTrans" cxnId="{62DA8006-EB8B-4748-B55A-A4E65F45FA50}">
      <dgm:prSet/>
      <dgm:spPr/>
      <dgm:t>
        <a:bodyPr/>
        <a:lstStyle/>
        <a:p>
          <a:endParaRPr lang="en-US"/>
        </a:p>
      </dgm:t>
    </dgm:pt>
    <dgm:pt modelId="{BAF19BE7-AF49-4A8B-BEF8-747662C59730}" type="pres">
      <dgm:prSet presAssocID="{74F1818E-B2B7-413B-8E9A-526B89A3F92B}" presName="linear" presStyleCnt="0">
        <dgm:presLayoutVars>
          <dgm:dir/>
          <dgm:animLvl val="lvl"/>
          <dgm:resizeHandles val="exact"/>
        </dgm:presLayoutVars>
      </dgm:prSet>
      <dgm:spPr/>
    </dgm:pt>
    <dgm:pt modelId="{99D2CA57-9DFD-45EA-AA56-7F32C341D8E5}" type="pres">
      <dgm:prSet presAssocID="{A2847B91-FE44-4001-BBD4-D6A182ED0A9F}" presName="parentLin" presStyleCnt="0"/>
      <dgm:spPr/>
    </dgm:pt>
    <dgm:pt modelId="{AF0F55AC-747D-45CB-9D0F-B166D6EF57FE}" type="pres">
      <dgm:prSet presAssocID="{A2847B91-FE44-4001-BBD4-D6A182ED0A9F}" presName="parentLeftMargin" presStyleLbl="node1" presStyleIdx="0" presStyleCnt="3"/>
      <dgm:spPr/>
    </dgm:pt>
    <dgm:pt modelId="{2C4060E8-B8EB-49FC-B823-FC691FEC4B59}" type="pres">
      <dgm:prSet presAssocID="{A2847B91-FE44-4001-BBD4-D6A182ED0A9F}" presName="parentText" presStyleLbl="node1" presStyleIdx="0" presStyleCnt="3">
        <dgm:presLayoutVars>
          <dgm:chMax val="0"/>
          <dgm:bulletEnabled val="1"/>
        </dgm:presLayoutVars>
      </dgm:prSet>
      <dgm:spPr/>
    </dgm:pt>
    <dgm:pt modelId="{CF40FA87-7A18-4870-82A3-C47754438453}" type="pres">
      <dgm:prSet presAssocID="{A2847B91-FE44-4001-BBD4-D6A182ED0A9F}" presName="negativeSpace" presStyleCnt="0"/>
      <dgm:spPr/>
    </dgm:pt>
    <dgm:pt modelId="{AFF10E9B-985B-4A0B-9188-5270AED57D01}" type="pres">
      <dgm:prSet presAssocID="{A2847B91-FE44-4001-BBD4-D6A182ED0A9F}" presName="childText" presStyleLbl="conFgAcc1" presStyleIdx="0" presStyleCnt="3">
        <dgm:presLayoutVars>
          <dgm:bulletEnabled val="1"/>
        </dgm:presLayoutVars>
      </dgm:prSet>
      <dgm:spPr/>
    </dgm:pt>
    <dgm:pt modelId="{8677FCF7-F53E-41AA-B6A1-BA5598A52FC7}" type="pres">
      <dgm:prSet presAssocID="{98E3337F-108E-4185-97DD-90EC2CF33959}" presName="spaceBetweenRectangles" presStyleCnt="0"/>
      <dgm:spPr/>
    </dgm:pt>
    <dgm:pt modelId="{9F4F27CC-EEB0-443A-97CA-6A528951B6B1}" type="pres">
      <dgm:prSet presAssocID="{FFD7F08C-5FF8-4E1B-8A4C-18D41DF8711D}" presName="parentLin" presStyleCnt="0"/>
      <dgm:spPr/>
    </dgm:pt>
    <dgm:pt modelId="{DD18B844-5493-443C-B033-6C9DE5CE2853}" type="pres">
      <dgm:prSet presAssocID="{FFD7F08C-5FF8-4E1B-8A4C-18D41DF8711D}" presName="parentLeftMargin" presStyleLbl="node1" presStyleIdx="0" presStyleCnt="3"/>
      <dgm:spPr/>
    </dgm:pt>
    <dgm:pt modelId="{3368B6DE-8461-4F83-8268-72982B33448D}" type="pres">
      <dgm:prSet presAssocID="{FFD7F08C-5FF8-4E1B-8A4C-18D41DF8711D}" presName="parentText" presStyleLbl="node1" presStyleIdx="1" presStyleCnt="3">
        <dgm:presLayoutVars>
          <dgm:chMax val="0"/>
          <dgm:bulletEnabled val="1"/>
        </dgm:presLayoutVars>
      </dgm:prSet>
      <dgm:spPr/>
    </dgm:pt>
    <dgm:pt modelId="{71DE1338-00E9-4075-A402-848BAB8E451A}" type="pres">
      <dgm:prSet presAssocID="{FFD7F08C-5FF8-4E1B-8A4C-18D41DF8711D}" presName="negativeSpace" presStyleCnt="0"/>
      <dgm:spPr/>
    </dgm:pt>
    <dgm:pt modelId="{08FDB149-6729-4BA8-9859-C8A87B5F7297}" type="pres">
      <dgm:prSet presAssocID="{FFD7F08C-5FF8-4E1B-8A4C-18D41DF8711D}" presName="childText" presStyleLbl="conFgAcc1" presStyleIdx="1" presStyleCnt="3">
        <dgm:presLayoutVars>
          <dgm:bulletEnabled val="1"/>
        </dgm:presLayoutVars>
      </dgm:prSet>
      <dgm:spPr/>
    </dgm:pt>
    <dgm:pt modelId="{9759D2E0-CE88-4F76-95FB-C344B5AC486D}" type="pres">
      <dgm:prSet presAssocID="{041EAE22-4450-449A-8E99-573E62A3EA9E}" presName="spaceBetweenRectangles" presStyleCnt="0"/>
      <dgm:spPr/>
    </dgm:pt>
    <dgm:pt modelId="{28F0F6E8-9160-4004-853B-7C273EA30C0D}" type="pres">
      <dgm:prSet presAssocID="{20358569-4387-45BA-935A-B8093EE81AD0}" presName="parentLin" presStyleCnt="0"/>
      <dgm:spPr/>
    </dgm:pt>
    <dgm:pt modelId="{B6481E41-FD13-4E47-8E1F-9BAB02B07432}" type="pres">
      <dgm:prSet presAssocID="{20358569-4387-45BA-935A-B8093EE81AD0}" presName="parentLeftMargin" presStyleLbl="node1" presStyleIdx="1" presStyleCnt="3"/>
      <dgm:spPr/>
    </dgm:pt>
    <dgm:pt modelId="{FA613D0D-7204-46C5-B074-987865C658AC}" type="pres">
      <dgm:prSet presAssocID="{20358569-4387-45BA-935A-B8093EE81AD0}" presName="parentText" presStyleLbl="node1" presStyleIdx="2" presStyleCnt="3">
        <dgm:presLayoutVars>
          <dgm:chMax val="0"/>
          <dgm:bulletEnabled val="1"/>
        </dgm:presLayoutVars>
      </dgm:prSet>
      <dgm:spPr/>
    </dgm:pt>
    <dgm:pt modelId="{A0496CF8-3117-4E18-84C9-B1706C476116}" type="pres">
      <dgm:prSet presAssocID="{20358569-4387-45BA-935A-B8093EE81AD0}" presName="negativeSpace" presStyleCnt="0"/>
      <dgm:spPr/>
    </dgm:pt>
    <dgm:pt modelId="{4BD2B5D6-C00D-4513-90BF-C41ACA72444D}" type="pres">
      <dgm:prSet presAssocID="{20358569-4387-45BA-935A-B8093EE81AD0}" presName="childText" presStyleLbl="conFgAcc1" presStyleIdx="2" presStyleCnt="3">
        <dgm:presLayoutVars>
          <dgm:bulletEnabled val="1"/>
        </dgm:presLayoutVars>
      </dgm:prSet>
      <dgm:spPr/>
    </dgm:pt>
  </dgm:ptLst>
  <dgm:cxnLst>
    <dgm:cxn modelId="{28CDCC03-133A-4CE3-983D-8AA6A1C968EF}" srcId="{FFD7F08C-5FF8-4E1B-8A4C-18D41DF8711D}" destId="{78C87E54-6FA0-4B6F-A6FB-FCF34DBDF893}" srcOrd="1" destOrd="0" parTransId="{2F505AC6-3219-43D5-A9EF-F74BBEC032B7}" sibTransId="{8088998E-994D-4B9C-910D-B25319CE13E0}"/>
    <dgm:cxn modelId="{62DA8006-EB8B-4748-B55A-A4E65F45FA50}" srcId="{20358569-4387-45BA-935A-B8093EE81AD0}" destId="{94972764-5A81-4E91-95FF-901980EDDE56}" srcOrd="0" destOrd="0" parTransId="{928BF318-C587-4CA6-BBD4-1B5B6B2400D2}" sibTransId="{89515657-C4E5-4434-9EB3-47D2C53E01B7}"/>
    <dgm:cxn modelId="{EFE3E52E-60BF-43A8-9323-DC219B279D1B}" type="presOf" srcId="{A2847B91-FE44-4001-BBD4-D6A182ED0A9F}" destId="{AF0F55AC-747D-45CB-9D0F-B166D6EF57FE}" srcOrd="0" destOrd="0" presId="urn:microsoft.com/office/officeart/2005/8/layout/list1"/>
    <dgm:cxn modelId="{8633F530-4160-48FE-A603-FAC727C39D6D}" srcId="{FFD7F08C-5FF8-4E1B-8A4C-18D41DF8711D}" destId="{B2F1EBFC-3608-4404-9186-6B66D1119C5E}" srcOrd="0" destOrd="0" parTransId="{D8F0C5C8-0919-49C7-A979-15E60EE09C4D}" sibTransId="{CD07F262-D66A-4925-BBEC-8BEB0A9B1A41}"/>
    <dgm:cxn modelId="{88EFCC4C-326A-4727-88FA-20629582263B}" type="presOf" srcId="{20358569-4387-45BA-935A-B8093EE81AD0}" destId="{FA613D0D-7204-46C5-B074-987865C658AC}" srcOrd="1" destOrd="0" presId="urn:microsoft.com/office/officeart/2005/8/layout/list1"/>
    <dgm:cxn modelId="{A29EB74E-B16A-4D33-B71E-E48ECE185820}" type="presOf" srcId="{FFD7F08C-5FF8-4E1B-8A4C-18D41DF8711D}" destId="{3368B6DE-8461-4F83-8268-72982B33448D}" srcOrd="1" destOrd="0" presId="urn:microsoft.com/office/officeart/2005/8/layout/list1"/>
    <dgm:cxn modelId="{BCDF6C4F-2DFB-4B83-8C27-3F2F8D5CB684}" type="presOf" srcId="{A33F9CD2-B84A-404F-B8F1-2A7575F17724}" destId="{AFF10E9B-985B-4A0B-9188-5270AED57D01}" srcOrd="0" destOrd="0" presId="urn:microsoft.com/office/officeart/2005/8/layout/list1"/>
    <dgm:cxn modelId="{40B43560-2384-4A15-9C5F-D4C6D57ABCC3}" srcId="{74F1818E-B2B7-413B-8E9A-526B89A3F92B}" destId="{20358569-4387-45BA-935A-B8093EE81AD0}" srcOrd="2" destOrd="0" parTransId="{6EF4A524-9D01-4E85-9467-C7351A74EB68}" sibTransId="{8FFD8A1C-EB72-4019-9C8E-2FDF5FD1B870}"/>
    <dgm:cxn modelId="{FA57F165-BFA1-4120-B49F-401BF48702CB}" srcId="{74F1818E-B2B7-413B-8E9A-526B89A3F92B}" destId="{FFD7F08C-5FF8-4E1B-8A4C-18D41DF8711D}" srcOrd="1" destOrd="0" parTransId="{FE818AEC-2F5D-4B9C-BC8F-6DCB04345AC3}" sibTransId="{041EAE22-4450-449A-8E99-573E62A3EA9E}"/>
    <dgm:cxn modelId="{1905696C-4631-4E1E-A2C9-8D53587F4410}" srcId="{A2847B91-FE44-4001-BBD4-D6A182ED0A9F}" destId="{A33F9CD2-B84A-404F-B8F1-2A7575F17724}" srcOrd="0" destOrd="0" parTransId="{C24B450F-0BAA-41C2-AD59-A6E97A86851C}" sibTransId="{B8144140-A7F7-49CC-A931-AEC1CE6F3B14}"/>
    <dgm:cxn modelId="{01E57D9F-0CE9-48B7-BF47-60ECC0091ACA}" type="presOf" srcId="{74F1818E-B2B7-413B-8E9A-526B89A3F92B}" destId="{BAF19BE7-AF49-4A8B-BEF8-747662C59730}" srcOrd="0" destOrd="0" presId="urn:microsoft.com/office/officeart/2005/8/layout/list1"/>
    <dgm:cxn modelId="{112033B2-F765-429D-8010-3003A6825BA1}" type="presOf" srcId="{FFD7F08C-5FF8-4E1B-8A4C-18D41DF8711D}" destId="{DD18B844-5493-443C-B033-6C9DE5CE2853}" srcOrd="0" destOrd="0" presId="urn:microsoft.com/office/officeart/2005/8/layout/list1"/>
    <dgm:cxn modelId="{D46A4ECC-8338-42E3-8FD3-45E87532D4A8}" type="presOf" srcId="{A2847B91-FE44-4001-BBD4-D6A182ED0A9F}" destId="{2C4060E8-B8EB-49FC-B823-FC691FEC4B59}" srcOrd="1" destOrd="0" presId="urn:microsoft.com/office/officeart/2005/8/layout/list1"/>
    <dgm:cxn modelId="{5945A0E8-C5A2-437F-9B2A-428B94960605}" type="presOf" srcId="{20358569-4387-45BA-935A-B8093EE81AD0}" destId="{B6481E41-FD13-4E47-8E1F-9BAB02B07432}" srcOrd="0" destOrd="0" presId="urn:microsoft.com/office/officeart/2005/8/layout/list1"/>
    <dgm:cxn modelId="{F7135AF2-B3C3-425C-B69B-6C45438782DF}" type="presOf" srcId="{B2F1EBFC-3608-4404-9186-6B66D1119C5E}" destId="{08FDB149-6729-4BA8-9859-C8A87B5F7297}" srcOrd="0" destOrd="0" presId="urn:microsoft.com/office/officeart/2005/8/layout/list1"/>
    <dgm:cxn modelId="{3AD052F5-4159-4A35-A8C0-05C1AA425F90}" srcId="{74F1818E-B2B7-413B-8E9A-526B89A3F92B}" destId="{A2847B91-FE44-4001-BBD4-D6A182ED0A9F}" srcOrd="0" destOrd="0" parTransId="{C130246C-A997-491B-967C-9A28B399B1F0}" sibTransId="{98E3337F-108E-4185-97DD-90EC2CF33959}"/>
    <dgm:cxn modelId="{47718CF5-D09C-42FC-84DB-AF17E4AC0137}" type="presOf" srcId="{94972764-5A81-4E91-95FF-901980EDDE56}" destId="{4BD2B5D6-C00D-4513-90BF-C41ACA72444D}" srcOrd="0" destOrd="0" presId="urn:microsoft.com/office/officeart/2005/8/layout/list1"/>
    <dgm:cxn modelId="{E96C98FC-3807-4178-BC92-FA59B1FAF667}" type="presOf" srcId="{78C87E54-6FA0-4B6F-A6FB-FCF34DBDF893}" destId="{08FDB149-6729-4BA8-9859-C8A87B5F7297}" srcOrd="0" destOrd="1" presId="urn:microsoft.com/office/officeart/2005/8/layout/list1"/>
    <dgm:cxn modelId="{CCD6D150-B67B-40A6-BD00-8747875CF57A}" type="presParOf" srcId="{BAF19BE7-AF49-4A8B-BEF8-747662C59730}" destId="{99D2CA57-9DFD-45EA-AA56-7F32C341D8E5}" srcOrd="0" destOrd="0" presId="urn:microsoft.com/office/officeart/2005/8/layout/list1"/>
    <dgm:cxn modelId="{45F16013-B1B7-4ABE-B64E-38AD33BB14C5}" type="presParOf" srcId="{99D2CA57-9DFD-45EA-AA56-7F32C341D8E5}" destId="{AF0F55AC-747D-45CB-9D0F-B166D6EF57FE}" srcOrd="0" destOrd="0" presId="urn:microsoft.com/office/officeart/2005/8/layout/list1"/>
    <dgm:cxn modelId="{728AAF18-1F45-43BB-9D4C-3093BCE5DF3D}" type="presParOf" srcId="{99D2CA57-9DFD-45EA-AA56-7F32C341D8E5}" destId="{2C4060E8-B8EB-49FC-B823-FC691FEC4B59}" srcOrd="1" destOrd="0" presId="urn:microsoft.com/office/officeart/2005/8/layout/list1"/>
    <dgm:cxn modelId="{B7F79D7C-A1C5-4FA2-8CAE-91830B0316EF}" type="presParOf" srcId="{BAF19BE7-AF49-4A8B-BEF8-747662C59730}" destId="{CF40FA87-7A18-4870-82A3-C47754438453}" srcOrd="1" destOrd="0" presId="urn:microsoft.com/office/officeart/2005/8/layout/list1"/>
    <dgm:cxn modelId="{E9306419-96A8-4829-8FB6-DD2E8430107B}" type="presParOf" srcId="{BAF19BE7-AF49-4A8B-BEF8-747662C59730}" destId="{AFF10E9B-985B-4A0B-9188-5270AED57D01}" srcOrd="2" destOrd="0" presId="urn:microsoft.com/office/officeart/2005/8/layout/list1"/>
    <dgm:cxn modelId="{44E607D5-2861-456D-ACAD-249808A30206}" type="presParOf" srcId="{BAF19BE7-AF49-4A8B-BEF8-747662C59730}" destId="{8677FCF7-F53E-41AA-B6A1-BA5598A52FC7}" srcOrd="3" destOrd="0" presId="urn:microsoft.com/office/officeart/2005/8/layout/list1"/>
    <dgm:cxn modelId="{E0A0CBFA-131D-469E-81E1-18BCBDEC8C78}" type="presParOf" srcId="{BAF19BE7-AF49-4A8B-BEF8-747662C59730}" destId="{9F4F27CC-EEB0-443A-97CA-6A528951B6B1}" srcOrd="4" destOrd="0" presId="urn:microsoft.com/office/officeart/2005/8/layout/list1"/>
    <dgm:cxn modelId="{BDA1D8FE-08B5-47F0-9F6A-9A568738485D}" type="presParOf" srcId="{9F4F27CC-EEB0-443A-97CA-6A528951B6B1}" destId="{DD18B844-5493-443C-B033-6C9DE5CE2853}" srcOrd="0" destOrd="0" presId="urn:microsoft.com/office/officeart/2005/8/layout/list1"/>
    <dgm:cxn modelId="{69E35B0B-4616-4558-BBB8-E28C7837D69F}" type="presParOf" srcId="{9F4F27CC-EEB0-443A-97CA-6A528951B6B1}" destId="{3368B6DE-8461-4F83-8268-72982B33448D}" srcOrd="1" destOrd="0" presId="urn:microsoft.com/office/officeart/2005/8/layout/list1"/>
    <dgm:cxn modelId="{453B4F56-6309-476F-89A2-8A5E263CD619}" type="presParOf" srcId="{BAF19BE7-AF49-4A8B-BEF8-747662C59730}" destId="{71DE1338-00E9-4075-A402-848BAB8E451A}" srcOrd="5" destOrd="0" presId="urn:microsoft.com/office/officeart/2005/8/layout/list1"/>
    <dgm:cxn modelId="{3E8AFB00-9AD5-4D7F-8451-0F6299ED7D6B}" type="presParOf" srcId="{BAF19BE7-AF49-4A8B-BEF8-747662C59730}" destId="{08FDB149-6729-4BA8-9859-C8A87B5F7297}" srcOrd="6" destOrd="0" presId="urn:microsoft.com/office/officeart/2005/8/layout/list1"/>
    <dgm:cxn modelId="{5CF84097-F3D2-44C5-B2BE-02DA2AEB7CBC}" type="presParOf" srcId="{BAF19BE7-AF49-4A8B-BEF8-747662C59730}" destId="{9759D2E0-CE88-4F76-95FB-C344B5AC486D}" srcOrd="7" destOrd="0" presId="urn:microsoft.com/office/officeart/2005/8/layout/list1"/>
    <dgm:cxn modelId="{87570943-243A-4ABF-A048-A5F5F2C81D7F}" type="presParOf" srcId="{BAF19BE7-AF49-4A8B-BEF8-747662C59730}" destId="{28F0F6E8-9160-4004-853B-7C273EA30C0D}" srcOrd="8" destOrd="0" presId="urn:microsoft.com/office/officeart/2005/8/layout/list1"/>
    <dgm:cxn modelId="{69D246F9-8C53-4AAC-9865-6A3B5B2FFCFD}" type="presParOf" srcId="{28F0F6E8-9160-4004-853B-7C273EA30C0D}" destId="{B6481E41-FD13-4E47-8E1F-9BAB02B07432}" srcOrd="0" destOrd="0" presId="urn:microsoft.com/office/officeart/2005/8/layout/list1"/>
    <dgm:cxn modelId="{C0B9C355-416E-4258-B5B3-760E8DEC9BCB}" type="presParOf" srcId="{28F0F6E8-9160-4004-853B-7C273EA30C0D}" destId="{FA613D0D-7204-46C5-B074-987865C658AC}" srcOrd="1" destOrd="0" presId="urn:microsoft.com/office/officeart/2005/8/layout/list1"/>
    <dgm:cxn modelId="{860235BD-6046-419A-BB30-5A26C1460338}" type="presParOf" srcId="{BAF19BE7-AF49-4A8B-BEF8-747662C59730}" destId="{A0496CF8-3117-4E18-84C9-B1706C476116}" srcOrd="9" destOrd="0" presId="urn:microsoft.com/office/officeart/2005/8/layout/list1"/>
    <dgm:cxn modelId="{0D10D922-A375-42A4-B03D-56CA2ACA0BF9}" type="presParOf" srcId="{BAF19BE7-AF49-4A8B-BEF8-747662C59730}" destId="{4BD2B5D6-C00D-4513-90BF-C41ACA72444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4C354E-F91D-4C94-ACAE-426DF7F569C2}" type="doc">
      <dgm:prSet loTypeId="urn:microsoft.com/office/officeart/2005/8/layout/default" loCatId="list" qsTypeId="urn:microsoft.com/office/officeart/2005/8/quickstyle/simple1" qsCatId="simple" csTypeId="urn:microsoft.com/office/officeart/2005/8/colors/accent1_2" csCatId="accent1" phldr="1"/>
      <dgm:spPr/>
    </dgm:pt>
    <dgm:pt modelId="{B6DD2EB2-32C9-4522-920E-EA802BFD984D}">
      <dgm:prSet phldr="0"/>
      <dgm:spPr/>
      <dgm:t>
        <a:bodyPr/>
        <a:lstStyle/>
        <a:p>
          <a:pPr algn="l" rtl="0"/>
          <a:r>
            <a:rPr lang="en-US" dirty="0">
              <a:latin typeface="Calibri Light" panose="020F0302020204030204"/>
            </a:rPr>
            <a:t>Part 1</a:t>
          </a:r>
          <a:r>
            <a:rPr lang="en-US" dirty="0"/>
            <a:t>: What is affordable housing?  </a:t>
          </a:r>
          <a:endParaRPr lang="en-US" dirty="0">
            <a:latin typeface="Calibri Light" panose="020F0302020204030204"/>
          </a:endParaRPr>
        </a:p>
      </dgm:t>
    </dgm:pt>
    <dgm:pt modelId="{D4DDA76A-A0F7-45F1-B7C3-AD24C6658309}" type="parTrans" cxnId="{3256488B-FE3F-4940-A365-9C3689F01B4E}">
      <dgm:prSet/>
      <dgm:spPr/>
    </dgm:pt>
    <dgm:pt modelId="{D55EE94C-D867-45D8-81F6-2FF848F88C43}" type="sibTrans" cxnId="{3256488B-FE3F-4940-A365-9C3689F01B4E}">
      <dgm:prSet/>
      <dgm:spPr/>
    </dgm:pt>
    <dgm:pt modelId="{6982EA67-C2EB-4CEE-8DF7-D000859AD92C}">
      <dgm:prSet phldr="0"/>
      <dgm:spPr/>
      <dgm:t>
        <a:bodyPr/>
        <a:lstStyle/>
        <a:p>
          <a:pPr algn="l" rtl="0"/>
          <a:r>
            <a:rPr lang="en-US" dirty="0">
              <a:latin typeface="Calibri Light" panose="020F0302020204030204"/>
            </a:rPr>
            <a:t>Part</a:t>
          </a:r>
          <a:r>
            <a:rPr lang="en-US" dirty="0"/>
            <a:t> </a:t>
          </a:r>
          <a:r>
            <a:rPr lang="en-US" dirty="0">
              <a:latin typeface="Calibri Light" panose="020F0302020204030204"/>
            </a:rPr>
            <a:t>3: Joint Venture partnership model </a:t>
          </a:r>
          <a:endParaRPr lang="en-US" dirty="0"/>
        </a:p>
      </dgm:t>
    </dgm:pt>
    <dgm:pt modelId="{10B32C14-4848-4520-9D6F-987A744867EF}" type="parTrans" cxnId="{C3FF8C49-5B32-4DCB-8812-87F34E9E036A}">
      <dgm:prSet/>
      <dgm:spPr/>
    </dgm:pt>
    <dgm:pt modelId="{754C8E8D-C429-4D08-B049-3AD7259D735D}" type="sibTrans" cxnId="{C3FF8C49-5B32-4DCB-8812-87F34E9E036A}">
      <dgm:prSet/>
      <dgm:spPr/>
    </dgm:pt>
    <dgm:pt modelId="{29867EA4-82FB-4CCC-9EC5-013C01910BB1}">
      <dgm:prSet phldr="0"/>
      <dgm:spPr/>
      <dgm:t>
        <a:bodyPr/>
        <a:lstStyle/>
        <a:p>
          <a:pPr rtl="0"/>
          <a:r>
            <a:rPr lang="en-US" dirty="0">
              <a:latin typeface="Calibri Light" panose="020F0302020204030204"/>
            </a:rPr>
            <a:t>Part</a:t>
          </a:r>
          <a:r>
            <a:rPr lang="en-US" dirty="0"/>
            <a:t> 2: Organizational readiness  </a:t>
          </a:r>
          <a:endParaRPr lang="en-US" dirty="0">
            <a:latin typeface="Calibri Light" panose="020F0302020204030204"/>
          </a:endParaRPr>
        </a:p>
      </dgm:t>
    </dgm:pt>
    <dgm:pt modelId="{D79021A1-93C5-45A1-B0A5-EA08C3FDFEAA}" type="parTrans" cxnId="{E0A88F24-8337-4567-A688-627E7F29F1B7}">
      <dgm:prSet/>
      <dgm:spPr/>
    </dgm:pt>
    <dgm:pt modelId="{593A067E-92B8-449E-A88C-6A2805240AC8}" type="sibTrans" cxnId="{E0A88F24-8337-4567-A688-627E7F29F1B7}">
      <dgm:prSet/>
      <dgm:spPr/>
    </dgm:pt>
    <dgm:pt modelId="{48C70415-0046-44A3-9280-E99DD6D9C081}">
      <dgm:prSet phldr="0"/>
      <dgm:spPr/>
      <dgm:t>
        <a:bodyPr/>
        <a:lstStyle/>
        <a:p>
          <a:pPr algn="l" rtl="0"/>
          <a:r>
            <a:rPr lang="en-US" dirty="0">
              <a:latin typeface="Calibri Light" panose="020F0302020204030204"/>
            </a:rPr>
            <a:t>Part 4</a:t>
          </a:r>
          <a:r>
            <a:rPr lang="en-US" dirty="0"/>
            <a:t>: Affordable housing development process overview  </a:t>
          </a:r>
        </a:p>
      </dgm:t>
    </dgm:pt>
    <dgm:pt modelId="{4F72C0D2-5328-4459-9F1B-C184ED973018}" type="parTrans" cxnId="{7D015F15-E0BC-420E-9539-7AE0CA2ED279}">
      <dgm:prSet/>
      <dgm:spPr/>
    </dgm:pt>
    <dgm:pt modelId="{83D4762F-4C01-4C22-8A8A-F56D1D79EFD0}" type="sibTrans" cxnId="{7D015F15-E0BC-420E-9539-7AE0CA2ED279}">
      <dgm:prSet/>
      <dgm:spPr/>
    </dgm:pt>
    <dgm:pt modelId="{B9BC0568-DDCD-47ED-B8B5-D7EBA94EAC20}" type="pres">
      <dgm:prSet presAssocID="{BB4C354E-F91D-4C94-ACAE-426DF7F569C2}" presName="diagram" presStyleCnt="0">
        <dgm:presLayoutVars>
          <dgm:dir/>
          <dgm:resizeHandles val="exact"/>
        </dgm:presLayoutVars>
      </dgm:prSet>
      <dgm:spPr/>
    </dgm:pt>
    <dgm:pt modelId="{A364F8F9-794B-4384-81A8-AE85C002A68F}" type="pres">
      <dgm:prSet presAssocID="{B6DD2EB2-32C9-4522-920E-EA802BFD984D}" presName="node" presStyleLbl="node1" presStyleIdx="0" presStyleCnt="4">
        <dgm:presLayoutVars>
          <dgm:bulletEnabled val="1"/>
        </dgm:presLayoutVars>
      </dgm:prSet>
      <dgm:spPr/>
    </dgm:pt>
    <dgm:pt modelId="{334B3A9E-9444-43D5-9AC0-AF20D354E484}" type="pres">
      <dgm:prSet presAssocID="{D55EE94C-D867-45D8-81F6-2FF848F88C43}" presName="sibTrans" presStyleCnt="0"/>
      <dgm:spPr/>
    </dgm:pt>
    <dgm:pt modelId="{49732C53-E729-4900-A4CF-9967FEB770BE}" type="pres">
      <dgm:prSet presAssocID="{29867EA4-82FB-4CCC-9EC5-013C01910BB1}" presName="node" presStyleLbl="node1" presStyleIdx="1" presStyleCnt="4">
        <dgm:presLayoutVars>
          <dgm:bulletEnabled val="1"/>
        </dgm:presLayoutVars>
      </dgm:prSet>
      <dgm:spPr/>
    </dgm:pt>
    <dgm:pt modelId="{75DFE883-621A-4F54-990B-A3AA74BE5E42}" type="pres">
      <dgm:prSet presAssocID="{593A067E-92B8-449E-A88C-6A2805240AC8}" presName="sibTrans" presStyleCnt="0"/>
      <dgm:spPr/>
    </dgm:pt>
    <dgm:pt modelId="{C1515E1F-B561-43A3-AFB7-F1AB6287B504}" type="pres">
      <dgm:prSet presAssocID="{6982EA67-C2EB-4CEE-8DF7-D000859AD92C}" presName="node" presStyleLbl="node1" presStyleIdx="2" presStyleCnt="4">
        <dgm:presLayoutVars>
          <dgm:bulletEnabled val="1"/>
        </dgm:presLayoutVars>
      </dgm:prSet>
      <dgm:spPr/>
    </dgm:pt>
    <dgm:pt modelId="{D1F258B9-829F-4C00-AB06-FAC213E9DC3B}" type="pres">
      <dgm:prSet presAssocID="{754C8E8D-C429-4D08-B049-3AD7259D735D}" presName="sibTrans" presStyleCnt="0"/>
      <dgm:spPr/>
    </dgm:pt>
    <dgm:pt modelId="{19F981B5-C7BF-4E2D-A4D4-3F2A15D48A7C}" type="pres">
      <dgm:prSet presAssocID="{48C70415-0046-44A3-9280-E99DD6D9C081}" presName="node" presStyleLbl="node1" presStyleIdx="3" presStyleCnt="4">
        <dgm:presLayoutVars>
          <dgm:bulletEnabled val="1"/>
        </dgm:presLayoutVars>
      </dgm:prSet>
      <dgm:spPr/>
    </dgm:pt>
  </dgm:ptLst>
  <dgm:cxnLst>
    <dgm:cxn modelId="{7D015F15-E0BC-420E-9539-7AE0CA2ED279}" srcId="{BB4C354E-F91D-4C94-ACAE-426DF7F569C2}" destId="{48C70415-0046-44A3-9280-E99DD6D9C081}" srcOrd="3" destOrd="0" parTransId="{4F72C0D2-5328-4459-9F1B-C184ED973018}" sibTransId="{83D4762F-4C01-4C22-8A8A-F56D1D79EFD0}"/>
    <dgm:cxn modelId="{E0A88F24-8337-4567-A688-627E7F29F1B7}" srcId="{BB4C354E-F91D-4C94-ACAE-426DF7F569C2}" destId="{29867EA4-82FB-4CCC-9EC5-013C01910BB1}" srcOrd="1" destOrd="0" parTransId="{D79021A1-93C5-45A1-B0A5-EA08C3FDFEAA}" sibTransId="{593A067E-92B8-449E-A88C-6A2805240AC8}"/>
    <dgm:cxn modelId="{82DF1438-7326-446D-BE74-B9C89D7AEE0F}" type="presOf" srcId="{6982EA67-C2EB-4CEE-8DF7-D000859AD92C}" destId="{C1515E1F-B561-43A3-AFB7-F1AB6287B504}" srcOrd="0" destOrd="0" presId="urn:microsoft.com/office/officeart/2005/8/layout/default"/>
    <dgm:cxn modelId="{063EBD40-E7F5-4B40-B4E0-ED271F9AC977}" type="presOf" srcId="{48C70415-0046-44A3-9280-E99DD6D9C081}" destId="{19F981B5-C7BF-4E2D-A4D4-3F2A15D48A7C}" srcOrd="0" destOrd="0" presId="urn:microsoft.com/office/officeart/2005/8/layout/default"/>
    <dgm:cxn modelId="{C3FF8C49-5B32-4DCB-8812-87F34E9E036A}" srcId="{BB4C354E-F91D-4C94-ACAE-426DF7F569C2}" destId="{6982EA67-C2EB-4CEE-8DF7-D000859AD92C}" srcOrd="2" destOrd="0" parTransId="{10B32C14-4848-4520-9D6F-987A744867EF}" sibTransId="{754C8E8D-C429-4D08-B049-3AD7259D735D}"/>
    <dgm:cxn modelId="{3256488B-FE3F-4940-A365-9C3689F01B4E}" srcId="{BB4C354E-F91D-4C94-ACAE-426DF7F569C2}" destId="{B6DD2EB2-32C9-4522-920E-EA802BFD984D}" srcOrd="0" destOrd="0" parTransId="{D4DDA76A-A0F7-45F1-B7C3-AD24C6658309}" sibTransId="{D55EE94C-D867-45D8-81F6-2FF848F88C43}"/>
    <dgm:cxn modelId="{9037BC97-8B1B-4FAB-96F4-9F7A29A48597}" type="presOf" srcId="{B6DD2EB2-32C9-4522-920E-EA802BFD984D}" destId="{A364F8F9-794B-4384-81A8-AE85C002A68F}" srcOrd="0" destOrd="0" presId="urn:microsoft.com/office/officeart/2005/8/layout/default"/>
    <dgm:cxn modelId="{D23481A2-80F0-443B-8E7C-C9E4EB3FC7D0}" type="presOf" srcId="{BB4C354E-F91D-4C94-ACAE-426DF7F569C2}" destId="{B9BC0568-DDCD-47ED-B8B5-D7EBA94EAC20}" srcOrd="0" destOrd="0" presId="urn:microsoft.com/office/officeart/2005/8/layout/default"/>
    <dgm:cxn modelId="{6AA63CEA-2885-4D29-9E37-D2CCB877A040}" type="presOf" srcId="{29867EA4-82FB-4CCC-9EC5-013C01910BB1}" destId="{49732C53-E729-4900-A4CF-9967FEB770BE}" srcOrd="0" destOrd="0" presId="urn:microsoft.com/office/officeart/2005/8/layout/default"/>
    <dgm:cxn modelId="{95344A46-7940-4088-9528-4C70DB77F546}" type="presParOf" srcId="{B9BC0568-DDCD-47ED-B8B5-D7EBA94EAC20}" destId="{A364F8F9-794B-4384-81A8-AE85C002A68F}" srcOrd="0" destOrd="0" presId="urn:microsoft.com/office/officeart/2005/8/layout/default"/>
    <dgm:cxn modelId="{A99AD8D0-842B-40DD-BCBA-C9694DFBB0BB}" type="presParOf" srcId="{B9BC0568-DDCD-47ED-B8B5-D7EBA94EAC20}" destId="{334B3A9E-9444-43D5-9AC0-AF20D354E484}" srcOrd="1" destOrd="0" presId="urn:microsoft.com/office/officeart/2005/8/layout/default"/>
    <dgm:cxn modelId="{41D431F8-F531-4ABA-B8DD-4765F3D1511A}" type="presParOf" srcId="{B9BC0568-DDCD-47ED-B8B5-D7EBA94EAC20}" destId="{49732C53-E729-4900-A4CF-9967FEB770BE}" srcOrd="2" destOrd="0" presId="urn:microsoft.com/office/officeart/2005/8/layout/default"/>
    <dgm:cxn modelId="{F1227746-2628-4B6F-96F7-B8F0993D36B5}" type="presParOf" srcId="{B9BC0568-DDCD-47ED-B8B5-D7EBA94EAC20}" destId="{75DFE883-621A-4F54-990B-A3AA74BE5E42}" srcOrd="3" destOrd="0" presId="urn:microsoft.com/office/officeart/2005/8/layout/default"/>
    <dgm:cxn modelId="{94079679-3946-481A-8B22-6C44EBA6F27C}" type="presParOf" srcId="{B9BC0568-DDCD-47ED-B8B5-D7EBA94EAC20}" destId="{C1515E1F-B561-43A3-AFB7-F1AB6287B504}" srcOrd="4" destOrd="0" presId="urn:microsoft.com/office/officeart/2005/8/layout/default"/>
    <dgm:cxn modelId="{53482090-748F-4CC8-B66B-33742B8553AB}" type="presParOf" srcId="{B9BC0568-DDCD-47ED-B8B5-D7EBA94EAC20}" destId="{D1F258B9-829F-4C00-AB06-FAC213E9DC3B}" srcOrd="5" destOrd="0" presId="urn:microsoft.com/office/officeart/2005/8/layout/default"/>
    <dgm:cxn modelId="{F2DA9499-8193-4944-A9B3-31D1F6DC8728}" type="presParOf" srcId="{B9BC0568-DDCD-47ED-B8B5-D7EBA94EAC20}" destId="{19F981B5-C7BF-4E2D-A4D4-3F2A15D48A7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2E5925-B3C3-43ED-B5D0-491DC8E05BA1}" type="doc">
      <dgm:prSet loTypeId="urn:microsoft.com/office/officeart/2005/8/layout/process1" loCatId="process" qsTypeId="urn:microsoft.com/office/officeart/2005/8/quickstyle/simple1" qsCatId="simple" csTypeId="urn:microsoft.com/office/officeart/2005/8/colors/accent1_2" csCatId="accent1" phldr="1"/>
      <dgm:spPr/>
    </dgm:pt>
    <dgm:pt modelId="{1B5C8F2F-B19B-4C39-A6B6-0EEBDB338EA3}">
      <dgm:prSet phldrT="[Text]" custT="1"/>
      <dgm:spPr/>
      <dgm:t>
        <a:bodyPr/>
        <a:lstStyle/>
        <a:p>
          <a:r>
            <a:rPr lang="en-US" sz="2400" dirty="0"/>
            <a:t>Work with Development Coach to identify development milestone and create TA Plan</a:t>
          </a:r>
        </a:p>
      </dgm:t>
    </dgm:pt>
    <dgm:pt modelId="{4D9ABB8D-335F-4D9D-BFF0-0DEB2DAA96FB}" type="parTrans" cxnId="{669957B4-68B7-46CC-9ABE-08D2091C967B}">
      <dgm:prSet/>
      <dgm:spPr/>
      <dgm:t>
        <a:bodyPr/>
        <a:lstStyle/>
        <a:p>
          <a:endParaRPr lang="en-US"/>
        </a:p>
      </dgm:t>
    </dgm:pt>
    <dgm:pt modelId="{136DFD68-9F2A-4153-8895-A00D51E8E113}" type="sibTrans" cxnId="{669957B4-68B7-46CC-9ABE-08D2091C967B}">
      <dgm:prSet/>
      <dgm:spPr/>
      <dgm:t>
        <a:bodyPr/>
        <a:lstStyle/>
        <a:p>
          <a:endParaRPr lang="en-US"/>
        </a:p>
      </dgm:t>
    </dgm:pt>
    <dgm:pt modelId="{D2ACCD4D-779A-4C72-9F44-26A3D34A2B6B}">
      <dgm:prSet phldrT="[Text]" custT="1"/>
      <dgm:spPr/>
      <dgm:t>
        <a:bodyPr/>
        <a:lstStyle/>
        <a:p>
          <a:r>
            <a:rPr lang="en-US" sz="2400" dirty="0"/>
            <a:t>Work with Development Coach to Implement TA Plan and utilize program resources</a:t>
          </a:r>
        </a:p>
      </dgm:t>
    </dgm:pt>
    <dgm:pt modelId="{520D8FAE-806F-4D5F-8B0B-BE0BA0F4BAD8}" type="parTrans" cxnId="{506E7F79-C98D-4D01-8A56-59434C3DD5B5}">
      <dgm:prSet/>
      <dgm:spPr/>
      <dgm:t>
        <a:bodyPr/>
        <a:lstStyle/>
        <a:p>
          <a:endParaRPr lang="en-US"/>
        </a:p>
      </dgm:t>
    </dgm:pt>
    <dgm:pt modelId="{48976915-C4C6-4B26-85D6-14738B17FB2A}" type="sibTrans" cxnId="{506E7F79-C98D-4D01-8A56-59434C3DD5B5}">
      <dgm:prSet/>
      <dgm:spPr/>
      <dgm:t>
        <a:bodyPr/>
        <a:lstStyle/>
        <a:p>
          <a:endParaRPr lang="en-US"/>
        </a:p>
      </dgm:t>
    </dgm:pt>
    <dgm:pt modelId="{05059BAF-6A58-4ABB-864D-512ED4324FC5}">
      <dgm:prSet phldrT="[Text]" custT="1"/>
      <dgm:spPr/>
      <dgm:t>
        <a:bodyPr/>
        <a:lstStyle/>
        <a:p>
          <a:r>
            <a:rPr lang="en-US" sz="2400" dirty="0"/>
            <a:t>Outcomes range: prepare RFP to partner with an experienced developer, OR decide that pursuing development is not best use of church’s resources</a:t>
          </a:r>
        </a:p>
      </dgm:t>
    </dgm:pt>
    <dgm:pt modelId="{4B8DC877-21FF-4D9D-A78D-DA77ADD92701}" type="parTrans" cxnId="{0E088BA2-1B2A-4814-AD3F-1E79CB29B48F}">
      <dgm:prSet/>
      <dgm:spPr/>
      <dgm:t>
        <a:bodyPr/>
        <a:lstStyle/>
        <a:p>
          <a:endParaRPr lang="en-US"/>
        </a:p>
      </dgm:t>
    </dgm:pt>
    <dgm:pt modelId="{DE72F552-797C-4155-BC99-56C2207BF992}" type="sibTrans" cxnId="{0E088BA2-1B2A-4814-AD3F-1E79CB29B48F}">
      <dgm:prSet/>
      <dgm:spPr/>
      <dgm:t>
        <a:bodyPr/>
        <a:lstStyle/>
        <a:p>
          <a:endParaRPr lang="en-US"/>
        </a:p>
      </dgm:t>
    </dgm:pt>
    <dgm:pt modelId="{9786CF5E-1137-4D61-B70C-A3B60E7FF6C5}" type="pres">
      <dgm:prSet presAssocID="{D82E5925-B3C3-43ED-B5D0-491DC8E05BA1}" presName="Name0" presStyleCnt="0">
        <dgm:presLayoutVars>
          <dgm:dir/>
          <dgm:resizeHandles val="exact"/>
        </dgm:presLayoutVars>
      </dgm:prSet>
      <dgm:spPr/>
    </dgm:pt>
    <dgm:pt modelId="{62F342F1-1110-4942-B9B5-C20655901F18}" type="pres">
      <dgm:prSet presAssocID="{1B5C8F2F-B19B-4C39-A6B6-0EEBDB338EA3}" presName="node" presStyleLbl="node1" presStyleIdx="0" presStyleCnt="3">
        <dgm:presLayoutVars>
          <dgm:bulletEnabled val="1"/>
        </dgm:presLayoutVars>
      </dgm:prSet>
      <dgm:spPr/>
    </dgm:pt>
    <dgm:pt modelId="{91BC3EC6-2038-47C9-A3EA-78E360E0E767}" type="pres">
      <dgm:prSet presAssocID="{136DFD68-9F2A-4153-8895-A00D51E8E113}" presName="sibTrans" presStyleLbl="sibTrans2D1" presStyleIdx="0" presStyleCnt="2"/>
      <dgm:spPr/>
    </dgm:pt>
    <dgm:pt modelId="{E7C24321-F309-4A41-872F-66E62B476265}" type="pres">
      <dgm:prSet presAssocID="{136DFD68-9F2A-4153-8895-A00D51E8E113}" presName="connectorText" presStyleLbl="sibTrans2D1" presStyleIdx="0" presStyleCnt="2"/>
      <dgm:spPr/>
    </dgm:pt>
    <dgm:pt modelId="{AA78A646-5735-4859-8BE1-58A0CAA8CE94}" type="pres">
      <dgm:prSet presAssocID="{D2ACCD4D-779A-4C72-9F44-26A3D34A2B6B}" presName="node" presStyleLbl="node1" presStyleIdx="1" presStyleCnt="3">
        <dgm:presLayoutVars>
          <dgm:bulletEnabled val="1"/>
        </dgm:presLayoutVars>
      </dgm:prSet>
      <dgm:spPr/>
    </dgm:pt>
    <dgm:pt modelId="{1CD95A14-66BD-48F2-B758-C2DDED2008D2}" type="pres">
      <dgm:prSet presAssocID="{48976915-C4C6-4B26-85D6-14738B17FB2A}" presName="sibTrans" presStyleLbl="sibTrans2D1" presStyleIdx="1" presStyleCnt="2"/>
      <dgm:spPr/>
    </dgm:pt>
    <dgm:pt modelId="{3A44A3F8-5753-4AD0-8A01-4C369ED74ED1}" type="pres">
      <dgm:prSet presAssocID="{48976915-C4C6-4B26-85D6-14738B17FB2A}" presName="connectorText" presStyleLbl="sibTrans2D1" presStyleIdx="1" presStyleCnt="2"/>
      <dgm:spPr/>
    </dgm:pt>
    <dgm:pt modelId="{51D1DFAA-9E4D-4B3E-89C2-FC097E16D489}" type="pres">
      <dgm:prSet presAssocID="{05059BAF-6A58-4ABB-864D-512ED4324FC5}" presName="node" presStyleLbl="node1" presStyleIdx="2" presStyleCnt="3">
        <dgm:presLayoutVars>
          <dgm:bulletEnabled val="1"/>
        </dgm:presLayoutVars>
      </dgm:prSet>
      <dgm:spPr/>
    </dgm:pt>
  </dgm:ptLst>
  <dgm:cxnLst>
    <dgm:cxn modelId="{2BD42823-B9F8-4056-B711-965C59121611}" type="presOf" srcId="{136DFD68-9F2A-4153-8895-A00D51E8E113}" destId="{91BC3EC6-2038-47C9-A3EA-78E360E0E767}" srcOrd="0" destOrd="0" presId="urn:microsoft.com/office/officeart/2005/8/layout/process1"/>
    <dgm:cxn modelId="{B63E8244-49F9-44C9-91EE-ED59921B883B}" type="presOf" srcId="{136DFD68-9F2A-4153-8895-A00D51E8E113}" destId="{E7C24321-F309-4A41-872F-66E62B476265}" srcOrd="1" destOrd="0" presId="urn:microsoft.com/office/officeart/2005/8/layout/process1"/>
    <dgm:cxn modelId="{642D0F69-06AC-4F6E-B38C-D23D7314A7B2}" type="presOf" srcId="{D2ACCD4D-779A-4C72-9F44-26A3D34A2B6B}" destId="{AA78A646-5735-4859-8BE1-58A0CAA8CE94}" srcOrd="0" destOrd="0" presId="urn:microsoft.com/office/officeart/2005/8/layout/process1"/>
    <dgm:cxn modelId="{506E7F79-C98D-4D01-8A56-59434C3DD5B5}" srcId="{D82E5925-B3C3-43ED-B5D0-491DC8E05BA1}" destId="{D2ACCD4D-779A-4C72-9F44-26A3D34A2B6B}" srcOrd="1" destOrd="0" parTransId="{520D8FAE-806F-4D5F-8B0B-BE0BA0F4BAD8}" sibTransId="{48976915-C4C6-4B26-85D6-14738B17FB2A}"/>
    <dgm:cxn modelId="{12CD607B-2DA4-4FFE-8773-EBF421855155}" type="presOf" srcId="{48976915-C4C6-4B26-85D6-14738B17FB2A}" destId="{1CD95A14-66BD-48F2-B758-C2DDED2008D2}" srcOrd="0" destOrd="0" presId="urn:microsoft.com/office/officeart/2005/8/layout/process1"/>
    <dgm:cxn modelId="{82710B8C-8065-4870-90FA-1E43A0415416}" type="presOf" srcId="{1B5C8F2F-B19B-4C39-A6B6-0EEBDB338EA3}" destId="{62F342F1-1110-4942-B9B5-C20655901F18}" srcOrd="0" destOrd="0" presId="urn:microsoft.com/office/officeart/2005/8/layout/process1"/>
    <dgm:cxn modelId="{8350EE94-747F-4EC1-A42E-18AE3203E307}" type="presOf" srcId="{48976915-C4C6-4B26-85D6-14738B17FB2A}" destId="{3A44A3F8-5753-4AD0-8A01-4C369ED74ED1}" srcOrd="1" destOrd="0" presId="urn:microsoft.com/office/officeart/2005/8/layout/process1"/>
    <dgm:cxn modelId="{D7620499-C6C8-4AAB-97EE-E47E9E2F04F1}" type="presOf" srcId="{D82E5925-B3C3-43ED-B5D0-491DC8E05BA1}" destId="{9786CF5E-1137-4D61-B70C-A3B60E7FF6C5}" srcOrd="0" destOrd="0" presId="urn:microsoft.com/office/officeart/2005/8/layout/process1"/>
    <dgm:cxn modelId="{0E088BA2-1B2A-4814-AD3F-1E79CB29B48F}" srcId="{D82E5925-B3C3-43ED-B5D0-491DC8E05BA1}" destId="{05059BAF-6A58-4ABB-864D-512ED4324FC5}" srcOrd="2" destOrd="0" parTransId="{4B8DC877-21FF-4D9D-A78D-DA77ADD92701}" sibTransId="{DE72F552-797C-4155-BC99-56C2207BF992}"/>
    <dgm:cxn modelId="{669957B4-68B7-46CC-9ABE-08D2091C967B}" srcId="{D82E5925-B3C3-43ED-B5D0-491DC8E05BA1}" destId="{1B5C8F2F-B19B-4C39-A6B6-0EEBDB338EA3}" srcOrd="0" destOrd="0" parTransId="{4D9ABB8D-335F-4D9D-BFF0-0DEB2DAA96FB}" sibTransId="{136DFD68-9F2A-4153-8895-A00D51E8E113}"/>
    <dgm:cxn modelId="{8156CECD-0E84-4385-B9ED-878D58D1D9ED}" type="presOf" srcId="{05059BAF-6A58-4ABB-864D-512ED4324FC5}" destId="{51D1DFAA-9E4D-4B3E-89C2-FC097E16D489}" srcOrd="0" destOrd="0" presId="urn:microsoft.com/office/officeart/2005/8/layout/process1"/>
    <dgm:cxn modelId="{867D9717-7665-4C42-85B2-BE7862C70F98}" type="presParOf" srcId="{9786CF5E-1137-4D61-B70C-A3B60E7FF6C5}" destId="{62F342F1-1110-4942-B9B5-C20655901F18}" srcOrd="0" destOrd="0" presId="urn:microsoft.com/office/officeart/2005/8/layout/process1"/>
    <dgm:cxn modelId="{F4161EC1-9A98-4BB2-84F3-FD1873A5E21E}" type="presParOf" srcId="{9786CF5E-1137-4D61-B70C-A3B60E7FF6C5}" destId="{91BC3EC6-2038-47C9-A3EA-78E360E0E767}" srcOrd="1" destOrd="0" presId="urn:microsoft.com/office/officeart/2005/8/layout/process1"/>
    <dgm:cxn modelId="{E21A91C0-7295-4CB6-BBB8-ABEAB78718D5}" type="presParOf" srcId="{91BC3EC6-2038-47C9-A3EA-78E360E0E767}" destId="{E7C24321-F309-4A41-872F-66E62B476265}" srcOrd="0" destOrd="0" presId="urn:microsoft.com/office/officeart/2005/8/layout/process1"/>
    <dgm:cxn modelId="{074A6EC7-542D-4A8F-B679-7DD9D2ADCCB4}" type="presParOf" srcId="{9786CF5E-1137-4D61-B70C-A3B60E7FF6C5}" destId="{AA78A646-5735-4859-8BE1-58A0CAA8CE94}" srcOrd="2" destOrd="0" presId="urn:microsoft.com/office/officeart/2005/8/layout/process1"/>
    <dgm:cxn modelId="{06D57FE9-8DBE-4632-B847-C393192939BF}" type="presParOf" srcId="{9786CF5E-1137-4D61-B70C-A3B60E7FF6C5}" destId="{1CD95A14-66BD-48F2-B758-C2DDED2008D2}" srcOrd="3" destOrd="0" presId="urn:microsoft.com/office/officeart/2005/8/layout/process1"/>
    <dgm:cxn modelId="{D389A364-5DF4-4CB1-B956-175134FC9A24}" type="presParOf" srcId="{1CD95A14-66BD-48F2-B758-C2DDED2008D2}" destId="{3A44A3F8-5753-4AD0-8A01-4C369ED74ED1}" srcOrd="0" destOrd="0" presId="urn:microsoft.com/office/officeart/2005/8/layout/process1"/>
    <dgm:cxn modelId="{39A40727-9AF8-4BD8-B935-ABDDAC0F8A00}" type="presParOf" srcId="{9786CF5E-1137-4D61-B70C-A3B60E7FF6C5}" destId="{51D1DFAA-9E4D-4B3E-89C2-FC097E16D489}"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4C354E-F91D-4C94-ACAE-426DF7F569C2}" type="doc">
      <dgm:prSet loTypeId="urn:microsoft.com/office/officeart/2005/8/layout/vList6" loCatId="process" qsTypeId="urn:microsoft.com/office/officeart/2005/8/quickstyle/simple1" qsCatId="simple" csTypeId="urn:microsoft.com/office/officeart/2005/8/colors/accent1_2" csCatId="accent1" phldr="1"/>
      <dgm:spPr/>
    </dgm:pt>
    <dgm:pt modelId="{B6DD2EB2-32C9-4522-920E-EA802BFD984D}">
      <dgm:prSet phldr="0"/>
      <dgm:spPr/>
      <dgm:t>
        <a:bodyPr/>
        <a:lstStyle/>
        <a:p>
          <a:pPr algn="l" rtl="0"/>
          <a:r>
            <a:rPr lang="en-US" b="0" dirty="0"/>
            <a:t>Module 1: What is affordable housing?  </a:t>
          </a:r>
          <a:endParaRPr lang="en-US" b="0" dirty="0">
            <a:latin typeface="Calibri Light" panose="020F0302020204030204"/>
          </a:endParaRPr>
        </a:p>
      </dgm:t>
    </dgm:pt>
    <dgm:pt modelId="{D4DDA76A-A0F7-45F1-B7C3-AD24C6658309}" type="parTrans" cxnId="{3256488B-FE3F-4940-A365-9C3689F01B4E}">
      <dgm:prSet/>
      <dgm:spPr/>
    </dgm:pt>
    <dgm:pt modelId="{D55EE94C-D867-45D8-81F6-2FF848F88C43}" type="sibTrans" cxnId="{3256488B-FE3F-4940-A365-9C3689F01B4E}">
      <dgm:prSet/>
      <dgm:spPr/>
    </dgm:pt>
    <dgm:pt modelId="{6982EA67-C2EB-4CEE-8DF7-D000859AD92C}">
      <dgm:prSet phldr="0"/>
      <dgm:spPr/>
      <dgm:t>
        <a:bodyPr/>
        <a:lstStyle/>
        <a:p>
          <a:pPr algn="l" rtl="0"/>
          <a:r>
            <a:rPr lang="en-US" b="0" dirty="0"/>
            <a:t>Module </a:t>
          </a:r>
          <a:r>
            <a:rPr lang="en-US" b="0" dirty="0">
              <a:latin typeface="Calibri Light" panose="020F0302020204030204"/>
            </a:rPr>
            <a:t>3: Joint Venture partnership model </a:t>
          </a:r>
          <a:endParaRPr lang="en-US" b="0" dirty="0"/>
        </a:p>
      </dgm:t>
    </dgm:pt>
    <dgm:pt modelId="{10B32C14-4848-4520-9D6F-987A744867EF}" type="parTrans" cxnId="{C3FF8C49-5B32-4DCB-8812-87F34E9E036A}">
      <dgm:prSet/>
      <dgm:spPr/>
    </dgm:pt>
    <dgm:pt modelId="{754C8E8D-C429-4D08-B049-3AD7259D735D}" type="sibTrans" cxnId="{C3FF8C49-5B32-4DCB-8812-87F34E9E036A}">
      <dgm:prSet/>
      <dgm:spPr/>
    </dgm:pt>
    <dgm:pt modelId="{29867EA4-82FB-4CCC-9EC5-013C01910BB1}">
      <dgm:prSet phldr="0"/>
      <dgm:spPr/>
      <dgm:t>
        <a:bodyPr/>
        <a:lstStyle/>
        <a:p>
          <a:pPr algn="l"/>
          <a:r>
            <a:rPr lang="en-US" b="0" dirty="0">
              <a:latin typeface="Calibri Light" panose="020F0302020204030204"/>
            </a:rPr>
            <a:t>Module</a:t>
          </a:r>
          <a:r>
            <a:rPr lang="en-US" b="0" dirty="0"/>
            <a:t> 2: Organizational readiness  </a:t>
          </a:r>
        </a:p>
      </dgm:t>
    </dgm:pt>
    <dgm:pt modelId="{D79021A1-93C5-45A1-B0A5-EA08C3FDFEAA}" type="parTrans" cxnId="{E0A88F24-8337-4567-A688-627E7F29F1B7}">
      <dgm:prSet/>
      <dgm:spPr/>
    </dgm:pt>
    <dgm:pt modelId="{593A067E-92B8-449E-A88C-6A2805240AC8}" type="sibTrans" cxnId="{E0A88F24-8337-4567-A688-627E7F29F1B7}">
      <dgm:prSet/>
      <dgm:spPr/>
    </dgm:pt>
    <dgm:pt modelId="{48C70415-0046-44A3-9280-E99DD6D9C081}">
      <dgm:prSet phldr="0"/>
      <dgm:spPr/>
      <dgm:t>
        <a:bodyPr/>
        <a:lstStyle/>
        <a:p>
          <a:pPr algn="l" rtl="0"/>
          <a:r>
            <a:rPr lang="en-US" b="0" dirty="0">
              <a:latin typeface="Calibri Light" panose="020F0302020204030204"/>
            </a:rPr>
            <a:t>Module </a:t>
          </a:r>
          <a:r>
            <a:rPr lang="en-US" b="0" dirty="0"/>
            <a:t>4: Affordable housing development process overview  </a:t>
          </a:r>
        </a:p>
      </dgm:t>
    </dgm:pt>
    <dgm:pt modelId="{4F72C0D2-5328-4459-9F1B-C184ED973018}" type="parTrans" cxnId="{7D015F15-E0BC-420E-9539-7AE0CA2ED279}">
      <dgm:prSet/>
      <dgm:spPr/>
    </dgm:pt>
    <dgm:pt modelId="{83D4762F-4C01-4C22-8A8A-F56D1D79EFD0}" type="sibTrans" cxnId="{7D015F15-E0BC-420E-9539-7AE0CA2ED279}">
      <dgm:prSet/>
      <dgm:spPr/>
    </dgm:pt>
    <dgm:pt modelId="{5B73742B-9255-4EF1-8CAD-4CEA46A8EC39}">
      <dgm:prSet phldr="0"/>
      <dgm:spPr/>
      <dgm:t>
        <a:bodyPr/>
        <a:lstStyle/>
        <a:p>
          <a:pPr algn="l" rtl="0"/>
          <a:r>
            <a:rPr lang="en-US" b="0" dirty="0">
              <a:latin typeface="Calibri Light" panose="020F0302020204030204"/>
            </a:rPr>
            <a:t>Why Affordable Housing?  </a:t>
          </a:r>
        </a:p>
      </dgm:t>
    </dgm:pt>
    <dgm:pt modelId="{3E65CBE7-F9B3-46C7-A95E-AA3116EDDE54}" type="parTrans" cxnId="{61163461-E03A-4418-9A87-7212BE8CD263}">
      <dgm:prSet/>
      <dgm:spPr/>
    </dgm:pt>
    <dgm:pt modelId="{49117455-8A54-46C7-9F0A-0719F45F1B59}" type="sibTrans" cxnId="{61163461-E03A-4418-9A87-7212BE8CD263}">
      <dgm:prSet/>
      <dgm:spPr/>
    </dgm:pt>
    <dgm:pt modelId="{38112F7D-D1B7-43EE-8748-39C5152649A8}">
      <dgm:prSet phldr="0"/>
      <dgm:spPr/>
      <dgm:t>
        <a:bodyPr/>
        <a:lstStyle/>
        <a:p>
          <a:r>
            <a:rPr lang="en-US" b="0" dirty="0">
              <a:latin typeface="Calibri Light" panose="020F0302020204030204"/>
            </a:rPr>
            <a:t>What Does Success Look Like?</a:t>
          </a:r>
          <a:endParaRPr lang="en-US" b="0" dirty="0"/>
        </a:p>
      </dgm:t>
    </dgm:pt>
    <dgm:pt modelId="{DE209963-5F69-4B45-AE2C-30458364B6CB}" type="parTrans" cxnId="{7B2E7739-D55E-43A9-A369-C2A0C5D173E0}">
      <dgm:prSet/>
      <dgm:spPr/>
    </dgm:pt>
    <dgm:pt modelId="{665C26ED-3E65-4E5F-8B5A-DE94D765ED51}" type="sibTrans" cxnId="{7B2E7739-D55E-43A9-A369-C2A0C5D173E0}">
      <dgm:prSet/>
      <dgm:spPr/>
    </dgm:pt>
    <dgm:pt modelId="{C10479E0-BBA3-4BC9-AF8C-AC0D776EB8F9}">
      <dgm:prSet phldr="0"/>
      <dgm:spPr/>
      <dgm:t>
        <a:bodyPr/>
        <a:lstStyle/>
        <a:p>
          <a:pPr rtl="0"/>
          <a:r>
            <a:rPr lang="en-US" b="0" dirty="0"/>
            <a:t>Introduction to Critical Elements of Affordable Housing Development </a:t>
          </a:r>
          <a:endParaRPr lang="en-US" b="0" dirty="0">
            <a:latin typeface="Calibri Light" panose="020F0302020204030204"/>
          </a:endParaRPr>
        </a:p>
      </dgm:t>
    </dgm:pt>
    <dgm:pt modelId="{EDC0E923-5E98-48E3-A584-8AB1E2A38099}" type="parTrans" cxnId="{AD1C86F6-4635-45FE-BB5F-708570ED16D2}">
      <dgm:prSet/>
      <dgm:spPr/>
    </dgm:pt>
    <dgm:pt modelId="{AF4FDAA3-79FF-42BA-9250-B5ECBF792C5A}" type="sibTrans" cxnId="{AD1C86F6-4635-45FE-BB5F-708570ED16D2}">
      <dgm:prSet/>
      <dgm:spPr/>
    </dgm:pt>
    <dgm:pt modelId="{725BA69A-6322-4A17-A5FD-06DBBF4BE9F4}">
      <dgm:prSet phldr="0"/>
      <dgm:spPr/>
      <dgm:t>
        <a:bodyPr/>
        <a:lstStyle/>
        <a:p>
          <a:pPr algn="l" rtl="0"/>
          <a:r>
            <a:rPr lang="en-US" b="0" dirty="0"/>
            <a:t>Will and relationship readiness</a:t>
          </a:r>
        </a:p>
      </dgm:t>
    </dgm:pt>
    <dgm:pt modelId="{65E7E758-3108-4483-AF6B-B0384C0B7C97}" type="parTrans" cxnId="{F2EF04F3-4368-4EE4-9FBF-2CD577DC93E0}">
      <dgm:prSet/>
      <dgm:spPr/>
    </dgm:pt>
    <dgm:pt modelId="{5D22E5AE-BEAF-4BCB-996E-A9F5335BD640}" type="sibTrans" cxnId="{F2EF04F3-4368-4EE4-9FBF-2CD577DC93E0}">
      <dgm:prSet/>
      <dgm:spPr/>
    </dgm:pt>
    <dgm:pt modelId="{C1F21E2D-D66B-4ED1-8F8A-B325573C59C3}">
      <dgm:prSet phldr="0"/>
      <dgm:spPr/>
      <dgm:t>
        <a:bodyPr/>
        <a:lstStyle/>
        <a:p>
          <a:pPr algn="l" rtl="0"/>
          <a:r>
            <a:rPr lang="en-US" b="0" dirty="0"/>
            <a:t>Resources and land size</a:t>
          </a:r>
        </a:p>
      </dgm:t>
    </dgm:pt>
    <dgm:pt modelId="{0BD35FF6-9945-44CA-9792-A645802595B5}" type="parTrans" cxnId="{4842BDE2-D3F7-41CA-8D11-9602CF790CF1}">
      <dgm:prSet/>
      <dgm:spPr/>
    </dgm:pt>
    <dgm:pt modelId="{B4B97EE7-DCDC-49AB-9C73-06B31EA1129D}" type="sibTrans" cxnId="{4842BDE2-D3F7-41CA-8D11-9602CF790CF1}">
      <dgm:prSet/>
      <dgm:spPr/>
    </dgm:pt>
    <dgm:pt modelId="{AEE451F0-CF81-47D8-BDA0-F965260758AA}">
      <dgm:prSet phldr="0"/>
      <dgm:spPr/>
      <dgm:t>
        <a:bodyPr/>
        <a:lstStyle/>
        <a:p>
          <a:pPr algn="l" rtl="0"/>
          <a:r>
            <a:rPr lang="en-US" b="0" dirty="0"/>
            <a:t>Critical Organizational Structure and how we solve problems </a:t>
          </a:r>
        </a:p>
      </dgm:t>
    </dgm:pt>
    <dgm:pt modelId="{F17F5AC1-531D-4EDF-B3BC-17B052EBB27C}" type="parTrans" cxnId="{4E310138-B00A-4F0B-91EE-62903E974429}">
      <dgm:prSet/>
      <dgm:spPr/>
    </dgm:pt>
    <dgm:pt modelId="{A2E78B9E-5BA6-47DC-8263-445E45382D0B}" type="sibTrans" cxnId="{4E310138-B00A-4F0B-91EE-62903E974429}">
      <dgm:prSet/>
      <dgm:spPr/>
    </dgm:pt>
    <dgm:pt modelId="{EDC3232D-915E-4791-AA6D-F5C32B2ECFF1}">
      <dgm:prSet phldr="0"/>
      <dgm:spPr/>
      <dgm:t>
        <a:bodyPr/>
        <a:lstStyle/>
        <a:p>
          <a:pPr algn="l" rtl="0"/>
          <a:r>
            <a:rPr lang="en-US" b="0" dirty="0">
              <a:latin typeface="Calibri Light" panose="020F0302020204030204"/>
            </a:rPr>
            <a:t>Potholes and Problem Solving</a:t>
          </a:r>
        </a:p>
      </dgm:t>
    </dgm:pt>
    <dgm:pt modelId="{6B0EE2E3-09A2-4603-84DC-9FBED2BBE9DE}" type="parTrans" cxnId="{7F3B0767-0F6D-4C35-A231-72FEC0AE8395}">
      <dgm:prSet/>
      <dgm:spPr/>
    </dgm:pt>
    <dgm:pt modelId="{EC8EEAF2-576C-4306-80B3-473BF73F8253}" type="sibTrans" cxnId="{7F3B0767-0F6D-4C35-A231-72FEC0AE8395}">
      <dgm:prSet/>
      <dgm:spPr/>
    </dgm:pt>
    <dgm:pt modelId="{97B9251B-1782-4549-B1F8-46B36A44D137}">
      <dgm:prSet phldr="0"/>
      <dgm:spPr/>
      <dgm:t>
        <a:bodyPr/>
        <a:lstStyle/>
        <a:p>
          <a:pPr algn="l" rtl="0"/>
          <a:r>
            <a:rPr lang="en-US" b="0" dirty="0"/>
            <a:t>They Key Members of the Team and Their Roles </a:t>
          </a:r>
          <a:endParaRPr lang="en-US" b="0" dirty="0">
            <a:latin typeface="Calibri Light" panose="020F0302020204030204"/>
          </a:endParaRPr>
        </a:p>
      </dgm:t>
    </dgm:pt>
    <dgm:pt modelId="{2217D03A-C611-434B-904D-B976BF34A137}" type="parTrans" cxnId="{61F00CA6-2490-4110-908E-2D0D24B276AA}">
      <dgm:prSet/>
      <dgm:spPr/>
    </dgm:pt>
    <dgm:pt modelId="{49A17E14-8311-4C63-ACDC-C32C9FF99587}" type="sibTrans" cxnId="{61F00CA6-2490-4110-908E-2D0D24B276AA}">
      <dgm:prSet/>
      <dgm:spPr/>
    </dgm:pt>
    <dgm:pt modelId="{87E35FB4-08AD-48AB-9879-AABC3CE7C415}">
      <dgm:prSet phldr="0"/>
      <dgm:spPr/>
      <dgm:t>
        <a:bodyPr/>
        <a:lstStyle/>
        <a:p>
          <a:pPr algn="l" rtl="0"/>
          <a:r>
            <a:rPr lang="en-US" b="0" dirty="0">
              <a:latin typeface="Calibri Light" panose="020F0302020204030204"/>
            </a:rPr>
            <a:t>Panel Discussion – different perspectives and roles in JVP</a:t>
          </a:r>
        </a:p>
      </dgm:t>
    </dgm:pt>
    <dgm:pt modelId="{8120AF35-EBE4-4477-BD83-FA2BC91E559B}" type="parTrans" cxnId="{4DD450EC-5F59-401B-A2B8-38C30F561E1D}">
      <dgm:prSet/>
      <dgm:spPr/>
    </dgm:pt>
    <dgm:pt modelId="{599FF87E-B5D7-4955-9EC5-BF73DD68817D}" type="sibTrans" cxnId="{4DD450EC-5F59-401B-A2B8-38C30F561E1D}">
      <dgm:prSet/>
      <dgm:spPr/>
    </dgm:pt>
    <dgm:pt modelId="{984353F9-40E9-45D0-B743-323AD951D853}">
      <dgm:prSet phldr="0"/>
      <dgm:spPr/>
      <dgm:t>
        <a:bodyPr/>
        <a:lstStyle/>
        <a:p>
          <a:pPr algn="l" rtl="0"/>
          <a:r>
            <a:rPr lang="en-US" b="0" dirty="0"/>
            <a:t>The Development Process  </a:t>
          </a:r>
          <a:endParaRPr lang="en-US" b="0" dirty="0">
            <a:latin typeface="Calibri Light" panose="020F0302020204030204"/>
          </a:endParaRPr>
        </a:p>
      </dgm:t>
    </dgm:pt>
    <dgm:pt modelId="{CFE54E2D-7117-4EA1-A824-14C1BF9AF642}" type="parTrans" cxnId="{ED3E4267-5634-41E2-9632-05A3A00407AA}">
      <dgm:prSet/>
      <dgm:spPr/>
    </dgm:pt>
    <dgm:pt modelId="{02F1D346-824B-49D3-BA59-4B4ED237B9F2}" type="sibTrans" cxnId="{ED3E4267-5634-41E2-9632-05A3A00407AA}">
      <dgm:prSet/>
      <dgm:spPr/>
    </dgm:pt>
    <dgm:pt modelId="{754165DC-4000-451A-847B-B782F093175D}">
      <dgm:prSet phldr="0"/>
      <dgm:spPr/>
      <dgm:t>
        <a:bodyPr/>
        <a:lstStyle/>
        <a:p>
          <a:pPr algn="l" rtl="0"/>
          <a:r>
            <a:rPr lang="en-US" b="0" dirty="0"/>
            <a:t>The Money &amp; Timing </a:t>
          </a:r>
          <a:endParaRPr lang="en-US" b="0" dirty="0">
            <a:latin typeface="Calibri Light" panose="020F0302020204030204"/>
          </a:endParaRPr>
        </a:p>
      </dgm:t>
    </dgm:pt>
    <dgm:pt modelId="{661A3282-85A3-4A16-B0F2-16E28D228FAB}" type="parTrans" cxnId="{4EB67C22-B784-4170-B258-2356CDE21FDA}">
      <dgm:prSet/>
      <dgm:spPr/>
    </dgm:pt>
    <dgm:pt modelId="{FD43EA06-B8DD-4B7B-BF36-01B50C9F8051}" type="sibTrans" cxnId="{4EB67C22-B784-4170-B258-2356CDE21FDA}">
      <dgm:prSet/>
      <dgm:spPr/>
    </dgm:pt>
    <dgm:pt modelId="{565E9D71-A764-4C98-9D48-AC77D2378217}">
      <dgm:prSet phldr="0"/>
      <dgm:spPr/>
      <dgm:t>
        <a:bodyPr/>
        <a:lstStyle/>
        <a:p>
          <a:pPr algn="l" rtl="0"/>
          <a:r>
            <a:rPr lang="en-US" b="0" dirty="0"/>
            <a:t>The Economics for the Community Partner</a:t>
          </a:r>
          <a:endParaRPr lang="en-US" b="0" dirty="0">
            <a:latin typeface="Calibri Light" panose="020F0302020204030204"/>
          </a:endParaRPr>
        </a:p>
      </dgm:t>
    </dgm:pt>
    <dgm:pt modelId="{F2486499-544A-4440-8D3A-00E483054D48}" type="parTrans" cxnId="{9990FC10-93B2-422A-89B0-A41C63C42BFA}">
      <dgm:prSet/>
      <dgm:spPr/>
    </dgm:pt>
    <dgm:pt modelId="{B6B822D6-B5AB-48D3-AFE3-2EFB598D91A9}" type="sibTrans" cxnId="{9990FC10-93B2-422A-89B0-A41C63C42BFA}">
      <dgm:prSet/>
      <dgm:spPr/>
    </dgm:pt>
    <dgm:pt modelId="{48C66B24-E0B1-4E92-A58E-7572C870EDB4}" type="pres">
      <dgm:prSet presAssocID="{BB4C354E-F91D-4C94-ACAE-426DF7F569C2}" presName="Name0" presStyleCnt="0">
        <dgm:presLayoutVars>
          <dgm:dir/>
          <dgm:animLvl val="lvl"/>
          <dgm:resizeHandles/>
        </dgm:presLayoutVars>
      </dgm:prSet>
      <dgm:spPr/>
    </dgm:pt>
    <dgm:pt modelId="{B31DD7E0-2CDF-4C6E-9F57-687E90E9C6C2}" type="pres">
      <dgm:prSet presAssocID="{B6DD2EB2-32C9-4522-920E-EA802BFD984D}" presName="linNode" presStyleCnt="0"/>
      <dgm:spPr/>
    </dgm:pt>
    <dgm:pt modelId="{59CFFBB1-F8A3-47BB-8A20-77FB57D8007E}" type="pres">
      <dgm:prSet presAssocID="{B6DD2EB2-32C9-4522-920E-EA802BFD984D}" presName="parentShp" presStyleLbl="node1" presStyleIdx="0" presStyleCnt="4">
        <dgm:presLayoutVars>
          <dgm:bulletEnabled val="1"/>
        </dgm:presLayoutVars>
      </dgm:prSet>
      <dgm:spPr/>
    </dgm:pt>
    <dgm:pt modelId="{B3B86752-75F0-49B2-B17B-A89F5CDA77B8}" type="pres">
      <dgm:prSet presAssocID="{B6DD2EB2-32C9-4522-920E-EA802BFD984D}" presName="childShp" presStyleLbl="bgAccFollowNode1" presStyleIdx="0" presStyleCnt="4">
        <dgm:presLayoutVars>
          <dgm:bulletEnabled val="1"/>
        </dgm:presLayoutVars>
      </dgm:prSet>
      <dgm:spPr/>
    </dgm:pt>
    <dgm:pt modelId="{4811A291-6026-41FE-82FB-D11CF1E45855}" type="pres">
      <dgm:prSet presAssocID="{D55EE94C-D867-45D8-81F6-2FF848F88C43}" presName="spacing" presStyleCnt="0"/>
      <dgm:spPr/>
    </dgm:pt>
    <dgm:pt modelId="{BA4E79D5-92E4-4846-A608-4DDADBBC4AE5}" type="pres">
      <dgm:prSet presAssocID="{29867EA4-82FB-4CCC-9EC5-013C01910BB1}" presName="linNode" presStyleCnt="0"/>
      <dgm:spPr/>
    </dgm:pt>
    <dgm:pt modelId="{F205D518-CF27-4581-9E4C-7DC2380B2C59}" type="pres">
      <dgm:prSet presAssocID="{29867EA4-82FB-4CCC-9EC5-013C01910BB1}" presName="parentShp" presStyleLbl="node1" presStyleIdx="1" presStyleCnt="4">
        <dgm:presLayoutVars>
          <dgm:bulletEnabled val="1"/>
        </dgm:presLayoutVars>
      </dgm:prSet>
      <dgm:spPr/>
    </dgm:pt>
    <dgm:pt modelId="{764AE803-16E7-4E4C-8B0C-1284A658579F}" type="pres">
      <dgm:prSet presAssocID="{29867EA4-82FB-4CCC-9EC5-013C01910BB1}" presName="childShp" presStyleLbl="bgAccFollowNode1" presStyleIdx="1" presStyleCnt="4">
        <dgm:presLayoutVars>
          <dgm:bulletEnabled val="1"/>
        </dgm:presLayoutVars>
      </dgm:prSet>
      <dgm:spPr/>
    </dgm:pt>
    <dgm:pt modelId="{EC788CEB-743A-4A01-8FB5-5399158BA7E8}" type="pres">
      <dgm:prSet presAssocID="{593A067E-92B8-449E-A88C-6A2805240AC8}" presName="spacing" presStyleCnt="0"/>
      <dgm:spPr/>
    </dgm:pt>
    <dgm:pt modelId="{E14F3D6A-BB58-45F5-8EDC-DEAB361DFF6E}" type="pres">
      <dgm:prSet presAssocID="{6982EA67-C2EB-4CEE-8DF7-D000859AD92C}" presName="linNode" presStyleCnt="0"/>
      <dgm:spPr/>
    </dgm:pt>
    <dgm:pt modelId="{1C6469BF-F9AB-4C07-B5BC-9E96C1F4F391}" type="pres">
      <dgm:prSet presAssocID="{6982EA67-C2EB-4CEE-8DF7-D000859AD92C}" presName="parentShp" presStyleLbl="node1" presStyleIdx="2" presStyleCnt="4">
        <dgm:presLayoutVars>
          <dgm:bulletEnabled val="1"/>
        </dgm:presLayoutVars>
      </dgm:prSet>
      <dgm:spPr/>
    </dgm:pt>
    <dgm:pt modelId="{0316DFEB-8FB4-432B-93FA-326B4DE22EB3}" type="pres">
      <dgm:prSet presAssocID="{6982EA67-C2EB-4CEE-8DF7-D000859AD92C}" presName="childShp" presStyleLbl="bgAccFollowNode1" presStyleIdx="2" presStyleCnt="4">
        <dgm:presLayoutVars>
          <dgm:bulletEnabled val="1"/>
        </dgm:presLayoutVars>
      </dgm:prSet>
      <dgm:spPr/>
    </dgm:pt>
    <dgm:pt modelId="{6A97F99D-74F4-45D9-9D77-20420D85EF01}" type="pres">
      <dgm:prSet presAssocID="{754C8E8D-C429-4D08-B049-3AD7259D735D}" presName="spacing" presStyleCnt="0"/>
      <dgm:spPr/>
    </dgm:pt>
    <dgm:pt modelId="{09590350-12A5-47EC-B8DD-005C3AE3506B}" type="pres">
      <dgm:prSet presAssocID="{48C70415-0046-44A3-9280-E99DD6D9C081}" presName="linNode" presStyleCnt="0"/>
      <dgm:spPr/>
    </dgm:pt>
    <dgm:pt modelId="{1A27F6E6-6193-4CF4-B75D-3C2AFD26C23B}" type="pres">
      <dgm:prSet presAssocID="{48C70415-0046-44A3-9280-E99DD6D9C081}" presName="parentShp" presStyleLbl="node1" presStyleIdx="3" presStyleCnt="4">
        <dgm:presLayoutVars>
          <dgm:bulletEnabled val="1"/>
        </dgm:presLayoutVars>
      </dgm:prSet>
      <dgm:spPr/>
    </dgm:pt>
    <dgm:pt modelId="{43DEB7B1-AD48-46FF-9FA4-B4A8C0B62040}" type="pres">
      <dgm:prSet presAssocID="{48C70415-0046-44A3-9280-E99DD6D9C081}" presName="childShp" presStyleLbl="bgAccFollowNode1" presStyleIdx="3" presStyleCnt="4">
        <dgm:presLayoutVars>
          <dgm:bulletEnabled val="1"/>
        </dgm:presLayoutVars>
      </dgm:prSet>
      <dgm:spPr/>
    </dgm:pt>
  </dgm:ptLst>
  <dgm:cxnLst>
    <dgm:cxn modelId="{1DB38F01-7E5A-4F17-B57C-61C391F96629}" type="presOf" srcId="{87E35FB4-08AD-48AB-9879-AABC3CE7C415}" destId="{0316DFEB-8FB4-432B-93FA-326B4DE22EB3}" srcOrd="0" destOrd="1" presId="urn:microsoft.com/office/officeart/2005/8/layout/vList6"/>
    <dgm:cxn modelId="{9990FC10-93B2-422A-89B0-A41C63C42BFA}" srcId="{48C70415-0046-44A3-9280-E99DD6D9C081}" destId="{565E9D71-A764-4C98-9D48-AC77D2378217}" srcOrd="2" destOrd="0" parTransId="{F2486499-544A-4440-8D3A-00E483054D48}" sibTransId="{B6B822D6-B5AB-48D3-AFE3-2EFB598D91A9}"/>
    <dgm:cxn modelId="{7D015F15-E0BC-420E-9539-7AE0CA2ED279}" srcId="{BB4C354E-F91D-4C94-ACAE-426DF7F569C2}" destId="{48C70415-0046-44A3-9280-E99DD6D9C081}" srcOrd="3" destOrd="0" parTransId="{4F72C0D2-5328-4459-9F1B-C184ED973018}" sibTransId="{83D4762F-4C01-4C22-8A8A-F56D1D79EFD0}"/>
    <dgm:cxn modelId="{31E7A41F-4699-423D-BEF9-314DF8D7C61C}" type="presOf" srcId="{EDC3232D-915E-4791-AA6D-F5C32B2ECFF1}" destId="{764AE803-16E7-4E4C-8B0C-1284A658579F}" srcOrd="0" destOrd="3" presId="urn:microsoft.com/office/officeart/2005/8/layout/vList6"/>
    <dgm:cxn modelId="{4EB67C22-B784-4170-B258-2356CDE21FDA}" srcId="{48C70415-0046-44A3-9280-E99DD6D9C081}" destId="{754165DC-4000-451A-847B-B782F093175D}" srcOrd="1" destOrd="0" parTransId="{661A3282-85A3-4A16-B0F2-16E28D228FAB}" sibTransId="{FD43EA06-B8DD-4B7B-BF36-01B50C9F8051}"/>
    <dgm:cxn modelId="{B0FEE922-892B-480B-87E0-9435E20ECB23}" type="presOf" srcId="{BB4C354E-F91D-4C94-ACAE-426DF7F569C2}" destId="{48C66B24-E0B1-4E92-A58E-7572C870EDB4}" srcOrd="0" destOrd="0" presId="urn:microsoft.com/office/officeart/2005/8/layout/vList6"/>
    <dgm:cxn modelId="{E0A88F24-8337-4567-A688-627E7F29F1B7}" srcId="{BB4C354E-F91D-4C94-ACAE-426DF7F569C2}" destId="{29867EA4-82FB-4CCC-9EC5-013C01910BB1}" srcOrd="1" destOrd="0" parTransId="{D79021A1-93C5-45A1-B0A5-EA08C3FDFEAA}" sibTransId="{593A067E-92B8-449E-A88C-6A2805240AC8}"/>
    <dgm:cxn modelId="{4E310138-B00A-4F0B-91EE-62903E974429}" srcId="{29867EA4-82FB-4CCC-9EC5-013C01910BB1}" destId="{AEE451F0-CF81-47D8-BDA0-F965260758AA}" srcOrd="2" destOrd="0" parTransId="{F17F5AC1-531D-4EDF-B3BC-17B052EBB27C}" sibTransId="{A2E78B9E-5BA6-47DC-8263-445E45382D0B}"/>
    <dgm:cxn modelId="{7B2E7739-D55E-43A9-A369-C2A0C5D173E0}" srcId="{B6DD2EB2-32C9-4522-920E-EA802BFD984D}" destId="{38112F7D-D1B7-43EE-8748-39C5152649A8}" srcOrd="1" destOrd="0" parTransId="{DE209963-5F69-4B45-AE2C-30458364B6CB}" sibTransId="{665C26ED-3E65-4E5F-8B5A-DE94D765ED51}"/>
    <dgm:cxn modelId="{26058949-A9CC-4AAD-B105-B9B9F8CBE36A}" type="presOf" srcId="{C1F21E2D-D66B-4ED1-8F8A-B325573C59C3}" destId="{764AE803-16E7-4E4C-8B0C-1284A658579F}" srcOrd="0" destOrd="1" presId="urn:microsoft.com/office/officeart/2005/8/layout/vList6"/>
    <dgm:cxn modelId="{C3FF8C49-5B32-4DCB-8812-87F34E9E036A}" srcId="{BB4C354E-F91D-4C94-ACAE-426DF7F569C2}" destId="{6982EA67-C2EB-4CEE-8DF7-D000859AD92C}" srcOrd="2" destOrd="0" parTransId="{10B32C14-4848-4520-9D6F-987A744867EF}" sibTransId="{754C8E8D-C429-4D08-B049-3AD7259D735D}"/>
    <dgm:cxn modelId="{06C57F4D-DBE5-4219-8AEC-486CDACD084E}" type="presOf" srcId="{B6DD2EB2-32C9-4522-920E-EA802BFD984D}" destId="{59CFFBB1-F8A3-47BB-8A20-77FB57D8007E}" srcOrd="0" destOrd="0" presId="urn:microsoft.com/office/officeart/2005/8/layout/vList6"/>
    <dgm:cxn modelId="{B60B6F50-F524-4686-BDFD-FAE0975C6A5D}" type="presOf" srcId="{C10479E0-BBA3-4BC9-AF8C-AC0D776EB8F9}" destId="{B3B86752-75F0-49B2-B17B-A89F5CDA77B8}" srcOrd="0" destOrd="2" presId="urn:microsoft.com/office/officeart/2005/8/layout/vList6"/>
    <dgm:cxn modelId="{78034652-033B-47AB-9C51-BDA8F85E05CE}" type="presOf" srcId="{565E9D71-A764-4C98-9D48-AC77D2378217}" destId="{43DEB7B1-AD48-46FF-9FA4-B4A8C0B62040}" srcOrd="0" destOrd="2" presId="urn:microsoft.com/office/officeart/2005/8/layout/vList6"/>
    <dgm:cxn modelId="{61163461-E03A-4418-9A87-7212BE8CD263}" srcId="{B6DD2EB2-32C9-4522-920E-EA802BFD984D}" destId="{5B73742B-9255-4EF1-8CAD-4CEA46A8EC39}" srcOrd="0" destOrd="0" parTransId="{3E65CBE7-F9B3-46C7-A95E-AA3116EDDE54}" sibTransId="{49117455-8A54-46C7-9F0A-0719F45F1B59}"/>
    <dgm:cxn modelId="{7F3B0767-0F6D-4C35-A231-72FEC0AE8395}" srcId="{29867EA4-82FB-4CCC-9EC5-013C01910BB1}" destId="{EDC3232D-915E-4791-AA6D-F5C32B2ECFF1}" srcOrd="3" destOrd="0" parTransId="{6B0EE2E3-09A2-4603-84DC-9FBED2BBE9DE}" sibTransId="{EC8EEAF2-576C-4306-80B3-473BF73F8253}"/>
    <dgm:cxn modelId="{ED3E4267-5634-41E2-9632-05A3A00407AA}" srcId="{48C70415-0046-44A3-9280-E99DD6D9C081}" destId="{984353F9-40E9-45D0-B743-323AD951D853}" srcOrd="0" destOrd="0" parTransId="{CFE54E2D-7117-4EA1-A824-14C1BF9AF642}" sibTransId="{02F1D346-824B-49D3-BA59-4B4ED237B9F2}"/>
    <dgm:cxn modelId="{8445057F-9996-4EEC-90B9-094D1BB054F9}" type="presOf" srcId="{97B9251B-1782-4549-B1F8-46B36A44D137}" destId="{0316DFEB-8FB4-432B-93FA-326B4DE22EB3}" srcOrd="0" destOrd="0" presId="urn:microsoft.com/office/officeart/2005/8/layout/vList6"/>
    <dgm:cxn modelId="{3256488B-FE3F-4940-A365-9C3689F01B4E}" srcId="{BB4C354E-F91D-4C94-ACAE-426DF7F569C2}" destId="{B6DD2EB2-32C9-4522-920E-EA802BFD984D}" srcOrd="0" destOrd="0" parTransId="{D4DDA76A-A0F7-45F1-B7C3-AD24C6658309}" sibTransId="{D55EE94C-D867-45D8-81F6-2FF848F88C43}"/>
    <dgm:cxn modelId="{ED78C8A1-C163-4DAC-8C8E-CB3B712B3DBE}" type="presOf" srcId="{984353F9-40E9-45D0-B743-323AD951D853}" destId="{43DEB7B1-AD48-46FF-9FA4-B4A8C0B62040}" srcOrd="0" destOrd="0" presId="urn:microsoft.com/office/officeart/2005/8/layout/vList6"/>
    <dgm:cxn modelId="{61F00CA6-2490-4110-908E-2D0D24B276AA}" srcId="{6982EA67-C2EB-4CEE-8DF7-D000859AD92C}" destId="{97B9251B-1782-4549-B1F8-46B36A44D137}" srcOrd="0" destOrd="0" parTransId="{2217D03A-C611-434B-904D-B976BF34A137}" sibTransId="{49A17E14-8311-4C63-ACDC-C32C9FF99587}"/>
    <dgm:cxn modelId="{5DDB90A8-0CC2-4627-8269-2987FECD4316}" type="presOf" srcId="{725BA69A-6322-4A17-A5FD-06DBBF4BE9F4}" destId="{764AE803-16E7-4E4C-8B0C-1284A658579F}" srcOrd="0" destOrd="0" presId="urn:microsoft.com/office/officeart/2005/8/layout/vList6"/>
    <dgm:cxn modelId="{568153AD-CE39-4567-AB70-5EFBE0A1A8A9}" type="presOf" srcId="{29867EA4-82FB-4CCC-9EC5-013C01910BB1}" destId="{F205D518-CF27-4581-9E4C-7DC2380B2C59}" srcOrd="0" destOrd="0" presId="urn:microsoft.com/office/officeart/2005/8/layout/vList6"/>
    <dgm:cxn modelId="{EECB09BF-139D-4B2D-A0E7-F772FC19D000}" type="presOf" srcId="{5B73742B-9255-4EF1-8CAD-4CEA46A8EC39}" destId="{B3B86752-75F0-49B2-B17B-A89F5CDA77B8}" srcOrd="0" destOrd="0" presId="urn:microsoft.com/office/officeart/2005/8/layout/vList6"/>
    <dgm:cxn modelId="{6AF5CDC0-A6BC-451C-8B34-22D0CDC5FE88}" type="presOf" srcId="{48C70415-0046-44A3-9280-E99DD6D9C081}" destId="{1A27F6E6-6193-4CF4-B75D-3C2AFD26C23B}" srcOrd="0" destOrd="0" presId="urn:microsoft.com/office/officeart/2005/8/layout/vList6"/>
    <dgm:cxn modelId="{33AFCCCA-650B-407C-B8AD-8313E8B299AD}" type="presOf" srcId="{AEE451F0-CF81-47D8-BDA0-F965260758AA}" destId="{764AE803-16E7-4E4C-8B0C-1284A658579F}" srcOrd="0" destOrd="2" presId="urn:microsoft.com/office/officeart/2005/8/layout/vList6"/>
    <dgm:cxn modelId="{C74543DA-022C-4096-8160-08F0CB45C623}" type="presOf" srcId="{6982EA67-C2EB-4CEE-8DF7-D000859AD92C}" destId="{1C6469BF-F9AB-4C07-B5BC-9E96C1F4F391}" srcOrd="0" destOrd="0" presId="urn:microsoft.com/office/officeart/2005/8/layout/vList6"/>
    <dgm:cxn modelId="{09980EE0-A1EE-4C35-B10F-9F2091EE94BE}" type="presOf" srcId="{38112F7D-D1B7-43EE-8748-39C5152649A8}" destId="{B3B86752-75F0-49B2-B17B-A89F5CDA77B8}" srcOrd="0" destOrd="1" presId="urn:microsoft.com/office/officeart/2005/8/layout/vList6"/>
    <dgm:cxn modelId="{4842BDE2-D3F7-41CA-8D11-9602CF790CF1}" srcId="{29867EA4-82FB-4CCC-9EC5-013C01910BB1}" destId="{C1F21E2D-D66B-4ED1-8F8A-B325573C59C3}" srcOrd="1" destOrd="0" parTransId="{0BD35FF6-9945-44CA-9792-A645802595B5}" sibTransId="{B4B97EE7-DCDC-49AB-9C73-06B31EA1129D}"/>
    <dgm:cxn modelId="{4DD450EC-5F59-401B-A2B8-38C30F561E1D}" srcId="{6982EA67-C2EB-4CEE-8DF7-D000859AD92C}" destId="{87E35FB4-08AD-48AB-9879-AABC3CE7C415}" srcOrd="1" destOrd="0" parTransId="{8120AF35-EBE4-4477-BD83-FA2BC91E559B}" sibTransId="{599FF87E-B5D7-4955-9EC5-BF73DD68817D}"/>
    <dgm:cxn modelId="{F2EF04F3-4368-4EE4-9FBF-2CD577DC93E0}" srcId="{29867EA4-82FB-4CCC-9EC5-013C01910BB1}" destId="{725BA69A-6322-4A17-A5FD-06DBBF4BE9F4}" srcOrd="0" destOrd="0" parTransId="{65E7E758-3108-4483-AF6B-B0384C0B7C97}" sibTransId="{5D22E5AE-BEAF-4BCB-996E-A9F5335BD640}"/>
    <dgm:cxn modelId="{AD1C86F6-4635-45FE-BB5F-708570ED16D2}" srcId="{B6DD2EB2-32C9-4522-920E-EA802BFD984D}" destId="{C10479E0-BBA3-4BC9-AF8C-AC0D776EB8F9}" srcOrd="2" destOrd="0" parTransId="{EDC0E923-5E98-48E3-A584-8AB1E2A38099}" sibTransId="{AF4FDAA3-79FF-42BA-9250-B5ECBF792C5A}"/>
    <dgm:cxn modelId="{553013F7-7D3B-4CD4-9A59-C85F8C3203FD}" type="presOf" srcId="{754165DC-4000-451A-847B-B782F093175D}" destId="{43DEB7B1-AD48-46FF-9FA4-B4A8C0B62040}" srcOrd="0" destOrd="1" presId="urn:microsoft.com/office/officeart/2005/8/layout/vList6"/>
    <dgm:cxn modelId="{1623F669-EC8B-420A-A9EB-45A17E529734}" type="presParOf" srcId="{48C66B24-E0B1-4E92-A58E-7572C870EDB4}" destId="{B31DD7E0-2CDF-4C6E-9F57-687E90E9C6C2}" srcOrd="0" destOrd="0" presId="urn:microsoft.com/office/officeart/2005/8/layout/vList6"/>
    <dgm:cxn modelId="{BCAE852D-3ED6-4623-8D0A-7D1085152DF4}" type="presParOf" srcId="{B31DD7E0-2CDF-4C6E-9F57-687E90E9C6C2}" destId="{59CFFBB1-F8A3-47BB-8A20-77FB57D8007E}" srcOrd="0" destOrd="0" presId="urn:microsoft.com/office/officeart/2005/8/layout/vList6"/>
    <dgm:cxn modelId="{32259E99-56A7-4F18-98B3-737375FD469F}" type="presParOf" srcId="{B31DD7E0-2CDF-4C6E-9F57-687E90E9C6C2}" destId="{B3B86752-75F0-49B2-B17B-A89F5CDA77B8}" srcOrd="1" destOrd="0" presId="urn:microsoft.com/office/officeart/2005/8/layout/vList6"/>
    <dgm:cxn modelId="{214CC66D-0515-4D1C-82AE-72175A305152}" type="presParOf" srcId="{48C66B24-E0B1-4E92-A58E-7572C870EDB4}" destId="{4811A291-6026-41FE-82FB-D11CF1E45855}" srcOrd="1" destOrd="0" presId="urn:microsoft.com/office/officeart/2005/8/layout/vList6"/>
    <dgm:cxn modelId="{46E71D9B-F152-42B7-B635-92E0D8E8F289}" type="presParOf" srcId="{48C66B24-E0B1-4E92-A58E-7572C870EDB4}" destId="{BA4E79D5-92E4-4846-A608-4DDADBBC4AE5}" srcOrd="2" destOrd="0" presId="urn:microsoft.com/office/officeart/2005/8/layout/vList6"/>
    <dgm:cxn modelId="{43D860F4-3F69-406B-8925-39E937D6062F}" type="presParOf" srcId="{BA4E79D5-92E4-4846-A608-4DDADBBC4AE5}" destId="{F205D518-CF27-4581-9E4C-7DC2380B2C59}" srcOrd="0" destOrd="0" presId="urn:microsoft.com/office/officeart/2005/8/layout/vList6"/>
    <dgm:cxn modelId="{CFC2DB05-CB2F-4B74-BA90-95C2082AFDA2}" type="presParOf" srcId="{BA4E79D5-92E4-4846-A608-4DDADBBC4AE5}" destId="{764AE803-16E7-4E4C-8B0C-1284A658579F}" srcOrd="1" destOrd="0" presId="urn:microsoft.com/office/officeart/2005/8/layout/vList6"/>
    <dgm:cxn modelId="{C8D482C5-367C-4BFD-99B2-5802D84976DF}" type="presParOf" srcId="{48C66B24-E0B1-4E92-A58E-7572C870EDB4}" destId="{EC788CEB-743A-4A01-8FB5-5399158BA7E8}" srcOrd="3" destOrd="0" presId="urn:microsoft.com/office/officeart/2005/8/layout/vList6"/>
    <dgm:cxn modelId="{BFCF1A8A-3350-4B03-986C-157802AFA831}" type="presParOf" srcId="{48C66B24-E0B1-4E92-A58E-7572C870EDB4}" destId="{E14F3D6A-BB58-45F5-8EDC-DEAB361DFF6E}" srcOrd="4" destOrd="0" presId="urn:microsoft.com/office/officeart/2005/8/layout/vList6"/>
    <dgm:cxn modelId="{57201472-E4BE-46AD-8F90-569D9F07A049}" type="presParOf" srcId="{E14F3D6A-BB58-45F5-8EDC-DEAB361DFF6E}" destId="{1C6469BF-F9AB-4C07-B5BC-9E96C1F4F391}" srcOrd="0" destOrd="0" presId="urn:microsoft.com/office/officeart/2005/8/layout/vList6"/>
    <dgm:cxn modelId="{AC301924-F98F-42BC-87E6-4AC10912A453}" type="presParOf" srcId="{E14F3D6A-BB58-45F5-8EDC-DEAB361DFF6E}" destId="{0316DFEB-8FB4-432B-93FA-326B4DE22EB3}" srcOrd="1" destOrd="0" presId="urn:microsoft.com/office/officeart/2005/8/layout/vList6"/>
    <dgm:cxn modelId="{C11B450C-47C2-49ED-A58A-4859644BADCB}" type="presParOf" srcId="{48C66B24-E0B1-4E92-A58E-7572C870EDB4}" destId="{6A97F99D-74F4-45D9-9D77-20420D85EF01}" srcOrd="5" destOrd="0" presId="urn:microsoft.com/office/officeart/2005/8/layout/vList6"/>
    <dgm:cxn modelId="{E02EB649-F563-4091-AE30-7C2DA2FF40D7}" type="presParOf" srcId="{48C66B24-E0B1-4E92-A58E-7572C870EDB4}" destId="{09590350-12A5-47EC-B8DD-005C3AE3506B}" srcOrd="6" destOrd="0" presId="urn:microsoft.com/office/officeart/2005/8/layout/vList6"/>
    <dgm:cxn modelId="{53F58931-1EB8-4C23-9978-E26B3D10A388}" type="presParOf" srcId="{09590350-12A5-47EC-B8DD-005C3AE3506B}" destId="{1A27F6E6-6193-4CF4-B75D-3C2AFD26C23B}" srcOrd="0" destOrd="0" presId="urn:microsoft.com/office/officeart/2005/8/layout/vList6"/>
    <dgm:cxn modelId="{89D7C142-E74F-473F-A9D4-00587B226387}" type="presParOf" srcId="{09590350-12A5-47EC-B8DD-005C3AE3506B}" destId="{43DEB7B1-AD48-46FF-9FA4-B4A8C0B6204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5C2EC4-7588-4B48-A1D7-98D7EE127A62}" type="doc">
      <dgm:prSet loTypeId="urn:microsoft.com/office/officeart/2005/8/layout/pyramid1" loCatId="pyramid" qsTypeId="urn:microsoft.com/office/officeart/2005/8/quickstyle/simple1" qsCatId="simple" csTypeId="urn:microsoft.com/office/officeart/2005/8/colors/colorful5" csCatId="colorful" phldr="1"/>
      <dgm:spPr/>
    </dgm:pt>
    <dgm:pt modelId="{8759F780-0F17-4F29-84FD-7A32E298B1AF}">
      <dgm:prSet phldrT="[Text]" custT="1"/>
      <dgm:spPr/>
      <dgm:t>
        <a:bodyPr/>
        <a:lstStyle/>
        <a:p>
          <a:pPr rtl="0"/>
          <a:endParaRPr kumimoji="0" lang="en-US" altLang="en-US" sz="2100" b="1" i="0" u="none" strike="noStrike" cap="none" normalizeH="0" baseline="0" dirty="0">
            <a:ln>
              <a:noFill/>
            </a:ln>
            <a:solidFill>
              <a:schemeClr val="tx1"/>
            </a:solidFill>
            <a:effectLst/>
            <a:latin typeface="Calibri" panose="020F0502020204030204" pitchFamily="34" charset="0"/>
          </a:endParaRPr>
        </a:p>
        <a:p>
          <a:pPr rtl="0"/>
          <a:endParaRPr kumimoji="0" lang="en-US" altLang="en-US" sz="2100" b="1" i="0" u="none" strike="noStrike" cap="none" normalizeH="0" baseline="0" dirty="0">
            <a:ln>
              <a:noFill/>
            </a:ln>
            <a:solidFill>
              <a:schemeClr val="tx1"/>
            </a:solidFill>
            <a:effectLst/>
            <a:latin typeface="Calibri" panose="020F0502020204030204" pitchFamily="34" charset="0"/>
          </a:endParaRPr>
        </a:p>
        <a:p>
          <a:pPr rtl="0"/>
          <a:r>
            <a:rPr kumimoji="0" lang="en-US" altLang="en-US" sz="2400" b="1" i="0" u="none" strike="noStrike" cap="none" normalizeH="0" baseline="0" dirty="0">
              <a:ln>
                <a:noFill/>
              </a:ln>
              <a:solidFill>
                <a:schemeClr val="tx1"/>
              </a:solidFill>
              <a:effectLst/>
              <a:latin typeface="Calibri" panose="020F0502020204030204" pitchFamily="34" charset="0"/>
            </a:rPr>
            <a:t>PHASE 1 </a:t>
          </a:r>
        </a:p>
        <a:p>
          <a:pPr rtl="0"/>
          <a:r>
            <a:rPr lang="en-US" altLang="en-US" sz="2100" dirty="0">
              <a:latin typeface="Calibri"/>
              <a:cs typeface="Calibri"/>
            </a:rPr>
            <a:t>Apply!</a:t>
          </a:r>
          <a:endParaRPr lang="en-US" sz="2100" dirty="0"/>
        </a:p>
      </dgm:t>
    </dgm:pt>
    <dgm:pt modelId="{261DBD2C-3415-4C1E-BDCE-A54D69F0AB4E}" type="parTrans" cxnId="{F242F6AB-6720-4DA3-8DEA-0FB800F0D963}">
      <dgm:prSet/>
      <dgm:spPr/>
      <dgm:t>
        <a:bodyPr/>
        <a:lstStyle/>
        <a:p>
          <a:endParaRPr lang="en-US"/>
        </a:p>
      </dgm:t>
    </dgm:pt>
    <dgm:pt modelId="{9E5081D0-3F4B-400A-AE40-DEE1330F41E1}" type="sibTrans" cxnId="{F242F6AB-6720-4DA3-8DEA-0FB800F0D963}">
      <dgm:prSet/>
      <dgm:spPr/>
      <dgm:t>
        <a:bodyPr/>
        <a:lstStyle/>
        <a:p>
          <a:endParaRPr lang="en-US"/>
        </a:p>
      </dgm:t>
    </dgm:pt>
    <dgm:pt modelId="{02493202-B7B1-4E65-90E4-8886BE92727F}">
      <dgm:prSet custT="1"/>
      <dgm:spPr/>
      <dgm:t>
        <a:bodyPr/>
        <a:lstStyle/>
        <a:p>
          <a:pPr rtl="0"/>
          <a:r>
            <a:rPr kumimoji="0" lang="en-US" altLang="en-US" sz="2400" b="1" i="0" u="none" strike="noStrike" cap="none" normalizeH="0" baseline="0" dirty="0">
              <a:ln>
                <a:noFill/>
              </a:ln>
              <a:solidFill>
                <a:schemeClr val="tx1"/>
              </a:solidFill>
              <a:effectLst/>
              <a:latin typeface="Calibri" panose="020F0502020204030204" pitchFamily="34" charset="0"/>
            </a:rPr>
            <a:t>PHASE 2</a:t>
          </a:r>
        </a:p>
        <a:p>
          <a:pPr rtl="0"/>
          <a:r>
            <a:rPr kumimoji="0" lang="en-US" altLang="en-US" sz="2100" b="0" i="0" u="none" strike="noStrike" cap="none" normalizeH="0" baseline="0" dirty="0">
              <a:ln>
                <a:noFill/>
              </a:ln>
              <a:effectLst/>
              <a:latin typeface="Calibri"/>
              <a:cs typeface="Calibri"/>
            </a:rPr>
            <a:t>Org </a:t>
          </a:r>
          <a:r>
            <a:rPr lang="en-US" altLang="en-US" sz="2100" dirty="0">
              <a:latin typeface="Calibri"/>
              <a:cs typeface="Calibri"/>
            </a:rPr>
            <a:t>&amp; Site </a:t>
          </a:r>
          <a:r>
            <a:rPr kumimoji="0" lang="en-US" altLang="en-US" sz="2100" b="0" i="0" u="none" strike="noStrike" cap="none" normalizeH="0" baseline="0" dirty="0">
              <a:ln>
                <a:noFill/>
              </a:ln>
              <a:effectLst/>
              <a:latin typeface="Calibri"/>
              <a:cs typeface="Calibri"/>
            </a:rPr>
            <a:t>Assessment, Web-Training, Work Planning</a:t>
          </a:r>
          <a:endParaRPr kumimoji="0" lang="en-US" altLang="en-US" sz="2100" b="1" i="0" u="none" strike="noStrike" cap="none" normalizeH="0" baseline="0" dirty="0">
            <a:ln>
              <a:noFill/>
            </a:ln>
            <a:solidFill>
              <a:schemeClr val="tx1"/>
            </a:solidFill>
            <a:effectLst/>
            <a:latin typeface="Calibri" panose="020F0502020204030204" pitchFamily="34" charset="0"/>
          </a:endParaRPr>
        </a:p>
      </dgm:t>
    </dgm:pt>
    <dgm:pt modelId="{E7589012-31AB-47FA-9E81-27BA23F407C4}" type="parTrans" cxnId="{A4B7FBAE-5FC7-4502-A314-39FB645C929F}">
      <dgm:prSet/>
      <dgm:spPr/>
      <dgm:t>
        <a:bodyPr/>
        <a:lstStyle/>
        <a:p>
          <a:endParaRPr lang="en-US"/>
        </a:p>
      </dgm:t>
    </dgm:pt>
    <dgm:pt modelId="{88F1370C-5A0B-4FC3-80E5-7C5AAAB6B434}" type="sibTrans" cxnId="{A4B7FBAE-5FC7-4502-A314-39FB645C929F}">
      <dgm:prSet/>
      <dgm:spPr/>
      <dgm:t>
        <a:bodyPr/>
        <a:lstStyle/>
        <a:p>
          <a:endParaRPr lang="en-US"/>
        </a:p>
      </dgm:t>
    </dgm:pt>
    <dgm:pt modelId="{A6F42AE2-7008-472F-AF08-BFB05916312A}">
      <dgm:prSet/>
      <dgm:spPr/>
      <dgm:t>
        <a:bodyPr/>
        <a:lstStyle/>
        <a:p>
          <a:pPr rtl="0"/>
          <a:r>
            <a:rPr kumimoji="0" lang="en-US" altLang="en-US" b="1" i="0" u="none" strike="noStrike" cap="none" normalizeH="0" baseline="0" dirty="0">
              <a:ln>
                <a:noFill/>
              </a:ln>
              <a:solidFill>
                <a:schemeClr val="tx1"/>
              </a:solidFill>
              <a:effectLst/>
              <a:latin typeface="Calibri" panose="020F0502020204030204" pitchFamily="34" charset="0"/>
            </a:rPr>
            <a:t>PHASE 3</a:t>
          </a:r>
        </a:p>
        <a:p>
          <a:pPr rtl="0"/>
          <a:r>
            <a:rPr lang="en-US" dirty="0">
              <a:latin typeface="Calibri"/>
              <a:cs typeface="Calibri"/>
            </a:rPr>
            <a:t>Pair with Development Coach, </a:t>
          </a:r>
          <a:r>
            <a:rPr kumimoji="0" lang="en-US" altLang="en-US" b="0" i="0" u="none" strike="noStrike" cap="none" normalizeH="0" baseline="0" dirty="0">
              <a:ln>
                <a:noFill/>
              </a:ln>
              <a:solidFill>
                <a:schemeClr val="tx1"/>
              </a:solidFill>
              <a:effectLst/>
              <a:latin typeface="Calibri" panose="020F0502020204030204" pitchFamily="34" charset="0"/>
            </a:rPr>
            <a:t>Work Plan </a:t>
          </a:r>
          <a:r>
            <a:rPr kumimoji="0" lang="en-US" altLang="en-US" b="0" i="0" u="none" strike="noStrike" cap="none" normalizeH="0" baseline="0" dirty="0">
              <a:ln>
                <a:noFill/>
              </a:ln>
              <a:effectLst/>
              <a:latin typeface="Calibri"/>
              <a:cs typeface="Calibri"/>
            </a:rPr>
            <a:t>Implementation,</a:t>
          </a:r>
          <a:r>
            <a:rPr lang="en-US" altLang="en-US" dirty="0">
              <a:latin typeface="Calibri"/>
              <a:cs typeface="Calibri"/>
            </a:rPr>
            <a:t> Monthly Trainings</a:t>
          </a:r>
          <a:endParaRPr kumimoji="0" lang="en-US" altLang="en-US" b="1" i="0" u="none" strike="noStrike" cap="none" normalizeH="0" baseline="0" dirty="0">
            <a:ln>
              <a:noFill/>
            </a:ln>
            <a:solidFill>
              <a:schemeClr val="tx1"/>
            </a:solidFill>
            <a:effectLst/>
            <a:latin typeface="Calibri" panose="020F0502020204030204" pitchFamily="34" charset="0"/>
          </a:endParaRPr>
        </a:p>
      </dgm:t>
    </dgm:pt>
    <dgm:pt modelId="{154E0B4C-6A85-4F78-93D2-77F648AB87A3}" type="parTrans" cxnId="{E712B340-C37B-4A92-BBCF-4ED7788A04ED}">
      <dgm:prSet/>
      <dgm:spPr/>
      <dgm:t>
        <a:bodyPr/>
        <a:lstStyle/>
        <a:p>
          <a:endParaRPr lang="en-US"/>
        </a:p>
      </dgm:t>
    </dgm:pt>
    <dgm:pt modelId="{42ED35C8-6E23-4501-9F07-A8F4F0F4D795}" type="sibTrans" cxnId="{E712B340-C37B-4A92-BBCF-4ED7788A04ED}">
      <dgm:prSet/>
      <dgm:spPr/>
      <dgm:t>
        <a:bodyPr/>
        <a:lstStyle/>
        <a:p>
          <a:endParaRPr lang="en-US"/>
        </a:p>
      </dgm:t>
    </dgm:pt>
    <dgm:pt modelId="{23BBA8F0-6B3E-4407-AE03-1B700244488E}">
      <dgm:prSet/>
      <dgm:spPr/>
      <dgm:t>
        <a:bodyPr/>
        <a:lstStyle/>
        <a:p>
          <a:r>
            <a:rPr lang="en-US" altLang="en-US" b="1" dirty="0">
              <a:latin typeface="Calibri"/>
              <a:cs typeface="Calibri"/>
            </a:rPr>
            <a:t>Continuing Support </a:t>
          </a:r>
        </a:p>
        <a:p>
          <a:r>
            <a:rPr lang="en-US" altLang="en-US" dirty="0">
              <a:latin typeface="Calibri"/>
              <a:cs typeface="Calibri"/>
            </a:rPr>
            <a:t>Access to Recoverable Grants and ongoing LISC staff support</a:t>
          </a:r>
          <a:endParaRPr lang="en-US" altLang="en-US" b="1" dirty="0">
            <a:latin typeface="Calibri"/>
            <a:cs typeface="Calibri"/>
          </a:endParaRPr>
        </a:p>
      </dgm:t>
    </dgm:pt>
    <dgm:pt modelId="{8FCA884D-FA8E-4762-B2D1-F97B4185343C}" type="parTrans" cxnId="{C96AE619-5DA5-4F9E-846C-4DD73161F3EC}">
      <dgm:prSet/>
      <dgm:spPr/>
      <dgm:t>
        <a:bodyPr/>
        <a:lstStyle/>
        <a:p>
          <a:endParaRPr lang="en-US"/>
        </a:p>
      </dgm:t>
    </dgm:pt>
    <dgm:pt modelId="{D07B8309-8130-42A2-95F7-CBBE27F5BA23}" type="sibTrans" cxnId="{C96AE619-5DA5-4F9E-846C-4DD73161F3EC}">
      <dgm:prSet/>
      <dgm:spPr/>
      <dgm:t>
        <a:bodyPr/>
        <a:lstStyle/>
        <a:p>
          <a:endParaRPr lang="en-US"/>
        </a:p>
      </dgm:t>
    </dgm:pt>
    <dgm:pt modelId="{E2647105-5C4F-4B8A-94B7-75480BDC5F1C}" type="pres">
      <dgm:prSet presAssocID="{D25C2EC4-7588-4B48-A1D7-98D7EE127A62}" presName="Name0" presStyleCnt="0">
        <dgm:presLayoutVars>
          <dgm:dir/>
          <dgm:animLvl val="lvl"/>
          <dgm:resizeHandles val="exact"/>
        </dgm:presLayoutVars>
      </dgm:prSet>
      <dgm:spPr/>
    </dgm:pt>
    <dgm:pt modelId="{331688C0-1A19-485A-B1B2-DC9D750A9C5C}" type="pres">
      <dgm:prSet presAssocID="{8759F780-0F17-4F29-84FD-7A32E298B1AF}" presName="Name8" presStyleCnt="0"/>
      <dgm:spPr/>
    </dgm:pt>
    <dgm:pt modelId="{8DF47084-5228-4E74-833C-B0C006B7031F}" type="pres">
      <dgm:prSet presAssocID="{8759F780-0F17-4F29-84FD-7A32E298B1AF}" presName="level" presStyleLbl="node1" presStyleIdx="0" presStyleCnt="4">
        <dgm:presLayoutVars>
          <dgm:chMax val="1"/>
          <dgm:bulletEnabled val="1"/>
        </dgm:presLayoutVars>
      </dgm:prSet>
      <dgm:spPr/>
    </dgm:pt>
    <dgm:pt modelId="{674F6E20-E5E8-4F09-A5CD-E6111596191E}" type="pres">
      <dgm:prSet presAssocID="{8759F780-0F17-4F29-84FD-7A32E298B1AF}" presName="levelTx" presStyleLbl="revTx" presStyleIdx="0" presStyleCnt="0">
        <dgm:presLayoutVars>
          <dgm:chMax val="1"/>
          <dgm:bulletEnabled val="1"/>
        </dgm:presLayoutVars>
      </dgm:prSet>
      <dgm:spPr/>
    </dgm:pt>
    <dgm:pt modelId="{F2B03FBD-AB09-4A0D-9C28-815C032A429D}" type="pres">
      <dgm:prSet presAssocID="{02493202-B7B1-4E65-90E4-8886BE92727F}" presName="Name8" presStyleCnt="0"/>
      <dgm:spPr/>
    </dgm:pt>
    <dgm:pt modelId="{D8B24048-44A9-442F-BFBD-2420445E8816}" type="pres">
      <dgm:prSet presAssocID="{02493202-B7B1-4E65-90E4-8886BE92727F}" presName="level" presStyleLbl="node1" presStyleIdx="1" presStyleCnt="4">
        <dgm:presLayoutVars>
          <dgm:chMax val="1"/>
          <dgm:bulletEnabled val="1"/>
        </dgm:presLayoutVars>
      </dgm:prSet>
      <dgm:spPr/>
    </dgm:pt>
    <dgm:pt modelId="{B0A9DEB4-814F-4CCA-8036-979AE5E883D5}" type="pres">
      <dgm:prSet presAssocID="{02493202-B7B1-4E65-90E4-8886BE92727F}" presName="levelTx" presStyleLbl="revTx" presStyleIdx="0" presStyleCnt="0">
        <dgm:presLayoutVars>
          <dgm:chMax val="1"/>
          <dgm:bulletEnabled val="1"/>
        </dgm:presLayoutVars>
      </dgm:prSet>
      <dgm:spPr/>
    </dgm:pt>
    <dgm:pt modelId="{52FA5AA6-A89D-4752-BB16-2EA5D3F2170A}" type="pres">
      <dgm:prSet presAssocID="{A6F42AE2-7008-472F-AF08-BFB05916312A}" presName="Name8" presStyleCnt="0"/>
      <dgm:spPr/>
    </dgm:pt>
    <dgm:pt modelId="{FCFD8325-EAE8-4877-AFF2-7E9D6F2D0B18}" type="pres">
      <dgm:prSet presAssocID="{A6F42AE2-7008-472F-AF08-BFB05916312A}" presName="level" presStyleLbl="node1" presStyleIdx="2" presStyleCnt="4">
        <dgm:presLayoutVars>
          <dgm:chMax val="1"/>
          <dgm:bulletEnabled val="1"/>
        </dgm:presLayoutVars>
      </dgm:prSet>
      <dgm:spPr/>
    </dgm:pt>
    <dgm:pt modelId="{ED197905-A26F-4AA5-BB1E-792D07E88DE8}" type="pres">
      <dgm:prSet presAssocID="{A6F42AE2-7008-472F-AF08-BFB05916312A}" presName="levelTx" presStyleLbl="revTx" presStyleIdx="0" presStyleCnt="0">
        <dgm:presLayoutVars>
          <dgm:chMax val="1"/>
          <dgm:bulletEnabled val="1"/>
        </dgm:presLayoutVars>
      </dgm:prSet>
      <dgm:spPr/>
    </dgm:pt>
    <dgm:pt modelId="{17509D33-B611-407F-B739-90377590A2F7}" type="pres">
      <dgm:prSet presAssocID="{23BBA8F0-6B3E-4407-AE03-1B700244488E}" presName="Name8" presStyleCnt="0"/>
      <dgm:spPr/>
    </dgm:pt>
    <dgm:pt modelId="{5E88E0A5-33DF-463C-B7EC-86DA801FC492}" type="pres">
      <dgm:prSet presAssocID="{23BBA8F0-6B3E-4407-AE03-1B700244488E}" presName="level" presStyleLbl="node1" presStyleIdx="3" presStyleCnt="4">
        <dgm:presLayoutVars>
          <dgm:chMax val="1"/>
          <dgm:bulletEnabled val="1"/>
        </dgm:presLayoutVars>
      </dgm:prSet>
      <dgm:spPr/>
    </dgm:pt>
    <dgm:pt modelId="{E314173E-294F-4887-9AEE-E2E78F9CFAA4}" type="pres">
      <dgm:prSet presAssocID="{23BBA8F0-6B3E-4407-AE03-1B700244488E}" presName="levelTx" presStyleLbl="revTx" presStyleIdx="0" presStyleCnt="0">
        <dgm:presLayoutVars>
          <dgm:chMax val="1"/>
          <dgm:bulletEnabled val="1"/>
        </dgm:presLayoutVars>
      </dgm:prSet>
      <dgm:spPr/>
    </dgm:pt>
  </dgm:ptLst>
  <dgm:cxnLst>
    <dgm:cxn modelId="{8D44300D-1A04-40A8-B62D-CAF7376FF492}" type="presOf" srcId="{23BBA8F0-6B3E-4407-AE03-1B700244488E}" destId="{E314173E-294F-4887-9AEE-E2E78F9CFAA4}" srcOrd="1" destOrd="0" presId="urn:microsoft.com/office/officeart/2005/8/layout/pyramid1"/>
    <dgm:cxn modelId="{ABD69F15-459B-4369-825A-41A32FF9164F}" type="presOf" srcId="{A6F42AE2-7008-472F-AF08-BFB05916312A}" destId="{ED197905-A26F-4AA5-BB1E-792D07E88DE8}" srcOrd="1" destOrd="0" presId="urn:microsoft.com/office/officeart/2005/8/layout/pyramid1"/>
    <dgm:cxn modelId="{C96AE619-5DA5-4F9E-846C-4DD73161F3EC}" srcId="{D25C2EC4-7588-4B48-A1D7-98D7EE127A62}" destId="{23BBA8F0-6B3E-4407-AE03-1B700244488E}" srcOrd="3" destOrd="0" parTransId="{8FCA884D-FA8E-4762-B2D1-F97B4185343C}" sibTransId="{D07B8309-8130-42A2-95F7-CBBE27F5BA23}"/>
    <dgm:cxn modelId="{B614AF1E-2691-407B-9BEF-0D1BA4936CAE}" type="presOf" srcId="{23BBA8F0-6B3E-4407-AE03-1B700244488E}" destId="{5E88E0A5-33DF-463C-B7EC-86DA801FC492}" srcOrd="0" destOrd="0" presId="urn:microsoft.com/office/officeart/2005/8/layout/pyramid1"/>
    <dgm:cxn modelId="{8CCC752A-DC85-4A17-A850-0BA9BE77C325}" type="presOf" srcId="{8759F780-0F17-4F29-84FD-7A32E298B1AF}" destId="{674F6E20-E5E8-4F09-A5CD-E6111596191E}" srcOrd="1" destOrd="0" presId="urn:microsoft.com/office/officeart/2005/8/layout/pyramid1"/>
    <dgm:cxn modelId="{E712B340-C37B-4A92-BBCF-4ED7788A04ED}" srcId="{D25C2EC4-7588-4B48-A1D7-98D7EE127A62}" destId="{A6F42AE2-7008-472F-AF08-BFB05916312A}" srcOrd="2" destOrd="0" parTransId="{154E0B4C-6A85-4F78-93D2-77F648AB87A3}" sibTransId="{42ED35C8-6E23-4501-9F07-A8F4F0F4D795}"/>
    <dgm:cxn modelId="{2352DF54-0A56-4735-B9D6-D8B7860F5493}" type="presOf" srcId="{A6F42AE2-7008-472F-AF08-BFB05916312A}" destId="{FCFD8325-EAE8-4877-AFF2-7E9D6F2D0B18}" srcOrd="0" destOrd="0" presId="urn:microsoft.com/office/officeart/2005/8/layout/pyramid1"/>
    <dgm:cxn modelId="{F242F6AB-6720-4DA3-8DEA-0FB800F0D963}" srcId="{D25C2EC4-7588-4B48-A1D7-98D7EE127A62}" destId="{8759F780-0F17-4F29-84FD-7A32E298B1AF}" srcOrd="0" destOrd="0" parTransId="{261DBD2C-3415-4C1E-BDCE-A54D69F0AB4E}" sibTransId="{9E5081D0-3F4B-400A-AE40-DEE1330F41E1}"/>
    <dgm:cxn modelId="{A4B7FBAE-5FC7-4502-A314-39FB645C929F}" srcId="{D25C2EC4-7588-4B48-A1D7-98D7EE127A62}" destId="{02493202-B7B1-4E65-90E4-8886BE92727F}" srcOrd="1" destOrd="0" parTransId="{E7589012-31AB-47FA-9E81-27BA23F407C4}" sibTransId="{88F1370C-5A0B-4FC3-80E5-7C5AAAB6B434}"/>
    <dgm:cxn modelId="{A61550B5-74E9-43FB-AEAB-93C22C02E037}" type="presOf" srcId="{D25C2EC4-7588-4B48-A1D7-98D7EE127A62}" destId="{E2647105-5C4F-4B8A-94B7-75480BDC5F1C}" srcOrd="0" destOrd="0" presId="urn:microsoft.com/office/officeart/2005/8/layout/pyramid1"/>
    <dgm:cxn modelId="{537858BC-82F0-4FF5-9A7A-40EA08112C88}" type="presOf" srcId="{02493202-B7B1-4E65-90E4-8886BE92727F}" destId="{D8B24048-44A9-442F-BFBD-2420445E8816}" srcOrd="0" destOrd="0" presId="urn:microsoft.com/office/officeart/2005/8/layout/pyramid1"/>
    <dgm:cxn modelId="{DC2D62BE-7738-47E2-A59F-8978BBD3CBD3}" type="presOf" srcId="{02493202-B7B1-4E65-90E4-8886BE92727F}" destId="{B0A9DEB4-814F-4CCA-8036-979AE5E883D5}" srcOrd="1" destOrd="0" presId="urn:microsoft.com/office/officeart/2005/8/layout/pyramid1"/>
    <dgm:cxn modelId="{B35E2EC2-5CA1-4B1D-B711-DF785DE74378}" type="presOf" srcId="{8759F780-0F17-4F29-84FD-7A32E298B1AF}" destId="{8DF47084-5228-4E74-833C-B0C006B7031F}" srcOrd="0" destOrd="0" presId="urn:microsoft.com/office/officeart/2005/8/layout/pyramid1"/>
    <dgm:cxn modelId="{B98049FE-D257-4695-9A18-47C78C589970}" type="presParOf" srcId="{E2647105-5C4F-4B8A-94B7-75480BDC5F1C}" destId="{331688C0-1A19-485A-B1B2-DC9D750A9C5C}" srcOrd="0" destOrd="0" presId="urn:microsoft.com/office/officeart/2005/8/layout/pyramid1"/>
    <dgm:cxn modelId="{F6A86B99-A0AA-4530-8A22-11BDD30EA47C}" type="presParOf" srcId="{331688C0-1A19-485A-B1B2-DC9D750A9C5C}" destId="{8DF47084-5228-4E74-833C-B0C006B7031F}" srcOrd="0" destOrd="0" presId="urn:microsoft.com/office/officeart/2005/8/layout/pyramid1"/>
    <dgm:cxn modelId="{E1153060-68A5-413C-A3E3-FA1ABEB66859}" type="presParOf" srcId="{331688C0-1A19-485A-B1B2-DC9D750A9C5C}" destId="{674F6E20-E5E8-4F09-A5CD-E6111596191E}" srcOrd="1" destOrd="0" presId="urn:microsoft.com/office/officeart/2005/8/layout/pyramid1"/>
    <dgm:cxn modelId="{0D4527EC-F5D7-46D7-ACE9-F5E35503D5FF}" type="presParOf" srcId="{E2647105-5C4F-4B8A-94B7-75480BDC5F1C}" destId="{F2B03FBD-AB09-4A0D-9C28-815C032A429D}" srcOrd="1" destOrd="0" presId="urn:microsoft.com/office/officeart/2005/8/layout/pyramid1"/>
    <dgm:cxn modelId="{81809200-6421-430A-ADF6-1543AFEDC713}" type="presParOf" srcId="{F2B03FBD-AB09-4A0D-9C28-815C032A429D}" destId="{D8B24048-44A9-442F-BFBD-2420445E8816}" srcOrd="0" destOrd="0" presId="urn:microsoft.com/office/officeart/2005/8/layout/pyramid1"/>
    <dgm:cxn modelId="{D1FE8FDF-05CD-4C08-B780-2D8A5BE86D0D}" type="presParOf" srcId="{F2B03FBD-AB09-4A0D-9C28-815C032A429D}" destId="{B0A9DEB4-814F-4CCA-8036-979AE5E883D5}" srcOrd="1" destOrd="0" presId="urn:microsoft.com/office/officeart/2005/8/layout/pyramid1"/>
    <dgm:cxn modelId="{A7EC7258-7F6C-4424-AE61-DF35E7B16BB1}" type="presParOf" srcId="{E2647105-5C4F-4B8A-94B7-75480BDC5F1C}" destId="{52FA5AA6-A89D-4752-BB16-2EA5D3F2170A}" srcOrd="2" destOrd="0" presId="urn:microsoft.com/office/officeart/2005/8/layout/pyramid1"/>
    <dgm:cxn modelId="{28060CBE-0FAC-4312-8DAB-5140B5A98F4C}" type="presParOf" srcId="{52FA5AA6-A89D-4752-BB16-2EA5D3F2170A}" destId="{FCFD8325-EAE8-4877-AFF2-7E9D6F2D0B18}" srcOrd="0" destOrd="0" presId="urn:microsoft.com/office/officeart/2005/8/layout/pyramid1"/>
    <dgm:cxn modelId="{0819573D-4BEA-4488-AA5B-6547A2415DE5}" type="presParOf" srcId="{52FA5AA6-A89D-4752-BB16-2EA5D3F2170A}" destId="{ED197905-A26F-4AA5-BB1E-792D07E88DE8}" srcOrd="1" destOrd="0" presId="urn:microsoft.com/office/officeart/2005/8/layout/pyramid1"/>
    <dgm:cxn modelId="{6E559969-7F12-4BDC-94F8-62457CE665B9}" type="presParOf" srcId="{E2647105-5C4F-4B8A-94B7-75480BDC5F1C}" destId="{17509D33-B611-407F-B739-90377590A2F7}" srcOrd="3" destOrd="0" presId="urn:microsoft.com/office/officeart/2005/8/layout/pyramid1"/>
    <dgm:cxn modelId="{1EAE6EB1-0124-4CBD-926D-D6B553D945C0}" type="presParOf" srcId="{17509D33-B611-407F-B739-90377590A2F7}" destId="{5E88E0A5-33DF-463C-B7EC-86DA801FC492}" srcOrd="0" destOrd="0" presId="urn:microsoft.com/office/officeart/2005/8/layout/pyramid1"/>
    <dgm:cxn modelId="{8498A0C3-4A10-4631-937F-A05FBF229E9F}" type="presParOf" srcId="{17509D33-B611-407F-B739-90377590A2F7}" destId="{E314173E-294F-4887-9AEE-E2E78F9CFAA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58580-B66A-4FD7-9605-FA0DA49C38F8}">
      <dsp:nvSpPr>
        <dsp:cNvPr id="0" name=""/>
        <dsp:cNvSpPr/>
      </dsp:nvSpPr>
      <dsp:spPr>
        <a:xfrm>
          <a:off x="7510" y="1350653"/>
          <a:ext cx="1014549" cy="10145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Insufficient Affordable Housing</a:t>
          </a:r>
        </a:p>
      </dsp:txBody>
      <dsp:txXfrm>
        <a:off x="156087" y="1499230"/>
        <a:ext cx="717395" cy="717395"/>
      </dsp:txXfrm>
    </dsp:sp>
    <dsp:sp modelId="{73A67DC5-BBC4-4BA8-BA65-B32D92517222}">
      <dsp:nvSpPr>
        <dsp:cNvPr id="0" name=""/>
        <dsp:cNvSpPr/>
      </dsp:nvSpPr>
      <dsp:spPr>
        <a:xfrm>
          <a:off x="1104441" y="1563708"/>
          <a:ext cx="588438" cy="588438"/>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182438" y="1788727"/>
        <a:ext cx="432444" cy="138400"/>
      </dsp:txXfrm>
    </dsp:sp>
    <dsp:sp modelId="{4A385777-0514-4505-8694-E3D378CE0C12}">
      <dsp:nvSpPr>
        <dsp:cNvPr id="0" name=""/>
        <dsp:cNvSpPr/>
      </dsp:nvSpPr>
      <dsp:spPr>
        <a:xfrm>
          <a:off x="1775260" y="1350653"/>
          <a:ext cx="1014549" cy="10145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Scarce Land for Development</a:t>
          </a:r>
        </a:p>
      </dsp:txBody>
      <dsp:txXfrm>
        <a:off x="1923837" y="1499230"/>
        <a:ext cx="717395" cy="717395"/>
      </dsp:txXfrm>
    </dsp:sp>
    <dsp:sp modelId="{D0109683-2BCB-47D4-9D29-1F219785172B}">
      <dsp:nvSpPr>
        <dsp:cNvPr id="0" name=""/>
        <dsp:cNvSpPr/>
      </dsp:nvSpPr>
      <dsp:spPr>
        <a:xfrm>
          <a:off x="2872191" y="1563708"/>
          <a:ext cx="588438" cy="588438"/>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50188" y="1788727"/>
        <a:ext cx="432444" cy="138400"/>
      </dsp:txXfrm>
    </dsp:sp>
    <dsp:sp modelId="{3653A7A8-3929-426D-A2E3-049E22890D76}">
      <dsp:nvSpPr>
        <dsp:cNvPr id="0" name=""/>
        <dsp:cNvSpPr/>
      </dsp:nvSpPr>
      <dsp:spPr>
        <a:xfrm>
          <a:off x="3543011" y="1350653"/>
          <a:ext cx="1014549" cy="10145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Faith organization with Real Estate</a:t>
          </a:r>
        </a:p>
      </dsp:txBody>
      <dsp:txXfrm>
        <a:off x="3691588" y="1499230"/>
        <a:ext cx="717395" cy="717395"/>
      </dsp:txXfrm>
    </dsp:sp>
    <dsp:sp modelId="{42A8E2A0-E5B2-4160-959B-262390C8E1AB}">
      <dsp:nvSpPr>
        <dsp:cNvPr id="0" name=""/>
        <dsp:cNvSpPr/>
      </dsp:nvSpPr>
      <dsp:spPr>
        <a:xfrm>
          <a:off x="4639941" y="1563708"/>
          <a:ext cx="588438" cy="588438"/>
        </a:xfrm>
        <a:prstGeom prst="mathPlus">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717938" y="1788727"/>
        <a:ext cx="432444" cy="138400"/>
      </dsp:txXfrm>
    </dsp:sp>
    <dsp:sp modelId="{D3697CB4-30DB-4DC1-BD74-3EC8A95D63AF}">
      <dsp:nvSpPr>
        <dsp:cNvPr id="0" name=""/>
        <dsp:cNvSpPr/>
      </dsp:nvSpPr>
      <dsp:spPr>
        <a:xfrm>
          <a:off x="5310761" y="1350653"/>
          <a:ext cx="1014549" cy="1014549"/>
        </a:xfrm>
        <a:prstGeom prst="ellipse">
          <a:avLst/>
        </a:prstGeom>
        <a:solidFill>
          <a:srgbClr val="D3EBEC"/>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Coaching, Education &amp; Resources</a:t>
          </a:r>
        </a:p>
      </dsp:txBody>
      <dsp:txXfrm>
        <a:off x="5459338" y="1499230"/>
        <a:ext cx="717395" cy="717395"/>
      </dsp:txXfrm>
    </dsp:sp>
    <dsp:sp modelId="{44C39F92-1B4F-4760-ACA8-FE71280CF706}">
      <dsp:nvSpPr>
        <dsp:cNvPr id="0" name=""/>
        <dsp:cNvSpPr/>
      </dsp:nvSpPr>
      <dsp:spPr>
        <a:xfrm>
          <a:off x="6407692" y="1563708"/>
          <a:ext cx="588438" cy="588438"/>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485689" y="1684926"/>
        <a:ext cx="432444" cy="346002"/>
      </dsp:txXfrm>
    </dsp:sp>
    <dsp:sp modelId="{055E15B9-431F-4054-8F26-95A96C1BBC81}">
      <dsp:nvSpPr>
        <dsp:cNvPr id="0" name=""/>
        <dsp:cNvSpPr/>
      </dsp:nvSpPr>
      <dsp:spPr>
        <a:xfrm>
          <a:off x="7078512" y="1350653"/>
          <a:ext cx="1014549" cy="1014549"/>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Affordable Housing Development</a:t>
          </a:r>
        </a:p>
      </dsp:txBody>
      <dsp:txXfrm>
        <a:off x="7227089" y="1499230"/>
        <a:ext cx="717395" cy="7173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10E9B-985B-4A0B-9188-5270AED57D01}">
      <dsp:nvSpPr>
        <dsp:cNvPr id="0" name=""/>
        <dsp:cNvSpPr/>
      </dsp:nvSpPr>
      <dsp:spPr>
        <a:xfrm>
          <a:off x="0" y="349889"/>
          <a:ext cx="7421562" cy="722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5996" tIns="354076" rIns="575996"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t>Four </a:t>
          </a:r>
          <a:r>
            <a:rPr lang="en-US" sz="1700" kern="1200" dirty="0">
              <a:latin typeface="Calibri Light" panose="020F0302020204030204"/>
            </a:rPr>
            <a:t>Guidebooks</a:t>
          </a:r>
          <a:endParaRPr lang="en-US" sz="1700" kern="1200" dirty="0"/>
        </a:p>
      </dsp:txBody>
      <dsp:txXfrm>
        <a:off x="0" y="349889"/>
        <a:ext cx="7421562" cy="722925"/>
      </dsp:txXfrm>
    </dsp:sp>
    <dsp:sp modelId="{2C4060E8-B8EB-49FC-B823-FC691FEC4B59}">
      <dsp:nvSpPr>
        <dsp:cNvPr id="0" name=""/>
        <dsp:cNvSpPr/>
      </dsp:nvSpPr>
      <dsp:spPr>
        <a:xfrm>
          <a:off x="371078" y="98969"/>
          <a:ext cx="5195093"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362" tIns="0" rIns="196362" bIns="0" numCol="1" spcCol="1270" anchor="ctr" anchorCtr="0">
          <a:noAutofit/>
        </a:bodyPr>
        <a:lstStyle/>
        <a:p>
          <a:pPr marL="0" lvl="0" indent="0" algn="l" defTabSz="755650" rtl="0">
            <a:lnSpc>
              <a:spcPct val="90000"/>
            </a:lnSpc>
            <a:spcBef>
              <a:spcPct val="0"/>
            </a:spcBef>
            <a:spcAft>
              <a:spcPct val="35000"/>
            </a:spcAft>
            <a:buNone/>
          </a:pPr>
          <a:r>
            <a:rPr lang="en-US" sz="1700" kern="1200" dirty="0"/>
            <a:t>Materials </a:t>
          </a:r>
        </a:p>
      </dsp:txBody>
      <dsp:txXfrm>
        <a:off x="395576" y="123467"/>
        <a:ext cx="5146097" cy="452844"/>
      </dsp:txXfrm>
    </dsp:sp>
    <dsp:sp modelId="{08FDB149-6729-4BA8-9859-C8A87B5F7297}">
      <dsp:nvSpPr>
        <dsp:cNvPr id="0" name=""/>
        <dsp:cNvSpPr/>
      </dsp:nvSpPr>
      <dsp:spPr>
        <a:xfrm>
          <a:off x="0" y="1415535"/>
          <a:ext cx="7421562" cy="1017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5996" tIns="354076" rIns="575996"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Calibri Light" panose="020F0302020204030204"/>
            </a:rPr>
            <a:t>Recorded videos and self-assessments</a:t>
          </a:r>
          <a:endParaRPr lang="en-US" sz="1700" kern="1200" dirty="0"/>
        </a:p>
        <a:p>
          <a:pPr marL="171450" lvl="1" indent="-171450" algn="l" defTabSz="755650" rtl="0">
            <a:lnSpc>
              <a:spcPct val="90000"/>
            </a:lnSpc>
            <a:spcBef>
              <a:spcPct val="0"/>
            </a:spcBef>
            <a:spcAft>
              <a:spcPct val="15000"/>
            </a:spcAft>
            <a:buChar char="•"/>
          </a:pPr>
          <a:r>
            <a:rPr lang="en-US" sz="1700" kern="1200" dirty="0">
              <a:latin typeface="Calibri Light" panose="020F0302020204030204"/>
            </a:rPr>
            <a:t>Self-guided learning</a:t>
          </a:r>
          <a:endParaRPr lang="en-US" sz="1700" kern="1200" dirty="0"/>
        </a:p>
      </dsp:txBody>
      <dsp:txXfrm>
        <a:off x="0" y="1415535"/>
        <a:ext cx="7421562" cy="1017450"/>
      </dsp:txXfrm>
    </dsp:sp>
    <dsp:sp modelId="{3368B6DE-8461-4F83-8268-72982B33448D}">
      <dsp:nvSpPr>
        <dsp:cNvPr id="0" name=""/>
        <dsp:cNvSpPr/>
      </dsp:nvSpPr>
      <dsp:spPr>
        <a:xfrm>
          <a:off x="371078" y="1164615"/>
          <a:ext cx="5195093"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362" tIns="0" rIns="196362" bIns="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Calibri Light" panose="020F0302020204030204"/>
            </a:rPr>
            <a:t>Web-training – 101 series</a:t>
          </a:r>
          <a:endParaRPr lang="en-US" sz="1700" kern="1200" dirty="0"/>
        </a:p>
      </dsp:txBody>
      <dsp:txXfrm>
        <a:off x="395576" y="1189113"/>
        <a:ext cx="5146097" cy="452844"/>
      </dsp:txXfrm>
    </dsp:sp>
    <dsp:sp modelId="{4BD2B5D6-C00D-4513-90BF-C41ACA72444D}">
      <dsp:nvSpPr>
        <dsp:cNvPr id="0" name=""/>
        <dsp:cNvSpPr/>
      </dsp:nvSpPr>
      <dsp:spPr>
        <a:xfrm>
          <a:off x="0" y="2775704"/>
          <a:ext cx="7421562" cy="96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5996" tIns="354076" rIns="575996"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Calibri Light" panose="020F0302020204030204"/>
            </a:rPr>
            <a:t>Planning for our third cohort right now, hoping to start accepting applications in the summer. </a:t>
          </a:r>
        </a:p>
      </dsp:txBody>
      <dsp:txXfrm>
        <a:off x="0" y="2775704"/>
        <a:ext cx="7421562" cy="963900"/>
      </dsp:txXfrm>
    </dsp:sp>
    <dsp:sp modelId="{FA613D0D-7204-46C5-B074-987865C658AC}">
      <dsp:nvSpPr>
        <dsp:cNvPr id="0" name=""/>
        <dsp:cNvSpPr/>
      </dsp:nvSpPr>
      <dsp:spPr>
        <a:xfrm>
          <a:off x="371078" y="2524784"/>
          <a:ext cx="5195093"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362" tIns="0" rIns="196362" bIns="0" numCol="1" spcCol="1270" anchor="ctr" anchorCtr="0">
          <a:noAutofit/>
        </a:bodyPr>
        <a:lstStyle/>
        <a:p>
          <a:pPr marL="0" lvl="0" indent="0" algn="l" defTabSz="755650" rtl="0">
            <a:lnSpc>
              <a:spcPct val="90000"/>
            </a:lnSpc>
            <a:spcBef>
              <a:spcPct val="0"/>
            </a:spcBef>
            <a:spcAft>
              <a:spcPct val="35000"/>
            </a:spcAft>
            <a:buNone/>
          </a:pPr>
          <a:r>
            <a:rPr lang="en-US" sz="1700" b="0" kern="1200" dirty="0"/>
            <a:t>Intensive TA program</a:t>
          </a:r>
        </a:p>
      </dsp:txBody>
      <dsp:txXfrm>
        <a:off x="395576" y="2549282"/>
        <a:ext cx="5146097"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4F8F9-794B-4384-81A8-AE85C002A68F}">
      <dsp:nvSpPr>
        <dsp:cNvPr id="0" name=""/>
        <dsp:cNvSpPr/>
      </dsp:nvSpPr>
      <dsp:spPr>
        <a:xfrm>
          <a:off x="126529" y="461"/>
          <a:ext cx="2129205" cy="1277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Calibri Light" panose="020F0302020204030204"/>
            </a:rPr>
            <a:t>Part 1</a:t>
          </a:r>
          <a:r>
            <a:rPr lang="en-US" sz="1700" kern="1200" dirty="0"/>
            <a:t>: What is affordable housing?  </a:t>
          </a:r>
          <a:endParaRPr lang="en-US" sz="1700" kern="1200" dirty="0">
            <a:latin typeface="Calibri Light" panose="020F0302020204030204"/>
          </a:endParaRPr>
        </a:p>
      </dsp:txBody>
      <dsp:txXfrm>
        <a:off x="126529" y="461"/>
        <a:ext cx="2129205" cy="1277523"/>
      </dsp:txXfrm>
    </dsp:sp>
    <dsp:sp modelId="{49732C53-E729-4900-A4CF-9967FEB770BE}">
      <dsp:nvSpPr>
        <dsp:cNvPr id="0" name=""/>
        <dsp:cNvSpPr/>
      </dsp:nvSpPr>
      <dsp:spPr>
        <a:xfrm>
          <a:off x="2468655" y="461"/>
          <a:ext cx="2129205" cy="1277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Calibri Light" panose="020F0302020204030204"/>
            </a:rPr>
            <a:t>Part</a:t>
          </a:r>
          <a:r>
            <a:rPr lang="en-US" sz="1700" kern="1200" dirty="0"/>
            <a:t> 2: Organizational readiness  </a:t>
          </a:r>
          <a:endParaRPr lang="en-US" sz="1700" kern="1200" dirty="0">
            <a:latin typeface="Calibri Light" panose="020F0302020204030204"/>
          </a:endParaRPr>
        </a:p>
      </dsp:txBody>
      <dsp:txXfrm>
        <a:off x="2468655" y="461"/>
        <a:ext cx="2129205" cy="1277523"/>
      </dsp:txXfrm>
    </dsp:sp>
    <dsp:sp modelId="{C1515E1F-B561-43A3-AFB7-F1AB6287B504}">
      <dsp:nvSpPr>
        <dsp:cNvPr id="0" name=""/>
        <dsp:cNvSpPr/>
      </dsp:nvSpPr>
      <dsp:spPr>
        <a:xfrm>
          <a:off x="126529" y="1490904"/>
          <a:ext cx="2129205" cy="1277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Calibri Light" panose="020F0302020204030204"/>
            </a:rPr>
            <a:t>Part</a:t>
          </a:r>
          <a:r>
            <a:rPr lang="en-US" sz="1700" kern="1200" dirty="0"/>
            <a:t> </a:t>
          </a:r>
          <a:r>
            <a:rPr lang="en-US" sz="1700" kern="1200" dirty="0">
              <a:latin typeface="Calibri Light" panose="020F0302020204030204"/>
            </a:rPr>
            <a:t>3: Joint Venture partnership model </a:t>
          </a:r>
          <a:endParaRPr lang="en-US" sz="1700" kern="1200" dirty="0"/>
        </a:p>
      </dsp:txBody>
      <dsp:txXfrm>
        <a:off x="126529" y="1490904"/>
        <a:ext cx="2129205" cy="1277523"/>
      </dsp:txXfrm>
    </dsp:sp>
    <dsp:sp modelId="{19F981B5-C7BF-4E2D-A4D4-3F2A15D48A7C}">
      <dsp:nvSpPr>
        <dsp:cNvPr id="0" name=""/>
        <dsp:cNvSpPr/>
      </dsp:nvSpPr>
      <dsp:spPr>
        <a:xfrm>
          <a:off x="2468655" y="1490904"/>
          <a:ext cx="2129205" cy="1277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Calibri Light" panose="020F0302020204030204"/>
            </a:rPr>
            <a:t>Part 4</a:t>
          </a:r>
          <a:r>
            <a:rPr lang="en-US" sz="1700" kern="1200" dirty="0"/>
            <a:t>: Affordable housing development process overview  </a:t>
          </a:r>
        </a:p>
      </dsp:txBody>
      <dsp:txXfrm>
        <a:off x="2468655" y="1490904"/>
        <a:ext cx="2129205" cy="12775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342F1-1110-4942-B9B5-C20655901F18}">
      <dsp:nvSpPr>
        <dsp:cNvPr id="0" name=""/>
        <dsp:cNvSpPr/>
      </dsp:nvSpPr>
      <dsp:spPr>
        <a:xfrm>
          <a:off x="11829" y="0"/>
          <a:ext cx="2272253" cy="25750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 with Development Coach to identify development milestone and create TA Plan</a:t>
          </a:r>
        </a:p>
      </dsp:txBody>
      <dsp:txXfrm>
        <a:off x="78381" y="66552"/>
        <a:ext cx="2139149" cy="2441957"/>
      </dsp:txXfrm>
    </dsp:sp>
    <dsp:sp modelId="{91BC3EC6-2038-47C9-A3EA-78E360E0E767}">
      <dsp:nvSpPr>
        <dsp:cNvPr id="0" name=""/>
        <dsp:cNvSpPr/>
      </dsp:nvSpPr>
      <dsp:spPr>
        <a:xfrm>
          <a:off x="2511309" y="1005771"/>
          <a:ext cx="481717" cy="5635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511309" y="1118475"/>
        <a:ext cx="337202" cy="338110"/>
      </dsp:txXfrm>
    </dsp:sp>
    <dsp:sp modelId="{AA78A646-5735-4859-8BE1-58A0CAA8CE94}">
      <dsp:nvSpPr>
        <dsp:cNvPr id="0" name=""/>
        <dsp:cNvSpPr/>
      </dsp:nvSpPr>
      <dsp:spPr>
        <a:xfrm>
          <a:off x="3192985" y="0"/>
          <a:ext cx="2272253" cy="25750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 with Development Coach to Implement TA Plan and utilize program resources</a:t>
          </a:r>
        </a:p>
      </dsp:txBody>
      <dsp:txXfrm>
        <a:off x="3259537" y="66552"/>
        <a:ext cx="2139149" cy="2441957"/>
      </dsp:txXfrm>
    </dsp:sp>
    <dsp:sp modelId="{1CD95A14-66BD-48F2-B758-C2DDED2008D2}">
      <dsp:nvSpPr>
        <dsp:cNvPr id="0" name=""/>
        <dsp:cNvSpPr/>
      </dsp:nvSpPr>
      <dsp:spPr>
        <a:xfrm>
          <a:off x="5692464" y="1005771"/>
          <a:ext cx="481717" cy="5635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692464" y="1118475"/>
        <a:ext cx="337202" cy="338110"/>
      </dsp:txXfrm>
    </dsp:sp>
    <dsp:sp modelId="{51D1DFAA-9E4D-4B3E-89C2-FC097E16D489}">
      <dsp:nvSpPr>
        <dsp:cNvPr id="0" name=""/>
        <dsp:cNvSpPr/>
      </dsp:nvSpPr>
      <dsp:spPr>
        <a:xfrm>
          <a:off x="6374141" y="0"/>
          <a:ext cx="2272253" cy="25750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Outcomes range: prepare RFP to partner with an experienced developer, OR decide that pursuing development is not best use of church’s resources</a:t>
          </a:r>
        </a:p>
      </dsp:txBody>
      <dsp:txXfrm>
        <a:off x="6440693" y="66552"/>
        <a:ext cx="2139149" cy="2441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86752-75F0-49B2-B17B-A89F5CDA77B8}">
      <dsp:nvSpPr>
        <dsp:cNvPr id="0" name=""/>
        <dsp:cNvSpPr/>
      </dsp:nvSpPr>
      <dsp:spPr>
        <a:xfrm>
          <a:off x="3244102" y="997"/>
          <a:ext cx="4866154" cy="7910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rtl="0">
            <a:lnSpc>
              <a:spcPct val="90000"/>
            </a:lnSpc>
            <a:spcBef>
              <a:spcPct val="0"/>
            </a:spcBef>
            <a:spcAft>
              <a:spcPct val="15000"/>
            </a:spcAft>
            <a:buChar char="•"/>
          </a:pPr>
          <a:r>
            <a:rPr lang="en-US" sz="900" b="0" kern="1200" dirty="0">
              <a:latin typeface="Calibri Light" panose="020F0302020204030204"/>
            </a:rPr>
            <a:t>Why Affordable Housing?  </a:t>
          </a:r>
        </a:p>
        <a:p>
          <a:pPr marL="57150" lvl="1" indent="-57150" algn="l" defTabSz="400050">
            <a:lnSpc>
              <a:spcPct val="90000"/>
            </a:lnSpc>
            <a:spcBef>
              <a:spcPct val="0"/>
            </a:spcBef>
            <a:spcAft>
              <a:spcPct val="15000"/>
            </a:spcAft>
            <a:buChar char="•"/>
          </a:pPr>
          <a:r>
            <a:rPr lang="en-US" sz="900" b="0" kern="1200" dirty="0">
              <a:latin typeface="Calibri Light" panose="020F0302020204030204"/>
            </a:rPr>
            <a:t>What Does Success Look Like?</a:t>
          </a:r>
          <a:endParaRPr lang="en-US" sz="900" b="0" kern="1200" dirty="0"/>
        </a:p>
        <a:p>
          <a:pPr marL="57150" lvl="1" indent="-57150" algn="l" defTabSz="400050" rtl="0">
            <a:lnSpc>
              <a:spcPct val="90000"/>
            </a:lnSpc>
            <a:spcBef>
              <a:spcPct val="0"/>
            </a:spcBef>
            <a:spcAft>
              <a:spcPct val="15000"/>
            </a:spcAft>
            <a:buChar char="•"/>
          </a:pPr>
          <a:r>
            <a:rPr lang="en-US" sz="900" b="0" kern="1200" dirty="0"/>
            <a:t>Introduction to Critical Elements of Affordable Housing Development </a:t>
          </a:r>
          <a:endParaRPr lang="en-US" sz="900" b="0" kern="1200" dirty="0">
            <a:latin typeface="Calibri Light" panose="020F0302020204030204"/>
          </a:endParaRPr>
        </a:p>
      </dsp:txBody>
      <dsp:txXfrm>
        <a:off x="3244102" y="99879"/>
        <a:ext cx="4569507" cy="593294"/>
      </dsp:txXfrm>
    </dsp:sp>
    <dsp:sp modelId="{59CFFBB1-F8A3-47BB-8A20-77FB57D8007E}">
      <dsp:nvSpPr>
        <dsp:cNvPr id="0" name=""/>
        <dsp:cNvSpPr/>
      </dsp:nvSpPr>
      <dsp:spPr>
        <a:xfrm>
          <a:off x="0" y="997"/>
          <a:ext cx="3244102" cy="791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l" defTabSz="666750" rtl="0">
            <a:lnSpc>
              <a:spcPct val="90000"/>
            </a:lnSpc>
            <a:spcBef>
              <a:spcPct val="0"/>
            </a:spcBef>
            <a:spcAft>
              <a:spcPct val="35000"/>
            </a:spcAft>
            <a:buNone/>
          </a:pPr>
          <a:r>
            <a:rPr lang="en-US" sz="1500" b="0" kern="1200" dirty="0"/>
            <a:t>Module 1: What is affordable housing?  </a:t>
          </a:r>
          <a:endParaRPr lang="en-US" sz="1500" b="0" kern="1200" dirty="0">
            <a:latin typeface="Calibri Light" panose="020F0302020204030204"/>
          </a:endParaRPr>
        </a:p>
      </dsp:txBody>
      <dsp:txXfrm>
        <a:off x="38616" y="39613"/>
        <a:ext cx="3166870" cy="713826"/>
      </dsp:txXfrm>
    </dsp:sp>
    <dsp:sp modelId="{764AE803-16E7-4E4C-8B0C-1284A658579F}">
      <dsp:nvSpPr>
        <dsp:cNvPr id="0" name=""/>
        <dsp:cNvSpPr/>
      </dsp:nvSpPr>
      <dsp:spPr>
        <a:xfrm>
          <a:off x="3244102" y="871161"/>
          <a:ext cx="4866154" cy="7910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rtl="0">
            <a:lnSpc>
              <a:spcPct val="90000"/>
            </a:lnSpc>
            <a:spcBef>
              <a:spcPct val="0"/>
            </a:spcBef>
            <a:spcAft>
              <a:spcPct val="15000"/>
            </a:spcAft>
            <a:buChar char="•"/>
          </a:pPr>
          <a:r>
            <a:rPr lang="en-US" sz="900" b="0" kern="1200" dirty="0"/>
            <a:t>Will and relationship readiness</a:t>
          </a:r>
        </a:p>
        <a:p>
          <a:pPr marL="57150" lvl="1" indent="-57150" algn="l" defTabSz="400050" rtl="0">
            <a:lnSpc>
              <a:spcPct val="90000"/>
            </a:lnSpc>
            <a:spcBef>
              <a:spcPct val="0"/>
            </a:spcBef>
            <a:spcAft>
              <a:spcPct val="15000"/>
            </a:spcAft>
            <a:buChar char="•"/>
          </a:pPr>
          <a:r>
            <a:rPr lang="en-US" sz="900" b="0" kern="1200" dirty="0"/>
            <a:t>Resources and land size</a:t>
          </a:r>
        </a:p>
        <a:p>
          <a:pPr marL="57150" lvl="1" indent="-57150" algn="l" defTabSz="400050" rtl="0">
            <a:lnSpc>
              <a:spcPct val="90000"/>
            </a:lnSpc>
            <a:spcBef>
              <a:spcPct val="0"/>
            </a:spcBef>
            <a:spcAft>
              <a:spcPct val="15000"/>
            </a:spcAft>
            <a:buChar char="•"/>
          </a:pPr>
          <a:r>
            <a:rPr lang="en-US" sz="900" b="0" kern="1200" dirty="0"/>
            <a:t>Critical Organizational Structure and how we solve problems </a:t>
          </a:r>
        </a:p>
        <a:p>
          <a:pPr marL="57150" lvl="1" indent="-57150" algn="l" defTabSz="400050" rtl="0">
            <a:lnSpc>
              <a:spcPct val="90000"/>
            </a:lnSpc>
            <a:spcBef>
              <a:spcPct val="0"/>
            </a:spcBef>
            <a:spcAft>
              <a:spcPct val="15000"/>
            </a:spcAft>
            <a:buChar char="•"/>
          </a:pPr>
          <a:r>
            <a:rPr lang="en-US" sz="900" b="0" kern="1200" dirty="0">
              <a:latin typeface="Calibri Light" panose="020F0302020204030204"/>
            </a:rPr>
            <a:t>Potholes and Problem Solving</a:t>
          </a:r>
        </a:p>
      </dsp:txBody>
      <dsp:txXfrm>
        <a:off x="3244102" y="970043"/>
        <a:ext cx="4569507" cy="593294"/>
      </dsp:txXfrm>
    </dsp:sp>
    <dsp:sp modelId="{F205D518-CF27-4581-9E4C-7DC2380B2C59}">
      <dsp:nvSpPr>
        <dsp:cNvPr id="0" name=""/>
        <dsp:cNvSpPr/>
      </dsp:nvSpPr>
      <dsp:spPr>
        <a:xfrm>
          <a:off x="0" y="871161"/>
          <a:ext cx="3244102" cy="791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l" defTabSz="666750">
            <a:lnSpc>
              <a:spcPct val="90000"/>
            </a:lnSpc>
            <a:spcBef>
              <a:spcPct val="0"/>
            </a:spcBef>
            <a:spcAft>
              <a:spcPct val="35000"/>
            </a:spcAft>
            <a:buNone/>
          </a:pPr>
          <a:r>
            <a:rPr lang="en-US" sz="1500" b="0" kern="1200" dirty="0">
              <a:latin typeface="Calibri Light" panose="020F0302020204030204"/>
            </a:rPr>
            <a:t>Module</a:t>
          </a:r>
          <a:r>
            <a:rPr lang="en-US" sz="1500" b="0" kern="1200" dirty="0"/>
            <a:t> 2: Organizational readiness  </a:t>
          </a:r>
        </a:p>
      </dsp:txBody>
      <dsp:txXfrm>
        <a:off x="38616" y="909777"/>
        <a:ext cx="3166870" cy="713826"/>
      </dsp:txXfrm>
    </dsp:sp>
    <dsp:sp modelId="{0316DFEB-8FB4-432B-93FA-326B4DE22EB3}">
      <dsp:nvSpPr>
        <dsp:cNvPr id="0" name=""/>
        <dsp:cNvSpPr/>
      </dsp:nvSpPr>
      <dsp:spPr>
        <a:xfrm>
          <a:off x="3244102" y="1741326"/>
          <a:ext cx="4866154" cy="7910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rtl="0">
            <a:lnSpc>
              <a:spcPct val="90000"/>
            </a:lnSpc>
            <a:spcBef>
              <a:spcPct val="0"/>
            </a:spcBef>
            <a:spcAft>
              <a:spcPct val="15000"/>
            </a:spcAft>
            <a:buChar char="•"/>
          </a:pPr>
          <a:r>
            <a:rPr lang="en-US" sz="900" b="0" kern="1200" dirty="0"/>
            <a:t>They Key Members of the Team and Their Roles </a:t>
          </a:r>
          <a:endParaRPr lang="en-US" sz="900" b="0" kern="1200" dirty="0">
            <a:latin typeface="Calibri Light" panose="020F0302020204030204"/>
          </a:endParaRPr>
        </a:p>
        <a:p>
          <a:pPr marL="57150" lvl="1" indent="-57150" algn="l" defTabSz="400050" rtl="0">
            <a:lnSpc>
              <a:spcPct val="90000"/>
            </a:lnSpc>
            <a:spcBef>
              <a:spcPct val="0"/>
            </a:spcBef>
            <a:spcAft>
              <a:spcPct val="15000"/>
            </a:spcAft>
            <a:buChar char="•"/>
          </a:pPr>
          <a:r>
            <a:rPr lang="en-US" sz="900" b="0" kern="1200" dirty="0">
              <a:latin typeface="Calibri Light" panose="020F0302020204030204"/>
            </a:rPr>
            <a:t>Panel Discussion – different perspectives and roles in JVP</a:t>
          </a:r>
        </a:p>
      </dsp:txBody>
      <dsp:txXfrm>
        <a:off x="3244102" y="1840208"/>
        <a:ext cx="4569507" cy="593294"/>
      </dsp:txXfrm>
    </dsp:sp>
    <dsp:sp modelId="{1C6469BF-F9AB-4C07-B5BC-9E96C1F4F391}">
      <dsp:nvSpPr>
        <dsp:cNvPr id="0" name=""/>
        <dsp:cNvSpPr/>
      </dsp:nvSpPr>
      <dsp:spPr>
        <a:xfrm>
          <a:off x="0" y="1741326"/>
          <a:ext cx="3244102" cy="791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l" defTabSz="666750" rtl="0">
            <a:lnSpc>
              <a:spcPct val="90000"/>
            </a:lnSpc>
            <a:spcBef>
              <a:spcPct val="0"/>
            </a:spcBef>
            <a:spcAft>
              <a:spcPct val="35000"/>
            </a:spcAft>
            <a:buNone/>
          </a:pPr>
          <a:r>
            <a:rPr lang="en-US" sz="1500" b="0" kern="1200" dirty="0"/>
            <a:t>Module </a:t>
          </a:r>
          <a:r>
            <a:rPr lang="en-US" sz="1500" b="0" kern="1200" dirty="0">
              <a:latin typeface="Calibri Light" panose="020F0302020204030204"/>
            </a:rPr>
            <a:t>3: Joint Venture partnership model </a:t>
          </a:r>
          <a:endParaRPr lang="en-US" sz="1500" b="0" kern="1200" dirty="0"/>
        </a:p>
      </dsp:txBody>
      <dsp:txXfrm>
        <a:off x="38616" y="1779942"/>
        <a:ext cx="3166870" cy="713826"/>
      </dsp:txXfrm>
    </dsp:sp>
    <dsp:sp modelId="{43DEB7B1-AD48-46FF-9FA4-B4A8C0B62040}">
      <dsp:nvSpPr>
        <dsp:cNvPr id="0" name=""/>
        <dsp:cNvSpPr/>
      </dsp:nvSpPr>
      <dsp:spPr>
        <a:xfrm>
          <a:off x="3244102" y="2611491"/>
          <a:ext cx="4866154" cy="7910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t" anchorCtr="0">
          <a:noAutofit/>
        </a:bodyPr>
        <a:lstStyle/>
        <a:p>
          <a:pPr marL="57150" lvl="1" indent="-57150" algn="l" defTabSz="400050" rtl="0">
            <a:lnSpc>
              <a:spcPct val="90000"/>
            </a:lnSpc>
            <a:spcBef>
              <a:spcPct val="0"/>
            </a:spcBef>
            <a:spcAft>
              <a:spcPct val="15000"/>
            </a:spcAft>
            <a:buChar char="•"/>
          </a:pPr>
          <a:r>
            <a:rPr lang="en-US" sz="900" b="0" kern="1200" dirty="0"/>
            <a:t>The Development Process  </a:t>
          </a:r>
          <a:endParaRPr lang="en-US" sz="900" b="0" kern="1200" dirty="0">
            <a:latin typeface="Calibri Light" panose="020F0302020204030204"/>
          </a:endParaRPr>
        </a:p>
        <a:p>
          <a:pPr marL="57150" lvl="1" indent="-57150" algn="l" defTabSz="400050" rtl="0">
            <a:lnSpc>
              <a:spcPct val="90000"/>
            </a:lnSpc>
            <a:spcBef>
              <a:spcPct val="0"/>
            </a:spcBef>
            <a:spcAft>
              <a:spcPct val="15000"/>
            </a:spcAft>
            <a:buChar char="•"/>
          </a:pPr>
          <a:r>
            <a:rPr lang="en-US" sz="900" b="0" kern="1200" dirty="0"/>
            <a:t>The Money &amp; Timing </a:t>
          </a:r>
          <a:endParaRPr lang="en-US" sz="900" b="0" kern="1200" dirty="0">
            <a:latin typeface="Calibri Light" panose="020F0302020204030204"/>
          </a:endParaRPr>
        </a:p>
        <a:p>
          <a:pPr marL="57150" lvl="1" indent="-57150" algn="l" defTabSz="400050" rtl="0">
            <a:lnSpc>
              <a:spcPct val="90000"/>
            </a:lnSpc>
            <a:spcBef>
              <a:spcPct val="0"/>
            </a:spcBef>
            <a:spcAft>
              <a:spcPct val="15000"/>
            </a:spcAft>
            <a:buChar char="•"/>
          </a:pPr>
          <a:r>
            <a:rPr lang="en-US" sz="900" b="0" kern="1200" dirty="0"/>
            <a:t>The Economics for the Community Partner</a:t>
          </a:r>
          <a:endParaRPr lang="en-US" sz="900" b="0" kern="1200" dirty="0">
            <a:latin typeface="Calibri Light" panose="020F0302020204030204"/>
          </a:endParaRPr>
        </a:p>
      </dsp:txBody>
      <dsp:txXfrm>
        <a:off x="3244102" y="2710373"/>
        <a:ext cx="4569507" cy="593294"/>
      </dsp:txXfrm>
    </dsp:sp>
    <dsp:sp modelId="{1A27F6E6-6193-4CF4-B75D-3C2AFD26C23B}">
      <dsp:nvSpPr>
        <dsp:cNvPr id="0" name=""/>
        <dsp:cNvSpPr/>
      </dsp:nvSpPr>
      <dsp:spPr>
        <a:xfrm>
          <a:off x="0" y="2611491"/>
          <a:ext cx="3244102" cy="791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l" defTabSz="666750" rtl="0">
            <a:lnSpc>
              <a:spcPct val="90000"/>
            </a:lnSpc>
            <a:spcBef>
              <a:spcPct val="0"/>
            </a:spcBef>
            <a:spcAft>
              <a:spcPct val="35000"/>
            </a:spcAft>
            <a:buNone/>
          </a:pPr>
          <a:r>
            <a:rPr lang="en-US" sz="1500" b="0" kern="1200" dirty="0">
              <a:latin typeface="Calibri Light" panose="020F0302020204030204"/>
            </a:rPr>
            <a:t>Module </a:t>
          </a:r>
          <a:r>
            <a:rPr lang="en-US" sz="1500" b="0" kern="1200" dirty="0"/>
            <a:t>4: Affordable housing development process overview  </a:t>
          </a:r>
        </a:p>
      </dsp:txBody>
      <dsp:txXfrm>
        <a:off x="38616" y="2650107"/>
        <a:ext cx="3166870" cy="7138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47084-5228-4E74-833C-B0C006B7031F}">
      <dsp:nvSpPr>
        <dsp:cNvPr id="0" name=""/>
        <dsp:cNvSpPr/>
      </dsp:nvSpPr>
      <dsp:spPr>
        <a:xfrm>
          <a:off x="2286000" y="0"/>
          <a:ext cx="1524000" cy="1219200"/>
        </a:xfrm>
        <a:prstGeom prst="trapezoid">
          <a:avLst>
            <a:gd name="adj" fmla="val 6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endParaRPr kumimoji="0" lang="en-US" altLang="en-US" sz="2100" b="1" i="0" u="none" strike="noStrike" kern="1200" cap="none" normalizeH="0" baseline="0" dirty="0">
            <a:ln>
              <a:noFill/>
            </a:ln>
            <a:solidFill>
              <a:schemeClr val="tx1"/>
            </a:solidFill>
            <a:effectLst/>
            <a:latin typeface="Calibri" panose="020F0502020204030204" pitchFamily="34" charset="0"/>
          </a:endParaRPr>
        </a:p>
        <a:p>
          <a:pPr marL="0" lvl="0" indent="0" algn="ctr" defTabSz="933450" rtl="0">
            <a:lnSpc>
              <a:spcPct val="90000"/>
            </a:lnSpc>
            <a:spcBef>
              <a:spcPct val="0"/>
            </a:spcBef>
            <a:spcAft>
              <a:spcPct val="35000"/>
            </a:spcAft>
            <a:buNone/>
          </a:pPr>
          <a:endParaRPr kumimoji="0" lang="en-US" altLang="en-US" sz="2100" b="1" i="0" u="none" strike="noStrike" kern="1200" cap="none" normalizeH="0" baseline="0" dirty="0">
            <a:ln>
              <a:noFill/>
            </a:ln>
            <a:solidFill>
              <a:schemeClr val="tx1"/>
            </a:solidFill>
            <a:effectLst/>
            <a:latin typeface="Calibri" panose="020F0502020204030204" pitchFamily="34" charset="0"/>
          </a:endParaRPr>
        </a:p>
        <a:p>
          <a:pPr marL="0" lvl="0" indent="0" algn="ctr" defTabSz="933450" rtl="0">
            <a:lnSpc>
              <a:spcPct val="90000"/>
            </a:lnSpc>
            <a:spcBef>
              <a:spcPct val="0"/>
            </a:spcBef>
            <a:spcAft>
              <a:spcPct val="35000"/>
            </a:spcAft>
            <a:buNone/>
          </a:pPr>
          <a:r>
            <a:rPr kumimoji="0" lang="en-US" altLang="en-US" sz="2400" b="1" i="0" u="none" strike="noStrike" kern="1200" cap="none" normalizeH="0" baseline="0" dirty="0">
              <a:ln>
                <a:noFill/>
              </a:ln>
              <a:solidFill>
                <a:schemeClr val="tx1"/>
              </a:solidFill>
              <a:effectLst/>
              <a:latin typeface="Calibri" panose="020F0502020204030204" pitchFamily="34" charset="0"/>
            </a:rPr>
            <a:t>PHASE 1 </a:t>
          </a:r>
        </a:p>
        <a:p>
          <a:pPr marL="0" lvl="0" indent="0" algn="ctr" defTabSz="933450" rtl="0">
            <a:lnSpc>
              <a:spcPct val="90000"/>
            </a:lnSpc>
            <a:spcBef>
              <a:spcPct val="0"/>
            </a:spcBef>
            <a:spcAft>
              <a:spcPct val="35000"/>
            </a:spcAft>
            <a:buNone/>
          </a:pPr>
          <a:r>
            <a:rPr lang="en-US" altLang="en-US" sz="2100" kern="1200" dirty="0">
              <a:latin typeface="Calibri"/>
              <a:cs typeface="Calibri"/>
            </a:rPr>
            <a:t>Apply!</a:t>
          </a:r>
          <a:endParaRPr lang="en-US" sz="2100" kern="1200" dirty="0"/>
        </a:p>
      </dsp:txBody>
      <dsp:txXfrm>
        <a:off x="2286000" y="0"/>
        <a:ext cx="1524000" cy="1219200"/>
      </dsp:txXfrm>
    </dsp:sp>
    <dsp:sp modelId="{D8B24048-44A9-442F-BFBD-2420445E8816}">
      <dsp:nvSpPr>
        <dsp:cNvPr id="0" name=""/>
        <dsp:cNvSpPr/>
      </dsp:nvSpPr>
      <dsp:spPr>
        <a:xfrm>
          <a:off x="1524000" y="1219199"/>
          <a:ext cx="3048000" cy="1219200"/>
        </a:xfrm>
        <a:prstGeom prst="trapezoid">
          <a:avLst>
            <a:gd name="adj" fmla="val 62500"/>
          </a:avLst>
        </a:prstGeom>
        <a:solidFill>
          <a:schemeClr val="accent5">
            <a:hueOff val="83523"/>
            <a:satOff val="8242"/>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kumimoji="0" lang="en-US" altLang="en-US" sz="2400" b="1" i="0" u="none" strike="noStrike" kern="1200" cap="none" normalizeH="0" baseline="0" dirty="0">
              <a:ln>
                <a:noFill/>
              </a:ln>
              <a:solidFill>
                <a:schemeClr val="tx1"/>
              </a:solidFill>
              <a:effectLst/>
              <a:latin typeface="Calibri" panose="020F0502020204030204" pitchFamily="34" charset="0"/>
            </a:rPr>
            <a:t>PHASE 2</a:t>
          </a:r>
        </a:p>
        <a:p>
          <a:pPr marL="0" lvl="0" indent="0" algn="ctr" defTabSz="1066800" rtl="0">
            <a:lnSpc>
              <a:spcPct val="90000"/>
            </a:lnSpc>
            <a:spcBef>
              <a:spcPct val="0"/>
            </a:spcBef>
            <a:spcAft>
              <a:spcPct val="35000"/>
            </a:spcAft>
            <a:buNone/>
          </a:pPr>
          <a:r>
            <a:rPr kumimoji="0" lang="en-US" altLang="en-US" sz="2100" b="0" i="0" u="none" strike="noStrike" kern="1200" cap="none" normalizeH="0" baseline="0" dirty="0">
              <a:ln>
                <a:noFill/>
              </a:ln>
              <a:effectLst/>
              <a:latin typeface="Calibri"/>
              <a:cs typeface="Calibri"/>
            </a:rPr>
            <a:t>Org </a:t>
          </a:r>
          <a:r>
            <a:rPr lang="en-US" altLang="en-US" sz="2100" kern="1200" dirty="0">
              <a:latin typeface="Calibri"/>
              <a:cs typeface="Calibri"/>
            </a:rPr>
            <a:t>&amp; Site </a:t>
          </a:r>
          <a:r>
            <a:rPr kumimoji="0" lang="en-US" altLang="en-US" sz="2100" b="0" i="0" u="none" strike="noStrike" kern="1200" cap="none" normalizeH="0" baseline="0" dirty="0">
              <a:ln>
                <a:noFill/>
              </a:ln>
              <a:effectLst/>
              <a:latin typeface="Calibri"/>
              <a:cs typeface="Calibri"/>
            </a:rPr>
            <a:t>Assessment, Web-Training, Work Planning</a:t>
          </a:r>
          <a:endParaRPr kumimoji="0" lang="en-US" altLang="en-US" sz="2100" b="1" i="0" u="none" strike="noStrike" kern="1200" cap="none" normalizeH="0" baseline="0" dirty="0">
            <a:ln>
              <a:noFill/>
            </a:ln>
            <a:solidFill>
              <a:schemeClr val="tx1"/>
            </a:solidFill>
            <a:effectLst/>
            <a:latin typeface="Calibri" panose="020F0502020204030204" pitchFamily="34" charset="0"/>
          </a:endParaRPr>
        </a:p>
      </dsp:txBody>
      <dsp:txXfrm>
        <a:off x="2057400" y="1219199"/>
        <a:ext cx="1981200" cy="1219200"/>
      </dsp:txXfrm>
    </dsp:sp>
    <dsp:sp modelId="{FCFD8325-EAE8-4877-AFF2-7E9D6F2D0B18}">
      <dsp:nvSpPr>
        <dsp:cNvPr id="0" name=""/>
        <dsp:cNvSpPr/>
      </dsp:nvSpPr>
      <dsp:spPr>
        <a:xfrm>
          <a:off x="762000" y="2438399"/>
          <a:ext cx="4572000" cy="1219200"/>
        </a:xfrm>
        <a:prstGeom prst="trapezoid">
          <a:avLst>
            <a:gd name="adj" fmla="val 62500"/>
          </a:avLst>
        </a:prstGeom>
        <a:solidFill>
          <a:schemeClr val="accent5">
            <a:hueOff val="167046"/>
            <a:satOff val="16485"/>
            <a:lumOff val="-192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kumimoji="0" lang="en-US" altLang="en-US" sz="1800" b="1" i="0" u="none" strike="noStrike" kern="1200" cap="none" normalizeH="0" baseline="0" dirty="0">
              <a:ln>
                <a:noFill/>
              </a:ln>
              <a:solidFill>
                <a:schemeClr val="tx1"/>
              </a:solidFill>
              <a:effectLst/>
              <a:latin typeface="Calibri" panose="020F0502020204030204" pitchFamily="34" charset="0"/>
            </a:rPr>
            <a:t>PHASE 3</a:t>
          </a:r>
        </a:p>
        <a:p>
          <a:pPr marL="0" lvl="0" indent="0" algn="ctr" defTabSz="800100" rtl="0">
            <a:lnSpc>
              <a:spcPct val="90000"/>
            </a:lnSpc>
            <a:spcBef>
              <a:spcPct val="0"/>
            </a:spcBef>
            <a:spcAft>
              <a:spcPct val="35000"/>
            </a:spcAft>
            <a:buNone/>
          </a:pPr>
          <a:r>
            <a:rPr lang="en-US" sz="1800" kern="1200" dirty="0">
              <a:latin typeface="Calibri"/>
              <a:cs typeface="Calibri"/>
            </a:rPr>
            <a:t>Pair with Development Coach, </a:t>
          </a:r>
          <a:r>
            <a:rPr kumimoji="0" lang="en-US" altLang="en-US" sz="1800" b="0" i="0" u="none" strike="noStrike" kern="1200" cap="none" normalizeH="0" baseline="0" dirty="0">
              <a:ln>
                <a:noFill/>
              </a:ln>
              <a:solidFill>
                <a:schemeClr val="tx1"/>
              </a:solidFill>
              <a:effectLst/>
              <a:latin typeface="Calibri" panose="020F0502020204030204" pitchFamily="34" charset="0"/>
            </a:rPr>
            <a:t>Work Plan </a:t>
          </a:r>
          <a:r>
            <a:rPr kumimoji="0" lang="en-US" altLang="en-US" sz="1800" b="0" i="0" u="none" strike="noStrike" kern="1200" cap="none" normalizeH="0" baseline="0" dirty="0">
              <a:ln>
                <a:noFill/>
              </a:ln>
              <a:effectLst/>
              <a:latin typeface="Calibri"/>
              <a:cs typeface="Calibri"/>
            </a:rPr>
            <a:t>Implementation,</a:t>
          </a:r>
          <a:r>
            <a:rPr lang="en-US" altLang="en-US" sz="1800" kern="1200" dirty="0">
              <a:latin typeface="Calibri"/>
              <a:cs typeface="Calibri"/>
            </a:rPr>
            <a:t> Monthly Trainings</a:t>
          </a:r>
          <a:endParaRPr kumimoji="0" lang="en-US" altLang="en-US" sz="1800" b="1" i="0" u="none" strike="noStrike" kern="1200" cap="none" normalizeH="0" baseline="0" dirty="0">
            <a:ln>
              <a:noFill/>
            </a:ln>
            <a:solidFill>
              <a:schemeClr val="tx1"/>
            </a:solidFill>
            <a:effectLst/>
            <a:latin typeface="Calibri" panose="020F0502020204030204" pitchFamily="34" charset="0"/>
          </a:endParaRPr>
        </a:p>
      </dsp:txBody>
      <dsp:txXfrm>
        <a:off x="1562100" y="2438399"/>
        <a:ext cx="2971800" cy="1219200"/>
      </dsp:txXfrm>
    </dsp:sp>
    <dsp:sp modelId="{5E88E0A5-33DF-463C-B7EC-86DA801FC492}">
      <dsp:nvSpPr>
        <dsp:cNvPr id="0" name=""/>
        <dsp:cNvSpPr/>
      </dsp:nvSpPr>
      <dsp:spPr>
        <a:xfrm>
          <a:off x="0" y="3657600"/>
          <a:ext cx="6096000" cy="1219200"/>
        </a:xfrm>
        <a:prstGeom prst="trapezoid">
          <a:avLst>
            <a:gd name="adj" fmla="val 62500"/>
          </a:avLst>
        </a:prstGeom>
        <a:solidFill>
          <a:schemeClr val="accent5">
            <a:hueOff val="250569"/>
            <a:satOff val="24727"/>
            <a:lumOff val="-28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altLang="en-US" sz="1800" b="1" kern="1200" dirty="0">
              <a:latin typeface="Calibri"/>
              <a:cs typeface="Calibri"/>
            </a:rPr>
            <a:t>Continuing Support </a:t>
          </a:r>
        </a:p>
        <a:p>
          <a:pPr marL="0" lvl="0" indent="0" algn="ctr" defTabSz="800100">
            <a:lnSpc>
              <a:spcPct val="90000"/>
            </a:lnSpc>
            <a:spcBef>
              <a:spcPct val="0"/>
            </a:spcBef>
            <a:spcAft>
              <a:spcPct val="35000"/>
            </a:spcAft>
            <a:buNone/>
          </a:pPr>
          <a:r>
            <a:rPr lang="en-US" altLang="en-US" sz="1800" kern="1200" dirty="0">
              <a:latin typeface="Calibri"/>
              <a:cs typeface="Calibri"/>
            </a:rPr>
            <a:t>Access to Recoverable Grants and ongoing LISC staff support</a:t>
          </a:r>
          <a:endParaRPr lang="en-US" altLang="en-US" sz="1800" b="1" kern="1200" dirty="0">
            <a:latin typeface="Calibri"/>
            <a:cs typeface="Calibri"/>
          </a:endParaRPr>
        </a:p>
      </dsp:txBody>
      <dsp:txXfrm>
        <a:off x="1066799" y="3657600"/>
        <a:ext cx="3962400" cy="121920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F1376-D5D7-42D0-9650-F8EDBC14B207}" type="datetimeFigureOut">
              <a:rPr lang="es-MX" smtClean="0"/>
              <a:t>19/10/22</a:t>
            </a:fld>
            <a:endParaRPr lang="es-MX"/>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B89A3-C16E-450B-927A-A30D247464CC}" type="slidenum">
              <a:rPr lang="es-MX" smtClean="0"/>
              <a:t>‹#›</a:t>
            </a:fld>
            <a:endParaRPr lang="es-MX"/>
          </a:p>
        </p:txBody>
      </p:sp>
    </p:spTree>
    <p:extLst>
      <p:ext uri="{BB962C8B-B14F-4D97-AF65-F5344CB8AC3E}">
        <p14:creationId xmlns:p14="http://schemas.microsoft.com/office/powerpoint/2010/main" val="213289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B89A3-C16E-450B-927A-A30D247464CC}" type="slidenum">
              <a:rPr lang="es-MX" smtClean="0"/>
              <a:t>2</a:t>
            </a:fld>
            <a:endParaRPr lang="es-MX"/>
          </a:p>
        </p:txBody>
      </p:sp>
    </p:spTree>
    <p:extLst>
      <p:ext uri="{BB962C8B-B14F-4D97-AF65-F5344CB8AC3E}">
        <p14:creationId xmlns:p14="http://schemas.microsoft.com/office/powerpoint/2010/main" val="51281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just launched this new web-based training series.  This is a website with over 8 hours of video trainings – interviews, panel discussions, and more.  </a:t>
            </a:r>
          </a:p>
          <a:p>
            <a:endParaRPr lang="en-US" dirty="0">
              <a:cs typeface="Calibri"/>
            </a:endParaRPr>
          </a:p>
          <a:p>
            <a:r>
              <a:rPr lang="en-US" dirty="0">
                <a:cs typeface="Calibri"/>
              </a:rPr>
              <a:t>This is free, and anyone can access it and start deepening their knowledge immediately.  I'd love if you all would share with your networks – and I can share the outreach toolkit with you all as a follow-up. Includes both social media and sample emails you can use to share this resource with your networks!  </a:t>
            </a:r>
          </a:p>
          <a:p>
            <a:endParaRPr lang="en-US" dirty="0">
              <a:cs typeface="Calibri"/>
            </a:endParaRPr>
          </a:p>
          <a:p>
            <a:r>
              <a:rPr lang="en-US" dirty="0">
                <a:cs typeface="Calibri"/>
              </a:rPr>
              <a:t>We’ve also been thinking about how we can integrate this resource with the TA and support we're providing as part of a comprehensive package, or maybe different options for faith organizations. </a:t>
            </a:r>
          </a:p>
        </p:txBody>
      </p:sp>
      <p:sp>
        <p:nvSpPr>
          <p:cNvPr id="4" name="Slide Number Placeholder 3"/>
          <p:cNvSpPr>
            <a:spLocks noGrp="1"/>
          </p:cNvSpPr>
          <p:nvPr>
            <p:ph type="sldNum" sz="quarter" idx="5"/>
          </p:nvPr>
        </p:nvSpPr>
        <p:spPr/>
        <p:txBody>
          <a:bodyPr/>
          <a:lstStyle/>
          <a:p>
            <a:fld id="{DF19D7C5-D272-4248-A719-3F156BFB0406}" type="slidenum">
              <a:rPr lang="en-US" smtClean="0"/>
              <a:t>13</a:t>
            </a:fld>
            <a:endParaRPr lang="en-US"/>
          </a:p>
        </p:txBody>
      </p:sp>
    </p:spTree>
    <p:extLst>
      <p:ext uri="{BB962C8B-B14F-4D97-AF65-F5344CB8AC3E}">
        <p14:creationId xmlns:p14="http://schemas.microsoft.com/office/powerpoint/2010/main" val="349256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schemeClr>
                </a:solidFill>
              </a:rPr>
              <a:t>The “targeted” in Targeted Technical Assistance is really important: every site, project, and organization is different. Development advising must be tailored to the specifics.</a:t>
            </a:r>
          </a:p>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16</a:t>
            </a:fld>
            <a:endParaRPr lang="en-US" dirty="0"/>
          </a:p>
        </p:txBody>
      </p:sp>
    </p:spTree>
    <p:extLst>
      <p:ext uri="{BB962C8B-B14F-4D97-AF65-F5344CB8AC3E}">
        <p14:creationId xmlns:p14="http://schemas.microsoft.com/office/powerpoint/2010/main" val="196874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1: What is affordable housing?  </a:t>
            </a:r>
          </a:p>
          <a:p>
            <a:pPr marL="285750" indent="-285750">
              <a:buFont typeface="Arial"/>
              <a:buChar char="•"/>
            </a:pPr>
            <a:r>
              <a:rPr lang="en-US" dirty="0"/>
              <a:t>Participants will see examples of successful affordable housing developments sponsored by faith-based and community-based organizations </a:t>
            </a:r>
            <a:endParaRPr lang="en-US" dirty="0">
              <a:cs typeface="Calibri"/>
            </a:endParaRPr>
          </a:p>
          <a:p>
            <a:pPr marL="285750" indent="-285750">
              <a:buFont typeface="Arial"/>
              <a:buChar char="•"/>
            </a:pPr>
            <a:r>
              <a:rPr lang="en-US" dirty="0"/>
              <a:t>Participants will be introduced to critical elements of affordable housing development, in particular: Site Feasibility, Organization Support and Commitment and Partnerships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Module 2: Organizational readiness  </a:t>
            </a:r>
            <a:endParaRPr lang="en-US" dirty="0">
              <a:cs typeface="Calibri"/>
            </a:endParaRPr>
          </a:p>
          <a:p>
            <a:pPr marL="285750" indent="-285750">
              <a:buFont typeface="Arial"/>
              <a:buChar char="•"/>
            </a:pPr>
            <a:r>
              <a:rPr lang="en-US" dirty="0"/>
              <a:t>Participants will learn about the basic requirements for their organization to be successful in the development of affordable housing </a:t>
            </a:r>
          </a:p>
          <a:p>
            <a:pPr marL="285750" indent="-285750">
              <a:buFont typeface="Arial"/>
              <a:buChar char="•"/>
            </a:pPr>
            <a:r>
              <a:rPr lang="en-US" dirty="0"/>
              <a:t>Participant organizations will be able to evaluate their properties’ fitness for development and their next steps  </a:t>
            </a:r>
          </a:p>
          <a:p>
            <a:pPr marL="285750" indent="-285750">
              <a:buFont typeface="Arial"/>
              <a:buChar char="•"/>
            </a:pPr>
            <a:r>
              <a:rPr lang="en-US" dirty="0"/>
              <a:t>Participant organizations will be able to identify whether they believe they are ready for third party support in formulating their development plan </a:t>
            </a:r>
          </a:p>
          <a:p>
            <a:pPr marL="285750" indent="-285750">
              <a:buFont typeface="Arial"/>
              <a:buChar char="•"/>
            </a:pPr>
            <a:r>
              <a:rPr lang="en-US" dirty="0"/>
              <a:t>Organizational Self-Assessment Tool Exercise walk through (with links) </a:t>
            </a:r>
          </a:p>
          <a:p>
            <a:pPr marL="285750" lvl="1" indent="-285750">
              <a:buFont typeface="Arial"/>
              <a:buChar char="•"/>
            </a:pPr>
            <a:r>
              <a:rPr lang="en-US" dirty="0"/>
              <a:t>Participant organizations will be able to practice assessing their readiness to seek and use technical assistance such as an advisor and/or architect  </a:t>
            </a:r>
          </a:p>
          <a:p>
            <a:pPr marL="285750" lvl="1" indent="-285750">
              <a:buFont typeface="Arial"/>
              <a:buChar char="•"/>
            </a:pPr>
            <a:r>
              <a:rPr lang="en-US" dirty="0"/>
              <a:t>Participant organizations will be able to practice decision making focused on formulating their development plan  </a:t>
            </a:r>
          </a:p>
          <a:p>
            <a:pPr lvl="1"/>
            <a:r>
              <a:rPr lang="en-US" b="1" dirty="0"/>
              <a:t> </a:t>
            </a:r>
            <a:r>
              <a:rPr lang="en-US" dirty="0"/>
              <a:t> </a:t>
            </a:r>
            <a:endParaRPr lang="en-US" dirty="0">
              <a:cs typeface="Calibri"/>
            </a:endParaRPr>
          </a:p>
          <a:p>
            <a:pPr lvl="1"/>
            <a:r>
              <a:rPr lang="en-US" dirty="0"/>
              <a:t>Module 3: Affordable housing development process overview  </a:t>
            </a:r>
          </a:p>
          <a:p>
            <a:pPr marL="285750" indent="-285750">
              <a:buFont typeface="Arial"/>
              <a:buChar char="•"/>
            </a:pPr>
            <a:r>
              <a:rPr lang="en-US" dirty="0"/>
              <a:t>Participants will be able to describe the major steps in the development process (project concept, project feasibility, project deal making, construction and lease up, operations) and identify where in the process their group is today </a:t>
            </a:r>
          </a:p>
          <a:p>
            <a:r>
              <a:rPr lang="en-US" b="1" dirty="0"/>
              <a:t> </a:t>
            </a:r>
            <a:r>
              <a:rPr lang="en-US" dirty="0"/>
              <a:t> </a:t>
            </a:r>
            <a:endParaRPr lang="en-US" dirty="0">
              <a:cs typeface="Calibri"/>
            </a:endParaRPr>
          </a:p>
          <a:p>
            <a:r>
              <a:rPr lang="en-US" dirty="0"/>
              <a:t>Module 4: Joint Venture Agreement development model  </a:t>
            </a:r>
          </a:p>
          <a:p>
            <a:pPr marL="285750" indent="-285750">
              <a:buFont typeface="Arial"/>
              <a:buChar char="•"/>
            </a:pPr>
            <a:r>
              <a:rPr lang="en-US" dirty="0"/>
              <a:t>Participants will be able to identify three key development team members and how they fit into the development process (owner, developer, property/asset manager) </a:t>
            </a:r>
          </a:p>
          <a:p>
            <a:pPr marL="285750" indent="-285750">
              <a:buFont typeface="Arial"/>
              <a:buChar char="•"/>
            </a:pPr>
            <a:r>
              <a:rPr lang="en-US" dirty="0"/>
              <a:t>Participants will be able to describe why they need a partner, criteria to consider in selecting a partner, and issues/concerns which they want to pay particular attention in evaluating partner choices </a:t>
            </a:r>
          </a:p>
          <a:p>
            <a:endParaRPr lang="en-US" dirty="0">
              <a:cs typeface="Calibri"/>
            </a:endParaRPr>
          </a:p>
        </p:txBody>
      </p:sp>
      <p:sp>
        <p:nvSpPr>
          <p:cNvPr id="4" name="Slide Number Placeholder 3"/>
          <p:cNvSpPr>
            <a:spLocks noGrp="1"/>
          </p:cNvSpPr>
          <p:nvPr>
            <p:ph type="sldNum" sz="quarter" idx="5"/>
          </p:nvPr>
        </p:nvSpPr>
        <p:spPr/>
        <p:txBody>
          <a:bodyPr/>
          <a:lstStyle/>
          <a:p>
            <a:fld id="{DF19D7C5-D272-4248-A719-3F156BFB0406}" type="slidenum">
              <a:rPr lang="en-US" smtClean="0"/>
              <a:t>19</a:t>
            </a:fld>
            <a:endParaRPr lang="en-US"/>
          </a:p>
        </p:txBody>
      </p:sp>
    </p:spTree>
    <p:extLst>
      <p:ext uri="{BB962C8B-B14F-4D97-AF65-F5344CB8AC3E}">
        <p14:creationId xmlns:p14="http://schemas.microsoft.com/office/powerpoint/2010/main" val="365096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9D7C5-D272-4248-A719-3F156BFB0406}" type="slidenum">
              <a:rPr lang="en-US" smtClean="0"/>
              <a:t>22</a:t>
            </a:fld>
            <a:endParaRPr lang="en-US"/>
          </a:p>
        </p:txBody>
      </p:sp>
    </p:spTree>
    <p:extLst>
      <p:ext uri="{BB962C8B-B14F-4D97-AF65-F5344CB8AC3E}">
        <p14:creationId xmlns:p14="http://schemas.microsoft.com/office/powerpoint/2010/main" val="113340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9 Survey: https://</a:t>
            </a:r>
            <a:r>
              <a:rPr lang="en-US" dirty="0" err="1"/>
              <a:t>docs.google.com</a:t>
            </a:r>
            <a:r>
              <a:rPr lang="en-US" dirty="0"/>
              <a:t>/spreadsheets/d/1y-KqN7F_yRL3uNAcFKw77iUWWWyDL797ZikO7wShBao/</a:t>
            </a:r>
          </a:p>
          <a:p>
            <a:endParaRPr lang="en-US" dirty="0"/>
          </a:p>
        </p:txBody>
      </p:sp>
      <p:sp>
        <p:nvSpPr>
          <p:cNvPr id="4" name="Slide Number Placeholder 3"/>
          <p:cNvSpPr>
            <a:spLocks noGrp="1"/>
          </p:cNvSpPr>
          <p:nvPr>
            <p:ph type="sldNum" sz="quarter" idx="5"/>
          </p:nvPr>
        </p:nvSpPr>
        <p:spPr/>
        <p:txBody>
          <a:bodyPr/>
          <a:lstStyle/>
          <a:p>
            <a:fld id="{B7AB89A3-C16E-450B-927A-A30D247464CC}" type="slidenum">
              <a:rPr lang="es-MX" smtClean="0"/>
              <a:t>25</a:t>
            </a:fld>
            <a:endParaRPr lang="es-MX"/>
          </a:p>
        </p:txBody>
      </p:sp>
    </p:spTree>
    <p:extLst>
      <p:ext uri="{BB962C8B-B14F-4D97-AF65-F5344CB8AC3E}">
        <p14:creationId xmlns:p14="http://schemas.microsoft.com/office/powerpoint/2010/main" val="254030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9 Survey: https://</a:t>
            </a:r>
            <a:r>
              <a:rPr lang="en-US" dirty="0" err="1"/>
              <a:t>docs.google.com</a:t>
            </a:r>
            <a:r>
              <a:rPr lang="en-US" dirty="0"/>
              <a:t>/spreadsheets/d/1y-KqN7F_yRL3uNAcFKw77iUWWWyDL797ZikO7wShBao/</a:t>
            </a:r>
          </a:p>
          <a:p>
            <a:endParaRPr lang="en-US" dirty="0"/>
          </a:p>
        </p:txBody>
      </p:sp>
      <p:sp>
        <p:nvSpPr>
          <p:cNvPr id="4" name="Slide Number Placeholder 3"/>
          <p:cNvSpPr>
            <a:spLocks noGrp="1"/>
          </p:cNvSpPr>
          <p:nvPr>
            <p:ph type="sldNum" sz="quarter" idx="5"/>
          </p:nvPr>
        </p:nvSpPr>
        <p:spPr/>
        <p:txBody>
          <a:bodyPr/>
          <a:lstStyle/>
          <a:p>
            <a:fld id="{B7AB89A3-C16E-450B-927A-A30D247464CC}" type="slidenum">
              <a:rPr lang="es-MX" smtClean="0"/>
              <a:t>26</a:t>
            </a:fld>
            <a:endParaRPr lang="es-MX"/>
          </a:p>
        </p:txBody>
      </p:sp>
    </p:spTree>
    <p:extLst>
      <p:ext uri="{BB962C8B-B14F-4D97-AF65-F5344CB8AC3E}">
        <p14:creationId xmlns:p14="http://schemas.microsoft.com/office/powerpoint/2010/main" val="1127049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9 Survey: https://</a:t>
            </a:r>
            <a:r>
              <a:rPr lang="en-US" dirty="0" err="1"/>
              <a:t>docs.google.com</a:t>
            </a:r>
            <a:r>
              <a:rPr lang="en-US" dirty="0"/>
              <a:t>/spreadsheets/d/1y-KqN7F_yRL3uNAcFKw77iUWWWyDL797ZikO7wShBao/</a:t>
            </a:r>
          </a:p>
          <a:p>
            <a:endParaRPr lang="en-US" dirty="0"/>
          </a:p>
        </p:txBody>
      </p:sp>
      <p:sp>
        <p:nvSpPr>
          <p:cNvPr id="4" name="Slide Number Placeholder 3"/>
          <p:cNvSpPr>
            <a:spLocks noGrp="1"/>
          </p:cNvSpPr>
          <p:nvPr>
            <p:ph type="sldNum" sz="quarter" idx="5"/>
          </p:nvPr>
        </p:nvSpPr>
        <p:spPr/>
        <p:txBody>
          <a:bodyPr/>
          <a:lstStyle/>
          <a:p>
            <a:fld id="{B7AB89A3-C16E-450B-927A-A30D247464CC}" type="slidenum">
              <a:rPr lang="es-MX" smtClean="0"/>
              <a:t>27</a:t>
            </a:fld>
            <a:endParaRPr lang="es-MX"/>
          </a:p>
        </p:txBody>
      </p:sp>
    </p:spTree>
    <p:extLst>
      <p:ext uri="{BB962C8B-B14F-4D97-AF65-F5344CB8AC3E}">
        <p14:creationId xmlns:p14="http://schemas.microsoft.com/office/powerpoint/2010/main" val="3881143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7AB89A3-C16E-450B-927A-A30D247464CC}" type="slidenum">
              <a:rPr lang="es-MX" smtClean="0"/>
              <a:t>28</a:t>
            </a:fld>
            <a:endParaRPr lang="es-MX"/>
          </a:p>
        </p:txBody>
      </p:sp>
    </p:spTree>
    <p:extLst>
      <p:ext uri="{BB962C8B-B14F-4D97-AF65-F5344CB8AC3E}">
        <p14:creationId xmlns:p14="http://schemas.microsoft.com/office/powerpoint/2010/main" val="3009291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7AB89A3-C16E-450B-927A-A30D247464CC}" type="slidenum">
              <a:rPr lang="es-MX" smtClean="0"/>
              <a:t>33</a:t>
            </a:fld>
            <a:endParaRPr lang="es-MX"/>
          </a:p>
        </p:txBody>
      </p:sp>
    </p:spTree>
    <p:extLst>
      <p:ext uri="{BB962C8B-B14F-4D97-AF65-F5344CB8AC3E}">
        <p14:creationId xmlns:p14="http://schemas.microsoft.com/office/powerpoint/2010/main" val="1219283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AB89A3-C16E-450B-927A-A30D247464CC}" type="slidenum">
              <a:rPr lang="es-MX" smtClean="0"/>
              <a:t>35</a:t>
            </a:fld>
            <a:endParaRPr lang="es-MX"/>
          </a:p>
        </p:txBody>
      </p:sp>
    </p:spTree>
    <p:extLst>
      <p:ext uri="{BB962C8B-B14F-4D97-AF65-F5344CB8AC3E}">
        <p14:creationId xmlns:p14="http://schemas.microsoft.com/office/powerpoint/2010/main" val="353707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9 Survey: https://</a:t>
            </a:r>
            <a:r>
              <a:rPr lang="en-US" dirty="0" err="1"/>
              <a:t>docs.google.com</a:t>
            </a:r>
            <a:r>
              <a:rPr lang="en-US" dirty="0"/>
              <a:t>/spreadsheets/d/1y-KqN7F_yRL3uNAcFKw77iUWWWyDL797ZikO7wShBao/</a:t>
            </a:r>
          </a:p>
          <a:p>
            <a:endParaRPr lang="en-US" dirty="0"/>
          </a:p>
        </p:txBody>
      </p:sp>
      <p:sp>
        <p:nvSpPr>
          <p:cNvPr id="4" name="Slide Number Placeholder 3"/>
          <p:cNvSpPr>
            <a:spLocks noGrp="1"/>
          </p:cNvSpPr>
          <p:nvPr>
            <p:ph type="sldNum" sz="quarter" idx="5"/>
          </p:nvPr>
        </p:nvSpPr>
        <p:spPr/>
        <p:txBody>
          <a:bodyPr/>
          <a:lstStyle/>
          <a:p>
            <a:fld id="{B7AB89A3-C16E-450B-927A-A30D247464CC}" type="slidenum">
              <a:rPr lang="es-MX" smtClean="0"/>
              <a:t>3</a:t>
            </a:fld>
            <a:endParaRPr lang="es-MX"/>
          </a:p>
        </p:txBody>
      </p:sp>
    </p:spTree>
    <p:extLst>
      <p:ext uri="{BB962C8B-B14F-4D97-AF65-F5344CB8AC3E}">
        <p14:creationId xmlns:p14="http://schemas.microsoft.com/office/powerpoint/2010/main" val="112704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7AB89A3-C16E-450B-927A-A30D247464CC}" type="slidenum">
              <a:rPr lang="es-MX" smtClean="0"/>
              <a:t>4</a:t>
            </a:fld>
            <a:endParaRPr lang="es-MX"/>
          </a:p>
        </p:txBody>
      </p:sp>
    </p:spTree>
    <p:extLst>
      <p:ext uri="{BB962C8B-B14F-4D97-AF65-F5344CB8AC3E}">
        <p14:creationId xmlns:p14="http://schemas.microsoft.com/office/powerpoint/2010/main" val="255106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SLIDE NEEDS WORK</a:t>
            </a:r>
          </a:p>
        </p:txBody>
      </p:sp>
    </p:spTree>
    <p:extLst>
      <p:ext uri="{BB962C8B-B14F-4D97-AF65-F5344CB8AC3E}">
        <p14:creationId xmlns:p14="http://schemas.microsoft.com/office/powerpoint/2010/main" val="351983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goal of this program – as it exists now and we believe in the next few years – is to equip faith-based and community organizations to make informed choices about their property.  If faith organizations decide to move forward with affordable housing development, we seek to equip them to form a partnership with a developer that results in new affordable housing development.  </a:t>
            </a:r>
          </a:p>
          <a:p>
            <a:endParaRPr lang="en-US" dirty="0">
              <a:cs typeface="Calibri"/>
            </a:endParaRPr>
          </a:p>
          <a:p>
            <a:r>
              <a:rPr lang="en-US" dirty="0">
                <a:cs typeface="Calibri"/>
              </a:rPr>
              <a:t>Really seeks to put the faith leaders in the position to understand and drive decision-making about projects on their land. </a:t>
            </a:r>
          </a:p>
        </p:txBody>
      </p:sp>
      <p:sp>
        <p:nvSpPr>
          <p:cNvPr id="4" name="Slide Number Placeholder 3"/>
          <p:cNvSpPr>
            <a:spLocks noGrp="1"/>
          </p:cNvSpPr>
          <p:nvPr>
            <p:ph type="sldNum" sz="quarter" idx="5"/>
          </p:nvPr>
        </p:nvSpPr>
        <p:spPr/>
        <p:txBody>
          <a:bodyPr/>
          <a:lstStyle/>
          <a:p>
            <a:fld id="{DF19D7C5-D272-4248-A719-3F156BFB0406}" type="slidenum">
              <a:rPr lang="en-US" smtClean="0"/>
              <a:t>8</a:t>
            </a:fld>
            <a:endParaRPr lang="en-US"/>
          </a:p>
        </p:txBody>
      </p:sp>
    </p:spTree>
    <p:extLst>
      <p:ext uri="{BB962C8B-B14F-4D97-AF65-F5344CB8AC3E}">
        <p14:creationId xmlns:p14="http://schemas.microsoft.com/office/powerpoint/2010/main" val="271244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work with faith leaders really starts with the leadership of faith leaders and communities – as you all know, faith leaders are already on the front lines of providing essential services to communities of color across the region – and are engaged in support for affordable housing and housing justice in many different ways.</a:t>
            </a:r>
          </a:p>
          <a:p>
            <a:r>
              <a:rPr lang="en-US" sz="1200" kern="1200" dirty="0">
                <a:solidFill>
                  <a:schemeClr val="tx1"/>
                </a:solidFill>
                <a:effectLst/>
                <a:latin typeface="+mn-lt"/>
                <a:ea typeface="+mn-ea"/>
                <a:cs typeface="+mn-cs"/>
              </a:rPr>
              <a:t>With regard to affordable housing development, faith communities also collectively own over 38K acres of land in the Bay Area alone – and some of that land could be used to develop affordable housing on.  The resources I’ll talk about today and that LISC offers are really geared to helping organizations with land figure out if and how to proceed on building affordable housing on that land. </a:t>
            </a:r>
          </a:p>
          <a:p>
            <a:endParaRPr lang="en-US" dirty="0">
              <a:cs typeface="Calibri"/>
            </a:endParaRPr>
          </a:p>
          <a:p>
            <a:r>
              <a:rPr lang="en-US" dirty="0">
                <a:cs typeface="Calibri"/>
              </a:rPr>
              <a:t>Michelle – we love to lift up this quote from you as part of our work!  </a:t>
            </a:r>
          </a:p>
        </p:txBody>
      </p:sp>
      <p:sp>
        <p:nvSpPr>
          <p:cNvPr id="4" name="Slide Number Placeholder 3"/>
          <p:cNvSpPr>
            <a:spLocks noGrp="1"/>
          </p:cNvSpPr>
          <p:nvPr>
            <p:ph type="sldNum" sz="quarter" idx="5"/>
          </p:nvPr>
        </p:nvSpPr>
        <p:spPr/>
        <p:txBody>
          <a:bodyPr/>
          <a:lstStyle/>
          <a:p>
            <a:fld id="{DF19D7C5-D272-4248-A719-3F156BFB0406}" type="slidenum">
              <a:rPr lang="en-US" smtClean="0"/>
              <a:t>9</a:t>
            </a:fld>
            <a:endParaRPr lang="en-US"/>
          </a:p>
        </p:txBody>
      </p:sp>
    </p:spTree>
    <p:extLst>
      <p:ext uri="{BB962C8B-B14F-4D97-AF65-F5344CB8AC3E}">
        <p14:creationId xmlns:p14="http://schemas.microsoft.com/office/powerpoint/2010/main" val="74442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graphic shows the slice of the work that LISC can help support in this space.  As you all know, we have far </a:t>
            </a:r>
            <a:r>
              <a:rPr lang="en-US" sz="1200" kern="1200" dirty="0" err="1">
                <a:solidFill>
                  <a:schemeClr val="tx1"/>
                </a:solidFill>
                <a:effectLst/>
                <a:latin typeface="+mn-lt"/>
                <a:ea typeface="+mn-ea"/>
                <a:cs typeface="+mn-cs"/>
              </a:rPr>
              <a:t>far</a:t>
            </a:r>
            <a:r>
              <a:rPr lang="en-US" sz="1200" kern="1200" dirty="0">
                <a:solidFill>
                  <a:schemeClr val="tx1"/>
                </a:solidFill>
                <a:effectLst/>
                <a:latin typeface="+mn-lt"/>
                <a:ea typeface="+mn-ea"/>
                <a:cs typeface="+mn-cs"/>
              </a:rPr>
              <a:t> less affordable housing in the region than we need, and one of the main components needed to develop more affordable housing is land.  For faith institutions that want to explore affordable housing development - faith organizations bring their land – and their leadership and congregation capacities – and LISC can bring technical knowledge, training, and resource --&gt; to get us all to the end goal we're seeking.</a:t>
            </a:r>
          </a:p>
          <a:p>
            <a:r>
              <a:rPr lang="en-US" sz="1200" kern="1200" dirty="0">
                <a:solidFill>
                  <a:schemeClr val="tx1"/>
                </a:solidFill>
                <a:effectLst/>
                <a:latin typeface="+mn-lt"/>
                <a:ea typeface="+mn-ea"/>
                <a:cs typeface="+mn-cs"/>
              </a:rPr>
              <a:t>Also want to acknowledge again - there’s a lot more that goes into affordable housing than just development – advocacy and organizing is another big piece, for example.  The resource we have won’t address all of the ways you can get involved in affordable housing, but it is part of this larger picture. </a:t>
            </a:r>
          </a:p>
        </p:txBody>
      </p:sp>
      <p:sp>
        <p:nvSpPr>
          <p:cNvPr id="4" name="Slide Number Placeholder 3"/>
          <p:cNvSpPr>
            <a:spLocks noGrp="1"/>
          </p:cNvSpPr>
          <p:nvPr>
            <p:ph type="sldNum" sz="quarter" idx="10"/>
          </p:nvPr>
        </p:nvSpPr>
        <p:spPr/>
        <p:txBody>
          <a:bodyPr/>
          <a:lstStyle/>
          <a:p>
            <a:fld id="{DF19D7C5-D272-4248-A719-3F156BFB0406}" type="slidenum">
              <a:rPr lang="en-US" smtClean="0"/>
              <a:t>10</a:t>
            </a:fld>
            <a:endParaRPr lang="en-US"/>
          </a:p>
        </p:txBody>
      </p:sp>
    </p:spTree>
    <p:extLst>
      <p:ext uri="{BB962C8B-B14F-4D97-AF65-F5344CB8AC3E}">
        <p14:creationId xmlns:p14="http://schemas.microsoft.com/office/powerpoint/2010/main" val="172177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9D7C5-D272-4248-A719-3F156BFB0406}" type="slidenum">
              <a:rPr lang="en-US" smtClean="0"/>
              <a:t>11</a:t>
            </a:fld>
            <a:endParaRPr lang="en-US"/>
          </a:p>
        </p:txBody>
      </p:sp>
    </p:spTree>
    <p:extLst>
      <p:ext uri="{BB962C8B-B14F-4D97-AF65-F5344CB8AC3E}">
        <p14:creationId xmlns:p14="http://schemas.microsoft.com/office/powerpoint/2010/main" val="67554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fld id="{DF19D7C5-D272-4248-A719-3F156BFB0406}" type="slidenum">
              <a:rPr lang="en-US" smtClean="0"/>
              <a:t>12</a:t>
            </a:fld>
            <a:endParaRPr lang="en-US"/>
          </a:p>
        </p:txBody>
      </p:sp>
    </p:spTree>
    <p:extLst>
      <p:ext uri="{BB962C8B-B14F-4D97-AF65-F5344CB8AC3E}">
        <p14:creationId xmlns:p14="http://schemas.microsoft.com/office/powerpoint/2010/main" val="3406142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Dark">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9E75754-0555-9944-9A81-2409A6EB37C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2590800"/>
            <a:ext cx="7772400" cy="1664702"/>
          </a:xfrm>
        </p:spPr>
        <p:txBody>
          <a:bodyPr anchor="b">
            <a:normAutofit/>
          </a:bodyPr>
          <a:lstStyle>
            <a:lvl1pPr algn="ctr">
              <a:defRPr sz="4000" b="1">
                <a:solidFill>
                  <a:schemeClr val="bg1"/>
                </a:solidFill>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685801" y="4431044"/>
            <a:ext cx="7772399" cy="320407"/>
          </a:xfrm>
        </p:spPr>
        <p:txBody>
          <a:bodyPr>
            <a:normAutofit/>
          </a:bodyPr>
          <a:lstStyle>
            <a:lvl1pPr marL="0" indent="0" algn="ctr">
              <a:buNone/>
              <a:defRPr sz="1400" b="0" cap="all" spc="300" baseline="0">
                <a:solidFill>
                  <a:schemeClr val="accent5"/>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dirty="0"/>
              <a:t>CLICK TO EDIT MASTER SUBTITLE STYLE</a:t>
            </a:r>
            <a:endParaRPr lang="en-US" dirty="0"/>
          </a:p>
        </p:txBody>
      </p:sp>
      <p:pic>
        <p:nvPicPr>
          <p:cNvPr id="20" name="Picture 19">
            <a:extLst>
              <a:ext uri="{FF2B5EF4-FFF2-40B4-BE49-F238E27FC236}">
                <a16:creationId xmlns:a16="http://schemas.microsoft.com/office/drawing/2014/main" id="{C30A307E-02C2-2E43-8DED-BF258D2E7103}"/>
              </a:ext>
            </a:extLst>
          </p:cNvPr>
          <p:cNvPicPr>
            <a:picLocks noChangeAspect="1"/>
          </p:cNvPicPr>
          <p:nvPr userDrawn="1"/>
        </p:nvPicPr>
        <p:blipFill>
          <a:blip r:embed="rId3"/>
          <a:stretch>
            <a:fillRect/>
          </a:stretch>
        </p:blipFill>
        <p:spPr>
          <a:xfrm>
            <a:off x="3748708" y="451436"/>
            <a:ext cx="1646583" cy="1083210"/>
          </a:xfrm>
          <a:prstGeom prst="rect">
            <a:avLst/>
          </a:prstGeom>
        </p:spPr>
      </p:pic>
    </p:spTree>
    <p:extLst>
      <p:ext uri="{BB962C8B-B14F-4D97-AF65-F5344CB8AC3E}">
        <p14:creationId xmlns:p14="http://schemas.microsoft.com/office/powerpoint/2010/main" val="33484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_02_pi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6FF6C-3B88-A444-9A3B-274D6E7939B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20BB169-42E3-AE43-B87F-88BE54036E4B}"/>
              </a:ext>
            </a:extLst>
          </p:cNvPr>
          <p:cNvSpPr>
            <a:spLocks noGrp="1"/>
          </p:cNvSpPr>
          <p:nvPr>
            <p:ph type="title"/>
          </p:nvPr>
        </p:nvSpPr>
        <p:spPr>
          <a:xfrm>
            <a:off x="623888" y="1561763"/>
            <a:ext cx="7886700" cy="1867237"/>
          </a:xfrm>
        </p:spPr>
        <p:txBody>
          <a:bodyPr anchor="b">
            <a:normAutofit/>
          </a:bodyPr>
          <a:lstStyle>
            <a:lvl1pPr>
              <a:defRPr sz="3600" b="1">
                <a:solidFill>
                  <a:schemeClr val="bg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F5B46719-070E-F74A-B39C-B92BFC45383A}"/>
              </a:ext>
            </a:extLst>
          </p:cNvPr>
          <p:cNvSpPr>
            <a:spLocks noGrp="1"/>
          </p:cNvSpPr>
          <p:nvPr>
            <p:ph type="body" idx="1" hasCustomPrompt="1"/>
          </p:nvPr>
        </p:nvSpPr>
        <p:spPr>
          <a:xfrm>
            <a:off x="623888" y="3618221"/>
            <a:ext cx="7886700" cy="630490"/>
          </a:xfrm>
        </p:spPr>
        <p:txBody>
          <a:bodyPr>
            <a:normAutofit/>
          </a:bodyPr>
          <a:lstStyle>
            <a:lvl1pPr marL="0" indent="0">
              <a:buNone/>
              <a:defRPr sz="1400" b="0" cap="all" spc="300" baseline="0">
                <a:solidFill>
                  <a:schemeClr val="accent2">
                    <a:lumMod val="40000"/>
                    <a:lumOff val="60000"/>
                  </a:schemeClr>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EDIT MASTER SUBTITLE STYLE</a:t>
            </a:r>
            <a:endParaRPr lang="en-US" dirty="0"/>
          </a:p>
        </p:txBody>
      </p:sp>
      <p:sp>
        <p:nvSpPr>
          <p:cNvPr id="8" name="Footer Placeholder 4">
            <a:extLst>
              <a:ext uri="{FF2B5EF4-FFF2-40B4-BE49-F238E27FC236}">
                <a16:creationId xmlns:a16="http://schemas.microsoft.com/office/drawing/2014/main" id="{2E251675-0999-3B40-8BBD-64471AB47356}"/>
              </a:ext>
            </a:extLst>
          </p:cNvPr>
          <p:cNvSpPr>
            <a:spLocks noGrp="1"/>
          </p:cNvSpPr>
          <p:nvPr>
            <p:ph type="ftr" sz="quarter" idx="11"/>
          </p:nvPr>
        </p:nvSpPr>
        <p:spPr>
          <a:xfrm>
            <a:off x="628650" y="6356353"/>
            <a:ext cx="3514726" cy="365125"/>
          </a:xfrm>
          <a:prstGeom prst="rect">
            <a:avLst/>
          </a:prstGeom>
        </p:spPr>
        <p:txBody>
          <a:bodyPr/>
          <a:lstStyle>
            <a:lvl1pPr algn="l">
              <a:defRPr>
                <a:solidFill>
                  <a:schemeClr val="bg1"/>
                </a:solidFill>
              </a:defRPr>
            </a:lvl1pPr>
          </a:lstStyle>
          <a:p>
            <a:r>
              <a:rPr lang="en-SI" b="1"/>
              <a:t>Let’s Talk Housing </a:t>
            </a:r>
            <a:r>
              <a:rPr lang="en-SI"/>
              <a:t>SANTA CLARA COUNTY</a:t>
            </a:r>
          </a:p>
        </p:txBody>
      </p:sp>
      <p:sp>
        <p:nvSpPr>
          <p:cNvPr id="9" name="Slide Number Placeholder 5">
            <a:extLst>
              <a:ext uri="{FF2B5EF4-FFF2-40B4-BE49-F238E27FC236}">
                <a16:creationId xmlns:a16="http://schemas.microsoft.com/office/drawing/2014/main" id="{EF2E77E5-E483-1C47-990D-15EFE594D2BE}"/>
              </a:ext>
            </a:extLst>
          </p:cNvPr>
          <p:cNvSpPr>
            <a:spLocks noGrp="1"/>
          </p:cNvSpPr>
          <p:nvPr>
            <p:ph type="sldNum" sz="quarter" idx="12"/>
          </p:nvPr>
        </p:nvSpPr>
        <p:spPr>
          <a:xfrm>
            <a:off x="6457950" y="6356353"/>
            <a:ext cx="2057400" cy="365125"/>
          </a:xfrm>
          <a:prstGeom prst="rect">
            <a:avLst/>
          </a:prstGeom>
        </p:spPr>
        <p:txBody>
          <a:bodyPr/>
          <a:lstStyle>
            <a:lvl1pPr>
              <a:defRPr>
                <a:solidFill>
                  <a:schemeClr val="bg1"/>
                </a:solidFill>
              </a:defRPr>
            </a:lvl1pPr>
          </a:lstStyle>
          <a:p>
            <a:fld id="{9DE43005-4660-214C-A294-122691F946BC}" type="slidenum">
              <a:rPr lang="en-SI" smtClean="0"/>
              <a:pPr/>
              <a:t>‹#›</a:t>
            </a:fld>
            <a:endParaRPr lang="en-SI"/>
          </a:p>
        </p:txBody>
      </p:sp>
    </p:spTree>
    <p:extLst>
      <p:ext uri="{BB962C8B-B14F-4D97-AF65-F5344CB8AC3E}">
        <p14:creationId xmlns:p14="http://schemas.microsoft.com/office/powerpoint/2010/main" val="99788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02_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17A9A3-6212-6446-8732-377CE64DCB1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C97D91DC-BD21-2C41-9E79-54DDC17B2D17}"/>
              </a:ext>
            </a:extLst>
          </p:cNvPr>
          <p:cNvSpPr>
            <a:spLocks noGrp="1"/>
          </p:cNvSpPr>
          <p:nvPr>
            <p:ph type="title"/>
          </p:nvPr>
        </p:nvSpPr>
        <p:spPr>
          <a:xfrm>
            <a:off x="623888" y="1561763"/>
            <a:ext cx="7886700" cy="1867237"/>
          </a:xfrm>
        </p:spPr>
        <p:txBody>
          <a:bodyPr anchor="b">
            <a:normAutofit/>
          </a:bodyPr>
          <a:lstStyle>
            <a:lvl1pPr>
              <a:defRPr sz="3600" b="1">
                <a:solidFill>
                  <a:schemeClr val="bg1"/>
                </a:solidFill>
              </a:defRPr>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947CF280-ACD2-3349-B858-C61880D545B4}"/>
              </a:ext>
            </a:extLst>
          </p:cNvPr>
          <p:cNvSpPr>
            <a:spLocks noGrp="1"/>
          </p:cNvSpPr>
          <p:nvPr>
            <p:ph type="body" idx="1" hasCustomPrompt="1"/>
          </p:nvPr>
        </p:nvSpPr>
        <p:spPr>
          <a:xfrm>
            <a:off x="623888" y="3618221"/>
            <a:ext cx="7886700" cy="630490"/>
          </a:xfrm>
        </p:spPr>
        <p:txBody>
          <a:bodyPr>
            <a:normAutofit/>
          </a:bodyPr>
          <a:lstStyle>
            <a:lvl1pPr marL="0" indent="0">
              <a:buNone/>
              <a:defRPr sz="1400" b="0" cap="all" spc="300" baseline="0">
                <a:solidFill>
                  <a:schemeClr val="accent2"/>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9A7CB9FB-B3F6-D948-BEE1-3A4AC8C19D69}"/>
              </a:ext>
            </a:extLst>
          </p:cNvPr>
          <p:cNvSpPr>
            <a:spLocks noGrp="1"/>
          </p:cNvSpPr>
          <p:nvPr>
            <p:ph type="ftr" sz="quarter" idx="11"/>
          </p:nvPr>
        </p:nvSpPr>
        <p:spPr>
          <a:xfrm>
            <a:off x="628650" y="6356353"/>
            <a:ext cx="3514726" cy="365125"/>
          </a:xfrm>
          <a:prstGeom prst="rect">
            <a:avLst/>
          </a:prstGeom>
        </p:spPr>
        <p:txBody>
          <a:bodyPr/>
          <a:lstStyle>
            <a:lvl1pPr algn="l">
              <a:defRPr>
                <a:solidFill>
                  <a:schemeClr val="bg1"/>
                </a:solidFill>
              </a:defRPr>
            </a:lvl1pPr>
          </a:lstStyle>
          <a:p>
            <a:r>
              <a:rPr lang="en-SI" b="1"/>
              <a:t>Let’s Talk Housing </a:t>
            </a:r>
            <a:r>
              <a:rPr lang="en-SI"/>
              <a:t>SANTA CLARA COUNTY</a:t>
            </a:r>
          </a:p>
        </p:txBody>
      </p:sp>
      <p:sp>
        <p:nvSpPr>
          <p:cNvPr id="10" name="Slide Number Placeholder 5">
            <a:extLst>
              <a:ext uri="{FF2B5EF4-FFF2-40B4-BE49-F238E27FC236}">
                <a16:creationId xmlns:a16="http://schemas.microsoft.com/office/drawing/2014/main" id="{C0119797-783E-4D43-8501-6768C11C0694}"/>
              </a:ext>
            </a:extLst>
          </p:cNvPr>
          <p:cNvSpPr>
            <a:spLocks noGrp="1"/>
          </p:cNvSpPr>
          <p:nvPr>
            <p:ph type="sldNum" sz="quarter" idx="12"/>
          </p:nvPr>
        </p:nvSpPr>
        <p:spPr>
          <a:xfrm>
            <a:off x="6457950" y="6356353"/>
            <a:ext cx="2057400" cy="365125"/>
          </a:xfrm>
          <a:prstGeom prst="rect">
            <a:avLst/>
          </a:prstGeom>
        </p:spPr>
        <p:txBody>
          <a:bodyPr/>
          <a:lstStyle>
            <a:lvl1pPr>
              <a:defRPr>
                <a:solidFill>
                  <a:schemeClr val="bg1"/>
                </a:solidFill>
              </a:defRPr>
            </a:lvl1pPr>
          </a:lstStyle>
          <a:p>
            <a:fld id="{9DE43005-4660-214C-A294-122691F946BC}" type="slidenum">
              <a:rPr lang="en-SI" smtClean="0"/>
              <a:pPr/>
              <a:t>‹#›</a:t>
            </a:fld>
            <a:endParaRPr lang="en-SI"/>
          </a:p>
        </p:txBody>
      </p:sp>
    </p:spTree>
    <p:extLst>
      <p:ext uri="{BB962C8B-B14F-4D97-AF65-F5344CB8AC3E}">
        <p14:creationId xmlns:p14="http://schemas.microsoft.com/office/powerpoint/2010/main" val="276529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_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B7F20-54B9-774D-81E2-AD16B7CDAE7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568588" y="1327095"/>
            <a:ext cx="4942000" cy="1788340"/>
          </a:xfrm>
        </p:spPr>
        <p:txBody>
          <a:bodyPr anchor="b">
            <a:normAutofit/>
          </a:bodyPr>
          <a:lstStyle>
            <a:lvl1pPr>
              <a:defRPr sz="3600" b="1"/>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3568588" y="3269182"/>
            <a:ext cx="4942000" cy="1019597"/>
          </a:xfrm>
        </p:spPr>
        <p:txBody>
          <a:bodyPr>
            <a:normAutofit/>
          </a:bodyPr>
          <a:lstStyle>
            <a:lvl1pPr marL="0" indent="0">
              <a:buNone/>
              <a:defRPr sz="1400" b="0" cap="all" spc="300" baseline="0">
                <a:solidFill>
                  <a:schemeClr val="accent1"/>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4183775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A7E455-C6A9-D044-A166-24DE0D8CC36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486603" y="987427"/>
            <a:ext cx="2341493" cy="1600200"/>
          </a:xfrm>
        </p:spPr>
        <p:txBody>
          <a:bodyPr anchor="t">
            <a:normAutofit/>
          </a:bodyPr>
          <a:lstStyle>
            <a:lvl1pPr algn="l">
              <a:lnSpc>
                <a:spcPct val="100000"/>
              </a:lnSpc>
              <a:defRPr sz="1400" b="0" cap="all" spc="300" baseline="0">
                <a:solidFill>
                  <a:schemeClr val="accent5"/>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lnSpc>
                <a:spcPct val="100000"/>
              </a:lnSpc>
              <a:defRPr sz="2200" b="0"/>
            </a:lvl1pPr>
            <a:lvl2pPr>
              <a:lnSpc>
                <a:spcPct val="100000"/>
              </a:lnSpc>
              <a:defRPr sz="2000"/>
            </a:lvl2pPr>
            <a:lvl3pPr>
              <a:lnSpc>
                <a:spcPct val="100000"/>
              </a:lnSpc>
              <a:defRPr sz="1800"/>
            </a:lvl3pPr>
            <a:lvl4pPr>
              <a:lnSpc>
                <a:spcPct val="100000"/>
              </a:lnSpc>
              <a:defRPr sz="1600"/>
            </a:lvl4pPr>
            <a:lvl5pPr>
              <a:lnSpc>
                <a:spcPct val="100000"/>
              </a:lnSpc>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8BFBD553-E3B2-CD46-BCA1-400F9C1C7C16}" type="datetimeFigureOut">
              <a:rPr lang="en-SI" smtClean="0"/>
              <a:t>10/19/22</a:t>
            </a:fld>
            <a:endParaRPr lang="en-SI"/>
          </a:p>
        </p:txBody>
      </p:sp>
    </p:spTree>
    <p:extLst>
      <p:ext uri="{BB962C8B-B14F-4D97-AF65-F5344CB8AC3E}">
        <p14:creationId xmlns:p14="http://schemas.microsoft.com/office/powerpoint/2010/main" val="1436344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F567D7-AEF0-9C4B-A4AE-B0BA40938B2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Picture Placeholder 2"/>
          <p:cNvSpPr>
            <a:spLocks noGrp="1" noChangeAspect="1"/>
          </p:cNvSpPr>
          <p:nvPr>
            <p:ph type="pic" idx="1"/>
          </p:nvPr>
        </p:nvSpPr>
        <p:spPr>
          <a:xfrm>
            <a:off x="3887391" y="987428"/>
            <a:ext cx="4629150" cy="3200260"/>
          </a:xfrm>
        </p:spPr>
        <p:txBody>
          <a:bodyPr anchor="t">
            <a:normAutofit/>
          </a:bodyPr>
          <a:lstStyle>
            <a:lvl1pPr marL="0" indent="0">
              <a:buNone/>
              <a:defRPr sz="2200" b="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GB"/>
              <a:t>Click icon to add picture</a:t>
            </a:r>
            <a:endParaRPr lang="en-US"/>
          </a:p>
        </p:txBody>
      </p:sp>
      <p:sp>
        <p:nvSpPr>
          <p:cNvPr id="9" name="Title 1">
            <a:extLst>
              <a:ext uri="{FF2B5EF4-FFF2-40B4-BE49-F238E27FC236}">
                <a16:creationId xmlns:a16="http://schemas.microsoft.com/office/drawing/2014/main" id="{F1F462D0-B8CE-BC43-B0D7-F6C9366C9BDF}"/>
              </a:ext>
            </a:extLst>
          </p:cNvPr>
          <p:cNvSpPr>
            <a:spLocks noGrp="1"/>
          </p:cNvSpPr>
          <p:nvPr>
            <p:ph type="title" hasCustomPrompt="1"/>
          </p:nvPr>
        </p:nvSpPr>
        <p:spPr>
          <a:xfrm>
            <a:off x="486603" y="987427"/>
            <a:ext cx="2341493" cy="1600200"/>
          </a:xfrm>
        </p:spPr>
        <p:txBody>
          <a:bodyPr anchor="t">
            <a:normAutofit/>
          </a:bodyPr>
          <a:lstStyle>
            <a:lvl1pPr algn="l">
              <a:lnSpc>
                <a:spcPct val="100000"/>
              </a:lnSpc>
              <a:defRPr sz="1400" b="0" cap="all" spc="300" baseline="0">
                <a:solidFill>
                  <a:schemeClr val="accent5"/>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173862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Quote_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F815D-4DE2-D54F-BF03-792729B8CB8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101000" y="1984320"/>
            <a:ext cx="4942000" cy="1788340"/>
          </a:xfrm>
        </p:spPr>
        <p:txBody>
          <a:bodyPr anchor="b">
            <a:normAutofit/>
          </a:bodyPr>
          <a:lstStyle>
            <a:lvl1pPr algn="l">
              <a:defRPr sz="3200" b="1">
                <a:solidFill>
                  <a:schemeClr val="bg1"/>
                </a:solidFill>
              </a:defRPr>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2101000" y="3926407"/>
            <a:ext cx="4942000" cy="1019597"/>
          </a:xfrm>
        </p:spPr>
        <p:txBody>
          <a:bodyPr>
            <a:normAutofit/>
          </a:bodyPr>
          <a:lstStyle>
            <a:lvl1pPr marL="0" indent="0" algn="l">
              <a:lnSpc>
                <a:spcPct val="100000"/>
              </a:lnSpc>
              <a:buNone/>
              <a:defRPr sz="1400" b="0" spc="300">
                <a:solidFill>
                  <a:schemeClr val="accent5"/>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ADD AUTHOR</a:t>
            </a:r>
            <a:endParaRPr lang="en-US" dirty="0"/>
          </a:p>
        </p:txBody>
      </p:sp>
    </p:spTree>
    <p:extLst>
      <p:ext uri="{BB962C8B-B14F-4D97-AF65-F5344CB8AC3E}">
        <p14:creationId xmlns:p14="http://schemas.microsoft.com/office/powerpoint/2010/main" val="2454021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Quote_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6DF74-E41D-F74E-A17D-3A87DD1E23A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437323" y="1592826"/>
            <a:ext cx="5686148" cy="2755021"/>
          </a:xfrm>
        </p:spPr>
        <p:txBody>
          <a:bodyPr anchor="b">
            <a:normAutofit/>
          </a:bodyPr>
          <a:lstStyle>
            <a:lvl1pPr algn="l">
              <a:lnSpc>
                <a:spcPct val="100000"/>
              </a:lnSpc>
              <a:defRPr sz="3200" b="1"/>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1437322" y="4501594"/>
            <a:ext cx="5686147" cy="1019597"/>
          </a:xfrm>
        </p:spPr>
        <p:txBody>
          <a:bodyPr>
            <a:normAutofit/>
          </a:bodyPr>
          <a:lstStyle>
            <a:lvl1pPr marL="0" indent="0" algn="l">
              <a:lnSpc>
                <a:spcPct val="100000"/>
              </a:lnSpc>
              <a:buNone/>
              <a:defRPr sz="1400" b="0" cap="all" spc="300" baseline="0">
                <a:solidFill>
                  <a:schemeClr val="accent1"/>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ADD AUTHOR</a:t>
            </a:r>
            <a:endParaRPr lang="en-US" dirty="0"/>
          </a:p>
        </p:txBody>
      </p:sp>
    </p:spTree>
    <p:extLst>
      <p:ext uri="{BB962C8B-B14F-4D97-AF65-F5344CB8AC3E}">
        <p14:creationId xmlns:p14="http://schemas.microsoft.com/office/powerpoint/2010/main" val="3910460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F9101A-2041-2D49-875F-07B6D95A4A8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Content Placeholder 2"/>
          <p:cNvSpPr>
            <a:spLocks noGrp="1"/>
          </p:cNvSpPr>
          <p:nvPr>
            <p:ph sz="half" idx="1"/>
          </p:nvPr>
        </p:nvSpPr>
        <p:spPr>
          <a:xfrm>
            <a:off x="628650" y="1825625"/>
            <a:ext cx="3886200" cy="4351338"/>
          </a:xfrm>
        </p:spPr>
        <p:txBody>
          <a:bodyPr/>
          <a:lstStyle>
            <a:lvl1pPr>
              <a:lnSpc>
                <a:spcPct val="100000"/>
              </a:lnSpc>
              <a:defRPr sz="2200" b="1"/>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lnSpc>
                <a:spcPct val="100000"/>
              </a:lnSpc>
              <a:defRPr sz="2200" b="1"/>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9971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8174D-E004-3D48-A012-299401E739D2}"/>
              </a:ext>
            </a:extLst>
          </p:cNvPr>
          <p:cNvPicPr>
            <a:picLocks noChangeAspect="1"/>
          </p:cNvPicPr>
          <p:nvPr userDrawn="1"/>
        </p:nvPicPr>
        <p:blipFill>
          <a:blip r:embed="rId2"/>
          <a:stretch>
            <a:fillRect/>
          </a:stretch>
        </p:blipFill>
        <p:spPr>
          <a:xfrm>
            <a:off x="0" y="0"/>
            <a:ext cx="9144000" cy="1701635"/>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22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4">
            <a:extLst>
              <a:ext uri="{FF2B5EF4-FFF2-40B4-BE49-F238E27FC236}">
                <a16:creationId xmlns:a16="http://schemas.microsoft.com/office/drawing/2014/main" id="{0E6B3D07-1C36-A44F-8CAD-258516C9E2EC}"/>
              </a:ext>
            </a:extLst>
          </p:cNvPr>
          <p:cNvSpPr>
            <a:spLocks noGrp="1"/>
          </p:cNvSpPr>
          <p:nvPr>
            <p:ph type="ftr" sz="quarter" idx="11"/>
          </p:nvPr>
        </p:nvSpPr>
        <p:spPr>
          <a:xfrm>
            <a:off x="628650" y="6356353"/>
            <a:ext cx="3514726" cy="365125"/>
          </a:xfrm>
          <a:prstGeom prst="rect">
            <a:avLst/>
          </a:prstGeom>
        </p:spPr>
        <p:txBody>
          <a:bodyPr/>
          <a:lstStyle>
            <a:lvl1pPr algn="l">
              <a:defRPr/>
            </a:lvl1pPr>
          </a:lstStyle>
          <a:p>
            <a:r>
              <a:rPr lang="en-SI" b="1"/>
              <a:t>Let’s Talk Housing </a:t>
            </a:r>
            <a:r>
              <a:rPr lang="en-SI"/>
              <a:t>SANTA CLARA COUNTY</a:t>
            </a:r>
          </a:p>
        </p:txBody>
      </p:sp>
      <p:sp>
        <p:nvSpPr>
          <p:cNvPr id="9" name="Slide Number Placeholder 5">
            <a:extLst>
              <a:ext uri="{FF2B5EF4-FFF2-40B4-BE49-F238E27FC236}">
                <a16:creationId xmlns:a16="http://schemas.microsoft.com/office/drawing/2014/main" id="{D748FAB7-F780-794D-A23E-E46E6A63BF15}"/>
              </a:ext>
            </a:extLst>
          </p:cNvPr>
          <p:cNvSpPr>
            <a:spLocks noGrp="1"/>
          </p:cNvSpPr>
          <p:nvPr>
            <p:ph type="sldNum" sz="quarter" idx="12"/>
          </p:nvPr>
        </p:nvSpPr>
        <p:spPr>
          <a:xfrm>
            <a:off x="6457950" y="6356353"/>
            <a:ext cx="2057400" cy="365125"/>
          </a:xfrm>
          <a:prstGeom prst="rect">
            <a:avLst/>
          </a:prstGeom>
        </p:spPr>
        <p:txBody>
          <a:bodyPr/>
          <a:lstStyle/>
          <a:p>
            <a:fld id="{9DE43005-4660-214C-A294-122691F946BC}" type="slidenum">
              <a:rPr lang="en-SI" smtClean="0"/>
              <a:t>‹#›</a:t>
            </a:fld>
            <a:endParaRPr lang="en-SI"/>
          </a:p>
        </p:txBody>
      </p:sp>
    </p:spTree>
    <p:extLst>
      <p:ext uri="{BB962C8B-B14F-4D97-AF65-F5344CB8AC3E}">
        <p14:creationId xmlns:p14="http://schemas.microsoft.com/office/powerpoint/2010/main" val="99052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lvl1pPr>
              <a:defRPr sz="22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a:xfrm>
            <a:off x="628650" y="6356353"/>
            <a:ext cx="3514726" cy="365125"/>
          </a:xfrm>
          <a:prstGeom prst="rect">
            <a:avLst/>
          </a:prstGeom>
        </p:spPr>
        <p:txBody>
          <a:bodyPr/>
          <a:lstStyle>
            <a:lvl1pPr algn="l">
              <a:defRPr/>
            </a:lvl1pPr>
          </a:lstStyle>
          <a:p>
            <a:r>
              <a:rPr lang="en-SI" b="1"/>
              <a:t>Let’s Talk Housing </a:t>
            </a:r>
            <a:r>
              <a:rPr lang="en-SI"/>
              <a:t>SANTA CLARA COUNTY</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9DE43005-4660-214C-A294-122691F946BC}" type="slidenum">
              <a:rPr lang="en-SI" smtClean="0"/>
              <a:t>‹#›</a:t>
            </a:fld>
            <a:endParaRPr lang="en-SI"/>
          </a:p>
        </p:txBody>
      </p:sp>
    </p:spTree>
    <p:extLst>
      <p:ext uri="{BB962C8B-B14F-4D97-AF65-F5344CB8AC3E}">
        <p14:creationId xmlns:p14="http://schemas.microsoft.com/office/powerpoint/2010/main" val="230493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L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119E1D-2952-BA4D-BDE0-0F5AC8A89FB8}"/>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FB957297-621C-0948-80A6-3FDB268FED1D}"/>
              </a:ext>
            </a:extLst>
          </p:cNvPr>
          <p:cNvPicPr>
            <a:picLocks noChangeAspect="1"/>
          </p:cNvPicPr>
          <p:nvPr userDrawn="1"/>
        </p:nvPicPr>
        <p:blipFill>
          <a:blip r:embed="rId3"/>
          <a:stretch>
            <a:fillRect/>
          </a:stretch>
        </p:blipFill>
        <p:spPr>
          <a:xfrm>
            <a:off x="3748708" y="451435"/>
            <a:ext cx="1646583" cy="1083211"/>
          </a:xfrm>
          <a:prstGeom prst="rect">
            <a:avLst/>
          </a:prstGeom>
        </p:spPr>
      </p:pic>
      <p:sp>
        <p:nvSpPr>
          <p:cNvPr id="2" name="Title 1"/>
          <p:cNvSpPr>
            <a:spLocks noGrp="1"/>
          </p:cNvSpPr>
          <p:nvPr>
            <p:ph type="ctrTitle"/>
          </p:nvPr>
        </p:nvSpPr>
        <p:spPr>
          <a:xfrm>
            <a:off x="685800" y="2590800"/>
            <a:ext cx="7772400" cy="1664702"/>
          </a:xfrm>
        </p:spPr>
        <p:txBody>
          <a:bodyPr anchor="b">
            <a:normAutofit/>
          </a:bodyPr>
          <a:lstStyle>
            <a:lvl1pPr algn="ctr">
              <a:defRPr sz="4000" b="1">
                <a:solidFill>
                  <a:schemeClr val="tx1"/>
                </a:solidFill>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685801" y="4432735"/>
            <a:ext cx="7772399" cy="307154"/>
          </a:xfrm>
        </p:spPr>
        <p:txBody>
          <a:bodyPr>
            <a:normAutofit/>
          </a:bodyPr>
          <a:lstStyle>
            <a:lvl1pPr marL="0" indent="0" algn="ctr">
              <a:buNone/>
              <a:defRPr sz="1400" b="0" cap="all" spc="300" baseline="0">
                <a:solidFill>
                  <a:schemeClr val="accent1"/>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327655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85750" y="606426"/>
            <a:ext cx="8572500" cy="788620"/>
          </a:xfrm>
        </p:spPr>
        <p:txBody>
          <a:bodyPr>
            <a:normAutofit/>
          </a:bodyPr>
          <a:lstStyle>
            <a:lvl1pPr>
              <a:defRPr sz="24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285750" y="2121640"/>
            <a:ext cx="2571750" cy="2965450"/>
          </a:xfrm>
          <a:prstGeom prst="rect">
            <a:avLst/>
          </a:prstGeom>
        </p:spPr>
        <p:txBody>
          <a:bodyPr/>
          <a:lstStyle>
            <a:lvl1pPr marL="0" indent="0">
              <a:buNone/>
              <a:defRPr sz="1200" b="0" i="0">
                <a:solidFill>
                  <a:srgbClr val="011224"/>
                </a:solidFill>
                <a:latin typeface="Franklin Gothic Book" charset="0"/>
                <a:ea typeface="Franklin Gothic Book" charset="0"/>
                <a:cs typeface="Franklin Gothic Book" charset="0"/>
              </a:defRPr>
            </a:lvl1pPr>
            <a:lvl2pPr marL="342900" indent="0">
              <a:buNone/>
              <a:defRPr sz="1050" b="0" i="0">
                <a:solidFill>
                  <a:srgbClr val="011224"/>
                </a:solidFill>
                <a:latin typeface="Franklin Gothic Book" charset="0"/>
                <a:ea typeface="Franklin Gothic Book" charset="0"/>
                <a:cs typeface="Franklin Gothic Book" charset="0"/>
              </a:defRPr>
            </a:lvl2pPr>
            <a:lvl3pPr marL="685800" indent="0">
              <a:buNone/>
              <a:defRPr sz="900" b="0" i="0">
                <a:solidFill>
                  <a:srgbClr val="011224"/>
                </a:solidFill>
                <a:latin typeface="Franklin Gothic Book" charset="0"/>
                <a:ea typeface="Franklin Gothic Book" charset="0"/>
                <a:cs typeface="Franklin Gothic Book" charset="0"/>
              </a:defRPr>
            </a:lvl3pPr>
            <a:lvl4pPr marL="1028700" indent="0">
              <a:buNone/>
              <a:defRPr sz="825" b="0" i="0">
                <a:solidFill>
                  <a:srgbClr val="011224"/>
                </a:solidFill>
                <a:latin typeface="Franklin Gothic Book" charset="0"/>
                <a:ea typeface="Franklin Gothic Book" charset="0"/>
                <a:cs typeface="Franklin Gothic Book" charset="0"/>
              </a:defRPr>
            </a:lvl4pPr>
            <a:lvl5pPr marL="1371600" indent="0">
              <a:buNone/>
              <a:defRPr sz="750" b="0" i="0">
                <a:solidFill>
                  <a:srgbClr val="011224"/>
                </a:solidFill>
                <a:latin typeface="Franklin Gothic Book" charset="0"/>
                <a:ea typeface="Franklin Gothic Book" charset="0"/>
                <a:cs typeface="Franklin Gothic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3"/>
          </p:nvPr>
        </p:nvSpPr>
        <p:spPr>
          <a:xfrm>
            <a:off x="3286125" y="2127097"/>
            <a:ext cx="2571750"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6286500" y="2121640"/>
            <a:ext cx="2571750"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1" y="1"/>
            <a:ext cx="9144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lide Number Placeholder 2"/>
          <p:cNvSpPr>
            <a:spLocks noGrp="1"/>
          </p:cNvSpPr>
          <p:nvPr>
            <p:ph type="sldNum" sz="quarter" idx="10"/>
          </p:nvPr>
        </p:nvSpPr>
        <p:spPr>
          <a:xfrm>
            <a:off x="8554915" y="6335486"/>
            <a:ext cx="303335" cy="365125"/>
          </a:xfrm>
          <a:prstGeom prst="rect">
            <a:avLst/>
          </a:prstGeom>
        </p:spPr>
        <p:txBody>
          <a:bodyPr anchor="ctr"/>
          <a:lstStyle>
            <a:lvl1pPr>
              <a:defRPr sz="9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1870356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295797" y="2047691"/>
            <a:ext cx="4552406" cy="2798626"/>
          </a:xfrm>
        </p:spPr>
        <p:txBody>
          <a:bodyPr>
            <a:normAutofit/>
          </a:bodyPr>
          <a:lstStyle>
            <a:lvl1pPr>
              <a:defRPr sz="240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cxnSp>
        <p:nvCxnSpPr>
          <p:cNvPr id="3" name="Straight Connector 2"/>
          <p:cNvCxnSpPr/>
          <p:nvPr userDrawn="1"/>
        </p:nvCxnSpPr>
        <p:spPr>
          <a:xfrm>
            <a:off x="2383973" y="1902969"/>
            <a:ext cx="87662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Content Placeholder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750" y="6217104"/>
            <a:ext cx="425837" cy="428395"/>
          </a:xfrm>
          <a:prstGeom prst="rect">
            <a:avLst/>
          </a:prstGeom>
        </p:spPr>
      </p:pic>
    </p:spTree>
    <p:extLst>
      <p:ext uri="{BB962C8B-B14F-4D97-AF65-F5344CB8AC3E}">
        <p14:creationId xmlns:p14="http://schemas.microsoft.com/office/powerpoint/2010/main" val="3644366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85750" y="606426"/>
            <a:ext cx="8572500" cy="788620"/>
          </a:xfrm>
        </p:spPr>
        <p:txBody>
          <a:bodyPr>
            <a:normAutofit/>
          </a:bodyPr>
          <a:lstStyle>
            <a:lvl1pPr>
              <a:defRPr sz="2400">
                <a:solidFill>
                  <a:srgbClr val="011224"/>
                </a:solidFill>
              </a:defRPr>
            </a:lvl1pPr>
          </a:lstStyle>
          <a:p>
            <a:r>
              <a:rPr lang="en-US" dirty="0"/>
              <a:t>Click to edit Master title style</a:t>
            </a:r>
          </a:p>
        </p:txBody>
      </p:sp>
      <p:sp>
        <p:nvSpPr>
          <p:cNvPr id="15" name="Rectangle 14"/>
          <p:cNvSpPr/>
          <p:nvPr userDrawn="1"/>
        </p:nvSpPr>
        <p:spPr>
          <a:xfrm>
            <a:off x="1" y="1"/>
            <a:ext cx="9144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Slide Number Placeholder 2"/>
          <p:cNvSpPr>
            <a:spLocks noGrp="1"/>
          </p:cNvSpPr>
          <p:nvPr>
            <p:ph type="sldNum" sz="quarter" idx="10"/>
          </p:nvPr>
        </p:nvSpPr>
        <p:spPr>
          <a:xfrm>
            <a:off x="8554915" y="6335486"/>
            <a:ext cx="303335" cy="365125"/>
          </a:xfrm>
          <a:prstGeom prst="rect">
            <a:avLst/>
          </a:prstGeom>
        </p:spPr>
        <p:txBody>
          <a:bodyPr anchor="ctr"/>
          <a:lstStyle>
            <a:lvl1pPr>
              <a:defRPr sz="9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1697909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85750" y="606426"/>
            <a:ext cx="8572500" cy="788620"/>
          </a:xfrm>
        </p:spPr>
        <p:txBody>
          <a:bodyPr>
            <a:normAutofit/>
          </a:bodyPr>
          <a:lstStyle>
            <a:lvl1pPr>
              <a:defRPr sz="24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285750" y="2121640"/>
            <a:ext cx="3672296" cy="2965450"/>
          </a:xfrm>
          <a:prstGeom prst="rect">
            <a:avLst/>
          </a:prstGeom>
        </p:spPr>
        <p:txBody>
          <a:bodyPr/>
          <a:lstStyle>
            <a:lvl1pPr marL="0" indent="0">
              <a:buNone/>
              <a:defRPr sz="1350" b="0" i="0">
                <a:solidFill>
                  <a:srgbClr val="011224"/>
                </a:solidFill>
                <a:latin typeface="Franklin Gothic Medium" charset="0"/>
                <a:ea typeface="Franklin Gothic Medium" charset="0"/>
                <a:cs typeface="Franklin Gothic Medium" charset="0"/>
              </a:defRPr>
            </a:lvl1pPr>
            <a:lvl2pPr marL="342900" indent="0">
              <a:buNone/>
              <a:defRPr sz="1350" b="0" i="0">
                <a:solidFill>
                  <a:srgbClr val="011224"/>
                </a:solidFill>
                <a:latin typeface="Franklin Gothic Medium" charset="0"/>
                <a:ea typeface="Franklin Gothic Medium" charset="0"/>
                <a:cs typeface="Franklin Gothic Medium" charset="0"/>
              </a:defRPr>
            </a:lvl2pPr>
            <a:lvl3pPr marL="685800" indent="0">
              <a:buNone/>
              <a:defRPr sz="1350" b="0" i="0">
                <a:solidFill>
                  <a:srgbClr val="011224"/>
                </a:solidFill>
                <a:latin typeface="Franklin Gothic Medium" charset="0"/>
                <a:ea typeface="Franklin Gothic Medium" charset="0"/>
                <a:cs typeface="Franklin Gothic Medium" charset="0"/>
              </a:defRPr>
            </a:lvl3pPr>
            <a:lvl4pPr marL="1028700" indent="0">
              <a:buNone/>
              <a:defRPr sz="1350" b="0" i="0">
                <a:solidFill>
                  <a:srgbClr val="011224"/>
                </a:solidFill>
                <a:latin typeface="Franklin Gothic Medium" charset="0"/>
                <a:ea typeface="Franklin Gothic Medium" charset="0"/>
                <a:cs typeface="Franklin Gothic Medium" charset="0"/>
              </a:defRPr>
            </a:lvl4pPr>
            <a:lvl5pPr marL="1371600" indent="0">
              <a:buNone/>
              <a:defRPr sz="135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16" name="Rectangle 15"/>
          <p:cNvSpPr/>
          <p:nvPr userDrawn="1"/>
        </p:nvSpPr>
        <p:spPr>
          <a:xfrm>
            <a:off x="1" y="1"/>
            <a:ext cx="9144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p:cNvCxnSpPr/>
          <p:nvPr userDrawn="1"/>
        </p:nvCxnSpPr>
        <p:spPr>
          <a:xfrm>
            <a:off x="343868" y="1968500"/>
            <a:ext cx="876623"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2" name="Slide Number Placeholder 2"/>
          <p:cNvSpPr>
            <a:spLocks noGrp="1"/>
          </p:cNvSpPr>
          <p:nvPr>
            <p:ph type="sldNum" sz="quarter" idx="10"/>
          </p:nvPr>
        </p:nvSpPr>
        <p:spPr>
          <a:xfrm>
            <a:off x="8554915" y="6335486"/>
            <a:ext cx="303335" cy="365125"/>
          </a:xfrm>
          <a:prstGeom prst="rect">
            <a:avLst/>
          </a:prstGeom>
        </p:spPr>
        <p:txBody>
          <a:bodyPr anchor="ctr"/>
          <a:lstStyle>
            <a:lvl1pPr>
              <a:defRPr sz="900">
                <a:solidFill>
                  <a:srgbClr val="2EB1D1"/>
                </a:solidFill>
              </a:defRPr>
            </a:lvl1pPr>
          </a:lstStyle>
          <a:p>
            <a:fld id="{4749BECD-3273-4FE3-BD63-F549C359A7E1}" type="slidenum">
              <a:rPr lang="en-US" smtClean="0"/>
              <a:pPr/>
              <a:t>‹#›</a:t>
            </a:fld>
            <a:endParaRPr lang="en-US" dirty="0"/>
          </a:p>
        </p:txBody>
      </p:sp>
      <p:sp>
        <p:nvSpPr>
          <p:cNvPr id="4" name="Picture Placeholder 3"/>
          <p:cNvSpPr>
            <a:spLocks noGrp="1"/>
          </p:cNvSpPr>
          <p:nvPr>
            <p:ph type="pic" sz="quarter" idx="13"/>
          </p:nvPr>
        </p:nvSpPr>
        <p:spPr>
          <a:xfrm>
            <a:off x="4829992" y="1968501"/>
            <a:ext cx="4028258" cy="3504837"/>
          </a:xfrm>
          <a:prstGeom prst="rect">
            <a:avLst/>
          </a:prstGeom>
        </p:spPr>
        <p:txBody>
          <a:bodyPr/>
          <a:lstStyle/>
          <a:p>
            <a:endParaRPr lang="en-US"/>
          </a:p>
        </p:txBody>
      </p:sp>
    </p:spTree>
    <p:extLst>
      <p:ext uri="{BB962C8B-B14F-4D97-AF65-F5344CB8AC3E}">
        <p14:creationId xmlns:p14="http://schemas.microsoft.com/office/powerpoint/2010/main" val="1519135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85750" y="606426"/>
            <a:ext cx="8572500" cy="788620"/>
          </a:xfrm>
        </p:spPr>
        <p:txBody>
          <a:bodyPr>
            <a:normAutofit/>
          </a:bodyPr>
          <a:lstStyle>
            <a:lvl1pPr>
              <a:defRPr sz="24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285750" y="2121640"/>
            <a:ext cx="2571750" cy="2965450"/>
          </a:xfrm>
          <a:prstGeom prst="rect">
            <a:avLst/>
          </a:prstGeom>
        </p:spPr>
        <p:txBody>
          <a:bodyPr/>
          <a:lstStyle>
            <a:lvl1pPr marL="0" indent="0">
              <a:buNone/>
              <a:defRPr sz="1350" b="0" i="0">
                <a:solidFill>
                  <a:srgbClr val="011224"/>
                </a:solidFill>
                <a:latin typeface="Franklin Gothic Medium" charset="0"/>
                <a:ea typeface="Franklin Gothic Medium" charset="0"/>
                <a:cs typeface="Franklin Gothic Medium" charset="0"/>
              </a:defRPr>
            </a:lvl1pPr>
            <a:lvl2pPr marL="342900" indent="0">
              <a:buNone/>
              <a:defRPr sz="1350" b="0" i="0">
                <a:solidFill>
                  <a:srgbClr val="011224"/>
                </a:solidFill>
                <a:latin typeface="Franklin Gothic Medium" charset="0"/>
                <a:ea typeface="Franklin Gothic Medium" charset="0"/>
                <a:cs typeface="Franklin Gothic Medium" charset="0"/>
              </a:defRPr>
            </a:lvl2pPr>
            <a:lvl3pPr marL="685800" indent="0">
              <a:buNone/>
              <a:defRPr sz="1350" b="0" i="0">
                <a:solidFill>
                  <a:srgbClr val="011224"/>
                </a:solidFill>
                <a:latin typeface="Franklin Gothic Medium" charset="0"/>
                <a:ea typeface="Franklin Gothic Medium" charset="0"/>
                <a:cs typeface="Franklin Gothic Medium" charset="0"/>
              </a:defRPr>
            </a:lvl3pPr>
            <a:lvl4pPr marL="1028700" indent="0">
              <a:buNone/>
              <a:defRPr sz="1350" b="0" i="0">
                <a:solidFill>
                  <a:srgbClr val="011224"/>
                </a:solidFill>
                <a:latin typeface="Franklin Gothic Medium" charset="0"/>
                <a:ea typeface="Franklin Gothic Medium" charset="0"/>
                <a:cs typeface="Franklin Gothic Medium" charset="0"/>
              </a:defRPr>
            </a:lvl4pPr>
            <a:lvl5pPr marL="1371600" indent="0">
              <a:buNone/>
              <a:defRPr sz="135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3286125" y="2121640"/>
            <a:ext cx="5572125"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1"/>
            <a:ext cx="9144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p:cNvCxnSpPr/>
          <p:nvPr userDrawn="1"/>
        </p:nvCxnSpPr>
        <p:spPr>
          <a:xfrm>
            <a:off x="343868" y="1968285"/>
            <a:ext cx="876623"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2" name="Slide Number Placeholder 2"/>
          <p:cNvSpPr>
            <a:spLocks noGrp="1"/>
          </p:cNvSpPr>
          <p:nvPr>
            <p:ph type="sldNum" sz="quarter" idx="10"/>
          </p:nvPr>
        </p:nvSpPr>
        <p:spPr>
          <a:xfrm>
            <a:off x="8554915" y="6335486"/>
            <a:ext cx="303335" cy="365125"/>
          </a:xfrm>
          <a:prstGeom prst="rect">
            <a:avLst/>
          </a:prstGeom>
        </p:spPr>
        <p:txBody>
          <a:bodyPr anchor="ctr"/>
          <a:lstStyle>
            <a:lvl1pPr>
              <a:defRPr sz="9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3525560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85750" y="606426"/>
            <a:ext cx="8572500" cy="788620"/>
          </a:xfrm>
        </p:spPr>
        <p:txBody>
          <a:bodyPr>
            <a:normAutofit/>
          </a:bodyPr>
          <a:lstStyle>
            <a:lvl1pPr>
              <a:defRPr sz="24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285750" y="2121640"/>
            <a:ext cx="2571750" cy="2965450"/>
          </a:xfrm>
          <a:prstGeom prst="rect">
            <a:avLst/>
          </a:prstGeom>
        </p:spPr>
        <p:txBody>
          <a:bodyPr/>
          <a:lstStyle>
            <a:lvl1pPr marL="0" indent="0">
              <a:buNone/>
              <a:defRPr sz="1350" b="0" i="0">
                <a:solidFill>
                  <a:srgbClr val="011224"/>
                </a:solidFill>
                <a:latin typeface="Franklin Gothic Medium" charset="0"/>
                <a:ea typeface="Franklin Gothic Medium" charset="0"/>
                <a:cs typeface="Franklin Gothic Medium" charset="0"/>
              </a:defRPr>
            </a:lvl1pPr>
            <a:lvl2pPr marL="342900" indent="0">
              <a:buNone/>
              <a:defRPr sz="1350" b="0" i="0">
                <a:solidFill>
                  <a:srgbClr val="011224"/>
                </a:solidFill>
                <a:latin typeface="Franklin Gothic Medium" charset="0"/>
                <a:ea typeface="Franklin Gothic Medium" charset="0"/>
                <a:cs typeface="Franklin Gothic Medium" charset="0"/>
              </a:defRPr>
            </a:lvl2pPr>
            <a:lvl3pPr marL="685800" indent="0">
              <a:buNone/>
              <a:defRPr sz="1350" b="0" i="0">
                <a:solidFill>
                  <a:srgbClr val="011224"/>
                </a:solidFill>
                <a:latin typeface="Franklin Gothic Medium" charset="0"/>
                <a:ea typeface="Franklin Gothic Medium" charset="0"/>
                <a:cs typeface="Franklin Gothic Medium" charset="0"/>
              </a:defRPr>
            </a:lvl3pPr>
            <a:lvl4pPr marL="1028700" indent="0">
              <a:buNone/>
              <a:defRPr sz="1350" b="0" i="0">
                <a:solidFill>
                  <a:srgbClr val="011224"/>
                </a:solidFill>
                <a:latin typeface="Franklin Gothic Medium" charset="0"/>
                <a:ea typeface="Franklin Gothic Medium" charset="0"/>
                <a:cs typeface="Franklin Gothic Medium" charset="0"/>
              </a:defRPr>
            </a:lvl4pPr>
            <a:lvl5pPr marL="1371600" indent="0">
              <a:buNone/>
              <a:defRPr sz="135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3252055" y="2121640"/>
            <a:ext cx="1741976"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5184165" y="2121640"/>
            <a:ext cx="1741976"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0" y="1"/>
            <a:ext cx="9144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5"/>
          <p:cNvSpPr>
            <a:spLocks noGrp="1"/>
          </p:cNvSpPr>
          <p:nvPr>
            <p:ph type="body" sz="quarter" idx="15"/>
          </p:nvPr>
        </p:nvSpPr>
        <p:spPr>
          <a:xfrm>
            <a:off x="7116274" y="2121640"/>
            <a:ext cx="1741976"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343868" y="1968285"/>
            <a:ext cx="876623"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8554915" y="6335486"/>
            <a:ext cx="303335" cy="365125"/>
          </a:xfrm>
          <a:prstGeom prst="rect">
            <a:avLst/>
          </a:prstGeom>
        </p:spPr>
        <p:txBody>
          <a:bodyPr anchor="ctr"/>
          <a:lstStyle>
            <a:lvl1pPr>
              <a:defRPr sz="9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144702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85750" y="606426"/>
            <a:ext cx="8572500" cy="788620"/>
          </a:xfrm>
        </p:spPr>
        <p:txBody>
          <a:bodyPr>
            <a:normAutofit/>
          </a:bodyPr>
          <a:lstStyle>
            <a:lvl1pPr>
              <a:defRPr sz="24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285750" y="2121640"/>
            <a:ext cx="2571750" cy="2965450"/>
          </a:xfrm>
          <a:prstGeom prst="rect">
            <a:avLst/>
          </a:prstGeom>
        </p:spPr>
        <p:txBody>
          <a:bodyPr/>
          <a:lstStyle>
            <a:lvl1pPr marL="0" indent="0">
              <a:buNone/>
              <a:defRPr sz="1350" b="0" i="0">
                <a:solidFill>
                  <a:srgbClr val="011224"/>
                </a:solidFill>
                <a:latin typeface="Franklin Gothic Medium" charset="0"/>
                <a:ea typeface="Franklin Gothic Medium" charset="0"/>
                <a:cs typeface="Franklin Gothic Medium" charset="0"/>
              </a:defRPr>
            </a:lvl1pPr>
            <a:lvl2pPr marL="342900" indent="0">
              <a:buNone/>
              <a:defRPr sz="1350" b="0" i="0">
                <a:solidFill>
                  <a:srgbClr val="011224"/>
                </a:solidFill>
                <a:latin typeface="Franklin Gothic Medium" charset="0"/>
                <a:ea typeface="Franklin Gothic Medium" charset="0"/>
                <a:cs typeface="Franklin Gothic Medium" charset="0"/>
              </a:defRPr>
            </a:lvl2pPr>
            <a:lvl3pPr marL="685800" indent="0">
              <a:buNone/>
              <a:defRPr sz="1350" b="0" i="0">
                <a:solidFill>
                  <a:srgbClr val="011224"/>
                </a:solidFill>
                <a:latin typeface="Franklin Gothic Medium" charset="0"/>
                <a:ea typeface="Franklin Gothic Medium" charset="0"/>
                <a:cs typeface="Franklin Gothic Medium" charset="0"/>
              </a:defRPr>
            </a:lvl3pPr>
            <a:lvl4pPr marL="1028700" indent="0">
              <a:buNone/>
              <a:defRPr sz="1350" b="0" i="0">
                <a:solidFill>
                  <a:srgbClr val="011224"/>
                </a:solidFill>
                <a:latin typeface="Franklin Gothic Medium" charset="0"/>
                <a:ea typeface="Franklin Gothic Medium" charset="0"/>
                <a:cs typeface="Franklin Gothic Medium" charset="0"/>
              </a:defRPr>
            </a:lvl4pPr>
            <a:lvl5pPr marL="1371600" indent="0">
              <a:buNone/>
              <a:defRPr sz="135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7" name="Text Placeholder 5"/>
          <p:cNvSpPr>
            <a:spLocks noGrp="1"/>
          </p:cNvSpPr>
          <p:nvPr>
            <p:ph type="body" sz="quarter" idx="13"/>
          </p:nvPr>
        </p:nvSpPr>
        <p:spPr>
          <a:xfrm>
            <a:off x="3435594" y="2121640"/>
            <a:ext cx="2571750"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6286500" y="2121640"/>
            <a:ext cx="2571750" cy="2965450"/>
          </a:xfrm>
          <a:prstGeom prst="rect">
            <a:avLst/>
          </a:prstGeom>
        </p:spPr>
        <p:txBody>
          <a:bodyPr/>
          <a:lstStyle>
            <a:lvl1pPr>
              <a:defRPr sz="1200"/>
            </a:lvl1pPr>
            <a:lvl2pPr>
              <a:defRPr sz="1050"/>
            </a:lvl2pPr>
            <a:lvl3pPr>
              <a:defRPr sz="900"/>
            </a:lvl3pPr>
            <a:lvl4pPr>
              <a:defRPr sz="825"/>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1" y="1"/>
            <a:ext cx="9144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p:cNvCxnSpPr/>
          <p:nvPr userDrawn="1"/>
        </p:nvCxnSpPr>
        <p:spPr>
          <a:xfrm>
            <a:off x="343868" y="1978445"/>
            <a:ext cx="876623"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2" name="Slide Number Placeholder 2"/>
          <p:cNvSpPr>
            <a:spLocks noGrp="1"/>
          </p:cNvSpPr>
          <p:nvPr>
            <p:ph type="sldNum" sz="quarter" idx="10"/>
          </p:nvPr>
        </p:nvSpPr>
        <p:spPr>
          <a:xfrm>
            <a:off x="8554915" y="6335486"/>
            <a:ext cx="303335" cy="365125"/>
          </a:xfrm>
          <a:prstGeom prst="rect">
            <a:avLst/>
          </a:prstGeom>
        </p:spPr>
        <p:txBody>
          <a:bodyPr anchor="ctr"/>
          <a:lstStyle>
            <a:lvl1pPr>
              <a:defRPr sz="9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2114333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85750" y="606426"/>
            <a:ext cx="8572500" cy="788620"/>
          </a:xfrm>
        </p:spPr>
        <p:txBody>
          <a:bodyPr>
            <a:normAutofit/>
          </a:bodyPr>
          <a:lstStyle>
            <a:lvl1pPr>
              <a:defRPr sz="2400">
                <a:solidFill>
                  <a:srgbClr val="011224"/>
                </a:solidFill>
              </a:defRPr>
            </a:lvl1pPr>
          </a:lstStyle>
          <a:p>
            <a:r>
              <a:rPr lang="en-US" dirty="0"/>
              <a:t>Click to edit Master title style</a:t>
            </a:r>
          </a:p>
        </p:txBody>
      </p:sp>
      <p:sp>
        <p:nvSpPr>
          <p:cNvPr id="6" name="Text Placeholder 5"/>
          <p:cNvSpPr>
            <a:spLocks noGrp="1"/>
          </p:cNvSpPr>
          <p:nvPr>
            <p:ph type="body" sz="quarter" idx="12"/>
          </p:nvPr>
        </p:nvSpPr>
        <p:spPr>
          <a:xfrm>
            <a:off x="285750" y="2121640"/>
            <a:ext cx="2571750" cy="2965450"/>
          </a:xfrm>
          <a:prstGeom prst="rect">
            <a:avLst/>
          </a:prstGeom>
        </p:spPr>
        <p:txBody>
          <a:bodyPr/>
          <a:lstStyle>
            <a:lvl1pPr marL="0" indent="0">
              <a:buNone/>
              <a:defRPr sz="1350" b="0" i="0">
                <a:solidFill>
                  <a:srgbClr val="011224"/>
                </a:solidFill>
                <a:latin typeface="Franklin Gothic Medium" charset="0"/>
                <a:ea typeface="Franklin Gothic Medium" charset="0"/>
                <a:cs typeface="Franklin Gothic Medium" charset="0"/>
              </a:defRPr>
            </a:lvl1pPr>
            <a:lvl2pPr marL="342900" indent="0">
              <a:buNone/>
              <a:defRPr sz="1350" b="0" i="0">
                <a:solidFill>
                  <a:srgbClr val="011224"/>
                </a:solidFill>
                <a:latin typeface="Franklin Gothic Medium" charset="0"/>
                <a:ea typeface="Franklin Gothic Medium" charset="0"/>
                <a:cs typeface="Franklin Gothic Medium" charset="0"/>
              </a:defRPr>
            </a:lvl2pPr>
            <a:lvl3pPr marL="685800" indent="0">
              <a:buNone/>
              <a:defRPr sz="1350" b="0" i="0">
                <a:solidFill>
                  <a:srgbClr val="011224"/>
                </a:solidFill>
                <a:latin typeface="Franklin Gothic Medium" charset="0"/>
                <a:ea typeface="Franklin Gothic Medium" charset="0"/>
                <a:cs typeface="Franklin Gothic Medium" charset="0"/>
              </a:defRPr>
            </a:lvl3pPr>
            <a:lvl4pPr marL="1028700" indent="0">
              <a:buNone/>
              <a:defRPr sz="1350" b="0" i="0">
                <a:solidFill>
                  <a:srgbClr val="011224"/>
                </a:solidFill>
                <a:latin typeface="Franklin Gothic Medium" charset="0"/>
                <a:ea typeface="Franklin Gothic Medium" charset="0"/>
                <a:cs typeface="Franklin Gothic Medium" charset="0"/>
              </a:defRPr>
            </a:lvl4pPr>
            <a:lvl5pPr marL="1371600" indent="0">
              <a:buNone/>
              <a:defRPr sz="1350" b="0" i="0">
                <a:solidFill>
                  <a:srgbClr val="011224"/>
                </a:solidFill>
                <a:latin typeface="Franklin Gothic Medium" charset="0"/>
                <a:ea typeface="Franklin Gothic Medium" charset="0"/>
                <a:cs typeface="Franklin Gothic Medium" charset="0"/>
              </a:defRPr>
            </a:lvl5pPr>
          </a:lstStyle>
          <a:p>
            <a:pPr lvl="0"/>
            <a:r>
              <a:rPr lang="en-US" dirty="0"/>
              <a:t>Click to edit Master text styles</a:t>
            </a:r>
          </a:p>
        </p:txBody>
      </p:sp>
      <p:sp>
        <p:nvSpPr>
          <p:cNvPr id="15" name="Rectangle 14"/>
          <p:cNvSpPr/>
          <p:nvPr userDrawn="1"/>
        </p:nvSpPr>
        <p:spPr>
          <a:xfrm>
            <a:off x="0" y="1"/>
            <a:ext cx="9144000" cy="199291"/>
          </a:xfrm>
          <a:prstGeom prst="rect">
            <a:avLst/>
          </a:prstGeom>
          <a:solidFill>
            <a:srgbClr val="00A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p:cNvCxnSpPr/>
          <p:nvPr userDrawn="1"/>
        </p:nvCxnSpPr>
        <p:spPr>
          <a:xfrm>
            <a:off x="343868" y="1968285"/>
            <a:ext cx="876623" cy="0"/>
          </a:xfrm>
          <a:prstGeom prst="line">
            <a:avLst/>
          </a:prstGeom>
          <a:ln w="50800">
            <a:solidFill>
              <a:srgbClr val="00A5DF"/>
            </a:solidFill>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0"/>
          </p:nvPr>
        </p:nvSpPr>
        <p:spPr>
          <a:xfrm>
            <a:off x="8554915" y="6335486"/>
            <a:ext cx="303335" cy="365125"/>
          </a:xfrm>
          <a:prstGeom prst="rect">
            <a:avLst/>
          </a:prstGeom>
        </p:spPr>
        <p:txBody>
          <a:bodyPr anchor="ctr"/>
          <a:lstStyle>
            <a:lvl1pPr>
              <a:defRPr sz="900">
                <a:solidFill>
                  <a:srgbClr val="2EB1D1"/>
                </a:solidFill>
              </a:defRPr>
            </a:lvl1pPr>
          </a:lstStyle>
          <a:p>
            <a:fld id="{4749BECD-3273-4FE3-BD63-F549C359A7E1}" type="slidenum">
              <a:rPr lang="en-US" smtClean="0"/>
              <a:pPr/>
              <a:t>‹#›</a:t>
            </a:fld>
            <a:endParaRPr lang="en-US" dirty="0"/>
          </a:p>
        </p:txBody>
      </p:sp>
    </p:spTree>
    <p:extLst>
      <p:ext uri="{BB962C8B-B14F-4D97-AF65-F5344CB8AC3E}">
        <p14:creationId xmlns:p14="http://schemas.microsoft.com/office/powerpoint/2010/main" val="396935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Dar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65C68C-07BD-2B4C-9D50-5AAA84732838}"/>
              </a:ext>
            </a:extLst>
          </p:cNvPr>
          <p:cNvPicPr>
            <a:picLocks noChangeAspect="1"/>
          </p:cNvPicPr>
          <p:nvPr userDrawn="1"/>
        </p:nvPicPr>
        <p:blipFill>
          <a:blip r:embed="rId2"/>
          <a:stretch>
            <a:fillRect/>
          </a:stretch>
        </p:blipFill>
        <p:spPr>
          <a:xfrm>
            <a:off x="0" y="0"/>
            <a:ext cx="9144000" cy="1701635"/>
          </a:xfrm>
          <a:prstGeom prst="rect">
            <a:avLst/>
          </a:prstGeom>
        </p:spPr>
      </p:pic>
      <p:sp>
        <p:nvSpPr>
          <p:cNvPr id="2" name="Title 1"/>
          <p:cNvSpPr>
            <a:spLocks noGrp="1"/>
          </p:cNvSpPr>
          <p:nvPr>
            <p:ph type="title"/>
          </p:nvPr>
        </p:nvSpPr>
        <p:spPr/>
        <p:txBody>
          <a:bodyPr anchor="ctr">
            <a:normAutofit/>
          </a:bodyPr>
          <a:lstStyle>
            <a:lvl1pPr>
              <a:defRPr sz="3200" b="1">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Footer Placeholder 4">
            <a:extLst>
              <a:ext uri="{FF2B5EF4-FFF2-40B4-BE49-F238E27FC236}">
                <a16:creationId xmlns:a16="http://schemas.microsoft.com/office/drawing/2014/main" id="{CB9F4A2A-AF55-B44F-86AE-5DAFAC2A02E4}"/>
              </a:ext>
            </a:extLst>
          </p:cNvPr>
          <p:cNvSpPr>
            <a:spLocks noGrp="1"/>
          </p:cNvSpPr>
          <p:nvPr>
            <p:ph type="ftr" sz="quarter" idx="11"/>
          </p:nvPr>
        </p:nvSpPr>
        <p:spPr>
          <a:xfrm>
            <a:off x="628650" y="6356353"/>
            <a:ext cx="3514726" cy="365125"/>
          </a:xfrm>
          <a:prstGeom prst="rect">
            <a:avLst/>
          </a:prstGeom>
        </p:spPr>
        <p:txBody>
          <a:bodyPr/>
          <a:lstStyle>
            <a:lvl1pPr algn="l">
              <a:defRPr/>
            </a:lvl1pPr>
          </a:lstStyle>
          <a:p>
            <a:r>
              <a:rPr lang="en-SI" b="1"/>
              <a:t>Let’s Talk Housing </a:t>
            </a:r>
            <a:r>
              <a:rPr lang="en-SI"/>
              <a:t>SANTA CLARA COUNTY</a:t>
            </a:r>
          </a:p>
        </p:txBody>
      </p:sp>
      <p:sp>
        <p:nvSpPr>
          <p:cNvPr id="13" name="Slide Number Placeholder 5">
            <a:extLst>
              <a:ext uri="{FF2B5EF4-FFF2-40B4-BE49-F238E27FC236}">
                <a16:creationId xmlns:a16="http://schemas.microsoft.com/office/drawing/2014/main" id="{4A5A3861-1051-4B4B-AE16-09AD0E0DD5BD}"/>
              </a:ext>
            </a:extLst>
          </p:cNvPr>
          <p:cNvSpPr>
            <a:spLocks noGrp="1"/>
          </p:cNvSpPr>
          <p:nvPr>
            <p:ph type="sldNum" sz="quarter" idx="12"/>
          </p:nvPr>
        </p:nvSpPr>
        <p:spPr>
          <a:xfrm>
            <a:off x="6457950" y="6356353"/>
            <a:ext cx="2057400" cy="365125"/>
          </a:xfrm>
          <a:prstGeom prst="rect">
            <a:avLst/>
          </a:prstGeom>
        </p:spPr>
        <p:txBody>
          <a:bodyPr/>
          <a:lstStyle/>
          <a:p>
            <a:fld id="{9DE43005-4660-214C-A294-122691F946BC}" type="slidenum">
              <a:rPr lang="en-SI" smtClean="0"/>
              <a:t>‹#›</a:t>
            </a:fld>
            <a:endParaRPr lang="en-SI"/>
          </a:p>
        </p:txBody>
      </p:sp>
    </p:spTree>
    <p:extLst>
      <p:ext uri="{BB962C8B-B14F-4D97-AF65-F5344CB8AC3E}">
        <p14:creationId xmlns:p14="http://schemas.microsoft.com/office/powerpoint/2010/main" val="92718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_L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200" b="1"/>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4">
            <a:extLst>
              <a:ext uri="{FF2B5EF4-FFF2-40B4-BE49-F238E27FC236}">
                <a16:creationId xmlns:a16="http://schemas.microsoft.com/office/drawing/2014/main" id="{4C3FE914-021D-AF45-9FFE-00CAC96FF019}"/>
              </a:ext>
            </a:extLst>
          </p:cNvPr>
          <p:cNvSpPr>
            <a:spLocks noGrp="1"/>
          </p:cNvSpPr>
          <p:nvPr>
            <p:ph type="ftr" sz="quarter" idx="11"/>
          </p:nvPr>
        </p:nvSpPr>
        <p:spPr>
          <a:xfrm>
            <a:off x="628650" y="6356353"/>
            <a:ext cx="3514726" cy="365125"/>
          </a:xfrm>
          <a:prstGeom prst="rect">
            <a:avLst/>
          </a:prstGeom>
        </p:spPr>
        <p:txBody>
          <a:bodyPr/>
          <a:lstStyle>
            <a:lvl1pPr algn="l">
              <a:defRPr/>
            </a:lvl1pPr>
          </a:lstStyle>
          <a:p>
            <a:r>
              <a:rPr lang="en-SI" b="1"/>
              <a:t>Let’s Talk Housing </a:t>
            </a:r>
            <a:r>
              <a:rPr lang="en-SI"/>
              <a:t>SANTA CLARA COUNTY</a:t>
            </a:r>
          </a:p>
        </p:txBody>
      </p:sp>
      <p:sp>
        <p:nvSpPr>
          <p:cNvPr id="9" name="Slide Number Placeholder 5">
            <a:extLst>
              <a:ext uri="{FF2B5EF4-FFF2-40B4-BE49-F238E27FC236}">
                <a16:creationId xmlns:a16="http://schemas.microsoft.com/office/drawing/2014/main" id="{F4431663-FFF2-714E-B762-120221EE09B9}"/>
              </a:ext>
            </a:extLst>
          </p:cNvPr>
          <p:cNvSpPr>
            <a:spLocks noGrp="1"/>
          </p:cNvSpPr>
          <p:nvPr>
            <p:ph type="sldNum" sz="quarter" idx="12"/>
          </p:nvPr>
        </p:nvSpPr>
        <p:spPr>
          <a:xfrm>
            <a:off x="6457950" y="6356353"/>
            <a:ext cx="2057400" cy="365125"/>
          </a:xfrm>
          <a:prstGeom prst="rect">
            <a:avLst/>
          </a:prstGeom>
        </p:spPr>
        <p:txBody>
          <a:bodyPr/>
          <a:lstStyle/>
          <a:p>
            <a:fld id="{9DE43005-4660-214C-A294-122691F946BC}" type="slidenum">
              <a:rPr lang="en-SI" smtClean="0"/>
              <a:t>‹#›</a:t>
            </a:fld>
            <a:endParaRPr lang="en-SI"/>
          </a:p>
        </p:txBody>
      </p:sp>
    </p:spTree>
    <p:extLst>
      <p:ext uri="{BB962C8B-B14F-4D97-AF65-F5344CB8AC3E}">
        <p14:creationId xmlns:p14="http://schemas.microsoft.com/office/powerpoint/2010/main" val="4607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D9F484-C882-E046-ADF4-AD1ED7C6397A}"/>
              </a:ext>
            </a:extLst>
          </p:cNvPr>
          <p:cNvPicPr>
            <a:picLocks noChangeAspect="1"/>
          </p:cNvPicPr>
          <p:nvPr userDrawn="1"/>
        </p:nvPicPr>
        <p:blipFill>
          <a:blip r:embed="rId2"/>
          <a:stretch>
            <a:fillRect/>
          </a:stretch>
        </p:blipFill>
        <p:spPr>
          <a:xfrm>
            <a:off x="0" y="0"/>
            <a:ext cx="9144000" cy="1701635"/>
          </a:xfrm>
          <a:prstGeom prst="rect">
            <a:avLst/>
          </a:prstGeom>
        </p:spPr>
      </p:pic>
      <p:sp>
        <p:nvSpPr>
          <p:cNvPr id="2" name="Title 1"/>
          <p:cNvSpPr>
            <a:spLocks noGrp="1"/>
          </p:cNvSpPr>
          <p:nvPr>
            <p:ph type="title"/>
          </p:nvPr>
        </p:nvSpPr>
        <p:spPr/>
        <p:txBody>
          <a:bodyPr anchor="ctr"/>
          <a:lstStyle>
            <a:lvl1pPr>
              <a:defRPr>
                <a:solidFill>
                  <a:schemeClr val="bg1"/>
                </a:solidFill>
              </a:defRPr>
            </a:lvl1pPr>
          </a:lstStyle>
          <a:p>
            <a:r>
              <a:rPr lang="en-GB" dirty="0"/>
              <a:t>Click to edit Master title style</a:t>
            </a:r>
            <a:endParaRPr lang="en-US" dirty="0"/>
          </a:p>
        </p:txBody>
      </p:sp>
      <p:sp>
        <p:nvSpPr>
          <p:cNvPr id="8" name="Footer Placeholder 4">
            <a:extLst>
              <a:ext uri="{FF2B5EF4-FFF2-40B4-BE49-F238E27FC236}">
                <a16:creationId xmlns:a16="http://schemas.microsoft.com/office/drawing/2014/main" id="{9E7B0BBD-AC6B-D84C-8CE6-591254595C74}"/>
              </a:ext>
            </a:extLst>
          </p:cNvPr>
          <p:cNvSpPr>
            <a:spLocks noGrp="1"/>
          </p:cNvSpPr>
          <p:nvPr>
            <p:ph type="ftr" sz="quarter" idx="11"/>
          </p:nvPr>
        </p:nvSpPr>
        <p:spPr>
          <a:xfrm>
            <a:off x="628650" y="6356353"/>
            <a:ext cx="3514726" cy="365125"/>
          </a:xfrm>
          <a:prstGeom prst="rect">
            <a:avLst/>
          </a:prstGeom>
        </p:spPr>
        <p:txBody>
          <a:bodyPr/>
          <a:lstStyle>
            <a:lvl1pPr algn="l">
              <a:defRPr/>
            </a:lvl1pPr>
          </a:lstStyle>
          <a:p>
            <a:r>
              <a:rPr lang="en-SI" b="1"/>
              <a:t>Let’s Talk Housing </a:t>
            </a:r>
            <a:r>
              <a:rPr lang="en-SI"/>
              <a:t>SANTA CLARA COUNTY</a:t>
            </a:r>
          </a:p>
        </p:txBody>
      </p:sp>
      <p:sp>
        <p:nvSpPr>
          <p:cNvPr id="9" name="Slide Number Placeholder 5">
            <a:extLst>
              <a:ext uri="{FF2B5EF4-FFF2-40B4-BE49-F238E27FC236}">
                <a16:creationId xmlns:a16="http://schemas.microsoft.com/office/drawing/2014/main" id="{79053DAE-2738-144E-987D-19ADD5970E29}"/>
              </a:ext>
            </a:extLst>
          </p:cNvPr>
          <p:cNvSpPr>
            <a:spLocks noGrp="1"/>
          </p:cNvSpPr>
          <p:nvPr>
            <p:ph type="sldNum" sz="quarter" idx="12"/>
          </p:nvPr>
        </p:nvSpPr>
        <p:spPr>
          <a:xfrm>
            <a:off x="6457950" y="6356353"/>
            <a:ext cx="2057400" cy="365125"/>
          </a:xfrm>
          <a:prstGeom prst="rect">
            <a:avLst/>
          </a:prstGeom>
        </p:spPr>
        <p:txBody>
          <a:bodyPr/>
          <a:lstStyle/>
          <a:p>
            <a:fld id="{9DE43005-4660-214C-A294-122691F946BC}" type="slidenum">
              <a:rPr lang="en-SI" smtClean="0"/>
              <a:t>‹#›</a:t>
            </a:fld>
            <a:endParaRPr lang="en-SI"/>
          </a:p>
        </p:txBody>
      </p:sp>
    </p:spTree>
    <p:extLst>
      <p:ext uri="{BB962C8B-B14F-4D97-AF65-F5344CB8AC3E}">
        <p14:creationId xmlns:p14="http://schemas.microsoft.com/office/powerpoint/2010/main" val="368594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_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BAC42D-EC83-764A-859D-56F0E67C6F1E}"/>
              </a:ext>
            </a:extLst>
          </p:cNvPr>
          <p:cNvPicPr>
            <a:picLocks noChangeAspect="1"/>
          </p:cNvPicPr>
          <p:nvPr userDrawn="1"/>
        </p:nvPicPr>
        <p:blipFill>
          <a:blip r:embed="rId2"/>
          <a:stretch>
            <a:fillRect/>
          </a:stretch>
        </p:blipFill>
        <p:spPr>
          <a:xfrm>
            <a:off x="0" y="4352544"/>
            <a:ext cx="9144000" cy="2505456"/>
          </a:xfrm>
          <a:prstGeom prst="rect">
            <a:avLst/>
          </a:prstGeom>
        </p:spPr>
      </p:pic>
      <p:sp>
        <p:nvSpPr>
          <p:cNvPr id="2" name="Title 1"/>
          <p:cNvSpPr>
            <a:spLocks noGrp="1"/>
          </p:cNvSpPr>
          <p:nvPr>
            <p:ph type="title"/>
          </p:nvPr>
        </p:nvSpPr>
        <p:spPr>
          <a:xfrm>
            <a:off x="623888" y="1561763"/>
            <a:ext cx="7886700" cy="1867237"/>
          </a:xfrm>
        </p:spPr>
        <p:txBody>
          <a:bodyPr anchor="b">
            <a:normAutofit/>
          </a:bodyPr>
          <a:lstStyle>
            <a:lvl1pPr>
              <a:defRPr sz="3600" b="1"/>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623888" y="3455989"/>
            <a:ext cx="7886700" cy="630490"/>
          </a:xfrm>
        </p:spPr>
        <p:txBody>
          <a:bodyPr>
            <a:normAutofit/>
          </a:bodyPr>
          <a:lstStyle>
            <a:lvl1pPr marL="0" indent="0">
              <a:buNone/>
              <a:defRPr sz="1400" b="0" cap="all" spc="300" baseline="0">
                <a:solidFill>
                  <a:schemeClr val="accent1"/>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26160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_02_viole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CC13C0-32BC-BC40-B372-EA62F3DA1E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3888" y="1561763"/>
            <a:ext cx="7886700" cy="1867237"/>
          </a:xfrm>
        </p:spPr>
        <p:txBody>
          <a:bodyPr anchor="b">
            <a:normAutofit/>
          </a:bodyPr>
          <a:lstStyle>
            <a:lvl1pPr>
              <a:defRPr sz="3600" b="1">
                <a:solidFill>
                  <a:schemeClr val="bg1"/>
                </a:solidFill>
              </a:defRPr>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623888" y="3618221"/>
            <a:ext cx="7886700" cy="630490"/>
          </a:xfrm>
        </p:spPr>
        <p:txBody>
          <a:bodyPr>
            <a:normAutofit/>
          </a:bodyPr>
          <a:lstStyle>
            <a:lvl1pPr marL="0" indent="0">
              <a:buNone/>
              <a:defRPr sz="1400" b="0" cap="all" spc="300" baseline="0">
                <a:solidFill>
                  <a:schemeClr val="accent5"/>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EDIT MASTER SUBTITLE STYLE</a:t>
            </a:r>
            <a:endParaRPr lang="en-US" dirty="0"/>
          </a:p>
        </p:txBody>
      </p:sp>
      <p:sp>
        <p:nvSpPr>
          <p:cNvPr id="7" name="Footer Placeholder 4">
            <a:extLst>
              <a:ext uri="{FF2B5EF4-FFF2-40B4-BE49-F238E27FC236}">
                <a16:creationId xmlns:a16="http://schemas.microsoft.com/office/drawing/2014/main" id="{07DEC2F6-81C4-DC4C-96DF-C30F12539385}"/>
              </a:ext>
            </a:extLst>
          </p:cNvPr>
          <p:cNvSpPr>
            <a:spLocks noGrp="1"/>
          </p:cNvSpPr>
          <p:nvPr>
            <p:ph type="ftr" sz="quarter" idx="11"/>
          </p:nvPr>
        </p:nvSpPr>
        <p:spPr>
          <a:xfrm>
            <a:off x="628650" y="6356353"/>
            <a:ext cx="3514726" cy="365125"/>
          </a:xfrm>
          <a:prstGeom prst="rect">
            <a:avLst/>
          </a:prstGeom>
        </p:spPr>
        <p:txBody>
          <a:bodyPr/>
          <a:lstStyle>
            <a:lvl1pPr algn="l">
              <a:defRPr>
                <a:solidFill>
                  <a:schemeClr val="bg1"/>
                </a:solidFill>
              </a:defRPr>
            </a:lvl1pPr>
          </a:lstStyle>
          <a:p>
            <a:r>
              <a:rPr lang="en-SI" b="1"/>
              <a:t>Let’s Talk Housing </a:t>
            </a:r>
            <a:r>
              <a:rPr lang="en-SI"/>
              <a:t>SANTA CLARA COUNTY</a:t>
            </a:r>
          </a:p>
        </p:txBody>
      </p:sp>
      <p:sp>
        <p:nvSpPr>
          <p:cNvPr id="8" name="Slide Number Placeholder 5">
            <a:extLst>
              <a:ext uri="{FF2B5EF4-FFF2-40B4-BE49-F238E27FC236}">
                <a16:creationId xmlns:a16="http://schemas.microsoft.com/office/drawing/2014/main" id="{6F4BF89C-D297-2C48-893F-6825CAC264B0}"/>
              </a:ext>
            </a:extLst>
          </p:cNvPr>
          <p:cNvSpPr>
            <a:spLocks noGrp="1"/>
          </p:cNvSpPr>
          <p:nvPr>
            <p:ph type="sldNum" sz="quarter" idx="12"/>
          </p:nvPr>
        </p:nvSpPr>
        <p:spPr>
          <a:xfrm>
            <a:off x="6457950" y="6356353"/>
            <a:ext cx="2057400" cy="365125"/>
          </a:xfrm>
          <a:prstGeom prst="rect">
            <a:avLst/>
          </a:prstGeom>
        </p:spPr>
        <p:txBody>
          <a:bodyPr/>
          <a:lstStyle>
            <a:lvl1pPr>
              <a:defRPr>
                <a:solidFill>
                  <a:schemeClr val="bg1"/>
                </a:solidFill>
              </a:defRPr>
            </a:lvl1pPr>
          </a:lstStyle>
          <a:p>
            <a:fld id="{9DE43005-4660-214C-A294-122691F946BC}" type="slidenum">
              <a:rPr lang="en-SI" smtClean="0"/>
              <a:pPr/>
              <a:t>‹#›</a:t>
            </a:fld>
            <a:endParaRPr lang="en-SI"/>
          </a:p>
        </p:txBody>
      </p:sp>
    </p:spTree>
    <p:extLst>
      <p:ext uri="{BB962C8B-B14F-4D97-AF65-F5344CB8AC3E}">
        <p14:creationId xmlns:p14="http://schemas.microsoft.com/office/powerpoint/2010/main" val="176293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02_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615D4-BE08-E649-8E45-AF3521899D8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1C3AAAA-96ED-9F42-8A6E-7AAA9A66D19B}"/>
              </a:ext>
            </a:extLst>
          </p:cNvPr>
          <p:cNvSpPr>
            <a:spLocks noGrp="1"/>
          </p:cNvSpPr>
          <p:nvPr>
            <p:ph type="title"/>
          </p:nvPr>
        </p:nvSpPr>
        <p:spPr>
          <a:xfrm>
            <a:off x="623888" y="1561763"/>
            <a:ext cx="7886700" cy="1867237"/>
          </a:xfrm>
        </p:spPr>
        <p:txBody>
          <a:bodyPr anchor="b">
            <a:normAutofit/>
          </a:bodyPr>
          <a:lstStyle>
            <a:lvl1pPr>
              <a:defRPr sz="3600" b="1">
                <a:solidFill>
                  <a:schemeClr val="bg1"/>
                </a:solidFill>
              </a:defRPr>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5EEFC158-44A4-4F46-A408-31BD35AB2341}"/>
              </a:ext>
            </a:extLst>
          </p:cNvPr>
          <p:cNvSpPr>
            <a:spLocks noGrp="1"/>
          </p:cNvSpPr>
          <p:nvPr>
            <p:ph type="body" idx="1" hasCustomPrompt="1"/>
          </p:nvPr>
        </p:nvSpPr>
        <p:spPr>
          <a:xfrm>
            <a:off x="623888" y="3618221"/>
            <a:ext cx="7886700" cy="630490"/>
          </a:xfrm>
        </p:spPr>
        <p:txBody>
          <a:bodyPr>
            <a:normAutofit/>
          </a:bodyPr>
          <a:lstStyle>
            <a:lvl1pPr marL="0" indent="0">
              <a:buNone/>
              <a:defRPr sz="1400" b="0" cap="all" spc="300" baseline="0">
                <a:solidFill>
                  <a:schemeClr val="accent5"/>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D02AB899-A890-DD4C-8573-A2092E8160B4}"/>
              </a:ext>
            </a:extLst>
          </p:cNvPr>
          <p:cNvSpPr>
            <a:spLocks noGrp="1"/>
          </p:cNvSpPr>
          <p:nvPr>
            <p:ph type="ftr" sz="quarter" idx="11"/>
          </p:nvPr>
        </p:nvSpPr>
        <p:spPr>
          <a:xfrm>
            <a:off x="628650" y="6356353"/>
            <a:ext cx="3514726" cy="365125"/>
          </a:xfrm>
          <a:prstGeom prst="rect">
            <a:avLst/>
          </a:prstGeom>
        </p:spPr>
        <p:txBody>
          <a:bodyPr/>
          <a:lstStyle>
            <a:lvl1pPr algn="l">
              <a:defRPr>
                <a:solidFill>
                  <a:schemeClr val="bg1"/>
                </a:solidFill>
              </a:defRPr>
            </a:lvl1pPr>
          </a:lstStyle>
          <a:p>
            <a:r>
              <a:rPr lang="en-SI" b="1"/>
              <a:t>Let’s Talk Housing </a:t>
            </a:r>
            <a:r>
              <a:rPr lang="en-SI"/>
              <a:t>SANTA CLARA COUNTY</a:t>
            </a:r>
          </a:p>
        </p:txBody>
      </p:sp>
      <p:sp>
        <p:nvSpPr>
          <p:cNvPr id="10" name="Slide Number Placeholder 5">
            <a:extLst>
              <a:ext uri="{FF2B5EF4-FFF2-40B4-BE49-F238E27FC236}">
                <a16:creationId xmlns:a16="http://schemas.microsoft.com/office/drawing/2014/main" id="{B189BB54-E339-E841-AD29-6EBEA0BE1730}"/>
              </a:ext>
            </a:extLst>
          </p:cNvPr>
          <p:cNvSpPr>
            <a:spLocks noGrp="1"/>
          </p:cNvSpPr>
          <p:nvPr>
            <p:ph type="sldNum" sz="quarter" idx="12"/>
          </p:nvPr>
        </p:nvSpPr>
        <p:spPr>
          <a:xfrm>
            <a:off x="6457950" y="6356353"/>
            <a:ext cx="2057400" cy="365125"/>
          </a:xfrm>
          <a:prstGeom prst="rect">
            <a:avLst/>
          </a:prstGeom>
        </p:spPr>
        <p:txBody>
          <a:bodyPr/>
          <a:lstStyle>
            <a:lvl1pPr>
              <a:defRPr>
                <a:solidFill>
                  <a:schemeClr val="bg1"/>
                </a:solidFill>
              </a:defRPr>
            </a:lvl1pPr>
          </a:lstStyle>
          <a:p>
            <a:fld id="{9DE43005-4660-214C-A294-122691F946BC}" type="slidenum">
              <a:rPr lang="en-SI" smtClean="0"/>
              <a:pPr/>
              <a:t>‹#›</a:t>
            </a:fld>
            <a:endParaRPr lang="en-SI"/>
          </a:p>
        </p:txBody>
      </p:sp>
    </p:spTree>
    <p:extLst>
      <p:ext uri="{BB962C8B-B14F-4D97-AF65-F5344CB8AC3E}">
        <p14:creationId xmlns:p14="http://schemas.microsoft.com/office/powerpoint/2010/main" val="292184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02_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79C37-B9B1-2847-B90C-DDDC410ECBA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20BB169-42E3-AE43-B87F-88BE54036E4B}"/>
              </a:ext>
            </a:extLst>
          </p:cNvPr>
          <p:cNvSpPr>
            <a:spLocks noGrp="1"/>
          </p:cNvSpPr>
          <p:nvPr>
            <p:ph type="title"/>
          </p:nvPr>
        </p:nvSpPr>
        <p:spPr>
          <a:xfrm>
            <a:off x="623888" y="1561763"/>
            <a:ext cx="7886700" cy="1867237"/>
          </a:xfrm>
        </p:spPr>
        <p:txBody>
          <a:bodyPr anchor="b">
            <a:normAutofit/>
          </a:bodyPr>
          <a:lstStyle>
            <a:lvl1pPr>
              <a:defRPr sz="3600" b="1">
                <a:solidFill>
                  <a:schemeClr val="bg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F5B46719-070E-F74A-B39C-B92BFC45383A}"/>
              </a:ext>
            </a:extLst>
          </p:cNvPr>
          <p:cNvSpPr>
            <a:spLocks noGrp="1"/>
          </p:cNvSpPr>
          <p:nvPr>
            <p:ph type="body" idx="1" hasCustomPrompt="1"/>
          </p:nvPr>
        </p:nvSpPr>
        <p:spPr>
          <a:xfrm>
            <a:off x="623888" y="3618221"/>
            <a:ext cx="7886700" cy="630490"/>
          </a:xfrm>
        </p:spPr>
        <p:txBody>
          <a:bodyPr>
            <a:normAutofit/>
          </a:bodyPr>
          <a:lstStyle>
            <a:lvl1pPr marL="0" indent="0">
              <a:buNone/>
              <a:defRPr sz="1400" b="0" cap="all" spc="300" baseline="0">
                <a:solidFill>
                  <a:schemeClr val="accent2"/>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r>
              <a:rPr lang="en-GB" dirty="0"/>
              <a:t>CLICK TO EDIT MASTER SUBTITLE STYLE</a:t>
            </a:r>
            <a:endParaRPr lang="en-US" dirty="0"/>
          </a:p>
        </p:txBody>
      </p:sp>
      <p:sp>
        <p:nvSpPr>
          <p:cNvPr id="8" name="Footer Placeholder 4">
            <a:extLst>
              <a:ext uri="{FF2B5EF4-FFF2-40B4-BE49-F238E27FC236}">
                <a16:creationId xmlns:a16="http://schemas.microsoft.com/office/drawing/2014/main" id="{2E251675-0999-3B40-8BBD-64471AB47356}"/>
              </a:ext>
            </a:extLst>
          </p:cNvPr>
          <p:cNvSpPr>
            <a:spLocks noGrp="1"/>
          </p:cNvSpPr>
          <p:nvPr>
            <p:ph type="ftr" sz="quarter" idx="11"/>
          </p:nvPr>
        </p:nvSpPr>
        <p:spPr>
          <a:xfrm>
            <a:off x="628650" y="6356353"/>
            <a:ext cx="3514726" cy="365125"/>
          </a:xfrm>
          <a:prstGeom prst="rect">
            <a:avLst/>
          </a:prstGeom>
        </p:spPr>
        <p:txBody>
          <a:bodyPr/>
          <a:lstStyle>
            <a:lvl1pPr algn="l">
              <a:defRPr>
                <a:solidFill>
                  <a:schemeClr val="bg1"/>
                </a:solidFill>
              </a:defRPr>
            </a:lvl1pPr>
          </a:lstStyle>
          <a:p>
            <a:r>
              <a:rPr lang="en-SI" b="1"/>
              <a:t>Let’s Talk Housing </a:t>
            </a:r>
            <a:r>
              <a:rPr lang="en-SI"/>
              <a:t>SANTA CLARA COUNTY</a:t>
            </a:r>
          </a:p>
        </p:txBody>
      </p:sp>
      <p:sp>
        <p:nvSpPr>
          <p:cNvPr id="9" name="Slide Number Placeholder 5">
            <a:extLst>
              <a:ext uri="{FF2B5EF4-FFF2-40B4-BE49-F238E27FC236}">
                <a16:creationId xmlns:a16="http://schemas.microsoft.com/office/drawing/2014/main" id="{EF2E77E5-E483-1C47-990D-15EFE594D2BE}"/>
              </a:ext>
            </a:extLst>
          </p:cNvPr>
          <p:cNvSpPr>
            <a:spLocks noGrp="1"/>
          </p:cNvSpPr>
          <p:nvPr>
            <p:ph type="sldNum" sz="quarter" idx="12"/>
          </p:nvPr>
        </p:nvSpPr>
        <p:spPr>
          <a:xfrm>
            <a:off x="6457950" y="6356353"/>
            <a:ext cx="2057400" cy="365125"/>
          </a:xfrm>
          <a:prstGeom prst="rect">
            <a:avLst/>
          </a:prstGeom>
        </p:spPr>
        <p:txBody>
          <a:bodyPr/>
          <a:lstStyle>
            <a:lvl1pPr>
              <a:defRPr>
                <a:solidFill>
                  <a:schemeClr val="bg1"/>
                </a:solidFill>
              </a:defRPr>
            </a:lvl1pPr>
          </a:lstStyle>
          <a:p>
            <a:fld id="{9DE43005-4660-214C-A294-122691F946BC}" type="slidenum">
              <a:rPr lang="en-SI" smtClean="0"/>
              <a:pPr/>
              <a:t>‹#›</a:t>
            </a:fld>
            <a:endParaRPr lang="en-SI"/>
          </a:p>
        </p:txBody>
      </p:sp>
    </p:spTree>
    <p:extLst>
      <p:ext uri="{BB962C8B-B14F-4D97-AF65-F5344CB8AC3E}">
        <p14:creationId xmlns:p14="http://schemas.microsoft.com/office/powerpoint/2010/main" val="210253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628650" y="6356353"/>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SI" b="1"/>
              <a:t>Let’s Talk Housing </a:t>
            </a:r>
            <a:r>
              <a:rPr lang="en-SI"/>
              <a:t>SANTA CLARA COUNTY</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43005-4660-214C-A294-122691F946BC}" type="slidenum">
              <a:rPr lang="en-SI" smtClean="0"/>
              <a:t>‹#›</a:t>
            </a:fld>
            <a:endParaRPr lang="en-SI"/>
          </a:p>
        </p:txBody>
      </p:sp>
    </p:spTree>
    <p:extLst>
      <p:ext uri="{BB962C8B-B14F-4D97-AF65-F5344CB8AC3E}">
        <p14:creationId xmlns:p14="http://schemas.microsoft.com/office/powerpoint/2010/main" val="792929164"/>
      </p:ext>
    </p:extLst>
  </p:cSld>
  <p:clrMap bg1="lt1" tx1="dk1" bg2="lt2" tx2="dk2" accent1="accent1" accent2="accent2" accent3="accent3" accent4="accent4" accent5="accent5" accent6="accent6" hlink="hlink" folHlink="folHlink"/>
  <p:sldLayoutIdLst>
    <p:sldLayoutId id="2147483661" r:id="rId1"/>
    <p:sldLayoutId id="2147483696" r:id="rId2"/>
    <p:sldLayoutId id="2147483662" r:id="rId3"/>
    <p:sldLayoutId id="2147483673" r:id="rId4"/>
    <p:sldLayoutId id="2147483666" r:id="rId5"/>
    <p:sldLayoutId id="2147483663" r:id="rId6"/>
    <p:sldLayoutId id="2147483709" r:id="rId7"/>
    <p:sldLayoutId id="2147483708" r:id="rId8"/>
    <p:sldLayoutId id="2147483710" r:id="rId9"/>
    <p:sldLayoutId id="2147483712" r:id="rId10"/>
    <p:sldLayoutId id="2147483711" r:id="rId11"/>
    <p:sldLayoutId id="2147483690" r:id="rId12"/>
    <p:sldLayoutId id="2147483706" r:id="rId13"/>
    <p:sldLayoutId id="2147483707" r:id="rId14"/>
    <p:sldLayoutId id="2147483691" r:id="rId15"/>
    <p:sldLayoutId id="2147483692" r:id="rId16"/>
    <p:sldLayoutId id="2147483693" r:id="rId17"/>
    <p:sldLayoutId id="2147483670" r:id="rId18"/>
    <p:sldLayoutId id="2147483671"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36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590" indent="-228590" algn="l" defTabSz="914364" rtl="0" eaLnBrk="1" latinLnBrk="0" hangingPunct="1">
        <a:lnSpc>
          <a:spcPct val="100000"/>
        </a:lnSpc>
        <a:spcBef>
          <a:spcPts val="1000"/>
        </a:spcBef>
        <a:buFont typeface="Arial" panose="020B0604020202020204" pitchFamily="34" charset="0"/>
        <a:buChar char="•"/>
        <a:defRPr sz="2200" b="0" kern="1200">
          <a:solidFill>
            <a:schemeClr val="tx1">
              <a:lumMod val="75000"/>
            </a:schemeClr>
          </a:solidFill>
          <a:latin typeface="+mn-lt"/>
          <a:ea typeface="+mn-ea"/>
          <a:cs typeface="+mn-cs"/>
        </a:defRPr>
      </a:lvl1pPr>
      <a:lvl2pPr marL="685772" indent="-228590" algn="l" defTabSz="914364" rtl="0" eaLnBrk="1" latinLnBrk="0" hangingPunct="1">
        <a:lnSpc>
          <a:spcPct val="10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2pPr>
      <a:lvl3pPr marL="1142954" indent="-228590" algn="l" defTabSz="914364" rtl="0" eaLnBrk="1" latinLnBrk="0" hangingPunct="1">
        <a:lnSpc>
          <a:spcPct val="10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3pPr>
      <a:lvl4pPr marL="1600136" indent="-228590" algn="l" defTabSz="914364"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317" indent="-228590" algn="l" defTabSz="914364" rtl="0" eaLnBrk="1" latinLnBrk="0" hangingPunct="1">
        <a:lnSpc>
          <a:spcPct val="100000"/>
        </a:lnSpc>
        <a:spcBef>
          <a:spcPts val="500"/>
        </a:spcBef>
        <a:buFont typeface="Arial" panose="020B0604020202020204" pitchFamily="34" charset="0"/>
        <a:buChar char="•"/>
        <a:defRPr sz="1400" kern="1200">
          <a:solidFill>
            <a:schemeClr val="tx1">
              <a:lumMod val="75000"/>
            </a:schemeClr>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8" Type="http://schemas.openxmlformats.org/officeDocument/2006/relationships/hyperlink" Target="https://www.lisc.org/bay-area/&#8203;&#160;%20&#8203;"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0.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0.jpe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5.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mailto:https://www.lisc.org/bay-area/areas-of-work/building-strong-organizations-and-leadership/faithandhousing/apply/" TargetMode="External"/><Relationship Id="rId2" Type="http://schemas.openxmlformats.org/officeDocument/2006/relationships/hyperlink" Target="mailto:thicks@lisc.org" TargetMode="Externa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forms.gle/ZjkmMNiGGBgY7hRw8"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s://www.urbandisplacement.org/san-francisco/migration-race-and-income" TargetMode="External"/><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s://ternercenter.berkeley.edu/faith-based-housing-development" TargetMode="External"/><Relationship Id="rId5" Type="http://schemas.openxmlformats.org/officeDocument/2006/relationships/hyperlink" Target="https://chpc.net/racial-disparities-in-housing-security-from-covid-19-economic-fallout/" TargetMode="External"/><Relationship Id="rId4" Type="http://schemas.openxmlformats.org/officeDocument/2006/relationships/hyperlink" Target="https://bayareaequityatlas.org/indicators/housing-burden#/?breakdown=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0592AF-E9CB-6141-913F-83BF4DABE2EE}"/>
              </a:ext>
            </a:extLst>
          </p:cNvPr>
          <p:cNvSpPr>
            <a:spLocks noGrp="1"/>
          </p:cNvSpPr>
          <p:nvPr>
            <p:ph idx="1"/>
          </p:nvPr>
        </p:nvSpPr>
        <p:spPr>
          <a:xfrm>
            <a:off x="3499765" y="251931"/>
            <a:ext cx="4629150" cy="4873625"/>
          </a:xfrm>
        </p:spPr>
        <p:txBody>
          <a:bodyPr>
            <a:normAutofit/>
          </a:bodyPr>
          <a:lstStyle/>
          <a:p>
            <a:pPr marL="0" indent="0">
              <a:buNone/>
            </a:pPr>
            <a:r>
              <a:rPr lang="en-US" sz="3600" dirty="0"/>
              <a:t>Santa Clara County Planning Collaborative Meeting </a:t>
            </a:r>
          </a:p>
          <a:p>
            <a:pPr marL="0" indent="0">
              <a:buNone/>
            </a:pPr>
            <a:endParaRPr lang="en-US" sz="3600" dirty="0"/>
          </a:p>
          <a:p>
            <a:pPr marL="0" indent="0">
              <a:buNone/>
            </a:pPr>
            <a:r>
              <a:rPr lang="en-US" sz="3200" dirty="0"/>
              <a:t>October 13, 2022 </a:t>
            </a:r>
          </a:p>
        </p:txBody>
      </p:sp>
    </p:spTree>
    <p:extLst>
      <p:ext uri="{BB962C8B-B14F-4D97-AF65-F5344CB8AC3E}">
        <p14:creationId xmlns:p14="http://schemas.microsoft.com/office/powerpoint/2010/main" val="3124527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4344" y="2090164"/>
            <a:ext cx="8100572" cy="3715856"/>
            <a:chOff x="573698" y="726234"/>
            <a:chExt cx="10800763" cy="4954475"/>
          </a:xfrm>
        </p:grpSpPr>
        <p:sp>
          <p:nvSpPr>
            <p:cNvPr id="8" name="Rectangle 7"/>
            <p:cNvSpPr/>
            <p:nvPr/>
          </p:nvSpPr>
          <p:spPr>
            <a:xfrm>
              <a:off x="7580527" y="2108809"/>
              <a:ext cx="1490869" cy="2189323"/>
            </a:xfrm>
            <a:prstGeom prst="rect">
              <a:avLst/>
            </a:prstGeom>
            <a:solidFill>
              <a:srgbClr val="2EB1D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9" name="Diagram 8"/>
            <p:cNvGraphicFramePr/>
            <p:nvPr>
              <p:extLst>
                <p:ext uri="{D42A27DB-BD31-4B8C-83A1-F6EECF244321}">
                  <p14:modId xmlns:p14="http://schemas.microsoft.com/office/powerpoint/2010/main" val="200597242"/>
                </p:ext>
              </p:extLst>
            </p:nvPr>
          </p:nvGraphicFramePr>
          <p:xfrm>
            <a:off x="573698" y="726234"/>
            <a:ext cx="10800763" cy="495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7" name="Title 6"/>
          <p:cNvSpPr>
            <a:spLocks noGrp="1"/>
          </p:cNvSpPr>
          <p:nvPr>
            <p:ph type="title"/>
          </p:nvPr>
        </p:nvSpPr>
        <p:spPr/>
        <p:txBody>
          <a:bodyPr>
            <a:normAutofit/>
          </a:bodyPr>
          <a:lstStyle/>
          <a:p>
            <a:r>
              <a:rPr lang="en-US" dirty="0">
                <a:latin typeface="Franklin Gothic Medium"/>
              </a:rPr>
              <a:t>LISC’s Program Fills a Gap between Faith Leadership and Land and the goal of producing affordable housing </a:t>
            </a:r>
            <a:endParaRPr lang="en-US" dirty="0"/>
          </a:p>
        </p:txBody>
      </p:sp>
      <p:sp>
        <p:nvSpPr>
          <p:cNvPr id="6" name="Slide Number Placeholder 5"/>
          <p:cNvSpPr>
            <a:spLocks noGrp="1"/>
          </p:cNvSpPr>
          <p:nvPr>
            <p:ph type="sldNum" sz="quarter" idx="10"/>
          </p:nvPr>
        </p:nvSpPr>
        <p:spPr/>
        <p:txBody>
          <a:bodyPr/>
          <a:lstStyle/>
          <a:p>
            <a:fld id="{4749BECD-3273-4FE3-BD63-F549C359A7E1}" type="slidenum">
              <a:rPr lang="en-US" smtClean="0"/>
              <a:pPr/>
              <a:t>10</a:t>
            </a:fld>
            <a:endParaRPr lang="en-US" dirty="0"/>
          </a:p>
        </p:txBody>
      </p:sp>
      <p:cxnSp>
        <p:nvCxnSpPr>
          <p:cNvPr id="13" name="Straight Connector 12">
            <a:extLst>
              <a:ext uri="{FF2B5EF4-FFF2-40B4-BE49-F238E27FC236}">
                <a16:creationId xmlns:a16="http://schemas.microsoft.com/office/drawing/2014/main" id="{1C580F3E-3216-7445-8352-EB6CE90AA5EA}"/>
              </a:ext>
            </a:extLst>
          </p:cNvPr>
          <p:cNvCxnSpPr>
            <a:cxnSpLocks/>
          </p:cNvCxnSpPr>
          <p:nvPr/>
        </p:nvCxnSpPr>
        <p:spPr>
          <a:xfrm>
            <a:off x="285750" y="2043410"/>
            <a:ext cx="8389620" cy="0"/>
          </a:xfrm>
          <a:prstGeom prst="line">
            <a:avLst/>
          </a:prstGeom>
          <a:ln w="76200"/>
        </p:spPr>
        <p:style>
          <a:lnRef idx="1">
            <a:schemeClr val="dk1"/>
          </a:lnRef>
          <a:fillRef idx="0">
            <a:schemeClr val="dk1"/>
          </a:fillRef>
          <a:effectRef idx="0">
            <a:schemeClr val="dk1"/>
          </a:effectRef>
          <a:fontRef idx="minor">
            <a:schemeClr val="tx1"/>
          </a:fontRef>
        </p:style>
      </p:cxnSp>
      <p:sp>
        <p:nvSpPr>
          <p:cNvPr id="23" name="Slide Number Placeholder 5"/>
          <p:cNvSpPr txBox="1">
            <a:spLocks/>
          </p:cNvSpPr>
          <p:nvPr/>
        </p:nvSpPr>
        <p:spPr>
          <a:xfrm>
            <a:off x="114300" y="97155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Tree>
    <p:extLst>
      <p:ext uri="{BB962C8B-B14F-4D97-AF65-F5344CB8AC3E}">
        <p14:creationId xmlns:p14="http://schemas.microsoft.com/office/powerpoint/2010/main" val="182558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7501-9D15-426F-A3FE-A6E85EBA18BD}"/>
              </a:ext>
            </a:extLst>
          </p:cNvPr>
          <p:cNvSpPr>
            <a:spLocks noGrp="1"/>
          </p:cNvSpPr>
          <p:nvPr>
            <p:ph type="title"/>
          </p:nvPr>
        </p:nvSpPr>
        <p:spPr/>
        <p:txBody>
          <a:bodyPr>
            <a:normAutofit/>
          </a:bodyPr>
          <a:lstStyle/>
          <a:p>
            <a:r>
              <a:rPr lang="en-US" dirty="0">
                <a:latin typeface="Franklin Gothic Medium"/>
              </a:rPr>
              <a:t>LISC Bay Area – Resources for Faith based-organizations</a:t>
            </a:r>
            <a:endParaRPr lang="en-US" dirty="0"/>
          </a:p>
        </p:txBody>
      </p:sp>
      <p:sp>
        <p:nvSpPr>
          <p:cNvPr id="3" name="Slide Number Placeholder 2">
            <a:extLst>
              <a:ext uri="{FF2B5EF4-FFF2-40B4-BE49-F238E27FC236}">
                <a16:creationId xmlns:a16="http://schemas.microsoft.com/office/drawing/2014/main" id="{D1DE74A8-E408-4B8E-B0C5-DB5970049D3A}"/>
              </a:ext>
            </a:extLst>
          </p:cNvPr>
          <p:cNvSpPr>
            <a:spLocks noGrp="1"/>
          </p:cNvSpPr>
          <p:nvPr>
            <p:ph type="sldNum" sz="quarter" idx="10"/>
          </p:nvPr>
        </p:nvSpPr>
        <p:spPr/>
        <p:txBody>
          <a:bodyPr/>
          <a:lstStyle/>
          <a:p>
            <a:fld id="{4749BECD-3273-4FE3-BD63-F549C359A7E1}" type="slidenum">
              <a:rPr lang="en-US" smtClean="0"/>
              <a:pPr/>
              <a:t>11</a:t>
            </a:fld>
            <a:endParaRPr lang="en-US" dirty="0"/>
          </a:p>
        </p:txBody>
      </p:sp>
      <p:graphicFrame>
        <p:nvGraphicFramePr>
          <p:cNvPr id="4" name="Diagram 4">
            <a:extLst>
              <a:ext uri="{FF2B5EF4-FFF2-40B4-BE49-F238E27FC236}">
                <a16:creationId xmlns:a16="http://schemas.microsoft.com/office/drawing/2014/main" id="{2A82510D-E7CC-4BD8-AD49-98A3B0881474}"/>
              </a:ext>
            </a:extLst>
          </p:cNvPr>
          <p:cNvGraphicFramePr/>
          <p:nvPr>
            <p:extLst>
              <p:ext uri="{D42A27DB-BD31-4B8C-83A1-F6EECF244321}">
                <p14:modId xmlns:p14="http://schemas.microsoft.com/office/powerpoint/2010/main" val="3356096054"/>
              </p:ext>
            </p:extLst>
          </p:nvPr>
        </p:nvGraphicFramePr>
        <p:xfrm>
          <a:off x="857250" y="1853293"/>
          <a:ext cx="7421562" cy="3838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071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BB31-A22E-4769-9EB6-77FAC0458620}"/>
              </a:ext>
            </a:extLst>
          </p:cNvPr>
          <p:cNvSpPr>
            <a:spLocks noGrp="1"/>
          </p:cNvSpPr>
          <p:nvPr>
            <p:ph type="title"/>
          </p:nvPr>
        </p:nvSpPr>
        <p:spPr/>
        <p:txBody>
          <a:bodyPr>
            <a:normAutofit/>
          </a:bodyPr>
          <a:lstStyle/>
          <a:p>
            <a:r>
              <a:rPr lang="en-US" dirty="0">
                <a:latin typeface="Franklin Gothic Medium"/>
              </a:rPr>
              <a:t>Four Guidebooks – </a:t>
            </a:r>
            <a:r>
              <a:rPr lang="en-US" sz="2325" dirty="0">
                <a:latin typeface="Franklin Gothic Medium"/>
              </a:rPr>
              <a:t>on the Faith and Housing and LISC Bay Area websites</a:t>
            </a:r>
            <a:endParaRPr lang="en-US" sz="2325" i="1" dirty="0">
              <a:latin typeface="Franklin Gothic Book" panose="020B0503020102020204" pitchFamily="34" charset="0"/>
            </a:endParaRPr>
          </a:p>
        </p:txBody>
      </p:sp>
      <p:sp>
        <p:nvSpPr>
          <p:cNvPr id="3" name="Slide Number Placeholder 2">
            <a:extLst>
              <a:ext uri="{FF2B5EF4-FFF2-40B4-BE49-F238E27FC236}">
                <a16:creationId xmlns:a16="http://schemas.microsoft.com/office/drawing/2014/main" id="{37D5645D-0439-4CD7-8F84-E53D8676A225}"/>
              </a:ext>
            </a:extLst>
          </p:cNvPr>
          <p:cNvSpPr>
            <a:spLocks noGrp="1"/>
          </p:cNvSpPr>
          <p:nvPr>
            <p:ph type="sldNum" sz="quarter" idx="10"/>
          </p:nvPr>
        </p:nvSpPr>
        <p:spPr/>
        <p:txBody>
          <a:bodyPr/>
          <a:lstStyle/>
          <a:p>
            <a:fld id="{4749BECD-3273-4FE3-BD63-F549C359A7E1}" type="slidenum">
              <a:rPr lang="en-US" smtClean="0"/>
              <a:pPr/>
              <a:t>12</a:t>
            </a:fld>
            <a:endParaRPr lang="en-US" dirty="0"/>
          </a:p>
        </p:txBody>
      </p:sp>
      <p:pic>
        <p:nvPicPr>
          <p:cNvPr id="5" name="Picture 4"/>
          <p:cNvPicPr>
            <a:picLocks noChangeAspect="1"/>
          </p:cNvPicPr>
          <p:nvPr/>
        </p:nvPicPr>
        <p:blipFill>
          <a:blip r:embed="rId3"/>
          <a:stretch>
            <a:fillRect/>
          </a:stretch>
        </p:blipFill>
        <p:spPr>
          <a:xfrm>
            <a:off x="285750" y="1817809"/>
            <a:ext cx="2586038" cy="3404404"/>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0DB8A97C-E434-482C-A4C0-03285D6EC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438" y="2848803"/>
            <a:ext cx="2696056" cy="3475126"/>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4106547" y="1817809"/>
            <a:ext cx="2720811" cy="3557984"/>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5730629" y="2848803"/>
            <a:ext cx="2694161" cy="3484221"/>
          </a:xfrm>
          <a:prstGeom prst="rect">
            <a:avLst/>
          </a:prstGeom>
          <a:ln>
            <a:solidFill>
              <a:schemeClr val="tx1"/>
            </a:solidFill>
          </a:ln>
        </p:spPr>
      </p:pic>
    </p:spTree>
    <p:extLst>
      <p:ext uri="{BB962C8B-B14F-4D97-AF65-F5344CB8AC3E}">
        <p14:creationId xmlns:p14="http://schemas.microsoft.com/office/powerpoint/2010/main" val="3711668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8C13-ACF4-4240-BA1E-E8572D217181}"/>
              </a:ext>
            </a:extLst>
          </p:cNvPr>
          <p:cNvSpPr>
            <a:spLocks noGrp="1"/>
          </p:cNvSpPr>
          <p:nvPr>
            <p:ph type="title"/>
          </p:nvPr>
        </p:nvSpPr>
        <p:spPr/>
        <p:txBody>
          <a:bodyPr>
            <a:normAutofit fontScale="90000"/>
          </a:bodyPr>
          <a:lstStyle/>
          <a:p>
            <a:r>
              <a:rPr lang="en-US" dirty="0">
                <a:latin typeface="Franklin Gothic Medium"/>
              </a:rPr>
              <a:t>Faith and Housing  (web-based training series) - </a:t>
            </a:r>
            <a:r>
              <a:rPr lang="en-US" i="1" dirty="0">
                <a:latin typeface="Franklin Gothic Book" panose="020B0503020102020204" pitchFamily="34" charset="0"/>
              </a:rPr>
              <a:t>Provides training and education for FBOs that are starting to explore affordable housing</a:t>
            </a:r>
            <a:endParaRPr lang="en-US" dirty="0"/>
          </a:p>
        </p:txBody>
      </p:sp>
      <p:sp>
        <p:nvSpPr>
          <p:cNvPr id="6" name="Slide Number Placeholder 5">
            <a:extLst>
              <a:ext uri="{FF2B5EF4-FFF2-40B4-BE49-F238E27FC236}">
                <a16:creationId xmlns:a16="http://schemas.microsoft.com/office/drawing/2014/main" id="{8F168A05-3A1B-4CBE-924A-D71235713385}"/>
              </a:ext>
            </a:extLst>
          </p:cNvPr>
          <p:cNvSpPr>
            <a:spLocks noGrp="1"/>
          </p:cNvSpPr>
          <p:nvPr>
            <p:ph type="sldNum" sz="quarter" idx="10"/>
          </p:nvPr>
        </p:nvSpPr>
        <p:spPr/>
        <p:txBody>
          <a:bodyPr/>
          <a:lstStyle/>
          <a:p>
            <a:fld id="{4749BECD-3273-4FE3-BD63-F549C359A7E1}" type="slidenum">
              <a:rPr lang="en-US" smtClean="0"/>
              <a:pPr/>
              <a:t>13</a:t>
            </a:fld>
            <a:endParaRPr lang="en-US" dirty="0"/>
          </a:p>
        </p:txBody>
      </p:sp>
      <p:graphicFrame>
        <p:nvGraphicFramePr>
          <p:cNvPr id="8" name="Diagram 8">
            <a:extLst>
              <a:ext uri="{FF2B5EF4-FFF2-40B4-BE49-F238E27FC236}">
                <a16:creationId xmlns:a16="http://schemas.microsoft.com/office/drawing/2014/main" id="{01B80F26-20DE-498C-9B72-B9E15A8BC2C2}"/>
              </a:ext>
            </a:extLst>
          </p:cNvPr>
          <p:cNvGraphicFramePr/>
          <p:nvPr/>
        </p:nvGraphicFramePr>
        <p:xfrm>
          <a:off x="475246" y="2292089"/>
          <a:ext cx="4724390" cy="2768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Box 106">
            <a:extLst>
              <a:ext uri="{FF2B5EF4-FFF2-40B4-BE49-F238E27FC236}">
                <a16:creationId xmlns:a16="http://schemas.microsoft.com/office/drawing/2014/main" id="{CA301CB1-856D-4F6A-9942-4D0653418EEE}"/>
              </a:ext>
            </a:extLst>
          </p:cNvPr>
          <p:cNvSpPr txBox="1"/>
          <p:nvPr/>
        </p:nvSpPr>
        <p:spPr>
          <a:xfrm>
            <a:off x="5602858" y="2287078"/>
            <a:ext cx="3265097" cy="367023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950" dirty="0">
                <a:ea typeface="+mn-lt"/>
                <a:cs typeface="+mn-lt"/>
              </a:rPr>
              <a:t>Website with over 8 hours of video trainings – interviews, panel discussions, and more.  </a:t>
            </a:r>
            <a:endParaRPr lang="en-US" sz="1350" dirty="0">
              <a:cs typeface="Calibri" panose="020F0502020204030204"/>
            </a:endParaRPr>
          </a:p>
          <a:p>
            <a:endParaRPr lang="en-US" sz="1950" dirty="0"/>
          </a:p>
          <a:p>
            <a:r>
              <a:rPr lang="en-US" sz="1950" dirty="0"/>
              <a:t>Visit </a:t>
            </a:r>
            <a:r>
              <a:rPr lang="en-US" sz="1950" dirty="0">
                <a:hlinkClick r:id="rId8"/>
              </a:rPr>
              <a:t>Bay Area LISC </a:t>
            </a:r>
            <a:r>
              <a:rPr lang="en-US" sz="1950" dirty="0">
                <a:ea typeface="+mn-lt"/>
                <a:cs typeface="+mn-lt"/>
                <a:hlinkClick r:id="rId8"/>
              </a:rPr>
              <a:t>website</a:t>
            </a:r>
            <a:r>
              <a:rPr lang="en-US" sz="1950" dirty="0">
                <a:ea typeface="+mn-lt"/>
                <a:cs typeface="+mn-lt"/>
              </a:rPr>
              <a:t> or register for the webinar to learn more! </a:t>
            </a:r>
          </a:p>
          <a:p>
            <a:endParaRPr lang="en-US" sz="1950" dirty="0">
              <a:ea typeface="+mn-lt"/>
              <a:cs typeface="+mn-lt"/>
            </a:endParaRPr>
          </a:p>
          <a:p>
            <a:r>
              <a:rPr lang="en-US" sz="1950" dirty="0">
                <a:ea typeface="+mn-lt"/>
                <a:cs typeface="+mn-lt"/>
              </a:rPr>
              <a:t>Register here: </a:t>
            </a:r>
            <a:r>
              <a:rPr lang="en-US" sz="1950" u="sng" dirty="0">
                <a:solidFill>
                  <a:schemeClr val="tx2"/>
                </a:solidFill>
                <a:ea typeface="+mn-lt"/>
                <a:cs typeface="+mn-lt"/>
              </a:rPr>
              <a:t>https://bit.ly/faithandhousingREG</a:t>
            </a:r>
          </a:p>
        </p:txBody>
      </p:sp>
    </p:spTree>
    <p:extLst>
      <p:ext uri="{BB962C8B-B14F-4D97-AF65-F5344CB8AC3E}">
        <p14:creationId xmlns:p14="http://schemas.microsoft.com/office/powerpoint/2010/main" val="1671476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program works</a:t>
            </a:r>
          </a:p>
        </p:txBody>
      </p:sp>
      <p:sp>
        <p:nvSpPr>
          <p:cNvPr id="10" name="Text Placeholder 9"/>
          <p:cNvSpPr>
            <a:spLocks noGrp="1"/>
          </p:cNvSpPr>
          <p:nvPr>
            <p:ph type="body" sz="quarter" idx="12"/>
          </p:nvPr>
        </p:nvSpPr>
        <p:spPr>
          <a:xfrm>
            <a:off x="285750" y="4196750"/>
            <a:ext cx="2571750" cy="1670990"/>
          </a:xfrm>
        </p:spPr>
        <p:txBody>
          <a:bodyPr/>
          <a:lstStyle/>
          <a:p>
            <a:r>
              <a:rPr lang="en-US" sz="1350" b="1" dirty="0"/>
              <a:t>Cohort trainings </a:t>
            </a:r>
            <a:r>
              <a:rPr lang="en-US" sz="1350" dirty="0"/>
              <a:t>on how to prepare for and successfully build affordable housing development in partnership with an experienced developer</a:t>
            </a:r>
          </a:p>
        </p:txBody>
      </p:sp>
      <p:sp>
        <p:nvSpPr>
          <p:cNvPr id="8" name="Text Placeholder 9"/>
          <p:cNvSpPr>
            <a:spLocks noGrp="1"/>
          </p:cNvSpPr>
          <p:nvPr>
            <p:ph type="body" sz="quarter" idx="13"/>
          </p:nvPr>
        </p:nvSpPr>
        <p:spPr>
          <a:xfrm>
            <a:off x="3286125" y="4200843"/>
            <a:ext cx="2571750" cy="1670990"/>
          </a:xfrm>
        </p:spPr>
        <p:txBody>
          <a:bodyPr/>
          <a:lstStyle/>
          <a:p>
            <a:pPr marL="0" indent="0">
              <a:buNone/>
            </a:pPr>
            <a:r>
              <a:rPr lang="en-US" sz="1350" b="1" dirty="0"/>
              <a:t>1:1 technical assistance </a:t>
            </a:r>
            <a:r>
              <a:rPr lang="en-US" sz="1350" dirty="0"/>
              <a:t>with a development coach to translate and navigate through the complicated development process</a:t>
            </a:r>
          </a:p>
        </p:txBody>
      </p:sp>
      <p:sp>
        <p:nvSpPr>
          <p:cNvPr id="4" name="Text Placeholder 3"/>
          <p:cNvSpPr>
            <a:spLocks noGrp="1"/>
          </p:cNvSpPr>
          <p:nvPr>
            <p:ph type="body" sz="quarter" idx="14"/>
          </p:nvPr>
        </p:nvSpPr>
        <p:spPr>
          <a:xfrm>
            <a:off x="6286500" y="4196750"/>
            <a:ext cx="2571750" cy="1670990"/>
          </a:xfrm>
        </p:spPr>
        <p:txBody>
          <a:bodyPr/>
          <a:lstStyle/>
          <a:p>
            <a:pPr marL="0" indent="0">
              <a:buNone/>
            </a:pPr>
            <a:r>
              <a:rPr lang="en-US" sz="1350" b="1" dirty="0"/>
              <a:t>Modest grant resources fund predevelopment expenses</a:t>
            </a:r>
            <a:r>
              <a:rPr lang="en-US" sz="1350" dirty="0"/>
              <a:t> that mitigate the risk of faith-based organizations entering into an infeasible or exploitative deal</a:t>
            </a:r>
          </a:p>
        </p:txBody>
      </p:sp>
      <p:sp>
        <p:nvSpPr>
          <p:cNvPr id="3" name="Slide Number Placeholder 2"/>
          <p:cNvSpPr>
            <a:spLocks noGrp="1"/>
          </p:cNvSpPr>
          <p:nvPr>
            <p:ph type="sldNum" sz="quarter" idx="10"/>
          </p:nvPr>
        </p:nvSpPr>
        <p:spPr>
          <a:prstGeom prst="rect">
            <a:avLst/>
          </a:prstGeom>
        </p:spPr>
        <p:txBody>
          <a:bodyPr/>
          <a:lstStyle/>
          <a:p>
            <a:fld id="{4749BECD-3273-4FE3-BD63-F549C359A7E1}" type="slidenum">
              <a:rPr lang="en-US" smtClean="0"/>
              <a:pPr/>
              <a:t>14</a:t>
            </a:fld>
            <a:endParaRPr lang="en-US" dirty="0"/>
          </a:p>
        </p:txBody>
      </p:sp>
      <p:sp>
        <p:nvSpPr>
          <p:cNvPr id="9" name="Oval 8">
            <a:extLst>
              <a:ext uri="{FF2B5EF4-FFF2-40B4-BE49-F238E27FC236}">
                <a16:creationId xmlns:a16="http://schemas.microsoft.com/office/drawing/2014/main" id="{36CF74BE-EE0D-A043-8807-DA892BFEE9F3}"/>
              </a:ext>
            </a:extLst>
          </p:cNvPr>
          <p:cNvSpPr>
            <a:spLocks noChangeAspect="1"/>
          </p:cNvSpPr>
          <p:nvPr/>
        </p:nvSpPr>
        <p:spPr>
          <a:xfrm>
            <a:off x="489977" y="1959219"/>
            <a:ext cx="1991846" cy="1995402"/>
          </a:xfrm>
          <a:prstGeom prst="ellipse">
            <a:avLst/>
          </a:prstGeom>
          <a:solidFill>
            <a:srgbClr val="D3EBE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83ACF4A2-4786-DD4A-A321-40CE7BA05FF4}"/>
              </a:ext>
            </a:extLst>
          </p:cNvPr>
          <p:cNvSpPr>
            <a:spLocks noChangeAspect="1"/>
          </p:cNvSpPr>
          <p:nvPr/>
        </p:nvSpPr>
        <p:spPr>
          <a:xfrm>
            <a:off x="3490352" y="1959219"/>
            <a:ext cx="1991846" cy="1995402"/>
          </a:xfrm>
          <a:prstGeom prst="ellipse">
            <a:avLst/>
          </a:prstGeom>
          <a:solidFill>
            <a:srgbClr val="D3EBE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5" name="Group 24">
            <a:extLst>
              <a:ext uri="{FF2B5EF4-FFF2-40B4-BE49-F238E27FC236}">
                <a16:creationId xmlns:a16="http://schemas.microsoft.com/office/drawing/2014/main" id="{29DE1A29-E494-3D44-A3D0-105069B1CEB6}"/>
              </a:ext>
            </a:extLst>
          </p:cNvPr>
          <p:cNvGrpSpPr/>
          <p:nvPr/>
        </p:nvGrpSpPr>
        <p:grpSpPr>
          <a:xfrm>
            <a:off x="6490727" y="1959219"/>
            <a:ext cx="1991846" cy="1995402"/>
            <a:chOff x="9275007" y="1593272"/>
            <a:chExt cx="1642986" cy="1645920"/>
          </a:xfrm>
        </p:grpSpPr>
        <p:sp>
          <p:nvSpPr>
            <p:cNvPr id="16" name="Oval 15">
              <a:extLst>
                <a:ext uri="{FF2B5EF4-FFF2-40B4-BE49-F238E27FC236}">
                  <a16:creationId xmlns:a16="http://schemas.microsoft.com/office/drawing/2014/main" id="{AE9B022C-DF1E-1945-A2B6-3BB95E3CBB4B}"/>
                </a:ext>
              </a:extLst>
            </p:cNvPr>
            <p:cNvSpPr>
              <a:spLocks noChangeAspect="1"/>
            </p:cNvSpPr>
            <p:nvPr/>
          </p:nvSpPr>
          <p:spPr>
            <a:xfrm>
              <a:off x="9275007" y="1593272"/>
              <a:ext cx="1642986" cy="1645920"/>
            </a:xfrm>
            <a:prstGeom prst="ellipse">
              <a:avLst/>
            </a:prstGeom>
            <a:solidFill>
              <a:srgbClr val="D3EBE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928239C0-9C6E-1646-9D53-5FBDAE146A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165" t="-25834" r="-43038" b="7034"/>
            <a:stretch/>
          </p:blipFill>
          <p:spPr>
            <a:xfrm>
              <a:off x="9314015" y="1677424"/>
              <a:ext cx="1554480" cy="1554480"/>
            </a:xfrm>
            <a:prstGeom prst="ellipse">
              <a:avLst/>
            </a:prstGeom>
          </p:spPr>
        </p:pic>
      </p:grpSp>
      <p:pic>
        <p:nvPicPr>
          <p:cNvPr id="26" name="Picture 25">
            <a:extLst>
              <a:ext uri="{FF2B5EF4-FFF2-40B4-BE49-F238E27FC236}">
                <a16:creationId xmlns:a16="http://schemas.microsoft.com/office/drawing/2014/main" id="{CC7CD21B-732D-CC49-8D41-76522F3FC55B}"/>
              </a:ext>
            </a:extLst>
          </p:cNvPr>
          <p:cNvPicPr>
            <a:picLocks noChangeAspect="1"/>
          </p:cNvPicPr>
          <p:nvPr/>
        </p:nvPicPr>
        <p:blipFill>
          <a:blip r:embed="rId3"/>
          <a:stretch>
            <a:fillRect/>
          </a:stretch>
        </p:blipFill>
        <p:spPr>
          <a:xfrm>
            <a:off x="3739539" y="2210184"/>
            <a:ext cx="1493472" cy="1493472"/>
          </a:xfrm>
          <a:prstGeom prst="rect">
            <a:avLst/>
          </a:prstGeom>
        </p:spPr>
      </p:pic>
      <p:pic>
        <p:nvPicPr>
          <p:cNvPr id="29" name="Picture 28">
            <a:extLst>
              <a:ext uri="{FF2B5EF4-FFF2-40B4-BE49-F238E27FC236}">
                <a16:creationId xmlns:a16="http://schemas.microsoft.com/office/drawing/2014/main" id="{77D93D40-2B2C-A14E-AC43-19F8579C8743}"/>
              </a:ext>
            </a:extLst>
          </p:cNvPr>
          <p:cNvPicPr>
            <a:picLocks noChangeAspect="1"/>
          </p:cNvPicPr>
          <p:nvPr/>
        </p:nvPicPr>
        <p:blipFill>
          <a:blip r:embed="rId4"/>
          <a:stretch>
            <a:fillRect/>
          </a:stretch>
        </p:blipFill>
        <p:spPr>
          <a:xfrm>
            <a:off x="796225" y="2380873"/>
            <a:ext cx="1401093" cy="1139351"/>
          </a:xfrm>
          <a:prstGeom prst="rect">
            <a:avLst/>
          </a:prstGeom>
        </p:spPr>
      </p:pic>
    </p:spTree>
    <p:extLst>
      <p:ext uri="{BB962C8B-B14F-4D97-AF65-F5344CB8AC3E}">
        <p14:creationId xmlns:p14="http://schemas.microsoft.com/office/powerpoint/2010/main" val="28351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Training curriculum tied to TA program builds on web-training</a:t>
            </a:r>
          </a:p>
        </p:txBody>
      </p:sp>
      <p:sp>
        <p:nvSpPr>
          <p:cNvPr id="4" name="Text Placeholder 3"/>
          <p:cNvSpPr>
            <a:spLocks noGrp="1"/>
          </p:cNvSpPr>
          <p:nvPr>
            <p:ph type="body" sz="quarter" idx="12"/>
          </p:nvPr>
        </p:nvSpPr>
        <p:spPr/>
        <p:txBody>
          <a:bodyPr>
            <a:normAutofit lnSpcReduction="10000"/>
          </a:bodyPr>
          <a:lstStyle/>
          <a:p>
            <a:r>
              <a:rPr lang="en-US" dirty="0"/>
              <a:t>LISC Bay Area hosts trainings with experts from the field and facilitates exercises that apply the learnings to the participants’ individual projects. The training curriculum includes workshops on:</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MOUs</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Building Neighborhood Support / Planning for </a:t>
            </a:r>
            <a:r>
              <a:rPr lang="en-US" sz="1200" dirty="0" err="1">
                <a:latin typeface="Franklin Gothic Book" panose="020B0503020102020204" pitchFamily="34" charset="0"/>
              </a:rPr>
              <a:t>NIMBYism</a:t>
            </a:r>
            <a:endParaRPr lang="en-US" sz="1200" dirty="0">
              <a:latin typeface="Franklin Gothic Book" panose="020B0503020102020204" pitchFamily="34" charset="0"/>
            </a:endParaRP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Predevelopment Budgeting</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Development Budgeting</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Entitlements</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Fair Housing and Public Subsidies</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Relationship Management with Joint Venture Partners</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Asset Management</a:t>
            </a:r>
          </a:p>
          <a:p>
            <a:pPr marL="214313" indent="-214313">
              <a:spcBef>
                <a:spcPts val="0"/>
              </a:spcBef>
              <a:buFont typeface="Arial" panose="020B0604020202020204" pitchFamily="34" charset="0"/>
              <a:buChar char="•"/>
            </a:pPr>
            <a:r>
              <a:rPr lang="en-US" sz="1200" dirty="0">
                <a:latin typeface="Franklin Gothic Book" panose="020B0503020102020204" pitchFamily="34" charset="0"/>
              </a:rPr>
              <a:t>Services Management </a:t>
            </a:r>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5091702" y="2333625"/>
            <a:ext cx="3504837" cy="2628628"/>
          </a:xfrm>
        </p:spPr>
      </p:pic>
    </p:spTree>
    <p:extLst>
      <p:ext uri="{BB962C8B-B14F-4D97-AF65-F5344CB8AC3E}">
        <p14:creationId xmlns:p14="http://schemas.microsoft.com/office/powerpoint/2010/main" val="2343986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Development Coach Support over 12 months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8" y="4946785"/>
            <a:ext cx="1041590" cy="1053965"/>
          </a:xfrm>
          <a:prstGeom prst="rect">
            <a:avLst/>
          </a:prstGeom>
        </p:spPr>
      </p:pic>
      <p:graphicFrame>
        <p:nvGraphicFramePr>
          <p:cNvPr id="3" name="Diagram 2"/>
          <p:cNvGraphicFramePr/>
          <p:nvPr/>
        </p:nvGraphicFramePr>
        <p:xfrm>
          <a:off x="200025" y="1903534"/>
          <a:ext cx="8658225" cy="2575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p:cNvGrpSpPr/>
          <p:nvPr/>
        </p:nvGrpSpPr>
        <p:grpSpPr>
          <a:xfrm>
            <a:off x="1481138" y="4581403"/>
            <a:ext cx="6096000" cy="730766"/>
            <a:chOff x="15377210" y="3325509"/>
            <a:chExt cx="2135187" cy="1521321"/>
          </a:xfrm>
        </p:grpSpPr>
        <p:sp>
          <p:nvSpPr>
            <p:cNvPr id="10" name="Rounded Rectangle 9"/>
            <p:cNvSpPr/>
            <p:nvPr/>
          </p:nvSpPr>
          <p:spPr>
            <a:xfrm>
              <a:off x="15377210" y="3325509"/>
              <a:ext cx="2135187" cy="1521321"/>
            </a:xfrm>
            <a:prstGeom prst="roundRect">
              <a:avLst>
                <a:gd name="adj" fmla="val 10000"/>
              </a:avLst>
            </a:prstGeom>
            <a:solidFill>
              <a:srgbClr val="2EB1D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txBox="1"/>
            <p:nvPr/>
          </p:nvSpPr>
          <p:spPr>
            <a:xfrm>
              <a:off x="15466326" y="3414625"/>
              <a:ext cx="2046071" cy="14322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650" dirty="0"/>
                <a:t>Attend monthly cohort meetings + trainings</a:t>
              </a:r>
            </a:p>
          </p:txBody>
        </p:sp>
      </p:grpSp>
    </p:spTree>
    <p:extLst>
      <p:ext uri="{BB962C8B-B14F-4D97-AF65-F5344CB8AC3E}">
        <p14:creationId xmlns:p14="http://schemas.microsoft.com/office/powerpoint/2010/main" val="3528793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Targeted technical </a:t>
            </a:r>
            <a:r>
              <a:rPr lang="en-US"/>
              <a:t>assistance guides through </a:t>
            </a:r>
            <a:r>
              <a:rPr lang="en-US" dirty="0"/>
              <a:t>project specificities</a:t>
            </a:r>
          </a:p>
        </p:txBody>
      </p:sp>
      <p:sp>
        <p:nvSpPr>
          <p:cNvPr id="8" name="Text Placeholder 7"/>
          <p:cNvSpPr>
            <a:spLocks noGrp="1"/>
          </p:cNvSpPr>
          <p:nvPr>
            <p:ph type="body" sz="quarter" idx="12"/>
          </p:nvPr>
        </p:nvSpPr>
        <p:spPr/>
        <p:txBody>
          <a:bodyPr/>
          <a:lstStyle/>
          <a:p>
            <a:r>
              <a:rPr lang="en-US" dirty="0"/>
              <a:t>Each faith-based organization in the program receives 1:1 coaching from a technically experienced, culturally competent development consultant. A few of our team of development consultants from Cohort 1:</a:t>
            </a:r>
          </a:p>
        </p:txBody>
      </p:sp>
      <p:sp>
        <p:nvSpPr>
          <p:cNvPr id="9" name="Text Placeholder 8"/>
          <p:cNvSpPr>
            <a:spLocks noGrp="1"/>
          </p:cNvSpPr>
          <p:nvPr>
            <p:ph type="body" sz="quarter" idx="13"/>
          </p:nvPr>
        </p:nvSpPr>
        <p:spPr>
          <a:xfrm>
            <a:off x="3252055" y="3270655"/>
            <a:ext cx="1741976" cy="2224088"/>
          </a:xfrm>
        </p:spPr>
        <p:txBody>
          <a:bodyPr vert="horz" lIns="68580" tIns="34290" rIns="68580" bIns="34290" rtlCol="0" anchor="t">
            <a:normAutofit fontScale="85000" lnSpcReduction="20000"/>
          </a:bodyPr>
          <a:lstStyle/>
          <a:p>
            <a:pPr marL="0" indent="0">
              <a:buNone/>
            </a:pPr>
            <a:r>
              <a:rPr lang="en-US" dirty="0">
                <a:solidFill>
                  <a:srgbClr val="00A5DF"/>
                </a:solidFill>
                <a:latin typeface="Franklin Gothic Medium" panose="020B0603020102020204" pitchFamily="34" charset="0"/>
              </a:rPr>
              <a:t>Charmaine Curtis</a:t>
            </a:r>
          </a:p>
          <a:p>
            <a:pPr marL="0" indent="0">
              <a:buNone/>
            </a:pPr>
            <a:r>
              <a:rPr lang="en-US" dirty="0">
                <a:solidFill>
                  <a:srgbClr val="00A5DF"/>
                </a:solidFill>
                <a:latin typeface="Franklin Gothic Medium"/>
              </a:rPr>
              <a:t>Principal, Curtis Development</a:t>
            </a:r>
          </a:p>
          <a:p>
            <a:pPr marL="0" indent="0">
              <a:buNone/>
            </a:pPr>
            <a:r>
              <a:rPr lang="en-US" sz="1050" dirty="0"/>
              <a:t>Charmaine has developed over 7,000 units of housing.</a:t>
            </a:r>
            <a:r>
              <a:rPr lang="en-US" dirty="0"/>
              <a:t> </a:t>
            </a:r>
            <a:r>
              <a:rPr lang="en-US" sz="1050" dirty="0"/>
              <a:t>Before starting her own ventures, Charmaine was President of A.F. Evans Development and Director of Development for Mercy Housing. She has a Master’s Degree in City and Regional Planning from UC Berkeley and a Bachelor’s degree from Dartmouth College. </a:t>
            </a:r>
          </a:p>
        </p:txBody>
      </p:sp>
      <p:sp>
        <p:nvSpPr>
          <p:cNvPr id="10" name="Text Placeholder 9"/>
          <p:cNvSpPr>
            <a:spLocks noGrp="1"/>
          </p:cNvSpPr>
          <p:nvPr>
            <p:ph type="body" sz="quarter" idx="14"/>
          </p:nvPr>
        </p:nvSpPr>
        <p:spPr>
          <a:xfrm>
            <a:off x="5184165" y="3270655"/>
            <a:ext cx="1741976" cy="2224088"/>
          </a:xfrm>
        </p:spPr>
        <p:txBody>
          <a:bodyPr>
            <a:normAutofit fontScale="85000" lnSpcReduction="20000"/>
          </a:bodyPr>
          <a:lstStyle/>
          <a:p>
            <a:pPr marL="0" indent="0">
              <a:buNone/>
            </a:pPr>
            <a:r>
              <a:rPr lang="en-US" dirty="0">
                <a:solidFill>
                  <a:srgbClr val="00A5DF"/>
                </a:solidFill>
                <a:latin typeface="Franklin Gothic Medium" panose="020B0603020102020204" pitchFamily="34" charset="0"/>
              </a:rPr>
              <a:t>Landis Graden</a:t>
            </a:r>
          </a:p>
          <a:p>
            <a:pPr marL="0" indent="0">
              <a:buNone/>
            </a:pPr>
            <a:r>
              <a:rPr lang="en-US" dirty="0">
                <a:solidFill>
                  <a:srgbClr val="00A5DF"/>
                </a:solidFill>
                <a:latin typeface="Franklin Gothic Medium" panose="020B0603020102020204" pitchFamily="34" charset="0"/>
              </a:rPr>
              <a:t>CEO, DCG Strategies</a:t>
            </a:r>
          </a:p>
          <a:p>
            <a:pPr marL="0" indent="0">
              <a:buNone/>
            </a:pPr>
            <a:r>
              <a:rPr lang="en-US" sz="1050" dirty="0"/>
              <a:t>Since 1997, Landis has managed multiple real estate investment groups focused on acquiring, rehabilitating, and selling undervalued Bay Area properties. Landis earned a Bachelor of Science Degree in Information Systems Management from the University of San Francisco, and an MBA from Holy Names University.</a:t>
            </a:r>
          </a:p>
        </p:txBody>
      </p:sp>
      <p:sp>
        <p:nvSpPr>
          <p:cNvPr id="11" name="Text Placeholder 10"/>
          <p:cNvSpPr>
            <a:spLocks noGrp="1"/>
          </p:cNvSpPr>
          <p:nvPr>
            <p:ph type="body" sz="quarter" idx="15"/>
          </p:nvPr>
        </p:nvSpPr>
        <p:spPr>
          <a:xfrm>
            <a:off x="7116274" y="3270655"/>
            <a:ext cx="1741976" cy="2224088"/>
          </a:xfrm>
        </p:spPr>
        <p:txBody>
          <a:bodyPr vert="horz" lIns="68580" tIns="34290" rIns="68580" bIns="34290" rtlCol="0" anchor="t">
            <a:normAutofit fontScale="85000" lnSpcReduction="20000"/>
          </a:bodyPr>
          <a:lstStyle/>
          <a:p>
            <a:pPr marL="0" indent="0">
              <a:buNone/>
            </a:pPr>
            <a:r>
              <a:rPr lang="en-US" dirty="0">
                <a:solidFill>
                  <a:srgbClr val="00A5DF"/>
                </a:solidFill>
                <a:latin typeface="Franklin Gothic Medium" panose="020B0603020102020204" pitchFamily="34" charset="0"/>
              </a:rPr>
              <a:t>Kenneth N. Jones</a:t>
            </a:r>
          </a:p>
          <a:p>
            <a:pPr marL="0" indent="0">
              <a:buNone/>
            </a:pPr>
            <a:r>
              <a:rPr lang="en-US" dirty="0">
                <a:solidFill>
                  <a:srgbClr val="00A5DF"/>
                </a:solidFill>
                <a:latin typeface="Franklin Gothic Medium"/>
              </a:rPr>
              <a:t>Principal, Landis Development</a:t>
            </a:r>
          </a:p>
          <a:p>
            <a:pPr marL="0" indent="0">
              <a:buNone/>
            </a:pPr>
            <a:r>
              <a:rPr lang="en-US" sz="1050" dirty="0"/>
              <a:t>Kenneth has over 20 years experience in urban real estate development and management consulting. Kenneth graduated from UC Berkeley with a degree in Business Administration with a Finance and Real Estate emphasis. He also has a Master’s Degree in Real Estate and the Built Environment from the University of Denver.</a:t>
            </a:r>
          </a:p>
        </p:txBody>
      </p:sp>
      <p:sp>
        <p:nvSpPr>
          <p:cNvPr id="6" name="Slide Number Placeholder 5"/>
          <p:cNvSpPr>
            <a:spLocks noGrp="1"/>
          </p:cNvSpPr>
          <p:nvPr>
            <p:ph type="sldNum" sz="quarter" idx="10"/>
          </p:nvPr>
        </p:nvSpPr>
        <p:spPr/>
        <p:txBody>
          <a:bodyPr/>
          <a:lstStyle/>
          <a:p>
            <a:fld id="{4749BECD-3273-4FE3-BD63-F549C359A7E1}" type="slidenum">
              <a:rPr lang="en-US" smtClean="0"/>
              <a:pPr/>
              <a:t>17</a:t>
            </a:fld>
            <a:endParaRPr lang="en-US" dirty="0"/>
          </a:p>
        </p:txBody>
      </p:sp>
      <p:pic>
        <p:nvPicPr>
          <p:cNvPr id="14" name="Picture 13">
            <a:extLst>
              <a:ext uri="{FF2B5EF4-FFF2-40B4-BE49-F238E27FC236}">
                <a16:creationId xmlns:a16="http://schemas.microsoft.com/office/drawing/2014/main" id="{F510AAA5-FA1D-8E4E-B8B6-9E582E9519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7874" y="1936715"/>
            <a:ext cx="1241298" cy="1241298"/>
          </a:xfrm>
          <a:prstGeom prst="ellipse">
            <a:avLst/>
          </a:prstGeom>
        </p:spPr>
      </p:pic>
      <p:pic>
        <p:nvPicPr>
          <p:cNvPr id="15" name="Content Placeholder 16">
            <a:extLst>
              <a:ext uri="{FF2B5EF4-FFF2-40B4-BE49-F238E27FC236}">
                <a16:creationId xmlns:a16="http://schemas.microsoft.com/office/drawing/2014/main" id="{23252791-2707-6E44-B85A-E0F140590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330" y="1936715"/>
            <a:ext cx="1241298" cy="1241298"/>
          </a:xfrm>
          <a:prstGeom prst="ellipse">
            <a:avLst/>
          </a:prstGeom>
        </p:spPr>
      </p:pic>
      <p:pic>
        <p:nvPicPr>
          <p:cNvPr id="18" name="Content Placeholder 15">
            <a:extLst>
              <a:ext uri="{FF2B5EF4-FFF2-40B4-BE49-F238E27FC236}">
                <a16:creationId xmlns:a16="http://schemas.microsoft.com/office/drawing/2014/main" id="{EDDBD0A2-631F-7C4D-ACBF-775BBC185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785" y="1936715"/>
            <a:ext cx="1241298" cy="1241298"/>
          </a:xfrm>
          <a:prstGeom prst="ellipse">
            <a:avLst/>
          </a:prstGeom>
        </p:spPr>
      </p:pic>
    </p:spTree>
    <p:extLst>
      <p:ext uri="{BB962C8B-B14F-4D97-AF65-F5344CB8AC3E}">
        <p14:creationId xmlns:p14="http://schemas.microsoft.com/office/powerpoint/2010/main" val="3839529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 Story: Agnes Memorial Church of God in Christ</a:t>
            </a:r>
          </a:p>
        </p:txBody>
      </p:sp>
      <p:sp>
        <p:nvSpPr>
          <p:cNvPr id="3" name="Slide Number Placeholder 2"/>
          <p:cNvSpPr>
            <a:spLocks noGrp="1"/>
          </p:cNvSpPr>
          <p:nvPr>
            <p:ph type="sldNum" sz="quarter" idx="10"/>
          </p:nvPr>
        </p:nvSpPr>
        <p:spPr>
          <a:xfrm>
            <a:off x="8554915" y="5608864"/>
            <a:ext cx="303335" cy="273844"/>
          </a:xfrm>
          <a:prstGeom prst="rect">
            <a:avLst/>
          </a:prstGeom>
        </p:spPr>
        <p:txBody>
          <a:bodyPr/>
          <a:lstStyle/>
          <a:p>
            <a:fld id="{4749BECD-3273-4FE3-BD63-F549C359A7E1}" type="slidenum">
              <a:rPr lang="en-US" smtClean="0"/>
              <a:pPr/>
              <a:t>18</a:t>
            </a:fld>
            <a:endParaRPr lang="en-US" dirty="0"/>
          </a:p>
        </p:txBody>
      </p:sp>
      <p:sp>
        <p:nvSpPr>
          <p:cNvPr id="4" name="Text Placeholder 3"/>
          <p:cNvSpPr>
            <a:spLocks noGrp="1"/>
          </p:cNvSpPr>
          <p:nvPr>
            <p:ph type="body" sz="quarter" idx="12"/>
          </p:nvPr>
        </p:nvSpPr>
        <p:spPr>
          <a:xfrm>
            <a:off x="285750" y="2448480"/>
            <a:ext cx="2571750" cy="361395"/>
          </a:xfrm>
        </p:spPr>
        <p:txBody>
          <a:bodyPr/>
          <a:lstStyle/>
          <a:p>
            <a:r>
              <a:rPr lang="en-US" dirty="0"/>
              <a:t>After waiting 12 years, revived</a:t>
            </a:r>
          </a:p>
        </p:txBody>
      </p:sp>
      <p:sp>
        <p:nvSpPr>
          <p:cNvPr id="6" name="Text Placeholder 5"/>
          <p:cNvSpPr>
            <a:spLocks noGrp="1"/>
          </p:cNvSpPr>
          <p:nvPr>
            <p:ph type="body" sz="quarter" idx="13"/>
          </p:nvPr>
        </p:nvSpPr>
        <p:spPr>
          <a:xfrm>
            <a:off x="6618025" y="2308814"/>
            <a:ext cx="2240225" cy="3055792"/>
          </a:xfrm>
        </p:spPr>
        <p:txBody>
          <a:bodyPr/>
          <a:lstStyle/>
          <a:p>
            <a:pPr marL="0" indent="0">
              <a:buNone/>
            </a:pPr>
            <a:r>
              <a:rPr lang="en-US" sz="1050" b="1" u="sng" dirty="0"/>
              <a:t>Value of the program: </a:t>
            </a:r>
          </a:p>
          <a:p>
            <a:r>
              <a:rPr lang="en-US" sz="1050" dirty="0"/>
              <a:t>“Knowledge is power… I want to understand the language of affordable housing.” </a:t>
            </a:r>
          </a:p>
          <a:p>
            <a:r>
              <a:rPr lang="en-US" sz="1050" dirty="0"/>
              <a:t>“I have always wanted to have a Development Consultant to look out for the best interest of the church and move the project along.” </a:t>
            </a:r>
            <a:endParaRPr lang="en-US" sz="1050" b="1" dirty="0"/>
          </a:p>
          <a:p>
            <a:pPr marL="0" indent="0">
              <a:buNone/>
            </a:pPr>
            <a:r>
              <a:rPr lang="en-US" sz="1050" b="1" dirty="0"/>
              <a:t>	- Billie Simmons, 		President of Agnes 		Memorial Church</a:t>
            </a:r>
          </a:p>
          <a:p>
            <a:endParaRPr lang="en-US" sz="1050" i="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420" y="2331895"/>
            <a:ext cx="2069147" cy="134494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15335"/>
          <a:stretch/>
        </p:blipFill>
        <p:spPr>
          <a:xfrm>
            <a:off x="3057388" y="4632423"/>
            <a:ext cx="2070278" cy="1175349"/>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84593" t="35160" r="4963" b="17432"/>
          <a:stretch/>
        </p:blipFill>
        <p:spPr>
          <a:xfrm>
            <a:off x="5446297" y="2331894"/>
            <a:ext cx="1016885" cy="3461734"/>
          </a:xfrm>
          <a:prstGeom prst="rect">
            <a:avLst/>
          </a:prstGeom>
        </p:spPr>
      </p:pic>
      <p:sp>
        <p:nvSpPr>
          <p:cNvPr id="5" name="Right Arrow 4"/>
          <p:cNvSpPr/>
          <p:nvPr/>
        </p:nvSpPr>
        <p:spPr>
          <a:xfrm rot="5400000">
            <a:off x="3824441" y="3913676"/>
            <a:ext cx="562047" cy="481913"/>
          </a:xfrm>
          <a:prstGeom prst="rightArrow">
            <a:avLst/>
          </a:prstGeom>
          <a:solidFill>
            <a:srgbClr val="00A5DF"/>
          </a:solidFill>
          <a:ln>
            <a:solidFill>
              <a:srgbClr val="9BD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 Placeholder 3"/>
          <p:cNvSpPr txBox="1">
            <a:spLocks/>
          </p:cNvSpPr>
          <p:nvPr/>
        </p:nvSpPr>
        <p:spPr>
          <a:xfrm>
            <a:off x="371471" y="2690274"/>
            <a:ext cx="1891571" cy="26757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011224"/>
                </a:solidFill>
                <a:latin typeface="Franklin Gothic Medium" charset="0"/>
                <a:ea typeface="Franklin Gothic Medium" charset="0"/>
                <a:cs typeface="Franklin Gothic Medium"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rgbClr val="011224"/>
                </a:solidFill>
                <a:latin typeface="Franklin Gothic Medium" charset="0"/>
                <a:ea typeface="Franklin Gothic Medium" charset="0"/>
                <a:cs typeface="Franklin Gothic Medium"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rgbClr val="011224"/>
                </a:solidFill>
                <a:latin typeface="Franklin Gothic Medium" charset="0"/>
                <a:ea typeface="Franklin Gothic Medium" charset="0"/>
                <a:cs typeface="Franklin Gothic Medium"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011224"/>
                </a:solidFill>
                <a:latin typeface="Franklin Gothic Medium" charset="0"/>
                <a:ea typeface="Franklin Gothic Medium" charset="0"/>
                <a:cs typeface="Franklin Gothic Medium"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011224"/>
                </a:solidFill>
                <a:latin typeface="Franklin Gothic Medium" charset="0"/>
                <a:ea typeface="Franklin Gothic Medium" charset="0"/>
                <a:cs typeface="Franklin Gothic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US" sz="1050" dirty="0">
                <a:latin typeface="Franklin Gothic Book" charset="0"/>
                <a:ea typeface="Franklin Gothic Book" charset="0"/>
                <a:cs typeface="Franklin Gothic Book" charset="0"/>
              </a:rPr>
              <a:t>60 unit affordable housing for seniors</a:t>
            </a:r>
          </a:p>
          <a:p>
            <a:pPr marL="214313" indent="-214313">
              <a:buFont typeface="Arial" panose="020B0604020202020204" pitchFamily="34" charset="0"/>
              <a:buChar char="•"/>
            </a:pPr>
            <a:r>
              <a:rPr lang="en-US" sz="1050" dirty="0">
                <a:latin typeface="Franklin Gothic Book" charset="0"/>
                <a:ea typeface="Franklin Gothic Book" charset="0"/>
                <a:cs typeface="Franklin Gothic Book" charset="0"/>
              </a:rPr>
              <a:t>20-30% for formerly homeless seniors</a:t>
            </a:r>
          </a:p>
          <a:p>
            <a:pPr marL="214313" indent="-214313">
              <a:buFont typeface="Arial" panose="020B0604020202020204" pitchFamily="34" charset="0"/>
              <a:buChar char="•"/>
            </a:pPr>
            <a:r>
              <a:rPr lang="en-US" sz="1050" dirty="0">
                <a:latin typeface="Franklin Gothic Book" charset="0"/>
                <a:ea typeface="Franklin Gothic Book" charset="0"/>
                <a:cs typeface="Franklin Gothic Book" charset="0"/>
              </a:rPr>
              <a:t>12 years in a dormant joint venture partnership with Related companies</a:t>
            </a:r>
          </a:p>
          <a:p>
            <a:pPr marL="214313" indent="-214313">
              <a:buFont typeface="Arial" panose="020B0604020202020204" pitchFamily="34" charset="0"/>
              <a:buChar char="•"/>
            </a:pPr>
            <a:r>
              <a:rPr lang="en-US" sz="1050" dirty="0">
                <a:latin typeface="Franklin Gothic Book" charset="0"/>
                <a:ea typeface="Franklin Gothic Book" charset="0"/>
                <a:cs typeface="Franklin Gothic Book" charset="0"/>
              </a:rPr>
              <a:t>Via LISC program, secured entitlements and achieved competitiveness for tax credit financing and other gov’t subsidy programs</a:t>
            </a:r>
          </a:p>
          <a:p>
            <a:pPr marL="214313" indent="-214313">
              <a:buFont typeface="Arial" panose="020B0604020202020204" pitchFamily="34" charset="0"/>
              <a:buChar char="•"/>
            </a:pPr>
            <a:r>
              <a:rPr lang="en-US" sz="1050" dirty="0">
                <a:latin typeface="Franklin Gothic Book" charset="0"/>
                <a:ea typeface="Franklin Gothic Book" charset="0"/>
                <a:cs typeface="Franklin Gothic Book" charset="0"/>
              </a:rPr>
              <a:t>And, renegotiated a more equitable and accountable MOU with developer</a:t>
            </a:r>
          </a:p>
          <a:p>
            <a:pPr marL="214313" indent="-214313">
              <a:buFont typeface="Arial" panose="020B0604020202020204" pitchFamily="34" charset="0"/>
              <a:buChar char="•"/>
            </a:pPr>
            <a:endParaRPr lang="en-US" sz="1050" dirty="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996759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8C13-ACF4-4240-BA1E-E8572D217181}"/>
              </a:ext>
            </a:extLst>
          </p:cNvPr>
          <p:cNvSpPr>
            <a:spLocks noGrp="1"/>
          </p:cNvSpPr>
          <p:nvPr>
            <p:ph type="title"/>
          </p:nvPr>
        </p:nvSpPr>
        <p:spPr/>
        <p:txBody>
          <a:bodyPr>
            <a:normAutofit/>
          </a:bodyPr>
          <a:lstStyle/>
          <a:p>
            <a:r>
              <a:rPr lang="en-US" dirty="0">
                <a:latin typeface="Franklin Gothic Medium"/>
              </a:rPr>
              <a:t>Faith and Housing (web-based training) Module Components</a:t>
            </a:r>
            <a:endParaRPr lang="en-US" dirty="0"/>
          </a:p>
        </p:txBody>
      </p:sp>
      <p:sp>
        <p:nvSpPr>
          <p:cNvPr id="6" name="Slide Number Placeholder 5">
            <a:extLst>
              <a:ext uri="{FF2B5EF4-FFF2-40B4-BE49-F238E27FC236}">
                <a16:creationId xmlns:a16="http://schemas.microsoft.com/office/drawing/2014/main" id="{8F168A05-3A1B-4CBE-924A-D71235713385}"/>
              </a:ext>
            </a:extLst>
          </p:cNvPr>
          <p:cNvSpPr>
            <a:spLocks noGrp="1"/>
          </p:cNvSpPr>
          <p:nvPr>
            <p:ph type="sldNum" sz="quarter" idx="10"/>
          </p:nvPr>
        </p:nvSpPr>
        <p:spPr/>
        <p:txBody>
          <a:bodyPr/>
          <a:lstStyle/>
          <a:p>
            <a:fld id="{4749BECD-3273-4FE3-BD63-F549C359A7E1}" type="slidenum">
              <a:rPr lang="en-US" smtClean="0"/>
              <a:pPr/>
              <a:t>19</a:t>
            </a:fld>
            <a:endParaRPr lang="en-US" dirty="0"/>
          </a:p>
        </p:txBody>
      </p:sp>
      <p:graphicFrame>
        <p:nvGraphicFramePr>
          <p:cNvPr id="8" name="Diagram 8">
            <a:extLst>
              <a:ext uri="{FF2B5EF4-FFF2-40B4-BE49-F238E27FC236}">
                <a16:creationId xmlns:a16="http://schemas.microsoft.com/office/drawing/2014/main" id="{01B80F26-20DE-498C-9B72-B9E15A8BC2C2}"/>
              </a:ext>
            </a:extLst>
          </p:cNvPr>
          <p:cNvGraphicFramePr/>
          <p:nvPr/>
        </p:nvGraphicFramePr>
        <p:xfrm>
          <a:off x="378199" y="1990165"/>
          <a:ext cx="8110257" cy="3403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294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p:txBody>
          <a:bodyPr/>
          <a:lstStyle/>
          <a:p>
            <a:r>
              <a:rPr lang="es-MX"/>
              <a:t>Agenda </a:t>
            </a:r>
          </a:p>
        </p:txBody>
      </p:sp>
      <p:sp>
        <p:nvSpPr>
          <p:cNvPr id="3" name="Content Placeholder 2">
            <a:extLst>
              <a:ext uri="{FF2B5EF4-FFF2-40B4-BE49-F238E27FC236}">
                <a16:creationId xmlns:a16="http://schemas.microsoft.com/office/drawing/2014/main" id="{6447004C-5B8A-466A-AF17-055B07848379}"/>
              </a:ext>
            </a:extLst>
          </p:cNvPr>
          <p:cNvSpPr>
            <a:spLocks noGrp="1"/>
          </p:cNvSpPr>
          <p:nvPr>
            <p:ph idx="1"/>
          </p:nvPr>
        </p:nvSpPr>
        <p:spPr>
          <a:xfrm>
            <a:off x="403017" y="1825624"/>
            <a:ext cx="8206593" cy="4931435"/>
          </a:xfrm>
        </p:spPr>
        <p:txBody>
          <a:bodyPr>
            <a:normAutofit/>
          </a:bodyPr>
          <a:lstStyle/>
          <a:p>
            <a:pPr algn="l" rtl="0">
              <a:spcAft>
                <a:spcPts val="1000"/>
              </a:spcAft>
              <a:buFont typeface="Arial" panose="020B0604020202020204" pitchFamily="34" charset="0"/>
              <a:buChar char="•"/>
            </a:pPr>
            <a:r>
              <a:rPr lang="es-MX" b="0" i="0" dirty="0">
                <a:effectLst/>
              </a:rPr>
              <a:t>Welcome &amp; General Announcements, 12:00-12:10</a:t>
            </a:r>
          </a:p>
          <a:p>
            <a:pPr>
              <a:spcAft>
                <a:spcPts val="1000"/>
              </a:spcAft>
            </a:pPr>
            <a:r>
              <a:rPr lang="es-MX" dirty="0"/>
              <a:t>LISC, Faith and Housing – Tia Hicks, 12:10-12:25</a:t>
            </a:r>
          </a:p>
          <a:p>
            <a:pPr>
              <a:spcAft>
                <a:spcPts val="1000"/>
              </a:spcAft>
            </a:pPr>
            <a:r>
              <a:rPr lang="es-MX" dirty="0"/>
              <a:t>HCD Comment Letters – Paul Peninger, 12:25-12:50</a:t>
            </a:r>
          </a:p>
          <a:p>
            <a:pPr>
              <a:spcAft>
                <a:spcPts val="1000"/>
              </a:spcAft>
            </a:pPr>
            <a:r>
              <a:rPr lang="es-MX" dirty="0"/>
              <a:t>Small Group Discussions – Collaborative Successes and Improvements 12:50-1:10</a:t>
            </a:r>
          </a:p>
          <a:p>
            <a:pPr>
              <a:spcAft>
                <a:spcPts val="1000"/>
              </a:spcAft>
            </a:pPr>
            <a:r>
              <a:rPr lang="es-MX" dirty="0" err="1"/>
              <a:t>Zoning</a:t>
            </a:r>
            <a:r>
              <a:rPr lang="es-MX" dirty="0"/>
              <a:t> </a:t>
            </a:r>
            <a:r>
              <a:rPr lang="es-MX" dirty="0" err="1"/>
              <a:t>for</a:t>
            </a:r>
            <a:r>
              <a:rPr lang="es-MX" dirty="0"/>
              <a:t> </a:t>
            </a:r>
            <a:r>
              <a:rPr lang="es-MX" dirty="0" err="1"/>
              <a:t>Affordability</a:t>
            </a:r>
            <a:r>
              <a:rPr lang="es-MX" dirty="0"/>
              <a:t> </a:t>
            </a:r>
            <a:r>
              <a:rPr lang="es-MX" dirty="0" err="1"/>
              <a:t>Workgroup</a:t>
            </a:r>
            <a:r>
              <a:rPr lang="es-MX" dirty="0"/>
              <a:t> </a:t>
            </a:r>
            <a:r>
              <a:rPr lang="es-MX" dirty="0" err="1"/>
              <a:t>Planning</a:t>
            </a:r>
            <a:r>
              <a:rPr lang="es-MX" dirty="0"/>
              <a:t> – Rick </a:t>
            </a:r>
            <a:r>
              <a:rPr lang="es-MX" dirty="0" err="1"/>
              <a:t>Jacobus</a:t>
            </a:r>
            <a:r>
              <a:rPr lang="es-MX" dirty="0"/>
              <a:t> 1:10-1:30</a:t>
            </a:r>
          </a:p>
          <a:p>
            <a:pPr>
              <a:spcAft>
                <a:spcPts val="1000"/>
              </a:spcAft>
            </a:pPr>
            <a:endParaRPr lang="es-MX" dirty="0"/>
          </a:p>
        </p:txBody>
      </p:sp>
    </p:spTree>
    <p:extLst>
      <p:ext uri="{BB962C8B-B14F-4D97-AF65-F5344CB8AC3E}">
        <p14:creationId xmlns:p14="http://schemas.microsoft.com/office/powerpoint/2010/main" val="4015685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62868867"/>
              </p:ext>
            </p:extLst>
          </p:nvPr>
        </p:nvGraphicFramePr>
        <p:xfrm>
          <a:off x="1458239" y="1000256"/>
          <a:ext cx="6096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06680" y="1082719"/>
            <a:ext cx="3259898" cy="715581"/>
          </a:xfrm>
          <a:prstGeom prst="rect">
            <a:avLst/>
          </a:prstGeom>
          <a:noFill/>
        </p:spPr>
        <p:txBody>
          <a:bodyPr wrap="square" rtlCol="0">
            <a:spAutoFit/>
          </a:bodyPr>
          <a:lstStyle/>
          <a:p>
            <a:pPr algn="ctr"/>
            <a:r>
              <a:rPr lang="en-US" sz="2700" b="1" dirty="0"/>
              <a:t>Cohort 3 Design</a:t>
            </a:r>
          </a:p>
          <a:p>
            <a:endParaRPr lang="en-US" sz="1350" dirty="0"/>
          </a:p>
        </p:txBody>
      </p:sp>
    </p:spTree>
    <p:extLst>
      <p:ext uri="{BB962C8B-B14F-4D97-AF65-F5344CB8AC3E}">
        <p14:creationId xmlns:p14="http://schemas.microsoft.com/office/powerpoint/2010/main" val="3468542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54915" y="5520071"/>
            <a:ext cx="303335" cy="273844"/>
          </a:xfrm>
        </p:spPr>
        <p:txBody>
          <a:bodyPr/>
          <a:lstStyle/>
          <a:p>
            <a:fld id="{4749BECD-3273-4FE3-BD63-F549C359A7E1}" type="slidenum">
              <a:rPr lang="en-US" smtClean="0"/>
              <a:pPr/>
              <a:t>21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01839911"/>
              </p:ext>
            </p:extLst>
          </p:nvPr>
        </p:nvGraphicFramePr>
        <p:xfrm>
          <a:off x="836112" y="1235305"/>
          <a:ext cx="7524228" cy="4671500"/>
        </p:xfrm>
        <a:graphic>
          <a:graphicData uri="http://schemas.openxmlformats.org/drawingml/2006/table">
            <a:tbl>
              <a:tblPr/>
              <a:tblGrid>
                <a:gridCol w="2550389">
                  <a:extLst>
                    <a:ext uri="{9D8B030D-6E8A-4147-A177-3AD203B41FA5}">
                      <a16:colId xmlns:a16="http://schemas.microsoft.com/office/drawing/2014/main" val="3181731568"/>
                    </a:ext>
                  </a:extLst>
                </a:gridCol>
                <a:gridCol w="4973839">
                  <a:extLst>
                    <a:ext uri="{9D8B030D-6E8A-4147-A177-3AD203B41FA5}">
                      <a16:colId xmlns:a16="http://schemas.microsoft.com/office/drawing/2014/main" val="3823323814"/>
                    </a:ext>
                  </a:extLst>
                </a:gridCol>
              </a:tblGrid>
              <a:tr h="475901">
                <a:tc>
                  <a:txBody>
                    <a:bodyPr/>
                    <a:lstStyle/>
                    <a:p>
                      <a:pPr fontAlgn="t"/>
                      <a:endParaRPr lang="en-US" sz="1400" dirty="0">
                        <a:effectLst/>
                      </a:endParaRPr>
                    </a:p>
                    <a:p>
                      <a:pPr algn="ctr" rtl="0" fontAlgn="base"/>
                      <a:r>
                        <a:rPr lang="en-US" sz="1400" b="0" i="0" dirty="0">
                          <a:effectLst/>
                          <a:latin typeface="Franklin Gothic Medium" panose="020B0603020102020204" pitchFamily="34" charset="0"/>
                        </a:rPr>
                        <a:t>September 2022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0" dirty="0">
                          <a:effectLst/>
                          <a:latin typeface="Franklin Gothic Book" panose="020B0503020102020204" pitchFamily="34" charset="0"/>
                        </a:rPr>
                        <a:t> Phase 1: Rolling Applications Open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1972177519"/>
                  </a:ext>
                </a:extLst>
              </a:tr>
              <a:tr h="475901">
                <a:tc>
                  <a:txBody>
                    <a:bodyPr/>
                    <a:lstStyle/>
                    <a:p>
                      <a:pPr fontAlgn="t"/>
                      <a:endParaRPr lang="en-US" sz="1400" dirty="0">
                        <a:effectLst/>
                      </a:endParaRPr>
                    </a:p>
                    <a:p>
                      <a:pPr algn="ctr" rtl="0" fontAlgn="base"/>
                      <a:r>
                        <a:rPr lang="en-US" sz="1400" b="0" i="0" dirty="0">
                          <a:effectLst/>
                          <a:latin typeface="Franklin Gothic Medium" panose="020B0603020102020204" pitchFamily="34" charset="0"/>
                        </a:rPr>
                        <a:t> November 30</a:t>
                      </a:r>
                      <a:r>
                        <a:rPr lang="en-US" sz="1400" b="0" i="0" baseline="30000" dirty="0">
                          <a:effectLst/>
                          <a:latin typeface="Franklin Gothic Medium" panose="020B0603020102020204" pitchFamily="34" charset="0"/>
                        </a:rPr>
                        <a:t>th</a:t>
                      </a:r>
                      <a:r>
                        <a:rPr lang="en-US" sz="1400" b="0" i="0" dirty="0">
                          <a:effectLst/>
                          <a:latin typeface="Franklin Gothic Medium" panose="020B0603020102020204" pitchFamily="34" charset="0"/>
                        </a:rPr>
                        <a:t>, 2022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0" dirty="0">
                          <a:effectLst/>
                          <a:latin typeface="Franklin Gothic Book" panose="020B0503020102020204" pitchFamily="34" charset="0"/>
                        </a:rPr>
                        <a:t>Phase 1 Closes: Final Applications Due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4191433881"/>
                  </a:ext>
                </a:extLst>
              </a:tr>
              <a:tr h="887381">
                <a:tc>
                  <a:txBody>
                    <a:bodyPr/>
                    <a:lstStyle/>
                    <a:p>
                      <a:pPr fontAlgn="t"/>
                      <a:endParaRPr lang="en-US" sz="1400" dirty="0">
                        <a:effectLst/>
                      </a:endParaRPr>
                    </a:p>
                    <a:p>
                      <a:pPr algn="ctr" rtl="0" fontAlgn="base"/>
                      <a:r>
                        <a:rPr lang="en-US" sz="1400" b="0" i="0" dirty="0">
                          <a:effectLst/>
                          <a:latin typeface="Franklin Gothic Medium" panose="020B0603020102020204" pitchFamily="34" charset="0"/>
                        </a:rPr>
                        <a:t>December 10</a:t>
                      </a:r>
                      <a:r>
                        <a:rPr lang="en-US" sz="1400" b="0" i="0" baseline="30000" dirty="0">
                          <a:effectLst/>
                          <a:latin typeface="Franklin Gothic Medium" panose="020B0603020102020204" pitchFamily="34" charset="0"/>
                        </a:rPr>
                        <a:t>th</a:t>
                      </a:r>
                      <a:r>
                        <a:rPr lang="en-US" sz="1400" b="0" i="0" dirty="0">
                          <a:effectLst/>
                          <a:latin typeface="Franklin Gothic Medium" panose="020B0603020102020204" pitchFamily="34" charset="0"/>
                        </a:rPr>
                        <a:t>, 2022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0" dirty="0">
                          <a:effectLst/>
                          <a:latin typeface="Franklin Gothic Book" panose="020B0503020102020204" pitchFamily="34" charset="0"/>
                        </a:rPr>
                        <a:t>Phase 2 Begins:</a:t>
                      </a:r>
                      <a:endParaRPr lang="en-US" sz="1400" b="0" i="0" dirty="0">
                        <a:effectLst/>
                      </a:endParaRPr>
                    </a:p>
                    <a:p>
                      <a:pPr algn="ctr" rtl="0" fontAlgn="base"/>
                      <a:r>
                        <a:rPr lang="en-US" sz="1400" b="0" i="0" dirty="0">
                          <a:effectLst/>
                          <a:latin typeface="Franklin Gothic Book" panose="020B0503020102020204" pitchFamily="34" charset="0"/>
                        </a:rPr>
                        <a:t>Org and Site Assessment, Web-training, Work Plan development  </a:t>
                      </a:r>
                      <a:endParaRPr lang="en-US" sz="1400" b="0" i="0" dirty="0">
                        <a:effectLst/>
                      </a:endParaRPr>
                    </a:p>
                    <a:p>
                      <a:pPr algn="ctr" rtl="0" fontAlgn="base"/>
                      <a:r>
                        <a:rPr lang="en-US" sz="1400" b="0" i="0" dirty="0">
                          <a:effectLst/>
                          <a:latin typeface="Franklin Gothic Book" panose="020B0503020102020204" pitchFamily="34" charset="0"/>
                        </a:rPr>
                        <a:t>(10 organizations will be selected to participate)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1664800779"/>
                  </a:ext>
                </a:extLst>
              </a:tr>
              <a:tr h="681641">
                <a:tc>
                  <a:txBody>
                    <a:bodyPr/>
                    <a:lstStyle/>
                    <a:p>
                      <a:pPr fontAlgn="t"/>
                      <a:endParaRPr lang="en-US" sz="1400" dirty="0">
                        <a:effectLst/>
                      </a:endParaRPr>
                    </a:p>
                    <a:p>
                      <a:pPr algn="ctr" rtl="0" fontAlgn="base"/>
                      <a:r>
                        <a:rPr lang="en-US" sz="1400" b="0" i="0" dirty="0">
                          <a:effectLst/>
                          <a:latin typeface="Franklin Gothic Medium" panose="020B0603020102020204" pitchFamily="34" charset="0"/>
                        </a:rPr>
                        <a:t>March 30</a:t>
                      </a:r>
                      <a:r>
                        <a:rPr lang="en-US" sz="1400" b="0" i="0" baseline="30000" dirty="0">
                          <a:effectLst/>
                          <a:latin typeface="Franklin Gothic Medium" panose="020B0603020102020204" pitchFamily="34" charset="0"/>
                        </a:rPr>
                        <a:t>th</a:t>
                      </a:r>
                      <a:r>
                        <a:rPr lang="en-US" sz="1400" b="0" i="0" dirty="0">
                          <a:effectLst/>
                          <a:latin typeface="Franklin Gothic Medium" panose="020B0603020102020204" pitchFamily="34" charset="0"/>
                        </a:rPr>
                        <a:t>, 2023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0" dirty="0">
                          <a:effectLst/>
                          <a:latin typeface="Franklin Gothic Book" panose="020B0503020102020204" pitchFamily="34" charset="0"/>
                        </a:rPr>
                        <a:t>Phase 2 is complete </a:t>
                      </a:r>
                      <a:endParaRPr lang="en-US" sz="1400" b="0" i="0" dirty="0">
                        <a:effectLst/>
                      </a:endParaRPr>
                    </a:p>
                    <a:p>
                      <a:pPr algn="ctr" rtl="0" fontAlgn="base"/>
                      <a:r>
                        <a:rPr lang="en-US" sz="1400" b="0" i="0" dirty="0">
                          <a:effectLst/>
                          <a:latin typeface="Franklin Gothic Book" panose="020B0503020102020204" pitchFamily="34" charset="0"/>
                        </a:rPr>
                        <a:t>(5 organizations invited to Phase 3)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2405323554"/>
                  </a:ext>
                </a:extLst>
              </a:tr>
              <a:tr h="475901">
                <a:tc>
                  <a:txBody>
                    <a:bodyPr/>
                    <a:lstStyle/>
                    <a:p>
                      <a:pPr fontAlgn="t"/>
                      <a:endParaRPr lang="en-US" sz="1400" dirty="0">
                        <a:effectLst/>
                      </a:endParaRPr>
                    </a:p>
                    <a:p>
                      <a:pPr algn="ctr" rtl="0" fontAlgn="base"/>
                      <a:r>
                        <a:rPr lang="en-US" sz="1400" b="0" i="0" dirty="0">
                          <a:effectLst/>
                          <a:latin typeface="Franklin Gothic Medium" panose="020B0603020102020204" pitchFamily="34" charset="0"/>
                        </a:rPr>
                        <a:t>April – May 2023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0" dirty="0">
                          <a:effectLst/>
                          <a:latin typeface="Franklin Gothic Book" panose="020B0503020102020204" pitchFamily="34" charset="0"/>
                        </a:rPr>
                        <a:t>Phase 3 begins: Select/Confirm development coach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1196602478"/>
                  </a:ext>
                </a:extLst>
              </a:tr>
              <a:tr h="517236">
                <a:tc>
                  <a:txBody>
                    <a:bodyPr/>
                    <a:lstStyle/>
                    <a:p>
                      <a:pPr fontAlgn="t"/>
                      <a:endParaRPr lang="en-US" sz="1400" dirty="0">
                        <a:effectLst/>
                      </a:endParaRPr>
                    </a:p>
                    <a:p>
                      <a:pPr algn="ctr" rtl="0" fontAlgn="base"/>
                      <a:r>
                        <a:rPr lang="en-US" sz="1400" b="0" i="0" dirty="0">
                          <a:effectLst/>
                          <a:latin typeface="Franklin Gothic Medium" panose="020B0603020102020204" pitchFamily="34" charset="0"/>
                        </a:rPr>
                        <a:t>June 2023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0" dirty="0">
                          <a:effectLst/>
                          <a:latin typeface="Franklin Gothic Book" panose="020B0503020102020204" pitchFamily="34" charset="0"/>
                        </a:rPr>
                        <a:t>Phase 3: Monthly Trainings and Work Plan Implementation Begins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1203426757"/>
                  </a:ext>
                </a:extLst>
              </a:tr>
              <a:tr h="475901">
                <a:tc>
                  <a:txBody>
                    <a:bodyPr/>
                    <a:lstStyle/>
                    <a:p>
                      <a:pPr fontAlgn="t"/>
                      <a:endParaRPr lang="en-US" sz="1400" dirty="0">
                        <a:effectLst/>
                      </a:endParaRPr>
                    </a:p>
                    <a:p>
                      <a:pPr algn="ctr" rtl="0" fontAlgn="base"/>
                      <a:r>
                        <a:rPr lang="en-US" sz="1400" b="0" i="0" dirty="0">
                          <a:effectLst/>
                          <a:latin typeface="Franklin Gothic Medium" panose="020B0603020102020204" pitchFamily="34" charset="0"/>
                        </a:rPr>
                        <a:t>March 2024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0" dirty="0">
                          <a:effectLst/>
                          <a:latin typeface="Franklin Gothic Book" panose="020B0503020102020204" pitchFamily="34" charset="0"/>
                        </a:rPr>
                        <a:t>Phase 3 complete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3489566168"/>
                  </a:ext>
                </a:extLst>
              </a:tr>
              <a:tr h="681641">
                <a:tc>
                  <a:txBody>
                    <a:bodyPr/>
                    <a:lstStyle/>
                    <a:p>
                      <a:pPr fontAlgn="ctr"/>
                      <a:endParaRPr lang="en-US" sz="1400" dirty="0">
                        <a:effectLst/>
                      </a:endParaRPr>
                    </a:p>
                    <a:p>
                      <a:pPr algn="ctr" rtl="0" fontAlgn="base"/>
                      <a:r>
                        <a:rPr lang="en-US" sz="1400" b="0" i="1" dirty="0">
                          <a:effectLst/>
                          <a:latin typeface="Franklin Gothic Medium" panose="020B0603020102020204" pitchFamily="34" charset="0"/>
                        </a:rPr>
                        <a:t>Continuing Support</a:t>
                      </a:r>
                      <a:r>
                        <a:rPr lang="en-US" sz="1400" b="0" i="0" dirty="0">
                          <a:effectLst/>
                          <a:latin typeface="Franklin Gothic Medium" panose="020B0603020102020204" pitchFamily="34" charset="0"/>
                        </a:rPr>
                        <a:t> </a:t>
                      </a:r>
                      <a:endParaRPr lang="en-US" sz="1400" b="0" i="0" dirty="0">
                        <a:effectLst/>
                      </a:endParaRPr>
                    </a:p>
                  </a:txBody>
                  <a:tcPr marL="64420" marR="64420" marT="32210" marB="32210" anchor="ctr">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tc>
                  <a:txBody>
                    <a:bodyPr/>
                    <a:lstStyle/>
                    <a:p>
                      <a:pPr algn="ctr" fontAlgn="t"/>
                      <a:endParaRPr lang="en-US" sz="1400" dirty="0">
                        <a:effectLst/>
                      </a:endParaRPr>
                    </a:p>
                    <a:p>
                      <a:pPr algn="ctr" rtl="0" fontAlgn="base"/>
                      <a:r>
                        <a:rPr lang="en-US" sz="1400" b="0" i="1" dirty="0">
                          <a:effectLst/>
                          <a:latin typeface="Franklin Gothic Book" panose="020B0503020102020204" pitchFamily="34" charset="0"/>
                        </a:rPr>
                        <a:t>Program Participants with Feasible Projects in Predevelopment are eligible to apply to</a:t>
                      </a:r>
                      <a:r>
                        <a:rPr lang="en-US" sz="1400" b="0" i="1" baseline="0" dirty="0">
                          <a:effectLst/>
                          <a:latin typeface="Franklin Gothic Book" panose="020B0503020102020204" pitchFamily="34" charset="0"/>
                        </a:rPr>
                        <a:t> </a:t>
                      </a:r>
                      <a:r>
                        <a:rPr lang="en-US" sz="1400" b="0" i="1" dirty="0">
                          <a:effectLst/>
                          <a:latin typeface="Franklin Gothic Book" panose="020B0503020102020204" pitchFamily="34" charset="0"/>
                        </a:rPr>
                        <a:t>Recoverable Grant Pool</a:t>
                      </a:r>
                      <a:r>
                        <a:rPr lang="en-US" sz="1400" b="0" i="0" dirty="0">
                          <a:effectLst/>
                          <a:latin typeface="Franklin Gothic Book" panose="020B0503020102020204" pitchFamily="34" charset="0"/>
                        </a:rPr>
                        <a:t> </a:t>
                      </a:r>
                      <a:endParaRPr lang="en-US" sz="1400" b="0" i="0" dirty="0">
                        <a:effectLst/>
                      </a:endParaRPr>
                    </a:p>
                  </a:txBody>
                  <a:tcPr marL="64420" marR="64420" marT="32210" marB="32210">
                    <a:lnL w="22860" cap="flat" cmpd="sng" algn="ctr">
                      <a:solidFill>
                        <a:srgbClr val="2DB0D1"/>
                      </a:solidFill>
                      <a:prstDash val="solid"/>
                      <a:round/>
                      <a:headEnd type="none" w="med" len="med"/>
                      <a:tailEnd type="none" w="med" len="med"/>
                    </a:lnL>
                    <a:lnR w="22860" cap="flat" cmpd="sng" algn="ctr">
                      <a:solidFill>
                        <a:srgbClr val="2DB0D1"/>
                      </a:solidFill>
                      <a:prstDash val="solid"/>
                      <a:round/>
                      <a:headEnd type="none" w="med" len="med"/>
                      <a:tailEnd type="none" w="med" len="med"/>
                    </a:lnR>
                    <a:lnT w="22860" cap="flat" cmpd="sng" algn="ctr">
                      <a:solidFill>
                        <a:srgbClr val="2DB0D1"/>
                      </a:solidFill>
                      <a:prstDash val="solid"/>
                      <a:round/>
                      <a:headEnd type="none" w="med" len="med"/>
                      <a:tailEnd type="none" w="med" len="med"/>
                    </a:lnT>
                    <a:lnB w="22860" cap="flat" cmpd="sng" algn="ctr">
                      <a:solidFill>
                        <a:srgbClr val="2DB0D1"/>
                      </a:solidFill>
                      <a:prstDash val="solid"/>
                      <a:round/>
                      <a:headEnd type="none" w="med" len="med"/>
                      <a:tailEnd type="none" w="med" len="med"/>
                    </a:lnB>
                  </a:tcPr>
                </a:tc>
                <a:extLst>
                  <a:ext uri="{0D108BD9-81ED-4DB2-BD59-A6C34878D82A}">
                    <a16:rowId xmlns:a16="http://schemas.microsoft.com/office/drawing/2014/main" val="895112124"/>
                  </a:ext>
                </a:extLst>
              </a:tr>
            </a:tbl>
          </a:graphicData>
        </a:graphic>
      </p:graphicFrame>
      <p:sp>
        <p:nvSpPr>
          <p:cNvPr id="7" name="TextBox 6"/>
          <p:cNvSpPr txBox="1"/>
          <p:nvPr/>
        </p:nvSpPr>
        <p:spPr>
          <a:xfrm>
            <a:off x="2348629" y="921128"/>
            <a:ext cx="4922729" cy="369332"/>
          </a:xfrm>
          <a:prstGeom prst="rect">
            <a:avLst/>
          </a:prstGeom>
          <a:noFill/>
        </p:spPr>
        <p:txBody>
          <a:bodyPr wrap="square" rtlCol="0">
            <a:spAutoFit/>
          </a:bodyPr>
          <a:lstStyle/>
          <a:p>
            <a:pPr algn="ctr"/>
            <a:r>
              <a:rPr lang="en-US" b="1" dirty="0"/>
              <a:t>Cohort 3 Timeline</a:t>
            </a:r>
          </a:p>
        </p:txBody>
      </p:sp>
    </p:spTree>
    <p:extLst>
      <p:ext uri="{BB962C8B-B14F-4D97-AF65-F5344CB8AC3E}">
        <p14:creationId xmlns:p14="http://schemas.microsoft.com/office/powerpoint/2010/main" val="4191977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Faith and Housing Recoverable Grant Fund</a:t>
            </a:r>
          </a:p>
        </p:txBody>
      </p:sp>
      <p:sp>
        <p:nvSpPr>
          <p:cNvPr id="4" name="Text Placeholder 3"/>
          <p:cNvSpPr>
            <a:spLocks noGrp="1"/>
          </p:cNvSpPr>
          <p:nvPr>
            <p:ph type="body" sz="quarter" idx="12"/>
          </p:nvPr>
        </p:nvSpPr>
        <p:spPr/>
        <p:txBody>
          <a:bodyPr/>
          <a:lstStyle/>
          <a:p>
            <a:pPr algn="ctr"/>
            <a:r>
              <a:rPr lang="en-US" sz="1350" u="sng" dirty="0"/>
              <a:t>Eligibility</a:t>
            </a:r>
          </a:p>
          <a:p>
            <a:pPr algn="ctr"/>
            <a:endParaRPr lang="en-US" sz="1350" u="sng" dirty="0"/>
          </a:p>
          <a:p>
            <a:pPr marL="214313" indent="-214313" algn="ctr">
              <a:buFont typeface="Arial" panose="020B0604020202020204" pitchFamily="34" charset="0"/>
              <a:buChar char="•"/>
            </a:pPr>
            <a:r>
              <a:rPr lang="en-US" sz="1350" dirty="0"/>
              <a:t>Participants of the LISC Faith + Housing Program, including ACHDCB Program Participants and future cohort members </a:t>
            </a:r>
          </a:p>
          <a:p>
            <a:endParaRPr lang="en-US" sz="1350" u="sng" dirty="0"/>
          </a:p>
        </p:txBody>
      </p:sp>
      <p:sp>
        <p:nvSpPr>
          <p:cNvPr id="5" name="Text Placeholder 4"/>
          <p:cNvSpPr>
            <a:spLocks noGrp="1"/>
          </p:cNvSpPr>
          <p:nvPr>
            <p:ph type="body" sz="quarter" idx="13"/>
          </p:nvPr>
        </p:nvSpPr>
        <p:spPr/>
        <p:txBody>
          <a:bodyPr/>
          <a:lstStyle/>
          <a:p>
            <a:pPr marL="0" indent="0" algn="ctr">
              <a:buNone/>
            </a:pPr>
            <a:r>
              <a:rPr lang="en-US" sz="1350" u="sng" dirty="0"/>
              <a:t>Amount</a:t>
            </a:r>
          </a:p>
          <a:p>
            <a:pPr marL="0" indent="0">
              <a:buNone/>
            </a:pPr>
            <a:endParaRPr lang="en-US" sz="1350" u="sng" dirty="0"/>
          </a:p>
          <a:p>
            <a:pPr lvl="0" algn="ctr"/>
            <a:r>
              <a:rPr lang="en-US" sz="1350" dirty="0"/>
              <a:t>Up to $100,000</a:t>
            </a:r>
          </a:p>
        </p:txBody>
      </p:sp>
      <p:sp>
        <p:nvSpPr>
          <p:cNvPr id="6" name="Text Placeholder 5"/>
          <p:cNvSpPr>
            <a:spLocks noGrp="1"/>
          </p:cNvSpPr>
          <p:nvPr>
            <p:ph type="body" sz="quarter" idx="14"/>
          </p:nvPr>
        </p:nvSpPr>
        <p:spPr/>
        <p:txBody>
          <a:bodyPr>
            <a:normAutofit fontScale="85000" lnSpcReduction="10000"/>
          </a:bodyPr>
          <a:lstStyle/>
          <a:p>
            <a:pPr marL="0" indent="0" algn="ctr">
              <a:buNone/>
            </a:pPr>
            <a:r>
              <a:rPr lang="en-US" sz="1350" u="sng" dirty="0"/>
              <a:t>Criteria</a:t>
            </a:r>
          </a:p>
          <a:p>
            <a:pPr marL="0" indent="0" algn="ctr">
              <a:buNone/>
            </a:pPr>
            <a:endParaRPr lang="en-US" sz="1350" u="sng" dirty="0"/>
          </a:p>
          <a:p>
            <a:pPr lvl="0" algn="ctr"/>
            <a:r>
              <a:rPr lang="en-US" sz="1350" dirty="0"/>
              <a:t>Confirmed concept feasibility</a:t>
            </a:r>
          </a:p>
          <a:p>
            <a:pPr lvl="0" algn="ctr"/>
            <a:r>
              <a:rPr lang="en-US" sz="1350" dirty="0"/>
              <a:t>Appropriate zoning designation for multi-family development</a:t>
            </a:r>
          </a:p>
          <a:p>
            <a:pPr lvl="0" algn="ctr"/>
            <a:r>
              <a:rPr lang="en-US" sz="1350" dirty="0"/>
              <a:t>Development plan and/or plan for moving forward after completion of the program</a:t>
            </a:r>
          </a:p>
          <a:p>
            <a:pPr lvl="0" algn="ctr"/>
            <a:r>
              <a:rPr lang="en-US" sz="1350" dirty="0"/>
              <a:t>Demonstrated organizational capacity  to move a housing development project forward</a:t>
            </a:r>
          </a:p>
          <a:p>
            <a:pPr marL="0" indent="0" algn="ctr">
              <a:buNone/>
            </a:pPr>
            <a:endParaRPr lang="en-US" sz="1350" u="sng" dirty="0"/>
          </a:p>
        </p:txBody>
      </p:sp>
      <p:sp>
        <p:nvSpPr>
          <p:cNvPr id="3" name="Slide Number Placeholder 2"/>
          <p:cNvSpPr>
            <a:spLocks noGrp="1"/>
          </p:cNvSpPr>
          <p:nvPr>
            <p:ph type="sldNum" sz="quarter" idx="10"/>
          </p:nvPr>
        </p:nvSpPr>
        <p:spPr/>
        <p:txBody>
          <a:bodyPr/>
          <a:lstStyle/>
          <a:p>
            <a:fld id="{4749BECD-3273-4FE3-BD63-F549C359A7E1}" type="slidenum">
              <a:rPr lang="en-US" smtClean="0"/>
              <a:pPr/>
              <a:t>22</a:t>
            </a:fld>
            <a:endParaRPr lang="en-US" dirty="0"/>
          </a:p>
        </p:txBody>
      </p:sp>
    </p:spTree>
    <p:extLst>
      <p:ext uri="{BB962C8B-B14F-4D97-AF65-F5344CB8AC3E}">
        <p14:creationId xmlns:p14="http://schemas.microsoft.com/office/powerpoint/2010/main" val="2116687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92699C-7734-839B-9810-B1B5ABEDD6D6}"/>
              </a:ext>
            </a:extLst>
          </p:cNvPr>
          <p:cNvSpPr>
            <a:spLocks noGrp="1"/>
          </p:cNvSpPr>
          <p:nvPr>
            <p:ph type="title"/>
          </p:nvPr>
        </p:nvSpPr>
        <p:spPr/>
        <p:txBody>
          <a:bodyPr/>
          <a:lstStyle/>
          <a:p>
            <a:r>
              <a:rPr lang="en-US" b="1" dirty="0"/>
              <a:t>Further Information</a:t>
            </a:r>
          </a:p>
        </p:txBody>
      </p:sp>
      <p:sp>
        <p:nvSpPr>
          <p:cNvPr id="8" name="Text Placeholder 7">
            <a:extLst>
              <a:ext uri="{FF2B5EF4-FFF2-40B4-BE49-F238E27FC236}">
                <a16:creationId xmlns:a16="http://schemas.microsoft.com/office/drawing/2014/main" id="{1A40EA17-6A86-11BB-AB39-C0370691E48E}"/>
              </a:ext>
            </a:extLst>
          </p:cNvPr>
          <p:cNvSpPr>
            <a:spLocks noGrp="1"/>
          </p:cNvSpPr>
          <p:nvPr>
            <p:ph type="body" sz="quarter" idx="12"/>
          </p:nvPr>
        </p:nvSpPr>
        <p:spPr>
          <a:xfrm>
            <a:off x="285750" y="2448480"/>
            <a:ext cx="5867400" cy="2224088"/>
          </a:xfrm>
          <a:prstGeom prst="rect">
            <a:avLst/>
          </a:prstGeom>
        </p:spPr>
        <p:txBody>
          <a:bodyPr/>
          <a:lstStyle/>
          <a:p>
            <a:r>
              <a:rPr lang="en-US" sz="1800" dirty="0"/>
              <a:t>Tia Hicks, Program Officer, LISC Bay Area, </a:t>
            </a:r>
            <a:r>
              <a:rPr lang="en-US" sz="1800" dirty="0">
                <a:hlinkClick r:id="rId2"/>
              </a:rPr>
              <a:t>thicks@lisc.org</a:t>
            </a:r>
            <a:endParaRPr lang="en-US" sz="1800" dirty="0"/>
          </a:p>
          <a:p>
            <a:endParaRPr lang="en-US" sz="1800" dirty="0"/>
          </a:p>
          <a:p>
            <a:endParaRPr lang="en-US" sz="1800" dirty="0"/>
          </a:p>
          <a:p>
            <a:r>
              <a:rPr lang="en-US" sz="1800" dirty="0"/>
              <a:t>Access application materials </a:t>
            </a:r>
            <a:r>
              <a:rPr lang="en-US" sz="1800" dirty="0">
                <a:hlinkClick r:id="rId3"/>
              </a:rPr>
              <a:t>here</a:t>
            </a:r>
            <a:r>
              <a:rPr lang="en-US" sz="1800" dirty="0"/>
              <a:t>.</a:t>
            </a:r>
          </a:p>
        </p:txBody>
      </p:sp>
      <p:sp>
        <p:nvSpPr>
          <p:cNvPr id="6" name="Slide Number Placeholder 5">
            <a:extLst>
              <a:ext uri="{FF2B5EF4-FFF2-40B4-BE49-F238E27FC236}">
                <a16:creationId xmlns:a16="http://schemas.microsoft.com/office/drawing/2014/main" id="{52A0A56D-09DC-FB46-720F-F8F0AF8A22BB}"/>
              </a:ext>
            </a:extLst>
          </p:cNvPr>
          <p:cNvSpPr>
            <a:spLocks noGrp="1"/>
          </p:cNvSpPr>
          <p:nvPr>
            <p:ph type="sldNum" sz="quarter" idx="10"/>
          </p:nvPr>
        </p:nvSpPr>
        <p:spPr>
          <a:prstGeom prst="rect">
            <a:avLst/>
          </a:prstGeom>
        </p:spPr>
        <p:txBody>
          <a:bodyPr/>
          <a:lstStyle/>
          <a:p>
            <a:fld id="{4749BECD-3273-4FE3-BD63-F549C359A7E1}" type="slidenum">
              <a:rPr lang="en-US" smtClean="0"/>
              <a:pPr/>
              <a:t>23</a:t>
            </a:fld>
            <a:endParaRPr lang="en-US" dirty="0"/>
          </a:p>
        </p:txBody>
      </p:sp>
    </p:spTree>
    <p:extLst>
      <p:ext uri="{BB962C8B-B14F-4D97-AF65-F5344CB8AC3E}">
        <p14:creationId xmlns:p14="http://schemas.microsoft.com/office/powerpoint/2010/main" val="452487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a:t>
            </a:r>
          </a:p>
        </p:txBody>
      </p:sp>
    </p:spTree>
    <p:extLst>
      <p:ext uri="{BB962C8B-B14F-4D97-AF65-F5344CB8AC3E}">
        <p14:creationId xmlns:p14="http://schemas.microsoft.com/office/powerpoint/2010/main" val="1239508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a:xfrm>
            <a:off x="628650" y="333829"/>
            <a:ext cx="8206592" cy="1356861"/>
          </a:xfrm>
        </p:spPr>
        <p:txBody>
          <a:bodyPr/>
          <a:lstStyle/>
          <a:p>
            <a:r>
              <a:rPr lang="es-MX" dirty="0"/>
              <a:t>Mountain View and Sunnyvale HCD Comment Letters </a:t>
            </a:r>
          </a:p>
        </p:txBody>
      </p:sp>
      <p:sp>
        <p:nvSpPr>
          <p:cNvPr id="5" name="Content Placeholder 2">
            <a:extLst>
              <a:ext uri="{FF2B5EF4-FFF2-40B4-BE49-F238E27FC236}">
                <a16:creationId xmlns:a16="http://schemas.microsoft.com/office/drawing/2014/main" id="{D8B4DE0E-7A5F-9385-EACA-D95BB05E063B}"/>
              </a:ext>
            </a:extLst>
          </p:cNvPr>
          <p:cNvSpPr>
            <a:spLocks noGrp="1"/>
          </p:cNvSpPr>
          <p:nvPr>
            <p:ph idx="1"/>
          </p:nvPr>
        </p:nvSpPr>
        <p:spPr>
          <a:xfrm>
            <a:off x="272388" y="1811110"/>
            <a:ext cx="8206593" cy="4931435"/>
          </a:xfrm>
        </p:spPr>
        <p:txBody>
          <a:bodyPr>
            <a:normAutofit fontScale="25000" lnSpcReduction="20000"/>
          </a:bodyPr>
          <a:lstStyle/>
          <a:p>
            <a:pPr marL="0" indent="0">
              <a:lnSpc>
                <a:spcPct val="170000"/>
              </a:lnSpc>
              <a:buNone/>
            </a:pPr>
            <a:r>
              <a:rPr lang="en-US" sz="9600" b="1" dirty="0"/>
              <a:t>AFFH</a:t>
            </a:r>
          </a:p>
          <a:p>
            <a:pPr>
              <a:lnSpc>
                <a:spcPct val="170000"/>
              </a:lnSpc>
            </a:pPr>
            <a:r>
              <a:rPr lang="en-US" sz="8000" dirty="0"/>
              <a:t>Disproportionate Housing Needs, Including Displacement Risk  </a:t>
            </a:r>
          </a:p>
          <a:p>
            <a:pPr marL="0" indent="0">
              <a:lnSpc>
                <a:spcPct val="170000"/>
              </a:lnSpc>
              <a:buNone/>
            </a:pPr>
            <a:r>
              <a:rPr lang="en-US" sz="6400" dirty="0"/>
              <a:t>“</a:t>
            </a:r>
            <a:r>
              <a:rPr lang="en-US" sz="6400" dirty="0">
                <a:effectLst/>
                <a:latin typeface="ArialMT"/>
              </a:rPr>
              <a:t>For example, the element discusses a housing condition survey and observations by City staff but could also discuss neighborhood planning areas with higher and less concentrations of housing rehabilitation needs.” </a:t>
            </a:r>
            <a:endParaRPr lang="en-US" sz="6400" dirty="0"/>
          </a:p>
          <a:p>
            <a:pPr>
              <a:lnSpc>
                <a:spcPct val="170000"/>
              </a:lnSpc>
            </a:pPr>
            <a:r>
              <a:rPr lang="en-US" sz="8000" dirty="0"/>
              <a:t>Site Inventory </a:t>
            </a:r>
          </a:p>
          <a:p>
            <a:pPr marL="0" indent="0">
              <a:lnSpc>
                <a:spcPct val="170000"/>
              </a:lnSpc>
              <a:buNone/>
            </a:pPr>
            <a:r>
              <a:rPr lang="en-US" sz="6400" dirty="0">
                <a:latin typeface="ArialMT"/>
              </a:rPr>
              <a:t>“I</a:t>
            </a:r>
            <a:r>
              <a:rPr lang="en-US" sz="6400" dirty="0">
                <a:effectLst/>
                <a:latin typeface="ArialMT"/>
              </a:rPr>
              <a:t>t should provide some quantification by area and evaluate the impacts on the existing patterns of socio-economic characteristics.” </a:t>
            </a:r>
            <a:endParaRPr lang="en-US" dirty="0"/>
          </a:p>
          <a:p>
            <a:pPr marL="0" indent="0">
              <a:buNone/>
            </a:pPr>
            <a:endParaRPr lang="es-MX" dirty="0"/>
          </a:p>
        </p:txBody>
      </p:sp>
    </p:spTree>
    <p:extLst>
      <p:ext uri="{BB962C8B-B14F-4D97-AF65-F5344CB8AC3E}">
        <p14:creationId xmlns:p14="http://schemas.microsoft.com/office/powerpoint/2010/main" val="215727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a:xfrm>
            <a:off x="628650" y="333829"/>
            <a:ext cx="8206592" cy="1356861"/>
          </a:xfrm>
        </p:spPr>
        <p:txBody>
          <a:bodyPr/>
          <a:lstStyle/>
          <a:p>
            <a:r>
              <a:rPr lang="es-MX" dirty="0"/>
              <a:t>Mountain View and Sunnyvale HCD Comment Letters </a:t>
            </a:r>
          </a:p>
        </p:txBody>
      </p:sp>
      <p:sp>
        <p:nvSpPr>
          <p:cNvPr id="5" name="Content Placeholder 2">
            <a:extLst>
              <a:ext uri="{FF2B5EF4-FFF2-40B4-BE49-F238E27FC236}">
                <a16:creationId xmlns:a16="http://schemas.microsoft.com/office/drawing/2014/main" id="{D8B4DE0E-7A5F-9385-EACA-D95BB05E063B}"/>
              </a:ext>
            </a:extLst>
          </p:cNvPr>
          <p:cNvSpPr>
            <a:spLocks noGrp="1"/>
          </p:cNvSpPr>
          <p:nvPr>
            <p:ph idx="1"/>
          </p:nvPr>
        </p:nvSpPr>
        <p:spPr>
          <a:xfrm>
            <a:off x="272388" y="1811110"/>
            <a:ext cx="8206593" cy="4931435"/>
          </a:xfrm>
        </p:spPr>
        <p:txBody>
          <a:bodyPr>
            <a:normAutofit/>
          </a:bodyPr>
          <a:lstStyle/>
          <a:p>
            <a:pPr marL="0" indent="0">
              <a:lnSpc>
                <a:spcPct val="170000"/>
              </a:lnSpc>
              <a:buNone/>
            </a:pPr>
            <a:r>
              <a:rPr lang="en-US" sz="2400" b="1" dirty="0"/>
              <a:t>AFFF, Cont. </a:t>
            </a:r>
          </a:p>
          <a:p>
            <a:pPr>
              <a:lnSpc>
                <a:spcPct val="170000"/>
              </a:lnSpc>
            </a:pPr>
            <a:r>
              <a:rPr lang="en-US" sz="2000" dirty="0"/>
              <a:t>Goals, Priorities, Metrics, Actions and Milestones </a:t>
            </a:r>
          </a:p>
          <a:p>
            <a:pPr marL="0" indent="0">
              <a:lnSpc>
                <a:spcPct val="170000"/>
              </a:lnSpc>
              <a:buNone/>
            </a:pPr>
            <a:r>
              <a:rPr lang="en-US" sz="1600" dirty="0">
                <a:effectLst/>
                <a:latin typeface="ArialMT"/>
              </a:rPr>
              <a:t>“it does not include sufficient action to overcome patterns of segregation and foster inclusive communities. As a result, programs must be added as appropriate to sufficiently respond to contributing factors to fair housing issues. In addition, all actions related to AFFH must contain specific commitment, timing, geographic targeting and metrics or numerical targets.”</a:t>
            </a:r>
            <a:endParaRPr lang="en-US" sz="1600" dirty="0"/>
          </a:p>
          <a:p>
            <a:pPr>
              <a:lnSpc>
                <a:spcPct val="170000"/>
              </a:lnSpc>
            </a:pPr>
            <a:r>
              <a:rPr lang="en-US" sz="2000" dirty="0"/>
              <a:t>Local Knowledge </a:t>
            </a:r>
          </a:p>
          <a:p>
            <a:pPr>
              <a:lnSpc>
                <a:spcPct val="170000"/>
              </a:lnSpc>
            </a:pPr>
            <a:r>
              <a:rPr lang="en-US" sz="2000" dirty="0"/>
              <a:t>Racially Concentrated Areas of Affluence </a:t>
            </a:r>
          </a:p>
          <a:p>
            <a:pPr marL="0" indent="0">
              <a:lnSpc>
                <a:spcPct val="170000"/>
              </a:lnSpc>
              <a:buNone/>
            </a:pPr>
            <a:endParaRPr lang="en-US" dirty="0"/>
          </a:p>
          <a:p>
            <a:pPr marL="0" indent="0">
              <a:lnSpc>
                <a:spcPct val="170000"/>
              </a:lnSpc>
              <a:buNone/>
            </a:pPr>
            <a:endParaRPr lang="en-US" dirty="0"/>
          </a:p>
          <a:p>
            <a:pPr>
              <a:lnSpc>
                <a:spcPct val="170000"/>
              </a:lnSpc>
            </a:pPr>
            <a:endParaRPr lang="en-US" dirty="0"/>
          </a:p>
          <a:p>
            <a:pPr marL="0" indent="0">
              <a:buNone/>
            </a:pPr>
            <a:endParaRPr lang="es-MX" dirty="0"/>
          </a:p>
        </p:txBody>
      </p:sp>
    </p:spTree>
    <p:extLst>
      <p:ext uri="{BB962C8B-B14F-4D97-AF65-F5344CB8AC3E}">
        <p14:creationId xmlns:p14="http://schemas.microsoft.com/office/powerpoint/2010/main" val="3843353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a:xfrm>
            <a:off x="628650" y="333829"/>
            <a:ext cx="8206592" cy="1356861"/>
          </a:xfrm>
        </p:spPr>
        <p:txBody>
          <a:bodyPr/>
          <a:lstStyle/>
          <a:p>
            <a:r>
              <a:rPr lang="es-MX" dirty="0"/>
              <a:t>Mountain View and Sunnyvale HCD Comment Letters </a:t>
            </a:r>
          </a:p>
        </p:txBody>
      </p:sp>
      <p:sp>
        <p:nvSpPr>
          <p:cNvPr id="5" name="Content Placeholder 2">
            <a:extLst>
              <a:ext uri="{FF2B5EF4-FFF2-40B4-BE49-F238E27FC236}">
                <a16:creationId xmlns:a16="http://schemas.microsoft.com/office/drawing/2014/main" id="{D8B4DE0E-7A5F-9385-EACA-D95BB05E063B}"/>
              </a:ext>
            </a:extLst>
          </p:cNvPr>
          <p:cNvSpPr>
            <a:spLocks noGrp="1"/>
          </p:cNvSpPr>
          <p:nvPr>
            <p:ph idx="1"/>
          </p:nvPr>
        </p:nvSpPr>
        <p:spPr>
          <a:xfrm>
            <a:off x="272388" y="1811110"/>
            <a:ext cx="8206593" cy="4931435"/>
          </a:xfrm>
        </p:spPr>
        <p:txBody>
          <a:bodyPr>
            <a:normAutofit fontScale="92500" lnSpcReduction="10000"/>
          </a:bodyPr>
          <a:lstStyle/>
          <a:p>
            <a:pPr marL="0" indent="0">
              <a:lnSpc>
                <a:spcPct val="170000"/>
              </a:lnSpc>
              <a:buNone/>
            </a:pPr>
            <a:r>
              <a:rPr lang="en-US" sz="2400" b="1" dirty="0"/>
              <a:t>Sites and Constraints </a:t>
            </a:r>
          </a:p>
          <a:p>
            <a:pPr>
              <a:lnSpc>
                <a:spcPct val="170000"/>
              </a:lnSpc>
            </a:pPr>
            <a:r>
              <a:rPr lang="en-US" sz="2000" dirty="0"/>
              <a:t>Progress in Meeting RHNA/Planned Units</a:t>
            </a:r>
          </a:p>
          <a:p>
            <a:pPr>
              <a:lnSpc>
                <a:spcPct val="170000"/>
              </a:lnSpc>
            </a:pPr>
            <a:r>
              <a:rPr lang="en-US" sz="2000" dirty="0"/>
              <a:t>Non-Vacant Sites </a:t>
            </a:r>
          </a:p>
          <a:p>
            <a:pPr marL="0" indent="0">
              <a:lnSpc>
                <a:spcPct val="170000"/>
              </a:lnSpc>
              <a:buNone/>
            </a:pPr>
            <a:r>
              <a:rPr lang="en-US" sz="1600" dirty="0">
                <a:effectLst/>
                <a:latin typeface="Arial" panose="020B0604020202020204" pitchFamily="34" charset="0"/>
              </a:rPr>
              <a:t>“However, the element should clearly relate these criteria to the sites identified. For example, it is unclear which properties have underutilized surface parking or which had expressed interest in redevelopment. In addition, to further demonstrate the development potential of these underutilized sites, the element could also include information related to the condition of the structure and where the uses are operating, marginalized, or for shopping centers, current rate of occupancy.”</a:t>
            </a:r>
            <a:endParaRPr lang="en-US" sz="2000" dirty="0"/>
          </a:p>
          <a:p>
            <a:pPr>
              <a:lnSpc>
                <a:spcPct val="170000"/>
              </a:lnSpc>
            </a:pPr>
            <a:r>
              <a:rPr lang="en-US" sz="2000" dirty="0"/>
              <a:t>Fees and Permit Processing Times </a:t>
            </a:r>
          </a:p>
          <a:p>
            <a:pPr marL="0" indent="0">
              <a:lnSpc>
                <a:spcPct val="170000"/>
              </a:lnSpc>
              <a:buNone/>
            </a:pPr>
            <a:endParaRPr lang="en-US" dirty="0"/>
          </a:p>
          <a:p>
            <a:pPr marL="0" indent="0">
              <a:lnSpc>
                <a:spcPct val="170000"/>
              </a:lnSpc>
              <a:buNone/>
            </a:pPr>
            <a:endParaRPr lang="en-US" dirty="0"/>
          </a:p>
          <a:p>
            <a:pPr>
              <a:lnSpc>
                <a:spcPct val="170000"/>
              </a:lnSpc>
            </a:pPr>
            <a:endParaRPr lang="en-US" dirty="0"/>
          </a:p>
          <a:p>
            <a:pPr marL="0" indent="0">
              <a:buNone/>
            </a:pPr>
            <a:endParaRPr lang="es-MX" dirty="0"/>
          </a:p>
        </p:txBody>
      </p:sp>
    </p:spTree>
    <p:extLst>
      <p:ext uri="{BB962C8B-B14F-4D97-AF65-F5344CB8AC3E}">
        <p14:creationId xmlns:p14="http://schemas.microsoft.com/office/powerpoint/2010/main" val="4058854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a:xfrm>
            <a:off x="628650" y="333829"/>
            <a:ext cx="8206592" cy="1356861"/>
          </a:xfrm>
        </p:spPr>
        <p:txBody>
          <a:bodyPr/>
          <a:lstStyle/>
          <a:p>
            <a:r>
              <a:rPr lang="es-MX" dirty="0"/>
              <a:t>Small </a:t>
            </a:r>
            <a:r>
              <a:rPr lang="es-MX" dirty="0" err="1"/>
              <a:t>Group</a:t>
            </a:r>
            <a:r>
              <a:rPr lang="es-MX" dirty="0"/>
              <a:t> </a:t>
            </a:r>
            <a:r>
              <a:rPr lang="es-MX" dirty="0" err="1"/>
              <a:t>Reflections</a:t>
            </a:r>
            <a:r>
              <a:rPr lang="es-MX" dirty="0"/>
              <a:t>:</a:t>
            </a:r>
          </a:p>
        </p:txBody>
      </p:sp>
      <p:sp>
        <p:nvSpPr>
          <p:cNvPr id="4" name="Content Placeholder 3">
            <a:extLst>
              <a:ext uri="{FF2B5EF4-FFF2-40B4-BE49-F238E27FC236}">
                <a16:creationId xmlns:a16="http://schemas.microsoft.com/office/drawing/2014/main" id="{98481D6D-6164-7B6C-7F60-953531F795B3}"/>
              </a:ext>
            </a:extLst>
          </p:cNvPr>
          <p:cNvSpPr>
            <a:spLocks noGrp="1"/>
          </p:cNvSpPr>
          <p:nvPr>
            <p:ph idx="1"/>
          </p:nvPr>
        </p:nvSpPr>
        <p:spPr>
          <a:xfrm>
            <a:off x="0" y="2273904"/>
            <a:ext cx="9143999" cy="4250267"/>
          </a:xfrm>
        </p:spPr>
        <p:txBody>
          <a:bodyPr>
            <a:normAutofit/>
          </a:bodyPr>
          <a:lstStyle/>
          <a:p>
            <a:pPr lvl="1" fontAlgn="base">
              <a:spcAft>
                <a:spcPts val="1500"/>
              </a:spcAft>
            </a:pPr>
            <a:r>
              <a:rPr lang="en-US" sz="2500" dirty="0"/>
              <a:t>How has the Collaborative been successful?</a:t>
            </a:r>
          </a:p>
          <a:p>
            <a:pPr lvl="1" fontAlgn="base">
              <a:spcAft>
                <a:spcPts val="1500"/>
              </a:spcAft>
            </a:pPr>
            <a:r>
              <a:rPr lang="en-US" sz="2500" dirty="0"/>
              <a:t>What has been useful?</a:t>
            </a:r>
          </a:p>
          <a:p>
            <a:pPr lvl="2" fontAlgn="base">
              <a:spcAft>
                <a:spcPts val="1500"/>
              </a:spcAft>
            </a:pPr>
            <a:r>
              <a:rPr lang="en-US" sz="2300" dirty="0"/>
              <a:t>Technical Assistance Products</a:t>
            </a:r>
          </a:p>
          <a:p>
            <a:pPr lvl="2" fontAlgn="base">
              <a:spcAft>
                <a:spcPts val="1500"/>
              </a:spcAft>
            </a:pPr>
            <a:r>
              <a:rPr lang="en-US" sz="2300" dirty="0"/>
              <a:t>Discussion with peers</a:t>
            </a:r>
          </a:p>
          <a:p>
            <a:pPr lvl="1" fontAlgn="base">
              <a:spcAft>
                <a:spcPts val="1500"/>
              </a:spcAft>
            </a:pPr>
            <a:r>
              <a:rPr lang="en-US" sz="2500" dirty="0"/>
              <a:t>What improvements can we make?</a:t>
            </a:r>
            <a:endParaRPr lang="en-US" sz="2300" dirty="0"/>
          </a:p>
          <a:p>
            <a:pPr lvl="1" fontAlgn="base">
              <a:spcAft>
                <a:spcPts val="1500"/>
              </a:spcAft>
            </a:pPr>
            <a:endParaRPr lang="en-US" sz="2500" dirty="0"/>
          </a:p>
          <a:p>
            <a:pPr lvl="1" fontAlgn="base">
              <a:spcAft>
                <a:spcPts val="1500"/>
              </a:spcAft>
            </a:pPr>
            <a:endParaRPr lang="en-US" sz="2500" dirty="0"/>
          </a:p>
          <a:p>
            <a:pPr marL="0" indent="0">
              <a:buNone/>
            </a:pPr>
            <a:endParaRPr lang="en-US" dirty="0"/>
          </a:p>
        </p:txBody>
      </p:sp>
    </p:spTree>
    <p:extLst>
      <p:ext uri="{BB962C8B-B14F-4D97-AF65-F5344CB8AC3E}">
        <p14:creationId xmlns:p14="http://schemas.microsoft.com/office/powerpoint/2010/main" val="4269306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3086-1503-F52D-F2EC-49BE808922C4}"/>
              </a:ext>
            </a:extLst>
          </p:cNvPr>
          <p:cNvSpPr>
            <a:spLocks noGrp="1"/>
          </p:cNvSpPr>
          <p:nvPr>
            <p:ph type="title"/>
          </p:nvPr>
        </p:nvSpPr>
        <p:spPr/>
        <p:txBody>
          <a:bodyPr/>
          <a:lstStyle/>
          <a:p>
            <a:r>
              <a:rPr lang="es-MX" sz="3200" dirty="0" err="1"/>
              <a:t>Zoning</a:t>
            </a:r>
            <a:r>
              <a:rPr lang="es-MX" sz="3200" dirty="0"/>
              <a:t> </a:t>
            </a:r>
            <a:r>
              <a:rPr lang="es-MX" sz="3200" dirty="0" err="1"/>
              <a:t>for</a:t>
            </a:r>
            <a:r>
              <a:rPr lang="es-MX" sz="3200" dirty="0"/>
              <a:t> </a:t>
            </a:r>
            <a:r>
              <a:rPr lang="es-MX" sz="3200" dirty="0" err="1"/>
              <a:t>Affordability</a:t>
            </a:r>
            <a:r>
              <a:rPr lang="es-MX" sz="3200" dirty="0"/>
              <a:t> </a:t>
            </a:r>
            <a:r>
              <a:rPr lang="es-MX" sz="3200" dirty="0" err="1"/>
              <a:t>Working</a:t>
            </a:r>
            <a:r>
              <a:rPr lang="es-MX" sz="3200" dirty="0"/>
              <a:t> </a:t>
            </a:r>
            <a:r>
              <a:rPr lang="es-MX" sz="3200" dirty="0" err="1"/>
              <a:t>Group</a:t>
            </a:r>
            <a:endParaRPr lang="en-US" dirty="0"/>
          </a:p>
        </p:txBody>
      </p:sp>
      <p:sp>
        <p:nvSpPr>
          <p:cNvPr id="3" name="Text Placeholder 2">
            <a:extLst>
              <a:ext uri="{FF2B5EF4-FFF2-40B4-BE49-F238E27FC236}">
                <a16:creationId xmlns:a16="http://schemas.microsoft.com/office/drawing/2014/main" id="{0ACD354F-5BF7-1A0A-85E6-F4EAB8829C11}"/>
              </a:ext>
            </a:extLst>
          </p:cNvPr>
          <p:cNvSpPr>
            <a:spLocks noGrp="1"/>
          </p:cNvSpPr>
          <p:nvPr>
            <p:ph type="body" idx="1"/>
          </p:nvPr>
        </p:nvSpPr>
        <p:spPr/>
        <p:txBody>
          <a:bodyPr>
            <a:normAutofit/>
          </a:bodyPr>
          <a:lstStyle/>
          <a:p>
            <a:r>
              <a:rPr lang="en-US" sz="3000" b="1" dirty="0"/>
              <a:t>Rick Jacobus</a:t>
            </a:r>
            <a:endParaRPr lang="en-US" sz="3000" dirty="0"/>
          </a:p>
        </p:txBody>
      </p:sp>
    </p:spTree>
    <p:extLst>
      <p:ext uri="{BB962C8B-B14F-4D97-AF65-F5344CB8AC3E}">
        <p14:creationId xmlns:p14="http://schemas.microsoft.com/office/powerpoint/2010/main" val="2110694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a:xfrm>
            <a:off x="628650" y="333829"/>
            <a:ext cx="8206592" cy="1356861"/>
          </a:xfrm>
        </p:spPr>
        <p:txBody>
          <a:bodyPr/>
          <a:lstStyle/>
          <a:p>
            <a:r>
              <a:rPr lang="es-MX"/>
              <a:t>General Announcements</a:t>
            </a:r>
          </a:p>
        </p:txBody>
      </p:sp>
      <p:sp>
        <p:nvSpPr>
          <p:cNvPr id="5" name="Content Placeholder 2">
            <a:extLst>
              <a:ext uri="{FF2B5EF4-FFF2-40B4-BE49-F238E27FC236}">
                <a16:creationId xmlns:a16="http://schemas.microsoft.com/office/drawing/2014/main" id="{D8B4DE0E-7A5F-9385-EACA-D95BB05E063B}"/>
              </a:ext>
            </a:extLst>
          </p:cNvPr>
          <p:cNvSpPr>
            <a:spLocks noGrp="1"/>
          </p:cNvSpPr>
          <p:nvPr>
            <p:ph idx="1"/>
          </p:nvPr>
        </p:nvSpPr>
        <p:spPr>
          <a:xfrm>
            <a:off x="272388" y="1811110"/>
            <a:ext cx="8206593" cy="4931435"/>
          </a:xfrm>
        </p:spPr>
        <p:txBody>
          <a:bodyPr>
            <a:normAutofit/>
          </a:bodyPr>
          <a:lstStyle/>
          <a:p>
            <a:pPr>
              <a:lnSpc>
                <a:spcPct val="170000"/>
              </a:lnSpc>
            </a:pPr>
            <a:r>
              <a:rPr lang="en-US" dirty="0"/>
              <a:t>EAG Meeting – Call for Presentations</a:t>
            </a:r>
          </a:p>
          <a:p>
            <a:pPr lvl="1">
              <a:lnSpc>
                <a:spcPct val="170000"/>
              </a:lnSpc>
            </a:pPr>
            <a:r>
              <a:rPr lang="en-US" dirty="0"/>
              <a:t>Email Abbie (</a:t>
            </a:r>
            <a:r>
              <a:rPr lang="en-US" dirty="0" err="1"/>
              <a:t>tuning@bdplanning.com</a:t>
            </a:r>
            <a:r>
              <a:rPr lang="en-US" dirty="0"/>
              <a:t>)</a:t>
            </a:r>
          </a:p>
          <a:p>
            <a:pPr>
              <a:lnSpc>
                <a:spcPct val="170000"/>
              </a:lnSpc>
            </a:pPr>
            <a:r>
              <a:rPr lang="en-US" dirty="0"/>
              <a:t>SCCPC Office Hours w. Root Policy – Mountain View/Sunnyvale AFFH Comments</a:t>
            </a:r>
          </a:p>
          <a:p>
            <a:pPr>
              <a:lnSpc>
                <a:spcPct val="170000"/>
              </a:lnSpc>
            </a:pPr>
            <a:r>
              <a:rPr lang="en-US" dirty="0"/>
              <a:t>SB9 Survey (See Link in the Chat)</a:t>
            </a:r>
          </a:p>
          <a:p>
            <a:pPr>
              <a:lnSpc>
                <a:spcPct val="170000"/>
              </a:lnSpc>
            </a:pPr>
            <a:r>
              <a:rPr lang="en-US" dirty="0"/>
              <a:t>Collecting HE Drafts and Comment Letters – Thumbs Up?</a:t>
            </a:r>
          </a:p>
          <a:p>
            <a:pPr>
              <a:lnSpc>
                <a:spcPct val="170000"/>
              </a:lnSpc>
            </a:pPr>
            <a:endParaRPr lang="en-US" dirty="0"/>
          </a:p>
          <a:p>
            <a:pPr marL="0" indent="0">
              <a:buNone/>
            </a:pPr>
            <a:endParaRPr lang="es-MX" dirty="0"/>
          </a:p>
        </p:txBody>
      </p:sp>
    </p:spTree>
    <p:extLst>
      <p:ext uri="{BB962C8B-B14F-4D97-AF65-F5344CB8AC3E}">
        <p14:creationId xmlns:p14="http://schemas.microsoft.com/office/powerpoint/2010/main" val="1949669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085B1-7230-B30B-9CE8-E22BEEE8B679}"/>
              </a:ext>
            </a:extLst>
          </p:cNvPr>
          <p:cNvSpPr>
            <a:spLocks noGrp="1"/>
          </p:cNvSpPr>
          <p:nvPr>
            <p:ph type="title"/>
          </p:nvPr>
        </p:nvSpPr>
        <p:spPr>
          <a:xfrm>
            <a:off x="133003" y="1599868"/>
            <a:ext cx="3148677" cy="1600200"/>
          </a:xfrm>
        </p:spPr>
        <p:txBody>
          <a:bodyPr>
            <a:noAutofit/>
          </a:bodyPr>
          <a:lstStyle/>
          <a:p>
            <a:r>
              <a:rPr lang="en-US" sz="2600" dirty="0"/>
              <a:t>Zoning for Affordability working group</a:t>
            </a:r>
          </a:p>
        </p:txBody>
      </p:sp>
      <p:sp>
        <p:nvSpPr>
          <p:cNvPr id="4" name="TextBox 3">
            <a:extLst>
              <a:ext uri="{FF2B5EF4-FFF2-40B4-BE49-F238E27FC236}">
                <a16:creationId xmlns:a16="http://schemas.microsoft.com/office/drawing/2014/main" id="{53C36914-25F9-61BF-3BEF-6F68129333FA}"/>
              </a:ext>
            </a:extLst>
          </p:cNvPr>
          <p:cNvSpPr txBox="1"/>
          <p:nvPr/>
        </p:nvSpPr>
        <p:spPr>
          <a:xfrm>
            <a:off x="3281680" y="210036"/>
            <a:ext cx="5862320" cy="4408899"/>
          </a:xfrm>
          <a:prstGeom prst="rect">
            <a:avLst/>
          </a:prstGeom>
          <a:noFill/>
        </p:spPr>
        <p:txBody>
          <a:bodyPr wrap="square" rtlCol="0">
            <a:spAutoFit/>
          </a:bodyPr>
          <a:lstStyle/>
          <a:p>
            <a:pPr lvl="1" fontAlgn="base">
              <a:spcAft>
                <a:spcPts val="1500"/>
              </a:spcAft>
            </a:pPr>
            <a:r>
              <a:rPr lang="en-US" sz="3200" dirty="0"/>
              <a:t>Current and Planned Working Groups</a:t>
            </a:r>
          </a:p>
          <a:p>
            <a:pPr marL="914400" lvl="1" indent="-457200" fontAlgn="base">
              <a:buFont typeface="Arial" panose="020B0604020202020204" pitchFamily="34" charset="0"/>
              <a:buChar char="•"/>
            </a:pPr>
            <a:r>
              <a:rPr lang="en-US" sz="2000" dirty="0"/>
              <a:t>Leading with Equity</a:t>
            </a:r>
          </a:p>
          <a:p>
            <a:pPr marL="914400" lvl="1" indent="-457200" fontAlgn="base">
              <a:buFont typeface="Arial" panose="020B0604020202020204" pitchFamily="34" charset="0"/>
              <a:buChar char="•"/>
            </a:pPr>
            <a:r>
              <a:rPr lang="en-US" sz="2000" dirty="0"/>
              <a:t>Missing Middle </a:t>
            </a:r>
          </a:p>
          <a:p>
            <a:pPr marL="914400" lvl="1" indent="-457200" fontAlgn="base">
              <a:buFont typeface="Arial" panose="020B0604020202020204" pitchFamily="34" charset="0"/>
              <a:buChar char="•"/>
            </a:pPr>
            <a:r>
              <a:rPr lang="en-US" sz="2000" dirty="0"/>
              <a:t>Wildfires </a:t>
            </a:r>
          </a:p>
          <a:p>
            <a:pPr marL="914400" lvl="1" indent="-457200" fontAlgn="base">
              <a:buFont typeface="Arial" panose="020B0604020202020204" pitchFamily="34" charset="0"/>
              <a:buChar char="•"/>
            </a:pPr>
            <a:r>
              <a:rPr lang="en-US" sz="2000" dirty="0"/>
              <a:t>Malls and Office Parks</a:t>
            </a:r>
          </a:p>
          <a:p>
            <a:pPr marL="914400" lvl="1" indent="-457200" fontAlgn="base">
              <a:buFont typeface="Arial" panose="020B0604020202020204" pitchFamily="34" charset="0"/>
              <a:buChar char="•"/>
            </a:pPr>
            <a:r>
              <a:rPr lang="en-US" sz="2000" dirty="0"/>
              <a:t>Objective Design and Development Standards - Starting soon</a:t>
            </a:r>
          </a:p>
          <a:p>
            <a:pPr marL="914400" lvl="1" indent="-457200" fontAlgn="base">
              <a:buFont typeface="Arial" panose="020B0604020202020204" pitchFamily="34" charset="0"/>
              <a:buChar char="•"/>
            </a:pPr>
            <a:r>
              <a:rPr lang="en-US" sz="2000" dirty="0"/>
              <a:t>ADUs - Planned for spring</a:t>
            </a:r>
          </a:p>
          <a:p>
            <a:pPr marL="914400" lvl="1" indent="-457200" fontAlgn="base">
              <a:buFont typeface="Arial" panose="020B0604020202020204" pitchFamily="34" charset="0"/>
              <a:buChar char="•"/>
            </a:pPr>
            <a:r>
              <a:rPr lang="en-US" sz="2000" dirty="0"/>
              <a:t>Inclusionary Housing/Zoning for affordability</a:t>
            </a:r>
          </a:p>
          <a:p>
            <a:pPr marL="914400" lvl="1" indent="-457200" fontAlgn="base">
              <a:spcAft>
                <a:spcPts val="15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683421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085B1-7230-B30B-9CE8-E22BEEE8B679}"/>
              </a:ext>
            </a:extLst>
          </p:cNvPr>
          <p:cNvSpPr>
            <a:spLocks noGrp="1"/>
          </p:cNvSpPr>
          <p:nvPr>
            <p:ph type="title"/>
          </p:nvPr>
        </p:nvSpPr>
        <p:spPr>
          <a:xfrm>
            <a:off x="66501" y="565015"/>
            <a:ext cx="3148677" cy="1600200"/>
          </a:xfrm>
        </p:spPr>
        <p:txBody>
          <a:bodyPr>
            <a:noAutofit/>
          </a:bodyPr>
          <a:lstStyle/>
          <a:p>
            <a:r>
              <a:rPr lang="en-US" sz="2600" dirty="0"/>
              <a:t>Zoning for Affordability working Group</a:t>
            </a:r>
          </a:p>
        </p:txBody>
      </p:sp>
      <p:sp>
        <p:nvSpPr>
          <p:cNvPr id="4" name="TextBox 3">
            <a:extLst>
              <a:ext uri="{FF2B5EF4-FFF2-40B4-BE49-F238E27FC236}">
                <a16:creationId xmlns:a16="http://schemas.microsoft.com/office/drawing/2014/main" id="{53C36914-25F9-61BF-3BEF-6F68129333FA}"/>
              </a:ext>
            </a:extLst>
          </p:cNvPr>
          <p:cNvSpPr txBox="1"/>
          <p:nvPr/>
        </p:nvSpPr>
        <p:spPr>
          <a:xfrm>
            <a:off x="3559976" y="885897"/>
            <a:ext cx="5862320" cy="3046988"/>
          </a:xfrm>
          <a:prstGeom prst="rect">
            <a:avLst/>
          </a:prstGeom>
          <a:noFill/>
        </p:spPr>
        <p:txBody>
          <a:bodyPr wrap="square" rtlCol="0">
            <a:spAutoFit/>
          </a:bodyPr>
          <a:lstStyle/>
          <a:p>
            <a:pPr marL="0" indent="0">
              <a:buNone/>
            </a:pPr>
            <a:r>
              <a:rPr lang="en-US" sz="2400" dirty="0"/>
              <a:t>When we increase zoning to allow more housing, we can often create significant increases in land value.</a:t>
            </a:r>
          </a:p>
          <a:p>
            <a:pPr marL="0" indent="0">
              <a:buNone/>
            </a:pPr>
            <a:endParaRPr lang="en-US" sz="2400" dirty="0"/>
          </a:p>
          <a:p>
            <a:pPr marL="0" indent="0">
              <a:buNone/>
            </a:pPr>
            <a:r>
              <a:rPr lang="en-US" sz="2400" dirty="0"/>
              <a:t>How can we ensure that everyone can share in the benefits of those changes?</a:t>
            </a:r>
          </a:p>
          <a:p>
            <a:pPr marL="914400" lvl="1" indent="-457200" fontAlgn="base">
              <a:spcAft>
                <a:spcPts val="1500"/>
              </a:spcAft>
              <a:buFont typeface="Arial" panose="020B0604020202020204" pitchFamily="34" charset="0"/>
              <a:buChar char="•"/>
            </a:pPr>
            <a:endParaRPr lang="en-US" sz="2400" dirty="0"/>
          </a:p>
        </p:txBody>
      </p:sp>
      <p:pic>
        <p:nvPicPr>
          <p:cNvPr id="2" name="Picture 1">
            <a:extLst>
              <a:ext uri="{FF2B5EF4-FFF2-40B4-BE49-F238E27FC236}">
                <a16:creationId xmlns:a16="http://schemas.microsoft.com/office/drawing/2014/main" id="{0976318F-1BA2-7870-B6A5-4D57EC6F7FDE}"/>
              </a:ext>
            </a:extLst>
          </p:cNvPr>
          <p:cNvPicPr>
            <a:picLocks noChangeAspect="1"/>
          </p:cNvPicPr>
          <p:nvPr/>
        </p:nvPicPr>
        <p:blipFill>
          <a:blip r:embed="rId2"/>
          <a:stretch>
            <a:fillRect/>
          </a:stretch>
        </p:blipFill>
        <p:spPr>
          <a:xfrm>
            <a:off x="0" y="2608863"/>
            <a:ext cx="3215178" cy="4286904"/>
          </a:xfrm>
          <a:prstGeom prst="rect">
            <a:avLst/>
          </a:prstGeom>
        </p:spPr>
      </p:pic>
    </p:spTree>
    <p:extLst>
      <p:ext uri="{BB962C8B-B14F-4D97-AF65-F5344CB8AC3E}">
        <p14:creationId xmlns:p14="http://schemas.microsoft.com/office/powerpoint/2010/main" val="2847500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085B1-7230-B30B-9CE8-E22BEEE8B679}"/>
              </a:ext>
            </a:extLst>
          </p:cNvPr>
          <p:cNvSpPr>
            <a:spLocks noGrp="1"/>
          </p:cNvSpPr>
          <p:nvPr>
            <p:ph type="title"/>
          </p:nvPr>
        </p:nvSpPr>
        <p:spPr>
          <a:xfrm>
            <a:off x="133003" y="1599868"/>
            <a:ext cx="3148677" cy="1600200"/>
          </a:xfrm>
        </p:spPr>
        <p:txBody>
          <a:bodyPr>
            <a:noAutofit/>
          </a:bodyPr>
          <a:lstStyle/>
          <a:p>
            <a:r>
              <a:rPr lang="en-US" sz="2600" dirty="0"/>
              <a:t>Zoning for Affordability working Group</a:t>
            </a:r>
          </a:p>
        </p:txBody>
      </p:sp>
      <p:sp>
        <p:nvSpPr>
          <p:cNvPr id="4" name="TextBox 3">
            <a:extLst>
              <a:ext uri="{FF2B5EF4-FFF2-40B4-BE49-F238E27FC236}">
                <a16:creationId xmlns:a16="http://schemas.microsoft.com/office/drawing/2014/main" id="{53C36914-25F9-61BF-3BEF-6F68129333FA}"/>
              </a:ext>
            </a:extLst>
          </p:cNvPr>
          <p:cNvSpPr txBox="1"/>
          <p:nvPr/>
        </p:nvSpPr>
        <p:spPr>
          <a:xfrm>
            <a:off x="3281680" y="210036"/>
            <a:ext cx="5862320" cy="3877985"/>
          </a:xfrm>
          <a:prstGeom prst="rect">
            <a:avLst/>
          </a:prstGeom>
          <a:noFill/>
        </p:spPr>
        <p:txBody>
          <a:bodyPr wrap="square" rtlCol="0">
            <a:spAutoFit/>
          </a:bodyPr>
          <a:lstStyle/>
          <a:p>
            <a:pPr marL="0" indent="0">
              <a:buNone/>
            </a:pPr>
            <a:r>
              <a:rPr lang="en-US" sz="2800" dirty="0"/>
              <a:t>Local policies can ensure some benefits go to lower income households: </a:t>
            </a:r>
          </a:p>
          <a:p>
            <a:pPr marL="742950" lvl="1" indent="-285750">
              <a:buFont typeface="Arial" panose="020B0604020202020204" pitchFamily="34" charset="0"/>
              <a:buChar char="•"/>
            </a:pPr>
            <a:endParaRPr lang="en-US" dirty="0"/>
          </a:p>
          <a:p>
            <a:pPr marL="517525" lvl="1" indent="-285750">
              <a:buFont typeface="Arial" panose="020B0604020202020204" pitchFamily="34" charset="0"/>
              <a:buChar char="•"/>
            </a:pPr>
            <a:r>
              <a:rPr lang="en-US" sz="2400" dirty="0"/>
              <a:t>Inclusionary Housing Ordinances </a:t>
            </a:r>
          </a:p>
          <a:p>
            <a:pPr marL="517525" lvl="1" indent="-285750">
              <a:buFont typeface="Arial" panose="020B0604020202020204" pitchFamily="34" charset="0"/>
              <a:buChar char="•"/>
            </a:pPr>
            <a:r>
              <a:rPr lang="en-US" sz="2400" dirty="0"/>
              <a:t>Affordable Housing Impact Fees</a:t>
            </a:r>
          </a:p>
          <a:p>
            <a:pPr marL="517525" lvl="1" indent="-285750">
              <a:buFont typeface="Arial" panose="020B0604020202020204" pitchFamily="34" charset="0"/>
              <a:buChar char="•"/>
            </a:pPr>
            <a:r>
              <a:rPr lang="en-US" sz="2400" dirty="0"/>
              <a:t>Density Bonus Programs</a:t>
            </a:r>
          </a:p>
          <a:p>
            <a:pPr marL="517525" lvl="1" indent="-285750">
              <a:buFont typeface="Arial" panose="020B0604020202020204" pitchFamily="34" charset="0"/>
              <a:buChar char="•"/>
            </a:pPr>
            <a:r>
              <a:rPr lang="en-US" sz="2400" dirty="0"/>
              <a:t>Affordable Housing Overlay Zones</a:t>
            </a:r>
          </a:p>
          <a:p>
            <a:pPr marL="517525" lvl="1" indent="-285750">
              <a:buFont typeface="Arial" panose="020B0604020202020204" pitchFamily="34" charset="0"/>
              <a:buChar char="•"/>
            </a:pPr>
            <a:r>
              <a:rPr lang="en-US" sz="2400" dirty="0"/>
              <a:t>Commercial Linkage Fees</a:t>
            </a:r>
          </a:p>
          <a:p>
            <a:pPr marL="914400" lvl="1" indent="-457200" fontAlgn="base">
              <a:buFont typeface="Arial" panose="020B0604020202020204" pitchFamily="34" charset="0"/>
              <a:buChar char="•"/>
            </a:pPr>
            <a:endParaRPr lang="en-US" sz="2400" dirty="0"/>
          </a:p>
        </p:txBody>
      </p:sp>
    </p:spTree>
    <p:extLst>
      <p:ext uri="{BB962C8B-B14F-4D97-AF65-F5344CB8AC3E}">
        <p14:creationId xmlns:p14="http://schemas.microsoft.com/office/powerpoint/2010/main" val="3136510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a:xfrm>
            <a:off x="628650" y="333829"/>
            <a:ext cx="8206592" cy="1356861"/>
          </a:xfrm>
        </p:spPr>
        <p:txBody>
          <a:bodyPr/>
          <a:lstStyle/>
          <a:p>
            <a:r>
              <a:rPr lang="en-US" sz="3200" dirty="0"/>
              <a:t>Zoning for Affordability </a:t>
            </a:r>
            <a:br>
              <a:rPr lang="en-US" sz="3200" dirty="0"/>
            </a:br>
            <a:r>
              <a:rPr lang="en-US" sz="3200" dirty="0"/>
              <a:t>Potential Working Group</a:t>
            </a:r>
            <a:endParaRPr lang="es-MX" dirty="0"/>
          </a:p>
        </p:txBody>
      </p:sp>
      <p:sp>
        <p:nvSpPr>
          <p:cNvPr id="4" name="Content Placeholder 3">
            <a:extLst>
              <a:ext uri="{FF2B5EF4-FFF2-40B4-BE49-F238E27FC236}">
                <a16:creationId xmlns:a16="http://schemas.microsoft.com/office/drawing/2014/main" id="{98481D6D-6164-7B6C-7F60-953531F795B3}"/>
              </a:ext>
            </a:extLst>
          </p:cNvPr>
          <p:cNvSpPr>
            <a:spLocks noGrp="1"/>
          </p:cNvSpPr>
          <p:nvPr>
            <p:ph idx="1"/>
          </p:nvPr>
        </p:nvSpPr>
        <p:spPr>
          <a:xfrm>
            <a:off x="308759" y="1530626"/>
            <a:ext cx="8526484" cy="5466522"/>
          </a:xfrm>
        </p:spPr>
        <p:txBody>
          <a:bodyPr>
            <a:normAutofit fontScale="47500" lnSpcReduction="20000"/>
          </a:bodyPr>
          <a:lstStyle/>
          <a:p>
            <a:endParaRPr lang="en-US" sz="2800" dirty="0"/>
          </a:p>
          <a:p>
            <a:pPr marL="0" indent="0">
              <a:buNone/>
            </a:pPr>
            <a:r>
              <a:rPr lang="en-US" sz="4200" dirty="0"/>
              <a:t>Convene a workgroup that meets approximately four or five times to assist interested cities. </a:t>
            </a:r>
          </a:p>
          <a:p>
            <a:endParaRPr lang="en-US" sz="4200" dirty="0"/>
          </a:p>
          <a:p>
            <a:pPr marL="0" indent="0">
              <a:buNone/>
            </a:pPr>
            <a:r>
              <a:rPr lang="en-US" sz="4200" dirty="0"/>
              <a:t>Potential Materials: Model Ordinances, Guidebooks, Shared Consultant RFP</a:t>
            </a:r>
          </a:p>
          <a:p>
            <a:endParaRPr lang="en-US" sz="4200" dirty="0"/>
          </a:p>
          <a:p>
            <a:pPr marL="0" indent="0">
              <a:buNone/>
            </a:pPr>
            <a:r>
              <a:rPr lang="en-US" sz="4200" dirty="0"/>
              <a:t>Sessions could include:</a:t>
            </a:r>
          </a:p>
          <a:p>
            <a:pPr marL="285750" indent="-285750">
              <a:buFont typeface="Arial" panose="020B0604020202020204" pitchFamily="34" charset="0"/>
              <a:buChar char="•"/>
            </a:pPr>
            <a:r>
              <a:rPr lang="en-US" sz="4200" dirty="0"/>
              <a:t>Inclusionary zoning basics</a:t>
            </a:r>
          </a:p>
          <a:p>
            <a:pPr marL="285750" indent="-285750">
              <a:buFont typeface="Arial" panose="020B0604020202020204" pitchFamily="34" charset="0"/>
              <a:buChar char="•"/>
            </a:pPr>
            <a:r>
              <a:rPr lang="en-US" sz="4200" dirty="0"/>
              <a:t>Units or dollars – What do you want?</a:t>
            </a:r>
          </a:p>
          <a:p>
            <a:pPr marL="285750" indent="-285750">
              <a:buFont typeface="Arial" panose="020B0604020202020204" pitchFamily="34" charset="0"/>
              <a:buChar char="•"/>
            </a:pPr>
            <a:r>
              <a:rPr lang="en-US" sz="4200" dirty="0"/>
              <a:t>Market realities – Using the Inclusionary Calculator to explore what might work</a:t>
            </a:r>
          </a:p>
          <a:p>
            <a:pPr marL="285750" indent="-285750">
              <a:buFont typeface="Arial" panose="020B0604020202020204" pitchFamily="34" charset="0"/>
              <a:buChar char="•"/>
            </a:pPr>
            <a:r>
              <a:rPr lang="en-US" sz="4200" dirty="0"/>
              <a:t>Tradeoffs and flexibility – More units or deeper affordability? How to provide flexibility while protecting jurisdictions interest</a:t>
            </a:r>
          </a:p>
          <a:p>
            <a:pPr marL="285750" indent="-285750">
              <a:buFont typeface="Arial" panose="020B0604020202020204" pitchFamily="34" charset="0"/>
              <a:buChar char="•"/>
            </a:pPr>
            <a:r>
              <a:rPr lang="en-US" sz="4200" dirty="0"/>
              <a:t>Talking about Inclusionary – How to discuss inclusionary with the public and respond to critics</a:t>
            </a:r>
          </a:p>
          <a:p>
            <a:pPr lvl="1" fontAlgn="base">
              <a:spcAft>
                <a:spcPts val="1500"/>
              </a:spcAft>
            </a:pPr>
            <a:endParaRPr lang="en-US" sz="3600" dirty="0"/>
          </a:p>
          <a:p>
            <a:pPr lvl="1" fontAlgn="base">
              <a:spcAft>
                <a:spcPts val="1500"/>
              </a:spcAft>
            </a:pPr>
            <a:endParaRPr lang="en-US" sz="3600" dirty="0"/>
          </a:p>
          <a:p>
            <a:pPr marL="0" indent="0">
              <a:buNone/>
            </a:pPr>
            <a:endParaRPr lang="en-US" dirty="0"/>
          </a:p>
        </p:txBody>
      </p:sp>
    </p:spTree>
    <p:extLst>
      <p:ext uri="{BB962C8B-B14F-4D97-AF65-F5344CB8AC3E}">
        <p14:creationId xmlns:p14="http://schemas.microsoft.com/office/powerpoint/2010/main" val="950423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085B1-7230-B30B-9CE8-E22BEEE8B679}"/>
              </a:ext>
            </a:extLst>
          </p:cNvPr>
          <p:cNvSpPr>
            <a:spLocks noGrp="1"/>
          </p:cNvSpPr>
          <p:nvPr>
            <p:ph type="title"/>
          </p:nvPr>
        </p:nvSpPr>
        <p:spPr>
          <a:xfrm>
            <a:off x="133003" y="1599868"/>
            <a:ext cx="3148677" cy="1600200"/>
          </a:xfrm>
        </p:spPr>
        <p:txBody>
          <a:bodyPr>
            <a:noAutofit/>
          </a:bodyPr>
          <a:lstStyle/>
          <a:p>
            <a:r>
              <a:rPr lang="en-US" sz="2600" dirty="0"/>
              <a:t>Zoning for Affordability working Group</a:t>
            </a:r>
          </a:p>
        </p:txBody>
      </p:sp>
      <p:sp>
        <p:nvSpPr>
          <p:cNvPr id="4" name="TextBox 3">
            <a:extLst>
              <a:ext uri="{FF2B5EF4-FFF2-40B4-BE49-F238E27FC236}">
                <a16:creationId xmlns:a16="http://schemas.microsoft.com/office/drawing/2014/main" id="{53C36914-25F9-61BF-3BEF-6F68129333FA}"/>
              </a:ext>
            </a:extLst>
          </p:cNvPr>
          <p:cNvSpPr txBox="1"/>
          <p:nvPr/>
        </p:nvSpPr>
        <p:spPr>
          <a:xfrm>
            <a:off x="3744671" y="316880"/>
            <a:ext cx="5862320" cy="1077218"/>
          </a:xfrm>
          <a:prstGeom prst="rect">
            <a:avLst/>
          </a:prstGeom>
          <a:noFill/>
        </p:spPr>
        <p:txBody>
          <a:bodyPr wrap="square" rtlCol="0">
            <a:spAutoFit/>
          </a:bodyPr>
          <a:lstStyle/>
          <a:p>
            <a:pPr marL="0" indent="0">
              <a:buNone/>
            </a:pPr>
            <a:r>
              <a:rPr lang="en-US" sz="4000" b="1" dirty="0">
                <a:hlinkClick r:id="rId2"/>
              </a:rPr>
              <a:t>Two-minute Survey</a:t>
            </a:r>
            <a:endParaRPr lang="en-US" sz="4000" b="1" dirty="0"/>
          </a:p>
          <a:p>
            <a:pPr marL="914400" lvl="1" indent="-457200" fontAlgn="base">
              <a:buFont typeface="Arial" panose="020B0604020202020204" pitchFamily="34" charset="0"/>
              <a:buChar char="•"/>
            </a:pPr>
            <a:endParaRPr lang="en-US" sz="2400" dirty="0"/>
          </a:p>
        </p:txBody>
      </p:sp>
      <p:pic>
        <p:nvPicPr>
          <p:cNvPr id="2" name="Content Placeholder 3">
            <a:extLst>
              <a:ext uri="{FF2B5EF4-FFF2-40B4-BE49-F238E27FC236}">
                <a16:creationId xmlns:a16="http://schemas.microsoft.com/office/drawing/2014/main" id="{67CCCF29-6E44-A2BF-B18F-A6299C8BE1D6}"/>
              </a:ext>
            </a:extLst>
          </p:cNvPr>
          <p:cNvPicPr>
            <a:picLocks noChangeAspect="1"/>
          </p:cNvPicPr>
          <p:nvPr/>
        </p:nvPicPr>
        <p:blipFill>
          <a:blip r:embed="rId3"/>
          <a:stretch>
            <a:fillRect/>
          </a:stretch>
        </p:blipFill>
        <p:spPr>
          <a:xfrm>
            <a:off x="4400653" y="1351390"/>
            <a:ext cx="3390693" cy="2841958"/>
          </a:xfrm>
          <a:prstGeom prst="rect">
            <a:avLst/>
          </a:prstGeom>
        </p:spPr>
      </p:pic>
    </p:spTree>
    <p:extLst>
      <p:ext uri="{BB962C8B-B14F-4D97-AF65-F5344CB8AC3E}">
        <p14:creationId xmlns:p14="http://schemas.microsoft.com/office/powerpoint/2010/main" val="3661521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6C54-E94B-4D11-9DF6-575BA856DDC3}"/>
              </a:ext>
            </a:extLst>
          </p:cNvPr>
          <p:cNvSpPr>
            <a:spLocks noGrp="1"/>
          </p:cNvSpPr>
          <p:nvPr>
            <p:ph type="title"/>
          </p:nvPr>
        </p:nvSpPr>
        <p:spPr>
          <a:xfrm>
            <a:off x="628650" y="1280161"/>
            <a:ext cx="7886700" cy="2904744"/>
          </a:xfrm>
        </p:spPr>
        <p:txBody>
          <a:bodyPr>
            <a:normAutofit/>
          </a:bodyPr>
          <a:lstStyle/>
          <a:p>
            <a:pPr algn="ctr"/>
            <a:r>
              <a:rPr lang="en-US" dirty="0"/>
              <a:t>Next Meeting: </a:t>
            </a:r>
            <a:br>
              <a:rPr lang="en-US" dirty="0"/>
            </a:br>
            <a:r>
              <a:rPr lang="en-US" dirty="0">
                <a:solidFill>
                  <a:schemeClr val="tx1"/>
                </a:solidFill>
              </a:rPr>
              <a:t>ADU Collaboration Update</a:t>
            </a:r>
            <a:br>
              <a:rPr lang="en-US" dirty="0"/>
            </a:br>
            <a:br>
              <a:rPr lang="en-US" dirty="0"/>
            </a:br>
            <a:r>
              <a:rPr lang="en-US" dirty="0"/>
              <a:t>November 10, 2022</a:t>
            </a:r>
            <a:br>
              <a:rPr lang="en-US" dirty="0"/>
            </a:br>
            <a:r>
              <a:rPr lang="en-US" dirty="0"/>
              <a:t>12:00 – 1:30</a:t>
            </a:r>
            <a:endParaRPr lang="es-MX" dirty="0"/>
          </a:p>
        </p:txBody>
      </p:sp>
    </p:spTree>
    <p:extLst>
      <p:ext uri="{BB962C8B-B14F-4D97-AF65-F5344CB8AC3E}">
        <p14:creationId xmlns:p14="http://schemas.microsoft.com/office/powerpoint/2010/main" val="107832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433F-83B9-46E2-9594-1DF365373D7A}"/>
              </a:ext>
            </a:extLst>
          </p:cNvPr>
          <p:cNvSpPr>
            <a:spLocks noGrp="1"/>
          </p:cNvSpPr>
          <p:nvPr>
            <p:ph type="title"/>
          </p:nvPr>
        </p:nvSpPr>
        <p:spPr>
          <a:xfrm>
            <a:off x="628650" y="333829"/>
            <a:ext cx="8206592" cy="1356861"/>
          </a:xfrm>
        </p:spPr>
        <p:txBody>
          <a:bodyPr/>
          <a:lstStyle/>
          <a:p>
            <a:r>
              <a:rPr lang="es-MX" dirty="0"/>
              <a:t>MTC-ABAG </a:t>
            </a:r>
            <a:r>
              <a:rPr lang="en-US" dirty="0"/>
              <a:t>Announcements</a:t>
            </a:r>
          </a:p>
        </p:txBody>
      </p:sp>
      <p:sp>
        <p:nvSpPr>
          <p:cNvPr id="4" name="Content Placeholder 3">
            <a:extLst>
              <a:ext uri="{FF2B5EF4-FFF2-40B4-BE49-F238E27FC236}">
                <a16:creationId xmlns:a16="http://schemas.microsoft.com/office/drawing/2014/main" id="{98481D6D-6164-7B6C-7F60-953531F795B3}"/>
              </a:ext>
            </a:extLst>
          </p:cNvPr>
          <p:cNvSpPr>
            <a:spLocks noGrp="1"/>
          </p:cNvSpPr>
          <p:nvPr>
            <p:ph idx="1"/>
          </p:nvPr>
        </p:nvSpPr>
        <p:spPr>
          <a:xfrm>
            <a:off x="0" y="1813035"/>
            <a:ext cx="9143999" cy="5249918"/>
          </a:xfrm>
        </p:spPr>
        <p:txBody>
          <a:bodyPr>
            <a:normAutofit/>
          </a:bodyPr>
          <a:lstStyle/>
          <a:p>
            <a:pPr lvl="1" fontAlgn="base">
              <a:spcBef>
                <a:spcPts val="0"/>
              </a:spcBef>
              <a:spcAft>
                <a:spcPts val="600"/>
              </a:spcAft>
            </a:pPr>
            <a:r>
              <a:rPr lang="en-US" dirty="0">
                <a:effectLst/>
                <a:latin typeface="+mj-lt"/>
                <a:ea typeface="Calibri" panose="020F0502020204030204" pitchFamily="34" charset="0"/>
              </a:rPr>
              <a:t>Bay Area Housing Element Status Report</a:t>
            </a:r>
          </a:p>
          <a:p>
            <a:pPr lvl="1" fontAlgn="base">
              <a:spcBef>
                <a:spcPts val="0"/>
              </a:spcBef>
              <a:spcAft>
                <a:spcPts val="600"/>
              </a:spcAft>
            </a:pPr>
            <a:r>
              <a:rPr lang="en-US" dirty="0">
                <a:effectLst/>
                <a:latin typeface="+mj-lt"/>
                <a:ea typeface="Calibri" panose="020F0502020204030204" pitchFamily="34" charset="0"/>
              </a:rPr>
              <a:t>Analysis of Current HCD Comment Letters on Bay Area Draft Housing Elements</a:t>
            </a:r>
            <a:endParaRPr lang="en-US" dirty="0">
              <a:solidFill>
                <a:schemeClr val="accent6"/>
              </a:solidFill>
              <a:latin typeface="+mj-lt"/>
            </a:endParaRPr>
          </a:p>
          <a:p>
            <a:pPr lvl="1" fontAlgn="base">
              <a:spcBef>
                <a:spcPts val="0"/>
              </a:spcBef>
              <a:spcAft>
                <a:spcPts val="600"/>
              </a:spcAft>
            </a:pPr>
            <a:r>
              <a:rPr lang="en-US" dirty="0">
                <a:effectLst/>
                <a:latin typeface="+mj-lt"/>
                <a:ea typeface="Times New Roman" panose="02020603050405020304" pitchFamily="18" charset="0"/>
              </a:rPr>
              <a:t>Transit Oriented Communities (TOC) Policy Adopted</a:t>
            </a:r>
            <a:endParaRPr lang="en-US" dirty="0">
              <a:solidFill>
                <a:srgbClr val="1D1C1D"/>
              </a:solidFill>
              <a:effectLst/>
              <a:latin typeface="+mj-lt"/>
              <a:ea typeface="Times New Roman" panose="02020603050405020304" pitchFamily="18" charset="0"/>
            </a:endParaRPr>
          </a:p>
          <a:p>
            <a:pPr lvl="1" fontAlgn="base">
              <a:spcBef>
                <a:spcPts val="0"/>
              </a:spcBef>
              <a:spcAft>
                <a:spcPts val="600"/>
              </a:spcAft>
            </a:pPr>
            <a:r>
              <a:rPr lang="en-US" dirty="0">
                <a:effectLst/>
                <a:latin typeface="+mj-lt"/>
                <a:ea typeface="Times New Roman" panose="02020603050405020304" pitchFamily="18" charset="0"/>
              </a:rPr>
              <a:t>Priority Development Area (PDA) Grant Program</a:t>
            </a:r>
          </a:p>
          <a:p>
            <a:pPr lvl="1" fontAlgn="base">
              <a:spcBef>
                <a:spcPts val="0"/>
              </a:spcBef>
              <a:spcAft>
                <a:spcPts val="600"/>
              </a:spcAft>
            </a:pPr>
            <a:r>
              <a:rPr lang="en-US" dirty="0">
                <a:effectLst/>
                <a:latin typeface="+mj-lt"/>
                <a:ea typeface="Times New Roman" panose="02020603050405020304" pitchFamily="18" charset="0"/>
              </a:rPr>
              <a:t>Priority Production Area (PPA) Pilot Grant Program</a:t>
            </a:r>
            <a:endParaRPr lang="en-US" dirty="0">
              <a:latin typeface="+mj-lt"/>
              <a:ea typeface="Times New Roman" panose="02020603050405020304" pitchFamily="18" charset="0"/>
            </a:endParaRPr>
          </a:p>
          <a:p>
            <a:pPr lvl="1" fontAlgn="base">
              <a:spcBef>
                <a:spcPts val="0"/>
              </a:spcBef>
              <a:spcAft>
                <a:spcPts val="600"/>
              </a:spcAft>
            </a:pPr>
            <a:r>
              <a:rPr lang="en-US" dirty="0">
                <a:effectLst/>
                <a:latin typeface="+mj-lt"/>
                <a:ea typeface="Times New Roman" panose="02020603050405020304" pitchFamily="18" charset="0"/>
              </a:rPr>
              <a:t>Sea Level Rise Adaptation Funding and Investment Framework</a:t>
            </a:r>
          </a:p>
          <a:p>
            <a:pPr lvl="1" fontAlgn="base">
              <a:spcBef>
                <a:spcPts val="0"/>
              </a:spcBef>
              <a:spcAft>
                <a:spcPts val="600"/>
              </a:spcAft>
            </a:pPr>
            <a:r>
              <a:rPr lang="en-US" dirty="0">
                <a:effectLst/>
                <a:latin typeface="+mj-lt"/>
                <a:ea typeface="Times New Roman" panose="02020603050405020304" pitchFamily="18" charset="0"/>
              </a:rPr>
              <a:t>SB 743 VMT Policy Adoption Technical Assistance Program</a:t>
            </a:r>
          </a:p>
          <a:p>
            <a:pPr lvl="1" fontAlgn="base">
              <a:spcBef>
                <a:spcPts val="0"/>
              </a:spcBef>
              <a:spcAft>
                <a:spcPts val="600"/>
              </a:spcAft>
            </a:pPr>
            <a:r>
              <a:rPr lang="en-US" dirty="0">
                <a:effectLst/>
                <a:latin typeface="+mj-lt"/>
                <a:ea typeface="Calibri" panose="020F0502020204030204" pitchFamily="34" charset="0"/>
              </a:rPr>
              <a:t>“How to Address HCD Comments for Certification” Case Studies</a:t>
            </a:r>
          </a:p>
          <a:p>
            <a:pPr lvl="1" fontAlgn="base">
              <a:spcBef>
                <a:spcPts val="0"/>
              </a:spcBef>
              <a:spcAft>
                <a:spcPts val="600"/>
              </a:spcAft>
            </a:pPr>
            <a:r>
              <a:rPr lang="en-US" dirty="0">
                <a:solidFill>
                  <a:schemeClr val="accent6"/>
                </a:solidFill>
                <a:latin typeface="+mj-lt"/>
              </a:rPr>
              <a:t>Upcoming Products and Resources</a:t>
            </a:r>
          </a:p>
          <a:p>
            <a:pPr lvl="2" fontAlgn="base">
              <a:spcBef>
                <a:spcPts val="0"/>
              </a:spcBef>
              <a:spcAft>
                <a:spcPts val="600"/>
              </a:spcAft>
            </a:pPr>
            <a:r>
              <a:rPr lang="en-US" dirty="0">
                <a:solidFill>
                  <a:schemeClr val="accent6"/>
                </a:solidFill>
                <a:effectLst/>
                <a:latin typeface="+mj-lt"/>
                <a:ea typeface="Calibri" panose="020F0502020204030204" pitchFamily="34" charset="0"/>
              </a:rPr>
              <a:t>SB 6 AB 2011 Comparison (out soon!)</a:t>
            </a:r>
          </a:p>
          <a:p>
            <a:pPr lvl="2" fontAlgn="base">
              <a:spcBef>
                <a:spcPts val="0"/>
              </a:spcBef>
              <a:spcAft>
                <a:spcPts val="600"/>
              </a:spcAft>
            </a:pPr>
            <a:r>
              <a:rPr lang="en-US" dirty="0">
                <a:solidFill>
                  <a:schemeClr val="accent6"/>
                </a:solidFill>
                <a:latin typeface="+mj-lt"/>
                <a:ea typeface="Calibri" panose="020F0502020204030204" pitchFamily="34" charset="0"/>
              </a:rPr>
              <a:t>2022 New Laws Webinar (November 15</a:t>
            </a:r>
            <a:r>
              <a:rPr lang="en-US" baseline="30000" dirty="0">
                <a:solidFill>
                  <a:schemeClr val="accent6"/>
                </a:solidFill>
                <a:latin typeface="+mj-lt"/>
                <a:ea typeface="Calibri" panose="020F0502020204030204" pitchFamily="34" charset="0"/>
              </a:rPr>
              <a:t>th</a:t>
            </a:r>
            <a:r>
              <a:rPr lang="en-US" dirty="0">
                <a:solidFill>
                  <a:schemeClr val="accent6"/>
                </a:solidFill>
                <a:latin typeface="+mj-lt"/>
                <a:ea typeface="Calibri" panose="020F0502020204030204" pitchFamily="34" charset="0"/>
              </a:rPr>
              <a:t>)</a:t>
            </a:r>
            <a:endParaRPr lang="en-US" dirty="0">
              <a:solidFill>
                <a:schemeClr val="accent6"/>
              </a:solidFill>
              <a:latin typeface="+mj-lt"/>
            </a:endParaRPr>
          </a:p>
        </p:txBody>
      </p:sp>
    </p:spTree>
    <p:extLst>
      <p:ext uri="{BB962C8B-B14F-4D97-AF65-F5344CB8AC3E}">
        <p14:creationId xmlns:p14="http://schemas.microsoft.com/office/powerpoint/2010/main" val="2378069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3086-1503-F52D-F2EC-49BE808922C4}"/>
              </a:ext>
            </a:extLst>
          </p:cNvPr>
          <p:cNvSpPr>
            <a:spLocks noGrp="1"/>
          </p:cNvSpPr>
          <p:nvPr>
            <p:ph type="title"/>
          </p:nvPr>
        </p:nvSpPr>
        <p:spPr/>
        <p:txBody>
          <a:bodyPr/>
          <a:lstStyle/>
          <a:p>
            <a:r>
              <a:rPr lang="es-MX" sz="3200" dirty="0"/>
              <a:t>LISC </a:t>
            </a:r>
            <a:r>
              <a:rPr lang="es-MX" sz="3200" dirty="0" err="1"/>
              <a:t>Faith</a:t>
            </a:r>
            <a:r>
              <a:rPr lang="es-MX" sz="3200" dirty="0"/>
              <a:t> and </a:t>
            </a:r>
            <a:r>
              <a:rPr lang="es-MX" sz="3200" dirty="0" err="1"/>
              <a:t>Housing</a:t>
            </a:r>
            <a:r>
              <a:rPr lang="es-MX" sz="3200" dirty="0"/>
              <a:t> </a:t>
            </a:r>
            <a:r>
              <a:rPr lang="es-MX" sz="3200" dirty="0" err="1"/>
              <a:t>Program</a:t>
            </a:r>
            <a:endParaRPr lang="en-US" dirty="0"/>
          </a:p>
        </p:txBody>
      </p:sp>
      <p:sp>
        <p:nvSpPr>
          <p:cNvPr id="3" name="Text Placeholder 2">
            <a:extLst>
              <a:ext uri="{FF2B5EF4-FFF2-40B4-BE49-F238E27FC236}">
                <a16:creationId xmlns:a16="http://schemas.microsoft.com/office/drawing/2014/main" id="{0ACD354F-5BF7-1A0A-85E6-F4EAB8829C11}"/>
              </a:ext>
            </a:extLst>
          </p:cNvPr>
          <p:cNvSpPr>
            <a:spLocks noGrp="1"/>
          </p:cNvSpPr>
          <p:nvPr>
            <p:ph type="body" idx="1"/>
          </p:nvPr>
        </p:nvSpPr>
        <p:spPr/>
        <p:txBody>
          <a:bodyPr>
            <a:normAutofit/>
          </a:bodyPr>
          <a:lstStyle/>
          <a:p>
            <a:r>
              <a:rPr lang="en-US" sz="3000" b="1" dirty="0"/>
              <a:t>Tia hicks</a:t>
            </a:r>
            <a:endParaRPr lang="en-US" sz="3000" dirty="0"/>
          </a:p>
        </p:txBody>
      </p:sp>
    </p:spTree>
    <p:extLst>
      <p:ext uri="{BB962C8B-B14F-4D97-AF65-F5344CB8AC3E}">
        <p14:creationId xmlns:p14="http://schemas.microsoft.com/office/powerpoint/2010/main" val="121348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2342" y="399030"/>
            <a:ext cx="9346342" cy="6225360"/>
          </a:xfrm>
          <a:prstGeom prst="rect">
            <a:avLst/>
          </a:prstGeom>
        </p:spPr>
      </p:pic>
      <p:sp>
        <p:nvSpPr>
          <p:cNvPr id="7" name="Rectangle 6">
            <a:extLst>
              <a:ext uri="{FF2B5EF4-FFF2-40B4-BE49-F238E27FC236}">
                <a16:creationId xmlns:a16="http://schemas.microsoft.com/office/drawing/2014/main" id="{1C8D7FE7-E895-D04C-BF99-51DB4C57B96B}"/>
              </a:ext>
            </a:extLst>
          </p:cNvPr>
          <p:cNvSpPr/>
          <p:nvPr/>
        </p:nvSpPr>
        <p:spPr>
          <a:xfrm>
            <a:off x="5194092" y="1273228"/>
            <a:ext cx="3541426" cy="2619531"/>
          </a:xfrm>
          <a:prstGeom prst="rect">
            <a:avLst/>
          </a:prstGeom>
          <a:solidFill>
            <a:srgbClr val="00A5D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p:cNvSpPr>
            <a:spLocks noGrp="1"/>
          </p:cNvSpPr>
          <p:nvPr>
            <p:ph type="ctrTitle"/>
          </p:nvPr>
        </p:nvSpPr>
        <p:spPr>
          <a:xfrm>
            <a:off x="5382063" y="1512994"/>
            <a:ext cx="3170919" cy="1790700"/>
          </a:xfrm>
        </p:spPr>
        <p:txBody>
          <a:bodyPr>
            <a:noAutofit/>
          </a:bodyPr>
          <a:lstStyle/>
          <a:p>
            <a:pPr algn="ctr"/>
            <a:r>
              <a:rPr lang="en-US" sz="2700" dirty="0">
                <a:latin typeface="Franklin Gothic Medium"/>
              </a:rPr>
              <a:t>Faith and Housing Program Overview</a:t>
            </a:r>
            <a:br>
              <a:rPr lang="en-US" sz="2700" dirty="0">
                <a:latin typeface="Franklin Gothic Medium"/>
              </a:rPr>
            </a:br>
            <a:br>
              <a:rPr lang="en-US" sz="2100" dirty="0">
                <a:latin typeface="Franklin Gothic Book" panose="020B0503020102020204" pitchFamily="34" charset="0"/>
              </a:rPr>
            </a:br>
            <a:r>
              <a:rPr lang="en-US" sz="2100" dirty="0">
                <a:latin typeface="Franklin Gothic Book" panose="020B0503020102020204" pitchFamily="34" charset="0"/>
                <a:ea typeface="Calibri" panose="020F0502020204030204" pitchFamily="34" charset="0"/>
              </a:rPr>
              <a:t> Santa Clara County Planning Collaborative </a:t>
            </a:r>
            <a:endParaRPr lang="en-US" sz="2100" dirty="0">
              <a:latin typeface="Franklin Gothic Book" panose="020B0503020102020204" pitchFamily="34" charset="0"/>
            </a:endParaRPr>
          </a:p>
        </p:txBody>
      </p:sp>
      <p:sp>
        <p:nvSpPr>
          <p:cNvPr id="4" name="Subtitle 3"/>
          <p:cNvSpPr>
            <a:spLocks noGrp="1"/>
          </p:cNvSpPr>
          <p:nvPr>
            <p:ph type="subTitle" idx="1"/>
          </p:nvPr>
        </p:nvSpPr>
        <p:spPr>
          <a:xfrm>
            <a:off x="5427033" y="3511710"/>
            <a:ext cx="3125949" cy="455327"/>
          </a:xfrm>
        </p:spPr>
        <p:txBody>
          <a:bodyPr vert="horz" lIns="68580" tIns="34290" rIns="68580" bIns="34290" rtlCol="0" anchor="t">
            <a:normAutofit/>
          </a:bodyPr>
          <a:lstStyle/>
          <a:p>
            <a:pPr algn="ctr"/>
            <a:r>
              <a:rPr lang="en-US" dirty="0">
                <a:latin typeface="Franklin Gothic Book"/>
              </a:rPr>
              <a:t>October 13, 2022</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4220" y="4912102"/>
            <a:ext cx="1137648" cy="1151165"/>
          </a:xfrm>
          <a:prstGeom prst="rect">
            <a:avLst/>
          </a:prstGeom>
          <a:noFill/>
        </p:spPr>
      </p:pic>
    </p:spTree>
    <p:extLst>
      <p:ext uri="{BB962C8B-B14F-4D97-AF65-F5344CB8AC3E}">
        <p14:creationId xmlns:p14="http://schemas.microsoft.com/office/powerpoint/2010/main" val="234038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LISC Bay Area is deeply invested in partnering with local faith-based organizations to build housing stability and healthy communities</a:t>
            </a:r>
          </a:p>
        </p:txBody>
      </p:sp>
      <p:sp>
        <p:nvSpPr>
          <p:cNvPr id="8" name="Text Placeholder 7"/>
          <p:cNvSpPr>
            <a:spLocks noGrp="1"/>
          </p:cNvSpPr>
          <p:nvPr>
            <p:ph type="body" sz="quarter" idx="12"/>
          </p:nvPr>
        </p:nvSpPr>
        <p:spPr/>
        <p:txBody>
          <a:bodyPr>
            <a:normAutofit/>
          </a:bodyPr>
          <a:lstStyle/>
          <a:p>
            <a:pPr algn="r"/>
            <a:endParaRPr lang="en-US" dirty="0">
              <a:solidFill>
                <a:schemeClr val="tx1"/>
              </a:solidFill>
              <a:latin typeface="Franklin Gothic Book" panose="020B0503020102020204" pitchFamily="34" charset="0"/>
            </a:endParaRPr>
          </a:p>
          <a:p>
            <a:pPr algn="r"/>
            <a:endParaRPr lang="en-US" dirty="0">
              <a:solidFill>
                <a:schemeClr val="tx1"/>
              </a:solidFill>
            </a:endParaRPr>
          </a:p>
        </p:txBody>
      </p:sp>
      <p:sp>
        <p:nvSpPr>
          <p:cNvPr id="6" name="Slide Number Placeholder 5"/>
          <p:cNvSpPr>
            <a:spLocks noGrp="1"/>
          </p:cNvSpPr>
          <p:nvPr>
            <p:ph type="sldNum" sz="quarter" idx="10"/>
          </p:nvPr>
        </p:nvSpPr>
        <p:spPr/>
        <p:txBody>
          <a:bodyPr/>
          <a:lstStyle/>
          <a:p>
            <a:fld id="{4749BECD-3273-4FE3-BD63-F549C359A7E1}" type="slidenum">
              <a:rPr lang="en-US" spc="18"/>
              <a:pPr/>
              <a:t>7</a:t>
            </a:fld>
            <a:endParaRPr lang="en-US" spc="18" dirty="0"/>
          </a:p>
        </p:txBody>
      </p:sp>
      <p:sp>
        <p:nvSpPr>
          <p:cNvPr id="21" name="AutoShape 2" descr="drcardiofit.com/wp-content/uploads/2019/06/part..."/>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836" y="2448480"/>
            <a:ext cx="2142676" cy="144921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2564" y="2448480"/>
            <a:ext cx="2982352" cy="144921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9752" t="24685" b="12612"/>
          <a:stretch/>
        </p:blipFill>
        <p:spPr>
          <a:xfrm>
            <a:off x="285750" y="2448481"/>
            <a:ext cx="2810034" cy="1464275"/>
          </a:xfrm>
          <a:prstGeom prst="rect">
            <a:avLst/>
          </a:prstGeom>
        </p:spPr>
      </p:pic>
      <p:sp>
        <p:nvSpPr>
          <p:cNvPr id="12" name="TextBox 11"/>
          <p:cNvSpPr txBox="1"/>
          <p:nvPr/>
        </p:nvSpPr>
        <p:spPr>
          <a:xfrm>
            <a:off x="285750" y="3943715"/>
            <a:ext cx="2810034" cy="1338828"/>
          </a:xfrm>
          <a:prstGeom prst="rect">
            <a:avLst/>
          </a:prstGeom>
          <a:noFill/>
        </p:spPr>
        <p:txBody>
          <a:bodyPr wrap="square" rtlCol="0">
            <a:spAutoFit/>
          </a:bodyPr>
          <a:lstStyle/>
          <a:p>
            <a:r>
              <a:rPr lang="en-US" sz="1350" dirty="0"/>
              <a:t>Inaugural cohort of our Alameda County Housing Development Capacity Building Program for faith-based and community-based organizations</a:t>
            </a:r>
          </a:p>
        </p:txBody>
      </p:sp>
      <p:sp>
        <p:nvSpPr>
          <p:cNvPr id="13" name="TextBox 12"/>
          <p:cNvSpPr txBox="1"/>
          <p:nvPr/>
        </p:nvSpPr>
        <p:spPr>
          <a:xfrm>
            <a:off x="3262836" y="3943715"/>
            <a:ext cx="2142676" cy="2169825"/>
          </a:xfrm>
          <a:prstGeom prst="rect">
            <a:avLst/>
          </a:prstGeom>
          <a:noFill/>
        </p:spPr>
        <p:txBody>
          <a:bodyPr wrap="square" rtlCol="0">
            <a:spAutoFit/>
          </a:bodyPr>
          <a:lstStyle/>
          <a:p>
            <a:r>
              <a:rPr lang="en-US" sz="1350" dirty="0"/>
              <a:t>Former LISC Program Officer Quency Phillips at groundbreaking of McGee Avenue Baptist Church’s affordable housing development in partnership with Bay Area Community Land Trust, financed and supported by LISC</a:t>
            </a:r>
          </a:p>
        </p:txBody>
      </p:sp>
      <p:sp>
        <p:nvSpPr>
          <p:cNvPr id="14" name="TextBox 13"/>
          <p:cNvSpPr txBox="1"/>
          <p:nvPr/>
        </p:nvSpPr>
        <p:spPr>
          <a:xfrm>
            <a:off x="5572564" y="3943716"/>
            <a:ext cx="2982352" cy="2169825"/>
          </a:xfrm>
          <a:prstGeom prst="rect">
            <a:avLst/>
          </a:prstGeom>
          <a:noFill/>
        </p:spPr>
        <p:txBody>
          <a:bodyPr wrap="square" rtlCol="0">
            <a:spAutoFit/>
          </a:bodyPr>
          <a:lstStyle/>
          <a:p>
            <a:r>
              <a:rPr lang="en-US" sz="1350" dirty="0"/>
              <a:t>LISC Program Officer Laurel Engbretson moderating a panel on Racial Equity in Faith-Based Development with development consultant Charmaine Curtis, Pastor Paul Bains, Pastor Rochelle Frazier, and San Francisco Foundation FAITHS Program Manager Michelle Myles Chambers</a:t>
            </a:r>
          </a:p>
        </p:txBody>
      </p:sp>
    </p:spTree>
    <p:extLst>
      <p:ext uri="{BB962C8B-B14F-4D97-AF65-F5344CB8AC3E}">
        <p14:creationId xmlns:p14="http://schemas.microsoft.com/office/powerpoint/2010/main" val="231520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95797" y="2393018"/>
            <a:ext cx="4428606" cy="2098970"/>
          </a:xfrm>
        </p:spPr>
        <p:txBody>
          <a:bodyPr>
            <a:normAutofit fontScale="90000"/>
          </a:bodyPr>
          <a:lstStyle/>
          <a:p>
            <a:r>
              <a:rPr lang="en-US" dirty="0">
                <a:latin typeface="Franklin Gothic Demi"/>
              </a:rPr>
              <a:t>LISC GOAL</a:t>
            </a:r>
            <a:r>
              <a:rPr lang="en-US" dirty="0">
                <a:latin typeface="Franklin Gothic Book"/>
              </a:rPr>
              <a:t>:</a:t>
            </a:r>
            <a:br>
              <a:rPr lang="en-US" dirty="0"/>
            </a:br>
            <a:r>
              <a:rPr lang="en-US" dirty="0">
                <a:latin typeface="Franklin Gothic Book"/>
              </a:rPr>
              <a:t>To equip faith-based and community-based organizations to make informed decisions about their property and if they decide to do so, form a partnership with an experienced developer that results in new affordable housing development. </a:t>
            </a:r>
            <a:endParaRPr lang="en-US" dirty="0"/>
          </a:p>
        </p:txBody>
      </p:sp>
    </p:spTree>
    <p:extLst>
      <p:ext uri="{BB962C8B-B14F-4D97-AF65-F5344CB8AC3E}">
        <p14:creationId xmlns:p14="http://schemas.microsoft.com/office/powerpoint/2010/main" val="103818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Faith leaders are rooted and ready to address housing affordability inequities</a:t>
            </a:r>
          </a:p>
        </p:txBody>
      </p:sp>
      <p:sp>
        <p:nvSpPr>
          <p:cNvPr id="10" name="Text Placeholder 9"/>
          <p:cNvSpPr>
            <a:spLocks noGrp="1"/>
          </p:cNvSpPr>
          <p:nvPr>
            <p:ph type="body" sz="quarter" idx="12"/>
          </p:nvPr>
        </p:nvSpPr>
        <p:spPr/>
        <p:txBody>
          <a:bodyPr/>
          <a:lstStyle/>
          <a:p>
            <a:r>
              <a:rPr lang="en-US" dirty="0">
                <a:solidFill>
                  <a:srgbClr val="00A5DF"/>
                </a:solidFill>
                <a:latin typeface="Franklin Gothic Medium" charset="0"/>
                <a:ea typeface="Franklin Gothic Medium" charset="0"/>
                <a:cs typeface="Franklin Gothic Medium" charset="0"/>
              </a:rPr>
              <a:t>People of color hit hardest by housing crisis</a:t>
            </a:r>
          </a:p>
          <a:p>
            <a:r>
              <a:rPr lang="en-US" dirty="0"/>
              <a:t>Since 2015, </a:t>
            </a:r>
            <a:r>
              <a:rPr lang="en-US" u="sng" dirty="0">
                <a:hlinkClick r:id="rId3"/>
              </a:rPr>
              <a:t>more than 30%</a:t>
            </a:r>
            <a:r>
              <a:rPr lang="en-US" dirty="0"/>
              <a:t> of all low-income people of color were displaced from the Bay Area, </a:t>
            </a:r>
            <a:r>
              <a:rPr lang="en-US" u="sng" dirty="0">
                <a:hlinkClick r:id="rId4"/>
              </a:rPr>
              <a:t>at least 53%</a:t>
            </a:r>
            <a:r>
              <a:rPr lang="en-US" dirty="0"/>
              <a:t> of all people of color are housing burdened</a:t>
            </a:r>
          </a:p>
        </p:txBody>
      </p:sp>
      <p:sp>
        <p:nvSpPr>
          <p:cNvPr id="8" name="Text Placeholder 9"/>
          <p:cNvSpPr>
            <a:spLocks noGrp="1"/>
          </p:cNvSpPr>
          <p:nvPr>
            <p:ph type="body" sz="quarter" idx="13"/>
          </p:nvPr>
        </p:nvSpPr>
        <p:spPr/>
        <p:txBody>
          <a:bodyPr/>
          <a:lstStyle/>
          <a:p>
            <a:pPr marL="0" indent="0">
              <a:buNone/>
            </a:pPr>
            <a:r>
              <a:rPr lang="en-US" dirty="0">
                <a:solidFill>
                  <a:srgbClr val="00A5DF"/>
                </a:solidFill>
                <a:latin typeface="Franklin Gothic Medium" charset="0"/>
                <a:ea typeface="Franklin Gothic Medium" charset="0"/>
                <a:cs typeface="Franklin Gothic Medium" charset="0"/>
              </a:rPr>
              <a:t>COVID-19 exacerbating housing insecurity</a:t>
            </a:r>
          </a:p>
          <a:p>
            <a:pPr marL="0" indent="0">
              <a:buNone/>
            </a:pPr>
            <a:r>
              <a:rPr lang="en-US" dirty="0"/>
              <a:t>Since COVID-19 started, </a:t>
            </a:r>
            <a:r>
              <a:rPr lang="en-US" u="sng" dirty="0">
                <a:hlinkClick r:id="rId5"/>
              </a:rPr>
              <a:t>a staggering 52% of </a:t>
            </a:r>
            <a:r>
              <a:rPr lang="en-US" u="sng" dirty="0" err="1">
                <a:hlinkClick r:id="rId5"/>
              </a:rPr>
              <a:t>Latinx</a:t>
            </a:r>
            <a:r>
              <a:rPr lang="en-US" u="sng" dirty="0">
                <a:hlinkClick r:id="rId5"/>
              </a:rPr>
              <a:t> renters and 35% of Black renters had no or slight confidence they could pay their coming month’s rent</a:t>
            </a:r>
            <a:r>
              <a:rPr lang="en-US" dirty="0"/>
              <a:t>. </a:t>
            </a:r>
          </a:p>
        </p:txBody>
      </p:sp>
      <p:sp>
        <p:nvSpPr>
          <p:cNvPr id="4" name="Text Placeholder 3"/>
          <p:cNvSpPr>
            <a:spLocks noGrp="1"/>
          </p:cNvSpPr>
          <p:nvPr>
            <p:ph type="body" sz="quarter" idx="14"/>
          </p:nvPr>
        </p:nvSpPr>
        <p:spPr/>
        <p:txBody>
          <a:bodyPr/>
          <a:lstStyle/>
          <a:p>
            <a:pPr marL="0" indent="0">
              <a:buNone/>
            </a:pPr>
            <a:r>
              <a:rPr lang="en-US" dirty="0">
                <a:solidFill>
                  <a:srgbClr val="00A5DF"/>
                </a:solidFill>
                <a:latin typeface="Franklin Gothic Medium" charset="0"/>
                <a:ea typeface="Franklin Gothic Medium" charset="0"/>
                <a:cs typeface="Franklin Gothic Medium" charset="0"/>
              </a:rPr>
              <a:t>Faith leaders are on the front lines providing essential services to communities of color</a:t>
            </a:r>
          </a:p>
          <a:p>
            <a:pPr marL="0" indent="0">
              <a:buNone/>
            </a:pPr>
            <a:r>
              <a:rPr lang="en-US" dirty="0"/>
              <a:t>According to </a:t>
            </a:r>
            <a:r>
              <a:rPr lang="en-US" u="sng" dirty="0">
                <a:hlinkClick r:id="rId6"/>
              </a:rPr>
              <a:t>UC Berkeley’s </a:t>
            </a:r>
            <a:r>
              <a:rPr lang="en-US" u="sng" dirty="0" err="1">
                <a:hlinkClick r:id="rId6"/>
              </a:rPr>
              <a:t>Terner</a:t>
            </a:r>
            <a:r>
              <a:rPr lang="en-US" u="sng" dirty="0">
                <a:hlinkClick r:id="rId6"/>
              </a:rPr>
              <a:t> Center</a:t>
            </a:r>
            <a:r>
              <a:rPr lang="en-US" dirty="0"/>
              <a:t>, there is approximately 38,800 acres of faith-owned land in California that has the potential to be developed into affordable housing. </a:t>
            </a:r>
          </a:p>
        </p:txBody>
      </p:sp>
      <p:sp>
        <p:nvSpPr>
          <p:cNvPr id="3" name="Slide Number Placeholder 2"/>
          <p:cNvSpPr>
            <a:spLocks noGrp="1"/>
          </p:cNvSpPr>
          <p:nvPr>
            <p:ph type="sldNum" sz="quarter" idx="10"/>
          </p:nvPr>
        </p:nvSpPr>
        <p:spPr>
          <a:prstGeom prst="rect">
            <a:avLst/>
          </a:prstGeom>
        </p:spPr>
        <p:txBody>
          <a:bodyPr/>
          <a:lstStyle/>
          <a:p>
            <a:fld id="{4749BECD-3273-4FE3-BD63-F549C359A7E1}" type="slidenum">
              <a:rPr lang="en-US" smtClean="0"/>
              <a:pPr/>
              <a:t>9</a:t>
            </a:fld>
            <a:endParaRPr lang="en-US" dirty="0"/>
          </a:p>
        </p:txBody>
      </p:sp>
      <p:sp>
        <p:nvSpPr>
          <p:cNvPr id="5" name="TextBox 4"/>
          <p:cNvSpPr txBox="1"/>
          <p:nvPr/>
        </p:nvSpPr>
        <p:spPr>
          <a:xfrm>
            <a:off x="1461191" y="4291177"/>
            <a:ext cx="7397059" cy="1338828"/>
          </a:xfrm>
          <a:prstGeom prst="rect">
            <a:avLst/>
          </a:prstGeom>
          <a:solidFill>
            <a:schemeClr val="tx2"/>
          </a:solidFill>
        </p:spPr>
        <p:txBody>
          <a:bodyPr wrap="square" rtlCol="0">
            <a:spAutoFit/>
          </a:bodyPr>
          <a:lstStyle/>
          <a:p>
            <a:pPr algn="ctr"/>
            <a:r>
              <a:rPr lang="en-US" sz="1350" i="1" dirty="0">
                <a:solidFill>
                  <a:schemeClr val="bg1"/>
                </a:solidFill>
                <a:latin typeface="Franklin Gothic Book" panose="020B0503020102020204" pitchFamily="34" charset="0"/>
              </a:rPr>
              <a:t>“The faith community is paramount in any type of development that you’re doing. The faith community are the largest land bankers in the country right now. It is imperative that we give them the tools and the toolkit to be able to make conscious decisions on whether they want to move into the affordable housing arena. Remember that faith communities are first responders. They are the first place people go to when they are in crisis.”</a:t>
            </a:r>
          </a:p>
          <a:p>
            <a:pPr algn="ctr"/>
            <a:r>
              <a:rPr lang="en-US" sz="1350" dirty="0">
                <a:solidFill>
                  <a:schemeClr val="bg1"/>
                </a:solidFill>
                <a:latin typeface="Franklin Gothic Book" panose="020B0503020102020204" pitchFamily="34" charset="0"/>
              </a:rPr>
              <a:t>- Michelle Myles Chambers, FAITHS Program Officer at the San Francisco Foundation</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75515" t="32838" b="32703"/>
          <a:stretch/>
        </p:blipFill>
        <p:spPr>
          <a:xfrm>
            <a:off x="285751" y="4254367"/>
            <a:ext cx="1175441" cy="1181615"/>
          </a:xfrm>
          <a:prstGeom prst="rect">
            <a:avLst/>
          </a:prstGeom>
        </p:spPr>
      </p:pic>
    </p:spTree>
    <p:extLst>
      <p:ext uri="{BB962C8B-B14F-4D97-AF65-F5344CB8AC3E}">
        <p14:creationId xmlns:p14="http://schemas.microsoft.com/office/powerpoint/2010/main" val="2912635491"/>
      </p:ext>
    </p:extLst>
  </p:cSld>
  <p:clrMapOvr>
    <a:masterClrMapping/>
  </p:clrMapOvr>
</p:sld>
</file>

<file path=ppt/theme/theme1.xml><?xml version="1.0" encoding="utf-8"?>
<a:theme xmlns:a="http://schemas.openxmlformats.org/drawingml/2006/main" name="Santa Clara - Dark">
  <a:themeElements>
    <a:clrScheme name="Custom 3">
      <a:dk1>
        <a:srgbClr val="2020AA"/>
      </a:dk1>
      <a:lt1>
        <a:srgbClr val="FFFFFF"/>
      </a:lt1>
      <a:dk2>
        <a:srgbClr val="2020AA"/>
      </a:dk2>
      <a:lt2>
        <a:srgbClr val="FBFAFF"/>
      </a:lt2>
      <a:accent1>
        <a:srgbClr val="4343FF"/>
      </a:accent1>
      <a:accent2>
        <a:srgbClr val="E33A86"/>
      </a:accent2>
      <a:accent3>
        <a:srgbClr val="F9972C"/>
      </a:accent3>
      <a:accent4>
        <a:srgbClr val="F9C932"/>
      </a:accent4>
      <a:accent5>
        <a:srgbClr val="6ED3C9"/>
      </a:accent5>
      <a:accent6>
        <a:srgbClr val="139B97"/>
      </a:accent6>
      <a:hlink>
        <a:srgbClr val="6ED3C9"/>
      </a:hlink>
      <a:folHlink>
        <a:srgbClr val="139B9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17997</TotalTime>
  <Words>3112</Words>
  <Application>Microsoft Macintosh PowerPoint</Application>
  <PresentationFormat>On-screen Show (4:3)</PresentationFormat>
  <Paragraphs>334</Paragraphs>
  <Slides>35</Slides>
  <Notes>19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ArialMT</vt:lpstr>
      <vt:lpstr>Calibri</vt:lpstr>
      <vt:lpstr>Calibri Light</vt:lpstr>
      <vt:lpstr>Century Gothic</vt:lpstr>
      <vt:lpstr>Franklin Gothic Book</vt:lpstr>
      <vt:lpstr>Franklin Gothic Demi</vt:lpstr>
      <vt:lpstr>Franklin Gothic Medium</vt:lpstr>
      <vt:lpstr>Santa Clara - Dark</vt:lpstr>
      <vt:lpstr>PowerPoint Presentation</vt:lpstr>
      <vt:lpstr>Agenda </vt:lpstr>
      <vt:lpstr>General Announcements</vt:lpstr>
      <vt:lpstr>MTC-ABAG Announcements</vt:lpstr>
      <vt:lpstr>LISC Faith and Housing Program</vt:lpstr>
      <vt:lpstr>Faith and Housing Program Overview   Santa Clara County Planning Collaborative </vt:lpstr>
      <vt:lpstr>LISC Bay Area is deeply invested in partnering with local faith-based organizations to build housing stability and healthy communities</vt:lpstr>
      <vt:lpstr>LISC GOAL: To equip faith-based and community-based organizations to make informed decisions about their property and if they decide to do so, form a partnership with an experienced developer that results in new affordable housing development. </vt:lpstr>
      <vt:lpstr>Faith leaders are rooted and ready to address housing affordability inequities</vt:lpstr>
      <vt:lpstr>LISC’s Program Fills a Gap between Faith Leadership and Land and the goal of producing affordable housing </vt:lpstr>
      <vt:lpstr>LISC Bay Area – Resources for Faith based-organizations</vt:lpstr>
      <vt:lpstr>Four Guidebooks – on the Faith and Housing and LISC Bay Area websites</vt:lpstr>
      <vt:lpstr>Faith and Housing  (web-based training series) - Provides training and education for FBOs that are starting to explore affordable housing</vt:lpstr>
      <vt:lpstr>How the program works</vt:lpstr>
      <vt:lpstr>Training curriculum tied to TA program builds on web-training</vt:lpstr>
      <vt:lpstr>Development Coach Support over 12 months</vt:lpstr>
      <vt:lpstr>Targeted technical assistance guides through project specificities</vt:lpstr>
      <vt:lpstr>Success Story: Agnes Memorial Church of God in Christ</vt:lpstr>
      <vt:lpstr>Faith and Housing (web-based training) Module Components</vt:lpstr>
      <vt:lpstr>PowerPoint Presentation</vt:lpstr>
      <vt:lpstr>PowerPoint Presentation</vt:lpstr>
      <vt:lpstr>Faith and Housing Recoverable Grant Fund</vt:lpstr>
      <vt:lpstr>Further Information</vt:lpstr>
      <vt:lpstr>The End</vt:lpstr>
      <vt:lpstr>Mountain View and Sunnyvale HCD Comment Letters </vt:lpstr>
      <vt:lpstr>Mountain View and Sunnyvale HCD Comment Letters </vt:lpstr>
      <vt:lpstr>Mountain View and Sunnyvale HCD Comment Letters </vt:lpstr>
      <vt:lpstr>Small Group Reflections:</vt:lpstr>
      <vt:lpstr>Zoning for Affordability Working Group</vt:lpstr>
      <vt:lpstr>Zoning for Affordability working group</vt:lpstr>
      <vt:lpstr>Zoning for Affordability working Group</vt:lpstr>
      <vt:lpstr>Zoning for Affordability working Group</vt:lpstr>
      <vt:lpstr>Zoning for Affordability  Potential Working Group</vt:lpstr>
      <vt:lpstr>Zoning for Affordability working Group</vt:lpstr>
      <vt:lpstr>Next Meeting:  ADU Collaboration Update  November 10, 2022 12:00 – 1:30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 Biličič</dc:creator>
  <cp:lastModifiedBy>abbie@sfhac.org</cp:lastModifiedBy>
  <cp:revision>120</cp:revision>
  <dcterms:created xsi:type="dcterms:W3CDTF">2021-07-28T08:10:09Z</dcterms:created>
  <dcterms:modified xsi:type="dcterms:W3CDTF">2022-10-19T19:21:36Z</dcterms:modified>
</cp:coreProperties>
</file>