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55"/>
  </p:notesMasterIdLst>
  <p:handoutMasterIdLst>
    <p:handoutMasterId r:id="rId56"/>
  </p:handoutMasterIdLst>
  <p:sldIdLst>
    <p:sldId id="279" r:id="rId6"/>
    <p:sldId id="382" r:id="rId7"/>
    <p:sldId id="421" r:id="rId8"/>
    <p:sldId id="282" r:id="rId9"/>
    <p:sldId id="351" r:id="rId10"/>
    <p:sldId id="376" r:id="rId11"/>
    <p:sldId id="340" r:id="rId12"/>
    <p:sldId id="381" r:id="rId13"/>
    <p:sldId id="304" r:id="rId14"/>
    <p:sldId id="370" r:id="rId15"/>
    <p:sldId id="371" r:id="rId16"/>
    <p:sldId id="350" r:id="rId17"/>
    <p:sldId id="375" r:id="rId18"/>
    <p:sldId id="379" r:id="rId19"/>
    <p:sldId id="389" r:id="rId20"/>
    <p:sldId id="368" r:id="rId21"/>
    <p:sldId id="374" r:id="rId22"/>
    <p:sldId id="377" r:id="rId23"/>
    <p:sldId id="378" r:id="rId24"/>
    <p:sldId id="412" r:id="rId25"/>
    <p:sldId id="422" r:id="rId26"/>
    <p:sldId id="383" r:id="rId27"/>
    <p:sldId id="384" r:id="rId28"/>
    <p:sldId id="423" r:id="rId29"/>
    <p:sldId id="417" r:id="rId30"/>
    <p:sldId id="419" r:id="rId31"/>
    <p:sldId id="420" r:id="rId32"/>
    <p:sldId id="387" r:id="rId33"/>
    <p:sldId id="413" r:id="rId34"/>
    <p:sldId id="385" r:id="rId35"/>
    <p:sldId id="424" r:id="rId36"/>
    <p:sldId id="386" r:id="rId37"/>
    <p:sldId id="415" r:id="rId38"/>
    <p:sldId id="418" r:id="rId39"/>
    <p:sldId id="388" r:id="rId40"/>
    <p:sldId id="391" r:id="rId41"/>
    <p:sldId id="390" r:id="rId42"/>
    <p:sldId id="392" r:id="rId43"/>
    <p:sldId id="365" r:id="rId44"/>
    <p:sldId id="366" r:id="rId45"/>
    <p:sldId id="406" r:id="rId46"/>
    <p:sldId id="372" r:id="rId47"/>
    <p:sldId id="405" r:id="rId48"/>
    <p:sldId id="380" r:id="rId49"/>
    <p:sldId id="410" r:id="rId50"/>
    <p:sldId id="411" r:id="rId51"/>
    <p:sldId id="409" r:id="rId52"/>
    <p:sldId id="408" r:id="rId53"/>
    <p:sldId id="297" r:id="rId5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6956"/>
    <a:srgbClr val="000000"/>
    <a:srgbClr val="444444"/>
    <a:srgbClr val="E7BC06"/>
    <a:srgbClr val="FF00FF"/>
    <a:srgbClr val="FF15A0"/>
    <a:srgbClr val="989897"/>
    <a:srgbClr val="5D0A0F"/>
    <a:srgbClr val="DCDDDE"/>
    <a:srgbClr val="6309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26" autoAdjust="0"/>
    <p:restoredTop sz="94720"/>
  </p:normalViewPr>
  <p:slideViewPr>
    <p:cSldViewPr snapToGrid="0" snapToObjects="1">
      <p:cViewPr varScale="1">
        <p:scale>
          <a:sx n="123" d="100"/>
          <a:sy n="123" d="100"/>
        </p:scale>
        <p:origin x="200" y="3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544"/>
    </p:cViewPr>
  </p:sorterViewPr>
  <p:notesViewPr>
    <p:cSldViewPr snapToGrid="0" snapToObjects="1" showGuides="1">
      <p:cViewPr varScale="1">
        <p:scale>
          <a:sx n="120" d="100"/>
          <a:sy n="120" d="100"/>
        </p:scale>
        <p:origin x="4962" y="12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presProps" Target="presProp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28E82-3D2D-6049-97D5-95D34B03D1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1020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940D3-3402-4915-B284-D20F2FA0E4BB}" type="datetimeFigureOut">
              <a:rPr lang="en-US" smtClean="0"/>
              <a:t>11/10/22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587B2B-8CFE-4CFB-9861-F2D74477D1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967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87B2B-8CFE-4CFB-9861-F2D74477D1F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772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Report out after discussion.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87B2B-8CFE-4CFB-9861-F2D74477D1F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546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23865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23865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CB4E655F-86AA-4E0B-8B4F-32ACDF9EC551}"/>
              </a:ext>
            </a:extLst>
          </p:cNvPr>
          <p:cNvSpPr/>
          <p:nvPr userDrawn="1"/>
        </p:nvSpPr>
        <p:spPr>
          <a:xfrm>
            <a:off x="0" y="3351152"/>
            <a:ext cx="4810124" cy="1796730"/>
          </a:xfrm>
          <a:prstGeom prst="rect">
            <a:avLst/>
          </a:prstGeom>
          <a:solidFill>
            <a:srgbClr val="DCDD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" dirty="0"/>
              <a:t>9999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1450150" y="862383"/>
            <a:ext cx="5866946" cy="2488769"/>
          </a:xfrm>
          <a:prstGeom prst="roundRect">
            <a:avLst/>
          </a:prstGeom>
          <a:solidFill>
            <a:srgbClr val="E7BC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3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3D9E18E9-65E3-4B60-B4C9-D99B8442CECF}"/>
              </a:ext>
            </a:extLst>
          </p:cNvPr>
          <p:cNvSpPr/>
          <p:nvPr userDrawn="1"/>
        </p:nvSpPr>
        <p:spPr>
          <a:xfrm>
            <a:off x="-457200" y="228600"/>
            <a:ext cx="9144000" cy="685801"/>
          </a:xfrm>
          <a:prstGeom prst="roundRect">
            <a:avLst/>
          </a:prstGeom>
          <a:solidFill>
            <a:srgbClr val="E7BC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7A389D-35FF-4775-A10D-1AABDA10A93F}"/>
              </a:ext>
            </a:extLst>
          </p:cNvPr>
          <p:cNvSpPr/>
          <p:nvPr userDrawn="1"/>
        </p:nvSpPr>
        <p:spPr>
          <a:xfrm>
            <a:off x="-336550" y="4914900"/>
            <a:ext cx="228600" cy="228600"/>
          </a:xfrm>
          <a:prstGeom prst="rect">
            <a:avLst/>
          </a:prstGeom>
          <a:solidFill>
            <a:srgbClr val="FF15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5604330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B7AAF2-B841-4A6F-9A69-E6445780C759}"/>
              </a:ext>
            </a:extLst>
          </p:cNvPr>
          <p:cNvSpPr/>
          <p:nvPr userDrawn="1"/>
        </p:nvSpPr>
        <p:spPr>
          <a:xfrm>
            <a:off x="0" y="0"/>
            <a:ext cx="228600" cy="5143500"/>
          </a:xfrm>
          <a:prstGeom prst="rect">
            <a:avLst/>
          </a:prstGeom>
          <a:solidFill>
            <a:srgbClr val="E7BC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2660864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/>
          <a:lstStyle/>
          <a:p>
            <a:fld id="{6396A3A3-94A6-4E5B-AF39-173ACA3E61CC}" type="datetime2">
              <a:rPr lang="en-US" smtClean="0"/>
              <a:t>Thursday, November 10,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069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DD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82309B-A7F1-4C86-9249-61B41BA0A15B}"/>
              </a:ext>
            </a:extLst>
          </p:cNvPr>
          <p:cNvSpPr/>
          <p:nvPr userDrawn="1"/>
        </p:nvSpPr>
        <p:spPr>
          <a:xfrm>
            <a:off x="-376238" y="4914900"/>
            <a:ext cx="228600" cy="228600"/>
          </a:xfrm>
          <a:prstGeom prst="rect">
            <a:avLst/>
          </a:prstGeom>
          <a:solidFill>
            <a:srgbClr val="FF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</p:sldLayoutIdLst>
  <p:txStyles>
    <p:titleStyle>
      <a:lvl1pPr algn="ctr" defTabSz="342892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Myriad Pro"/>
          <a:ea typeface="+mj-ea"/>
          <a:cs typeface="+mj-cs"/>
        </a:defRPr>
      </a:lvl1pPr>
    </p:titleStyle>
    <p:bodyStyle>
      <a:lvl1pPr marL="257168" indent="-257168" algn="l" defTabSz="34289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yriad Pro"/>
          <a:ea typeface="+mn-ea"/>
          <a:cs typeface="+mn-cs"/>
        </a:defRPr>
      </a:lvl1pPr>
      <a:lvl2pPr marL="557199" indent="-214308" algn="l" defTabSz="342892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Myriad Pro"/>
          <a:ea typeface="+mn-ea"/>
          <a:cs typeface="+mn-cs"/>
        </a:defRPr>
      </a:lvl2pPr>
      <a:lvl3pPr marL="857228" indent="-171446" algn="l" defTabSz="342892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Myriad Pro"/>
          <a:ea typeface="+mn-ea"/>
          <a:cs typeface="+mn-cs"/>
        </a:defRPr>
      </a:lvl3pPr>
      <a:lvl4pPr marL="1200120" indent="-171446" algn="l" defTabSz="342892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Myriad Pro"/>
          <a:ea typeface="+mn-ea"/>
          <a:cs typeface="+mn-cs"/>
        </a:defRPr>
      </a:lvl4pPr>
      <a:lvl5pPr marL="1543012" indent="-171446" algn="l" defTabSz="342892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Myriad Pro"/>
          <a:ea typeface="+mn-ea"/>
          <a:cs typeface="+mn-cs"/>
        </a:defRPr>
      </a:lvl5pPr>
      <a:lvl6pPr marL="1885903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 userDrawn="1">
          <p15:clr>
            <a:srgbClr val="F26B43"/>
          </p15:clr>
        </p15:guide>
        <p15:guide id="2" pos="288" userDrawn="1">
          <p15:clr>
            <a:srgbClr val="F26B43"/>
          </p15:clr>
        </p15:guide>
        <p15:guide id="3" pos="5472" userDrawn="1">
          <p15:clr>
            <a:srgbClr val="F26B43"/>
          </p15:clr>
        </p15:guide>
        <p15:guide id="4" orient="horz" pos="2949" userDrawn="1">
          <p15:clr>
            <a:srgbClr val="F26B43"/>
          </p15:clr>
        </p15:guide>
        <p15:guide id="5" pos="432" userDrawn="1">
          <p15:clr>
            <a:srgbClr val="F26B43"/>
          </p15:clr>
        </p15:guide>
        <p15:guide id="6" pos="144" userDrawn="1">
          <p15:clr>
            <a:srgbClr val="F26B43"/>
          </p15:clr>
        </p15:guide>
        <p15:guide id="7" orient="horz" pos="144" userDrawn="1">
          <p15:clr>
            <a:srgbClr val="F26B43"/>
          </p15:clr>
        </p15:guide>
        <p15:guide id="8" orient="horz" pos="309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ma.org/en/press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mailto:kcduggan@katesbridge.co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467F2E2F-2B3B-48AD-99CE-FC8EA387F5A9}"/>
              </a:ext>
            </a:extLst>
          </p:cNvPr>
          <p:cNvSpPr txBox="1">
            <a:spLocks/>
          </p:cNvSpPr>
          <p:nvPr/>
        </p:nvSpPr>
        <p:spPr>
          <a:xfrm>
            <a:off x="2686306" y="956031"/>
            <a:ext cx="327660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428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400" b="1" dirty="0">
                <a:solidFill>
                  <a:srgbClr val="000000"/>
                </a:solidFill>
                <a:latin typeface="Myriad Pro" panose="020B0503030403020204" pitchFamily="34" charset="0"/>
              </a:rPr>
              <a:t>KEY STRATEGIES TO WORK EFFECITIVELY</a:t>
            </a:r>
            <a:endParaRPr lang="en-US" sz="2400" dirty="0">
              <a:solidFill>
                <a:srgbClr val="000000"/>
              </a:solidFill>
              <a:latin typeface="Myriad Pro" panose="020B05030304030202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9AC8CA8-3775-48AF-BF19-7E92B341E5F6}"/>
              </a:ext>
            </a:extLst>
          </p:cNvPr>
          <p:cNvSpPr txBox="1">
            <a:spLocks/>
          </p:cNvSpPr>
          <p:nvPr/>
        </p:nvSpPr>
        <p:spPr>
          <a:xfrm>
            <a:off x="2801878" y="1740196"/>
            <a:ext cx="2993276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428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000" b="1" dirty="0">
                <a:solidFill>
                  <a:srgbClr val="444444"/>
                </a:solidFill>
                <a:latin typeface="Myriad Pro" panose="020B0503030403020204" pitchFamily="34" charset="0"/>
              </a:rPr>
              <a:t>With Your Elected Colleagues, the Manager and Staff</a:t>
            </a:r>
            <a:endParaRPr lang="en-US" sz="2000" dirty="0">
              <a:solidFill>
                <a:srgbClr val="444444"/>
              </a:solidFill>
              <a:latin typeface="Myriad Pro" panose="020B0503030403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505EB6-341C-4939-889E-ABAFD899CCE0}"/>
              </a:ext>
            </a:extLst>
          </p:cNvPr>
          <p:cNvSpPr/>
          <p:nvPr/>
        </p:nvSpPr>
        <p:spPr>
          <a:xfrm flipH="1">
            <a:off x="9143997" y="2"/>
            <a:ext cx="45719" cy="274824"/>
          </a:xfrm>
          <a:prstGeom prst="rect">
            <a:avLst/>
          </a:prstGeom>
          <a:solidFill>
            <a:srgbClr val="9898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D5E489-6D92-4CF6-AD71-337D795BCC78}"/>
              </a:ext>
            </a:extLst>
          </p:cNvPr>
          <p:cNvSpPr/>
          <p:nvPr/>
        </p:nvSpPr>
        <p:spPr>
          <a:xfrm>
            <a:off x="-1065272" y="3340100"/>
            <a:ext cx="457200" cy="457200"/>
          </a:xfrm>
          <a:prstGeom prst="rect">
            <a:avLst/>
          </a:prstGeom>
          <a:solidFill>
            <a:srgbClr val="FF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extBox 1"/>
          <p:cNvSpPr txBox="1"/>
          <p:nvPr/>
        </p:nvSpPr>
        <p:spPr>
          <a:xfrm>
            <a:off x="142172" y="3440057"/>
            <a:ext cx="46063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Santa Clara County Cities Association</a:t>
            </a:r>
          </a:p>
          <a:p>
            <a:endParaRPr lang="en-US" sz="2400" dirty="0"/>
          </a:p>
          <a:p>
            <a:pPr algn="ctr"/>
            <a:r>
              <a:rPr lang="en-US" sz="2400" dirty="0"/>
              <a:t>November 10, 2022 </a:t>
            </a:r>
          </a:p>
        </p:txBody>
      </p:sp>
    </p:spTree>
    <p:extLst>
      <p:ext uri="{BB962C8B-B14F-4D97-AF65-F5344CB8AC3E}">
        <p14:creationId xmlns:p14="http://schemas.microsoft.com/office/powerpoint/2010/main" val="2951159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3801" y="394909"/>
            <a:ext cx="6276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Why the Job Has Been/Is Particularly Tough Now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7887" y="1269904"/>
            <a:ext cx="499367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/>
              <a:t>Nature of Civic Discourse/Political Tribalism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 Pandemic:</a:t>
            </a:r>
          </a:p>
          <a:p>
            <a:pPr marL="1200150" lvl="2" indent="-285750">
              <a:buFont typeface="Arial"/>
              <a:buChar char="•"/>
            </a:pPr>
            <a:r>
              <a:rPr lang="en-US" sz="2000" dirty="0"/>
              <a:t>Frustration/Anger</a:t>
            </a:r>
          </a:p>
          <a:p>
            <a:pPr marL="1200150" lvl="2" indent="-285750">
              <a:buFont typeface="Arial"/>
              <a:buChar char="•"/>
            </a:pPr>
            <a:r>
              <a:rPr lang="en-US" sz="2000" dirty="0"/>
              <a:t>Impatience</a:t>
            </a:r>
          </a:p>
          <a:p>
            <a:pPr marL="1200150" lvl="2" indent="-285750">
              <a:buFont typeface="Arial"/>
              <a:buChar char="•"/>
            </a:pPr>
            <a:r>
              <a:rPr lang="en-US" sz="2000" dirty="0"/>
              <a:t>Fear</a:t>
            </a:r>
          </a:p>
          <a:p>
            <a:pPr marL="1200150" lvl="2" indent="-285750">
              <a:buFont typeface="Arial"/>
              <a:buChar char="•"/>
            </a:pPr>
            <a:r>
              <a:rPr lang="en-US" sz="2000" dirty="0"/>
              <a:t>Social Isolation</a:t>
            </a:r>
          </a:p>
          <a:p>
            <a:pPr marL="1200150" lvl="2" indent="-285750">
              <a:buFont typeface="Arial"/>
              <a:buChar char="•"/>
            </a:pPr>
            <a:r>
              <a:rPr lang="en-US" sz="2000" dirty="0"/>
              <a:t>Focal Points for Contention</a:t>
            </a:r>
          </a:p>
          <a:p>
            <a:pPr marL="1200150" lvl="2" indent="-285750">
              <a:buFont typeface="Arial"/>
              <a:buChar char="•"/>
            </a:pPr>
            <a:r>
              <a:rPr lang="en-US" sz="2000" dirty="0"/>
              <a:t>Intolerance for Other Perspectives</a:t>
            </a:r>
          </a:p>
        </p:txBody>
      </p:sp>
      <p:pic>
        <p:nvPicPr>
          <p:cNvPr id="6" name="Picture 5" descr="images copy 9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067" y="1902227"/>
            <a:ext cx="2576918" cy="149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444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3801" y="394909"/>
            <a:ext cx="6276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Why the Job Has Been/Is Particularly Tough Now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3073" y="1455743"/>
            <a:ext cx="816241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/>
              <a:t>Lack of Political Compromise/Effective Governance on the </a:t>
            </a:r>
          </a:p>
          <a:p>
            <a:pPr lvl="2"/>
            <a:r>
              <a:rPr lang="en-US" sz="2000" dirty="0"/>
              <a:t>National Level (Setting a Poor Example)</a:t>
            </a:r>
          </a:p>
          <a:p>
            <a:pPr lvl="2"/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Demonizing/Intolerance of Those With Different Views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Social Reckoning/Views of Policing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More Challenging to Have Direct “In-Person” Contact With Colleagues, Staff &amp; Public 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3424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ity Hall Under Sie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750" y="-522535"/>
            <a:ext cx="5987231" cy="602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817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211" y="371679"/>
            <a:ext cx="47243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Why Being a City Manager Isn’t Easy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8934" y="988517"/>
            <a:ext cx="6058069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/>
              <a:t>Multiple Bosses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Conflicting Expectations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Needing to “Translate” Between the Council &amp; Staff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Attempts to Get Them to “Take Sides”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Ease of Communication Can Create 24/7 Expectations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Councilmember Conflict</a:t>
            </a:r>
          </a:p>
        </p:txBody>
      </p:sp>
    </p:spTree>
    <p:extLst>
      <p:ext uri="{BB962C8B-B14F-4D97-AF65-F5344CB8AC3E}">
        <p14:creationId xmlns:p14="http://schemas.microsoft.com/office/powerpoint/2010/main" val="2594363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211" y="371679"/>
            <a:ext cx="47243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Why Being a City Manager Isn’t Easy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7211" y="1024606"/>
            <a:ext cx="715566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/>
              <a:t>Pandemic Impacts Have Amplified Challenges:</a:t>
            </a:r>
          </a:p>
          <a:p>
            <a:pPr marL="1200150" lvl="2" indent="-285750">
              <a:buFont typeface="Arial"/>
              <a:buChar char="•"/>
            </a:pPr>
            <a:r>
              <a:rPr lang="en-US" sz="2000" dirty="0"/>
              <a:t>Fundamental Changes on How Services Are Provided</a:t>
            </a:r>
          </a:p>
          <a:p>
            <a:pPr marL="1200150" lvl="2" indent="-285750">
              <a:buFont typeface="Arial"/>
              <a:buChar char="•"/>
            </a:pPr>
            <a:r>
              <a:rPr lang="en-US" sz="2000" dirty="0"/>
              <a:t>Financial Uncertainty</a:t>
            </a:r>
          </a:p>
          <a:p>
            <a:pPr marL="1200150" lvl="2" indent="-285750">
              <a:buFont typeface="Arial"/>
              <a:buChar char="•"/>
            </a:pPr>
            <a:r>
              <a:rPr lang="en-US" sz="2000" dirty="0"/>
              <a:t>Loss of Direct Contact With Councilmembers &amp; Staff</a:t>
            </a:r>
          </a:p>
          <a:p>
            <a:pPr marL="1200150" lvl="2" indent="-285750">
              <a:buFont typeface="Arial"/>
              <a:buChar char="•"/>
            </a:pPr>
            <a:r>
              <a:rPr lang="en-US" sz="2000" dirty="0"/>
              <a:t>Enforcing Pandemic Related Restrictions</a:t>
            </a:r>
          </a:p>
          <a:p>
            <a:pPr marL="1200150" lvl="2" indent="-285750">
              <a:buFont typeface="Arial"/>
              <a:buChar char="•"/>
            </a:pPr>
            <a:r>
              <a:rPr lang="en-US" sz="2000" dirty="0"/>
              <a:t>Policing Reforms/Social Justice and Equity</a:t>
            </a:r>
          </a:p>
          <a:p>
            <a:pPr marL="1200150" lvl="2" indent="-285750">
              <a:buFont typeface="Arial"/>
              <a:buChar char="•"/>
            </a:pPr>
            <a:r>
              <a:rPr lang="en-US" sz="2000" dirty="0"/>
              <a:t>Staffing Challenges</a:t>
            </a:r>
          </a:p>
          <a:p>
            <a:pPr marL="1200150" lvl="2" indent="-285750">
              <a:buFont typeface="Arial"/>
              <a:buChar char="•"/>
            </a:pPr>
            <a:r>
              <a:rPr lang="en-US" sz="2000" dirty="0"/>
              <a:t>Feelings That the Demands &amp; Workload Are Unrelenting</a:t>
            </a:r>
          </a:p>
          <a:p>
            <a:pPr marL="1200150" lvl="2" indent="-285750">
              <a:buFont typeface="Arial"/>
              <a:buChar char="•"/>
            </a:pPr>
            <a:r>
              <a:rPr lang="en-US" sz="2000" dirty="0"/>
              <a:t>Frustrated and Stressed Members of the Public/Staff/Council</a:t>
            </a:r>
          </a:p>
        </p:txBody>
      </p:sp>
    </p:spTree>
    <p:extLst>
      <p:ext uri="{BB962C8B-B14F-4D97-AF65-F5344CB8AC3E}">
        <p14:creationId xmlns:p14="http://schemas.microsoft.com/office/powerpoint/2010/main" val="3311240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99" y="144281"/>
            <a:ext cx="7213601" cy="467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362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8792" y="410983"/>
            <a:ext cx="8249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Areas of Greatest Challenge Between Councils &amp; Manager/Staff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9165" y="1338107"/>
            <a:ext cx="714018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/>
              <a:t>Lack of Respect for Different Roles and Responsibilities (Form Of Government)</a:t>
            </a:r>
          </a:p>
          <a:p>
            <a:pPr lvl="2"/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Finite Resources/Lack of Priority Setting (Keeping Consistent With Established Priorities)</a:t>
            </a:r>
          </a:p>
          <a:p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Lack of Tolerance for Mistakes/Imperfection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Technical vs. Community Perspectives</a:t>
            </a:r>
          </a:p>
          <a:p>
            <a:pPr lvl="2"/>
            <a:endParaRPr lang="en-US" sz="2400" dirty="0"/>
          </a:p>
        </p:txBody>
      </p:sp>
      <p:pic>
        <p:nvPicPr>
          <p:cNvPr id="5" name="Picture 4" descr="Unknown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922" y="2060589"/>
            <a:ext cx="1662585" cy="156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310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8792" y="410983"/>
            <a:ext cx="8249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Areas of Greatest Challenge Between Councils &amp; Manager/Staff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8174" y="1759582"/>
            <a:ext cx="7032694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/>
              <a:t>Constant Demands/Unrealistic Expectations</a:t>
            </a:r>
          </a:p>
          <a:p>
            <a:pPr lvl="2"/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Individual vs. Group Expectations</a:t>
            </a:r>
          </a:p>
          <a:p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Lack of Clear, Regular, Consistent and “Professional” Feedback</a:t>
            </a:r>
          </a:p>
          <a:p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Public Criticism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lvl="2"/>
            <a:endParaRPr lang="en-US" sz="2400" dirty="0"/>
          </a:p>
        </p:txBody>
      </p:sp>
      <p:pic>
        <p:nvPicPr>
          <p:cNvPr id="5" name="Picture 4" descr="Unknown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436" y="1239066"/>
            <a:ext cx="1510334" cy="116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970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8792" y="410983"/>
            <a:ext cx="8249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Areas of Greatest Challenge Between Councils &amp; Manager/Staff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5190" y="1542514"/>
            <a:ext cx="7589346" cy="7201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/>
              <a:t>Problematic Interactions Between Council and Staff</a:t>
            </a:r>
          </a:p>
          <a:p>
            <a:pPr lvl="2"/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Going Around the Manager</a:t>
            </a:r>
          </a:p>
          <a:p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Not Separating the “What vs. How”</a:t>
            </a:r>
          </a:p>
          <a:p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Staff Not Living Up to High, But Reasonable Expectations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Perceived Lack of Council &amp; Citizen Support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lvl="2"/>
            <a:endParaRPr lang="en-US" sz="2400" dirty="0"/>
          </a:p>
        </p:txBody>
      </p:sp>
      <p:pic>
        <p:nvPicPr>
          <p:cNvPr id="5" name="Picture 4" descr="Unknown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079" y="1619220"/>
            <a:ext cx="1778568" cy="13697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1301497" y="173553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839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8792" y="410983"/>
            <a:ext cx="8249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Areas of Greatest Challenge Between Councils &amp; Manager/Staff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8792" y="1496348"/>
            <a:ext cx="7171157" cy="7294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/>
              <a:t>Lack of Appreciation on Staff’s Part That City Councils</a:t>
            </a:r>
          </a:p>
          <a:p>
            <a:r>
              <a:rPr lang="en-US" sz="2000" dirty="0"/>
              <a:t>	Have the Right to Make “Wrong” Decisions</a:t>
            </a:r>
          </a:p>
          <a:p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Council Members Not Holding Each Other Accountable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Creating Unrealistic Public Expectations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Manager &amp; Staff Perceived as Not Doing Enough to Assist the Council in Dealing With Challenging Issues</a:t>
            </a:r>
          </a:p>
          <a:p>
            <a:endParaRPr lang="en-US" sz="2400" dirty="0"/>
          </a:p>
          <a:p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lvl="2"/>
            <a:endParaRPr lang="en-US" sz="2400" dirty="0"/>
          </a:p>
        </p:txBody>
      </p:sp>
      <p:pic>
        <p:nvPicPr>
          <p:cNvPr id="5" name="Picture 4" descr="Unknown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956" y="1836032"/>
            <a:ext cx="1959554" cy="150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150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304800" y="628650"/>
            <a:ext cx="8458200" cy="171450"/>
          </a:xfrm>
        </p:spPr>
        <p:txBody>
          <a:bodyPr>
            <a:normAutofit fontScale="90000"/>
          </a:bodyPr>
          <a:lstStyle/>
          <a:p>
            <a:endParaRPr lang="en-US" dirty="0">
              <a:latin typeface="Verdana" charset="0"/>
            </a:endParaRPr>
          </a:p>
        </p:txBody>
      </p:sp>
      <p:pic>
        <p:nvPicPr>
          <p:cNvPr id="36866" name="Content Placeholder 3" descr="Yosemite Poin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1" b="2101"/>
          <a:stretch>
            <a:fillRect/>
          </a:stretch>
        </p:blipFill>
        <p:spPr>
          <a:xfrm>
            <a:off x="0" y="-57150"/>
            <a:ext cx="9537074" cy="5200650"/>
          </a:xfrm>
        </p:spPr>
      </p:pic>
    </p:spTree>
    <p:extLst>
      <p:ext uri="{BB962C8B-B14F-4D97-AF65-F5344CB8AC3E}">
        <p14:creationId xmlns:p14="http://schemas.microsoft.com/office/powerpoint/2010/main" val="42348440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A4FD6B73-B9CB-4682-919F-E160475EEF8A}"/>
              </a:ext>
            </a:extLst>
          </p:cNvPr>
          <p:cNvSpPr txBox="1">
            <a:spLocks/>
          </p:cNvSpPr>
          <p:nvPr/>
        </p:nvSpPr>
        <p:spPr>
          <a:xfrm>
            <a:off x="685800" y="422374"/>
            <a:ext cx="721042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428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400" b="1" dirty="0">
                <a:solidFill>
                  <a:schemeClr val="bg1"/>
                </a:solidFill>
                <a:latin typeface="+mj-lt"/>
              </a:rPr>
              <a:t>Small Group Discussion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78900" y="5565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188981" y="1881410"/>
            <a:ext cx="1740408" cy="2336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979" y="1881410"/>
            <a:ext cx="2078325" cy="16768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5190" y="1288672"/>
            <a:ext cx="5950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endParaRPr lang="en-US" dirty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190" y="1493717"/>
            <a:ext cx="6102713" cy="2886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+mj-lt"/>
              </a:rPr>
              <a:t>What Do You and Your Fellow Elected Officials Need From Each Other to be Successful? </a:t>
            </a:r>
          </a:p>
          <a:p>
            <a:endParaRPr lang="en-US" sz="2000" dirty="0">
              <a:solidFill>
                <a:srgbClr val="000000"/>
              </a:solidFill>
              <a:latin typeface="+mj-lt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+mj-lt"/>
              </a:rPr>
              <a:t>What Does the Council/Council Members Need From the Manager and Staff to be Successful?</a:t>
            </a:r>
          </a:p>
          <a:p>
            <a:endParaRPr lang="en-US" sz="2000" dirty="0">
              <a:solidFill>
                <a:srgbClr val="000000"/>
              </a:solidFill>
              <a:latin typeface="+mj-lt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+mj-lt"/>
              </a:rPr>
              <a:t>What Does the Manager and Staff Need From the Council/Council Members to Be Successful?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dirty="0">
              <a:solidFill>
                <a:srgbClr val="000000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079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6D29AB-F2A1-473F-8B70-27580CB1E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74" y="238991"/>
            <a:ext cx="9148474" cy="46655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9EFC76-1B90-E555-7E2D-BFD33C3D1A2A}"/>
              </a:ext>
            </a:extLst>
          </p:cNvPr>
          <p:cNvSpPr txBox="1"/>
          <p:nvPr/>
        </p:nvSpPr>
        <p:spPr>
          <a:xfrm>
            <a:off x="1084082" y="6693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3585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A4FD6B73-B9CB-4682-919F-E160475EEF8A}"/>
              </a:ext>
            </a:extLst>
          </p:cNvPr>
          <p:cNvSpPr txBox="1">
            <a:spLocks/>
          </p:cNvSpPr>
          <p:nvPr/>
        </p:nvSpPr>
        <p:spPr>
          <a:xfrm>
            <a:off x="685800" y="310363"/>
            <a:ext cx="721042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428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000" b="1" dirty="0">
                <a:solidFill>
                  <a:schemeClr val="bg1"/>
                </a:solidFill>
                <a:latin typeface="Myriad Pro" panose="020B0503030403020204" pitchFamily="34" charset="0"/>
              </a:rPr>
              <a:t>What Do Council Members Need From Each Other? (Kevin Duggan)</a:t>
            </a:r>
            <a:endParaRPr lang="en-US" sz="20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78900" y="5565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188981" y="1881410"/>
            <a:ext cx="1740408" cy="2336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5190" y="1288672"/>
            <a:ext cx="5950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endParaRPr lang="en-US" dirty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190" y="1408806"/>
            <a:ext cx="610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Content Placeholder 4" descr="images-4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9437" b="-89437"/>
          <a:stretch>
            <a:fillRect/>
          </a:stretch>
        </p:blipFill>
        <p:spPr>
          <a:xfrm>
            <a:off x="6246249" y="1041401"/>
            <a:ext cx="2683140" cy="3784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7543" y="1593472"/>
            <a:ext cx="6102713" cy="3385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Respect for Different Perspectives and Opinions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Listening Skills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Emotional Maturity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Handling Conflict Respectfully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Coming to Meetings Prepared/Do Homework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07415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A4FD6B73-B9CB-4682-919F-E160475EEF8A}"/>
              </a:ext>
            </a:extLst>
          </p:cNvPr>
          <p:cNvSpPr txBox="1">
            <a:spLocks/>
          </p:cNvSpPr>
          <p:nvPr/>
        </p:nvSpPr>
        <p:spPr>
          <a:xfrm>
            <a:off x="685800" y="310363"/>
            <a:ext cx="721042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428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000" b="1" dirty="0">
                <a:solidFill>
                  <a:schemeClr val="bg1"/>
                </a:solidFill>
                <a:latin typeface="Myriad Pro" panose="020B0503030403020204" pitchFamily="34" charset="0"/>
              </a:rPr>
              <a:t>What Do Council Members Need From Each Other? (Kevin Duggan)</a:t>
            </a:r>
            <a:endParaRPr lang="en-US" sz="20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78900" y="5565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188981" y="1881410"/>
            <a:ext cx="1740408" cy="2336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5190" y="1288672"/>
            <a:ext cx="5950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endParaRPr lang="en-US" dirty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190" y="1193286"/>
            <a:ext cx="610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5637" y="1194220"/>
            <a:ext cx="52719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Treating the Public, the Staff and Other “Audiences” With Respect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Supporting Council/Board Decisions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Dealing With Issues With Honesty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Being Willing to “Move On” From Council/Board Votes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Support for Efficient Meetings</a:t>
            </a:r>
          </a:p>
        </p:txBody>
      </p:sp>
      <p:pic>
        <p:nvPicPr>
          <p:cNvPr id="11" name="Content Placeholder 6" descr="downloa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143" b="-62143"/>
          <a:stretch>
            <a:fillRect/>
          </a:stretch>
        </p:blipFill>
        <p:spPr>
          <a:xfrm>
            <a:off x="5659568" y="787676"/>
            <a:ext cx="3058826" cy="424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7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A5D426-DA9C-D64A-6A90-2F4A15B78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659" y="0"/>
            <a:ext cx="8364681" cy="514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9102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A4FD6B73-B9CB-4682-919F-E160475EEF8A}"/>
              </a:ext>
            </a:extLst>
          </p:cNvPr>
          <p:cNvSpPr txBox="1">
            <a:spLocks/>
          </p:cNvSpPr>
          <p:nvPr/>
        </p:nvSpPr>
        <p:spPr>
          <a:xfrm>
            <a:off x="685800" y="310363"/>
            <a:ext cx="721042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428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000" b="1" dirty="0">
                <a:solidFill>
                  <a:schemeClr val="bg1"/>
                </a:solidFill>
                <a:latin typeface="Myriad Pro" panose="020B0503030403020204" pitchFamily="34" charset="0"/>
              </a:rPr>
              <a:t>What Do Council Members Need From the  Manager and Staff? (City Managers Association)</a:t>
            </a:r>
            <a:endParaRPr lang="en-US" sz="20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78900" y="5565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188981" y="1881410"/>
            <a:ext cx="1740408" cy="2336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5190" y="1288672"/>
            <a:ext cx="5950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endParaRPr lang="en-US" dirty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9940" y="1456843"/>
            <a:ext cx="5492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9" name="Content Placeholder 6" descr="images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523" b="-32523"/>
          <a:stretch>
            <a:fillRect/>
          </a:stretch>
        </p:blipFill>
        <p:spPr>
          <a:xfrm>
            <a:off x="5727701" y="1132890"/>
            <a:ext cx="2953344" cy="34391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0679" y="1037605"/>
            <a:ext cx="53817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Clear and Concise Staff Report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Clear, Timely and Accurate Communication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Anticipate Issues/No Surprises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Understand What Issues Will be Politically Sensitive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Follow the Direction of the Entire Council While Attempting to be Helpful to Individual Council Members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Respond in a Timely and Effective Manner to Council Requests/Referrals</a:t>
            </a:r>
          </a:p>
        </p:txBody>
      </p:sp>
    </p:spTree>
    <p:extLst>
      <p:ext uri="{BB962C8B-B14F-4D97-AF65-F5344CB8AC3E}">
        <p14:creationId xmlns:p14="http://schemas.microsoft.com/office/powerpoint/2010/main" val="34785090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A4FD6B73-B9CB-4682-919F-E160475EEF8A}"/>
              </a:ext>
            </a:extLst>
          </p:cNvPr>
          <p:cNvSpPr txBox="1">
            <a:spLocks/>
          </p:cNvSpPr>
          <p:nvPr/>
        </p:nvSpPr>
        <p:spPr>
          <a:xfrm>
            <a:off x="685800" y="310363"/>
            <a:ext cx="721042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428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000" b="1" dirty="0">
                <a:solidFill>
                  <a:schemeClr val="bg1"/>
                </a:solidFill>
                <a:latin typeface="Myriad Pro" panose="020B0503030403020204" pitchFamily="34" charset="0"/>
              </a:rPr>
              <a:t>What Do Council Members Need From the  Manager and Staff? (City Managers Association)</a:t>
            </a:r>
            <a:endParaRPr lang="en-US" sz="20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78900" y="5565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188981" y="1881410"/>
            <a:ext cx="1740408" cy="2336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5190" y="1288672"/>
            <a:ext cx="5950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endParaRPr lang="en-US" dirty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684" y="577112"/>
            <a:ext cx="5492511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Respond Promptly to Resident Concerns/Close the Loop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 Professional Competency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Loyalty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Trustworthiness/Credibility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Commitment of the Manager to Meet With Individual Council Members 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Encourage/Be Responsive to Performance Evaluation Feedback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pic>
        <p:nvPicPr>
          <p:cNvPr id="9" name="Content Placeholder 6" descr="images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523" b="-32523"/>
          <a:stretch>
            <a:fillRect/>
          </a:stretch>
        </p:blipFill>
        <p:spPr>
          <a:xfrm>
            <a:off x="5727701" y="1132890"/>
            <a:ext cx="2953344" cy="343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3219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A4FD6B73-B9CB-4682-919F-E160475EEF8A}"/>
              </a:ext>
            </a:extLst>
          </p:cNvPr>
          <p:cNvSpPr txBox="1">
            <a:spLocks/>
          </p:cNvSpPr>
          <p:nvPr/>
        </p:nvSpPr>
        <p:spPr>
          <a:xfrm>
            <a:off x="685800" y="310363"/>
            <a:ext cx="721042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428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000" b="1" dirty="0">
                <a:solidFill>
                  <a:schemeClr val="bg1"/>
                </a:solidFill>
                <a:latin typeface="Myriad Pro" panose="020B0503030403020204" pitchFamily="34" charset="0"/>
              </a:rPr>
              <a:t>What Do Council Members Need From the  Manager and Staff? (City Managers Association)</a:t>
            </a:r>
            <a:endParaRPr lang="en-US" sz="20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78900" y="5565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188981" y="1881410"/>
            <a:ext cx="1740408" cy="2336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5190" y="1288672"/>
            <a:ext cx="5950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endParaRPr lang="en-US" dirty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86" y="752281"/>
            <a:ext cx="5492511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Anticipate Challenging Issues and Provide Options and Alternatives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Demonstrate Creativity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Take Responsibility/Admit and Correct Mistakes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Help Council Members be Prepared for Meetings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Transparency/Complete Honesty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Effective Community Outreach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Demonstrate Respect for Office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pic>
        <p:nvPicPr>
          <p:cNvPr id="9" name="Content Placeholder 6" descr="images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523" b="-32523"/>
          <a:stretch>
            <a:fillRect/>
          </a:stretch>
        </p:blipFill>
        <p:spPr>
          <a:xfrm>
            <a:off x="5727701" y="1132890"/>
            <a:ext cx="2953344" cy="343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530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A4FD6B73-B9CB-4682-919F-E160475EEF8A}"/>
              </a:ext>
            </a:extLst>
          </p:cNvPr>
          <p:cNvSpPr txBox="1">
            <a:spLocks/>
          </p:cNvSpPr>
          <p:nvPr/>
        </p:nvSpPr>
        <p:spPr>
          <a:xfrm>
            <a:off x="685800" y="310363"/>
            <a:ext cx="721042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428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000" b="1" dirty="0">
                <a:solidFill>
                  <a:schemeClr val="bg1"/>
                </a:solidFill>
                <a:latin typeface="Myriad Pro" panose="020B0503030403020204" pitchFamily="34" charset="0"/>
              </a:rPr>
              <a:t>What Do Council Members Need From the Manager and Staff? (Kevin Duggan)</a:t>
            </a:r>
            <a:endParaRPr lang="en-US" sz="20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78900" y="5565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188981" y="1881410"/>
            <a:ext cx="1740408" cy="2336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5190" y="1288672"/>
            <a:ext cx="5950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endParaRPr lang="en-US" dirty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190" y="1441072"/>
            <a:ext cx="5492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Content Placeholder 6" descr="download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0210" b="-100210"/>
          <a:stretch>
            <a:fillRect/>
          </a:stretch>
        </p:blipFill>
        <p:spPr>
          <a:xfrm>
            <a:off x="5727701" y="1062095"/>
            <a:ext cx="3191089" cy="39400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5863" y="1569906"/>
            <a:ext cx="5270501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Respect for the Policy Making Role of the Elected Officials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Long Term Planning Perspective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Professional Competency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Selection/Retention of High Quality Staff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Know When to Withdraw From the Discussion</a:t>
            </a:r>
          </a:p>
        </p:txBody>
      </p:sp>
    </p:spTree>
    <p:extLst>
      <p:ext uri="{BB962C8B-B14F-4D97-AF65-F5344CB8AC3E}">
        <p14:creationId xmlns:p14="http://schemas.microsoft.com/office/powerpoint/2010/main" val="14364277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A4FD6B73-B9CB-4682-919F-E160475EEF8A}"/>
              </a:ext>
            </a:extLst>
          </p:cNvPr>
          <p:cNvSpPr txBox="1">
            <a:spLocks/>
          </p:cNvSpPr>
          <p:nvPr/>
        </p:nvSpPr>
        <p:spPr>
          <a:xfrm>
            <a:off x="685800" y="310363"/>
            <a:ext cx="721042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428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000" b="1" dirty="0">
                <a:solidFill>
                  <a:schemeClr val="bg1"/>
                </a:solidFill>
                <a:latin typeface="Myriad Pro" panose="020B0503030403020204" pitchFamily="34" charset="0"/>
              </a:rPr>
              <a:t>What Do Council Members Need From the  Manager and Staff? (Kevin Duggan)</a:t>
            </a:r>
            <a:endParaRPr lang="en-US" sz="20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78900" y="5565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188981" y="1881410"/>
            <a:ext cx="1740408" cy="2336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5190" y="1288672"/>
            <a:ext cx="5950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endParaRPr lang="en-US" dirty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9940" y="1456843"/>
            <a:ext cx="549251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Good Customer Service/Citizen Responsiveness &amp; Follow-Up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Creativity and Innovation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No Surprises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Respect for the Role/Office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Recognition of the Pressures Faced by Elected Officials</a:t>
            </a:r>
          </a:p>
        </p:txBody>
      </p:sp>
      <p:pic>
        <p:nvPicPr>
          <p:cNvPr id="9" name="Content Placeholder 6" descr="images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523" b="-32523"/>
          <a:stretch>
            <a:fillRect/>
          </a:stretch>
        </p:blipFill>
        <p:spPr>
          <a:xfrm>
            <a:off x="5727701" y="1132890"/>
            <a:ext cx="2953344" cy="343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325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25" y="351738"/>
            <a:ext cx="8229600" cy="742950"/>
          </a:xfrm>
        </p:spPr>
        <p:txBody>
          <a:bodyPr/>
          <a:lstStyle/>
          <a:p>
            <a:r>
              <a:rPr lang="en-US"/>
              <a:t>HERMAN</a:t>
            </a:r>
          </a:p>
        </p:txBody>
      </p:sp>
      <p:pic>
        <p:nvPicPr>
          <p:cNvPr id="5" name="Content Placeholder 4" descr="Herman 1966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21" b="18621"/>
          <a:stretch>
            <a:fillRect/>
          </a:stretch>
        </p:blipFill>
        <p:spPr>
          <a:xfrm>
            <a:off x="457200" y="1187094"/>
            <a:ext cx="4251325" cy="3203604"/>
          </a:xfrm>
        </p:spPr>
      </p:pic>
      <p:sp>
        <p:nvSpPr>
          <p:cNvPr id="4" name="TextBox 3"/>
          <p:cNvSpPr txBox="1"/>
          <p:nvPr/>
        </p:nvSpPr>
        <p:spPr>
          <a:xfrm>
            <a:off x="4770447" y="1316364"/>
            <a:ext cx="3554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Herman 202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478" y="1094689"/>
            <a:ext cx="3548298" cy="33500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40791" y="4548227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1966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26166" y="4556809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8738885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A4FD6B73-B9CB-4682-919F-E160475EEF8A}"/>
              </a:ext>
            </a:extLst>
          </p:cNvPr>
          <p:cNvSpPr txBox="1">
            <a:spLocks/>
          </p:cNvSpPr>
          <p:nvPr/>
        </p:nvSpPr>
        <p:spPr>
          <a:xfrm>
            <a:off x="685800" y="310363"/>
            <a:ext cx="721042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428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000" b="1" dirty="0">
                <a:solidFill>
                  <a:schemeClr val="bg1"/>
                </a:solidFill>
                <a:latin typeface="Myriad Pro" panose="020B0503030403020204" pitchFamily="34" charset="0"/>
              </a:rPr>
              <a:t>What Do Council Members Need From the Manager and Staff? (Kevin Duggan)</a:t>
            </a:r>
            <a:endParaRPr lang="en-US" sz="20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78900" y="5565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188981" y="1881410"/>
            <a:ext cx="1740408" cy="2336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5190" y="1288672"/>
            <a:ext cx="5950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endParaRPr lang="en-US" dirty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190" y="1441072"/>
            <a:ext cx="6102713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Establishing and Maintaining High Standards for Work Performance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Responsiveness to the Council/Board and Community Members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Complete and Professional Staff Work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Avoid Bringing Personal Value Judgments to Recommendations</a:t>
            </a:r>
          </a:p>
        </p:txBody>
      </p:sp>
      <p:pic>
        <p:nvPicPr>
          <p:cNvPr id="8" name="Picture 7" descr="Unknown-4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503" y="2062495"/>
            <a:ext cx="282575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1322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table&#10;&#10;Description automatically generated with medium confidence">
            <a:extLst>
              <a:ext uri="{FF2B5EF4-FFF2-40B4-BE49-F238E27FC236}">
                <a16:creationId xmlns:a16="http://schemas.microsoft.com/office/drawing/2014/main" id="{7E8310D5-0369-8ED1-F4E0-A29C2F08A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036"/>
            <a:ext cx="9284415" cy="462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8984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A4FD6B73-B9CB-4682-919F-E160475EEF8A}"/>
              </a:ext>
            </a:extLst>
          </p:cNvPr>
          <p:cNvSpPr txBox="1">
            <a:spLocks/>
          </p:cNvSpPr>
          <p:nvPr/>
        </p:nvSpPr>
        <p:spPr>
          <a:xfrm>
            <a:off x="685800" y="310363"/>
            <a:ext cx="721042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428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000" b="1" dirty="0">
                <a:solidFill>
                  <a:schemeClr val="bg1"/>
                </a:solidFill>
                <a:latin typeface="Myriad Pro" panose="020B0503030403020204" pitchFamily="34" charset="0"/>
              </a:rPr>
              <a:t>What Does the Manager and Staff Need From the Council/Council Members? (City Managers Association)</a:t>
            </a:r>
            <a:endParaRPr lang="en-US" sz="20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78900" y="5565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188981" y="1881410"/>
            <a:ext cx="1740408" cy="2336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5190" y="1288672"/>
            <a:ext cx="5950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endParaRPr lang="en-US" dirty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9940" y="1132890"/>
            <a:ext cx="549251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Conduct Thoughtful and Professional Performance Evaluations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Respect the Different Roles of Policy Making vs. Administration/Management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Don’t Underestimate the Power of Positive Feedback to the Manager and Staff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Recognize Your Role in Establishing a Positive Organizational Culture and How That Impacts Recruitment and Retention of Staff</a:t>
            </a:r>
          </a:p>
        </p:txBody>
      </p:sp>
      <p:pic>
        <p:nvPicPr>
          <p:cNvPr id="9" name="Content Placeholder 6" descr="images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523" b="-32523"/>
          <a:stretch>
            <a:fillRect/>
          </a:stretch>
        </p:blipFill>
        <p:spPr>
          <a:xfrm>
            <a:off x="5727701" y="1132890"/>
            <a:ext cx="2953344" cy="343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1020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A4FD6B73-B9CB-4682-919F-E160475EEF8A}"/>
              </a:ext>
            </a:extLst>
          </p:cNvPr>
          <p:cNvSpPr txBox="1">
            <a:spLocks/>
          </p:cNvSpPr>
          <p:nvPr/>
        </p:nvSpPr>
        <p:spPr>
          <a:xfrm>
            <a:off x="685800" y="310363"/>
            <a:ext cx="721042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428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000" b="1" dirty="0">
                <a:solidFill>
                  <a:schemeClr val="bg1"/>
                </a:solidFill>
                <a:latin typeface="Myriad Pro" panose="020B0503030403020204" pitchFamily="34" charset="0"/>
              </a:rPr>
              <a:t>What Does the Manager and Staff Need From the Council/Council Members? (City Managers Association)</a:t>
            </a:r>
            <a:endParaRPr lang="en-US" sz="20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78900" y="5565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188981" y="1881410"/>
            <a:ext cx="1740408" cy="2336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5190" y="1288672"/>
            <a:ext cx="5950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endParaRPr lang="en-US" dirty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9940" y="923214"/>
            <a:ext cx="5492511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Don’t Bash the Staff in Public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Establish Norms of Conduct and Follow Them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Hold Each Other Accountable to Norms (Deal With Outliers)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Don’t Attempt to Individually Direct Staff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Support Council Decisions (and Don’t Blame Staff for Implementing Those Decisions)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Recognize the Challenges Faced by the CM and Staff--Mutual Empathy and Support</a:t>
            </a:r>
          </a:p>
          <a:p>
            <a:endParaRPr lang="en-US" dirty="0"/>
          </a:p>
        </p:txBody>
      </p:sp>
      <p:pic>
        <p:nvPicPr>
          <p:cNvPr id="9" name="Content Placeholder 6" descr="images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523" b="-32523"/>
          <a:stretch>
            <a:fillRect/>
          </a:stretch>
        </p:blipFill>
        <p:spPr>
          <a:xfrm>
            <a:off x="5727701" y="1132890"/>
            <a:ext cx="2953344" cy="343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7497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A4FD6B73-B9CB-4682-919F-E160475EEF8A}"/>
              </a:ext>
            </a:extLst>
          </p:cNvPr>
          <p:cNvSpPr txBox="1">
            <a:spLocks/>
          </p:cNvSpPr>
          <p:nvPr/>
        </p:nvSpPr>
        <p:spPr>
          <a:xfrm>
            <a:off x="-232327" y="298111"/>
            <a:ext cx="9203437" cy="6278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428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000" b="1" dirty="0">
                <a:solidFill>
                  <a:schemeClr val="bg1"/>
                </a:solidFill>
                <a:latin typeface="Myriad Pro" panose="020B0503030403020204" pitchFamily="34" charset="0"/>
              </a:rPr>
              <a:t>What Does the Manager and Staff</a:t>
            </a:r>
          </a:p>
          <a:p>
            <a:pPr marL="0" marR="0" lvl="0" indent="0" algn="ctr" defTabSz="3428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000" b="1" dirty="0">
                <a:solidFill>
                  <a:schemeClr val="bg1"/>
                </a:solidFill>
                <a:latin typeface="Myriad Pro" panose="020B0503030403020204" pitchFamily="34" charset="0"/>
              </a:rPr>
              <a:t>Need From the Council/Council Members? (City Managers Association) </a:t>
            </a:r>
            <a:endParaRPr lang="en-US" sz="20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78900" y="5565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188981" y="1881410"/>
            <a:ext cx="1740408" cy="2336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5190" y="1288672"/>
            <a:ext cx="5950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endParaRPr lang="en-US" dirty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748" y="1416309"/>
            <a:ext cx="5492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9758" y="1213713"/>
            <a:ext cx="5270501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Recognize that the City Manager is Not a Council Member 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Show Appreciation to CM (and Not Just $)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Be a Good Partner/Recognize the Value of Team Work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The Mayor Needs to Lead Based on Council Consensus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Don’t Micromanage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Don’t Go Around the Manager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pic>
        <p:nvPicPr>
          <p:cNvPr id="9" name="Content Placeholder 6" descr="Unknown-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359" b="-47359"/>
          <a:stretch>
            <a:fillRect/>
          </a:stretch>
        </p:blipFill>
        <p:spPr>
          <a:xfrm>
            <a:off x="5867400" y="1109715"/>
            <a:ext cx="3103709" cy="362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8480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A4FD6B73-B9CB-4682-919F-E160475EEF8A}"/>
              </a:ext>
            </a:extLst>
          </p:cNvPr>
          <p:cNvSpPr txBox="1">
            <a:spLocks/>
          </p:cNvSpPr>
          <p:nvPr/>
        </p:nvSpPr>
        <p:spPr>
          <a:xfrm>
            <a:off x="685800" y="310363"/>
            <a:ext cx="721042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428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000" b="1" dirty="0">
                <a:solidFill>
                  <a:schemeClr val="bg1"/>
                </a:solidFill>
                <a:latin typeface="Myriad Pro" panose="020B0503030403020204" pitchFamily="34" charset="0"/>
              </a:rPr>
              <a:t>What Do the Manager and Staff</a:t>
            </a:r>
          </a:p>
          <a:p>
            <a:pPr marL="0" marR="0" lvl="0" indent="0" algn="ctr" defTabSz="3428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000" b="1" dirty="0">
                <a:solidFill>
                  <a:schemeClr val="bg1"/>
                </a:solidFill>
                <a:latin typeface="Myriad Pro" panose="020B0503030403020204" pitchFamily="34" charset="0"/>
              </a:rPr>
              <a:t>Need From Council/Council Members? (Kevin Duggan)</a:t>
            </a:r>
            <a:endParaRPr lang="en-US" sz="20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78900" y="5565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188981" y="1881410"/>
            <a:ext cx="1740408" cy="2336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5190" y="1288672"/>
            <a:ext cx="5950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endParaRPr lang="en-US" dirty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748" y="1416309"/>
            <a:ext cx="5492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9758" y="1213713"/>
            <a:ext cx="5270501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Respect for Form of Government/Different Roles &amp; Responsibilities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Recognize (And Utilize) Professional Knowledge And Experience—And Professional Obligations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Clear Policy Direction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Speaking With a Unified Voice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Support for Hiring Top Quality Staff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pic>
        <p:nvPicPr>
          <p:cNvPr id="9" name="Content Placeholder 6" descr="Unknown-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359" b="-47359"/>
          <a:stretch>
            <a:fillRect/>
          </a:stretch>
        </p:blipFill>
        <p:spPr>
          <a:xfrm>
            <a:off x="5867400" y="1109715"/>
            <a:ext cx="3103709" cy="362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106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A4FD6B73-B9CB-4682-919F-E160475EEF8A}"/>
              </a:ext>
            </a:extLst>
          </p:cNvPr>
          <p:cNvSpPr txBox="1">
            <a:spLocks/>
          </p:cNvSpPr>
          <p:nvPr/>
        </p:nvSpPr>
        <p:spPr>
          <a:xfrm>
            <a:off x="685800" y="310363"/>
            <a:ext cx="721042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428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000" b="1" dirty="0">
                <a:solidFill>
                  <a:schemeClr val="bg1"/>
                </a:solidFill>
                <a:latin typeface="Myriad Pro" panose="020B0503030403020204" pitchFamily="34" charset="0"/>
              </a:rPr>
              <a:t>What Do the Manager and Staff</a:t>
            </a:r>
          </a:p>
          <a:p>
            <a:pPr marL="0" marR="0" lvl="0" indent="0" algn="ctr" defTabSz="3428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000" b="1" dirty="0">
                <a:solidFill>
                  <a:schemeClr val="bg1"/>
                </a:solidFill>
                <a:latin typeface="Myriad Pro" panose="020B0503030403020204" pitchFamily="34" charset="0"/>
              </a:rPr>
              <a:t>Need From Council/Council Members? (Kevin Duggan)</a:t>
            </a:r>
            <a:endParaRPr lang="en-US" sz="20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78900" y="5565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188981" y="1881410"/>
            <a:ext cx="1740408" cy="2336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5190" y="1288672"/>
            <a:ext cx="5950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endParaRPr lang="en-US" dirty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190" y="1441072"/>
            <a:ext cx="5492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1209" y="1804946"/>
            <a:ext cx="5270501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Don’t Attack the Messenger if You Don’t Agree With the Message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Clear Operating Policies/Respect for Those Policies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Willingness to Make Tough Decisions/ Say “No”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Openness to Creativity and Innovation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9" name="Content Placeholder 6" descr="Unknow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"/>
          <a:stretch>
            <a:fillRect/>
          </a:stretch>
        </p:blipFill>
        <p:spPr>
          <a:xfrm>
            <a:off x="6389803" y="1679756"/>
            <a:ext cx="2187597" cy="255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2597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A4FD6B73-B9CB-4682-919F-E160475EEF8A}"/>
              </a:ext>
            </a:extLst>
          </p:cNvPr>
          <p:cNvSpPr txBox="1">
            <a:spLocks/>
          </p:cNvSpPr>
          <p:nvPr/>
        </p:nvSpPr>
        <p:spPr>
          <a:xfrm>
            <a:off x="685800" y="310363"/>
            <a:ext cx="721042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428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000" b="1" dirty="0">
                <a:solidFill>
                  <a:schemeClr val="bg1"/>
                </a:solidFill>
                <a:latin typeface="Myriad Pro" panose="020B0503030403020204" pitchFamily="34" charset="0"/>
              </a:rPr>
              <a:t>What Do the Manager and Staff</a:t>
            </a:r>
          </a:p>
          <a:p>
            <a:pPr marL="0" marR="0" lvl="0" indent="0" algn="ctr" defTabSz="3428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000" b="1" dirty="0">
                <a:solidFill>
                  <a:schemeClr val="bg1"/>
                </a:solidFill>
                <a:latin typeface="Myriad Pro" panose="020B0503030403020204" pitchFamily="34" charset="0"/>
              </a:rPr>
              <a:t>Need From Council/Council Members? (Kevin Duggan)</a:t>
            </a:r>
            <a:endParaRPr lang="en-US" sz="20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78900" y="5565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188981" y="1881410"/>
            <a:ext cx="1740408" cy="2336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5190" y="1268830"/>
            <a:ext cx="5950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endParaRPr lang="en-US" dirty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190" y="1441072"/>
            <a:ext cx="5492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8107" y="1193202"/>
            <a:ext cx="5270501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Clear Communication and Feedback (Usually Through the Manager)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Honesty/No Hidden Agendas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Tolerance for Mistakes/Imperfection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Service Quality Feedback Focused on the “What”</a:t>
            </a:r>
          </a:p>
          <a:p>
            <a:pPr lvl="1"/>
            <a:r>
              <a:rPr lang="en-US" dirty="0"/>
              <a:t>Vs. the “How”</a:t>
            </a:r>
          </a:p>
          <a:p>
            <a:pPr lvl="1"/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Appreciation of the Difference Between Professional/Technical Perspective vs. Community</a:t>
            </a:r>
          </a:p>
          <a:p>
            <a:r>
              <a:rPr lang="en-US" dirty="0"/>
              <a:t>      Perspective 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Content Placeholder 6" descr="Unknown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3" r="10493"/>
          <a:stretch>
            <a:fillRect/>
          </a:stretch>
        </p:blipFill>
        <p:spPr>
          <a:xfrm>
            <a:off x="6368156" y="1441072"/>
            <a:ext cx="2664865" cy="259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0512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A4FD6B73-B9CB-4682-919F-E160475EEF8A}"/>
              </a:ext>
            </a:extLst>
          </p:cNvPr>
          <p:cNvSpPr txBox="1">
            <a:spLocks/>
          </p:cNvSpPr>
          <p:nvPr/>
        </p:nvSpPr>
        <p:spPr>
          <a:xfrm>
            <a:off x="685800" y="310363"/>
            <a:ext cx="721042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428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000" b="1" dirty="0">
                <a:solidFill>
                  <a:schemeClr val="bg1"/>
                </a:solidFill>
                <a:latin typeface="Myriad Pro" panose="020B0503030403020204" pitchFamily="34" charset="0"/>
              </a:rPr>
              <a:t>What Do the Manager and Staff</a:t>
            </a:r>
          </a:p>
          <a:p>
            <a:pPr marL="0" marR="0" lvl="0" indent="0" algn="ctr" defTabSz="3428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000" b="1" dirty="0">
                <a:solidFill>
                  <a:schemeClr val="bg1"/>
                </a:solidFill>
                <a:latin typeface="Myriad Pro" panose="020B0503030403020204" pitchFamily="34" charset="0"/>
              </a:rPr>
              <a:t>Need From Council/Council Members? (Kevin Duggan)</a:t>
            </a:r>
            <a:endParaRPr lang="en-US" sz="20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78900" y="5565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188981" y="1881410"/>
            <a:ext cx="1740408" cy="2336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5190" y="1288672"/>
            <a:ext cx="5950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endParaRPr lang="en-US" dirty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190" y="1441072"/>
            <a:ext cx="5492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9699" y="1810404"/>
            <a:ext cx="52705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No Surprises/Blindsiding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Avoid Jumping to Conclusions Regarding Citizen Complaints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Respectful Treatment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Willingness to Set Priorities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73900" y="2578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 descr="tough-decisions-ahead-road-sign-3d-illustration-of-tough-decision-ahead-traffic-sign-drawing_csp1221254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665" y="1631843"/>
            <a:ext cx="2386755" cy="258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9239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3986" y="390248"/>
            <a:ext cx="4228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PROFESSIONAL CITY MANAGERS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3829" y="1263345"/>
            <a:ext cx="819519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/>
              <a:t>Most Follow a Code of Ethics 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Have to Operate Within the Form of Government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Are Committed to Elected Official/Governing Body Success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Don’t Play Favorites/Don’t Take Sides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Must Sometimes Tell You What You Don’t Want to Hear/Can’t Always Do What You Want</a:t>
            </a:r>
          </a:p>
          <a:p>
            <a:endParaRPr lang="en-US" sz="2000" dirty="0"/>
          </a:p>
          <a:p>
            <a:endParaRPr lang="en-US" sz="2000" dirty="0"/>
          </a:p>
          <a:p>
            <a:pPr marL="285750" indent="-285750">
              <a:buFont typeface="Arial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01763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A4FD6B73-B9CB-4682-919F-E160475EEF8A}"/>
              </a:ext>
            </a:extLst>
          </p:cNvPr>
          <p:cNvSpPr txBox="1">
            <a:spLocks/>
          </p:cNvSpPr>
          <p:nvPr/>
        </p:nvSpPr>
        <p:spPr>
          <a:xfrm>
            <a:off x="685800" y="422374"/>
            <a:ext cx="721042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428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400" b="1" dirty="0">
                <a:solidFill>
                  <a:schemeClr val="bg1"/>
                </a:solidFill>
                <a:latin typeface="Myriad Pro" panose="020B0503030403020204" pitchFamily="34" charset="0"/>
              </a:rPr>
              <a:t>Why This Topic?</a:t>
            </a:r>
            <a:endParaRPr lang="en-US" sz="24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63566" y="5565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188981" y="1881410"/>
            <a:ext cx="1740408" cy="2336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5190" y="940141"/>
            <a:ext cx="6171960" cy="4912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rgbClr val="000000"/>
                </a:solidFill>
                <a:latin typeface="Verdana" charset="0"/>
              </a:rPr>
              <a:t>Without</a:t>
            </a:r>
            <a:r>
              <a:rPr lang="en-US" dirty="0">
                <a:solidFill>
                  <a:srgbClr val="000000"/>
                </a:solidFill>
                <a:latin typeface="Verdana" charset="0"/>
              </a:rPr>
              <a:t> A Strong/Effective Governance Team: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dirty="0">
              <a:solidFill>
                <a:srgbClr val="000000"/>
              </a:solidFill>
              <a:latin typeface="Verdana" charset="0"/>
            </a:endParaRP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Verdana" charset="0"/>
              </a:rPr>
              <a:t> The Organization Will Not be Effective</a:t>
            </a:r>
          </a:p>
          <a:p>
            <a:pPr>
              <a:spcBef>
                <a:spcPct val="20000"/>
              </a:spcBef>
            </a:pPr>
            <a:endParaRPr lang="en-US" dirty="0">
              <a:solidFill>
                <a:srgbClr val="000000"/>
              </a:solidFill>
              <a:latin typeface="Verdana" charset="0"/>
            </a:endParaRP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Verdana" charset="0"/>
              </a:rPr>
              <a:t> The Community Will Not Be Well Served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dirty="0">
              <a:solidFill>
                <a:srgbClr val="000000"/>
              </a:solidFill>
              <a:latin typeface="Verdana" charset="0"/>
            </a:endParaRP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Verdana" charset="0"/>
              </a:rPr>
              <a:t> Citizens Will Not Want to Serve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dirty="0">
              <a:solidFill>
                <a:srgbClr val="000000"/>
              </a:solidFill>
              <a:latin typeface="Verdana" charset="0"/>
            </a:endParaRP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Verdana" charset="0"/>
              </a:rPr>
              <a:t> You Will Not Be Able to Attract/Retain High  	Quality Staff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dirty="0">
              <a:solidFill>
                <a:srgbClr val="000000"/>
              </a:solidFill>
              <a:latin typeface="Verdana" charset="0"/>
            </a:endParaRP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Verdana" charset="0"/>
              </a:rPr>
              <a:t> It Will Not be an Enjoyable Experience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dirty="0">
              <a:solidFill>
                <a:srgbClr val="000000"/>
              </a:solidFill>
              <a:latin typeface="Verdana" charset="0"/>
            </a:endParaRPr>
          </a:p>
          <a:p>
            <a:pPr>
              <a:spcBef>
                <a:spcPct val="20000"/>
              </a:spcBef>
            </a:pPr>
            <a:endParaRPr lang="en-US" dirty="0">
              <a:solidFill>
                <a:srgbClr val="000000"/>
              </a:solidFill>
              <a:latin typeface="Verdana" charset="0"/>
            </a:endParaRPr>
          </a:p>
          <a:p>
            <a:endParaRPr lang="en-US" dirty="0"/>
          </a:p>
        </p:txBody>
      </p:sp>
      <p:pic>
        <p:nvPicPr>
          <p:cNvPr id="7" name="Content Placeholder 4" descr="images-4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9437" b="-89437"/>
          <a:stretch>
            <a:fillRect/>
          </a:stretch>
        </p:blipFill>
        <p:spPr>
          <a:xfrm>
            <a:off x="6577770" y="1460558"/>
            <a:ext cx="2159539" cy="304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8772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3986" y="390248"/>
            <a:ext cx="4228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PROFESSIONAL CITY MANAGERS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20437" y="1642767"/>
            <a:ext cx="6827510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/>
              <a:t>Need Thoughtful and Comprehensive Performance Feedback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Strives to Communicate in a Style That Works for You</a:t>
            </a:r>
          </a:p>
          <a:p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Is Obligated to Protect the Staff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5958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6621" y="524934"/>
            <a:ext cx="2289355" cy="892550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The Bottom Line</a:t>
            </a:r>
          </a:p>
          <a:p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098801" y="2116668"/>
            <a:ext cx="184666" cy="36933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09920" y="1154211"/>
            <a:ext cx="5604933" cy="347787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Interpersonal Skills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Listening Skills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Patience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Respecting Roles/Responsibilities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Emotional Maturity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Honesty/Trustworthiness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Tolerance for Differences and Imperfection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Willingness to Establish Priorities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Sense of Humor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Ability to Keep Everything in Perspective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IT’S ALL ABOUT RELATIONSHIPS</a:t>
            </a:r>
          </a:p>
        </p:txBody>
      </p:sp>
      <p:pic>
        <p:nvPicPr>
          <p:cNvPr id="6" name="Picture 5" descr="Legacy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67" y="1835773"/>
            <a:ext cx="2679700" cy="187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5687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1919" y="458030"/>
            <a:ext cx="3260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Competitive Advantage?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0215" y="1337835"/>
            <a:ext cx="789137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/>
              <a:t>The Competition is Greater than Ever for Top Quality Staff</a:t>
            </a:r>
          </a:p>
          <a:p>
            <a:r>
              <a:rPr lang="en-US" sz="2000" dirty="0"/>
              <a:t>     (Particularly in this Area Due to Housing Costs)</a:t>
            </a:r>
          </a:p>
          <a:p>
            <a:pPr lvl="2"/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Compensation and Working Conditions Need to be Competitive</a:t>
            </a:r>
          </a:p>
          <a:p>
            <a:pPr lvl="2"/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The City Council Can Be Either a Competitive Advantage or Disadvantage</a:t>
            </a:r>
          </a:p>
          <a:p>
            <a:pPr lvl="2"/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If You Have a Good Manager &amp; Staff—Treat Them As If You Want </a:t>
            </a:r>
          </a:p>
          <a:p>
            <a:r>
              <a:rPr lang="en-US" sz="2000" dirty="0"/>
              <a:t>      Them to Stick Around for Awhile—If You Don’t, They Won’t</a:t>
            </a:r>
          </a:p>
        </p:txBody>
      </p:sp>
    </p:spTree>
    <p:extLst>
      <p:ext uri="{BB962C8B-B14F-4D97-AF65-F5344CB8AC3E}">
        <p14:creationId xmlns:p14="http://schemas.microsoft.com/office/powerpoint/2010/main" val="27585229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/>
        </p:nvSpPr>
        <p:spPr>
          <a:xfrm>
            <a:off x="3939975" y="877991"/>
            <a:ext cx="4879660" cy="4112727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kern="1200" dirty="0"/>
          </a:p>
          <a:p>
            <a:endParaRPr lang="en-US" kern="1200" dirty="0"/>
          </a:p>
        </p:txBody>
      </p:sp>
      <p:sp>
        <p:nvSpPr>
          <p:cNvPr id="2" name="TextBox 1"/>
          <p:cNvSpPr txBox="1"/>
          <p:nvPr/>
        </p:nvSpPr>
        <p:spPr>
          <a:xfrm>
            <a:off x="670292" y="1254273"/>
            <a:ext cx="1654171" cy="3693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48271" y="247431"/>
            <a:ext cx="7442201" cy="461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What Do You Want Your Public Service Legacy to Be?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3267" y="1170814"/>
            <a:ext cx="5969001" cy="347787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285743" indent="-285743">
              <a:buFont typeface="Arial"/>
              <a:buChar char="•"/>
            </a:pPr>
            <a:r>
              <a:rPr lang="en-US" sz="2000" dirty="0"/>
              <a:t>What Do You Want to Accomplish?</a:t>
            </a:r>
          </a:p>
          <a:p>
            <a:pPr marL="285743" indent="-285743">
              <a:buFont typeface="Arial"/>
              <a:buChar char="•"/>
            </a:pPr>
            <a:endParaRPr lang="en-US" sz="2000" dirty="0"/>
          </a:p>
          <a:p>
            <a:pPr marL="285743" indent="-285743">
              <a:buFont typeface="Arial"/>
              <a:buChar char="•"/>
            </a:pPr>
            <a:r>
              <a:rPr lang="en-US" sz="2000" dirty="0"/>
              <a:t>How Do You Want to Accomplish Those Things?</a:t>
            </a:r>
          </a:p>
          <a:p>
            <a:pPr marL="285743" indent="-285743">
              <a:buFont typeface="Arial"/>
              <a:buChar char="•"/>
            </a:pPr>
            <a:endParaRPr lang="en-US" sz="2000" dirty="0"/>
          </a:p>
          <a:p>
            <a:pPr marL="285743" indent="-285743">
              <a:buFont typeface="Arial"/>
              <a:buChar char="•"/>
            </a:pPr>
            <a:r>
              <a:rPr lang="en-US" sz="2000" dirty="0"/>
              <a:t>How Would You Like to Feel When You Look Back at Your Service?</a:t>
            </a:r>
          </a:p>
          <a:p>
            <a:pPr marL="285743" indent="-285743">
              <a:buFont typeface="Arial"/>
              <a:buChar char="•"/>
            </a:pPr>
            <a:endParaRPr lang="en-US" sz="2000" dirty="0"/>
          </a:p>
          <a:p>
            <a:pPr marL="285743" indent="-285743">
              <a:buFont typeface="Arial"/>
              <a:buChar char="•"/>
            </a:pPr>
            <a:r>
              <a:rPr lang="en-US" sz="2000" dirty="0"/>
              <a:t>How Would You Like Others to Remember You?</a:t>
            </a:r>
          </a:p>
          <a:p>
            <a:pPr marL="285743" indent="-285743">
              <a:buFont typeface="Arial"/>
              <a:buChar char="•"/>
            </a:pPr>
            <a:endParaRPr lang="en-US" sz="2000" dirty="0"/>
          </a:p>
          <a:p>
            <a:pPr marL="285743" indent="-285743">
              <a:buFont typeface="Arial"/>
              <a:buChar char="•"/>
            </a:pPr>
            <a:r>
              <a:rPr lang="en-US" sz="2000" dirty="0"/>
              <a:t>It’s as Much (If Not More) About HOW You Accomplish Goals vs. What You Accomplish</a:t>
            </a:r>
          </a:p>
        </p:txBody>
      </p:sp>
      <p:pic>
        <p:nvPicPr>
          <p:cNvPr id="5" name="Picture 4" descr="Legacy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395" y="1623602"/>
            <a:ext cx="2267407" cy="203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2369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2446" y="387166"/>
            <a:ext cx="3846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Wrapping Up:  Key Questions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1810" y="1720319"/>
            <a:ext cx="829178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Recognizing, As We Established at the Beginning, Both Councilmembers and the City Manger/Staff Have Challenging Roles:</a:t>
            </a:r>
          </a:p>
          <a:p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Is Your Elected Official Team and Your Manager/Staff Team Doing All That Can be Done to Support Each Other in Making These Roles Less Challenging and Your Organizations More Successful? </a:t>
            </a:r>
          </a:p>
          <a:p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What More Can You Do?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057579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975EACD-3D42-7543-9C31-EB5915C2712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97153" y="126795"/>
            <a:ext cx="4581304" cy="971550"/>
          </a:xfrm>
        </p:spPr>
        <p:txBody>
          <a:bodyPr/>
          <a:lstStyle/>
          <a:p>
            <a:pPr algn="l"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Six Attributes of Exceptional City Councils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23CB0-7736-2F4D-A04D-A648EFC91DB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46389" y="1785456"/>
            <a:ext cx="7044439" cy="356711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+mj-lt"/>
              </a:rPr>
              <a:t>Develop a “Sense of Team”:  Mayor/Council/City Manager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solidFill>
                <a:srgbClr val="000000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+mj-lt"/>
              </a:rPr>
              <a:t>Recognizes/Respects Clear Roles and Responsibilities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solidFill>
                <a:srgbClr val="000000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+mj-lt"/>
              </a:rPr>
              <a:t>Honor the Relationship With Staff and Each Other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 descr="Screen Shot 2019-01-11 at 8.25.51 PM.png">
            <a:extLst>
              <a:ext uri="{FF2B5EF4-FFF2-40B4-BE49-F238E27FC236}">
                <a16:creationId xmlns:a16="http://schemas.microsoft.com/office/drawing/2014/main" id="{78BF2BE2-19EE-B846-A15F-48D9556E0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608" y="143611"/>
            <a:ext cx="3012086" cy="628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33713" y="144800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870762"/>
      </p:ext>
    </p:extLst>
  </p:cSld>
  <p:clrMapOvr>
    <a:masterClrMapping/>
  </p:clrMapOvr>
  <p:transition spd="slow">
    <p:split orient="vert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975EACD-3D42-7543-9C31-EB5915C2712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97153" y="126795"/>
            <a:ext cx="4581304" cy="971550"/>
          </a:xfrm>
        </p:spPr>
        <p:txBody>
          <a:bodyPr/>
          <a:lstStyle/>
          <a:p>
            <a:pPr algn="l"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Six Attributes of Exceptional City Councils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23CB0-7736-2F4D-A04D-A648EFC91DB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12536" y="1587211"/>
            <a:ext cx="7044439" cy="3567113"/>
          </a:xfrm>
        </p:spPr>
        <p:txBody>
          <a:bodyPr/>
          <a:lstStyle/>
          <a:p>
            <a:pPr marL="457200" indent="-457200">
              <a:buAutoNum type="arabicPeriod" startAt="4"/>
            </a:pPr>
            <a:r>
              <a:rPr lang="en-US" sz="2000" dirty="0">
                <a:solidFill>
                  <a:srgbClr val="000000"/>
                </a:solidFill>
                <a:latin typeface="+mj-lt"/>
              </a:rPr>
              <a:t>Routinely Conduct Effective Meetings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latin typeface="+mj-lt"/>
            </a:endParaRPr>
          </a:p>
          <a:p>
            <a:pPr marL="457200" indent="-457200">
              <a:buAutoNum type="arabicPeriod" startAt="4"/>
            </a:pPr>
            <a:r>
              <a:rPr lang="en-US" sz="2000" dirty="0">
                <a:solidFill>
                  <a:srgbClr val="000000"/>
                </a:solidFill>
                <a:latin typeface="+mj-lt"/>
              </a:rPr>
              <a:t>Hold Themselves and the City Accountable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latin typeface="+mj-lt"/>
            </a:endParaRPr>
          </a:p>
          <a:p>
            <a:pPr marL="457200" indent="-457200">
              <a:buAutoNum type="arabicPeriod" startAt="4"/>
            </a:pPr>
            <a:r>
              <a:rPr lang="en-US" sz="2000" dirty="0">
                <a:solidFill>
                  <a:srgbClr val="000000"/>
                </a:solidFill>
                <a:latin typeface="+mj-lt"/>
              </a:rPr>
              <a:t>Practice Continuous Learning and Development</a:t>
            </a:r>
          </a:p>
        </p:txBody>
      </p:sp>
      <p:pic>
        <p:nvPicPr>
          <p:cNvPr id="6" name="Picture 5" descr="Screen Shot 2019-01-11 at 8.25.51 PM.png">
            <a:extLst>
              <a:ext uri="{FF2B5EF4-FFF2-40B4-BE49-F238E27FC236}">
                <a16:creationId xmlns:a16="http://schemas.microsoft.com/office/drawing/2014/main" id="{78BF2BE2-19EE-B846-A15F-48D9556E0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608" y="143611"/>
            <a:ext cx="3012086" cy="628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261681"/>
      </p:ext>
    </p:extLst>
  </p:cSld>
  <p:clrMapOvr>
    <a:masterClrMapping/>
  </p:clrMapOvr>
  <p:transition spd="slow">
    <p:split orient="vert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8467" y="1185334"/>
            <a:ext cx="328331" cy="1446548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marL="457189" indent="-457189">
              <a:buFont typeface="Arial"/>
              <a:buChar char="•"/>
            </a:pPr>
            <a:endParaRPr lang="en-US" sz="3200" b="1" dirty="0">
              <a:solidFill>
                <a:schemeClr val="accent1"/>
              </a:solidFill>
            </a:endParaRPr>
          </a:p>
          <a:p>
            <a:endParaRPr lang="en-US" sz="2800" dirty="0"/>
          </a:p>
          <a:p>
            <a:pPr marL="457189" indent="-457189">
              <a:buFont typeface="Arial"/>
              <a:buChar char="•"/>
            </a:pPr>
            <a:endParaRPr lang="en-US" sz="2800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32564" t="16639" r="31411" b="1916"/>
          <a:stretch/>
        </p:blipFill>
        <p:spPr bwMode="auto">
          <a:xfrm>
            <a:off x="3158020" y="161387"/>
            <a:ext cx="3098847" cy="4052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59496" y="4279668"/>
            <a:ext cx="4103914" cy="830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400" dirty="0"/>
              <a:t> </a:t>
            </a:r>
            <a:r>
              <a:rPr lang="en-US" sz="2400" dirty="0">
                <a:hlinkClick r:id="rId3"/>
              </a:rPr>
              <a:t>www.icma.org/en/press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806994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8467" y="1185334"/>
            <a:ext cx="328331" cy="1446548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marL="457189" indent="-457189">
              <a:buFont typeface="Arial"/>
              <a:buChar char="•"/>
            </a:pPr>
            <a:endParaRPr lang="en-US" sz="3200" b="1" dirty="0">
              <a:solidFill>
                <a:schemeClr val="accent1"/>
              </a:solidFill>
            </a:endParaRPr>
          </a:p>
          <a:p>
            <a:endParaRPr lang="en-US" sz="2800" dirty="0"/>
          </a:p>
          <a:p>
            <a:pPr marL="457189" indent="-457189">
              <a:buFont typeface="Arial"/>
              <a:buChar char="•"/>
            </a:pPr>
            <a:endParaRPr lang="en-US" sz="2800" dirty="0"/>
          </a:p>
        </p:txBody>
      </p:sp>
      <p:pic>
        <p:nvPicPr>
          <p:cNvPr id="4" name="Picture 3" descr="Leading Your Communit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09" y="905933"/>
            <a:ext cx="2928150" cy="338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9449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0900" y="1652885"/>
            <a:ext cx="55753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Kevin C. Duggan</a:t>
            </a:r>
          </a:p>
          <a:p>
            <a:r>
              <a:rPr lang="en-US" sz="2000" dirty="0">
                <a:solidFill>
                  <a:schemeClr val="tx2"/>
                </a:solidFill>
              </a:rPr>
              <a:t>ICMA/Cal-Cities Senior Advisor</a:t>
            </a:r>
          </a:p>
          <a:p>
            <a:r>
              <a:rPr lang="en-US" sz="2000" dirty="0">
                <a:solidFill>
                  <a:schemeClr val="tx2"/>
                </a:solidFill>
                <a:hlinkClick r:id="rId2"/>
              </a:rPr>
              <a:t>kcduggan@katesbridge.com</a:t>
            </a:r>
            <a:endParaRPr lang="en-US" sz="2000" dirty="0">
              <a:solidFill>
                <a:schemeClr val="tx2"/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</a:rPr>
              <a:t>650-888-5850</a:t>
            </a:r>
          </a:p>
        </p:txBody>
      </p:sp>
    </p:spTree>
    <p:extLst>
      <p:ext uri="{BB962C8B-B14F-4D97-AF65-F5344CB8AC3E}">
        <p14:creationId xmlns:p14="http://schemas.microsoft.com/office/powerpoint/2010/main" val="22654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4AB58CFA-7AFD-46D5-9D74-4695063266F1}"/>
              </a:ext>
            </a:extLst>
          </p:cNvPr>
          <p:cNvSpPr txBox="1">
            <a:spLocks/>
          </p:cNvSpPr>
          <p:nvPr/>
        </p:nvSpPr>
        <p:spPr>
          <a:xfrm>
            <a:off x="685800" y="409602"/>
            <a:ext cx="77724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342884">
              <a:spcBef>
                <a:spcPts val="0"/>
              </a:spcBef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Myriad Pro" panose="020B0503030403020204" pitchFamily="34" charset="0"/>
              </a:rPr>
              <a:t>It’s All About Teams and Effective Relationships:</a:t>
            </a:r>
            <a:endParaRPr lang="en-US" sz="2400" dirty="0">
              <a:solidFill>
                <a:srgbClr val="000000"/>
              </a:solidFill>
              <a:latin typeface="Myriad Pro" panose="020B050303040302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>
          <a:xfrm>
            <a:off x="4049730" y="1038611"/>
            <a:ext cx="4879660" cy="4112727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kern="1200" dirty="0"/>
          </a:p>
          <a:p>
            <a:endParaRPr lang="en-US" kern="1200" dirty="0"/>
          </a:p>
        </p:txBody>
      </p:sp>
      <p:sp>
        <p:nvSpPr>
          <p:cNvPr id="2" name="TextBox 1"/>
          <p:cNvSpPr txBox="1"/>
          <p:nvPr/>
        </p:nvSpPr>
        <p:spPr>
          <a:xfrm>
            <a:off x="893723" y="1293469"/>
            <a:ext cx="2101032" cy="3693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/>
        </p:nvSpPr>
        <p:spPr>
          <a:xfrm>
            <a:off x="4206523" y="1046450"/>
            <a:ext cx="4158410" cy="3652621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kern="1200" dirty="0"/>
          </a:p>
          <a:p>
            <a:endParaRPr lang="en-US" kern="1200" dirty="0"/>
          </a:p>
          <a:p>
            <a:endParaRPr lang="en-US" kern="1200" dirty="0"/>
          </a:p>
        </p:txBody>
      </p:sp>
      <p:sp>
        <p:nvSpPr>
          <p:cNvPr id="9" name="Content Placeholder 2"/>
          <p:cNvSpPr>
            <a:spLocks noGrp="1"/>
          </p:cNvSpPr>
          <p:nvPr/>
        </p:nvSpPr>
        <p:spPr>
          <a:xfrm>
            <a:off x="3090333" y="778934"/>
            <a:ext cx="5839056" cy="3970117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  <a:p>
            <a:pPr marL="0" indent="0">
              <a:buNone/>
            </a:pPr>
            <a:endParaRPr lang="en-US" kern="1200" dirty="0"/>
          </a:p>
          <a:p>
            <a:pPr marL="0" indent="0">
              <a:buNone/>
            </a:pPr>
            <a:endParaRPr lang="en-US" kern="1200" dirty="0"/>
          </a:p>
          <a:p>
            <a:endParaRPr lang="en-US" kern="1200" dirty="0"/>
          </a:p>
          <a:p>
            <a:endParaRPr lang="en-US" kern="1200" dirty="0"/>
          </a:p>
        </p:txBody>
      </p:sp>
      <p:sp>
        <p:nvSpPr>
          <p:cNvPr id="3" name="TextBox 2"/>
          <p:cNvSpPr txBox="1"/>
          <p:nvPr/>
        </p:nvSpPr>
        <p:spPr>
          <a:xfrm>
            <a:off x="467102" y="933476"/>
            <a:ext cx="6375343" cy="31700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342892" indent="-342892">
              <a:buFont typeface="Arial"/>
              <a:buChar char="•"/>
            </a:pPr>
            <a:r>
              <a:rPr lang="en-US" sz="2000" dirty="0"/>
              <a:t>Elected Official/Manager/Staff Team—You Are All Part of the SAME Team</a:t>
            </a:r>
          </a:p>
          <a:p>
            <a:pPr marL="342892" indent="-342892">
              <a:buFont typeface="Arial"/>
              <a:buChar char="•"/>
            </a:pPr>
            <a:endParaRPr lang="en-US" sz="2000" dirty="0"/>
          </a:p>
          <a:p>
            <a:pPr marL="342892" indent="-342892">
              <a:buFont typeface="Arial"/>
              <a:buChar char="•"/>
            </a:pPr>
            <a:r>
              <a:rPr lang="en-US" sz="2000" dirty="0"/>
              <a:t>Teams Succeed or Fail Together</a:t>
            </a:r>
          </a:p>
          <a:p>
            <a:pPr marL="342892" indent="-342892">
              <a:buFont typeface="Arial"/>
              <a:buChar char="•"/>
            </a:pPr>
            <a:endParaRPr lang="en-US" sz="2000" dirty="0"/>
          </a:p>
          <a:p>
            <a:pPr marL="342892" indent="-342892">
              <a:buFont typeface="Arial"/>
              <a:buChar char="•"/>
            </a:pPr>
            <a:r>
              <a:rPr lang="en-US" sz="2000" dirty="0"/>
              <a:t>Can’t Have Effective Teams Without Effective Relationships</a:t>
            </a:r>
          </a:p>
          <a:p>
            <a:pPr marL="342892" indent="-342892">
              <a:buFont typeface="Arial"/>
              <a:buChar char="•"/>
            </a:pPr>
            <a:endParaRPr lang="en-US" sz="2000" dirty="0"/>
          </a:p>
          <a:p>
            <a:pPr marL="342892" indent="-342892">
              <a:buFont typeface="Arial"/>
              <a:buChar char="•"/>
            </a:pPr>
            <a:r>
              <a:rPr lang="en-US" sz="2000" dirty="0"/>
              <a:t>Effective Relationships Require Time &amp; Attention—They Don’t Just Happen</a:t>
            </a:r>
          </a:p>
        </p:txBody>
      </p:sp>
      <p:pic>
        <p:nvPicPr>
          <p:cNvPr id="10" name="Picture 9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445" y="1928086"/>
            <a:ext cx="1999529" cy="180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451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4AB58CFA-7AFD-46D5-9D74-4695063266F1}"/>
              </a:ext>
            </a:extLst>
          </p:cNvPr>
          <p:cNvSpPr txBox="1">
            <a:spLocks/>
          </p:cNvSpPr>
          <p:nvPr/>
        </p:nvSpPr>
        <p:spPr>
          <a:xfrm>
            <a:off x="592533" y="425127"/>
            <a:ext cx="77724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342884">
              <a:spcBef>
                <a:spcPts val="0"/>
              </a:spcBef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Myriad Pro" panose="020B0503030403020204" pitchFamily="34" charset="0"/>
              </a:rPr>
              <a:t>Key to Effective Relationships:</a:t>
            </a:r>
            <a:endParaRPr lang="en-US" sz="2400" dirty="0">
              <a:solidFill>
                <a:srgbClr val="000000"/>
              </a:solidFill>
              <a:latin typeface="Myriad Pro" panose="020B050303040302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>
          <a:xfrm>
            <a:off x="4049730" y="1038611"/>
            <a:ext cx="4879660" cy="4112727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kern="1200" dirty="0"/>
          </a:p>
          <a:p>
            <a:endParaRPr lang="en-US" kern="1200" dirty="0"/>
          </a:p>
        </p:txBody>
      </p:sp>
      <p:sp>
        <p:nvSpPr>
          <p:cNvPr id="2" name="TextBox 1"/>
          <p:cNvSpPr txBox="1"/>
          <p:nvPr/>
        </p:nvSpPr>
        <p:spPr>
          <a:xfrm>
            <a:off x="893723" y="1293469"/>
            <a:ext cx="2101032" cy="3693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/>
        </p:nvSpPr>
        <p:spPr>
          <a:xfrm>
            <a:off x="4206523" y="1046450"/>
            <a:ext cx="4158410" cy="3652621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kern="1200" dirty="0"/>
          </a:p>
          <a:p>
            <a:endParaRPr lang="en-US" kern="1200" dirty="0"/>
          </a:p>
          <a:p>
            <a:endParaRPr lang="en-US" kern="1200" dirty="0"/>
          </a:p>
        </p:txBody>
      </p:sp>
      <p:sp>
        <p:nvSpPr>
          <p:cNvPr id="9" name="Content Placeholder 2"/>
          <p:cNvSpPr>
            <a:spLocks noGrp="1"/>
          </p:cNvSpPr>
          <p:nvPr/>
        </p:nvSpPr>
        <p:spPr>
          <a:xfrm>
            <a:off x="2525877" y="980261"/>
            <a:ext cx="5839056" cy="3970117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  <a:p>
            <a:pPr marL="0" indent="0">
              <a:buNone/>
            </a:pPr>
            <a:endParaRPr lang="en-US" kern="1200" dirty="0"/>
          </a:p>
          <a:p>
            <a:pPr marL="0" indent="0">
              <a:buNone/>
            </a:pPr>
            <a:endParaRPr lang="en-US" kern="1200" dirty="0"/>
          </a:p>
          <a:p>
            <a:endParaRPr lang="en-US" kern="1200" dirty="0"/>
          </a:p>
          <a:p>
            <a:endParaRPr lang="en-US" kern="1200" dirty="0"/>
          </a:p>
        </p:txBody>
      </p:sp>
      <p:sp>
        <p:nvSpPr>
          <p:cNvPr id="3" name="TextBox 2"/>
          <p:cNvSpPr txBox="1"/>
          <p:nvPr/>
        </p:nvSpPr>
        <p:spPr>
          <a:xfrm>
            <a:off x="294282" y="963181"/>
            <a:ext cx="6807178" cy="470897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342892" indent="-342892">
              <a:buFont typeface="Arial"/>
              <a:buChar char="•"/>
            </a:pPr>
            <a:r>
              <a:rPr lang="en-US" sz="2000" dirty="0"/>
              <a:t>Ability to Understand &amp; Respect Different Perspectives/Styles:</a:t>
            </a:r>
          </a:p>
          <a:p>
            <a:pPr marL="1714492" lvl="3" indent="-342892">
              <a:buFont typeface="Arial"/>
              <a:buChar char="•"/>
            </a:pPr>
            <a:r>
              <a:rPr lang="en-US" sz="2000" dirty="0"/>
              <a:t>Life Experiences</a:t>
            </a:r>
          </a:p>
          <a:p>
            <a:pPr marL="1714492" lvl="3" indent="-342892">
              <a:buFont typeface="Arial"/>
              <a:buChar char="•"/>
            </a:pPr>
            <a:r>
              <a:rPr lang="en-US" sz="2000" dirty="0"/>
              <a:t>Different Philosophies/Perspectives</a:t>
            </a:r>
          </a:p>
          <a:p>
            <a:pPr marL="1714492" lvl="3" indent="-342892">
              <a:buFont typeface="Arial"/>
              <a:buChar char="•"/>
            </a:pPr>
            <a:r>
              <a:rPr lang="en-US" sz="2000" dirty="0"/>
              <a:t>Different Communication Styles</a:t>
            </a:r>
          </a:p>
          <a:p>
            <a:pPr marL="1714492" lvl="3" indent="-342892">
              <a:buFont typeface="Arial"/>
              <a:buChar char="•"/>
            </a:pPr>
            <a:r>
              <a:rPr lang="en-US" sz="2000" dirty="0"/>
              <a:t>Different Work Styles</a:t>
            </a:r>
          </a:p>
          <a:p>
            <a:pPr marL="1714492" lvl="3" indent="-342892">
              <a:buFont typeface="Arial"/>
              <a:buChar char="•"/>
            </a:pPr>
            <a:r>
              <a:rPr lang="en-US" sz="2000" dirty="0"/>
              <a:t>Different Personalities</a:t>
            </a:r>
          </a:p>
          <a:p>
            <a:pPr marL="1714492" lvl="3" indent="-342892">
              <a:buFont typeface="Arial"/>
              <a:buChar char="•"/>
            </a:pPr>
            <a:endParaRPr lang="en-US" sz="2000" dirty="0"/>
          </a:p>
          <a:p>
            <a:pPr marL="800100" lvl="1" indent="-342900">
              <a:buFont typeface="Arial"/>
              <a:buChar char="•"/>
            </a:pPr>
            <a:r>
              <a:rPr lang="en-US" sz="2000" dirty="0"/>
              <a:t>It Usually Isn’t a Matter of “Right vs. Wrong”—Don’t Act As If It Is</a:t>
            </a:r>
          </a:p>
          <a:p>
            <a:pPr marL="1714492" lvl="3" indent="-342892">
              <a:buFont typeface="Arial"/>
              <a:buChar char="•"/>
            </a:pPr>
            <a:endParaRPr lang="en-US" sz="2800" dirty="0"/>
          </a:p>
          <a:p>
            <a:pPr marL="342892" indent="-342892">
              <a:buFont typeface="Arial"/>
              <a:buChar char="•"/>
            </a:pPr>
            <a:endParaRPr lang="en-US" sz="2800" dirty="0"/>
          </a:p>
          <a:p>
            <a:pPr marL="342892" indent="-342892">
              <a:buFont typeface="Arial"/>
              <a:buChar char="•"/>
            </a:pPr>
            <a:endParaRPr lang="en-US" sz="2000" dirty="0"/>
          </a:p>
          <a:p>
            <a:pPr marL="342892" indent="-342892">
              <a:buFont typeface="Arial"/>
              <a:buChar char="•"/>
            </a:pPr>
            <a:endParaRPr lang="en-US" sz="2400" dirty="0"/>
          </a:p>
        </p:txBody>
      </p:sp>
      <p:pic>
        <p:nvPicPr>
          <p:cNvPr id="10" name="Picture 9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179" y="1604893"/>
            <a:ext cx="2037024" cy="164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368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0012" y="429935"/>
            <a:ext cx="3903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DIVERGENT VIEWS/OPINIONS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4900" y="1320652"/>
            <a:ext cx="60200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/>
              <a:t>Develop an Appreciation and Understanding Regarding Why It’s OK to Have Different Opinions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Differences Are Not Usually a Result of:</a:t>
            </a:r>
          </a:p>
          <a:p>
            <a:pPr marL="1200150" lvl="2" indent="-285750">
              <a:buFont typeface="Arial"/>
              <a:buChar char="•"/>
            </a:pPr>
            <a:r>
              <a:rPr lang="en-US" sz="2000" dirty="0"/>
              <a:t>Dishonesty</a:t>
            </a:r>
          </a:p>
          <a:p>
            <a:pPr marL="1200150" lvl="2" indent="-285750">
              <a:buFont typeface="Arial"/>
              <a:buChar char="•"/>
            </a:pPr>
            <a:r>
              <a:rPr lang="en-US" sz="2000" dirty="0"/>
              <a:t>Lacking Values</a:t>
            </a:r>
          </a:p>
          <a:p>
            <a:pPr marL="1200150" lvl="2" indent="-285750">
              <a:buFont typeface="Arial"/>
              <a:buChar char="•"/>
            </a:pPr>
            <a:r>
              <a:rPr lang="en-US" sz="2000" dirty="0"/>
              <a:t>Intelligence</a:t>
            </a:r>
          </a:p>
          <a:p>
            <a:pPr lvl="2"/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Differences of Opinion are Normal and Should be Expected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7728742" y="32134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Content Placeholder 6" descr="Unknown-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359" b="-47359"/>
          <a:stretch>
            <a:fillRect/>
          </a:stretch>
        </p:blipFill>
        <p:spPr>
          <a:xfrm>
            <a:off x="6464928" y="1773220"/>
            <a:ext cx="2527628" cy="309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536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0012" y="429935"/>
            <a:ext cx="3903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DIVERGENT VIEWS/OPINIONS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6481" y="1436318"/>
            <a:ext cx="60200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The Key Issue Is:  How Does a Team Deal With Differences of Opinion?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Can You Overcome Your Differences or Is It a Constant Source of Conflict and Distraction?</a:t>
            </a:r>
          </a:p>
          <a:p>
            <a:pPr marL="1200150" lvl="2" indent="-28575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7728742" y="32134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Content Placeholder 6" descr="Unknown-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359" b="-47359"/>
          <a:stretch>
            <a:fillRect/>
          </a:stretch>
        </p:blipFill>
        <p:spPr>
          <a:xfrm>
            <a:off x="6464928" y="1773220"/>
            <a:ext cx="2527628" cy="309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929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4AB58CFA-7AFD-46D5-9D74-4695063266F1}"/>
              </a:ext>
            </a:extLst>
          </p:cNvPr>
          <p:cNvSpPr txBox="1">
            <a:spLocks/>
          </p:cNvSpPr>
          <p:nvPr/>
        </p:nvSpPr>
        <p:spPr>
          <a:xfrm>
            <a:off x="685800" y="167167"/>
            <a:ext cx="77724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428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400" b="1" dirty="0">
                <a:solidFill>
                  <a:srgbClr val="000000"/>
                </a:solidFill>
                <a:latin typeface="Myriad Pro" panose="020B0503030403020204" pitchFamily="34" charset="0"/>
              </a:rPr>
              <a:t>Why Being a Council Member Isn’t Easy</a:t>
            </a:r>
            <a:endParaRPr lang="en-US" sz="2400" dirty="0">
              <a:solidFill>
                <a:srgbClr val="000000"/>
              </a:solidFill>
              <a:latin typeface="Myriad Pro" panose="020B050303040302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>
          <a:xfrm>
            <a:off x="4049729" y="1038611"/>
            <a:ext cx="4879660" cy="4112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kern="1200" dirty="0"/>
          </a:p>
          <a:p>
            <a:endParaRPr lang="en-US" kern="1200" dirty="0"/>
          </a:p>
        </p:txBody>
      </p:sp>
      <p:sp>
        <p:nvSpPr>
          <p:cNvPr id="2" name="TextBox 1"/>
          <p:cNvSpPr txBox="1"/>
          <p:nvPr/>
        </p:nvSpPr>
        <p:spPr>
          <a:xfrm>
            <a:off x="893723" y="1293469"/>
            <a:ext cx="2101032" cy="2931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/>
        </p:nvSpPr>
        <p:spPr>
          <a:xfrm>
            <a:off x="4206523" y="1046449"/>
            <a:ext cx="4158410" cy="36526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kern="1200" dirty="0"/>
          </a:p>
          <a:p>
            <a:endParaRPr lang="en-US" kern="1200" dirty="0"/>
          </a:p>
          <a:p>
            <a:endParaRPr lang="en-US" kern="1200" dirty="0"/>
          </a:p>
        </p:txBody>
      </p:sp>
      <p:pic>
        <p:nvPicPr>
          <p:cNvPr id="10" name="Picture 9" descr="images copy 9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40" y="1600237"/>
            <a:ext cx="2576918" cy="1491178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/>
        </p:nvSpPr>
        <p:spPr>
          <a:xfrm>
            <a:off x="4206523" y="916824"/>
            <a:ext cx="4722866" cy="383222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1200" dirty="0"/>
              <a:t>Challenging Issues</a:t>
            </a:r>
          </a:p>
          <a:p>
            <a:pPr marL="0" indent="0">
              <a:buNone/>
            </a:pPr>
            <a:endParaRPr lang="en-US" kern="1200" dirty="0"/>
          </a:p>
          <a:p>
            <a:r>
              <a:rPr lang="en-US" kern="1200" dirty="0"/>
              <a:t>Varied Opinions/Perspectives</a:t>
            </a:r>
          </a:p>
          <a:p>
            <a:pPr marL="0" indent="0">
              <a:buNone/>
            </a:pPr>
            <a:endParaRPr lang="en-US" kern="1200" dirty="0"/>
          </a:p>
          <a:p>
            <a:r>
              <a:rPr lang="en-US" kern="1200" dirty="0"/>
              <a:t>Group Decision Making</a:t>
            </a:r>
          </a:p>
          <a:p>
            <a:endParaRPr lang="en-US" kern="1200" dirty="0"/>
          </a:p>
          <a:p>
            <a:r>
              <a:rPr lang="en-US" kern="1200" dirty="0"/>
              <a:t>Not a Group of Your Choosing</a:t>
            </a:r>
          </a:p>
          <a:p>
            <a:endParaRPr lang="en-US" kern="1200" dirty="0"/>
          </a:p>
          <a:p>
            <a:r>
              <a:rPr lang="en-US" kern="1200" dirty="0"/>
              <a:t>It’s Done in Public/Anyone Can</a:t>
            </a:r>
          </a:p>
          <a:p>
            <a:pPr marL="0" indent="0">
              <a:buNone/>
            </a:pPr>
            <a:r>
              <a:rPr lang="en-US" kern="1200" dirty="0"/>
              <a:t>   Participate</a:t>
            </a:r>
          </a:p>
          <a:p>
            <a:pPr marL="0" indent="0">
              <a:buNone/>
            </a:pPr>
            <a:endParaRPr lang="en-US" kern="1200" dirty="0"/>
          </a:p>
          <a:p>
            <a:r>
              <a:rPr lang="en-US" kern="1200" dirty="0"/>
              <a:t>Media and Public Scrutiny (Social Media)</a:t>
            </a:r>
          </a:p>
          <a:p>
            <a:pPr marL="0" indent="0">
              <a:buNone/>
            </a:pPr>
            <a:endParaRPr lang="en-US" kern="1200" dirty="0"/>
          </a:p>
          <a:p>
            <a:pPr marL="0" indent="0">
              <a:buNone/>
            </a:pPr>
            <a:endParaRPr lang="en-US" kern="1200" dirty="0"/>
          </a:p>
          <a:p>
            <a:endParaRPr lang="en-US" kern="1200" dirty="0"/>
          </a:p>
          <a:p>
            <a:endParaRPr lang="en-US" kern="1200" dirty="0"/>
          </a:p>
        </p:txBody>
      </p:sp>
    </p:spTree>
    <p:extLst>
      <p:ext uri="{BB962C8B-B14F-4D97-AF65-F5344CB8AC3E}">
        <p14:creationId xmlns:p14="http://schemas.microsoft.com/office/powerpoint/2010/main" val="3064754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JPIA (PPT)">
      <a:dk1>
        <a:srgbClr val="006330"/>
      </a:dk1>
      <a:lt1>
        <a:srgbClr val="FFFFFF"/>
      </a:lt1>
      <a:dk2>
        <a:srgbClr val="76A46E"/>
      </a:dk2>
      <a:lt2>
        <a:srgbClr val="E3E2C6"/>
      </a:lt2>
      <a:accent1>
        <a:srgbClr val="2B3B3B"/>
      </a:accent1>
      <a:accent2>
        <a:srgbClr val="7D88B8"/>
      </a:accent2>
      <a:accent3>
        <a:srgbClr val="013752"/>
      </a:accent3>
      <a:accent4>
        <a:srgbClr val="503B7A"/>
      </a:accent4>
      <a:accent5>
        <a:srgbClr val="146496"/>
      </a:accent5>
      <a:accent6>
        <a:srgbClr val="5D0B0F"/>
      </a:accent6>
      <a:hlink>
        <a:srgbClr val="146496"/>
      </a:hlink>
      <a:folHlink>
        <a:srgbClr val="503B7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85ec1037-50fa-4afc-a50d-6422a3d7c794" ContentTypeId="0x0101" PreviousValue="false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pleted_x0020_Status xmlns="867614e7-3f48-44ec-9ffe-b0c31f79d8c4">false</Completed_x0020_Status>
    <CWRMItemRecordClassificationTaxHTField0 xmlns="867614e7-3f48-44ec-9ffe-b0c31f79d8c4" xsi:nil="true"/>
    <TaxCatchAll xmlns="867614e7-3f48-44ec-9ffe-b0c31f79d8c4" xsi:nil="true"/>
    <Retention_x0020_Trigger_x0020_Date xmlns="867614e7-3f48-44ec-9ffe-b0c31f79d8c4" xsi:nil="true"/>
    <IconOverlay xmlns="http://schemas.microsoft.com/sharepoint/v4" xsi:nil="true"/>
    <CWRMItemRecordData xmlns="867614e7-3f48-44ec-9ffe-b0c31f79d8c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4E29B452321048AEF32F437248682A" ma:contentTypeVersion="18" ma:contentTypeDescription="Create a new document." ma:contentTypeScope="" ma:versionID="3089e72ae53a956fc494407b5d05518b">
  <xsd:schema xmlns:xsd="http://www.w3.org/2001/XMLSchema" xmlns:xs="http://www.w3.org/2001/XMLSchema" xmlns:p="http://schemas.microsoft.com/office/2006/metadata/properties" xmlns:ns1="http://schemas.microsoft.com/sharepoint/v3" xmlns:ns2="867614e7-3f48-44ec-9ffe-b0c31f79d8c4" xmlns:ns3="90347f69-adf0-4023-8024-32703fbc6c08" xmlns:ns4="47603e70-efd9-466a-9882-d1f86fe54a78" xmlns:ns5="http://schemas.microsoft.com/sharepoint/v4" targetNamespace="http://schemas.microsoft.com/office/2006/metadata/properties" ma:root="true" ma:fieldsID="12b7c25c796a268d9ace1fdbc8d26dc4" ns1:_="" ns2:_="" ns3:_="" ns4:_="" ns5:_="">
    <xsd:import namespace="http://schemas.microsoft.com/sharepoint/v3"/>
    <xsd:import namespace="867614e7-3f48-44ec-9ffe-b0c31f79d8c4"/>
    <xsd:import namespace="90347f69-adf0-4023-8024-32703fbc6c08"/>
    <xsd:import namespace="47603e70-efd9-466a-9882-d1f86fe54a78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CWRMItemUniqueId" minOccurs="0"/>
                <xsd:element ref="ns2:CWRMItemRecordState" minOccurs="0"/>
                <xsd:element ref="ns2:CWRMItemRecordCategory" minOccurs="0"/>
                <xsd:element ref="ns2:CWRMItemRecordStatus" minOccurs="0"/>
                <xsd:element ref="ns2:CWRMItemRecordDeclaredDate" minOccurs="0"/>
                <xsd:element ref="ns2:CWRMItemRecordVital" minOccurs="0"/>
                <xsd:element ref="ns2:TaxCatchAll" minOccurs="0"/>
                <xsd:element ref="ns2:TaxCatchAllLabel" minOccurs="0"/>
                <xsd:element ref="ns2:CWRMItemRecordClassificationTaxHTField0" minOccurs="0"/>
                <xsd:element ref="ns2:CWRMItemRecordData" minOccurs="0"/>
                <xsd:element ref="ns2:Completed_x0020_Status" minOccurs="0"/>
                <xsd:element ref="ns2:Retention_x0020_Trigger_x0020_Date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5:IconOverlay" minOccurs="0"/>
                <xsd:element ref="ns1:_vti_ItemDeclaredRecord" minOccurs="0"/>
                <xsd:element ref="ns1:_vti_ItemHoldRecordStatu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vti_ItemDeclaredRecord" ma:index="33" nillable="true" ma:displayName="Declared Record" ma:hidden="true" ma:internalName="_vti_ItemDeclaredRecord" ma:readOnly="true">
      <xsd:simpleType>
        <xsd:restriction base="dms:DateTime"/>
      </xsd:simpleType>
    </xsd:element>
    <xsd:element name="_vti_ItemHoldRecordStatus" ma:index="34" nillable="true" ma:displayName="Hold and Record Status" ma:decimals="0" ma:description="" ma:hidden="true" ma:indexed="true" ma:internalName="_vti_ItemHoldRecordStatu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7614e7-3f48-44ec-9ffe-b0c31f79d8c4" elementFormDefault="qualified">
    <xsd:import namespace="http://schemas.microsoft.com/office/2006/documentManagement/types"/>
    <xsd:import namespace="http://schemas.microsoft.com/office/infopath/2007/PartnerControls"/>
    <xsd:element name="CWRMItemUniqueId" ma:index="2" nillable="true" ma:displayName="Content ID" ma:description="A universally unique identifier assigned to the item." ma:internalName="CWRMItemUniqueId" ma:readOnly="true">
      <xsd:simpleType>
        <xsd:restriction base="dms:Text"/>
      </xsd:simpleType>
    </xsd:element>
    <xsd:element name="CWRMItemRecordState" ma:index="3" nillable="true" ma:displayName="Record State" ma:description="The current state of this item as it pertains to records management." ma:internalName="CWRMItemRecordState" ma:readOnly="true">
      <xsd:simpleType>
        <xsd:restriction base="dms:Text"/>
      </xsd:simpleType>
    </xsd:element>
    <xsd:element name="CWRMItemRecordCategory" ma:index="4" nillable="true" ma:displayName="Record Category" ma:description="Identifies the current record category for the item." ma:internalName="CWRMItemRecordCategory" ma:readOnly="true">
      <xsd:simpleType>
        <xsd:restriction base="dms:Text"/>
      </xsd:simpleType>
    </xsd:element>
    <xsd:element name="CWRMItemRecordStatus" ma:index="5" nillable="true" ma:displayName="Record Status" ma:description="The current status of this item as it pertains to records management." ma:internalName="CWRMItemRecordStatus" ma:readOnly="true">
      <xsd:simpleType>
        <xsd:restriction base="dms:Text"/>
      </xsd:simpleType>
    </xsd:element>
    <xsd:element name="CWRMItemRecordDeclaredDate" ma:index="6" nillable="true" ma:displayName="Record Declared Date" ma:description="The date and time that the item was declared a record." ma:format="DateTime" ma:internalName="CWRMItemRecordDeclaredDate" ma:readOnly="true">
      <xsd:simpleType>
        <xsd:restriction base="dms:DateTime"/>
      </xsd:simpleType>
    </xsd:element>
    <xsd:element name="CWRMItemRecordVital" ma:index="7" nillable="true" ma:displayName="Record Vital" ma:description="Indicates if this item is considered vital to the organization." ma:internalName="CWRMItemRecordVital" ma:readOnly="true">
      <xsd:simpleType>
        <xsd:restriction base="dms:Boolean"/>
      </xsd:simpleType>
    </xsd:element>
    <xsd:element name="TaxCatchAll" ma:index="11" nillable="true" ma:displayName="Taxonomy Catch All Column" ma:hidden="true" ma:list="{6e152c26-8d5b-4f1b-9538-67f88d8876ac}" ma:internalName="TaxCatchAll" ma:readOnly="false" ma:showField="CatchAllData" ma:web="47603e70-efd9-466a-9882-d1f86fe54a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6e152c26-8d5b-4f1b-9538-67f88d8876ac}" ma:internalName="TaxCatchAllLabel" ma:readOnly="true" ma:showField="CatchAllDataLabel" ma:web="47603e70-efd9-466a-9882-d1f86fe54a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WRMItemRecordClassificationTaxHTField0" ma:index="13" nillable="true" ma:displayName="Record Classification_0" ma:hidden="true" ma:internalName="CWRMItemRecordClassificationTaxHTField0" ma:readOnly="false">
      <xsd:simpleType>
        <xsd:restriction base="dms:Note"/>
      </xsd:simpleType>
    </xsd:element>
    <xsd:element name="CWRMItemRecordData" ma:index="15" nillable="true" ma:displayName="Record Data" ma:description="Contains system specific record data for the item." ma:hidden="true" ma:internalName="CWRMItemRecordData" ma:readOnly="false">
      <xsd:simpleType>
        <xsd:restriction base="dms:Note"/>
      </xsd:simpleType>
    </xsd:element>
    <xsd:element name="Completed_x0020_Status" ma:index="18" nillable="true" ma:displayName="Completed Status" ma:default="0" ma:internalName="Completed_x0020_Status">
      <xsd:simpleType>
        <xsd:restriction base="dms:Boolean"/>
      </xsd:simpleType>
    </xsd:element>
    <xsd:element name="Retention_x0020_Trigger_x0020_Date" ma:index="19" nillable="true" ma:displayName="Retention Trigger Date" ma:format="DateOnly" ma:internalName="Retention_x0020_Trigger_x0020_Date" ma:readOnly="fals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347f69-adf0-4023-8024-32703fbc6c08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1" nillable="true" ma:displayName="Tags" ma:internalName="MediaServiceAutoTags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2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3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603e70-efd9-466a-9882-d1f86fe54a78" elementFormDefault="qualified">
    <xsd:import namespace="http://schemas.microsoft.com/office/2006/documentManagement/types"/>
    <xsd:import namespace="http://schemas.microsoft.com/office/infopath/2007/PartnerControls"/>
    <xsd:element name="SharedWithUsers" ma:index="3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32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275CAB1-B929-425A-9736-FDCE899E051F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F2E921D2-3F37-410E-B6FB-3E21A8452EE2}">
  <ds:schemaRefs>
    <ds:schemaRef ds:uri="http://schemas.microsoft.com/office/2006/metadata/properties"/>
    <ds:schemaRef ds:uri="http://schemas.microsoft.com/office/infopath/2007/PartnerControls"/>
    <ds:schemaRef ds:uri="867614e7-3f48-44ec-9ffe-b0c31f79d8c4"/>
    <ds:schemaRef ds:uri="http://schemas.microsoft.com/sharepoint/v4"/>
  </ds:schemaRefs>
</ds:datastoreItem>
</file>

<file path=customXml/itemProps3.xml><?xml version="1.0" encoding="utf-8"?>
<ds:datastoreItem xmlns:ds="http://schemas.openxmlformats.org/officeDocument/2006/customXml" ds:itemID="{9792E174-F330-4363-8A01-2CD3ED5D5F3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B1BD501-5EB3-46D7-9CD0-E82919D15E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67614e7-3f48-44ec-9ffe-b0c31f79d8c4"/>
    <ds:schemaRef ds:uri="90347f69-adf0-4023-8024-32703fbc6c08"/>
    <ds:schemaRef ds:uri="47603e70-efd9-466a-9882-d1f86fe54a78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10229</TotalTime>
  <Words>1922</Words>
  <Application>Microsoft Macintosh PowerPoint</Application>
  <PresentationFormat>On-screen Show (16:9)</PresentationFormat>
  <Paragraphs>435</Paragraphs>
  <Slides>49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Arial</vt:lpstr>
      <vt:lpstr>Calibri</vt:lpstr>
      <vt:lpstr>Myriad Pro</vt:lpstr>
      <vt:lpstr>Verdana</vt:lpstr>
      <vt:lpstr>Office Theme</vt:lpstr>
      <vt:lpstr>PowerPoint Presentation</vt:lpstr>
      <vt:lpstr>PowerPoint Presentation</vt:lpstr>
      <vt:lpstr>HERMAN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Six Attributes of Exceptional City Councils</vt:lpstr>
      <vt:lpstr>Six Attributes of Exceptional City Councils</vt:lpstr>
      <vt:lpstr>PowerPoint Presentation</vt:lpstr>
      <vt:lpstr>PowerPoint Presentation</vt:lpstr>
      <vt:lpstr>PowerPoint Presentation</vt:lpstr>
    </vt:vector>
  </TitlesOfParts>
  <Company>juve creative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JUVE Creative, Inc.</dc:creator>
  <cp:lastModifiedBy>Audin Leung</cp:lastModifiedBy>
  <cp:revision>253</cp:revision>
  <cp:lastPrinted>2022-09-06T19:02:35Z</cp:lastPrinted>
  <dcterms:created xsi:type="dcterms:W3CDTF">2014-12-19T20:21:24Z</dcterms:created>
  <dcterms:modified xsi:type="dcterms:W3CDTF">2022-11-14T20:35:52Z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0x010100C24E29B452321048AEF32F437248682A</vt:lpwstr>
  </property>
</Properties>
</file>