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86" r:id="rId3"/>
    <p:sldMasterId id="2147483670" r:id="rId4"/>
    <p:sldMasterId id="2147483697" r:id="rId5"/>
  </p:sldMasterIdLst>
  <p:notesMasterIdLst>
    <p:notesMasterId r:id="rId20"/>
  </p:notesMasterIdLst>
  <p:handoutMasterIdLst>
    <p:handoutMasterId r:id="rId21"/>
  </p:handoutMasterIdLst>
  <p:sldIdLst>
    <p:sldId id="273" r:id="rId6"/>
    <p:sldId id="284" r:id="rId7"/>
    <p:sldId id="274" r:id="rId8"/>
    <p:sldId id="279" r:id="rId9"/>
    <p:sldId id="291" r:id="rId10"/>
    <p:sldId id="316" r:id="rId11"/>
    <p:sldId id="288" r:id="rId12"/>
    <p:sldId id="311" r:id="rId13"/>
    <p:sldId id="320" r:id="rId14"/>
    <p:sldId id="271" r:id="rId15"/>
    <p:sldId id="276" r:id="rId16"/>
    <p:sldId id="319" r:id="rId17"/>
    <p:sldId id="317" r:id="rId18"/>
    <p:sldId id="31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  <a:srgbClr val="D0D8E8"/>
    <a:srgbClr val="FF7C80"/>
    <a:srgbClr val="2684A6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1" autoAdjust="0"/>
    <p:restoredTop sz="82054" autoAdjust="0"/>
  </p:normalViewPr>
  <p:slideViewPr>
    <p:cSldViewPr>
      <p:cViewPr varScale="1">
        <p:scale>
          <a:sx n="93" d="100"/>
          <a:sy n="93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434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wa.loc\Shares\Admgt\mgossman\Budget\FY18-19\FY%2018-19%20WT%20Budget_w%20Bonds_20180124_testz_nmwd%20cash_son%202.1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'Historical rates-data (2)'!$B$165</c:f>
              <c:strCache>
                <c:ptCount val="1"/>
                <c:pt idx="0">
                  <c:v>Budget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6633065176255128E-2"/>
                  <c:y val="2.648129482271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25917813352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rates-data (2)'!$A$176:$A$187</c:f>
              <c:strCache>
                <c:ptCount val="12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</c:v>
                </c:pt>
              </c:strCache>
            </c:strRef>
          </c:cat>
          <c:val>
            <c:numRef>
              <c:f>'Historical rates-data (2)'!$B$176:$B$187</c:f>
              <c:numCache>
                <c:formatCode>_(* #,##0_);_(* \(#,##0\);_(* "-"??_);_(@_)</c:formatCode>
                <c:ptCount val="12"/>
                <c:pt idx="0">
                  <c:v>63061</c:v>
                </c:pt>
                <c:pt idx="1">
                  <c:v>63893</c:v>
                </c:pt>
                <c:pt idx="2">
                  <c:v>64864</c:v>
                </c:pt>
                <c:pt idx="3">
                  <c:v>60893</c:v>
                </c:pt>
                <c:pt idx="4">
                  <c:v>54591</c:v>
                </c:pt>
                <c:pt idx="5">
                  <c:v>49853</c:v>
                </c:pt>
                <c:pt idx="6">
                  <c:v>47848</c:v>
                </c:pt>
                <c:pt idx="7">
                  <c:v>45961</c:v>
                </c:pt>
                <c:pt idx="8">
                  <c:v>48609</c:v>
                </c:pt>
                <c:pt idx="9">
                  <c:v>46000</c:v>
                </c:pt>
                <c:pt idx="10">
                  <c:v>50590</c:v>
                </c:pt>
                <c:pt idx="11">
                  <c:v>40524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'Historical rates-data (2)'!$C$165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2.648129482271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440679238475826"/>
                  <c:y val="3.9584042414834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58467783943497E-2"/>
                  <c:y val="4.501820119862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rates-data (2)'!$A$176:$A$187</c:f>
              <c:strCache>
                <c:ptCount val="12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</c:v>
                </c:pt>
              </c:strCache>
            </c:strRef>
          </c:cat>
          <c:val>
            <c:numRef>
              <c:f>'Historical rates-data (2)'!$C$176:$C$187</c:f>
              <c:numCache>
                <c:formatCode>_(* #,##0_);_(* \(#,##0\);_(* "-"??_);_(@_)</c:formatCode>
                <c:ptCount val="12"/>
                <c:pt idx="0">
                  <c:v>64286</c:v>
                </c:pt>
                <c:pt idx="1">
                  <c:v>65740</c:v>
                </c:pt>
                <c:pt idx="2">
                  <c:v>60711</c:v>
                </c:pt>
                <c:pt idx="3">
                  <c:v>54931</c:v>
                </c:pt>
                <c:pt idx="4">
                  <c:v>45873</c:v>
                </c:pt>
                <c:pt idx="5">
                  <c:v>47045</c:v>
                </c:pt>
                <c:pt idx="6">
                  <c:v>48527</c:v>
                </c:pt>
                <c:pt idx="7">
                  <c:v>54244</c:v>
                </c:pt>
                <c:pt idx="8">
                  <c:v>54963</c:v>
                </c:pt>
                <c:pt idx="9">
                  <c:v>46318</c:v>
                </c:pt>
                <c:pt idx="10">
                  <c:v>39989.283639761255</c:v>
                </c:pt>
                <c:pt idx="11">
                  <c:v>40355.9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598792"/>
        <c:axId val="393599184"/>
      </c:lineChart>
      <c:catAx>
        <c:axId val="39359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baseline="0">
                    <a:latin typeface="Calibri" panose="020F0502020204030204" pitchFamily="34" charset="0"/>
                  </a:rPr>
                  <a:t>Fiscal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3599184"/>
        <c:crosses val="autoZero"/>
        <c:auto val="1"/>
        <c:lblAlgn val="ctr"/>
        <c:lblOffset val="100"/>
        <c:noMultiLvlLbl val="0"/>
      </c:catAx>
      <c:valAx>
        <c:axId val="393599184"/>
        <c:scaling>
          <c:orientation val="minMax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baseline="0">
                    <a:latin typeface="Calibri" panose="020F0502020204030204" pitchFamily="34" charset="0"/>
                  </a:rPr>
                  <a:t>Acre-Feet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9359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05120388506491"/>
          <c:y val="0.91437367150433357"/>
          <c:w val="0.24584920489305009"/>
          <c:h val="6.7089422119763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96567521711536E-2"/>
          <c:y val="2.1680609251574647E-2"/>
          <c:w val="0.89238397915915457"/>
          <c:h val="0.76744045649755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data'!$A$89</c:f>
              <c:strCache>
                <c:ptCount val="1"/>
                <c:pt idx="0">
                  <c:v>Sonoma County Water Agency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data'!$B$89:$H$89</c:f>
              <c:numCache>
                <c:formatCode>General</c:formatCode>
                <c:ptCount val="6"/>
                <c:pt idx="0" formatCode="_(&quot;$&quot;* #,##0_);_(&quot;$&quot;* \(#,##0\);_(&quot;$&quot;* &quot;-&quot;??_);_(@_)">
                  <c:v>877.88</c:v>
                </c:pt>
              </c:numCache>
            </c:numRef>
          </c:val>
        </c:ser>
        <c:ser>
          <c:idx val="1"/>
          <c:order val="1"/>
          <c:tx>
            <c:strRef>
              <c:f>'chart data'!$A$90</c:f>
              <c:strCache>
                <c:ptCount val="1"/>
                <c:pt idx="0">
                  <c:v>Metropolitan Water District of Southern California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data'!$B$90:$H$90</c:f>
              <c:numCache>
                <c:formatCode>_(* #,##0_);_(* \(#,##0\);_(* "-"??_);_(@_)</c:formatCode>
                <c:ptCount val="6"/>
                <c:pt idx="1">
                  <c:v>1192</c:v>
                </c:pt>
              </c:numCache>
            </c:numRef>
          </c:val>
        </c:ser>
        <c:ser>
          <c:idx val="2"/>
          <c:order val="2"/>
          <c:tx>
            <c:strRef>
              <c:f>'chart data'!$A$91</c:f>
              <c:strCache>
                <c:ptCount val="1"/>
                <c:pt idx="0">
                  <c:v>Santa Clara Valley Water District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data'!$B$91:$H$91</c:f>
              <c:numCache>
                <c:formatCode>General</c:formatCode>
                <c:ptCount val="6"/>
                <c:pt idx="2" formatCode="_(* #,##0_);_(* \(#,##0\);_(* &quot;-&quot;??_);_(@_)">
                  <c:v>1275</c:v>
                </c:pt>
              </c:numCache>
            </c:numRef>
          </c:val>
        </c:ser>
        <c:ser>
          <c:idx val="3"/>
          <c:order val="3"/>
          <c:tx>
            <c:strRef>
              <c:f>'chart data'!$A$92</c:f>
              <c:strCache>
                <c:ptCount val="1"/>
                <c:pt idx="0">
                  <c:v>Zone 7 Water Agency (Pleasanton, Livermore)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data'!$B$92:$H$92</c:f>
              <c:numCache>
                <c:formatCode>General</c:formatCode>
                <c:ptCount val="6"/>
                <c:pt idx="3" formatCode="_(* #,##0_);_(* \(#,##0\);_(* &quot;-&quot;??_);_(@_)">
                  <c:v>1577.7314982420846</c:v>
                </c:pt>
              </c:numCache>
            </c:numRef>
          </c:val>
        </c:ser>
        <c:ser>
          <c:idx val="4"/>
          <c:order val="4"/>
          <c:tx>
            <c:strRef>
              <c:f>'chart data'!$A$93</c:f>
              <c:strCache>
                <c:ptCount val="1"/>
                <c:pt idx="0">
                  <c:v>San Francisco Public Utilities Commission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data'!$B$93:$H$93</c:f>
              <c:numCache>
                <c:formatCode>General</c:formatCode>
                <c:ptCount val="6"/>
                <c:pt idx="4" formatCode="_(* #,##0_);_(* \(#,##0\);_(* &quot;-&quot;??_);_(@_)">
                  <c:v>1786</c:v>
                </c:pt>
              </c:numCache>
            </c:numRef>
          </c:val>
        </c:ser>
        <c:ser>
          <c:idx val="5"/>
          <c:order val="5"/>
          <c:tx>
            <c:strRef>
              <c:f>'chart data'!$A$94</c:f>
              <c:strCache>
                <c:ptCount val="1"/>
                <c:pt idx="0">
                  <c:v>Contra Costa Water District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'chart data'!$A$89:$A$94</c:f>
              <c:strCache>
                <c:ptCount val="6"/>
                <c:pt idx="0">
                  <c:v>Sonoma County Water Agency</c:v>
                </c:pt>
                <c:pt idx="1">
                  <c:v>Metropolitan Water District of Southern California</c:v>
                </c:pt>
                <c:pt idx="2">
                  <c:v>Santa Clara Valley Water District</c:v>
                </c:pt>
                <c:pt idx="3">
                  <c:v>Zone 7 Water Agency (Pleasanton, Livermore)</c:v>
                </c:pt>
                <c:pt idx="4">
                  <c:v>San Francisco Public Utilities Commission</c:v>
                </c:pt>
                <c:pt idx="5">
                  <c:v>Contra Costa Water District</c:v>
                </c:pt>
              </c:strCache>
            </c:strRef>
          </c:cat>
          <c:val>
            <c:numRef>
              <c:f>'chart data'!$B$94:$H$94</c:f>
              <c:numCache>
                <c:formatCode>General</c:formatCode>
                <c:ptCount val="6"/>
                <c:pt idx="5" formatCode="_(* #,##0_);_(* \(#,##0\);_(* &quot;-&quot;??_);_(@_)">
                  <c:v>1838.234369360337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93332848"/>
        <c:axId val="393333240"/>
      </c:barChart>
      <c:catAx>
        <c:axId val="3933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33240"/>
        <c:crosses val="autoZero"/>
        <c:auto val="0"/>
        <c:lblAlgn val="ctr"/>
        <c:lblOffset val="100"/>
        <c:tickLblSkip val="1"/>
        <c:noMultiLvlLbl val="0"/>
      </c:catAx>
      <c:valAx>
        <c:axId val="393333240"/>
        <c:scaling>
          <c:orientation val="minMax"/>
          <c:max val="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6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328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833017606082"/>
          <c:y val="0.11717537580529706"/>
          <c:w val="0.81335707853233885"/>
          <c:h val="0.7528379078070806"/>
        </c:manualLayout>
      </c:layout>
      <c:lineChart>
        <c:grouping val="standard"/>
        <c:varyColors val="0"/>
        <c:ser>
          <c:idx val="1"/>
          <c:order val="1"/>
          <c:spPr>
            <a:ln w="38100"/>
          </c:spPr>
          <c:cat>
            <c:numRef>
              <c:f>'Scenario 1 Chart Data'!$C$51:$O$72</c:f>
              <c:numCache>
                <c:formatCode>General</c:formatCode>
                <c:ptCount val="2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</c:numCache>
            </c:numRef>
          </c:cat>
          <c:val>
            <c:numRef>
              <c:f>'Scenario 1 Chart Data'!$Q$51:$Q$72</c:f>
              <c:numCache>
                <c:formatCode>#,##0.00_);\(#,##0.00\)</c:formatCode>
                <c:ptCount val="22"/>
                <c:pt idx="0">
                  <c:v>1000.1539346680753</c:v>
                </c:pt>
                <c:pt idx="1">
                  <c:v>1057.1627089441556</c:v>
                </c:pt>
                <c:pt idx="2">
                  <c:v>1117.4209833539724</c:v>
                </c:pt>
                <c:pt idx="3">
                  <c:v>1181.1139794051487</c:v>
                </c:pt>
                <c:pt idx="4">
                  <c:v>1248.437476231242</c:v>
                </c:pt>
                <c:pt idx="5">
                  <c:v>1310.8593500428042</c:v>
                </c:pt>
                <c:pt idx="6">
                  <c:v>1350.1851305440885</c:v>
                </c:pt>
                <c:pt idx="7">
                  <c:v>1390.6906844604111</c:v>
                </c:pt>
                <c:pt idx="8">
                  <c:v>1432.4114049942236</c:v>
                </c:pt>
                <c:pt idx="9">
                  <c:v>1475.3837471440504</c:v>
                </c:pt>
                <c:pt idx="10">
                  <c:v>1519.6452595583719</c:v>
                </c:pt>
                <c:pt idx="11">
                  <c:v>1565.2346173451231</c:v>
                </c:pt>
                <c:pt idx="12">
                  <c:v>1612.1916558654768</c:v>
                </c:pt>
                <c:pt idx="13">
                  <c:v>1660.5574055414411</c:v>
                </c:pt>
                <c:pt idx="14">
                  <c:v>1710.3741277076845</c:v>
                </c:pt>
                <c:pt idx="15">
                  <c:v>1761.685351538915</c:v>
                </c:pt>
                <c:pt idx="16">
                  <c:v>1814.5359120850826</c:v>
                </c:pt>
                <c:pt idx="17">
                  <c:v>1868.9719894476352</c:v>
                </c:pt>
                <c:pt idx="18">
                  <c:v>1925.0411491310642</c:v>
                </c:pt>
                <c:pt idx="19">
                  <c:v>1982.7923836049963</c:v>
                </c:pt>
                <c:pt idx="20">
                  <c:v>2042.2761551131462</c:v>
                </c:pt>
                <c:pt idx="21">
                  <c:v>2103.5444397665406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334024"/>
        <c:axId val="3933344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cat>
                  <c:numRef>
                    <c:extLst>
                      <c:ext uri="{02D57815-91ED-43cb-92C2-25804820EDAC}">
                        <c15:formulaRef>
                          <c15:sqref>'Scenario 1 Chart Data'!$C$51:$O$72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  <c:pt idx="10">
                        <c:v>2029</c:v>
                      </c:pt>
                      <c:pt idx="11">
                        <c:v>2030</c:v>
                      </c:pt>
                      <c:pt idx="12">
                        <c:v>2031</c:v>
                      </c:pt>
                      <c:pt idx="13">
                        <c:v>2032</c:v>
                      </c:pt>
                      <c:pt idx="14">
                        <c:v>2033</c:v>
                      </c:pt>
                      <c:pt idx="15">
                        <c:v>2034</c:v>
                      </c:pt>
                      <c:pt idx="16">
                        <c:v>2035</c:v>
                      </c:pt>
                      <c:pt idx="17">
                        <c:v>2036</c:v>
                      </c:pt>
                      <c:pt idx="18">
                        <c:v>2037</c:v>
                      </c:pt>
                      <c:pt idx="19">
                        <c:v>2038</c:v>
                      </c:pt>
                      <c:pt idx="20">
                        <c:v>2039</c:v>
                      </c:pt>
                      <c:pt idx="21">
                        <c:v>2040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'Scenario 1 Chart Data'!$P$51:$P$72</c15:sqref>
                        </c15:formulaRef>
                      </c:ext>
                    </c:extLst>
                    <c:numCache>
                      <c:formatCode>0.0%</c:formatCode>
                      <c:ptCount val="22"/>
                      <c:pt idx="0">
                        <c:v>5.8000000000000003E-2</c:v>
                      </c:pt>
                      <c:pt idx="1">
                        <c:v>5.7000000000000002E-2</c:v>
                      </c:pt>
                      <c:pt idx="2">
                        <c:v>5.7000000000000002E-2</c:v>
                      </c:pt>
                      <c:pt idx="3">
                        <c:v>5.7000000000000002E-2</c:v>
                      </c:pt>
                      <c:pt idx="4">
                        <c:v>5.7000000000000002E-2</c:v>
                      </c:pt>
                      <c:pt idx="5">
                        <c:v>0.05</c:v>
                      </c:pt>
                      <c:pt idx="6">
                        <c:v>0.03</c:v>
                      </c:pt>
                      <c:pt idx="7">
                        <c:v>0.03</c:v>
                      </c:pt>
                      <c:pt idx="8">
                        <c:v>0.03</c:v>
                      </c:pt>
                      <c:pt idx="9">
                        <c:v>0.03</c:v>
                      </c:pt>
                      <c:pt idx="10">
                        <c:v>0.03</c:v>
                      </c:pt>
                      <c:pt idx="11">
                        <c:v>0.03</c:v>
                      </c:pt>
                      <c:pt idx="12">
                        <c:v>0.03</c:v>
                      </c:pt>
                      <c:pt idx="13">
                        <c:v>0.03</c:v>
                      </c:pt>
                      <c:pt idx="14">
                        <c:v>0.03</c:v>
                      </c:pt>
                      <c:pt idx="15">
                        <c:v>0.03</c:v>
                      </c:pt>
                      <c:pt idx="16">
                        <c:v>0.03</c:v>
                      </c:pt>
                      <c:pt idx="17">
                        <c:v>0.03</c:v>
                      </c:pt>
                      <c:pt idx="18">
                        <c:v>0.03</c:v>
                      </c:pt>
                      <c:pt idx="19">
                        <c:v>0.03</c:v>
                      </c:pt>
                      <c:pt idx="20">
                        <c:v>0.03</c:v>
                      </c:pt>
                      <c:pt idx="21">
                        <c:v>0.03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933340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2000"/>
            </a:pPr>
            <a:endParaRPr lang="en-US"/>
          </a:p>
        </c:txPr>
        <c:crossAx val="393334416"/>
        <c:crosses val="autoZero"/>
        <c:auto val="1"/>
        <c:lblAlgn val="ctr"/>
        <c:lblOffset val="100"/>
        <c:noMultiLvlLbl val="0"/>
      </c:catAx>
      <c:valAx>
        <c:axId val="3933344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2000"/>
                  <a:t>Rate per Acre-foot</a:t>
                </a:r>
                <a:r>
                  <a:rPr lang="en-US" sz="2000" baseline="0"/>
                  <a:t> 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2.0748057177784288E-2"/>
              <c:y val="0.36048305437230183"/>
            </c:manualLayout>
          </c:layout>
          <c:overlay val="0"/>
        </c:title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393334024"/>
        <c:crosses val="autoZero"/>
        <c:crossBetween val="between"/>
      </c:valAx>
      <c:spPr>
        <a:noFill/>
        <a:ln w="12700"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0.71836</cdr:x>
      <cdr:y>0.97771</cdr:y>
    </cdr:from>
    <cdr:to>
      <cdr:x>0.9962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53586" y="8370795"/>
          <a:ext cx="3888441" cy="190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0.23092</cdr:x>
      <cdr:y>0.74684</cdr:y>
    </cdr:from>
    <cdr:to>
      <cdr:x>0.96351</cdr:x>
      <cdr:y>0.86731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2164321" y="4495800"/>
          <a:ext cx="6866273" cy="7252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C0504D"/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600" b="1" u="none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Scenario 1</a:t>
          </a:r>
          <a:r>
            <a:rPr lang="en-US" sz="1600" b="1" u="none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– FY2016-2017 Actual</a:t>
          </a:r>
          <a:r>
            <a:rPr lang="en-US" sz="1600" b="1" baseline="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 Deliveries</a:t>
          </a:r>
          <a:r>
            <a:rPr lang="en-US" sz="16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 and 2015 UWMP Growth; All Hazard Mitigation </a:t>
          </a:r>
          <a:r>
            <a:rPr lang="en-US" sz="1600" b="1" dirty="0" smtClean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Projects; </a:t>
          </a:r>
          <a:r>
            <a:rPr lang="en-US" sz="16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No Large Capacity Projects until after 2040. </a:t>
          </a:r>
          <a:endParaRPr lang="en-US" sz="1600" dirty="0"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0.40009</cdr:x>
      <cdr:y>0.5467</cdr:y>
    </cdr:from>
    <cdr:to>
      <cdr:x>0.65474</cdr:x>
      <cdr:y>0.60364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49853" y="3291000"/>
          <a:ext cx="2386717" cy="342786"/>
        </a:xfrm>
        <a:prstGeom xmlns:a="http://schemas.openxmlformats.org/drawingml/2006/main" prst="rect">
          <a:avLst/>
        </a:prstGeom>
        <a:solidFill xmlns:a="http://schemas.openxmlformats.org/drawingml/2006/main">
          <a:srgbClr val="EBA18D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rgbClr val="C0504D"/>
              </a:solidFill>
              <a:latin typeface="+mn-lt"/>
              <a:ea typeface="Times New Roman" panose="02020603050405020304" pitchFamily="18" charset="0"/>
            </a:rPr>
            <a:t>Rate Increase = 5.7%</a:t>
          </a:r>
          <a:endParaRPr lang="en-US" sz="1600" dirty="0">
            <a:latin typeface="+mn-lt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0.20325</cdr:x>
      <cdr:y>0.65725</cdr:y>
    </cdr:from>
    <cdr:to>
      <cdr:x>0.4519</cdr:x>
      <cdr:y>0.71419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905000" y="3956497"/>
          <a:ext cx="2330451" cy="342786"/>
        </a:xfrm>
        <a:prstGeom xmlns:a="http://schemas.openxmlformats.org/drawingml/2006/main" prst="rect">
          <a:avLst/>
        </a:prstGeom>
        <a:solidFill xmlns:a="http://schemas.openxmlformats.org/drawingml/2006/main">
          <a:srgbClr val="E9EDF4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rgbClr val="558ED5"/>
              </a:solidFill>
              <a:latin typeface="+mn-lt"/>
              <a:ea typeface="Times New Roman" panose="02020603050405020304" pitchFamily="18" charset="0"/>
            </a:rPr>
            <a:t>Rate Increase = </a:t>
          </a:r>
          <a:r>
            <a:rPr lang="en-US" sz="1600" b="1" dirty="0" smtClean="0">
              <a:solidFill>
                <a:srgbClr val="558ED5"/>
              </a:solidFill>
              <a:latin typeface="+mn-lt"/>
              <a:ea typeface="Times New Roman" panose="02020603050405020304" pitchFamily="18" charset="0"/>
            </a:rPr>
            <a:t>5.9%</a:t>
          </a:r>
          <a:endParaRPr lang="en-US" sz="1600" dirty="0">
            <a:latin typeface="+mn-lt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0.26212</cdr:x>
      <cdr:y>0.27057</cdr:y>
    </cdr:from>
    <cdr:to>
      <cdr:x>0.50086</cdr:x>
      <cdr:y>0.32751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456737" y="1628773"/>
          <a:ext cx="2237584" cy="342786"/>
        </a:xfrm>
        <a:prstGeom xmlns:a="http://schemas.openxmlformats.org/drawingml/2006/main" prst="rect">
          <a:avLst/>
        </a:prstGeom>
        <a:solidFill xmlns:a="http://schemas.openxmlformats.org/drawingml/2006/main">
          <a:srgbClr val="D2EEC4"/>
        </a:solidFill>
        <a:ln xmlns:a="http://schemas.openxmlformats.org/drawingml/2006/main">
          <a:solidFill>
            <a:srgbClr val="6CA62C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rgbClr val="9BBB59"/>
              </a:solidFill>
              <a:latin typeface="+mn-lt"/>
              <a:ea typeface="Times New Roman" panose="02020603050405020304" pitchFamily="18" charset="0"/>
            </a:rPr>
            <a:t>Rate Increase = 3%</a:t>
          </a:r>
          <a:endParaRPr lang="en-US" sz="1600" dirty="0">
            <a:latin typeface="+mn-lt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0.21951</cdr:x>
      <cdr:y>0.55696</cdr:y>
    </cdr:from>
    <cdr:to>
      <cdr:x>0.40009</cdr:x>
      <cdr:y>0.57517</cdr:y>
    </cdr:to>
    <cdr:cxnSp macro="">
      <cdr:nvCxnSpPr>
        <cdr:cNvPr id="8" name="Straight Arrow Connector 7"/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 flipV="1">
          <a:off x="2057400" y="3352799"/>
          <a:ext cx="1692453" cy="109594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0.18699</cdr:x>
      <cdr:y>0.58228</cdr:y>
    </cdr:from>
    <cdr:to>
      <cdr:x>0.32757</cdr:x>
      <cdr:y>0.65725</cdr:y>
    </cdr:to>
    <cdr:cxnSp macro="">
      <cdr:nvCxnSpPr>
        <cdr:cNvPr id="10" name="Straight Arrow Connector 9"/>
        <cdr:cNvCxnSpPr>
          <a:stCxn xmlns:a="http://schemas.openxmlformats.org/drawingml/2006/main" id="6" idx="0"/>
        </cdr:cNvCxnSpPr>
      </cdr:nvCxnSpPr>
      <cdr:spPr>
        <a:xfrm xmlns:a="http://schemas.openxmlformats.org/drawingml/2006/main" flipH="1" flipV="1">
          <a:off x="1752600" y="3505199"/>
          <a:ext cx="1317626" cy="451298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4F81BD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0.37398</cdr:x>
      <cdr:y>0.32911</cdr:y>
    </cdr:from>
    <cdr:to>
      <cdr:x>0.39024</cdr:x>
      <cdr:y>0.44304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3505200" y="1981199"/>
          <a:ext cx="152400" cy="6858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708B39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6" cy="465138"/>
          </a:xfrm>
          <a:prstGeom prst="rect">
            <a:avLst/>
          </a:prstGeom>
        </p:spPr>
        <p:txBody>
          <a:bodyPr vert="horz" lIns="90546" tIns="45272" rIns="90546" bIns="4527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6" cy="465138"/>
          </a:xfrm>
          <a:prstGeom prst="rect">
            <a:avLst/>
          </a:prstGeom>
        </p:spPr>
        <p:txBody>
          <a:bodyPr vert="horz" lIns="90546" tIns="45272" rIns="90546" bIns="45272" rtlCol="0"/>
          <a:lstStyle>
            <a:lvl1pPr algn="r">
              <a:defRPr sz="1100"/>
            </a:lvl1pPr>
          </a:lstStyle>
          <a:p>
            <a:fld id="{80061765-B0E9-4F6C-82AA-0FCDB1616AEB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6" cy="465138"/>
          </a:xfrm>
          <a:prstGeom prst="rect">
            <a:avLst/>
          </a:prstGeom>
        </p:spPr>
        <p:txBody>
          <a:bodyPr vert="horz" lIns="90546" tIns="45272" rIns="90546" bIns="4527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6" cy="465138"/>
          </a:xfrm>
          <a:prstGeom prst="rect">
            <a:avLst/>
          </a:prstGeom>
        </p:spPr>
        <p:txBody>
          <a:bodyPr vert="horz" lIns="90546" tIns="45272" rIns="90546" bIns="45272" rtlCol="0" anchor="b"/>
          <a:lstStyle>
            <a:lvl1pPr algn="r">
              <a:defRPr sz="1100"/>
            </a:lvl1pPr>
          </a:lstStyle>
          <a:p>
            <a:fld id="{5A7312FE-9C24-4EA9-BDAD-81E92E747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3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33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7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7"/>
            <a:ext cx="303847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13ABD7E-7648-428C-91C7-2DBB9056F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2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9790" indent="-1697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endParaRPr lang="en-US" sz="2000" dirty="0"/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The Agency’s LRFP Looks out over the next 30 years and takes into account Water Demand, Capacity Projects, Hazard Mitigation Projects, Large Maintenance Projects and Biological Opinion Projects.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It accounts for financing, rising construction costs escalated 3.2% per year, and operations and maintenance costs.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Spits out rates for future years to support the system</a:t>
            </a:r>
          </a:p>
          <a:p>
            <a:pPr marL="630032" lvl="1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Actually more complex than this, because we have to optimize these rate increases to avoid rate spikes in years with large projects.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basis for all calculations is the Restructured Agreement for Water Supply between the Water Agency and its contractors.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Total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project costs from FY17-18 forward are shown in the table.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3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2000" dirty="0"/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Capacity Projects required after 2040 when deliveries exceed 65,000 Acre Feet. Current projection estimate 59,000 Acre Feet in 2040.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Financing $2-$3M each in FY18-19 and FY21-22.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Projected Average Annual Increase in Deliveries: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2020: 8.2%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2025: 1.2%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2030: 0.8%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2035: 0.6%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2000" dirty="0" smtClean="0"/>
              <a:t>2040: 0.2%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827" indent="-171827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2000" dirty="0"/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The Agency’s LRFP Looks out over the next 30 years and takes into account Water Demand, Capacity Projects, Hazard Mitigation Projects, Large Maintenance Projects and Biological Projects.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It accounts for financing, rising construction costs, and operations and maintenance costs.</a:t>
            </a:r>
          </a:p>
          <a:p>
            <a:pPr marL="171827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Spits out rates for future years to support the system</a:t>
            </a:r>
          </a:p>
          <a:p>
            <a:pPr marL="630032" lvl="1" indent="-171827">
              <a:buFont typeface="Arial" panose="020B0604020202020204" pitchFamily="34" charset="0"/>
              <a:buChar char="•"/>
            </a:pPr>
            <a:r>
              <a:rPr lang="en-US" sz="1800" dirty="0" smtClean="0"/>
              <a:t>Actually more complex than this, because we have to optimize these rate increases to avoid rate spikes in years with large projects.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1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4058" lvl="1" indent="-170198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2CC1B-E41F-433B-B268-44C6AD98FF2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3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7" y="4416433"/>
            <a:ext cx="5919256" cy="4413245"/>
          </a:xfrm>
        </p:spPr>
        <p:txBody>
          <a:bodyPr>
            <a:normAutofit/>
          </a:bodyPr>
          <a:lstStyle/>
          <a:p>
            <a:pPr marL="339579" indent="-339579">
              <a:buFont typeface="Arial" pitchFamily="34" charset="0"/>
              <a:buChar char="•"/>
            </a:pPr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1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1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1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ABD7E-7648-428C-91C7-2DBB9056FC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4058" lvl="1" indent="-170198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2CC1B-E41F-433B-B268-44C6AD98FF2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39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6666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4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/Closing slide with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077200" cy="20574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 with photo,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05000"/>
            <a:ext cx="3886200" cy="20574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905000"/>
            <a:ext cx="4038600" cy="3276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6666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6666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green-blue-stri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CW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065588"/>
            <a:ext cx="2058988" cy="2500312"/>
          </a:xfrm>
          <a:prstGeom prst="rect">
            <a:avLst/>
          </a:prstGeom>
          <a:noFill/>
          <a:effectLst>
            <a:outerShdw blurRad="50800" dist="25400" dir="2700000" sx="29000" sy="2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6248400"/>
            <a:ext cx="4038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www.sonomacountywater.org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684A6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Trebuchet MS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Trebuchet MS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Trebuchet MS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Trebuchet MS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6" descr="green-blue-stri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SCW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6248400"/>
            <a:ext cx="457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6666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84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6" descr="green-blue-stri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6666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84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6" descr="green-blue-strip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SCW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6248400"/>
            <a:ext cx="457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06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6666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66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84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gossman@scwa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algn="ctr"/>
            <a:r>
              <a:rPr lang="en-US" sz="3600" dirty="0" smtClean="0"/>
              <a:t>FY 18-19 Proposed Budget and Rates </a:t>
            </a:r>
            <a:br>
              <a:rPr lang="en-US" sz="3600" dirty="0" smtClean="0"/>
            </a:br>
            <a:r>
              <a:rPr lang="en-US" sz="3600" dirty="0" smtClean="0"/>
              <a:t>Water Transmission System</a:t>
            </a:r>
          </a:p>
        </p:txBody>
      </p:sp>
      <p:pic>
        <p:nvPicPr>
          <p:cNvPr id="1028" name="Picture 4" descr="Water Sup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282"/>
            <a:ext cx="6564245" cy="2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Presentation to: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57200" y="4570656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City of Sonoma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March </a:t>
            </a:r>
            <a:r>
              <a:rPr lang="en-US" sz="2400" dirty="0" smtClean="0">
                <a:solidFill>
                  <a:srgbClr val="000000"/>
                </a:solidFill>
              </a:rPr>
              <a:t>19, 2018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 descr="City of Son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159" y="4114800"/>
            <a:ext cx="1439868" cy="143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17638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Recommended by Technical Advisory</a:t>
            </a:r>
          </a:p>
          <a:p>
            <a:pPr indent="-457200"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     Committee - March 5</a:t>
            </a:r>
          </a:p>
          <a:p>
            <a:pPr indent="-457200"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r>
              <a:rPr lang="en-US" sz="2800" b="1" dirty="0"/>
              <a:t>Presentations to City Councils/District Boards as requested during March</a:t>
            </a:r>
          </a:p>
          <a:p>
            <a:pPr indent="-457200">
              <a:buFont typeface="Arial" pitchFamily="34" charset="0"/>
              <a:buChar char="•"/>
            </a:pPr>
            <a:endParaRPr lang="en-US" sz="2800" b="1" dirty="0"/>
          </a:p>
          <a:p>
            <a:pPr lvl="1" indent="-457200">
              <a:buFont typeface="Arial" pitchFamily="34" charset="0"/>
              <a:buChar char="•"/>
            </a:pPr>
            <a:r>
              <a:rPr lang="en-US" sz="2800" b="1" dirty="0"/>
              <a:t>Vote by Water Advisory Committee on Monday, April 2</a:t>
            </a:r>
          </a:p>
          <a:p>
            <a:pPr indent="-457200"/>
            <a:endParaRPr lang="en-US" sz="2800" b="1" dirty="0"/>
          </a:p>
          <a:p>
            <a:pPr lvl="1" indent="-457200">
              <a:buFont typeface="Arial" pitchFamily="34" charset="0"/>
              <a:buChar char="•"/>
            </a:pPr>
            <a:r>
              <a:rPr lang="en-US" sz="2800" b="1" dirty="0"/>
              <a:t>Adoption by Water Agency Board of Directors – by April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algn="ctr"/>
            <a:r>
              <a:rPr lang="en-US" sz="3600" dirty="0" smtClean="0"/>
              <a:t>FY 18-19 Proposed Budget and Rates </a:t>
            </a:r>
            <a:br>
              <a:rPr lang="en-US" sz="3600" dirty="0" smtClean="0"/>
            </a:br>
            <a:r>
              <a:rPr lang="en-US" sz="3600" dirty="0" smtClean="0"/>
              <a:t>Water Transmission System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81000" y="16764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2684A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953000" y="1613899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684A6"/>
                </a:solidFill>
                <a:effectLst/>
                <a:uLnTx/>
                <a:uFillTx/>
                <a:latin typeface="Trebuchet MS" pitchFamily="34" charset="0"/>
              </a:rPr>
              <a:t>Lynne Rosselli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2684A6"/>
                </a:solidFill>
                <a:latin typeface="Trebuchet MS" pitchFamily="34" charset="0"/>
              </a:rPr>
              <a:t>Finance &amp; Accounting Mgr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684A6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684A6"/>
                </a:solidFill>
                <a:effectLst/>
                <a:uLnTx/>
                <a:uFillTx/>
                <a:latin typeface="Trebuchet MS" pitchFamily="34" charset="0"/>
                <a:hlinkClick r:id="rId3"/>
              </a:rPr>
              <a:t>lynne.rosselli@scwa.ca.gov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2684A6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684A6"/>
                </a:solidFill>
                <a:effectLst/>
                <a:uLnTx/>
                <a:uFillTx/>
                <a:latin typeface="Trebuchet MS" pitchFamily="34" charset="0"/>
              </a:rPr>
              <a:t>707-524-3771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74752"/>
            <a:ext cx="4930126" cy="295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703" y="9507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6666"/>
                </a:solidFill>
                <a:latin typeface="Trebuchet MS" pitchFamily="34" charset="0"/>
              </a:rPr>
              <a:t>Sonoma Aqueduct Long Range Financial Plan Projects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735" y="6248400"/>
            <a:ext cx="719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1. Project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costs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are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from FY2017-2018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forward, and are net of grant funds.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27012"/>
              </p:ext>
            </p:extLst>
          </p:nvPr>
        </p:nvGraphicFramePr>
        <p:xfrm>
          <a:off x="457200" y="2232793"/>
          <a:ext cx="8229599" cy="3392865"/>
        </p:xfrm>
        <a:graphic>
          <a:graphicData uri="http://schemas.openxmlformats.org/drawingml/2006/table">
            <a:tbl>
              <a:tblPr/>
              <a:tblGrid>
                <a:gridCol w="5638800"/>
                <a:gridCol w="1447800"/>
                <a:gridCol w="1142999"/>
              </a:tblGrid>
              <a:tr h="593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Sonoma Aqueduct Projects</a:t>
                      </a:r>
                    </a:p>
                  </a:txBody>
                  <a:tcPr marL="8997" marR="8997" marT="8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 Start</a:t>
                      </a:r>
                    </a:p>
                  </a:txBody>
                  <a:tcPr marL="8997" marR="8997" marT="8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Cost</a:t>
                      </a:r>
                    </a:p>
                  </a:txBody>
                  <a:tcPr marL="8997" marR="8997" marT="8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8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Hazard Mitigation Program Design - Sonoma AQ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</a:tr>
              <a:tr h="278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Booster Pump Station Upgrade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4,704,000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578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Calabasas Creek Crossing - net of possible $2.2M FEMA grant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</a:tr>
              <a:tr h="5578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Creek Crossing (Lawndale/Madrone) - net of possible $1.3M FEMA grant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578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Bennett Valley Fault Crossing (Sonoma AQ Portion) - net of possible $3.3M FEMA grant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1,589,000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</a:tr>
              <a:tr h="5578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Creek Crossing (Verano Ave) - net of possible $2.2M FEMA grant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340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 smtClean="0">
                <a:solidFill>
                  <a:srgbClr val="006666"/>
                </a:solidFill>
                <a:latin typeface="Trebuchet MS" pitchFamily="34" charset="0"/>
              </a:rPr>
              <a:t>Water Delivery Projections </a:t>
            </a:r>
            <a:r>
              <a:rPr lang="en-US" sz="3600" smtClean="0">
                <a:solidFill>
                  <a:srgbClr val="006666"/>
                </a:solidFill>
                <a:latin typeface="Trebuchet MS" pitchFamily="34" charset="0"/>
              </a:rPr>
              <a:t>in </a:t>
            </a:r>
          </a:p>
          <a:p>
            <a:pPr algn="ctr" eaLnBrk="0" hangingPunct="0"/>
            <a:r>
              <a:rPr lang="en-US" sz="3600" smtClean="0">
                <a:solidFill>
                  <a:srgbClr val="006666"/>
                </a:solidFill>
                <a:latin typeface="Trebuchet MS" pitchFamily="34" charset="0"/>
              </a:rPr>
              <a:t>Acre Feet</a:t>
            </a:r>
            <a:endParaRPr lang="en-US" sz="3600" dirty="0">
              <a:solidFill>
                <a:srgbClr val="006666"/>
              </a:solidFill>
              <a:latin typeface="Trebuchet MS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2900" y="1828800"/>
          <a:ext cx="8458199" cy="2968246"/>
        </p:xfrm>
        <a:graphic>
          <a:graphicData uri="http://schemas.openxmlformats.org/drawingml/2006/table">
            <a:tbl>
              <a:tblPr/>
              <a:tblGrid>
                <a:gridCol w="2589245"/>
                <a:gridCol w="838422"/>
                <a:gridCol w="838422"/>
                <a:gridCol w="838422"/>
                <a:gridCol w="838422"/>
                <a:gridCol w="838422"/>
                <a:gridCol w="838422"/>
                <a:gridCol w="838422"/>
              </a:tblGrid>
              <a:tr h="428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568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Valley of the Moon Water District Deliveries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1,806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1,819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2,306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2,453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2,550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2,623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2,651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</a:tr>
              <a:tr h="428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 AQ Deliveries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3,441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3,551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4,502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4,788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4,976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5,120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5,174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26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Transmission System Deliveries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39,905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40,356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51,160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54,409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56,554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58,185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58,798 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6E7"/>
                    </a:solidFill>
                  </a:tcPr>
                </a:tc>
              </a:tr>
              <a:tr h="428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(per 2015 UWMP)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8997" marR="8997" marT="89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8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8812" y="1115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 smtClean="0">
                <a:solidFill>
                  <a:srgbClr val="006666"/>
                </a:solidFill>
                <a:latin typeface="Trebuchet MS" pitchFamily="34" charset="0"/>
              </a:rPr>
              <a:t>Example Sonoma Aqueduct Rate </a:t>
            </a:r>
            <a:r>
              <a:rPr lang="en-US" sz="3600" dirty="0">
                <a:solidFill>
                  <a:srgbClr val="006666"/>
                </a:solidFill>
                <a:latin typeface="Trebuchet MS" pitchFamily="34" charset="0"/>
              </a:rPr>
              <a:t>Scenario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07719"/>
              </p:ext>
            </p:extLst>
          </p:nvPr>
        </p:nvGraphicFramePr>
        <p:xfrm>
          <a:off x="-228600" y="228601"/>
          <a:ext cx="9372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4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Proposed Rates for FY 18-19</a:t>
            </a:r>
            <a:endParaRPr lang="en-US" sz="2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26012"/>
              </p:ext>
            </p:extLst>
          </p:nvPr>
        </p:nvGraphicFramePr>
        <p:xfrm>
          <a:off x="76200" y="1295400"/>
          <a:ext cx="8991600" cy="5489850"/>
        </p:xfrm>
        <a:graphic>
          <a:graphicData uri="http://schemas.openxmlformats.org/drawingml/2006/table">
            <a:tbl>
              <a:tblPr/>
              <a:tblGrid>
                <a:gridCol w="4792964"/>
                <a:gridCol w="1322858"/>
                <a:gridCol w="1418717"/>
                <a:gridCol w="1457061"/>
              </a:tblGrid>
              <a:tr h="497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Charge / Aqueduct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Santa Rosa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Petaluma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Sonoma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6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Deliveries (Acre-Feet)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O&amp;M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Management Planning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Watershed Planning &amp; Restoration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Recycled Water and Local Supply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O&amp;M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 &amp; Common Bond/Loan 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Sonoma Aqueduct Bond/Loan Charge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$142.68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$858.38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$858.38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$1,001.06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2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Discretionary 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 Charges - 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build fund balance for future projects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Recycled Water Tier 2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$877.88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$877.88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$1,001.06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Overall Increase: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9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Rate Setting Calculation (EXAMPLE)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9725"/>
            <a:ext cx="38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rebuchet MS" pitchFamily="34" charset="0"/>
              </a:rPr>
              <a:t>Cost of Operations 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and Maintenance</a:t>
            </a:r>
            <a:endParaRPr lang="en-US" sz="3200" dirty="0">
              <a:latin typeface="Trebuchet MS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350" y="2695575"/>
            <a:ext cx="3629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644" y="2676525"/>
            <a:ext cx="31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rebuchet MS" pitchFamily="34" charset="0"/>
              </a:rPr>
              <a:t>Water Sold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8698" y="2244209"/>
            <a:ext cx="506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Trebuchet MS" pitchFamily="34" charset="0"/>
              </a:rPr>
              <a:t>=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621041" y="2095500"/>
            <a:ext cx="4675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Cost of Water </a:t>
            </a:r>
            <a:br>
              <a:rPr lang="en-US" sz="3200" dirty="0" smtClean="0">
                <a:latin typeface="Trebuchet MS" pitchFamily="34" charset="0"/>
              </a:rPr>
            </a:br>
            <a:r>
              <a:rPr lang="en-US" sz="3200" dirty="0" smtClean="0">
                <a:latin typeface="Trebuchet MS" pitchFamily="34" charset="0"/>
              </a:rPr>
              <a:t>(Dollars per acre-foot)</a:t>
            </a:r>
            <a:endParaRPr lang="en-US" sz="3200" dirty="0">
              <a:latin typeface="Trebuchet MS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3505200"/>
            <a:ext cx="9144000" cy="95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6338" y="3714750"/>
            <a:ext cx="4919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Water Sold = Lesser of:</a:t>
            </a:r>
          </a:p>
          <a:p>
            <a:pPr algn="ctr"/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990725" y="3467100"/>
            <a:ext cx="5334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62038" y="4791075"/>
            <a:ext cx="2538412" cy="120032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Last 12 months of actual water deliveries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3488" y="4791075"/>
            <a:ext cx="253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Average of last 3 years annual water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deliveries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rot="5400000" flipH="1" flipV="1">
            <a:off x="2975224" y="3522911"/>
            <a:ext cx="624185" cy="191214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0"/>
          </p:cNvCxnSpPr>
          <p:nvPr/>
        </p:nvCxnSpPr>
        <p:spPr>
          <a:xfrm flipH="1" flipV="1">
            <a:off x="4243392" y="4166891"/>
            <a:ext cx="2069302" cy="62418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37347" y="5177909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or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755356" y="4791075"/>
            <a:ext cx="355419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41,768 AF</a:t>
            </a:r>
            <a:endParaRPr lang="en-US" sz="6000" dirty="0"/>
          </a:p>
        </p:txBody>
      </p:sp>
      <p:sp>
        <p:nvSpPr>
          <p:cNvPr id="20" name="Rounded Rectangle 19"/>
          <p:cNvSpPr/>
          <p:nvPr/>
        </p:nvSpPr>
        <p:spPr>
          <a:xfrm>
            <a:off x="912841" y="2824845"/>
            <a:ext cx="3029686" cy="32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41,768 AF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674644" y="1581905"/>
            <a:ext cx="3462703" cy="100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$36,700,000</a:t>
            </a:r>
            <a:endParaRPr lang="en-US" sz="4000" dirty="0"/>
          </a:p>
        </p:txBody>
      </p:sp>
      <p:sp>
        <p:nvSpPr>
          <p:cNvPr id="25" name="Rounded Rectangle 24"/>
          <p:cNvSpPr/>
          <p:nvPr/>
        </p:nvSpPr>
        <p:spPr>
          <a:xfrm>
            <a:off x="4675568" y="1911726"/>
            <a:ext cx="4163632" cy="1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$878/ Acre Foot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496560" y="4774505"/>
            <a:ext cx="3512345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43,848 AF</a:t>
            </a:r>
            <a:endParaRPr lang="en-US" sz="6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40206" y="3139082"/>
            <a:ext cx="1950995" cy="149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" y="76200"/>
            <a:ext cx="9093303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Expenditures Compared to FY 17-18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21628"/>
              </p:ext>
            </p:extLst>
          </p:nvPr>
        </p:nvGraphicFramePr>
        <p:xfrm>
          <a:off x="76200" y="762001"/>
          <a:ext cx="8915401" cy="5714999"/>
        </p:xfrm>
        <a:graphic>
          <a:graphicData uri="http://schemas.openxmlformats.org/drawingml/2006/table">
            <a:tbl>
              <a:tblPr/>
              <a:tblGrid>
                <a:gridCol w="2971800"/>
                <a:gridCol w="1062265"/>
                <a:gridCol w="976266"/>
                <a:gridCol w="1184421"/>
                <a:gridCol w="1184421"/>
                <a:gridCol w="1536228"/>
              </a:tblGrid>
              <a:tr h="3824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FY17-18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FY18-19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303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648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30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($390,000)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941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 Compliance, Water Supply Planning, Water 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($630,000)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30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648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Aqueduct Capital Contribution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($120,000)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24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$1,240,000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241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48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Grants, Use of Fund Balance, and Bond Proceeds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$8,170,000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$7,440,000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($730,000)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Historical Water Transmission Deliveries</a:t>
            </a:r>
            <a:endParaRPr lang="en-US" sz="4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853200"/>
              </p:ext>
            </p:extLst>
          </p:nvPr>
        </p:nvGraphicFramePr>
        <p:xfrm>
          <a:off x="0" y="1417638"/>
          <a:ext cx="914400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3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383" y="3364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Capital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0871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3200" b="1" dirty="0" smtClean="0">
                <a:solidFill>
                  <a:srgbClr val="00B050"/>
                </a:solidFill>
                <a:latin typeface="Calibri"/>
              </a:rPr>
              <a:t>Warm Springs Dam </a:t>
            </a:r>
            <a:r>
              <a:rPr lang="en-US" sz="3200" b="1" dirty="0" err="1" smtClean="0">
                <a:solidFill>
                  <a:srgbClr val="00B050"/>
                </a:solidFill>
                <a:latin typeface="Calibri"/>
              </a:rPr>
              <a:t>Hydroturbine</a:t>
            </a:r>
            <a:r>
              <a:rPr lang="en-US" sz="3200" b="1" dirty="0" smtClean="0">
                <a:solidFill>
                  <a:srgbClr val="00B050"/>
                </a:solidFill>
                <a:latin typeface="Calibri"/>
              </a:rPr>
              <a:t> Retrofit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799" b="9340"/>
          <a:stretch/>
        </p:blipFill>
        <p:spPr>
          <a:xfrm>
            <a:off x="4675141" y="609600"/>
            <a:ext cx="3991815" cy="3081649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9" y="4114800"/>
            <a:ext cx="4489229" cy="2103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4267200"/>
            <a:ext cx="2919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3200" b="1" dirty="0" smtClean="0">
                <a:solidFill>
                  <a:srgbClr val="00B050"/>
                </a:solidFill>
                <a:latin typeface="Calibri"/>
              </a:rPr>
              <a:t>Mirabel Dam Bladder Replacement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/>
          <a:lstStyle/>
          <a:p>
            <a:r>
              <a:rPr lang="en-US" sz="3600" dirty="0" smtClean="0"/>
              <a:t>2018 Wholesale </a:t>
            </a:r>
            <a:r>
              <a:rPr lang="en-US" sz="3600" dirty="0"/>
              <a:t>Water Rates Per Acre-Foot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71266"/>
              </p:ext>
            </p:extLst>
          </p:nvPr>
        </p:nvGraphicFramePr>
        <p:xfrm>
          <a:off x="100012" y="838200"/>
          <a:ext cx="894397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7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8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Proposed Rates for FY 18-19</a:t>
            </a:r>
            <a:endParaRPr lang="en-US" sz="22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90321"/>
              </p:ext>
            </p:extLst>
          </p:nvPr>
        </p:nvGraphicFramePr>
        <p:xfrm>
          <a:off x="76200" y="838203"/>
          <a:ext cx="8991600" cy="5427882"/>
        </p:xfrm>
        <a:graphic>
          <a:graphicData uri="http://schemas.openxmlformats.org/drawingml/2006/table">
            <a:tbl>
              <a:tblPr/>
              <a:tblGrid>
                <a:gridCol w="4792964"/>
                <a:gridCol w="1322858"/>
                <a:gridCol w="1418717"/>
                <a:gridCol w="1457061"/>
              </a:tblGrid>
              <a:tr h="4897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Charge / Aqueduct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Santa Rosa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Petaluma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Sonoma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23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Deliveries (Acre-Feet)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O&amp;M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$578.85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Management Planning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Watershed Planning &amp; Restoration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Recycled Water and Local Supply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Conservation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O&amp;M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$719.00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78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 &amp; Common Bond/Loan 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Sonoma Aqueduct Bond/Loan Charge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$142.68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$858.38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$858.38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$1,001.06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30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Discretionary 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 Charges - 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build fund balance for future projects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Recycled Water Tier 2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$19.50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Prime Contractors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$877.88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$877.88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$1,001.06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4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Overall Increase: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cwa ppt template BETA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Slides - Line/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 Slides - Line below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mpletely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 Slides - Line/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scwa ppt template BETA2</Template>
  <TotalTime>18828</TotalTime>
  <Words>1077</Words>
  <Application>Microsoft Office PowerPoint</Application>
  <PresentationFormat>On-screen Show (4:3)</PresentationFormat>
  <Paragraphs>357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new scwa ppt template BETA2</vt:lpstr>
      <vt:lpstr>Presentation Slides - Line/logo at bottom</vt:lpstr>
      <vt:lpstr>Presentation Slides - Line below title</vt:lpstr>
      <vt:lpstr>Completely blank</vt:lpstr>
      <vt:lpstr>1_Presentation Slides - Line/logo at bottom</vt:lpstr>
      <vt:lpstr>FY 18-19 Proposed Budget and Rates  Water Transmission System</vt:lpstr>
      <vt:lpstr>Proposed Rates for FY 18-19</vt:lpstr>
      <vt:lpstr>Rate Setting Calculation (EXAMPLE)</vt:lpstr>
      <vt:lpstr>PowerPoint Presentation</vt:lpstr>
      <vt:lpstr>Expenditures Compared to FY 17-18</vt:lpstr>
      <vt:lpstr>Historical Water Transmission Deliveries</vt:lpstr>
      <vt:lpstr>PowerPoint Presentation</vt:lpstr>
      <vt:lpstr>2018 Wholesale Water Rates Per Acre-Foot</vt:lpstr>
      <vt:lpstr>Proposed Rates for FY 18-19</vt:lpstr>
      <vt:lpstr>Next Steps </vt:lpstr>
      <vt:lpstr>FY 18-19 Proposed Budget and Rates  Water Transmission 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sherwood</dc:creator>
  <cp:lastModifiedBy>Lynne Rosselli</cp:lastModifiedBy>
  <cp:revision>520</cp:revision>
  <cp:lastPrinted>2018-02-16T21:50:13Z</cp:lastPrinted>
  <dcterms:created xsi:type="dcterms:W3CDTF">2010-02-26T19:18:40Z</dcterms:created>
  <dcterms:modified xsi:type="dcterms:W3CDTF">2018-03-19T16:16:11Z</dcterms:modified>
</cp:coreProperties>
</file>