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  <p:sldMasterId id="214748367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y="68580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Roboto Medium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Roboto Condensed"/>
      <p:regular r:id="rId42"/>
      <p:bold r:id="rId43"/>
      <p:italic r:id="rId44"/>
      <p:boldItalic r:id="rId45"/>
    </p:embeddedFont>
    <p:embeddedFont>
      <p:font typeface="Roboto Ligh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0" roundtripDataSignature="AMtx7mgZuppMCO27x8IOf3VSIy1+VHUs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433A2D-0832-45E3-A193-2DCA3549AEAF}">
  <a:tblStyle styleId="{22433A2D-0832-45E3-A193-2DCA3549AEA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51EF8B3-C3CF-4507-972D-631D41CE875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42" Type="http://schemas.openxmlformats.org/officeDocument/2006/relationships/font" Target="fonts/RobotoCondensed-regular.fntdata"/><Relationship Id="rId41" Type="http://schemas.openxmlformats.org/officeDocument/2006/relationships/font" Target="fonts/Montserrat-boldItalic.fntdata"/><Relationship Id="rId44" Type="http://schemas.openxmlformats.org/officeDocument/2006/relationships/font" Target="fonts/RobotoCondensed-italic.fntdata"/><Relationship Id="rId43" Type="http://schemas.openxmlformats.org/officeDocument/2006/relationships/font" Target="fonts/RobotoCondensed-bold.fntdata"/><Relationship Id="rId46" Type="http://schemas.openxmlformats.org/officeDocument/2006/relationships/font" Target="fonts/RobotoLight-regular.fntdata"/><Relationship Id="rId45" Type="http://schemas.openxmlformats.org/officeDocument/2006/relationships/font" Target="fonts/RobotoCondense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RobotoLight-italic.fntdata"/><Relationship Id="rId47" Type="http://schemas.openxmlformats.org/officeDocument/2006/relationships/font" Target="fonts/RobotoLight-bold.fntdata"/><Relationship Id="rId49" Type="http://schemas.openxmlformats.org/officeDocument/2006/relationships/font" Target="fonts/RobotoLight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RobotoMedium-bold.fntdata"/><Relationship Id="rId34" Type="http://schemas.openxmlformats.org/officeDocument/2006/relationships/font" Target="fonts/RobotoMedium-regular.fntdata"/><Relationship Id="rId37" Type="http://schemas.openxmlformats.org/officeDocument/2006/relationships/font" Target="fonts/RobotoMedium-boldItalic.fntdata"/><Relationship Id="rId36" Type="http://schemas.openxmlformats.org/officeDocument/2006/relationships/font" Target="fonts/RobotoMedium-italic.fntdata"/><Relationship Id="rId39" Type="http://schemas.openxmlformats.org/officeDocument/2006/relationships/font" Target="fonts/Montserrat-bold.fntdata"/><Relationship Id="rId38" Type="http://schemas.openxmlformats.org/officeDocument/2006/relationships/font" Target="fonts/Montserrat-regular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0" Type="http://customschemas.google.com/relationships/presentationmetadata" Target="meta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abfd30b17_1_0:notes"/>
          <p:cNvSpPr txBox="1"/>
          <p:nvPr>
            <p:ph idx="1" type="body"/>
          </p:nvPr>
        </p:nvSpPr>
        <p:spPr>
          <a:xfrm>
            <a:off x="571500" y="2714625"/>
            <a:ext cx="4572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9850" lIns="69850" spcFirstLastPara="1" rIns="69850" wrap="square" tIns="69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aabfd30b17_1_0:notes"/>
          <p:cNvSpPr/>
          <p:nvPr>
            <p:ph idx="2" type="sldImg"/>
          </p:nvPr>
        </p:nvSpPr>
        <p:spPr>
          <a:xfrm>
            <a:off x="952500" y="428625"/>
            <a:ext cx="3810000" cy="2143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72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aac50d988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aac50d98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aac50d988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aac50d988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9a3727990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9a372799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9a3727990a_1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39a3727990a_1_7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a3727990a_1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g39a3727990a_1_7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9a3727990a_1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9a3727990a_1_724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9a3727990a_1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9a3727990a_1_730:notes"/>
          <p:cNvSpPr/>
          <p:nvPr>
            <p:ph idx="2" type="sldImg"/>
          </p:nvPr>
        </p:nvSpPr>
        <p:spPr>
          <a:xfrm>
            <a:off x="1714763" y="685800"/>
            <a:ext cx="3429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a3727990a_1_7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39a3727990a_1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a3727990a_1_2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39a3727990a_1_2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9a3727990a_1_2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9a3727990a_1_7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39a3727990a_1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9a3727990a_8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9a3727990a_8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a3727990a_1_38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g39a3727990a_1_38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9a3727990a_1_38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a3727990a_1_23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9a3727990a_1_23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9a3727990a_1_23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aabfd30b17_1_120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3aabfd30b17_1_120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aabfd30b17_1_120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9a3727990a_1_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9a3727990a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9a3727990a_1_49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39a3727990a_1_49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39a3727990a_1_49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a3727990a_8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9a3727990a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aabfd30b17_1_70:notes"/>
          <p:cNvSpPr/>
          <p:nvPr>
            <p:ph idx="2" type="sldImg"/>
          </p:nvPr>
        </p:nvSpPr>
        <p:spPr>
          <a:xfrm>
            <a:off x="234375" y="0"/>
            <a:ext cx="1406400" cy="187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g3aabfd30b17_1_70:notes"/>
          <p:cNvSpPr txBox="1"/>
          <p:nvPr>
            <p:ph idx="1" type="body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aabfd30b17_1_70:notes"/>
          <p:cNvSpPr txBox="1"/>
          <p:nvPr>
            <p:ph idx="12" type="sldNum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aabfd30b17_1_27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g3aabfd30b17_1_27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g3aabfd30b17_1_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aabfd30b17_1_62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3aabfd30b17_1_62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g3aabfd30b17_1_6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aabfd30b17_1_6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 AÑOS">
  <p:cSld name="Título y objeto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g3aabfd30b17_1_114"/>
          <p:cNvGrpSpPr/>
          <p:nvPr/>
        </p:nvGrpSpPr>
        <p:grpSpPr>
          <a:xfrm>
            <a:off x="166028" y="6035495"/>
            <a:ext cx="8708429" cy="616950"/>
            <a:chOff x="265645" y="7132066"/>
            <a:chExt cx="13933486" cy="987121"/>
          </a:xfrm>
        </p:grpSpPr>
        <p:pic>
          <p:nvPicPr>
            <p:cNvPr id="52" name="Google Shape;52;g3aabfd30b17_1_11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018370" y="7132066"/>
              <a:ext cx="2180761" cy="987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g3aabfd30b17_1_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5645" y="7280198"/>
              <a:ext cx="11312781" cy="6908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a3727990a_1_39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g39a3727990a_1_39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g39a3727990a_1_394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9a3727990a_1_39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g39a3727990a_1_39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g39a3727990a_1_398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a3727990a_1_402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8" name="Google Shape;68;g39a3727990a_1_402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9a3727990a_1_40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g39a3727990a_1_40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g39a3727990a_1_40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g39a3727990a_1_405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a3727990a_1_41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g39a3727990a_1_410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a3727990a_1_41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g39a3727990a_1_41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g39a3727990a_1_413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a3727990a_1_417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3" name="Google Shape;83;g39a3727990a_1_417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aabfd30b17_1_31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g3aabfd30b17_1_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9a3727990a_1_42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39a3727990a_1_420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g39a3727990a_1_420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g39a3727990a_1_42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g39a3727990a_1_420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a3727990a_1_426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2" name="Google Shape;92;g39a3727990a_1_426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9a3727990a_1_42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g39a3727990a_1_42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g39a3727990a_1_429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a3727990a_1_433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mato DD 100 años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a3727990a_1_766"/>
          <p:cNvSpPr txBox="1"/>
          <p:nvPr>
            <p:ph type="ctrTitle"/>
          </p:nvPr>
        </p:nvSpPr>
        <p:spPr>
          <a:xfrm>
            <a:off x="3286496" y="1122363"/>
            <a:ext cx="4714500" cy="230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9a3727990a_1_766"/>
          <p:cNvSpPr txBox="1"/>
          <p:nvPr>
            <p:ph idx="1" type="subTitle"/>
          </p:nvPr>
        </p:nvSpPr>
        <p:spPr>
          <a:xfrm>
            <a:off x="3286496" y="3602038"/>
            <a:ext cx="4714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9" name="Google Shape;109;g39a3727990a_1_76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9a3727990a_1_76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9a3727990a_1_76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a3727990a_1_772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9a3727990a_1_772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39a3727990a_1_77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39a3727990a_1_77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9a3727990a_1_77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a3727990a_1_778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9a3727990a_1_778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21" name="Google Shape;121;g39a3727990a_1_77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9a3727990a_1_77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9a3727990a_1_77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a3727990a_1_78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9a3727990a_1_784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g39a3727990a_1_784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g39a3727990a_1_78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9a3727990a_1_78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39a3727990a_1_78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a3727990a_1_791"/>
          <p:cNvSpPr txBox="1"/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9a3727990a_1_791"/>
          <p:cNvSpPr txBox="1"/>
          <p:nvPr>
            <p:ph idx="1" type="body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" name="Google Shape;134;g39a3727990a_1_791"/>
          <p:cNvSpPr txBox="1"/>
          <p:nvPr>
            <p:ph idx="2" type="body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g39a3727990a_1_791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6" name="Google Shape;136;g39a3727990a_1_791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39a3727990a_1_79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9a3727990a_1_79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9a3727990a_1_79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a3727990a_1_80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9a3727990a_1_80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g39a3727990a_1_80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39a3727990a_1_80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aabfd30b17_1_3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g3aabfd30b17_1_3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g3aabfd30b17_1_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a3727990a_1_80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39a3727990a_1_80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9a3727990a_1_80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9a3727990a_1_809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9a3727990a_1_809"/>
          <p:cNvSpPr txBox="1"/>
          <p:nvPr>
            <p:ph idx="1" type="body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2" name="Google Shape;152;g39a3727990a_1_809"/>
          <p:cNvSpPr txBox="1"/>
          <p:nvPr>
            <p:ph idx="2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3" name="Google Shape;153;g39a3727990a_1_80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9a3727990a_1_80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9a3727990a_1_80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a3727990a_1_816"/>
          <p:cNvSpPr txBox="1"/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9a3727990a_1_816"/>
          <p:cNvSpPr/>
          <p:nvPr>
            <p:ph idx="2" type="pic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g39a3727990a_1_816"/>
          <p:cNvSpPr txBox="1"/>
          <p:nvPr>
            <p:ph idx="1" type="body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0" name="Google Shape;160;g39a3727990a_1_81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39a3727990a_1_81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39a3727990a_1_81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a3727990a_1_82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39a3727990a_1_823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g39a3727990a_1_82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39a3727990a_1_82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g39a3727990a_1_823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a3727990a_1_829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g39a3727990a_1_829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g39a3727990a_1_82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39a3727990a_1_82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9a3727990a_1_82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aabfd30b17_1_3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g3aabfd30b17_1_38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g3aabfd30b17_1_38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g3aabfd30b17_1_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aabfd30b17_1_4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g3aabfd30b17_1_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aabfd30b17_1_46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g3aabfd30b17_1_46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g3aabfd30b17_1_4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aabfd30b17_1_50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g3aabfd30b17_1_5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aabfd30b17_1_53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3aabfd30b17_1_53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g3aabfd30b17_1_53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g3aabfd30b17_1_53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g3aabfd30b17_1_5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aabfd30b17_1_59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g3aabfd30b17_1_5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12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aabfd30b17_1_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3aabfd30b17_1_2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3aabfd30b17_1_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9a3727990a_1_39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39a3727990a_1_39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g39a3727990a_1_390"/>
          <p:cNvSpPr txBox="1"/>
          <p:nvPr>
            <p:ph idx="12" type="sldNum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a3727990a_1_75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  <a:defRPr b="1" i="0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g39a3727990a_1_759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g39a3727990a_1_75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g39a3727990a_1_75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g39a3727990a_1_75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05" name="Google Shape;105;g39a3727990a_1_7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82246" y="65529"/>
            <a:ext cx="928256" cy="2970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bienvenidapucv.cl/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20.jpg"/><Relationship Id="rId6" Type="http://schemas.openxmlformats.org/officeDocument/2006/relationships/image" Target="../media/image16.jpg"/><Relationship Id="rId7" Type="http://schemas.openxmlformats.org/officeDocument/2006/relationships/image" Target="../media/image22.jpg"/><Relationship Id="rId8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daepucv.cl/_files/ugd/d22e6c_0c5a9bac622848379655bce0397283eb.pdf" TargetMode="External"/><Relationship Id="rId4" Type="http://schemas.openxmlformats.org/officeDocument/2006/relationships/hyperlink" Target="https://pucv.cl/uuaa/direccion-de-inclusion-pucv/programa-pucv-inclusiva" TargetMode="External"/><Relationship Id="rId5" Type="http://schemas.openxmlformats.org/officeDocument/2006/relationships/hyperlink" Target="https://pucv.cl/pucv/site/docs/20250107/20250107162927/protocolo_crisis_emergencia_pucv.pdf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3aabfd30b17_1_0"/>
          <p:cNvPicPr preferRelativeResize="0"/>
          <p:nvPr/>
        </p:nvPicPr>
        <p:blipFill rotWithShape="1">
          <a:blip r:embed="rId3">
            <a:alphaModFix/>
          </a:blip>
          <a:srcRect b="0" l="4313" r="75309" t="0"/>
          <a:stretch/>
        </p:blipFill>
        <p:spPr>
          <a:xfrm>
            <a:off x="382239" y="11502"/>
            <a:ext cx="180569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aabfd30b17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240" y="1689515"/>
            <a:ext cx="1805694" cy="8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aabfd30b17_1_0"/>
          <p:cNvSpPr txBox="1"/>
          <p:nvPr/>
        </p:nvSpPr>
        <p:spPr>
          <a:xfrm>
            <a:off x="4633515" y="6232042"/>
            <a:ext cx="40890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rgbClr val="1E71B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01 DICIEMBRE</a:t>
            </a:r>
            <a:r>
              <a:rPr b="0" i="0" lang="es-ES" sz="1300" u="none" cap="none" strike="noStrike">
                <a:solidFill>
                  <a:srgbClr val="1E71B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2025, VALPARAÍSO</a:t>
            </a:r>
            <a:endParaRPr b="0" i="0" sz="1300" u="none" cap="none" strike="noStrike">
              <a:solidFill>
                <a:srgbClr val="1E71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aabfd30b17_1_0"/>
          <p:cNvSpPr txBox="1"/>
          <p:nvPr/>
        </p:nvSpPr>
        <p:spPr>
          <a:xfrm>
            <a:off x="2912425" y="2409350"/>
            <a:ext cx="55716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101575" spcFirstLastPara="1" rIns="101575" wrap="square" tIns="507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1E71B8"/>
                </a:solidFill>
                <a:latin typeface="Roboto"/>
                <a:ea typeface="Roboto"/>
                <a:cs typeface="Roboto"/>
                <a:sym typeface="Roboto"/>
              </a:rPr>
              <a:t>Programa de Bienvenida e Inducción</a:t>
            </a:r>
            <a:endParaRPr b="1" sz="2400">
              <a:solidFill>
                <a:srgbClr val="1E71B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g3aabfd30b17_1_0"/>
          <p:cNvSpPr txBox="1"/>
          <p:nvPr/>
        </p:nvSpPr>
        <p:spPr>
          <a:xfrm>
            <a:off x="2912425" y="3644058"/>
            <a:ext cx="50151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1575" lIns="101575" spcFirstLastPara="1" rIns="101575" wrap="square" tIns="101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1E71B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VICERRECTORÍA ACADÉMICA</a:t>
            </a:r>
            <a:endParaRPr sz="2000">
              <a:solidFill>
                <a:srgbClr val="1E71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"/>
          <p:cNvSpPr txBox="1"/>
          <p:nvPr/>
        </p:nvSpPr>
        <p:spPr>
          <a:xfrm>
            <a:off x="601428" y="457004"/>
            <a:ext cx="586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24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Unidades Académicas y Actividades</a:t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"/>
          <p:cNvSpPr txBox="1"/>
          <p:nvPr/>
        </p:nvSpPr>
        <p:spPr>
          <a:xfrm>
            <a:off x="1388553" y="1342325"/>
            <a:ext cx="63669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Actividades organizadas por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la Unidad Académica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Bienvenida a estudiantes de primer año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Presentación de autoridades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Actividad grupal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Participación de alumni como invitado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Actividades Centros de Estudiantes - Programa Redes y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Vínculos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Estudiantiles: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Reunión de coordinación mi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ércoles 10 de diciembre. 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Po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stulación a 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Fondos de Recepción 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Novata.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"/>
          <p:cNvSpPr txBox="1"/>
          <p:nvPr/>
        </p:nvSpPr>
        <p:spPr>
          <a:xfrm>
            <a:off x="601428" y="331934"/>
            <a:ext cx="586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Feria Vida Universitaria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 txBox="1"/>
          <p:nvPr/>
        </p:nvSpPr>
        <p:spPr>
          <a:xfrm>
            <a:off x="720700" y="670500"/>
            <a:ext cx="751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>
                <a:solidFill>
                  <a:srgbClr val="953734"/>
                </a:solidFill>
                <a:latin typeface="Roboto Light"/>
                <a:ea typeface="Roboto Light"/>
                <a:cs typeface="Roboto Light"/>
                <a:sym typeface="Roboto Light"/>
              </a:rPr>
              <a:t>Viernes 6 de marzo - tarde</a:t>
            </a:r>
            <a:endParaRPr b="0" i="0" sz="1600" u="none" cap="none" strike="noStrike">
              <a:solidFill>
                <a:srgbClr val="95373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9" name="Google Shape;279;p4"/>
          <p:cNvSpPr txBox="1"/>
          <p:nvPr/>
        </p:nvSpPr>
        <p:spPr>
          <a:xfrm>
            <a:off x="906150" y="1043240"/>
            <a:ext cx="73317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Roboto"/>
                <a:ea typeface="Roboto"/>
                <a:cs typeface="Roboto"/>
                <a:sym typeface="Roboto"/>
              </a:rPr>
              <a:t>Invitados principales y stands representativos:</a:t>
            </a:r>
            <a:endParaRPr b="1" i="0" sz="1600" u="none" cap="none" strike="noStrike">
              <a:solidFill>
                <a:srgbClr val="17365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Voluntariado jurídico						Voluntariado migrante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Escuela sindical  						Club de música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Ius Novus								Club de lectura	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Embajadores sostenibles					Arboretum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Representante de torneos interescuelas		The game 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Cubix								Wiepucv				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Voluntariado Dirección Innovación			Iluminando chile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Redes vive salud (alerta-convida-promueve)	IEEE					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CNT									Radio 360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Misión verde 							Raíces de expresión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Misión inclusiva						Vive circo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Pastoral universitaria					Manos a la tierra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Red juvenil							Planetario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Fepucv                   						Proyecto anillo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         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600" u="none" cap="none" strike="noStrike">
                <a:solidFill>
                  <a:srgbClr val="17365D"/>
                </a:solidFill>
                <a:latin typeface="Roboto Light"/>
                <a:ea typeface="Roboto Light"/>
                <a:cs typeface="Roboto Light"/>
                <a:sym typeface="Roboto Light"/>
              </a:rPr>
              <a:t>	</a:t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aac50d9881_0_0"/>
          <p:cNvSpPr txBox="1"/>
          <p:nvPr/>
        </p:nvSpPr>
        <p:spPr>
          <a:xfrm>
            <a:off x="596900" y="97125"/>
            <a:ext cx="5570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953734"/>
                </a:solidFill>
                <a:latin typeface="Roboto"/>
                <a:ea typeface="Roboto"/>
                <a:cs typeface="Roboto"/>
                <a:sym typeface="Roboto"/>
              </a:rPr>
              <a:t>Ejemplo programa</a:t>
            </a:r>
            <a:endParaRPr b="1" sz="1600">
              <a:solidFill>
                <a:srgbClr val="95373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85" name="Google Shape;285;g3aac50d9881_0_0"/>
          <p:cNvGraphicFramePr/>
          <p:nvPr/>
        </p:nvGraphicFramePr>
        <p:xfrm>
          <a:off x="596900" y="8772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{22433A2D-0832-45E3-A193-2DCA3549AEAF}</a:tableStyleId>
              </a:tblPr>
              <a:tblGrid>
                <a:gridCol w="1880725"/>
                <a:gridCol w="1880725"/>
                <a:gridCol w="1880725"/>
                <a:gridCol w="1880725"/>
              </a:tblGrid>
              <a:tr h="673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MIÉRCOLES 4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JUEVES 5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VIERNES 6              CAMPUS CURAUMA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08:30 a 10:00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Diagnóstica de Inglés (PILE)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412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Integridad PUCV: valores para la vida (Integridad Académica)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10:15 a 11:45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Servicios bienestar estudiantil (DAE)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Sello PUCV: Compromiso valórico y puente a lo largo de la vida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Jornada de bienestar estudiantil (DIDAF y Vive Salud DAE)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12:00 a 13:30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Gestión y enfoque: Aprendiendo a organizarnos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Potencia tu aprendizaje en Bibliotecas PUCV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Jornada de bienestar estudiantil (DIDAF y Vive Salud DAE)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847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14:30 a 16:00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Vivamos Más Arte, Más Cultura PUCV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Feria de Vida Universitaria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A6BD"/>
                    </a:solidFill>
                  </a:tcPr>
                </a:tc>
              </a:tr>
              <a:tr h="847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16:15 a 17:45</a:t>
                      </a:r>
                      <a:endParaRPr b="1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Encuentro al Atardecer.</a:t>
                      </a:r>
                      <a:endParaRPr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ctr">
                    <a:lnL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8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286" name="Google Shape;286;g3aac50d9881_0_0"/>
          <p:cNvSpPr txBox="1"/>
          <p:nvPr/>
        </p:nvSpPr>
        <p:spPr>
          <a:xfrm>
            <a:off x="596900" y="456413"/>
            <a:ext cx="689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300">
                <a:solidFill>
                  <a:srgbClr val="17365D"/>
                </a:solidFill>
              </a:rPr>
              <a:t>Carrera:</a:t>
            </a:r>
            <a:r>
              <a:rPr lang="es-ES" sz="1300">
                <a:solidFill>
                  <a:srgbClr val="17365D"/>
                </a:solidFill>
              </a:rPr>
              <a:t> Ingeniería Civil Bioquímica </a:t>
            </a:r>
            <a:r>
              <a:rPr b="1" lang="es-ES" sz="1300">
                <a:solidFill>
                  <a:srgbClr val="17365D"/>
                </a:solidFill>
              </a:rPr>
              <a:t>Cantidad:</a:t>
            </a:r>
            <a:r>
              <a:rPr lang="es-ES" sz="1300">
                <a:solidFill>
                  <a:srgbClr val="17365D"/>
                </a:solidFill>
              </a:rPr>
              <a:t> 70 estudiantes </a:t>
            </a:r>
            <a:r>
              <a:rPr b="1" lang="es-ES" sz="1300">
                <a:solidFill>
                  <a:srgbClr val="17365D"/>
                </a:solidFill>
              </a:rPr>
              <a:t>Lugar:</a:t>
            </a:r>
            <a:r>
              <a:rPr lang="es-ES" sz="1300">
                <a:solidFill>
                  <a:srgbClr val="17365D"/>
                </a:solidFill>
              </a:rPr>
              <a:t> Eje Brasil</a:t>
            </a:r>
            <a:endParaRPr sz="1300">
              <a:solidFill>
                <a:srgbClr val="17365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aac50d9881_0_5"/>
          <p:cNvSpPr txBox="1"/>
          <p:nvPr/>
        </p:nvSpPr>
        <p:spPr>
          <a:xfrm>
            <a:off x="1900275" y="337300"/>
            <a:ext cx="5452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5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Publicación Bienvenida e Inducción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aac50d9881_0_5"/>
          <p:cNvSpPr txBox="1"/>
          <p:nvPr/>
        </p:nvSpPr>
        <p:spPr>
          <a:xfrm>
            <a:off x="3239100" y="964975"/>
            <a:ext cx="266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https://www.bienvenidapucv.cl/</a:t>
            </a:r>
            <a:endParaRPr>
              <a:solidFill>
                <a:srgbClr val="17365D"/>
              </a:solidFill>
            </a:endParaRPr>
          </a:p>
        </p:txBody>
      </p:sp>
      <p:pic>
        <p:nvPicPr>
          <p:cNvPr id="293" name="Google Shape;293;g3aac50d9881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750" y="1611638"/>
            <a:ext cx="2788499" cy="363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a3727990a_0_10"/>
          <p:cNvSpPr txBox="1"/>
          <p:nvPr/>
        </p:nvSpPr>
        <p:spPr>
          <a:xfrm>
            <a:off x="433850" y="338100"/>
            <a:ext cx="67683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953734"/>
                </a:solidFill>
              </a:rPr>
              <a:t>Caracterización profesores primer año</a:t>
            </a:r>
            <a:endParaRPr b="1" sz="1800">
              <a:solidFill>
                <a:srgbClr val="95373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9" name="Google Shape;299;g39a3727990a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725" y="1573349"/>
            <a:ext cx="6697599" cy="35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9a3727990a_0_10"/>
          <p:cNvSpPr txBox="1"/>
          <p:nvPr/>
        </p:nvSpPr>
        <p:spPr>
          <a:xfrm>
            <a:off x="914975" y="841750"/>
            <a:ext cx="43074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Porcentaje de profesores por jerarquía</a:t>
            </a:r>
            <a:endParaRPr b="1" sz="18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Total de Profesores: 631</a:t>
            </a:r>
            <a:endParaRPr b="1" sz="18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9a3727990a_1_707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Formación presencial y virtual</a:t>
            </a:r>
            <a:b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alineada con la trayectoria formativa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39a3727990a_1_707"/>
          <p:cNvSpPr txBox="1"/>
          <p:nvPr>
            <p:ph idx="4294967295" type="subTitle"/>
          </p:nvPr>
        </p:nvSpPr>
        <p:spPr>
          <a:xfrm>
            <a:off x="3366019" y="1941877"/>
            <a:ext cx="5003700" cy="3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Competencias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Ambiente para el aprendizaje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Diversidad e inclusión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Enseñanza para el aprendizaje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Evaluación para el aprendizaje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Tecnologías digitales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RA nivel intermedio 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Arial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Corresponde a la 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aplicación 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(usar el conocimiento significativamente) en cada competencia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g39a3727990a_1_7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325" y="2347575"/>
            <a:ext cx="1886650" cy="18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9a3727990a_1_71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None/>
            </a:pPr>
            <a: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Formaciones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39a3727990a_1_714"/>
          <p:cNvSpPr/>
          <p:nvPr/>
        </p:nvSpPr>
        <p:spPr>
          <a:xfrm>
            <a:off x="2026640" y="2103300"/>
            <a:ext cx="4972800" cy="1325700"/>
          </a:xfrm>
          <a:prstGeom prst="flowChartAlternateProcess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●"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Taller 1: 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Ambiente, motivación para el aprendizaje y desempeño profesional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●"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Taller 2: 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Regulación emocional educado con inclusión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39a3727990a_1_714"/>
          <p:cNvSpPr/>
          <p:nvPr/>
        </p:nvSpPr>
        <p:spPr>
          <a:xfrm>
            <a:off x="2026641" y="3666990"/>
            <a:ext cx="4972800" cy="1325700"/>
          </a:xfrm>
          <a:prstGeom prst="flowChartAlternateProcess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900"/>
              <a:buFont typeface="Montserrat"/>
              <a:buChar char="●"/>
            </a:pPr>
            <a:r>
              <a:rPr b="1" i="0" lang="es-ES" sz="15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Taller: </a:t>
            </a:r>
            <a:r>
              <a:rPr i="0" lang="es-ES" sz="15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Orientaciones para la enseñanza de primer año (Nivel intermedio)</a:t>
            </a:r>
            <a:endParaRPr i="0" sz="15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39a3727990a_1_714"/>
          <p:cNvSpPr/>
          <p:nvPr/>
        </p:nvSpPr>
        <p:spPr>
          <a:xfrm>
            <a:off x="628650" y="2103300"/>
            <a:ext cx="1298100" cy="1325700"/>
          </a:xfrm>
          <a:prstGeom prst="flowChartAlternateProcess">
            <a:avLst/>
          </a:prstGeom>
          <a:solidFill>
            <a:srgbClr val="376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Presencial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39a3727990a_1_714"/>
          <p:cNvSpPr/>
          <p:nvPr/>
        </p:nvSpPr>
        <p:spPr>
          <a:xfrm>
            <a:off x="628650" y="3666990"/>
            <a:ext cx="1298100" cy="1325700"/>
          </a:xfrm>
          <a:prstGeom prst="flowChartAlternateProcess">
            <a:avLst/>
          </a:prstGeom>
          <a:solidFill>
            <a:srgbClr val="3767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Virtual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9a3727990a_1_714"/>
          <p:cNvSpPr/>
          <p:nvPr/>
        </p:nvSpPr>
        <p:spPr>
          <a:xfrm>
            <a:off x="7099141" y="2103300"/>
            <a:ext cx="1416300" cy="1325700"/>
          </a:xfrm>
          <a:prstGeom prst="flowChartAlternateProcess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01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/26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39a3727990a_1_714"/>
          <p:cNvSpPr/>
          <p:nvPr/>
        </p:nvSpPr>
        <p:spPr>
          <a:xfrm>
            <a:off x="7099139" y="3666989"/>
            <a:ext cx="1416300" cy="1325700"/>
          </a:xfrm>
          <a:prstGeom prst="flowChartAlternateProcess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/01/26 20/03/26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9a3727990a_1_724"/>
          <p:cNvSpPr txBox="1"/>
          <p:nvPr>
            <p:ph type="title"/>
          </p:nvPr>
        </p:nvSpPr>
        <p:spPr>
          <a:xfrm>
            <a:off x="628649" y="1517723"/>
            <a:ext cx="78867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Ruta de aprendizaje</a:t>
            </a:r>
            <a:endParaRPr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4" name="Google Shape;324;g39a3727990a_1_724"/>
          <p:cNvGraphicFramePr/>
          <p:nvPr/>
        </p:nvGraphicFramePr>
        <p:xfrm>
          <a:off x="628649" y="2072580"/>
          <a:ext cx="3000000" cy="3000000"/>
        </p:xfrm>
        <a:graphic>
          <a:graphicData uri="http://schemas.openxmlformats.org/drawingml/2006/table">
            <a:tbl>
              <a:tblPr bandRow="1" firstRow="1">
                <a:solidFill>
                  <a:srgbClr val="3767FB"/>
                </a:solidFill>
                <a:tableStyleId>{451EF8B3-C3CF-4507-972D-631D41CE8758}</a:tableStyleId>
              </a:tblPr>
              <a:tblGrid>
                <a:gridCol w="1552850"/>
                <a:gridCol w="2259875"/>
                <a:gridCol w="2834650"/>
                <a:gridCol w="1064625"/>
              </a:tblGrid>
              <a:tr h="4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Módulo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Actividades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Estudiantes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¿Cómo son mis estudiantes?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Revisar recurso de aprendizaje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 formativa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600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/01/26 20/03/26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5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Enseñanza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Ideas para enseñar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Revisar recurso de aprendizaje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 formativa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vMerge="1"/>
              </a:tr>
              <a:tr h="75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Ideas para evaluar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Revisar recurso de aprendizaje 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 formativa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 vMerge="1"/>
              </a:tr>
              <a:tr h="75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Tecnologías digitales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Docencia virtual sincrónica y asincrónica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Revisar recurso de aprendizaje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 formativa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vMerge="1"/>
              </a:tr>
              <a:tr h="439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Actividad final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 final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cap="none" strike="noStrike">
                          <a:solidFill>
                            <a:srgbClr val="17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Producto aplicado integrador</a:t>
                      </a:r>
                      <a:endParaRPr sz="1600">
                        <a:solidFill>
                          <a:srgbClr val="17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 vMerge="1"/>
              </a:tr>
            </a:tbl>
          </a:graphicData>
        </a:graphic>
      </p:graphicFrame>
      <p:sp>
        <p:nvSpPr>
          <p:cNvPr id="325" name="Google Shape;325;g39a3727990a_1_724"/>
          <p:cNvSpPr txBox="1"/>
          <p:nvPr/>
        </p:nvSpPr>
        <p:spPr>
          <a:xfrm>
            <a:off x="628649" y="650158"/>
            <a:ext cx="7711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Orientaciones para la enseñanza de primer año 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(Nivel intermedio)</a:t>
            </a:r>
            <a:endParaRPr b="1" i="0" sz="2600" u="none" cap="none" strike="noStrik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9a3727990a_1_730"/>
          <p:cNvSpPr txBox="1"/>
          <p:nvPr/>
        </p:nvSpPr>
        <p:spPr>
          <a:xfrm>
            <a:off x="628649" y="650158"/>
            <a:ext cx="7711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Orientaciones para la enseñanza de primer año 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(Nivel intermedio)</a:t>
            </a:r>
            <a:endParaRPr b="1" i="0" sz="2600" u="none" cap="none" strike="noStrik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g39a3727990a_1_730"/>
          <p:cNvPicPr preferRelativeResize="0"/>
          <p:nvPr/>
        </p:nvPicPr>
        <p:blipFill rotWithShape="1">
          <a:blip r:embed="rId3">
            <a:alphaModFix/>
          </a:blip>
          <a:srcRect b="0" l="18107" r="20156" t="0"/>
          <a:stretch/>
        </p:blipFill>
        <p:spPr>
          <a:xfrm>
            <a:off x="2604806" y="1679687"/>
            <a:ext cx="3934392" cy="439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39a3727990a_1_7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149" y="1069916"/>
            <a:ext cx="2340200" cy="471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9a3727990a_1_7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2675" y="1473729"/>
            <a:ext cx="2071800" cy="396125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9a3727990a_1_735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Nueva Aula Virtual PUCV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oud Icon (proporcionado por Getty Images)" id="339" name="Google Shape;339;g39a3727990a_1_7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9566" y="2331882"/>
            <a:ext cx="893133" cy="89313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39a3727990a_1_735"/>
          <p:cNvSpPr txBox="1"/>
          <p:nvPr/>
        </p:nvSpPr>
        <p:spPr>
          <a:xfrm>
            <a:off x="666439" y="3389034"/>
            <a:ext cx="1439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Servicio de un sistema en la nube SaaS</a:t>
            </a:r>
            <a:r>
              <a:rPr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(mayor rapidez y disponibilidad)</a:t>
            </a:r>
            <a:endParaRPr i="0" sz="10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Smartphone flat icon. Phone color icons in trendy flat style. Mobile phone gradient style design, graphic for web and mobile app. (proporcionado por Getty Images)" id="341" name="Google Shape;341;g39a3727990a_1_7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5062" y="2378422"/>
            <a:ext cx="749594" cy="74959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9a3727990a_1_735"/>
          <p:cNvSpPr/>
          <p:nvPr/>
        </p:nvSpPr>
        <p:spPr>
          <a:xfrm>
            <a:off x="2149306" y="3356816"/>
            <a:ext cx="1121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Integración de aplicación móvil</a:t>
            </a:r>
            <a:endParaRPr b="1" i="0" sz="1000" u="none" cap="none" strike="noStrike">
              <a:solidFill>
                <a:srgbClr val="17365D"/>
              </a:solidFill>
            </a:endParaRPr>
          </a:p>
        </p:txBody>
      </p:sp>
      <p:pic>
        <p:nvPicPr>
          <p:cNvPr descr="Secretary flat vector illustration. Business management, time schedule, profit chart, data analysis, and list planning concept. Element for banner, web, ui, and landing page. (proporcionado por Getty Images)" id="343" name="Google Shape;343;g39a3727990a_1_7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90706" y="2388081"/>
            <a:ext cx="1121075" cy="78493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9a3727990a_1_735"/>
          <p:cNvSpPr/>
          <p:nvPr/>
        </p:nvSpPr>
        <p:spPr>
          <a:xfrm>
            <a:off x="3365922" y="3389025"/>
            <a:ext cx="11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Herramientas de reportería</a:t>
            </a:r>
            <a:endParaRPr b="1" i="0" sz="10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5" name="Google Shape;345;g39a3727990a_1_7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97613" y="2544533"/>
            <a:ext cx="574157" cy="57415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9a3727990a_1_735"/>
          <p:cNvSpPr txBox="1"/>
          <p:nvPr/>
        </p:nvSpPr>
        <p:spPr>
          <a:xfrm>
            <a:off x="4524150" y="3419775"/>
            <a:ext cx="11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10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Mejoras en accesibilidad</a:t>
            </a:r>
            <a:endParaRPr b="1" i="0" sz="10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9a3727990a_1_2"/>
          <p:cNvSpPr txBox="1"/>
          <p:nvPr/>
        </p:nvSpPr>
        <p:spPr>
          <a:xfrm>
            <a:off x="183050" y="372650"/>
            <a:ext cx="571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Tabla de temas</a:t>
            </a:r>
            <a:endParaRPr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g39a3727990a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0575"/>
            <a:ext cx="254317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9a3727990a_1_2"/>
          <p:cNvSpPr txBox="1"/>
          <p:nvPr/>
        </p:nvSpPr>
        <p:spPr>
          <a:xfrm>
            <a:off x="2920325" y="1549925"/>
            <a:ext cx="5071800" cy="29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•Recibimiento y palabras de bienvenida - propósito y puntos de la reunión.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•Tests de caracterización.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•Semana de Inducción 2026.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•Programa formativo de la semana de inducción.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•Reunión con docentes de primer año.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 Otras informaciones relevantes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Espacio de preguntas.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•Duración de la reunión: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15:00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16:30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hrs. 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39a3727990a_1_7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149" y="1069916"/>
            <a:ext cx="2340200" cy="471816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9a3727990a_1_74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Nueva Aula Virtual PUCV</a:t>
            </a:r>
            <a:endParaRPr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39a3727990a_1_749"/>
          <p:cNvSpPr/>
          <p:nvPr/>
        </p:nvSpPr>
        <p:spPr>
          <a:xfrm>
            <a:off x="1886651" y="4370200"/>
            <a:ext cx="240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s-ES" sz="15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Fecha lanzamiento</a:t>
            </a:r>
            <a:endParaRPr i="0" sz="15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Calendar - Free interface icons" id="354" name="Google Shape;354;g39a3727990a_1_7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21" y="4370197"/>
            <a:ext cx="738377" cy="73837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39a3727990a_1_749"/>
          <p:cNvSpPr/>
          <p:nvPr/>
        </p:nvSpPr>
        <p:spPr>
          <a:xfrm>
            <a:off x="1807898" y="4562525"/>
            <a:ext cx="2656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Enero</a:t>
            </a:r>
            <a:r>
              <a:rPr b="1" lang="es-ES" sz="3200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s-ES" sz="32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2026</a:t>
            </a:r>
            <a:endParaRPr b="1" i="0" sz="16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g39a3727990a_1_749"/>
          <p:cNvSpPr/>
          <p:nvPr/>
        </p:nvSpPr>
        <p:spPr>
          <a:xfrm>
            <a:off x="749008" y="1764911"/>
            <a:ext cx="44184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Apoyos y soporte:</a:t>
            </a:r>
            <a:endParaRPr sz="16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Nuevos tutoriales</a:t>
            </a:r>
            <a:endParaRPr sz="16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Formaciones</a:t>
            </a:r>
            <a:endParaRPr sz="16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Equ</a:t>
            </a:r>
            <a:r>
              <a:rPr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ipo de asesores</a:t>
            </a:r>
            <a:endParaRPr sz="16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30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•"/>
            </a:pPr>
            <a:r>
              <a:rPr i="0" lang="es-ES" sz="1600" u="none" cap="none" strike="noStrike">
                <a:solidFill>
                  <a:srgbClr val="17365D"/>
                </a:solidFill>
                <a:latin typeface="Montserrat"/>
                <a:ea typeface="Montserrat"/>
                <a:cs typeface="Montserrat"/>
                <a:sym typeface="Montserrat"/>
              </a:rPr>
              <a:t>Whatsapp y correo de consultas</a:t>
            </a:r>
            <a:endParaRPr sz="160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7" name="Google Shape;357;g39a3727990a_1_7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2898" y="1170528"/>
            <a:ext cx="2081251" cy="44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9a3727990a_8_22"/>
          <p:cNvSpPr txBox="1"/>
          <p:nvPr/>
        </p:nvSpPr>
        <p:spPr>
          <a:xfrm>
            <a:off x="1306575" y="398525"/>
            <a:ext cx="5372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rgbClr val="953734"/>
                </a:solidFill>
                <a:latin typeface="Roboto Medium"/>
                <a:ea typeface="Roboto Medium"/>
                <a:cs typeface="Roboto Medium"/>
                <a:sym typeface="Roboto Medium"/>
              </a:rPr>
              <a:t>Otras Informaciones Relevante </a:t>
            </a:r>
            <a:endParaRPr sz="1700">
              <a:solidFill>
                <a:srgbClr val="953734"/>
              </a:solidFill>
            </a:endParaRPr>
          </a:p>
        </p:txBody>
      </p:sp>
      <p:sp>
        <p:nvSpPr>
          <p:cNvPr id="363" name="Google Shape;363;g39a3727990a_8_22"/>
          <p:cNvSpPr txBox="1"/>
          <p:nvPr/>
        </p:nvSpPr>
        <p:spPr>
          <a:xfrm>
            <a:off x="1828375" y="2229875"/>
            <a:ext cx="38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1800" u="sng">
                <a:solidFill>
                  <a:schemeClr val="hlink"/>
                </a:solidFill>
                <a:hlinkClick r:id="rId3"/>
              </a:rPr>
              <a:t>Protocolos para Atención de Urgencias Estudiantiles</a:t>
            </a:r>
            <a:endParaRPr sz="1800">
              <a:solidFill>
                <a:srgbClr val="17365D"/>
              </a:solidFill>
            </a:endParaRPr>
          </a:p>
        </p:txBody>
      </p:sp>
      <p:sp>
        <p:nvSpPr>
          <p:cNvPr id="364" name="Google Shape;364;g39a3727990a_8_22"/>
          <p:cNvSpPr txBox="1"/>
          <p:nvPr/>
        </p:nvSpPr>
        <p:spPr>
          <a:xfrm>
            <a:off x="1828375" y="4039525"/>
            <a:ext cx="3732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1800">
                <a:solidFill>
                  <a:srgbClr val="17365D"/>
                </a:solidFill>
              </a:rPr>
              <a:t>Programas de Asignaturas</a:t>
            </a:r>
            <a:r>
              <a:rPr lang="es-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5" name="Google Shape;365;g39a3727990a_8_22"/>
          <p:cNvSpPr txBox="1"/>
          <p:nvPr/>
        </p:nvSpPr>
        <p:spPr>
          <a:xfrm>
            <a:off x="1828375" y="3179350"/>
            <a:ext cx="3196800" cy="10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Char char="●"/>
            </a:pPr>
            <a:r>
              <a:rPr lang="es-ES" sz="1800" u="sng">
                <a:solidFill>
                  <a:srgbClr val="17365D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Programa Inclusión PUCV</a:t>
            </a:r>
            <a:endParaRPr sz="1800">
              <a:solidFill>
                <a:srgbClr val="17365D"/>
              </a:solidFill>
            </a:endParaRPr>
          </a:p>
        </p:txBody>
      </p:sp>
      <p:sp>
        <p:nvSpPr>
          <p:cNvPr id="366" name="Google Shape;366;g39a3727990a_8_22"/>
          <p:cNvSpPr txBox="1"/>
          <p:nvPr/>
        </p:nvSpPr>
        <p:spPr>
          <a:xfrm>
            <a:off x="1828375" y="1126975"/>
            <a:ext cx="3805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ES" sz="1800" u="sng">
                <a:solidFill>
                  <a:schemeClr val="hlink"/>
                </a:solidFill>
                <a:hlinkClick r:id="rId5"/>
              </a:rPr>
              <a:t>Protocolos para la Comunicación en Crisis y/o Emergencias</a:t>
            </a:r>
            <a:endParaRPr sz="1800">
              <a:solidFill>
                <a:srgbClr val="17365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9a3727990a_1_38"/>
          <p:cNvSpPr txBox="1"/>
          <p:nvPr/>
        </p:nvSpPr>
        <p:spPr>
          <a:xfrm>
            <a:off x="218425" y="311175"/>
            <a:ext cx="43176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Test de caracterización</a:t>
            </a:r>
            <a:endParaRPr b="1"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8" name="Google Shape;198;g39a3727990a_1_38"/>
          <p:cNvSpPr txBox="1"/>
          <p:nvPr/>
        </p:nvSpPr>
        <p:spPr>
          <a:xfrm>
            <a:off x="397950" y="1154975"/>
            <a:ext cx="8258400" cy="4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Propósito: Recopilar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información integral 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sobre las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competencias académicas, cognitivas, digitales y socioemocionales del estudiantado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con el fin de orientar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acciones formativas y de acompañamiento oportunas.</a:t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Los focos de la información son:</a:t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Razonamiento lógico.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Estilos de aprendizaje.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Habilidades digitales.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Bienestar psicológico y apoyo social percibido.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Conocimientos en integridad académica.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Conocimientos en habilidades matemáticas, con el fin de orientar acciones formativas y de acompañamiento oportunas para la Facultad de Ingeniería.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" name="Google Shape;204;g39a3727990a_1_23"/>
          <p:cNvGraphicFramePr/>
          <p:nvPr/>
        </p:nvGraphicFramePr>
        <p:xfrm>
          <a:off x="278075" y="852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{22433A2D-0832-45E3-A193-2DCA3549AEAF}</a:tableStyleId>
              </a:tblPr>
              <a:tblGrid>
                <a:gridCol w="2027550"/>
                <a:gridCol w="2652000"/>
              </a:tblGrid>
              <a:tr h="3512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LISTADO DE TEST DE CARACTERIZACIÓN ESTUDIANTES PUCV</a:t>
                      </a:r>
                      <a:endParaRPr b="1"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5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CARACTERIZACIÓN GENERAL</a:t>
                      </a:r>
                      <a:endParaRPr b="1"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CARACTERIZACIÓN PEDAGOGÍAS</a:t>
                      </a:r>
                      <a:endParaRPr b="1"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351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de Lawson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Prueba de Competencias Digitales - Nivel A1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Cuestionario Inventario de Estrategias de Aprendizaje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Prueba habilidades para el siglo XXI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Cuestionario de Competencias Digitales a cargo de Aula Virtual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Programa Prosecución de estudios profesor en educación media /Artes Visuales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Cuestionario DASS-21 a cargo de DAE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Programa Prosecución de estudios profesor en educación media /Religión y Moral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Cuestionario Duke-UNC a cargo de DAE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Cuestionario de Integridad Académica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538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 diagnóstica para la asignatura de MAT1001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5" name="Google Shape;205;g39a3727990a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625" y="1715774"/>
            <a:ext cx="4019574" cy="34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9a3727990a_1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076" y="3145698"/>
            <a:ext cx="1606348" cy="5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9a3727990a_1_23"/>
          <p:cNvSpPr txBox="1"/>
          <p:nvPr/>
        </p:nvSpPr>
        <p:spPr>
          <a:xfrm>
            <a:off x="2691475" y="176225"/>
            <a:ext cx="40794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Test de caracterización</a:t>
            </a:r>
            <a:endParaRPr b="1" sz="22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abfd30b17_1_120"/>
          <p:cNvSpPr txBox="1"/>
          <p:nvPr/>
        </p:nvSpPr>
        <p:spPr>
          <a:xfrm>
            <a:off x="362050" y="490700"/>
            <a:ext cx="6014100" cy="11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Seguimiento U.A.A cohorte 2024</a:t>
            </a:r>
            <a:endParaRPr b="1" sz="2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4" name="Google Shape;214;g3aabfd30b17_1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150" y="1720250"/>
            <a:ext cx="1798450" cy="17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aabfd30b17_1_120"/>
          <p:cNvSpPr txBox="1"/>
          <p:nvPr/>
        </p:nvSpPr>
        <p:spPr>
          <a:xfrm>
            <a:off x="2938300" y="1424225"/>
            <a:ext cx="5718000" cy="3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❖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Se aplica por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primera vez una evaluación ex post 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 la cohorte 2024.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Montserrat"/>
              <a:buChar char="❖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Objetivo: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Evaluar el impacto del programa de acompañamientos académicos de la Unidad de Apoyo al Aprendizaje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en competencias de razonamiento cientíﬁco (Test de Lawson) y estrategias de aprendizaje (Autorreporte de Schmenk). 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9a3727990a_1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028" y="6066831"/>
            <a:ext cx="7070488" cy="43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9a3727990a_1_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1481" y="5943388"/>
            <a:ext cx="1362974" cy="6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9a3727990a_1_138"/>
          <p:cNvSpPr txBox="1"/>
          <p:nvPr/>
        </p:nvSpPr>
        <p:spPr>
          <a:xfrm>
            <a:off x="436424" y="1748252"/>
            <a:ext cx="292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Razonamiento científico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39a3727990a_1_138"/>
          <p:cNvPicPr preferRelativeResize="0"/>
          <p:nvPr/>
        </p:nvPicPr>
        <p:blipFill rotWithShape="1">
          <a:blip r:embed="rId5">
            <a:alphaModFix/>
          </a:blip>
          <a:srcRect b="0" l="0" r="0" t="11676"/>
          <a:stretch/>
        </p:blipFill>
        <p:spPr>
          <a:xfrm>
            <a:off x="364524" y="2253901"/>
            <a:ext cx="4075260" cy="28998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g39a3727990a_1_138"/>
          <p:cNvGraphicFramePr/>
          <p:nvPr/>
        </p:nvGraphicFramePr>
        <p:xfrm>
          <a:off x="4967592" y="22538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{22433A2D-0832-45E3-A193-2DCA3549AEAF}</a:tableStyleId>
              </a:tblPr>
              <a:tblGrid>
                <a:gridCol w="2073250"/>
                <a:gridCol w="788925"/>
                <a:gridCol w="788925"/>
              </a:tblGrid>
              <a:tr h="1094650"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Resultados en nivel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3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Promedio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67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67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</a:t>
                      </a:r>
                      <a:endParaRPr sz="13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767FC"/>
                    </a:solidFill>
                  </a:tcPr>
                </a:tc>
              </a:tr>
              <a:tr h="488125">
                <a:tc>
                  <a:txBody>
                    <a:bodyPr/>
                    <a:lstStyle/>
                    <a:p>
                      <a:pPr indent="0" lvl="0" marL="38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Proceso elaborativo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Normal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6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Baja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4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09175">
                <a:tc>
                  <a:txBody>
                    <a:bodyPr/>
                    <a:lstStyle/>
                    <a:p>
                      <a:pPr indent="0" lvl="0" marL="38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Estudio metódico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Normal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9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Normal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8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09175">
                <a:tc>
                  <a:txBody>
                    <a:bodyPr/>
                    <a:lstStyle/>
                    <a:p>
                      <a:pPr indent="0" lvl="0" marL="38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Procesamiento profundo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Alta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10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Normal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7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8125">
                <a:tc>
                  <a:txBody>
                    <a:bodyPr/>
                    <a:lstStyle/>
                    <a:p>
                      <a:pPr indent="0" lvl="0" marL="381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Retención de hechos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Normal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0" rtl="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7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Alta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12700" marR="12700" rtl="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3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Pje. 10</a:t>
                      </a:r>
                      <a:endParaRPr sz="13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225" name="Google Shape;225;g39a3727990a_1_138"/>
          <p:cNvSpPr txBox="1"/>
          <p:nvPr/>
        </p:nvSpPr>
        <p:spPr>
          <a:xfrm>
            <a:off x="5052592" y="1748251"/>
            <a:ext cx="270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Estrategias de Aprendizaje</a:t>
            </a:r>
            <a:r>
              <a:rPr b="1" i="0" lang="es-ES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</a:t>
            </a:r>
            <a:endParaRPr/>
          </a:p>
        </p:txBody>
      </p:sp>
      <p:sp>
        <p:nvSpPr>
          <p:cNvPr id="226" name="Google Shape;226;g39a3727990a_1_138"/>
          <p:cNvSpPr txBox="1"/>
          <p:nvPr/>
        </p:nvSpPr>
        <p:spPr>
          <a:xfrm>
            <a:off x="311700" y="312242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Seguimiento U.A.A cohorte 2024</a:t>
            </a:r>
            <a:endParaRPr b="1" i="0" sz="2600" u="none" cap="none" strike="noStrik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9a3727990a_1_138"/>
          <p:cNvSpPr txBox="1"/>
          <p:nvPr/>
        </p:nvSpPr>
        <p:spPr>
          <a:xfrm>
            <a:off x="722779" y="1033065"/>
            <a:ext cx="292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Principales resultados: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g39a3727990a_1_1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93061">
            <a:off x="399089" y="964348"/>
            <a:ext cx="341951" cy="34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9a3727990a_1_49"/>
          <p:cNvSpPr txBox="1"/>
          <p:nvPr/>
        </p:nvSpPr>
        <p:spPr>
          <a:xfrm>
            <a:off x="800799" y="522175"/>
            <a:ext cx="581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Programación </a:t>
            </a:r>
            <a:r>
              <a:rPr b="1"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eneral: Inducci</a:t>
            </a:r>
            <a:r>
              <a:rPr b="1" lang="es-ES" sz="2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ón </a:t>
            </a: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2026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9a3727990a_1_49"/>
          <p:cNvSpPr txBox="1"/>
          <p:nvPr/>
        </p:nvSpPr>
        <p:spPr>
          <a:xfrm>
            <a:off x="800800" y="1181700"/>
            <a:ext cx="77646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Las actividades se desarrollarán por día en diferentes campus y sedes: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●"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Actividades 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en salas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est Diagnóstico de inglés (PILE)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Gestión y enfoque: Aprendiendo a organizarnos (Dir. Pregrado)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Servicios bienestar estudiantil (DAE)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Integridad PUCV: valores para la vida (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Integridad Académica)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Sello PUCV: Compromiso valórico y puente a lo largo de la vida (DINC - DGEN)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Potencia tu aprendizaje en Bibliotecas PUCV (Dir. Biblioteca)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39a3727990a_8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028" y="6066831"/>
            <a:ext cx="7070488" cy="43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9a3727990a_8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1481" y="5943388"/>
            <a:ext cx="1362974" cy="6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9a3727990a_8_0"/>
          <p:cNvSpPr txBox="1"/>
          <p:nvPr/>
        </p:nvSpPr>
        <p:spPr>
          <a:xfrm>
            <a:off x="5741293" y="2278079"/>
            <a:ext cx="2935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13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Organizan de la Vicerrectoría Académica: Dirección de Pregrado, Dirección de Equidad de Género, Dirección de Inclusión, Dirección de Bibliotecas e Integridad Académica // Dirección de Asuntos Estudiantiles de manera transversal.</a:t>
            </a:r>
            <a:endParaRPr i="0" sz="19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g39a3727990a_8_0"/>
          <p:cNvGrpSpPr/>
          <p:nvPr/>
        </p:nvGrpSpPr>
        <p:grpSpPr>
          <a:xfrm>
            <a:off x="396546" y="1555768"/>
            <a:ext cx="4940692" cy="3603375"/>
            <a:chOff x="685805" y="680720"/>
            <a:chExt cx="4940692" cy="2702599"/>
          </a:xfrm>
        </p:grpSpPr>
        <p:sp>
          <p:nvSpPr>
            <p:cNvPr id="244" name="Google Shape;244;g39a3727990a_8_0"/>
            <p:cNvSpPr/>
            <p:nvPr/>
          </p:nvSpPr>
          <p:spPr>
            <a:xfrm>
              <a:off x="2730032" y="2032000"/>
              <a:ext cx="363900" cy="9651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767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g39a3727990a_8_0"/>
            <p:cNvSpPr txBox="1"/>
            <p:nvPr/>
          </p:nvSpPr>
          <p:spPr>
            <a:xfrm>
              <a:off x="2886177" y="2488812"/>
              <a:ext cx="51600" cy="5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g39a3727990a_8_0"/>
            <p:cNvSpPr/>
            <p:nvPr/>
          </p:nvSpPr>
          <p:spPr>
            <a:xfrm>
              <a:off x="2730032" y="1986280"/>
              <a:ext cx="363900" cy="915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25400">
              <a:solidFill>
                <a:srgbClr val="3767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g39a3727990a_8_0"/>
            <p:cNvSpPr txBox="1"/>
            <p:nvPr/>
          </p:nvSpPr>
          <p:spPr>
            <a:xfrm>
              <a:off x="2902868" y="2022903"/>
              <a:ext cx="18300" cy="1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39a3727990a_8_0"/>
            <p:cNvSpPr/>
            <p:nvPr/>
          </p:nvSpPr>
          <p:spPr>
            <a:xfrm>
              <a:off x="2730032" y="1066800"/>
              <a:ext cx="363900" cy="9651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3767F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g39a3727990a_8_0"/>
            <p:cNvSpPr txBox="1"/>
            <p:nvPr/>
          </p:nvSpPr>
          <p:spPr>
            <a:xfrm>
              <a:off x="2886177" y="1523612"/>
              <a:ext cx="51600" cy="5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39a3727990a_8_0"/>
            <p:cNvSpPr/>
            <p:nvPr/>
          </p:nvSpPr>
          <p:spPr>
            <a:xfrm>
              <a:off x="685805" y="973028"/>
              <a:ext cx="1970400" cy="2118000"/>
            </a:xfrm>
            <a:prstGeom prst="roundRect">
              <a:avLst>
                <a:gd fmla="val 16667" name="adj"/>
              </a:avLst>
            </a:prstGeom>
            <a:solidFill>
              <a:srgbClr val="3767F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g39a3727990a_8_0"/>
            <p:cNvSpPr txBox="1"/>
            <p:nvPr/>
          </p:nvSpPr>
          <p:spPr>
            <a:xfrm>
              <a:off x="781997" y="1069220"/>
              <a:ext cx="1778100" cy="19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0" lang="es-E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Inducción a la  de la Vicerrectoría Académica con sentido integral aplicado de manera práctica a través de estrategias de aprendizaje. 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g39a3727990a_8_0"/>
            <p:cNvSpPr/>
            <p:nvPr/>
          </p:nvSpPr>
          <p:spPr>
            <a:xfrm>
              <a:off x="3093897" y="680720"/>
              <a:ext cx="2532600" cy="772200"/>
            </a:xfrm>
            <a:prstGeom prst="roundRect">
              <a:avLst>
                <a:gd fmla="val 16667" name="adj"/>
              </a:avLst>
            </a:prstGeom>
            <a:solidFill>
              <a:srgbClr val="D8E6F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g39a3727990a_8_0"/>
            <p:cNvSpPr txBox="1"/>
            <p:nvPr/>
          </p:nvSpPr>
          <p:spPr>
            <a:xfrm>
              <a:off x="3131591" y="718414"/>
              <a:ext cx="2457300" cy="6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0" lang="es-ES" sz="1400" u="none" cap="none" strike="noStrike">
                  <a:solidFill>
                    <a:srgbClr val="17365D"/>
                  </a:solidFill>
                  <a:latin typeface="Calibri"/>
                  <a:ea typeface="Calibri"/>
                  <a:cs typeface="Calibri"/>
                  <a:sym typeface="Calibri"/>
                </a:rPr>
                <a:t>Actividades con foco en el Aprendizaje Autónomo y Autorregulado </a:t>
              </a:r>
              <a:endParaRPr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39a3727990a_8_0"/>
            <p:cNvSpPr/>
            <p:nvPr/>
          </p:nvSpPr>
          <p:spPr>
            <a:xfrm>
              <a:off x="3093897" y="1645920"/>
              <a:ext cx="2532600" cy="772200"/>
            </a:xfrm>
            <a:prstGeom prst="roundRect">
              <a:avLst>
                <a:gd fmla="val 16667" name="adj"/>
              </a:avLst>
            </a:prstGeom>
            <a:solidFill>
              <a:srgbClr val="D8E6F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g39a3727990a_8_0"/>
            <p:cNvSpPr txBox="1"/>
            <p:nvPr/>
          </p:nvSpPr>
          <p:spPr>
            <a:xfrm>
              <a:off x="3131591" y="1683614"/>
              <a:ext cx="2457300" cy="6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0" lang="es-ES" sz="1400" u="none" cap="none" strike="noStrike">
                  <a:solidFill>
                    <a:srgbClr val="17365D"/>
                  </a:solidFill>
                  <a:latin typeface="Calibri"/>
                  <a:ea typeface="Calibri"/>
                  <a:cs typeface="Calibri"/>
                  <a:sym typeface="Calibri"/>
                </a:rPr>
                <a:t>Actividades con foco en el trabajo en equipo</a:t>
              </a:r>
              <a:endParaRPr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39a3727990a_8_0"/>
            <p:cNvSpPr/>
            <p:nvPr/>
          </p:nvSpPr>
          <p:spPr>
            <a:xfrm>
              <a:off x="3093897" y="2611119"/>
              <a:ext cx="2532600" cy="772200"/>
            </a:xfrm>
            <a:prstGeom prst="roundRect">
              <a:avLst>
                <a:gd fmla="val 16667" name="adj"/>
              </a:avLst>
            </a:prstGeom>
            <a:solidFill>
              <a:srgbClr val="D8E6F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g39a3727990a_8_0"/>
            <p:cNvSpPr txBox="1"/>
            <p:nvPr/>
          </p:nvSpPr>
          <p:spPr>
            <a:xfrm>
              <a:off x="3131591" y="2648813"/>
              <a:ext cx="2457300" cy="6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0" lang="es-ES" sz="1400" u="none" cap="none" strike="noStrike">
                  <a:solidFill>
                    <a:srgbClr val="17365D"/>
                  </a:solidFill>
                  <a:latin typeface="Calibri"/>
                  <a:ea typeface="Calibri"/>
                  <a:cs typeface="Calibri"/>
                  <a:sym typeface="Calibri"/>
                </a:rPr>
                <a:t>Actividades con foco en el aprendizaje basado en problemas y desafíos</a:t>
              </a:r>
              <a:endParaRPr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g39a3727990a_8_0"/>
          <p:cNvSpPr txBox="1"/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s-ES" sz="26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Programa formativo semana de inducción 2026</a:t>
            </a:r>
            <a:endParaRPr b="1" i="0" sz="2600" u="none" cap="none" strike="noStrike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9a3727990a_8_0"/>
          <p:cNvSpPr txBox="1"/>
          <p:nvPr/>
        </p:nvSpPr>
        <p:spPr>
          <a:xfrm>
            <a:off x="503325" y="5588750"/>
            <a:ext cx="552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3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Seguimiento participación estudiantes. </a:t>
            </a:r>
            <a:endParaRPr sz="13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aabfd30b17_1_70"/>
          <p:cNvSpPr txBox="1"/>
          <p:nvPr/>
        </p:nvSpPr>
        <p:spPr>
          <a:xfrm>
            <a:off x="539538" y="291832"/>
            <a:ext cx="385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S" sz="2500" u="none" cap="none" strike="noStrike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Programación General</a:t>
            </a:r>
            <a:endParaRPr b="1" i="0" sz="2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aabfd30b17_1_70"/>
          <p:cNvSpPr txBox="1"/>
          <p:nvPr/>
        </p:nvSpPr>
        <p:spPr>
          <a:xfrm>
            <a:off x="539550" y="854650"/>
            <a:ext cx="80649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Actividades masivas: </a:t>
            </a:r>
            <a:endParaRPr b="1"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Jueves 5 en Casa Central:</a:t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82880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+ Arte + Cultura (DVAC y DAE)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Viernes 6 en Campus Curauma: </a:t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Jornada de bienestar estudiantil (DIDAF y Vive Salud DAE) 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Feria de Vida Universitaria</a:t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600"/>
              <a:buFont typeface="Calibri"/>
              <a:buChar char="○"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Encuentro al Atardecer.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Lugares principales: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Casa Central, </a:t>
            </a:r>
            <a:r>
              <a:rPr b="1"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Curauma,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Sausalito, Facultad de Ingeniería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Recreo </a:t>
            </a:r>
            <a:r>
              <a:rPr lang="es-ES" sz="1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e Industrias Creativas</a:t>
            </a:r>
            <a:r>
              <a:rPr i="0" lang="es-ES" sz="1600" u="none" cap="none" strike="noStrik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i="0" sz="1600" u="none" cap="none" strike="noStrike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2025-01-15T01:50:48Z</dcterms:created>
  <dc:creator>silvia astudillo</dc:creator>
</cp:coreProperties>
</file>