
<file path=[Content_Types].xml><?xml version="1.0" encoding="utf-8"?>
<Types xmlns="http://schemas.openxmlformats.org/package/2006/content-types">
  <Default ContentType="application/x-fontdata" Extension="fntdata"/>
  <Default ContentType="image/gif" Extension="gif"/>
  <Default ContentType="image/jpeg" Extension="jpeg"/>
  <Default ContentType="video/mp4" Extension="mp4"/>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52"/>
  </p:notesMasterIdLst>
  <p:sldIdLst>
    <p:sldId id="256" r:id="rId26"/>
    <p:sldId id="257" r:id="rId27"/>
    <p:sldId id="258" r:id="rId28"/>
    <p:sldId id="259" r:id="rId29"/>
    <p:sldId id="260" r:id="rId30"/>
    <p:sldId id="261" r:id="rId31"/>
    <p:sldId id="262" r:id="rId32"/>
    <p:sldId id="263" r:id="rId33"/>
    <p:sldId id="264" r:id="rId34"/>
    <p:sldId id="265" r:id="rId35"/>
    <p:sldId id="266" r:id="rId36"/>
    <p:sldId id="267" r:id="rId37"/>
    <p:sldId id="268" r:id="rId38"/>
    <p:sldId id="269" r:id="rId39"/>
    <p:sldId id="270" r:id="rId40"/>
    <p:sldId id="271" r:id="rId41"/>
    <p:sldId id="272" r:id="rId42"/>
    <p:sldId id="273" r:id="rId43"/>
    <p:sldId id="274" r:id="rId44"/>
    <p:sldId id="275" r:id="rId45"/>
    <p:sldId id="276" r:id="rId46"/>
    <p:sldId id="277" r:id="rId47"/>
    <p:sldId id="278" r:id="rId48"/>
    <p:sldId id="279" r:id="rId49"/>
    <p:sldId id="280" r:id="rId50"/>
    <p:sldId id="281" r:id="rId51"/>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Lato" charset="1" panose="020F0502020204030203"/>
      <p:regular r:id="rId10"/>
    </p:embeddedFont>
    <p:embeddedFont>
      <p:font typeface="Lato Bold" charset="1" panose="020F0502020204030203"/>
      <p:regular r:id="rId11"/>
    </p:embeddedFont>
    <p:embeddedFont>
      <p:font typeface="Lato Italics" charset="1" panose="020F0502020204030203"/>
      <p:regular r:id="rId12"/>
    </p:embeddedFont>
    <p:embeddedFont>
      <p:font typeface="Lato Bold Italics" charset="1" panose="020F0502020204030203"/>
      <p:regular r:id="rId13"/>
    </p:embeddedFont>
    <p:embeddedFont>
      <p:font typeface="EB Garamond" charset="1" panose="00000000000000000000"/>
      <p:regular r:id="rId14"/>
    </p:embeddedFont>
    <p:embeddedFont>
      <p:font typeface="EB Garamond Bold" charset="1" panose="00000000000000000000"/>
      <p:regular r:id="rId15"/>
    </p:embeddedFont>
    <p:embeddedFont>
      <p:font typeface="EB Garamond Italics" charset="1" panose="00000000000000000000"/>
      <p:regular r:id="rId16"/>
    </p:embeddedFont>
    <p:embeddedFont>
      <p:font typeface="EB Garamond Bold Italics" charset="1" panose="00000000000000000000"/>
      <p:regular r:id="rId17"/>
    </p:embeddedFont>
    <p:embeddedFont>
      <p:font typeface="EB Garamond Medium" charset="1" panose="00000000000000000000"/>
      <p:regular r:id="rId18"/>
    </p:embeddedFont>
    <p:embeddedFont>
      <p:font typeface="EB Garamond Medium Bold" charset="1" panose="00000000000000000000"/>
      <p:regular r:id="rId19"/>
    </p:embeddedFont>
    <p:embeddedFont>
      <p:font typeface="EB Garamond Medium Italics" charset="1" panose="00000000000000000000"/>
      <p:regular r:id="rId20"/>
    </p:embeddedFont>
    <p:embeddedFont>
      <p:font typeface="EB Garamond Medium Bold Italics" charset="1" panose="00000000000000000000"/>
      <p:regular r:id="rId21"/>
    </p:embeddedFont>
    <p:embeddedFont>
      <p:font typeface="Canva Sans" charset="1" panose="020B0503030501040103"/>
      <p:regular r:id="rId22"/>
    </p:embeddedFont>
    <p:embeddedFont>
      <p:font typeface="Canva Sans Bold" charset="1" panose="020B0803030501040103"/>
      <p:regular r:id="rId23"/>
    </p:embeddedFont>
    <p:embeddedFont>
      <p:font typeface="Canva Sans Italics" charset="1" panose="020B0503030501040103"/>
      <p:regular r:id="rId24"/>
    </p:embeddedFont>
    <p:embeddedFont>
      <p:font typeface="Canva Sans Bold Italics" charset="1" panose="020B0803030501040103"/>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slides/slide1.xml" Type="http://schemas.openxmlformats.org/officeDocument/2006/relationships/slide"/><Relationship Id="rId27" Target="slides/slide2.xml" Type="http://schemas.openxmlformats.org/officeDocument/2006/relationships/slide"/><Relationship Id="rId28" Target="slides/slide3.xml" Type="http://schemas.openxmlformats.org/officeDocument/2006/relationships/slide"/><Relationship Id="rId29" Target="slides/slide4.xml" Type="http://schemas.openxmlformats.org/officeDocument/2006/relationships/slide"/><Relationship Id="rId3" Target="viewProps.xml" Type="http://schemas.openxmlformats.org/officeDocument/2006/relationships/viewProps"/><Relationship Id="rId30" Target="slides/slide5.xml" Type="http://schemas.openxmlformats.org/officeDocument/2006/relationships/slide"/><Relationship Id="rId31" Target="slides/slide6.xml" Type="http://schemas.openxmlformats.org/officeDocument/2006/relationships/slide"/><Relationship Id="rId32" Target="slides/slide7.xml" Type="http://schemas.openxmlformats.org/officeDocument/2006/relationships/slide"/><Relationship Id="rId33" Target="slides/slide8.xml" Type="http://schemas.openxmlformats.org/officeDocument/2006/relationships/slide"/><Relationship Id="rId34" Target="slides/slide9.xml" Type="http://schemas.openxmlformats.org/officeDocument/2006/relationships/slide"/><Relationship Id="rId35" Target="slides/slide10.xml" Type="http://schemas.openxmlformats.org/officeDocument/2006/relationships/slide"/><Relationship Id="rId36" Target="slides/slide11.xml" Type="http://schemas.openxmlformats.org/officeDocument/2006/relationships/slide"/><Relationship Id="rId37" Target="slides/slide12.xml" Type="http://schemas.openxmlformats.org/officeDocument/2006/relationships/slide"/><Relationship Id="rId38" Target="slides/slide13.xml" Type="http://schemas.openxmlformats.org/officeDocument/2006/relationships/slide"/><Relationship Id="rId39" Target="slides/slide14.xml" Type="http://schemas.openxmlformats.org/officeDocument/2006/relationships/slide"/><Relationship Id="rId4" Target="theme/theme1.xml" Type="http://schemas.openxmlformats.org/officeDocument/2006/relationships/theme"/><Relationship Id="rId40" Target="slides/slide15.xml" Type="http://schemas.openxmlformats.org/officeDocument/2006/relationships/slide"/><Relationship Id="rId41" Target="slides/slide16.xml" Type="http://schemas.openxmlformats.org/officeDocument/2006/relationships/slide"/><Relationship Id="rId42" Target="slides/slide17.xml" Type="http://schemas.openxmlformats.org/officeDocument/2006/relationships/slide"/><Relationship Id="rId43" Target="slides/slide18.xml" Type="http://schemas.openxmlformats.org/officeDocument/2006/relationships/slide"/><Relationship Id="rId44" Target="slides/slide19.xml" Type="http://schemas.openxmlformats.org/officeDocument/2006/relationships/slide"/><Relationship Id="rId45" Target="slides/slide20.xml" Type="http://schemas.openxmlformats.org/officeDocument/2006/relationships/slide"/><Relationship Id="rId46" Target="slides/slide21.xml" Type="http://schemas.openxmlformats.org/officeDocument/2006/relationships/slide"/><Relationship Id="rId47" Target="slides/slide22.xml" Type="http://schemas.openxmlformats.org/officeDocument/2006/relationships/slide"/><Relationship Id="rId48" Target="slides/slide23.xml" Type="http://schemas.openxmlformats.org/officeDocument/2006/relationships/slide"/><Relationship Id="rId49" Target="slides/slide24.xml" Type="http://schemas.openxmlformats.org/officeDocument/2006/relationships/slide"/><Relationship Id="rId5" Target="tableStyles.xml" Type="http://schemas.openxmlformats.org/officeDocument/2006/relationships/tableStyles"/><Relationship Id="rId50" Target="slides/slide25.xml" Type="http://schemas.openxmlformats.org/officeDocument/2006/relationships/slide"/><Relationship Id="rId51" Target="slides/slide26.xml" Type="http://schemas.openxmlformats.org/officeDocument/2006/relationships/slide"/><Relationship Id="rId52" Target="notesMasters/notesMaster1.xml" Type="http://schemas.openxmlformats.org/officeDocument/2006/relationships/notesMaster"/><Relationship Id="rId53" Target="theme/theme2.xml" Type="http://schemas.openxmlformats.org/officeDocument/2006/relationships/theme"/><Relationship Id="rId54" Target="notesSlides/notesSlide1.xml" Type="http://schemas.openxmlformats.org/officeDocument/2006/relationships/notesSlide"/><Relationship Id="rId55" Target="notesSlides/notesSlide2.xml" Type="http://schemas.openxmlformats.org/officeDocument/2006/relationships/notesSlide"/><Relationship Id="rId56" Target="notesSlides/notesSlide3.xml" Type="http://schemas.openxmlformats.org/officeDocument/2006/relationships/notesSlide"/><Relationship Id="rId57" Target="notesSlides/notesSlide4.xml" Type="http://schemas.openxmlformats.org/officeDocument/2006/relationships/notesSlide"/><Relationship Id="rId58" Target="notesSlides/notesSlide5.xml" Type="http://schemas.openxmlformats.org/officeDocument/2006/relationships/notesSlide"/><Relationship Id="rId59" Target="notesSlides/notesSlide6.xml" Type="http://schemas.openxmlformats.org/officeDocument/2006/relationships/notesSlide"/><Relationship Id="rId6" Target="fonts/font6.fntdata" Type="http://schemas.openxmlformats.org/officeDocument/2006/relationships/font"/><Relationship Id="rId60" Target="notesSlides/notesSlide7.xml" Type="http://schemas.openxmlformats.org/officeDocument/2006/relationships/notesSlide"/><Relationship Id="rId61" Target="notesSlides/notesSlide8.xml" Type="http://schemas.openxmlformats.org/officeDocument/2006/relationships/notesSlide"/><Relationship Id="rId62" Target="notesSlides/notesSlide9.xml" Type="http://schemas.openxmlformats.org/officeDocument/2006/relationships/notesSlide"/><Relationship Id="rId63" Target="notesSlides/notesSlide10.xml" Type="http://schemas.openxmlformats.org/officeDocument/2006/relationships/notesSlide"/><Relationship Id="rId64" Target="notesSlides/notesSlide11.xml" Type="http://schemas.openxmlformats.org/officeDocument/2006/relationships/notesSlide"/><Relationship Id="rId65" Target="notesSlides/notesSlide12.xml" Type="http://schemas.openxmlformats.org/officeDocument/2006/relationships/notesSlide"/><Relationship Id="rId66" Target="notesSlides/notesSlide13.xml" Type="http://schemas.openxmlformats.org/officeDocument/2006/relationships/notesSlide"/><Relationship Id="rId67" Target="notesSlides/notesSlide14.xml" Type="http://schemas.openxmlformats.org/officeDocument/2006/relationships/notesSlide"/><Relationship Id="rId68" Target="notesSlides/notesSlide15.xml" Type="http://schemas.openxmlformats.org/officeDocument/2006/relationships/notesSlide"/><Relationship Id="rId69" Target="notesSlides/notesSlide16.xml" Type="http://schemas.openxmlformats.org/officeDocument/2006/relationships/notesSlide"/><Relationship Id="rId7" Target="fonts/font7.fntdata" Type="http://schemas.openxmlformats.org/officeDocument/2006/relationships/font"/><Relationship Id="rId70" Target="notesSlides/notesSlide17.xml" Type="http://schemas.openxmlformats.org/officeDocument/2006/relationships/notesSlide"/><Relationship Id="rId71" Target="notesSlides/notesSlide18.xml" Type="http://schemas.openxmlformats.org/officeDocument/2006/relationships/notesSlide"/><Relationship Id="rId72" Target="notesSlides/notesSlide19.xml" Type="http://schemas.openxmlformats.org/officeDocument/2006/relationships/notesSlide"/><Relationship Id="rId8" Target="fonts/font8.fntdata" Type="http://schemas.openxmlformats.org/officeDocument/2006/relationships/font"/><Relationship Id="rId9" Target="fonts/font9.fntdata" Type="http://schemas.openxmlformats.org/officeDocument/2006/relationships/font"/></Relationships>
</file>

<file path=ppt/notesMasters/_rels/notesMaster1.xml.rels><?xml version="1.0" encoding="UTF-8" standalone="no"?><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1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1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1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1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1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1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1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1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gambar dms physical awal</a:t>
            </a:r>
          </a:p>
          <a:p>
            <a:r>
              <a:rPr lang="en-US"/>
              <a:t>gambar logo/ui contoh dms modern</a:t>
            </a:r>
          </a:p>
          <a:p>
            <a:r>
              <a:rPr lang="en-US"/>
              <a:t/>
            </a:r>
          </a:p>
          <a:p>
            <a:r>
              <a:rPr lang="en-US"/>
              <a:t>dms awal =&gt; (evolution) =&gt; dms modern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snowden reverse dms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orang-orang jadi mikir apakah ini DMSnya snowden, apakah berarti dia sudah mati</a:t>
            </a:r>
          </a:p>
          <a:p>
            <a:r>
              <a:rPr lang="en-US"/>
              <a:t/>
            </a:r>
          </a:p>
          <a:p>
            <a:r>
              <a:rPr lang="en-US"/>
              <a:t>diliat2: sha256? buat verify leaksnya?</a:t>
            </a:r>
          </a:p>
          <a:p>
            <a:r>
              <a:rPr lang="en-US"/>
              <a:t>atau apa?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mirip snowden, bedanya encrypted file wikileaks bisa didownload siapapun (public)</a:t>
            </a:r>
          </a:p>
          <a:p>
            <a:r>
              <a:rPr lang="en-US"/>
              <a:t/>
            </a:r>
          </a:p>
          <a:p>
            <a:r>
              <a:rPr lang="en-US"/>
              <a:t>wikileaks insurance; every leak is public but encrypted. decrypt key is waiting to be released</a:t>
            </a:r>
          </a:p>
          <a:p>
            <a:r>
              <a:rPr lang="en-US"/>
              <a:t/>
            </a:r>
          </a:p>
          <a:p>
            <a:r>
              <a:rPr lang="en-US"/>
              <a:t>has to curate leaks before publishing them (for readign exp or smthng)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mad = doktrin; detterence</a:t>
            </a:r>
          </a:p>
          <a:p>
            <a:r>
              <a:rPr lang="en-US"/>
              <a:t>fail-deadly kebalikan fail-safe = konsep</a:t>
            </a:r>
          </a:p>
          <a:p>
            <a:r>
              <a:rPr lang="en-US"/>
              <a:t/>
            </a:r>
          </a:p>
          <a:p>
            <a:r>
              <a:rPr lang="en-US"/>
              <a:t>dr strangelove reference</a:t>
            </a:r>
          </a:p>
          <a:p>
            <a:r>
              <a:rPr lang="en-US"/>
              <a:t>cat nuclear meme</a:t>
            </a:r>
          </a:p>
          <a:p>
            <a:r>
              <a:rPr lang="en-US"/>
              <a:t/>
            </a:r>
          </a:p>
          <a:p>
            <a:r>
              <a:rPr lang="en-US"/>
              <a:t>us submarine has to resurface to confirm us still exist</a:t>
            </a:r>
          </a:p>
          <a:p>
            <a:r>
              <a:rPr lang="en-US"/>
              <a:t/>
            </a:r>
          </a:p>
          <a:p>
            <a:r>
              <a:rPr lang="en-US"/>
              <a:t>uk subs can launch nukes when uk gone</a:t>
            </a:r>
          </a:p>
          <a:p>
            <a:r>
              <a:rPr lang="en-US"/>
              <a:t/>
            </a:r>
          </a:p>
          <a:p>
            <a:r>
              <a:rPr lang="en-US"/>
              <a:t>This system (SWESS), also known informally as the dead man's switch, was a nuclear bomb release system that the United States Air Force Strategic Air Command built into bombers such as the B-52 Stratofortress.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 kontraknya</a:t>
            </a:r>
          </a:p>
          <a:p>
            <a:r>
              <a:rPr lang="en-US"/>
              <a:t>10% dari tiap transaksi akan dibakar (dikirim ke burn address) 100 eth jadi 90 eth</a:t>
            </a:r>
          </a:p>
          <a:p>
            <a:r>
              <a:rPr lang="en-US"/>
              <a:t/>
            </a:r>
          </a:p>
          <a:p>
            <a:r>
              <a:rPr lang="en-US"/>
              <a:t>1/100 transaksi will be burned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ngetroll/humoris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buskill: The trigger executed by the BusKill cable's removal can lock the screen, shutdown, or securely erase the LUKS header and master encryption keys</a:t>
            </a:r>
          </a:p>
          <a:p>
            <a:r>
              <a:rPr lang="en-US"/>
              <a:t/>
            </a:r>
          </a:p>
          <a:p>
            <a:r>
              <a:rPr lang="en-US"/>
              <a:t/>
            </a:r>
          </a:p>
          <a:p>
            <a:r>
              <a:rPr lang="en-US"/>
              <a:t>akses data ke app/service google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death note clip/manga page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takeaways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thanks for everything + farewell</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driver vigilance device: It watches for some kind of command input from the driver every minute or so. If it sees the driver do something like move the power brake controller, acknowledge a signal or use the horn then it won’t bug them. But if it sees no input for a while it’ll make a sound to alert the driver, and the driver will have to do something to satisfy the system they’re present and alert. Normally they’ll just release the DSD pedal momentarily. If vigi gets no response from the driver it’ll slam the emergency brakes on.</a:t>
            </a:r>
          </a:p>
          <a:p>
            <a:r>
              <a:rPr lang="en-US"/>
              <a:t/>
            </a:r>
          </a:p>
          <a:p>
            <a:r>
              <a:rPr lang="en-US"/>
              <a:t>alerter: it does not force you to keep something pressed with your hand or foot.</a:t>
            </a:r>
          </a:p>
          <a:p>
            <a:r>
              <a:rPr lang="en-US"/>
              <a:t/>
            </a:r>
          </a:p>
          <a:p>
            <a:r>
              <a:rPr lang="en-US"/>
              <a:t>It works on a timer basis.</a:t>
            </a:r>
          </a:p>
          <a:p>
            <a:r>
              <a:rPr lang="en-US"/>
              <a:t/>
            </a:r>
          </a:p>
          <a:p>
            <a:r>
              <a:rPr lang="en-US"/>
              <a:t>After every few seconds, a beeper will beep and a light will turn on. The driver then has to press a button, acknowledging that he/she is alert and responsive.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diagram</a:t>
            </a:r>
          </a:p>
          <a:p>
            <a:r>
              <a:rPr lang="en-US"/>
              <a:t/>
            </a:r>
          </a:p>
          <a:p>
            <a:r>
              <a:rPr lang="en-US"/>
              <a:t>struktur dms subjektif karena tergantung penggunaan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diagram</a:t>
            </a:r>
          </a:p>
          <a:p>
            <a:r>
              <a:rPr lang="en-US"/>
              <a:t/>
            </a:r>
          </a:p>
          <a:p>
            <a:r>
              <a:rPr lang="en-US"/>
              <a:t>Ketika seorang pengguna gagal mengonfirmasi kehadirannya dalam jangka waktu yang telah ditentukan sebelumnya, maka switch tersebut akan diaktifkan.</a:t>
            </a:r>
          </a:p>
          <a:p>
            <a:r>
              <a:rPr lang="en-US"/>
              <a:t>Aktivasi switch ini dapat memulai berbagai tindakan sesuai dengan pengaturan yang telah ditentukan sebelumnya.</a:t>
            </a:r>
          </a:p>
          <a:p>
            <a:r>
              <a:rPr lang="en-US"/>
              <a:t>Beberapa tindakan yang dapat dilakukan oleh Dead Man's Switch antara lain penghapusan data, enkripsi data, atau pemberitahuan kepada kontak yang telah ditentukan sebelumnya.</a:t>
            </a:r>
          </a:p>
          <a:p>
            <a:r>
              <a:rPr lang="en-US"/>
              <a:t>Prinsip kerja ini memberikan jaminan bahwa jika ada sesuatu yang terjadi pada pengguna, seperti kecelakaan atau tidak aktif secara mendadak, langkah-langkah keamanan yang telah ditentukan dapat diambil.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beberapa contoh penggunaan</a:t>
            </a:r>
          </a:p>
          <a:p>
            <a:r>
              <a:rPr lang="en-US"/>
              <a:t/>
            </a:r>
          </a:p>
          <a:p>
            <a:r>
              <a:rPr lang="en-US"/>
              <a:t>patern microservices</a:t>
            </a:r>
          </a:p>
          <a:p>
            <a:r>
              <a:rPr lang="en-US"/>
              <a:t>health check API, http endpoint</a:t>
            </a:r>
          </a:p>
          <a:p>
            <a:r>
              <a:rPr lang="en-US"/>
              <a:t/>
            </a:r>
          </a:p>
          <a:p>
            <a:r>
              <a:rPr lang="en-US"/>
              <a:t>sentuh setir atau berhenti</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tentunya...</a:t>
            </a:r>
          </a:p>
          <a:p>
            <a:r>
              <a:rPr lang="en-US"/>
              <a:t/>
            </a:r>
          </a:p>
          <a:p>
            <a:r>
              <a:rPr lang="en-US"/>
              <a:t/>
            </a:r>
          </a:p>
          <a:p>
            <a:r>
              <a:rPr lang="en-US"/>
              <a:t>mutually assured destruction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add notes about the demo project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terlihat messages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kejadian baru-baru ini</a:t>
            </a:r>
          </a:p>
          <a:p>
            <a:r>
              <a:rPr lang="en-US"/>
              <a:t/>
            </a:r>
          </a:p>
          <a:p>
            <a:r>
              <a:rPr lang="en-US"/>
              <a:t>semacam usb kill switch</a:t>
            </a:r>
          </a:p>
          <a:p>
            <a:r>
              <a:rPr lang="en-US"/>
              <a:t/>
            </a:r>
          </a:p>
          <a:p>
            <a:r>
              <a:rPr lang="en-US"/>
              <a:t>orang dark web (mungkin hacker). sebelum video ini ada video lain nunjukkin polisi buka laptop, dia beli narkoba dari dark web.</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8.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8.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8.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gif"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3.jpeg" Type="http://schemas.openxmlformats.org/officeDocument/2006/relationships/image"/><Relationship Id="rId4" Target="../media/VAFjzLUJNo8.mp4" Type="http://schemas.openxmlformats.org/officeDocument/2006/relationships/video"/><Relationship Id="rId5" Target="../media/VAFjzLUJNo8.mp4" Type="http://schemas.microsoft.com/office/2007/relationships/media"/></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4.png" Type="http://schemas.openxmlformats.org/officeDocument/2006/relationships/image"/><Relationship Id="rId4" Target="../media/image15.png" Type="http://schemas.openxmlformats.org/officeDocument/2006/relationships/image"/><Relationship Id="rId5" Target="../media/image16.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18.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19.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8.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jpeg" Type="http://schemas.openxmlformats.org/officeDocument/2006/relationships/image"/><Relationship Id="rId11" Target="../media/VAFj3hEPSOk.mp4" Type="http://schemas.openxmlformats.org/officeDocument/2006/relationships/video"/><Relationship Id="rId12" Target="../media/VAFj3hEPSOk.mp4" Type="http://schemas.microsoft.com/office/2007/relationships/media"/><Relationship Id="rId2" Target="../media/image1.gif" Type="http://schemas.openxmlformats.org/officeDocument/2006/relationships/image"/><Relationship Id="rId3" Target="../media/image2.gif" Type="http://schemas.openxmlformats.org/officeDocument/2006/relationships/image"/><Relationship Id="rId4" Target="../media/image3.gif"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jpeg" Type="http://schemas.openxmlformats.org/officeDocument/2006/relationships/image"/><Relationship Id="rId8" Target="../media/VAFj3vG-tSs.mp4" Type="http://schemas.openxmlformats.org/officeDocument/2006/relationships/video"/><Relationship Id="rId9" Target="../media/VAFj3vG-tSs.mp4" Type="http://schemas.microsoft.com/office/2007/relationships/media"/></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20.jpeg" Type="http://schemas.openxmlformats.org/officeDocument/2006/relationships/image"/><Relationship Id="rId4" Target="../media/VAFj3MjbzWc.mp4" Type="http://schemas.openxmlformats.org/officeDocument/2006/relationships/video"/><Relationship Id="rId5" Target="../media/VAFj3MjbzWc.mp4" Type="http://schemas.microsoft.com/office/2007/relationships/media"/><Relationship Id="rId6" Target="../media/image21.pn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22.png" Type="http://schemas.openxmlformats.org/officeDocument/2006/relationships/image"/><Relationship Id="rId4" Target="../media/image23.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24.png" Type="http://schemas.openxmlformats.org/officeDocument/2006/relationships/image"/><Relationship Id="rId4" Target="../media/image25.pn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26.pn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27.jpeg" Type="http://schemas.openxmlformats.org/officeDocument/2006/relationships/image"/><Relationship Id="rId4" Target="../media/VAFj3BKkfUs.mp4" Type="http://schemas.openxmlformats.org/officeDocument/2006/relationships/video"/><Relationship Id="rId5" Target="../media/VAFj3BKkfUs.mp4" Type="http://schemas.microsoft.com/office/2007/relationships/media"/></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8.pn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8.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gif" Type="http://schemas.openxmlformats.org/officeDocument/2006/relationships/image"/><Relationship Id="rId3" Target="../media/image5.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8.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9.png" Type="http://schemas.openxmlformats.org/officeDocument/2006/relationships/image"/><Relationship Id="rId4" Target="../media/image10.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1.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7.jpeg" Type="http://schemas.openxmlformats.org/officeDocument/2006/relationships/image"/><Relationship Id="rId4" Target="../media/VAFj3hEPSOk.mp4" Type="http://schemas.openxmlformats.org/officeDocument/2006/relationships/video"/><Relationship Id="rId5" Target="../media/VAFj3hEPSOk.mp4" Type="http://schemas.microsoft.com/office/2007/relationships/media"/></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2.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gif" Type="http://schemas.openxmlformats.org/officeDocument/2006/relationships/image"/><Relationship Id="rId3" Target="../media/image6.jpeg" Type="http://schemas.openxmlformats.org/officeDocument/2006/relationships/image"/><Relationship Id="rId4" Target="../media/VAFj3vG-tSs.mp4" Type="http://schemas.openxmlformats.org/officeDocument/2006/relationships/video"/><Relationship Id="rId5" Target="../media/VAFj3vG-tSs.mp4" Type="http://schemas.microsoft.com/office/2007/relationships/media"/></Relationships>
</file>

<file path=ppt/slides/slide1.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4559300" y="4274503"/>
            <a:ext cx="9169400" cy="1566544"/>
          </a:xfrm>
          <a:prstGeom prst="rect">
            <a:avLst/>
          </a:prstGeom>
        </p:spPr>
        <p:txBody>
          <a:bodyPr anchor="t" rtlCol="false" tIns="0" lIns="0" bIns="0" rIns="0">
            <a:spAutoFit/>
          </a:bodyPr>
          <a:lstStyle/>
          <a:p>
            <a:pPr algn="ctr">
              <a:lnSpc>
                <a:spcPts val="12880"/>
              </a:lnSpc>
            </a:pPr>
            <a:r>
              <a:rPr lang="en-US" sz="9200" u="sng">
                <a:solidFill>
                  <a:srgbClr val="000000"/>
                </a:solidFill>
                <a:latin typeface="EB Garamond Medium"/>
              </a:rPr>
              <a:t>Dead Man's Switch</a:t>
            </a:r>
          </a:p>
        </p:txBody>
      </p:sp>
      <p:sp>
        <p:nvSpPr>
          <p:cNvPr name="TextBox 3" id="3"/>
          <p:cNvSpPr txBox="true"/>
          <p:nvPr/>
        </p:nvSpPr>
        <p:spPr>
          <a:xfrm rot="0">
            <a:off x="4394121" y="933450"/>
            <a:ext cx="9499759" cy="887095"/>
          </a:xfrm>
          <a:prstGeom prst="rect">
            <a:avLst/>
          </a:prstGeom>
        </p:spPr>
        <p:txBody>
          <a:bodyPr anchor="t" rtlCol="false" tIns="0" lIns="0" bIns="0" rIns="0">
            <a:spAutoFit/>
          </a:bodyPr>
          <a:lstStyle/>
          <a:p>
            <a:pPr algn="ctr">
              <a:lnSpc>
                <a:spcPts val="7279"/>
              </a:lnSpc>
            </a:pPr>
            <a:r>
              <a:rPr lang="en-US" sz="5199">
                <a:solidFill>
                  <a:srgbClr val="000000"/>
                </a:solidFill>
                <a:latin typeface="EB Garamond"/>
              </a:rPr>
              <a:t>Tech Talk BSI UII</a:t>
            </a:r>
          </a:p>
        </p:txBody>
      </p:sp>
      <p:sp>
        <p:nvSpPr>
          <p:cNvPr name="TextBox 4" id="4"/>
          <p:cNvSpPr txBox="true"/>
          <p:nvPr/>
        </p:nvSpPr>
        <p:spPr>
          <a:xfrm rot="0">
            <a:off x="3116062" y="5995258"/>
            <a:ext cx="12055875" cy="580390"/>
          </a:xfrm>
          <a:prstGeom prst="rect">
            <a:avLst/>
          </a:prstGeom>
        </p:spPr>
        <p:txBody>
          <a:bodyPr anchor="t" rtlCol="false" tIns="0" lIns="0" bIns="0" rIns="0">
            <a:spAutoFit/>
          </a:bodyPr>
          <a:lstStyle/>
          <a:p>
            <a:pPr algn="ctr">
              <a:lnSpc>
                <a:spcPts val="4759"/>
              </a:lnSpc>
            </a:pPr>
            <a:r>
              <a:rPr lang="en-US" sz="3399">
                <a:solidFill>
                  <a:srgbClr val="000000"/>
                </a:solidFill>
                <a:latin typeface="Lato"/>
              </a:rPr>
              <a:t>"dead man tell no tales, no more"</a:t>
            </a:r>
          </a:p>
        </p:txBody>
      </p:sp>
      <p:sp>
        <p:nvSpPr>
          <p:cNvPr name="TextBox 5" id="5"/>
          <p:cNvSpPr txBox="true"/>
          <p:nvPr/>
        </p:nvSpPr>
        <p:spPr>
          <a:xfrm rot="0">
            <a:off x="3116062" y="8677910"/>
            <a:ext cx="12055875" cy="580390"/>
          </a:xfrm>
          <a:prstGeom prst="rect">
            <a:avLst/>
          </a:prstGeom>
        </p:spPr>
        <p:txBody>
          <a:bodyPr anchor="t" rtlCol="false" tIns="0" lIns="0" bIns="0" rIns="0">
            <a:spAutoFit/>
          </a:bodyPr>
          <a:lstStyle/>
          <a:p>
            <a:pPr algn="ctr">
              <a:lnSpc>
                <a:spcPts val="4759"/>
              </a:lnSpc>
            </a:pPr>
            <a:r>
              <a:rPr lang="en-US" sz="3399">
                <a:solidFill>
                  <a:srgbClr val="000000"/>
                </a:solidFill>
                <a:latin typeface="Lato"/>
              </a:rPr>
              <a:t>Vasant Paradissa Nuno Sakti</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633751" y="-3642460"/>
            <a:ext cx="10527252" cy="10527252"/>
          </a:xfrm>
          <a:custGeom>
            <a:avLst/>
            <a:gdLst/>
            <a:ahLst/>
            <a:cxnLst/>
            <a:rect r="r" b="b" t="t" l="l"/>
            <a:pathLst>
              <a:path h="10527252" w="10527252">
                <a:moveTo>
                  <a:pt x="0" y="0"/>
                </a:moveTo>
                <a:lnTo>
                  <a:pt x="10527252" y="0"/>
                </a:lnTo>
                <a:lnTo>
                  <a:pt x="10527252" y="10527252"/>
                </a:lnTo>
                <a:lnTo>
                  <a:pt x="0" y="10527252"/>
                </a:lnTo>
                <a:lnTo>
                  <a:pt x="0" y="0"/>
                </a:lnTo>
                <a:close/>
              </a:path>
            </a:pathLst>
          </a:custGeom>
          <a:blipFill>
            <a:blip r:embed="rId3">
              <a:alphaModFix amt="7999"/>
            </a:blip>
            <a:stretch>
              <a:fillRect l="0" t="0" r="0" b="0"/>
            </a:stretch>
          </a:blipFill>
        </p:spPr>
      </p:sp>
      <p:sp>
        <p:nvSpPr>
          <p:cNvPr name="TextBox 3" id="3"/>
          <p:cNvSpPr txBox="true"/>
          <p:nvPr/>
        </p:nvSpPr>
        <p:spPr>
          <a:xfrm rot="0">
            <a:off x="1028700" y="2110105"/>
            <a:ext cx="16230600" cy="6000115"/>
          </a:xfrm>
          <a:prstGeom prst="rect">
            <a:avLst/>
          </a:prstGeom>
        </p:spPr>
        <p:txBody>
          <a:bodyPr anchor="t" rtlCol="false" tIns="0" lIns="0" bIns="0" rIns="0">
            <a:spAutoFit/>
          </a:bodyPr>
          <a:lstStyle/>
          <a:p>
            <a:pPr algn="just" marL="734059" indent="-367030" lvl="1">
              <a:lnSpc>
                <a:spcPts val="4759"/>
              </a:lnSpc>
              <a:buFont typeface="Arial"/>
              <a:buChar char="•"/>
            </a:pPr>
            <a:r>
              <a:rPr lang="en-US" sz="3399">
                <a:solidFill>
                  <a:srgbClr val="000000"/>
                </a:solidFill>
                <a:latin typeface="Lato"/>
              </a:rPr>
              <a:t>Proteksi data dan privasi: melindungi data pribadi yang sensitif dalam situasi yang tidak terduga, seperti kecelakaan atau tidak aktif secara tiba-tiba (encrypt/delete). bisa juga merilis informasi penting, seperti surat wasiat, rahasia, atau credentials (passwords, keyfiles, cryptocurrencies).</a:t>
            </a:r>
          </a:p>
          <a:p>
            <a:pPr algn="just" marL="734059" indent="-367030" lvl="1">
              <a:lnSpc>
                <a:spcPts val="4759"/>
              </a:lnSpc>
              <a:buFont typeface="Arial"/>
              <a:buChar char="•"/>
            </a:pPr>
            <a:r>
              <a:rPr lang="en-US" sz="3399">
                <a:solidFill>
                  <a:srgbClr val="000000"/>
                </a:solidFill>
                <a:latin typeface="Lato"/>
              </a:rPr>
              <a:t>Pertahanan diri: A diancam oleh B karena mengetahui rahasianya. Tetapi B tidak mampu melakukan apapun karena A mempunyai sebuah DMS yang bisa merilis rahasianya.</a:t>
            </a:r>
          </a:p>
          <a:p>
            <a:pPr algn="just" marL="734059" indent="-367030" lvl="1">
              <a:lnSpc>
                <a:spcPts val="4759"/>
              </a:lnSpc>
              <a:buFont typeface="Arial"/>
              <a:buChar char="•"/>
            </a:pPr>
            <a:r>
              <a:rPr lang="en-US" sz="3399">
                <a:solidFill>
                  <a:srgbClr val="000000"/>
                </a:solidFill>
                <a:latin typeface="Lato"/>
              </a:rPr>
              <a:t>Software: Health check. Restart service atau mengalihkan request ke service lain jika suatu service unhealthy.</a:t>
            </a:r>
          </a:p>
          <a:p>
            <a:pPr algn="just" marL="734059" indent="-367030" lvl="1">
              <a:lnSpc>
                <a:spcPts val="4759"/>
              </a:lnSpc>
              <a:buFont typeface="Arial"/>
              <a:buChar char="•"/>
            </a:pPr>
            <a:r>
              <a:rPr lang="en-US" sz="3399">
                <a:solidFill>
                  <a:srgbClr val="000000"/>
                </a:solidFill>
                <a:latin typeface="Lato"/>
              </a:rPr>
              <a:t>Self-driving cars: Harus menyentuh stir setiap beberapa waktu.</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165649" y="3173434"/>
            <a:ext cx="10527252" cy="10527252"/>
          </a:xfrm>
          <a:custGeom>
            <a:avLst/>
            <a:gdLst/>
            <a:ahLst/>
            <a:cxnLst/>
            <a:rect r="r" b="b" t="t" l="l"/>
            <a:pathLst>
              <a:path h="10527252" w="10527252">
                <a:moveTo>
                  <a:pt x="0" y="0"/>
                </a:moveTo>
                <a:lnTo>
                  <a:pt x="10527252" y="0"/>
                </a:lnTo>
                <a:lnTo>
                  <a:pt x="10527252" y="10527252"/>
                </a:lnTo>
                <a:lnTo>
                  <a:pt x="0" y="10527252"/>
                </a:lnTo>
                <a:lnTo>
                  <a:pt x="0" y="0"/>
                </a:lnTo>
                <a:close/>
              </a:path>
            </a:pathLst>
          </a:custGeom>
          <a:blipFill>
            <a:blip r:embed="rId3">
              <a:alphaModFix amt="7999"/>
            </a:blip>
            <a:stretch>
              <a:fillRect l="0" t="0" r="0" b="0"/>
            </a:stretch>
          </a:blipFill>
        </p:spPr>
      </p:sp>
      <p:sp>
        <p:nvSpPr>
          <p:cNvPr name="TextBox 3" id="3"/>
          <p:cNvSpPr txBox="true"/>
          <p:nvPr/>
        </p:nvSpPr>
        <p:spPr>
          <a:xfrm rot="0">
            <a:off x="1437052" y="3312636"/>
            <a:ext cx="15413897" cy="3595053"/>
          </a:xfrm>
          <a:prstGeom prst="rect">
            <a:avLst/>
          </a:prstGeom>
        </p:spPr>
        <p:txBody>
          <a:bodyPr anchor="t" rtlCol="false" tIns="0" lIns="0" bIns="0" rIns="0">
            <a:spAutoFit/>
          </a:bodyPr>
          <a:lstStyle/>
          <a:p>
            <a:pPr algn="just">
              <a:lnSpc>
                <a:spcPts val="4759"/>
              </a:lnSpc>
            </a:pPr>
            <a:r>
              <a:rPr lang="en-US" sz="3399">
                <a:solidFill>
                  <a:srgbClr val="000000"/>
                </a:solidFill>
                <a:latin typeface="Lato"/>
              </a:rPr>
              <a:t>Tindakan yang ditentukan bebas, termasuk tindakan tidak baik:</a:t>
            </a:r>
          </a:p>
          <a:p>
            <a:pPr algn="just" marL="734059" indent="-367030" lvl="1">
              <a:lnSpc>
                <a:spcPts val="4759"/>
              </a:lnSpc>
              <a:buFont typeface="Arial"/>
              <a:buChar char="•"/>
            </a:pPr>
            <a:r>
              <a:rPr lang="en-US" sz="3399">
                <a:solidFill>
                  <a:srgbClr val="000000"/>
                </a:solidFill>
                <a:latin typeface="Lato"/>
              </a:rPr>
              <a:t>Karyawan dendam ke perusahaan =&gt; buat DMS untuk hapus/bocorkan semua data saat namanya dihapus dari AD (hypotethical, misalnya).</a:t>
            </a:r>
          </a:p>
          <a:p>
            <a:pPr algn="just" marL="734059" indent="-367030" lvl="1">
              <a:lnSpc>
                <a:spcPts val="4759"/>
              </a:lnSpc>
              <a:buFont typeface="Arial"/>
              <a:buChar char="•"/>
            </a:pPr>
            <a:r>
              <a:rPr lang="en-US" sz="3399">
                <a:solidFill>
                  <a:srgbClr val="000000"/>
                </a:solidFill>
                <a:latin typeface="Lato"/>
              </a:rPr>
              <a:t>Sistem peluncuran nuklir otomatis sebuah negara saat negara itu menerima serangan nuklir.</a:t>
            </a:r>
          </a:p>
          <a:p>
            <a:pPr algn="just" marL="734059" indent="-367030" lvl="1">
              <a:lnSpc>
                <a:spcPts val="4759"/>
              </a:lnSpc>
              <a:buFont typeface="Arial"/>
              <a:buChar char="•"/>
            </a:pPr>
            <a:r>
              <a:rPr lang="en-US" sz="3399">
                <a:solidFill>
                  <a:srgbClr val="000000"/>
                </a:solidFill>
                <a:latin typeface="Lato"/>
              </a:rPr>
              <a:t>Handheld bomb trigger.</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5854183"/>
            <a:ext cx="10527252" cy="10527252"/>
          </a:xfrm>
          <a:custGeom>
            <a:avLst/>
            <a:gdLst/>
            <a:ahLst/>
            <a:cxnLst/>
            <a:rect r="r" b="b" t="t" l="l"/>
            <a:pathLst>
              <a:path h="10527252" w="10527252">
                <a:moveTo>
                  <a:pt x="0" y="0"/>
                </a:moveTo>
                <a:lnTo>
                  <a:pt x="10527252" y="0"/>
                </a:lnTo>
                <a:lnTo>
                  <a:pt x="10527252" y="10527252"/>
                </a:lnTo>
                <a:lnTo>
                  <a:pt x="0" y="10527252"/>
                </a:lnTo>
                <a:lnTo>
                  <a:pt x="0" y="0"/>
                </a:lnTo>
                <a:close/>
              </a:path>
            </a:pathLst>
          </a:custGeom>
          <a:blipFill>
            <a:blip r:embed="rId3">
              <a:alphaModFix amt="7999"/>
            </a:blip>
            <a:stretch>
              <a:fillRect l="0" t="0" r="0" b="0"/>
            </a:stretch>
          </a:blipFill>
        </p:spPr>
      </p:sp>
      <p:sp>
        <p:nvSpPr>
          <p:cNvPr name="TextBox 3" id="3"/>
          <p:cNvSpPr txBox="true"/>
          <p:nvPr/>
        </p:nvSpPr>
        <p:spPr>
          <a:xfrm rot="0">
            <a:off x="7702788" y="2507419"/>
            <a:ext cx="2882424" cy="1566544"/>
          </a:xfrm>
          <a:prstGeom prst="rect">
            <a:avLst/>
          </a:prstGeom>
        </p:spPr>
        <p:txBody>
          <a:bodyPr anchor="t" rtlCol="false" tIns="0" lIns="0" bIns="0" rIns="0">
            <a:spAutoFit/>
          </a:bodyPr>
          <a:lstStyle/>
          <a:p>
            <a:pPr algn="ctr">
              <a:lnSpc>
                <a:spcPts val="12880"/>
              </a:lnSpc>
            </a:pPr>
            <a:r>
              <a:rPr lang="en-US" sz="9200">
                <a:solidFill>
                  <a:srgbClr val="000000"/>
                </a:solidFill>
                <a:latin typeface="EB Garamond Medium"/>
              </a:rPr>
              <a:t>Demo</a:t>
            </a:r>
          </a:p>
        </p:txBody>
      </p:sp>
      <p:sp>
        <p:nvSpPr>
          <p:cNvPr name="TextBox 4" id="4"/>
          <p:cNvSpPr txBox="true"/>
          <p:nvPr/>
        </p:nvSpPr>
        <p:spPr>
          <a:xfrm rot="0">
            <a:off x="1028700" y="4322398"/>
            <a:ext cx="15413897" cy="5380990"/>
          </a:xfrm>
          <a:prstGeom prst="rect">
            <a:avLst/>
          </a:prstGeom>
        </p:spPr>
        <p:txBody>
          <a:bodyPr anchor="t" rtlCol="false" tIns="0" lIns="0" bIns="0" rIns="0">
            <a:spAutoFit/>
          </a:bodyPr>
          <a:lstStyle/>
          <a:p>
            <a:pPr algn="just">
              <a:lnSpc>
                <a:spcPts val="4759"/>
              </a:lnSpc>
            </a:pPr>
            <a:r>
              <a:rPr lang="en-US" sz="3399">
                <a:solidFill>
                  <a:srgbClr val="000000"/>
                </a:solidFill>
                <a:latin typeface="Lato"/>
              </a:rPr>
              <a:t>scenario: Kita ditangkap dan laptop bisa dicopy filenya oleh penangkap pake usb.</a:t>
            </a:r>
          </a:p>
          <a:p>
            <a:pPr algn="just">
              <a:lnSpc>
                <a:spcPts val="4759"/>
              </a:lnSpc>
            </a:pPr>
          </a:p>
          <a:p>
            <a:pPr algn="just">
              <a:lnSpc>
                <a:spcPts val="4759"/>
              </a:lnSpc>
            </a:pPr>
            <a:r>
              <a:rPr lang="en-US" sz="3399">
                <a:solidFill>
                  <a:srgbClr val="000000"/>
                </a:solidFill>
                <a:latin typeface="Lato"/>
              </a:rPr>
              <a:t>demo program:</a:t>
            </a:r>
          </a:p>
          <a:p>
            <a:pPr algn="just" marL="734059" indent="-367030" lvl="1">
              <a:lnSpc>
                <a:spcPts val="4759"/>
              </a:lnSpc>
              <a:buFont typeface="Arial"/>
              <a:buChar char="•"/>
            </a:pPr>
            <a:r>
              <a:rPr lang="en-US" sz="3399">
                <a:solidFill>
                  <a:srgbClr val="000000"/>
                </a:solidFill>
                <a:latin typeface="Lato"/>
              </a:rPr>
              <a:t>Get number of files in dev/bus/usb dir</a:t>
            </a:r>
          </a:p>
          <a:p>
            <a:pPr algn="just" marL="734059" indent="-367030" lvl="1">
              <a:lnSpc>
                <a:spcPts val="4759"/>
              </a:lnSpc>
              <a:buFont typeface="Arial"/>
              <a:buChar char="•"/>
            </a:pPr>
            <a:r>
              <a:rPr lang="en-US" sz="3399">
                <a:solidFill>
                  <a:srgbClr val="000000"/>
                </a:solidFill>
                <a:latin typeface="Lato"/>
              </a:rPr>
              <a:t>Loop every 5s, check if number of files in the dir is the same</a:t>
            </a:r>
          </a:p>
          <a:p>
            <a:pPr algn="just" marL="734059" indent="-367030" lvl="1">
              <a:lnSpc>
                <a:spcPts val="4759"/>
              </a:lnSpc>
              <a:buFont typeface="Arial"/>
              <a:buChar char="•"/>
            </a:pPr>
            <a:r>
              <a:rPr lang="en-US" sz="3399">
                <a:solidFill>
                  <a:srgbClr val="000000"/>
                </a:solidFill>
                <a:latin typeface="Lato"/>
              </a:rPr>
              <a:t>If number of files changes, delete secrets dir and post tweet</a:t>
            </a:r>
          </a:p>
          <a:p>
            <a:pPr algn="just">
              <a:lnSpc>
                <a:spcPts val="4759"/>
              </a:lnSpc>
            </a:pPr>
          </a:p>
          <a:p>
            <a:pPr algn="just">
              <a:lnSpc>
                <a:spcPts val="4759"/>
              </a:lnSpc>
            </a:pPr>
          </a:p>
          <a:p>
            <a:pPr algn="just">
              <a:lnSpc>
                <a:spcPts val="4759"/>
              </a:lnSpc>
            </a:pPr>
            <a:r>
              <a:rPr lang="en-US" sz="3399">
                <a:solidFill>
                  <a:srgbClr val="000000"/>
                </a:solidFill>
                <a:latin typeface="Lato"/>
              </a:rPr>
              <a:t>git: </a:t>
            </a:r>
            <a:r>
              <a:rPr lang="en-US" sz="3399" u="sng">
                <a:solidFill>
                  <a:srgbClr val="5E17EB"/>
                </a:solidFill>
                <a:latin typeface="Lato"/>
              </a:rPr>
              <a:t>https://github.com/tsanva/dms</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346926" y="3460115"/>
            <a:ext cx="11594148" cy="3195319"/>
          </a:xfrm>
          <a:prstGeom prst="rect">
            <a:avLst/>
          </a:prstGeom>
        </p:spPr>
        <p:txBody>
          <a:bodyPr anchor="t" rtlCol="false" tIns="0" lIns="0" bIns="0" rIns="0">
            <a:spAutoFit/>
          </a:bodyPr>
          <a:lstStyle/>
          <a:p>
            <a:pPr algn="ctr">
              <a:lnSpc>
                <a:spcPts val="12880"/>
              </a:lnSpc>
            </a:pPr>
            <a:r>
              <a:rPr lang="en-US" sz="9200">
                <a:solidFill>
                  <a:srgbClr val="000000"/>
                </a:solidFill>
                <a:latin typeface="EB Garamond Medium"/>
              </a:rPr>
              <a:t>Contoh-contoh menarik</a:t>
            </a:r>
          </a:p>
          <a:p>
            <a:pPr algn="ctr">
              <a:lnSpc>
                <a:spcPts val="12880"/>
              </a:lnSpc>
            </a:pPr>
            <a:r>
              <a:rPr lang="en-US" sz="9200">
                <a:solidFill>
                  <a:srgbClr val="000000"/>
                </a:solidFill>
                <a:latin typeface="EB Garamond Medium"/>
              </a:rPr>
              <a:t>(di dunia nyata)</a:t>
            </a:r>
          </a:p>
        </p:txBody>
      </p:sp>
      <p:pic>
        <p:nvPicPr>
          <p:cNvPr name="Picture 3" id="3"/>
          <p:cNvPicPr>
            <a:picLocks noChangeAspect="true"/>
          </p:cNvPicPr>
          <p:nvPr/>
        </p:nvPicPr>
        <p:blipFill>
          <a:blip r:embed="rId2"/>
          <a:srcRect l="0" t="0" r="0" b="0"/>
          <a:stretch>
            <a:fillRect/>
          </a:stretch>
        </p:blipFill>
        <p:spPr>
          <a:xfrm flipH="false" flipV="false" rot="0">
            <a:off x="14553873" y="6655435"/>
            <a:ext cx="3203012" cy="3449397"/>
          </a:xfrm>
          <a:prstGeom prst="rect">
            <a:avLst/>
          </a:prstGeom>
        </p:spPr>
      </p:pic>
      <p:pic>
        <p:nvPicPr>
          <p:cNvPr name="Picture 4" id="4"/>
          <p:cNvPicPr>
            <a:picLocks noChangeAspect="true"/>
          </p:cNvPicPr>
          <p:nvPr/>
        </p:nvPicPr>
        <p:blipFill>
          <a:blip r:embed="rId2"/>
          <a:srcRect l="0" t="0" r="0" b="0"/>
          <a:stretch>
            <a:fillRect/>
          </a:stretch>
        </p:blipFill>
        <p:spPr>
          <a:xfrm flipH="false" flipV="false" rot="0">
            <a:off x="759988" y="6840010"/>
            <a:ext cx="2860228" cy="3080246"/>
          </a:xfrm>
          <a:prstGeom prst="rect">
            <a:avLst/>
          </a:prstGeom>
        </p:spPr>
      </p:pic>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4"/>
            <p:extLst>
              <p:ext uri="{DAA4B4D4-6D71-4841-9C94-3DE7FCFB9230}">
                <p14:media xmlns:p14="http://schemas.microsoft.com/office/powerpoint/2010/main" r:embed="rId5"/>
              </p:ext>
            </p:extLst>
          </p:nvPr>
        </p:nvPicPr>
        <p:blipFill>
          <a:blip r:embed="rId3"/>
          <a:srcRect l="11" t="0" r="11" b="0"/>
          <a:stretch>
            <a:fillRect/>
          </a:stretch>
        </p:blipFill>
        <p:spPr>
          <a:xfrm flipH="false" flipV="false" rot="0">
            <a:off x="1796143" y="1028700"/>
            <a:ext cx="14695714" cy="8229600"/>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06172" y="221466"/>
            <a:ext cx="4264754" cy="6057460"/>
          </a:xfrm>
          <a:custGeom>
            <a:avLst/>
            <a:gdLst/>
            <a:ahLst/>
            <a:cxnLst/>
            <a:rect r="r" b="b" t="t" l="l"/>
            <a:pathLst>
              <a:path h="6057460" w="4264754">
                <a:moveTo>
                  <a:pt x="0" y="0"/>
                </a:moveTo>
                <a:lnTo>
                  <a:pt x="4264754" y="0"/>
                </a:lnTo>
                <a:lnTo>
                  <a:pt x="4264754" y="6057460"/>
                </a:lnTo>
                <a:lnTo>
                  <a:pt x="0" y="6057460"/>
                </a:lnTo>
                <a:lnTo>
                  <a:pt x="0" y="0"/>
                </a:lnTo>
                <a:close/>
              </a:path>
            </a:pathLst>
          </a:custGeom>
          <a:blipFill>
            <a:blip r:embed="rId3"/>
            <a:stretch>
              <a:fillRect l="0" t="0" r="0" b="0"/>
            </a:stretch>
          </a:blipFill>
        </p:spPr>
      </p:sp>
      <p:sp>
        <p:nvSpPr>
          <p:cNvPr name="Freeform 3" id="3"/>
          <p:cNvSpPr/>
          <p:nvPr/>
        </p:nvSpPr>
        <p:spPr>
          <a:xfrm flipH="false" flipV="false" rot="0">
            <a:off x="4935500" y="221466"/>
            <a:ext cx="12456048" cy="3754838"/>
          </a:xfrm>
          <a:custGeom>
            <a:avLst/>
            <a:gdLst/>
            <a:ahLst/>
            <a:cxnLst/>
            <a:rect r="r" b="b" t="t" l="l"/>
            <a:pathLst>
              <a:path h="3754838" w="12456048">
                <a:moveTo>
                  <a:pt x="0" y="0"/>
                </a:moveTo>
                <a:lnTo>
                  <a:pt x="12456048" y="0"/>
                </a:lnTo>
                <a:lnTo>
                  <a:pt x="12456048" y="3754838"/>
                </a:lnTo>
                <a:lnTo>
                  <a:pt x="0" y="3754838"/>
                </a:lnTo>
                <a:lnTo>
                  <a:pt x="0" y="0"/>
                </a:lnTo>
                <a:close/>
              </a:path>
            </a:pathLst>
          </a:custGeom>
          <a:blipFill>
            <a:blip r:embed="rId4"/>
            <a:stretch>
              <a:fillRect l="0" t="0" r="0" b="0"/>
            </a:stretch>
          </a:blipFill>
        </p:spPr>
      </p:sp>
      <p:sp>
        <p:nvSpPr>
          <p:cNvPr name="Freeform 4" id="4"/>
          <p:cNvSpPr/>
          <p:nvPr/>
        </p:nvSpPr>
        <p:spPr>
          <a:xfrm flipH="false" flipV="false" rot="0">
            <a:off x="10264205" y="3768056"/>
            <a:ext cx="7366256" cy="6234948"/>
          </a:xfrm>
          <a:custGeom>
            <a:avLst/>
            <a:gdLst/>
            <a:ahLst/>
            <a:cxnLst/>
            <a:rect r="r" b="b" t="t" l="l"/>
            <a:pathLst>
              <a:path h="6234948" w="7366256">
                <a:moveTo>
                  <a:pt x="0" y="0"/>
                </a:moveTo>
                <a:lnTo>
                  <a:pt x="7366255" y="0"/>
                </a:lnTo>
                <a:lnTo>
                  <a:pt x="7366255" y="6234948"/>
                </a:lnTo>
                <a:lnTo>
                  <a:pt x="0" y="6234948"/>
                </a:lnTo>
                <a:lnTo>
                  <a:pt x="0" y="0"/>
                </a:lnTo>
                <a:close/>
              </a:path>
            </a:pathLst>
          </a:custGeom>
          <a:blipFill>
            <a:blip r:embed="rId5"/>
            <a:stretch>
              <a:fillRect l="0" t="0" r="0" b="0"/>
            </a:stretch>
          </a:blipFill>
        </p:spPr>
      </p:sp>
      <p:sp>
        <p:nvSpPr>
          <p:cNvPr name="TextBox 5" id="5"/>
          <p:cNvSpPr txBox="true"/>
          <p:nvPr/>
        </p:nvSpPr>
        <p:spPr>
          <a:xfrm rot="0">
            <a:off x="306172" y="6992408"/>
            <a:ext cx="12456048" cy="2394903"/>
          </a:xfrm>
          <a:prstGeom prst="rect">
            <a:avLst/>
          </a:prstGeom>
        </p:spPr>
        <p:txBody>
          <a:bodyPr anchor="t" rtlCol="false" tIns="0" lIns="0" bIns="0" rIns="0">
            <a:spAutoFit/>
          </a:bodyPr>
          <a:lstStyle/>
          <a:p>
            <a:pPr>
              <a:lnSpc>
                <a:spcPts val="4759"/>
              </a:lnSpc>
            </a:pPr>
            <a:r>
              <a:rPr lang="en-US" sz="3399">
                <a:solidFill>
                  <a:srgbClr val="000000"/>
                </a:solidFill>
                <a:latin typeface="Lato"/>
              </a:rPr>
              <a:t>tools that might be used (from twitter post):</a:t>
            </a:r>
          </a:p>
          <a:p>
            <a:pPr marL="734059" indent="-367030" lvl="1">
              <a:lnSpc>
                <a:spcPts val="4759"/>
              </a:lnSpc>
              <a:buFont typeface="Arial"/>
              <a:buChar char="•"/>
            </a:pPr>
            <a:r>
              <a:rPr lang="en-US" sz="3399">
                <a:solidFill>
                  <a:srgbClr val="000000"/>
                </a:solidFill>
                <a:latin typeface="Lato"/>
              </a:rPr>
              <a:t>kodachi/tails (installed on a usb flash drive)</a:t>
            </a:r>
          </a:p>
          <a:p>
            <a:pPr marL="734059" indent="-367030" lvl="1">
              <a:lnSpc>
                <a:spcPts val="4759"/>
              </a:lnSpc>
              <a:buFont typeface="Arial"/>
              <a:buChar char="•"/>
            </a:pPr>
            <a:r>
              <a:rPr lang="en-US" sz="3399">
                <a:solidFill>
                  <a:srgbClr val="000000"/>
                </a:solidFill>
                <a:latin typeface="Lato"/>
              </a:rPr>
              <a:t>hephaest0s/usbkill</a:t>
            </a:r>
          </a:p>
          <a:p>
            <a:pPr marL="734059" indent="-367030" lvl="1">
              <a:lnSpc>
                <a:spcPts val="4759"/>
              </a:lnSpc>
              <a:buFont typeface="Arial"/>
              <a:buChar char="•"/>
            </a:pPr>
            <a:r>
              <a:rPr lang="en-US" sz="3399">
                <a:solidFill>
                  <a:srgbClr val="000000"/>
                </a:solidFill>
                <a:latin typeface="Lato"/>
              </a:rPr>
              <a:t>starius/logic-bomb</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3934046"/>
            <a:ext cx="16230600" cy="5981065"/>
          </a:xfrm>
          <a:prstGeom prst="rect">
            <a:avLst/>
          </a:prstGeom>
        </p:spPr>
        <p:txBody>
          <a:bodyPr anchor="t" rtlCol="false" tIns="0" lIns="0" bIns="0" rIns="0">
            <a:spAutoFit/>
          </a:bodyPr>
          <a:lstStyle/>
          <a:p>
            <a:pPr algn="just">
              <a:lnSpc>
                <a:spcPts val="4759"/>
              </a:lnSpc>
            </a:pPr>
            <a:r>
              <a:rPr lang="en-US" sz="3399">
                <a:solidFill>
                  <a:srgbClr val="000000"/>
                </a:solidFill>
                <a:latin typeface="Lato"/>
              </a:rPr>
              <a:t>more info:</a:t>
            </a:r>
          </a:p>
          <a:p>
            <a:pPr algn="just">
              <a:lnSpc>
                <a:spcPts val="4759"/>
              </a:lnSpc>
            </a:pPr>
            <a:r>
              <a:rPr lang="en-US" sz="3399" u="sng">
                <a:solidFill>
                  <a:srgbClr val="5E17EB"/>
                </a:solidFill>
                <a:latin typeface="Lato"/>
              </a:rPr>
              <a:t>https://graph.org/News-Proof-04-21 (links to telegram group and post)</a:t>
            </a:r>
          </a:p>
          <a:p>
            <a:pPr algn="just">
              <a:lnSpc>
                <a:spcPts val="4759"/>
              </a:lnSpc>
            </a:pPr>
            <a:r>
              <a:rPr lang="en-US" sz="3399" u="sng">
                <a:solidFill>
                  <a:srgbClr val="5E17EB"/>
                </a:solidFill>
                <a:latin typeface="Lato"/>
              </a:rPr>
              <a:t>https://twitter.com/officer_cia/status/1649305401064853504</a:t>
            </a:r>
          </a:p>
          <a:p>
            <a:pPr algn="just">
              <a:lnSpc>
                <a:spcPts val="4759"/>
              </a:lnSpc>
            </a:pPr>
            <a:r>
              <a:rPr lang="en-US" sz="3399" u="sng">
                <a:solidFill>
                  <a:srgbClr val="5E17EB"/>
                </a:solidFill>
                <a:latin typeface="Lato"/>
              </a:rPr>
              <a:t>https://www.reddit.com/r/hacking/comments/12uzp8o/that_is_why_utilizing_tails_os_and_whonix_os_in_a/</a:t>
            </a:r>
          </a:p>
          <a:p>
            <a:pPr algn="just">
              <a:lnSpc>
                <a:spcPts val="4759"/>
              </a:lnSpc>
            </a:pPr>
          </a:p>
          <a:p>
            <a:pPr algn="just">
              <a:lnSpc>
                <a:spcPts val="4759"/>
              </a:lnSpc>
            </a:pPr>
            <a:r>
              <a:rPr lang="en-US" sz="3399">
                <a:solidFill>
                  <a:srgbClr val="000000"/>
                </a:solidFill>
                <a:latin typeface="Lato"/>
              </a:rPr>
              <a:t>prequel + sequel and the video for full context:</a:t>
            </a:r>
          </a:p>
          <a:p>
            <a:pPr algn="just">
              <a:lnSpc>
                <a:spcPts val="4759"/>
              </a:lnSpc>
            </a:pPr>
            <a:r>
              <a:rPr lang="en-US" sz="3399" u="sng">
                <a:solidFill>
                  <a:srgbClr val="5E17EB"/>
                </a:solidFill>
                <a:latin typeface="Lato"/>
              </a:rPr>
              <a:t>https://www.tiktok.com/@nygiffin/video/7222799407425572097</a:t>
            </a:r>
          </a:p>
          <a:p>
            <a:pPr algn="just">
              <a:lnSpc>
                <a:spcPts val="4759"/>
              </a:lnSpc>
            </a:pPr>
            <a:r>
              <a:rPr lang="en-US" sz="3399" u="sng">
                <a:solidFill>
                  <a:srgbClr val="5E17EB"/>
                </a:solidFill>
                <a:latin typeface="Lato"/>
              </a:rPr>
              <a:t>https://www.tiktok.com/@nygiffin/video/7217412645958225153</a:t>
            </a:r>
          </a:p>
          <a:p>
            <a:pPr algn="just">
              <a:lnSpc>
                <a:spcPts val="4759"/>
              </a:lnSpc>
            </a:pPr>
            <a:r>
              <a:rPr lang="en-US" sz="3399" u="sng">
                <a:solidFill>
                  <a:srgbClr val="5E17EB"/>
                </a:solidFill>
                <a:latin typeface="Lato"/>
              </a:rPr>
              <a:t>https://www.tiktok.com/@nygiffin/video/7230558179891940609</a:t>
            </a:r>
          </a:p>
        </p:txBody>
      </p:sp>
      <p:sp>
        <p:nvSpPr>
          <p:cNvPr name="Freeform 3" id="3"/>
          <p:cNvSpPr/>
          <p:nvPr/>
        </p:nvSpPr>
        <p:spPr>
          <a:xfrm flipH="false" flipV="false" rot="0">
            <a:off x="6461391" y="466874"/>
            <a:ext cx="5365219" cy="3281406"/>
          </a:xfrm>
          <a:custGeom>
            <a:avLst/>
            <a:gdLst/>
            <a:ahLst/>
            <a:cxnLst/>
            <a:rect r="r" b="b" t="t" l="l"/>
            <a:pathLst>
              <a:path h="3281406" w="5365219">
                <a:moveTo>
                  <a:pt x="0" y="0"/>
                </a:moveTo>
                <a:lnTo>
                  <a:pt x="5365218" y="0"/>
                </a:lnTo>
                <a:lnTo>
                  <a:pt x="5365218" y="3281407"/>
                </a:lnTo>
                <a:lnTo>
                  <a:pt x="0" y="3281407"/>
                </a:lnTo>
                <a:lnTo>
                  <a:pt x="0" y="0"/>
                </a:lnTo>
                <a:close/>
              </a:path>
            </a:pathLst>
          </a:custGeom>
          <a:blipFill>
            <a:blip r:embed="rId2"/>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8700" y="4578075"/>
            <a:ext cx="10921029" cy="2200149"/>
          </a:xfrm>
          <a:custGeom>
            <a:avLst/>
            <a:gdLst/>
            <a:ahLst/>
            <a:cxnLst/>
            <a:rect r="r" b="b" t="t" l="l"/>
            <a:pathLst>
              <a:path h="2200149" w="10921029">
                <a:moveTo>
                  <a:pt x="0" y="0"/>
                </a:moveTo>
                <a:lnTo>
                  <a:pt x="10921029" y="0"/>
                </a:lnTo>
                <a:lnTo>
                  <a:pt x="10921029" y="2200149"/>
                </a:lnTo>
                <a:lnTo>
                  <a:pt x="0" y="2200149"/>
                </a:lnTo>
                <a:lnTo>
                  <a:pt x="0" y="0"/>
                </a:lnTo>
                <a:close/>
              </a:path>
            </a:pathLst>
          </a:custGeom>
          <a:blipFill>
            <a:blip r:embed="rId3"/>
            <a:stretch>
              <a:fillRect l="0" t="0" r="0" b="0"/>
            </a:stretch>
          </a:blipFill>
        </p:spPr>
      </p:sp>
      <p:sp>
        <p:nvSpPr>
          <p:cNvPr name="TextBox 3" id="3"/>
          <p:cNvSpPr txBox="true"/>
          <p:nvPr/>
        </p:nvSpPr>
        <p:spPr>
          <a:xfrm rot="0">
            <a:off x="4886654" y="933450"/>
            <a:ext cx="8514692" cy="887095"/>
          </a:xfrm>
          <a:prstGeom prst="rect">
            <a:avLst/>
          </a:prstGeom>
        </p:spPr>
        <p:txBody>
          <a:bodyPr anchor="t" rtlCol="false" tIns="0" lIns="0" bIns="0" rIns="0">
            <a:spAutoFit/>
          </a:bodyPr>
          <a:lstStyle/>
          <a:p>
            <a:pPr algn="ctr">
              <a:lnSpc>
                <a:spcPts val="7279"/>
              </a:lnSpc>
            </a:pPr>
            <a:r>
              <a:rPr lang="en-US" sz="5199">
                <a:solidFill>
                  <a:srgbClr val="000000"/>
                </a:solidFill>
                <a:latin typeface="EB Garamond"/>
              </a:rPr>
              <a:t>Snowden's DMS: 500 IQ move</a:t>
            </a:r>
          </a:p>
        </p:txBody>
      </p:sp>
      <p:sp>
        <p:nvSpPr>
          <p:cNvPr name="TextBox 4" id="4"/>
          <p:cNvSpPr txBox="true"/>
          <p:nvPr/>
        </p:nvSpPr>
        <p:spPr>
          <a:xfrm rot="0">
            <a:off x="1028700" y="2119630"/>
            <a:ext cx="16230600" cy="1180465"/>
          </a:xfrm>
          <a:prstGeom prst="rect">
            <a:avLst/>
          </a:prstGeom>
        </p:spPr>
        <p:txBody>
          <a:bodyPr anchor="t" rtlCol="false" tIns="0" lIns="0" bIns="0" rIns="0">
            <a:spAutoFit/>
          </a:bodyPr>
          <a:lstStyle/>
          <a:p>
            <a:pPr algn="just">
              <a:lnSpc>
                <a:spcPts val="4759"/>
              </a:lnSpc>
            </a:pPr>
            <a:r>
              <a:rPr lang="en-US" sz="3399">
                <a:solidFill>
                  <a:srgbClr val="000000"/>
                </a:solidFill>
                <a:latin typeface="Lato"/>
              </a:rPr>
              <a:t>(katanya) distribute copies of encrypted leaks -&gt; release decryption key when he's incapacitated.</a:t>
            </a:r>
          </a:p>
        </p:txBody>
      </p:sp>
      <p:sp>
        <p:nvSpPr>
          <p:cNvPr name="TextBox 5" id="5"/>
          <p:cNvSpPr txBox="true"/>
          <p:nvPr/>
        </p:nvSpPr>
        <p:spPr>
          <a:xfrm rot="0">
            <a:off x="1028700" y="7084965"/>
            <a:ext cx="16230600" cy="1180465"/>
          </a:xfrm>
          <a:prstGeom prst="rect">
            <a:avLst/>
          </a:prstGeom>
        </p:spPr>
        <p:txBody>
          <a:bodyPr anchor="t" rtlCol="false" tIns="0" lIns="0" bIns="0" rIns="0">
            <a:spAutoFit/>
          </a:bodyPr>
          <a:lstStyle/>
          <a:p>
            <a:pPr algn="just">
              <a:lnSpc>
                <a:spcPts val="4759"/>
              </a:lnSpc>
            </a:pPr>
            <a:r>
              <a:rPr lang="en-US" sz="3399">
                <a:solidFill>
                  <a:srgbClr val="000000"/>
                </a:solidFill>
                <a:latin typeface="Lato"/>
              </a:rPr>
              <a:t>Kalau dia terbunuh, rahasia US terbongkar. US jadi harus melindungi nyawanya (dari musuh yang ingin rahasia US terbongkar).</a:t>
            </a:r>
          </a:p>
        </p:txBody>
      </p:sp>
      <p:sp>
        <p:nvSpPr>
          <p:cNvPr name="TextBox 6" id="6"/>
          <p:cNvSpPr txBox="true"/>
          <p:nvPr/>
        </p:nvSpPr>
        <p:spPr>
          <a:xfrm rot="0">
            <a:off x="1028700" y="9191625"/>
            <a:ext cx="16230600" cy="580390"/>
          </a:xfrm>
          <a:prstGeom prst="rect">
            <a:avLst/>
          </a:prstGeom>
        </p:spPr>
        <p:txBody>
          <a:bodyPr anchor="t" rtlCol="false" tIns="0" lIns="0" bIns="0" rIns="0">
            <a:spAutoFit/>
          </a:bodyPr>
          <a:lstStyle/>
          <a:p>
            <a:pPr algn="just">
              <a:lnSpc>
                <a:spcPts val="4759"/>
              </a:lnSpc>
            </a:pPr>
            <a:r>
              <a:rPr lang="en-US" sz="3399" u="sng">
                <a:solidFill>
                  <a:srgbClr val="5E17EB"/>
                </a:solidFill>
                <a:latin typeface="Lato"/>
              </a:rPr>
              <a:t>https://www.schneier.com/blog/archives/2013/07/snowdens_dead_m.html</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6877685"/>
            <a:ext cx="16230600" cy="2380615"/>
          </a:xfrm>
          <a:prstGeom prst="rect">
            <a:avLst/>
          </a:prstGeom>
        </p:spPr>
        <p:txBody>
          <a:bodyPr anchor="t" rtlCol="false" tIns="0" lIns="0" bIns="0" rIns="0">
            <a:spAutoFit/>
          </a:bodyPr>
          <a:lstStyle/>
          <a:p>
            <a:pPr algn="just">
              <a:lnSpc>
                <a:spcPts val="4759"/>
              </a:lnSpc>
            </a:pPr>
            <a:r>
              <a:rPr lang="en-US" sz="3399">
                <a:solidFill>
                  <a:srgbClr val="000000"/>
                </a:solidFill>
                <a:latin typeface="Lato"/>
              </a:rPr>
              <a:t>more:</a:t>
            </a:r>
          </a:p>
          <a:p>
            <a:pPr algn="just">
              <a:lnSpc>
                <a:spcPts val="4759"/>
              </a:lnSpc>
            </a:pPr>
            <a:r>
              <a:rPr lang="en-US" sz="3399" u="sng">
                <a:solidFill>
                  <a:srgbClr val="5E17EB"/>
                </a:solidFill>
                <a:latin typeface="Lato"/>
              </a:rPr>
              <a:t>https://archive.org/stream/WikiLeaksFreedomForce/WL+Insurance+Thread_djvu.txt</a:t>
            </a:r>
          </a:p>
          <a:p>
            <a:pPr algn="just">
              <a:lnSpc>
                <a:spcPts val="4759"/>
              </a:lnSpc>
            </a:pPr>
            <a:r>
              <a:rPr lang="en-US" sz="3399" u="sng">
                <a:solidFill>
                  <a:srgbClr val="5E17EB"/>
                </a:solidFill>
                <a:latin typeface="Lato"/>
              </a:rPr>
              <a:t>https://www.wired.com/2013/07/snowden-dead-mans-switch/</a:t>
            </a:r>
          </a:p>
          <a:p>
            <a:pPr algn="just">
              <a:lnSpc>
                <a:spcPts val="4759"/>
              </a:lnSpc>
            </a:pPr>
            <a:r>
              <a:rPr lang="en-US" sz="3399" u="sng">
                <a:solidFill>
                  <a:srgbClr val="5E17EB"/>
                </a:solidFill>
                <a:latin typeface="Lato"/>
              </a:rPr>
              <a:t>https://archive.is/sDyiK</a:t>
            </a:r>
          </a:p>
        </p:txBody>
      </p:sp>
      <p:sp>
        <p:nvSpPr>
          <p:cNvPr name="Freeform 3" id="3"/>
          <p:cNvSpPr/>
          <p:nvPr/>
        </p:nvSpPr>
        <p:spPr>
          <a:xfrm flipH="false" flipV="false" rot="0">
            <a:off x="4892792" y="1049239"/>
            <a:ext cx="8502415" cy="4094261"/>
          </a:xfrm>
          <a:custGeom>
            <a:avLst/>
            <a:gdLst/>
            <a:ahLst/>
            <a:cxnLst/>
            <a:rect r="r" b="b" t="t" l="l"/>
            <a:pathLst>
              <a:path h="4094261" w="8502415">
                <a:moveTo>
                  <a:pt x="0" y="0"/>
                </a:moveTo>
                <a:lnTo>
                  <a:pt x="8502416" y="0"/>
                </a:lnTo>
                <a:lnTo>
                  <a:pt x="8502416" y="4094261"/>
                </a:lnTo>
                <a:lnTo>
                  <a:pt x="0" y="4094261"/>
                </a:lnTo>
                <a:lnTo>
                  <a:pt x="0" y="0"/>
                </a:lnTo>
                <a:close/>
              </a:path>
            </a:pathLst>
          </a:custGeom>
          <a:blipFill>
            <a:blip r:embed="rId3"/>
            <a:stretch>
              <a:fillRect l="0" t="0" r="0" b="0"/>
            </a:stretch>
          </a:blipFill>
        </p:spPr>
      </p:sp>
      <p:sp>
        <p:nvSpPr>
          <p:cNvPr name="TextBox 4" id="4"/>
          <p:cNvSpPr txBox="true"/>
          <p:nvPr/>
        </p:nvSpPr>
        <p:spPr>
          <a:xfrm rot="0">
            <a:off x="5653008" y="5372181"/>
            <a:ext cx="6981984" cy="580390"/>
          </a:xfrm>
          <a:prstGeom prst="rect">
            <a:avLst/>
          </a:prstGeom>
        </p:spPr>
        <p:txBody>
          <a:bodyPr anchor="t" rtlCol="false" tIns="0" lIns="0" bIns="0" rIns="0">
            <a:spAutoFit/>
          </a:bodyPr>
          <a:lstStyle/>
          <a:p>
            <a:pPr algn="ctr">
              <a:lnSpc>
                <a:spcPts val="4759"/>
              </a:lnSpc>
            </a:pPr>
            <a:r>
              <a:rPr lang="en-US" sz="3399">
                <a:solidFill>
                  <a:srgbClr val="000000"/>
                </a:solidFill>
                <a:latin typeface="Lato"/>
              </a:rPr>
              <a:t>tweet dihapus tidak lama setelahnya </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7810024" y="933450"/>
            <a:ext cx="2667953" cy="887095"/>
          </a:xfrm>
          <a:prstGeom prst="rect">
            <a:avLst/>
          </a:prstGeom>
        </p:spPr>
        <p:txBody>
          <a:bodyPr anchor="t" rtlCol="false" tIns="0" lIns="0" bIns="0" rIns="0">
            <a:spAutoFit/>
          </a:bodyPr>
          <a:lstStyle/>
          <a:p>
            <a:pPr>
              <a:lnSpc>
                <a:spcPts val="7279"/>
              </a:lnSpc>
            </a:pPr>
            <a:r>
              <a:rPr lang="en-US" sz="5199">
                <a:solidFill>
                  <a:srgbClr val="000000"/>
                </a:solidFill>
                <a:latin typeface="EB Garamond"/>
              </a:rPr>
              <a:t>WikiLeaks</a:t>
            </a:r>
          </a:p>
        </p:txBody>
      </p:sp>
      <p:sp>
        <p:nvSpPr>
          <p:cNvPr name="Freeform 3" id="3"/>
          <p:cNvSpPr/>
          <p:nvPr/>
        </p:nvSpPr>
        <p:spPr>
          <a:xfrm flipH="false" flipV="false" rot="0">
            <a:off x="11496977" y="3410097"/>
            <a:ext cx="10527252" cy="10527252"/>
          </a:xfrm>
          <a:custGeom>
            <a:avLst/>
            <a:gdLst/>
            <a:ahLst/>
            <a:cxnLst/>
            <a:rect r="r" b="b" t="t" l="l"/>
            <a:pathLst>
              <a:path h="10527252" w="10527252">
                <a:moveTo>
                  <a:pt x="0" y="0"/>
                </a:moveTo>
                <a:lnTo>
                  <a:pt x="10527252" y="0"/>
                </a:lnTo>
                <a:lnTo>
                  <a:pt x="10527252" y="10527252"/>
                </a:lnTo>
                <a:lnTo>
                  <a:pt x="0" y="10527252"/>
                </a:lnTo>
                <a:lnTo>
                  <a:pt x="0" y="0"/>
                </a:lnTo>
                <a:close/>
              </a:path>
            </a:pathLst>
          </a:custGeom>
          <a:blipFill>
            <a:blip r:embed="rId3">
              <a:alphaModFix amt="7999"/>
            </a:blip>
            <a:stretch>
              <a:fillRect l="0" t="0" r="0" b="0"/>
            </a:stretch>
          </a:blipFill>
        </p:spPr>
      </p:sp>
      <p:sp>
        <p:nvSpPr>
          <p:cNvPr name="Freeform 4" id="4"/>
          <p:cNvSpPr/>
          <p:nvPr/>
        </p:nvSpPr>
        <p:spPr>
          <a:xfrm flipH="false" flipV="false" rot="0">
            <a:off x="-3569215" y="-3328439"/>
            <a:ext cx="10527252" cy="10527252"/>
          </a:xfrm>
          <a:custGeom>
            <a:avLst/>
            <a:gdLst/>
            <a:ahLst/>
            <a:cxnLst/>
            <a:rect r="r" b="b" t="t" l="l"/>
            <a:pathLst>
              <a:path h="10527252" w="10527252">
                <a:moveTo>
                  <a:pt x="0" y="0"/>
                </a:moveTo>
                <a:lnTo>
                  <a:pt x="10527252" y="0"/>
                </a:lnTo>
                <a:lnTo>
                  <a:pt x="10527252" y="10527251"/>
                </a:lnTo>
                <a:lnTo>
                  <a:pt x="0" y="10527251"/>
                </a:lnTo>
                <a:lnTo>
                  <a:pt x="0" y="0"/>
                </a:lnTo>
                <a:close/>
              </a:path>
            </a:pathLst>
          </a:custGeom>
          <a:blipFill>
            <a:blip r:embed="rId3">
              <a:alphaModFix amt="7999"/>
            </a:blip>
            <a:stretch>
              <a:fillRect l="0" t="0" r="0" b="0"/>
            </a:stretch>
          </a:blipFill>
        </p:spPr>
      </p:sp>
      <p:sp>
        <p:nvSpPr>
          <p:cNvPr name="TextBox 5" id="5"/>
          <p:cNvSpPr txBox="true"/>
          <p:nvPr/>
        </p:nvSpPr>
        <p:spPr>
          <a:xfrm rot="0">
            <a:off x="1028700" y="3619817"/>
            <a:ext cx="16230600" cy="4180840"/>
          </a:xfrm>
          <a:prstGeom prst="rect">
            <a:avLst/>
          </a:prstGeom>
        </p:spPr>
        <p:txBody>
          <a:bodyPr anchor="t" rtlCol="false" tIns="0" lIns="0" bIns="0" rIns="0">
            <a:spAutoFit/>
          </a:bodyPr>
          <a:lstStyle/>
          <a:p>
            <a:pPr algn="just">
              <a:lnSpc>
                <a:spcPts val="4759"/>
              </a:lnSpc>
            </a:pPr>
            <a:r>
              <a:rPr lang="en-US" sz="3399">
                <a:solidFill>
                  <a:srgbClr val="000000"/>
                </a:solidFill>
                <a:latin typeface="Lato"/>
              </a:rPr>
              <a:t>"Insurance files": File-file encrypted yang decryption key-nya akan dirilis saat terjadi hal yang tidak diinginkan. (seperti kasus Snowden)</a:t>
            </a:r>
          </a:p>
          <a:p>
            <a:pPr algn="just">
              <a:lnSpc>
                <a:spcPts val="4759"/>
              </a:lnSpc>
            </a:pPr>
            <a:r>
              <a:rPr lang="en-US" sz="3399">
                <a:solidFill>
                  <a:srgbClr val="000000"/>
                </a:solidFill>
                <a:latin typeface="Lato"/>
              </a:rPr>
              <a:t>Insurance files bisa didapatkan secara publik.</a:t>
            </a:r>
          </a:p>
          <a:p>
            <a:pPr algn="just">
              <a:lnSpc>
                <a:spcPts val="4759"/>
              </a:lnSpc>
            </a:pPr>
          </a:p>
          <a:p>
            <a:pPr algn="just">
              <a:lnSpc>
                <a:spcPts val="4759"/>
              </a:lnSpc>
            </a:pPr>
          </a:p>
          <a:p>
            <a:pPr algn="just">
              <a:lnSpc>
                <a:spcPts val="4759"/>
              </a:lnSpc>
            </a:pPr>
            <a:r>
              <a:rPr lang="en-US" sz="3399">
                <a:solidFill>
                  <a:srgbClr val="000000"/>
                </a:solidFill>
                <a:latin typeface="Lato Bold"/>
              </a:rPr>
              <a:t>Why not just release all at once?</a:t>
            </a:r>
          </a:p>
          <a:p>
            <a:pPr algn="just">
              <a:lnSpc>
                <a:spcPts val="4759"/>
              </a:lnSpc>
            </a:pPr>
            <a:r>
              <a:rPr lang="en-US" sz="3399">
                <a:solidFill>
                  <a:srgbClr val="000000"/>
                </a:solidFill>
                <a:latin typeface="Lato"/>
              </a:rPr>
              <a:t>(katanya) Leaks dikurasi terlebih dahulu agar mudah dibaca.</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2768759"/>
            <a:ext cx="16230600" cy="4654233"/>
          </a:xfrm>
          <a:prstGeom prst="rect">
            <a:avLst/>
          </a:prstGeom>
        </p:spPr>
        <p:txBody>
          <a:bodyPr anchor="t" rtlCol="false" tIns="0" lIns="0" bIns="0" rIns="0">
            <a:spAutoFit/>
          </a:bodyPr>
          <a:lstStyle/>
          <a:p>
            <a:pPr algn="just" marL="1122679" indent="-561340" lvl="1">
              <a:lnSpc>
                <a:spcPts val="7279"/>
              </a:lnSpc>
              <a:buFont typeface="Arial"/>
              <a:buChar char="•"/>
            </a:pPr>
            <a:r>
              <a:rPr lang="en-US" sz="5199">
                <a:solidFill>
                  <a:srgbClr val="000000"/>
                </a:solidFill>
                <a:latin typeface="EB Garamond"/>
              </a:rPr>
              <a:t>Apa itu Dead Man's Switch</a:t>
            </a:r>
          </a:p>
          <a:p>
            <a:pPr algn="just" marL="1122679" indent="-561340" lvl="1">
              <a:lnSpc>
                <a:spcPts val="7279"/>
              </a:lnSpc>
              <a:buFont typeface="Arial"/>
              <a:buChar char="•"/>
            </a:pPr>
            <a:r>
              <a:rPr lang="en-US" sz="5199">
                <a:solidFill>
                  <a:srgbClr val="000000"/>
                </a:solidFill>
                <a:latin typeface="EB Garamond"/>
              </a:rPr>
              <a:t>Prinsip Kerja</a:t>
            </a:r>
          </a:p>
          <a:p>
            <a:pPr algn="just" marL="1122679" indent="-561340" lvl="1">
              <a:lnSpc>
                <a:spcPts val="7279"/>
              </a:lnSpc>
              <a:buFont typeface="Arial"/>
              <a:buChar char="•"/>
            </a:pPr>
            <a:r>
              <a:rPr lang="en-US" sz="5199">
                <a:solidFill>
                  <a:srgbClr val="000000"/>
                </a:solidFill>
                <a:latin typeface="EB Garamond"/>
              </a:rPr>
              <a:t>Penggunaan</a:t>
            </a:r>
          </a:p>
          <a:p>
            <a:pPr algn="just" marL="1122679" indent="-561340" lvl="1">
              <a:lnSpc>
                <a:spcPts val="7279"/>
              </a:lnSpc>
              <a:buFont typeface="Arial"/>
              <a:buChar char="•"/>
            </a:pPr>
            <a:r>
              <a:rPr lang="en-US" sz="5199">
                <a:solidFill>
                  <a:srgbClr val="000000"/>
                </a:solidFill>
                <a:latin typeface="EB Garamond"/>
              </a:rPr>
              <a:t>Demo</a:t>
            </a:r>
          </a:p>
          <a:p>
            <a:pPr algn="just" marL="1122679" indent="-561340" lvl="1">
              <a:lnSpc>
                <a:spcPts val="7279"/>
              </a:lnSpc>
              <a:buFont typeface="Arial"/>
              <a:buChar char="•"/>
            </a:pPr>
            <a:r>
              <a:rPr lang="en-US" sz="5199">
                <a:solidFill>
                  <a:srgbClr val="000000"/>
                </a:solidFill>
                <a:latin typeface="EB Garamond"/>
              </a:rPr>
              <a:t>Contoh di dunia nyata</a:t>
            </a:r>
          </a:p>
        </p:txBody>
      </p:sp>
      <p:pic>
        <p:nvPicPr>
          <p:cNvPr name="Picture 3" id="3"/>
          <p:cNvPicPr>
            <a:picLocks noChangeAspect="true"/>
          </p:cNvPicPr>
          <p:nvPr/>
        </p:nvPicPr>
        <p:blipFill>
          <a:blip r:embed="rId2"/>
          <a:srcRect l="0" t="0" r="0" b="0"/>
          <a:stretch>
            <a:fillRect/>
          </a:stretch>
        </p:blipFill>
        <p:spPr>
          <a:xfrm flipH="false" flipV="false" rot="0">
            <a:off x="12261808" y="280422"/>
            <a:ext cx="2860228" cy="3080246"/>
          </a:xfrm>
          <a:prstGeom prst="rect">
            <a:avLst/>
          </a:prstGeom>
        </p:spPr>
      </p:pic>
      <p:pic>
        <p:nvPicPr>
          <p:cNvPr name="Picture 4" id="4"/>
          <p:cNvPicPr>
            <a:picLocks noChangeAspect="true"/>
          </p:cNvPicPr>
          <p:nvPr/>
        </p:nvPicPr>
        <p:blipFill>
          <a:blip r:embed="rId3"/>
          <a:srcRect l="0" t="0" r="0" b="0"/>
          <a:stretch>
            <a:fillRect/>
          </a:stretch>
        </p:blipFill>
        <p:spPr>
          <a:xfrm flipH="false" flipV="false" rot="0">
            <a:off x="14938150" y="7292380"/>
            <a:ext cx="2893463" cy="2893463"/>
          </a:xfrm>
          <a:prstGeom prst="rect">
            <a:avLst/>
          </a:prstGeom>
        </p:spPr>
      </p:pic>
      <p:pic>
        <p:nvPicPr>
          <p:cNvPr name="Picture 5" id="5"/>
          <p:cNvPicPr>
            <a:picLocks noChangeAspect="true"/>
          </p:cNvPicPr>
          <p:nvPr/>
        </p:nvPicPr>
        <p:blipFill>
          <a:blip r:embed="rId4"/>
          <a:srcRect l="0" t="0" r="0" b="0"/>
          <a:stretch>
            <a:fillRect/>
          </a:stretch>
        </p:blipFill>
        <p:spPr>
          <a:xfrm flipH="false" flipV="false" rot="0">
            <a:off x="13008004" y="7962328"/>
            <a:ext cx="2114033" cy="2061182"/>
          </a:xfrm>
          <a:prstGeom prst="rect">
            <a:avLst/>
          </a:prstGeom>
        </p:spPr>
      </p:pic>
      <p:sp>
        <p:nvSpPr>
          <p:cNvPr name="Freeform 6" id="6"/>
          <p:cNvSpPr/>
          <p:nvPr/>
        </p:nvSpPr>
        <p:spPr>
          <a:xfrm flipH="false" flipV="false" rot="0">
            <a:off x="10718903" y="7448791"/>
            <a:ext cx="2227614" cy="2227614"/>
          </a:xfrm>
          <a:custGeom>
            <a:avLst/>
            <a:gdLst/>
            <a:ahLst/>
            <a:cxnLst/>
            <a:rect r="r" b="b" t="t" l="l"/>
            <a:pathLst>
              <a:path h="2227614" w="2227614">
                <a:moveTo>
                  <a:pt x="0" y="0"/>
                </a:moveTo>
                <a:lnTo>
                  <a:pt x="2227614" y="0"/>
                </a:lnTo>
                <a:lnTo>
                  <a:pt x="2227614" y="2227614"/>
                </a:lnTo>
                <a:lnTo>
                  <a:pt x="0" y="2227614"/>
                </a:lnTo>
                <a:lnTo>
                  <a:pt x="0" y="0"/>
                </a:lnTo>
                <a:close/>
              </a:path>
            </a:pathLst>
          </a:custGeom>
          <a:blipFill>
            <a:blip r:embed="rId5"/>
            <a:stretch>
              <a:fillRect l="0" t="0" r="0" b="0"/>
            </a:stretch>
          </a:blipFill>
        </p:spPr>
      </p:sp>
      <p:sp>
        <p:nvSpPr>
          <p:cNvPr name="Freeform 7" id="7"/>
          <p:cNvSpPr/>
          <p:nvPr/>
        </p:nvSpPr>
        <p:spPr>
          <a:xfrm flipH="false" flipV="false" rot="0">
            <a:off x="15572811" y="1424623"/>
            <a:ext cx="2049373" cy="3012694"/>
          </a:xfrm>
          <a:custGeom>
            <a:avLst/>
            <a:gdLst/>
            <a:ahLst/>
            <a:cxnLst/>
            <a:rect r="r" b="b" t="t" l="l"/>
            <a:pathLst>
              <a:path h="3012694" w="2049373">
                <a:moveTo>
                  <a:pt x="0" y="0"/>
                </a:moveTo>
                <a:lnTo>
                  <a:pt x="2049372" y="0"/>
                </a:lnTo>
                <a:lnTo>
                  <a:pt x="2049372" y="3012693"/>
                </a:lnTo>
                <a:lnTo>
                  <a:pt x="0" y="3012693"/>
                </a:lnTo>
                <a:lnTo>
                  <a:pt x="0" y="0"/>
                </a:lnTo>
                <a:close/>
              </a:path>
            </a:pathLst>
          </a:custGeom>
          <a:blipFill>
            <a:blip r:embed="rId6"/>
            <a:stretch>
              <a:fillRect l="0" t="0" r="0" b="0"/>
            </a:stretch>
          </a:blipFill>
        </p:spPr>
      </p:sp>
      <p:pic>
        <p:nvPicPr>
          <p:cNvPr name="Picture 8" id="8">
            <a:hlinkClick action="ppaction://media"/>
          </p:cNvPr>
          <p:cNvPicPr>
            <a:picLocks noChangeAspect="true"/>
          </p:cNvPicPr>
          <p:nvPr>
            <a:videoFile r:link="rId8"/>
            <p:extLst>
              <p:ext uri="{DAA4B4D4-6D71-4841-9C94-3DE7FCFB9230}">
                <p14:media xmlns:p14="http://schemas.microsoft.com/office/powerpoint/2010/main" r:embed="rId9"/>
              </p:ext>
            </p:extLst>
          </p:nvPr>
        </p:nvPicPr>
        <p:blipFill>
          <a:blip r:embed="rId7"/>
          <a:srcRect l="0" t="0" r="0" b="0"/>
          <a:stretch>
            <a:fillRect/>
          </a:stretch>
        </p:blipFill>
        <p:spPr>
          <a:xfrm flipH="false" flipV="false" rot="0">
            <a:off x="14721586" y="4796268"/>
            <a:ext cx="2537714" cy="2496112"/>
          </a:xfrm>
          <a:prstGeom prst="rect">
            <a:avLst/>
          </a:prstGeom>
        </p:spPr>
      </p:pic>
      <p:pic>
        <p:nvPicPr>
          <p:cNvPr name="Picture 9" id="9">
            <a:hlinkClick action="ppaction://media"/>
          </p:cNvPr>
          <p:cNvPicPr>
            <a:picLocks noChangeAspect="true"/>
          </p:cNvPicPr>
          <p:nvPr>
            <a:videoFile r:link="rId11"/>
            <p:extLst>
              <p:ext uri="{DAA4B4D4-6D71-4841-9C94-3DE7FCFB9230}">
                <p14:media xmlns:p14="http://schemas.microsoft.com/office/powerpoint/2010/main" r:embed="rId12"/>
              </p:ext>
            </p:extLst>
          </p:nvPr>
        </p:nvPicPr>
        <p:blipFill>
          <a:blip r:embed="rId10"/>
          <a:srcRect l="0" t="0" r="0" b="0"/>
          <a:stretch>
            <a:fillRect/>
          </a:stretch>
        </p:blipFill>
        <p:spPr>
          <a:xfrm flipH="false" flipV="false" rot="0">
            <a:off x="11933608" y="4595792"/>
            <a:ext cx="2131413" cy="2131413"/>
          </a:xfrm>
          <a:prstGeom prst="rect">
            <a:avLst/>
          </a:prstGeom>
        </p:spPr>
      </p:pic>
      <p:sp>
        <p:nvSpPr>
          <p:cNvPr name="TextBox 10" id="10"/>
          <p:cNvSpPr txBox="true"/>
          <p:nvPr/>
        </p:nvSpPr>
        <p:spPr>
          <a:xfrm rot="0">
            <a:off x="8097599" y="933450"/>
            <a:ext cx="2092801" cy="887095"/>
          </a:xfrm>
          <a:prstGeom prst="rect">
            <a:avLst/>
          </a:prstGeom>
        </p:spPr>
        <p:txBody>
          <a:bodyPr anchor="t" rtlCol="false" tIns="0" lIns="0" bIns="0" rIns="0">
            <a:spAutoFit/>
          </a:bodyPr>
          <a:lstStyle/>
          <a:p>
            <a:pPr algn="ctr">
              <a:lnSpc>
                <a:spcPts val="7279"/>
              </a:lnSpc>
            </a:pPr>
            <a:r>
              <a:rPr lang="en-US" sz="5199">
                <a:solidFill>
                  <a:srgbClr val="000000"/>
                </a:solidFill>
                <a:latin typeface="EB Garamond Bold"/>
              </a:rPr>
              <a:t>Outline</a:t>
            </a:r>
          </a:p>
        </p:txBody>
      </p:sp>
    </p:spTree>
  </p:cSld>
  <p:clrMapOvr>
    <a:masterClrMapping/>
  </p:clrMapOvr>
  <p:timing>
    <p:tnLst>
      <p:par>
        <p:cTn dur="indefinite" restart="never" nodeType="tmRoot">
          <p:childTnLst>
            <p:video>
              <p:cMediaNode vol="0">
                <p:cTn fill="hold" display="false">
                  <p:stCondLst>
                    <p:cond delay="indefinite"/>
                  </p:stCondLst>
                </p:cTn>
                <p:tgtEl>
                  <p:spTgt spid="8"/>
                </p:tgtEl>
              </p:cMediaNode>
            </p:video>
            <p:video>
              <p:cMediaNode vol="0">
                <p:cTn fill="hold" display="false">
                  <p:stCondLst>
                    <p:cond delay="indefinite"/>
                  </p:stCondLst>
                </p:cTn>
                <p:tgtEl>
                  <p:spTgt spid="9"/>
                </p:tgtEl>
              </p:cMediaNode>
            </p:video>
          </p:childTnLst>
        </p:cTn>
      </p:par>
    </p:tnLst>
  </p:timing>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2419667"/>
            <a:ext cx="16230600" cy="7181215"/>
          </a:xfrm>
          <a:prstGeom prst="rect">
            <a:avLst/>
          </a:prstGeom>
        </p:spPr>
        <p:txBody>
          <a:bodyPr anchor="t" rtlCol="false" tIns="0" lIns="0" bIns="0" rIns="0">
            <a:spAutoFit/>
          </a:bodyPr>
          <a:lstStyle/>
          <a:p>
            <a:pPr algn="just">
              <a:lnSpc>
                <a:spcPts val="4759"/>
              </a:lnSpc>
            </a:pPr>
            <a:r>
              <a:rPr lang="en-US" sz="3399">
                <a:solidFill>
                  <a:srgbClr val="000000"/>
                </a:solidFill>
                <a:latin typeface="Lato"/>
              </a:rPr>
              <a:t>aka "Perimeter" System </a:t>
            </a:r>
          </a:p>
          <a:p>
            <a:pPr algn="just">
              <a:lnSpc>
                <a:spcPts val="4759"/>
              </a:lnSpc>
            </a:pPr>
            <a:r>
              <a:rPr lang="en-US" sz="3399">
                <a:solidFill>
                  <a:srgbClr val="000000"/>
                </a:solidFill>
                <a:latin typeface="Lato"/>
              </a:rPr>
              <a:t>"Mutual Assured Destruction", "Fail-deadly"</a:t>
            </a:r>
          </a:p>
          <a:p>
            <a:pPr algn="just">
              <a:lnSpc>
                <a:spcPts val="4759"/>
              </a:lnSpc>
            </a:pPr>
          </a:p>
          <a:p>
            <a:pPr algn="just">
              <a:lnSpc>
                <a:spcPts val="4759"/>
              </a:lnSpc>
            </a:pPr>
            <a:r>
              <a:rPr lang="en-US" sz="3399">
                <a:solidFill>
                  <a:srgbClr val="000000"/>
                </a:solidFill>
                <a:latin typeface="Lato"/>
              </a:rPr>
              <a:t>automatically initiate the launch of the Russian intercontinental ballistic missiles (ICBMs) by sending a pre-entered highest-authority order from the General Staff of the Armed Forces, Strategic Missile Force Management to command posts and individual silos if a nuclear strike is detected by seismic, light, radioactivity, and pressure sensors even with the commanding elements fully destroyed.</a:t>
            </a:r>
          </a:p>
          <a:p>
            <a:pPr algn="just">
              <a:lnSpc>
                <a:spcPts val="4759"/>
              </a:lnSpc>
            </a:pPr>
          </a:p>
          <a:p>
            <a:pPr algn="just">
              <a:lnSpc>
                <a:spcPts val="4759"/>
              </a:lnSpc>
            </a:pPr>
            <a:r>
              <a:rPr lang="en-US" sz="3399">
                <a:solidFill>
                  <a:srgbClr val="000000"/>
                </a:solidFill>
                <a:latin typeface="Lato"/>
              </a:rPr>
              <a:t>Negara-negara lain juga punya sistem yang mirip.</a:t>
            </a:r>
          </a:p>
          <a:p>
            <a:pPr algn="just">
              <a:lnSpc>
                <a:spcPts val="4759"/>
              </a:lnSpc>
            </a:pPr>
          </a:p>
          <a:p>
            <a:pPr algn="just">
              <a:lnSpc>
                <a:spcPts val="4759"/>
              </a:lnSpc>
            </a:pPr>
            <a:r>
              <a:rPr lang="en-US" sz="3399">
                <a:solidFill>
                  <a:srgbClr val="000000"/>
                </a:solidFill>
                <a:latin typeface="Lato"/>
              </a:rPr>
              <a:t>in pop culture: Dr. Strangelove (doomsday machine)</a:t>
            </a:r>
          </a:p>
        </p:txBody>
      </p:sp>
      <p:pic>
        <p:nvPicPr>
          <p:cNvPr name="Picture 3" id="3">
            <a:hlinkClick action="ppaction://media"/>
          </p:cNvPr>
          <p:cNvPicPr>
            <a:picLocks noChangeAspect="true"/>
          </p:cNvPicPr>
          <p:nvPr>
            <a:videoFile r:link="rId4"/>
            <p:extLst>
              <p:ext uri="{DAA4B4D4-6D71-4841-9C94-3DE7FCFB9230}">
                <p14:media xmlns:p14="http://schemas.microsoft.com/office/powerpoint/2010/main" r:embed="rId5"/>
              </p:ext>
            </p:extLst>
          </p:nvPr>
        </p:nvPicPr>
        <p:blipFill>
          <a:blip r:embed="rId3"/>
          <a:srcRect l="0" t="0" r="0" b="0"/>
          <a:stretch>
            <a:fillRect/>
          </a:stretch>
        </p:blipFill>
        <p:spPr>
          <a:xfrm flipH="false" flipV="false" rot="0">
            <a:off x="10677713" y="277139"/>
            <a:ext cx="5279737" cy="3784872"/>
          </a:xfrm>
          <a:prstGeom prst="rect">
            <a:avLst/>
          </a:prstGeom>
        </p:spPr>
      </p:pic>
      <p:sp>
        <p:nvSpPr>
          <p:cNvPr name="Freeform 4" id="4"/>
          <p:cNvSpPr/>
          <p:nvPr/>
        </p:nvSpPr>
        <p:spPr>
          <a:xfrm flipH="false" flipV="false" rot="0">
            <a:off x="15574125" y="7558355"/>
            <a:ext cx="2713875" cy="2728645"/>
          </a:xfrm>
          <a:custGeom>
            <a:avLst/>
            <a:gdLst/>
            <a:ahLst/>
            <a:cxnLst/>
            <a:rect r="r" b="b" t="t" l="l"/>
            <a:pathLst>
              <a:path h="2728645" w="2713875">
                <a:moveTo>
                  <a:pt x="0" y="0"/>
                </a:moveTo>
                <a:lnTo>
                  <a:pt x="2713875" y="0"/>
                </a:lnTo>
                <a:lnTo>
                  <a:pt x="2713875" y="2728645"/>
                </a:lnTo>
                <a:lnTo>
                  <a:pt x="0" y="2728645"/>
                </a:lnTo>
                <a:lnTo>
                  <a:pt x="0" y="0"/>
                </a:lnTo>
                <a:close/>
              </a:path>
            </a:pathLst>
          </a:custGeom>
          <a:blipFill>
            <a:blip r:embed="rId6"/>
            <a:stretch>
              <a:fillRect l="0" t="0" r="0" b="0"/>
            </a:stretch>
          </a:blipFill>
        </p:spPr>
      </p:sp>
      <p:sp>
        <p:nvSpPr>
          <p:cNvPr name="TextBox 5" id="5"/>
          <p:cNvSpPr txBox="true"/>
          <p:nvPr/>
        </p:nvSpPr>
        <p:spPr>
          <a:xfrm rot="0">
            <a:off x="1028700" y="933450"/>
            <a:ext cx="5829780" cy="887095"/>
          </a:xfrm>
          <a:prstGeom prst="rect">
            <a:avLst/>
          </a:prstGeom>
        </p:spPr>
        <p:txBody>
          <a:bodyPr anchor="t" rtlCol="false" tIns="0" lIns="0" bIns="0" rIns="0">
            <a:spAutoFit/>
          </a:bodyPr>
          <a:lstStyle/>
          <a:p>
            <a:pPr>
              <a:lnSpc>
                <a:spcPts val="7279"/>
              </a:lnSpc>
            </a:pPr>
            <a:r>
              <a:rPr lang="en-US" sz="5199">
                <a:solidFill>
                  <a:srgbClr val="000000"/>
                </a:solidFill>
                <a:latin typeface="EB Garamond"/>
              </a:rPr>
              <a:t>USSR's Dead Hand</a:t>
            </a:r>
          </a:p>
        </p:txBody>
      </p:sp>
    </p:spTree>
  </p:cSld>
  <p:clrMapOvr>
    <a:masterClrMapping/>
  </p:clrMapOvr>
  <p:timing>
    <p:tnLst>
      <p:par>
        <p:cTn dur="indefinite" restart="never" nodeType="tmRoot">
          <p:childTnLst>
            <p:video>
              <p:cMediaNode vol="0">
                <p:cTn fill="hold" display="false">
                  <p:stCondLst>
                    <p:cond delay="indefinite"/>
                  </p:stCondLst>
                </p:cTn>
                <p:tgtEl>
                  <p:spTgt spid="3"/>
                </p:tgtEl>
              </p:cMediaNode>
            </p:video>
          </p:childTnLst>
        </p:cTn>
      </p:par>
    </p:tnLst>
  </p:timing>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8700" y="1881938"/>
            <a:ext cx="3842687" cy="6523124"/>
          </a:xfrm>
          <a:custGeom>
            <a:avLst/>
            <a:gdLst/>
            <a:ahLst/>
            <a:cxnLst/>
            <a:rect r="r" b="b" t="t" l="l"/>
            <a:pathLst>
              <a:path h="6523124" w="3842687">
                <a:moveTo>
                  <a:pt x="0" y="0"/>
                </a:moveTo>
                <a:lnTo>
                  <a:pt x="3842687" y="0"/>
                </a:lnTo>
                <a:lnTo>
                  <a:pt x="3842687" y="6523124"/>
                </a:lnTo>
                <a:lnTo>
                  <a:pt x="0" y="6523124"/>
                </a:lnTo>
                <a:lnTo>
                  <a:pt x="0" y="0"/>
                </a:lnTo>
                <a:close/>
              </a:path>
            </a:pathLst>
          </a:custGeom>
          <a:blipFill>
            <a:blip r:embed="rId3"/>
            <a:stretch>
              <a:fillRect l="0" t="0" r="0" b="0"/>
            </a:stretch>
          </a:blipFill>
        </p:spPr>
      </p:sp>
      <p:sp>
        <p:nvSpPr>
          <p:cNvPr name="Freeform 3" id="3"/>
          <p:cNvSpPr/>
          <p:nvPr/>
        </p:nvSpPr>
        <p:spPr>
          <a:xfrm flipH="false" flipV="false" rot="0">
            <a:off x="5536525" y="2252493"/>
            <a:ext cx="11722775" cy="5782015"/>
          </a:xfrm>
          <a:custGeom>
            <a:avLst/>
            <a:gdLst/>
            <a:ahLst/>
            <a:cxnLst/>
            <a:rect r="r" b="b" t="t" l="l"/>
            <a:pathLst>
              <a:path h="5782015" w="11722775">
                <a:moveTo>
                  <a:pt x="0" y="0"/>
                </a:moveTo>
                <a:lnTo>
                  <a:pt x="11722775" y="0"/>
                </a:lnTo>
                <a:lnTo>
                  <a:pt x="11722775" y="5782014"/>
                </a:lnTo>
                <a:lnTo>
                  <a:pt x="0" y="5782014"/>
                </a:lnTo>
                <a:lnTo>
                  <a:pt x="0" y="0"/>
                </a:lnTo>
                <a:close/>
              </a:path>
            </a:pathLst>
          </a:custGeom>
          <a:blipFill>
            <a:blip r:embed="rId4"/>
            <a:stretch>
              <a:fillRect l="0" t="0" r="0" b="0"/>
            </a:stretch>
          </a:blipFill>
        </p:spPr>
      </p:sp>
      <p:sp>
        <p:nvSpPr>
          <p:cNvPr name="TextBox 4" id="4"/>
          <p:cNvSpPr txBox="true"/>
          <p:nvPr/>
        </p:nvSpPr>
        <p:spPr>
          <a:xfrm rot="0">
            <a:off x="6229826" y="141605"/>
            <a:ext cx="5828348" cy="887095"/>
          </a:xfrm>
          <a:prstGeom prst="rect">
            <a:avLst/>
          </a:prstGeom>
        </p:spPr>
        <p:txBody>
          <a:bodyPr anchor="t" rtlCol="false" tIns="0" lIns="0" bIns="0" rIns="0">
            <a:spAutoFit/>
          </a:bodyPr>
          <a:lstStyle/>
          <a:p>
            <a:pPr algn="ctr">
              <a:lnSpc>
                <a:spcPts val="7279"/>
              </a:lnSpc>
              <a:spcBef>
                <a:spcPct val="0"/>
              </a:spcBef>
            </a:pPr>
            <a:r>
              <a:rPr lang="en-US" sz="5199">
                <a:solidFill>
                  <a:srgbClr val="000000"/>
                </a:solidFill>
                <a:latin typeface="EB Garamond"/>
              </a:rPr>
              <a:t>McAfee's $WHACKD</a:t>
            </a:r>
          </a:p>
        </p:txBody>
      </p:sp>
      <p:sp>
        <p:nvSpPr>
          <p:cNvPr name="TextBox 5" id="5"/>
          <p:cNvSpPr txBox="true"/>
          <p:nvPr/>
        </p:nvSpPr>
        <p:spPr>
          <a:xfrm rot="0">
            <a:off x="3551079" y="9191625"/>
            <a:ext cx="535464" cy="580390"/>
          </a:xfrm>
          <a:prstGeom prst="rect">
            <a:avLst/>
          </a:prstGeom>
        </p:spPr>
        <p:txBody>
          <a:bodyPr anchor="t" rtlCol="false" tIns="0" lIns="0" bIns="0" rIns="0">
            <a:spAutoFit/>
          </a:bodyPr>
          <a:lstStyle/>
          <a:p>
            <a:pPr algn="ctr">
              <a:lnSpc>
                <a:spcPts val="4759"/>
              </a:lnSpc>
            </a:pPr>
            <a:r>
              <a:rPr lang="en-US" sz="3399">
                <a:solidFill>
                  <a:srgbClr val="FFFFFF"/>
                </a:solidFill>
                <a:latin typeface="Canva Sans"/>
              </a:rPr>
              <a:t>air</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8700" y="4124661"/>
            <a:ext cx="6432369" cy="2037677"/>
          </a:xfrm>
          <a:custGeom>
            <a:avLst/>
            <a:gdLst/>
            <a:ahLst/>
            <a:cxnLst/>
            <a:rect r="r" b="b" t="t" l="l"/>
            <a:pathLst>
              <a:path h="2037677" w="6432369">
                <a:moveTo>
                  <a:pt x="0" y="0"/>
                </a:moveTo>
                <a:lnTo>
                  <a:pt x="6432369" y="0"/>
                </a:lnTo>
                <a:lnTo>
                  <a:pt x="6432369" y="2037678"/>
                </a:lnTo>
                <a:lnTo>
                  <a:pt x="0" y="2037678"/>
                </a:lnTo>
                <a:lnTo>
                  <a:pt x="0" y="0"/>
                </a:lnTo>
                <a:close/>
              </a:path>
            </a:pathLst>
          </a:custGeom>
          <a:blipFill>
            <a:blip r:embed="rId3"/>
            <a:stretch>
              <a:fillRect l="0" t="0" r="0" b="0"/>
            </a:stretch>
          </a:blipFill>
        </p:spPr>
      </p:sp>
      <p:sp>
        <p:nvSpPr>
          <p:cNvPr name="Freeform 3" id="3"/>
          <p:cNvSpPr/>
          <p:nvPr/>
        </p:nvSpPr>
        <p:spPr>
          <a:xfrm flipH="false" flipV="false" rot="0">
            <a:off x="8204248" y="3189397"/>
            <a:ext cx="8352833" cy="3908206"/>
          </a:xfrm>
          <a:custGeom>
            <a:avLst/>
            <a:gdLst/>
            <a:ahLst/>
            <a:cxnLst/>
            <a:rect r="r" b="b" t="t" l="l"/>
            <a:pathLst>
              <a:path h="3908206" w="8352833">
                <a:moveTo>
                  <a:pt x="0" y="0"/>
                </a:moveTo>
                <a:lnTo>
                  <a:pt x="8352833" y="0"/>
                </a:lnTo>
                <a:lnTo>
                  <a:pt x="8352833" y="3908206"/>
                </a:lnTo>
                <a:lnTo>
                  <a:pt x="0" y="3908206"/>
                </a:lnTo>
                <a:lnTo>
                  <a:pt x="0" y="0"/>
                </a:lnTo>
                <a:close/>
              </a:path>
            </a:pathLst>
          </a:custGeom>
          <a:blipFill>
            <a:blip r:embed="rId4"/>
            <a:stretch>
              <a:fillRect l="0" t="0" r="0" b="0"/>
            </a:stretch>
          </a:blipFill>
        </p:spPr>
      </p:sp>
      <p:sp>
        <p:nvSpPr>
          <p:cNvPr name="TextBox 4" id="4"/>
          <p:cNvSpPr txBox="true"/>
          <p:nvPr/>
        </p:nvSpPr>
        <p:spPr>
          <a:xfrm rot="0">
            <a:off x="1028700" y="8220362"/>
            <a:ext cx="16230600" cy="1180465"/>
          </a:xfrm>
          <a:prstGeom prst="rect">
            <a:avLst/>
          </a:prstGeom>
        </p:spPr>
        <p:txBody>
          <a:bodyPr anchor="t" rtlCol="false" tIns="0" lIns="0" bIns="0" rIns="0">
            <a:spAutoFit/>
          </a:bodyPr>
          <a:lstStyle/>
          <a:p>
            <a:pPr algn="ctr">
              <a:lnSpc>
                <a:spcPts val="4759"/>
              </a:lnSpc>
            </a:pPr>
            <a:r>
              <a:rPr lang="en-US" sz="3399">
                <a:solidFill>
                  <a:srgbClr val="000000"/>
                </a:solidFill>
                <a:latin typeface="Lato"/>
              </a:rPr>
              <a:t>Mental Outlaw video: </a:t>
            </a:r>
            <a:r>
              <a:rPr lang="en-US" sz="3399" u="sng">
                <a:solidFill>
                  <a:srgbClr val="5E17EB"/>
                </a:solidFill>
                <a:latin typeface="Lato"/>
              </a:rPr>
              <a:t>https://youtu.be/ls1Ekk763es</a:t>
            </a:r>
          </a:p>
          <a:p>
            <a:pPr algn="ctr">
              <a:lnSpc>
                <a:spcPts val="4759"/>
              </a:lnSpc>
            </a:pPr>
            <a:r>
              <a:rPr lang="en-US" sz="3399" u="sng">
                <a:solidFill>
                  <a:srgbClr val="5E17EB"/>
                </a:solidFill>
                <a:latin typeface="Lato"/>
              </a:rPr>
              <a:t>https://twitter.com/officialmcafee/status/1200864283766251521</a:t>
            </a:r>
          </a:p>
        </p:txBody>
      </p:sp>
      <p:sp>
        <p:nvSpPr>
          <p:cNvPr name="TextBox 5" id="5"/>
          <p:cNvSpPr txBox="true"/>
          <p:nvPr/>
        </p:nvSpPr>
        <p:spPr>
          <a:xfrm rot="0">
            <a:off x="1028700" y="962025"/>
            <a:ext cx="16230600" cy="1790065"/>
          </a:xfrm>
          <a:prstGeom prst="rect">
            <a:avLst/>
          </a:prstGeom>
        </p:spPr>
        <p:txBody>
          <a:bodyPr anchor="t" rtlCol="false" tIns="0" lIns="0" bIns="0" rIns="0">
            <a:spAutoFit/>
          </a:bodyPr>
          <a:lstStyle/>
          <a:p>
            <a:pPr marL="734059" indent="-367030" lvl="1">
              <a:lnSpc>
                <a:spcPts val="4759"/>
              </a:lnSpc>
              <a:buFont typeface="Arial"/>
              <a:buChar char="•"/>
            </a:pPr>
            <a:r>
              <a:rPr lang="en-US" sz="3399">
                <a:solidFill>
                  <a:srgbClr val="000000"/>
                </a:solidFill>
                <a:latin typeface="Lato"/>
              </a:rPr>
              <a:t>airdropped  9000 $WHACKD ke fans (email, follower twitter) sebagai hadiah dari kubur?</a:t>
            </a:r>
          </a:p>
          <a:p>
            <a:pPr marL="734059" indent="-367030" lvl="1">
              <a:lnSpc>
                <a:spcPts val="4759"/>
              </a:lnSpc>
              <a:buFont typeface="Arial"/>
              <a:buChar char="•"/>
            </a:pPr>
            <a:r>
              <a:rPr lang="en-US" sz="3399">
                <a:solidFill>
                  <a:srgbClr val="000000"/>
                </a:solidFill>
                <a:latin typeface="Lato"/>
              </a:rPr>
              <a:t>fixed value; unmineable</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962025"/>
            <a:ext cx="16230600" cy="5404803"/>
          </a:xfrm>
          <a:prstGeom prst="rect">
            <a:avLst/>
          </a:prstGeom>
        </p:spPr>
        <p:txBody>
          <a:bodyPr anchor="t" rtlCol="false" tIns="0" lIns="0" bIns="0" rIns="0">
            <a:spAutoFit/>
          </a:bodyPr>
          <a:lstStyle/>
          <a:p>
            <a:pPr algn="just">
              <a:lnSpc>
                <a:spcPts val="4759"/>
              </a:lnSpc>
            </a:pPr>
            <a:r>
              <a:rPr lang="en-US" sz="3399">
                <a:solidFill>
                  <a:srgbClr val="000000"/>
                </a:solidFill>
                <a:latin typeface="Lato"/>
              </a:rPr>
              <a:t>Contoh proyek open source:</a:t>
            </a:r>
          </a:p>
          <a:p>
            <a:pPr algn="just" marL="734059" indent="-367030" lvl="1">
              <a:lnSpc>
                <a:spcPts val="4759"/>
              </a:lnSpc>
              <a:buFont typeface="Arial"/>
              <a:buChar char="•"/>
            </a:pPr>
            <a:r>
              <a:rPr lang="en-US" sz="3399">
                <a:solidFill>
                  <a:srgbClr val="000000"/>
                </a:solidFill>
                <a:latin typeface="Lato"/>
              </a:rPr>
              <a:t>BusKill (hardware + software, do stuffs when unplugged)</a:t>
            </a:r>
          </a:p>
          <a:p>
            <a:pPr algn="just" marL="734059" indent="-367030" lvl="1">
              <a:lnSpc>
                <a:spcPts val="4759"/>
              </a:lnSpc>
              <a:buFont typeface="Arial"/>
              <a:buChar char="•"/>
            </a:pPr>
            <a:r>
              <a:rPr lang="en-US" sz="3399">
                <a:solidFill>
                  <a:srgbClr val="000000"/>
                </a:solidFill>
                <a:latin typeface="Lato"/>
              </a:rPr>
              <a:t>hephaest0s/usbkill (shutdown, custom actions when unplugged)</a:t>
            </a:r>
          </a:p>
          <a:p>
            <a:pPr algn="just">
              <a:lnSpc>
                <a:spcPts val="4759"/>
              </a:lnSpc>
            </a:pPr>
          </a:p>
          <a:p>
            <a:pPr algn="just">
              <a:lnSpc>
                <a:spcPts val="4759"/>
              </a:lnSpc>
            </a:pPr>
            <a:r>
              <a:rPr lang="en-US" sz="3399">
                <a:solidFill>
                  <a:srgbClr val="000000"/>
                </a:solidFill>
                <a:latin typeface="Lato"/>
              </a:rPr>
              <a:t>Contoh app/service:</a:t>
            </a:r>
          </a:p>
          <a:p>
            <a:pPr algn="just" marL="734059" indent="-367030" lvl="1">
              <a:lnSpc>
                <a:spcPts val="4759"/>
              </a:lnSpc>
              <a:buFont typeface="Arial"/>
              <a:buChar char="•"/>
            </a:pPr>
            <a:r>
              <a:rPr lang="en-US" sz="3399">
                <a:solidFill>
                  <a:srgbClr val="000000"/>
                </a:solidFill>
                <a:latin typeface="Lato"/>
              </a:rPr>
              <a:t>Google Inactive Account Manager. Notify dan share data ke trusted contacts.</a:t>
            </a:r>
          </a:p>
          <a:p>
            <a:pPr algn="just" marL="734059" indent="-367030" lvl="1">
              <a:lnSpc>
                <a:spcPts val="4759"/>
              </a:lnSpc>
              <a:buFont typeface="Arial"/>
              <a:buChar char="•"/>
            </a:pPr>
            <a:r>
              <a:rPr lang="en-US" sz="3399">
                <a:solidFill>
                  <a:srgbClr val="000000"/>
                </a:solidFill>
                <a:latin typeface="Lato"/>
              </a:rPr>
              <a:t>www.deadmansswitch.net. Mengirim email ke beberapa orang.</a:t>
            </a:r>
          </a:p>
          <a:p>
            <a:pPr algn="just" marL="734059" indent="-367030" lvl="1">
              <a:lnSpc>
                <a:spcPts val="4759"/>
              </a:lnSpc>
              <a:buFont typeface="Arial"/>
              <a:buChar char="•"/>
            </a:pPr>
            <a:r>
              <a:rPr lang="en-US" sz="3399">
                <a:solidFill>
                  <a:srgbClr val="000000"/>
                </a:solidFill>
                <a:latin typeface="Lato"/>
              </a:rPr>
              <a:t>sarcophagus.io. Decentralized DMS application.</a:t>
            </a:r>
          </a:p>
          <a:p>
            <a:pPr algn="just">
              <a:lnSpc>
                <a:spcPts val="4759"/>
              </a:lnSpc>
            </a:pPr>
          </a:p>
        </p:txBody>
      </p:sp>
      <p:sp>
        <p:nvSpPr>
          <p:cNvPr name="Freeform 3" id="3"/>
          <p:cNvSpPr/>
          <p:nvPr/>
        </p:nvSpPr>
        <p:spPr>
          <a:xfrm flipH="false" flipV="false" rot="0">
            <a:off x="5304411" y="6525132"/>
            <a:ext cx="5029199" cy="2828924"/>
          </a:xfrm>
          <a:custGeom>
            <a:avLst/>
            <a:gdLst/>
            <a:ahLst/>
            <a:cxnLst/>
            <a:rect r="r" b="b" t="t" l="l"/>
            <a:pathLst>
              <a:path h="2828924" w="5029199">
                <a:moveTo>
                  <a:pt x="0" y="0"/>
                </a:moveTo>
                <a:lnTo>
                  <a:pt x="5029199" y="0"/>
                </a:lnTo>
                <a:lnTo>
                  <a:pt x="5029199" y="2828924"/>
                </a:lnTo>
                <a:lnTo>
                  <a:pt x="0" y="2828924"/>
                </a:lnTo>
                <a:lnTo>
                  <a:pt x="0" y="0"/>
                </a:lnTo>
                <a:close/>
              </a:path>
            </a:pathLst>
          </a:custGeom>
          <a:blipFill>
            <a:blip r:embed="rId3"/>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4"/>
            <p:extLst>
              <p:ext uri="{DAA4B4D4-6D71-4841-9C94-3DE7FCFB9230}">
                <p14:media xmlns:p14="http://schemas.microsoft.com/office/powerpoint/2010/main" r:embed="rId5"/>
              </p:ext>
            </p:extLst>
          </p:nvPr>
        </p:nvPicPr>
        <p:blipFill>
          <a:blip r:embed="rId3"/>
          <a:srcRect l="0" t="0" r="0" b="0"/>
          <a:stretch>
            <a:fillRect/>
          </a:stretch>
        </p:blipFill>
        <p:spPr>
          <a:xfrm flipH="false" flipV="false" rot="0">
            <a:off x="5719556" y="5118600"/>
            <a:ext cx="6848887" cy="3823274"/>
          </a:xfrm>
          <a:prstGeom prst="rect">
            <a:avLst/>
          </a:prstGeom>
        </p:spPr>
      </p:pic>
      <p:sp>
        <p:nvSpPr>
          <p:cNvPr name="TextBox 3" id="3"/>
          <p:cNvSpPr txBox="true"/>
          <p:nvPr/>
        </p:nvSpPr>
        <p:spPr>
          <a:xfrm rot="0">
            <a:off x="2930287" y="9451009"/>
            <a:ext cx="12427426" cy="580390"/>
          </a:xfrm>
          <a:prstGeom prst="rect">
            <a:avLst/>
          </a:prstGeom>
        </p:spPr>
        <p:txBody>
          <a:bodyPr anchor="t" rtlCol="false" tIns="0" lIns="0" bIns="0" rIns="0">
            <a:spAutoFit/>
          </a:bodyPr>
          <a:lstStyle/>
          <a:p>
            <a:pPr algn="ctr">
              <a:lnSpc>
                <a:spcPts val="4759"/>
              </a:lnSpc>
            </a:pPr>
            <a:r>
              <a:rPr lang="en-US" sz="3399" u="sng">
                <a:solidFill>
                  <a:srgbClr val="5E17EB"/>
                </a:solidFill>
                <a:latin typeface="Lato"/>
              </a:rPr>
              <a:t>https://tvtropes.org/pmwiki/pmwiki.php/Main/DeadMansSwitch</a:t>
            </a:r>
          </a:p>
        </p:txBody>
      </p:sp>
      <p:sp>
        <p:nvSpPr>
          <p:cNvPr name="TextBox 4" id="4"/>
          <p:cNvSpPr txBox="true"/>
          <p:nvPr/>
        </p:nvSpPr>
        <p:spPr>
          <a:xfrm rot="0">
            <a:off x="2495709" y="962025"/>
            <a:ext cx="13296583" cy="3580765"/>
          </a:xfrm>
          <a:prstGeom prst="rect">
            <a:avLst/>
          </a:prstGeom>
        </p:spPr>
        <p:txBody>
          <a:bodyPr anchor="t" rtlCol="false" tIns="0" lIns="0" bIns="0" rIns="0">
            <a:spAutoFit/>
          </a:bodyPr>
          <a:lstStyle/>
          <a:p>
            <a:pPr algn="just">
              <a:lnSpc>
                <a:spcPts val="4759"/>
              </a:lnSpc>
            </a:pPr>
            <a:r>
              <a:rPr lang="en-US" sz="3399">
                <a:solidFill>
                  <a:srgbClr val="000000"/>
                </a:solidFill>
                <a:latin typeface="Lato"/>
              </a:rPr>
              <a:t>extra, contoh di anime:</a:t>
            </a:r>
          </a:p>
          <a:p>
            <a:pPr algn="just">
              <a:lnSpc>
                <a:spcPts val="4759"/>
              </a:lnSpc>
            </a:pPr>
            <a:r>
              <a:rPr lang="en-US" sz="3399">
                <a:solidFill>
                  <a:srgbClr val="000000"/>
                </a:solidFill>
                <a:latin typeface="Lato"/>
              </a:rPr>
              <a:t>Watari maintains a computer link to the orphanage he runs, and reports in at regular intervals. When Rem kills both him and L, at the proper time the computer reports "L is dead". This is a cue for the man currently operating the orphanage to send out L's successors, Near and Mello, to continue the Kira investigation.</a:t>
            </a:r>
          </a:p>
        </p:txBody>
      </p:sp>
    </p:spTree>
  </p:cSld>
  <p:clrMapOvr>
    <a:masterClrMapping/>
  </p:clrMapOvr>
  <p:timing>
    <p:tnLst>
      <p:par>
        <p:cTn dur="indefinite" restart="never" nodeType="tmRoot">
          <p:childTnLst>
            <p:video>
              <p:cMediaNode vol="0">
                <p:cTn fill="hold" display="false">
                  <p:stCondLst>
                    <p:cond delay="indefinite"/>
                  </p:stCondLst>
                </p:cTn>
                <p:tgtEl>
                  <p:spTgt spid="2"/>
                </p:tgtEl>
              </p:cMediaNode>
            </p:video>
          </p:childTnLst>
        </p:cTn>
      </p:par>
    </p:tnLst>
  </p:timing>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80374" y="-120126"/>
            <a:ext cx="10527252" cy="10527252"/>
          </a:xfrm>
          <a:custGeom>
            <a:avLst/>
            <a:gdLst/>
            <a:ahLst/>
            <a:cxnLst/>
            <a:rect r="r" b="b" t="t" l="l"/>
            <a:pathLst>
              <a:path h="10527252" w="10527252">
                <a:moveTo>
                  <a:pt x="0" y="0"/>
                </a:moveTo>
                <a:lnTo>
                  <a:pt x="10527252" y="0"/>
                </a:lnTo>
                <a:lnTo>
                  <a:pt x="10527252" y="10527252"/>
                </a:lnTo>
                <a:lnTo>
                  <a:pt x="0" y="10527252"/>
                </a:lnTo>
                <a:lnTo>
                  <a:pt x="0" y="0"/>
                </a:lnTo>
                <a:close/>
              </a:path>
            </a:pathLst>
          </a:custGeom>
          <a:blipFill>
            <a:blip r:embed="rId3">
              <a:alphaModFix amt="7999"/>
            </a:blip>
            <a:stretch>
              <a:fillRect l="0" t="0" r="0" b="0"/>
            </a:stretch>
          </a:blipFill>
        </p:spPr>
      </p:sp>
      <p:sp>
        <p:nvSpPr>
          <p:cNvPr name="TextBox 3" id="3"/>
          <p:cNvSpPr txBox="true"/>
          <p:nvPr/>
        </p:nvSpPr>
        <p:spPr>
          <a:xfrm rot="0">
            <a:off x="6282134" y="857250"/>
            <a:ext cx="5723731" cy="1566544"/>
          </a:xfrm>
          <a:prstGeom prst="rect">
            <a:avLst/>
          </a:prstGeom>
        </p:spPr>
        <p:txBody>
          <a:bodyPr anchor="t" rtlCol="false" tIns="0" lIns="0" bIns="0" rIns="0">
            <a:spAutoFit/>
          </a:bodyPr>
          <a:lstStyle/>
          <a:p>
            <a:pPr algn="ctr">
              <a:lnSpc>
                <a:spcPts val="12880"/>
              </a:lnSpc>
            </a:pPr>
            <a:r>
              <a:rPr lang="en-US" sz="9200">
                <a:solidFill>
                  <a:srgbClr val="000000"/>
                </a:solidFill>
                <a:latin typeface="EB Garamond Bold"/>
              </a:rPr>
              <a:t>Kesimpulan</a:t>
            </a:r>
          </a:p>
        </p:txBody>
      </p:sp>
      <p:sp>
        <p:nvSpPr>
          <p:cNvPr name="TextBox 4" id="4"/>
          <p:cNvSpPr txBox="true"/>
          <p:nvPr/>
        </p:nvSpPr>
        <p:spPr>
          <a:xfrm rot="0">
            <a:off x="1028700" y="3912447"/>
            <a:ext cx="16230600" cy="2994978"/>
          </a:xfrm>
          <a:prstGeom prst="rect">
            <a:avLst/>
          </a:prstGeom>
        </p:spPr>
        <p:txBody>
          <a:bodyPr anchor="t" rtlCol="false" tIns="0" lIns="0" bIns="0" rIns="0">
            <a:spAutoFit/>
          </a:bodyPr>
          <a:lstStyle/>
          <a:p>
            <a:pPr algn="just" marL="734059" indent="-367030" lvl="1">
              <a:lnSpc>
                <a:spcPts val="4759"/>
              </a:lnSpc>
              <a:buFont typeface="Arial"/>
              <a:buChar char="•"/>
            </a:pPr>
            <a:r>
              <a:rPr lang="en-US" sz="3399">
                <a:solidFill>
                  <a:srgbClr val="000000"/>
                </a:solidFill>
                <a:latin typeface="Lato"/>
              </a:rPr>
              <a:t>DMS adalah sebuah mekanisme yang sederhana, tetapi efektif.</a:t>
            </a:r>
          </a:p>
          <a:p>
            <a:pPr algn="just" marL="734059" indent="-367030" lvl="1">
              <a:lnSpc>
                <a:spcPts val="4759"/>
              </a:lnSpc>
              <a:buFont typeface="Arial"/>
              <a:buChar char="•"/>
            </a:pPr>
            <a:r>
              <a:rPr lang="en-US" sz="3399">
                <a:solidFill>
                  <a:srgbClr val="000000"/>
                </a:solidFill>
                <a:latin typeface="Lato"/>
              </a:rPr>
              <a:t>Karena sifatnya yang sederhana, kita dapat membuat DMS kita sendiri untuk berbagai keperluan.</a:t>
            </a:r>
          </a:p>
          <a:p>
            <a:pPr algn="just" marL="734059" indent="-367030" lvl="1">
              <a:lnSpc>
                <a:spcPts val="4759"/>
              </a:lnSpc>
              <a:buFont typeface="Arial"/>
              <a:buChar char="•"/>
            </a:pPr>
            <a:r>
              <a:rPr lang="en-US" sz="3399">
                <a:solidFill>
                  <a:srgbClr val="000000"/>
                </a:solidFill>
                <a:latin typeface="Lato"/>
              </a:rPr>
              <a:t>Mekanisme DMS sudah banyak digunakan di dunia nyata, membuktikan kepercayaan terhadap kesederhanaan dan efektivitasnya.</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478496" y="-6383161"/>
            <a:ext cx="10527252" cy="10527252"/>
          </a:xfrm>
          <a:custGeom>
            <a:avLst/>
            <a:gdLst/>
            <a:ahLst/>
            <a:cxnLst/>
            <a:rect r="r" b="b" t="t" l="l"/>
            <a:pathLst>
              <a:path h="10527252" w="10527252">
                <a:moveTo>
                  <a:pt x="0" y="0"/>
                </a:moveTo>
                <a:lnTo>
                  <a:pt x="10527252" y="0"/>
                </a:lnTo>
                <a:lnTo>
                  <a:pt x="10527252" y="10527252"/>
                </a:lnTo>
                <a:lnTo>
                  <a:pt x="0" y="10527252"/>
                </a:lnTo>
                <a:lnTo>
                  <a:pt x="0" y="0"/>
                </a:lnTo>
                <a:close/>
              </a:path>
            </a:pathLst>
          </a:custGeom>
          <a:blipFill>
            <a:blip r:embed="rId3">
              <a:alphaModFix amt="7999"/>
            </a:blip>
            <a:stretch>
              <a:fillRect l="0" t="0" r="0" b="0"/>
            </a:stretch>
          </a:blipFill>
        </p:spPr>
      </p:sp>
      <p:sp>
        <p:nvSpPr>
          <p:cNvPr name="Freeform 3" id="3"/>
          <p:cNvSpPr/>
          <p:nvPr/>
        </p:nvSpPr>
        <p:spPr>
          <a:xfrm flipH="false" flipV="false" rot="0">
            <a:off x="14084492" y="-6198420"/>
            <a:ext cx="10527252" cy="10527252"/>
          </a:xfrm>
          <a:custGeom>
            <a:avLst/>
            <a:gdLst/>
            <a:ahLst/>
            <a:cxnLst/>
            <a:rect r="r" b="b" t="t" l="l"/>
            <a:pathLst>
              <a:path h="10527252" w="10527252">
                <a:moveTo>
                  <a:pt x="0" y="0"/>
                </a:moveTo>
                <a:lnTo>
                  <a:pt x="10527252" y="0"/>
                </a:lnTo>
                <a:lnTo>
                  <a:pt x="10527252" y="10527252"/>
                </a:lnTo>
                <a:lnTo>
                  <a:pt x="0" y="10527252"/>
                </a:lnTo>
                <a:lnTo>
                  <a:pt x="0" y="0"/>
                </a:lnTo>
                <a:close/>
              </a:path>
            </a:pathLst>
          </a:custGeom>
          <a:blipFill>
            <a:blip r:embed="rId3">
              <a:alphaModFix amt="7999"/>
            </a:blip>
            <a:stretch>
              <a:fillRect l="0" t="0" r="0" b="0"/>
            </a:stretch>
          </a:blipFill>
        </p:spPr>
      </p:sp>
      <p:sp>
        <p:nvSpPr>
          <p:cNvPr name="Freeform 4" id="4"/>
          <p:cNvSpPr/>
          <p:nvPr/>
        </p:nvSpPr>
        <p:spPr>
          <a:xfrm flipH="false" flipV="false" rot="0">
            <a:off x="-6205413" y="6029167"/>
            <a:ext cx="10527252" cy="10527252"/>
          </a:xfrm>
          <a:custGeom>
            <a:avLst/>
            <a:gdLst/>
            <a:ahLst/>
            <a:cxnLst/>
            <a:rect r="r" b="b" t="t" l="l"/>
            <a:pathLst>
              <a:path h="10527252" w="10527252">
                <a:moveTo>
                  <a:pt x="0" y="0"/>
                </a:moveTo>
                <a:lnTo>
                  <a:pt x="10527252" y="0"/>
                </a:lnTo>
                <a:lnTo>
                  <a:pt x="10527252" y="10527252"/>
                </a:lnTo>
                <a:lnTo>
                  <a:pt x="0" y="10527252"/>
                </a:lnTo>
                <a:lnTo>
                  <a:pt x="0" y="0"/>
                </a:lnTo>
                <a:close/>
              </a:path>
            </a:pathLst>
          </a:custGeom>
          <a:blipFill>
            <a:blip r:embed="rId3">
              <a:alphaModFix amt="7999"/>
            </a:blip>
            <a:stretch>
              <a:fillRect l="0" t="0" r="0" b="0"/>
            </a:stretch>
          </a:blipFill>
        </p:spPr>
      </p:sp>
      <p:sp>
        <p:nvSpPr>
          <p:cNvPr name="TextBox 5" id="5"/>
          <p:cNvSpPr txBox="true"/>
          <p:nvPr/>
        </p:nvSpPr>
        <p:spPr>
          <a:xfrm rot="0">
            <a:off x="7344807" y="4274503"/>
            <a:ext cx="3598386" cy="1566544"/>
          </a:xfrm>
          <a:prstGeom prst="rect">
            <a:avLst/>
          </a:prstGeom>
        </p:spPr>
        <p:txBody>
          <a:bodyPr anchor="t" rtlCol="false" tIns="0" lIns="0" bIns="0" rIns="0">
            <a:spAutoFit/>
          </a:bodyPr>
          <a:lstStyle/>
          <a:p>
            <a:pPr algn="ctr">
              <a:lnSpc>
                <a:spcPts val="12880"/>
              </a:lnSpc>
            </a:pPr>
            <a:r>
              <a:rPr lang="en-US" sz="9200">
                <a:solidFill>
                  <a:srgbClr val="000000"/>
                </a:solidFill>
                <a:latin typeface="EB Garamond Bold"/>
              </a:rPr>
              <a:t>Diskusi</a:t>
            </a:r>
          </a:p>
        </p:txBody>
      </p:sp>
      <p:sp>
        <p:nvSpPr>
          <p:cNvPr name="Freeform 6" id="6"/>
          <p:cNvSpPr/>
          <p:nvPr/>
        </p:nvSpPr>
        <p:spPr>
          <a:xfrm flipH="false" flipV="false" rot="0">
            <a:off x="13863607" y="6029167"/>
            <a:ext cx="10527252" cy="10527252"/>
          </a:xfrm>
          <a:custGeom>
            <a:avLst/>
            <a:gdLst/>
            <a:ahLst/>
            <a:cxnLst/>
            <a:rect r="r" b="b" t="t" l="l"/>
            <a:pathLst>
              <a:path h="10527252" w="10527252">
                <a:moveTo>
                  <a:pt x="0" y="0"/>
                </a:moveTo>
                <a:lnTo>
                  <a:pt x="10527252" y="0"/>
                </a:lnTo>
                <a:lnTo>
                  <a:pt x="10527252" y="10527252"/>
                </a:lnTo>
                <a:lnTo>
                  <a:pt x="0" y="10527252"/>
                </a:lnTo>
                <a:lnTo>
                  <a:pt x="0" y="0"/>
                </a:lnTo>
                <a:close/>
              </a:path>
            </a:pathLst>
          </a:custGeom>
          <a:blipFill>
            <a:blip r:embed="rId3">
              <a:alphaModFix amt="7999"/>
            </a:blip>
            <a:stretch>
              <a:fillRect l="0" t="0" r="0" b="0"/>
            </a:stretch>
          </a:blipFill>
        </p:spPr>
      </p:sp>
      <p:sp>
        <p:nvSpPr>
          <p:cNvPr name="TextBox 7" id="7"/>
          <p:cNvSpPr txBox="true"/>
          <p:nvPr/>
        </p:nvSpPr>
        <p:spPr>
          <a:xfrm rot="0">
            <a:off x="583769" y="6960536"/>
            <a:ext cx="16804912" cy="2390140"/>
          </a:xfrm>
          <a:prstGeom prst="rect">
            <a:avLst/>
          </a:prstGeom>
        </p:spPr>
        <p:txBody>
          <a:bodyPr anchor="t" rtlCol="false" tIns="0" lIns="0" bIns="0" rIns="0">
            <a:spAutoFit/>
          </a:bodyPr>
          <a:lstStyle/>
          <a:p>
            <a:pPr algn="just">
              <a:lnSpc>
                <a:spcPts val="4759"/>
              </a:lnSpc>
            </a:pPr>
            <a:r>
              <a:rPr lang="en-US" sz="3399">
                <a:solidFill>
                  <a:srgbClr val="000000"/>
                </a:solidFill>
                <a:latin typeface="Lato"/>
              </a:rPr>
              <a:t>some more sources:</a:t>
            </a:r>
            <a:r>
              <a:rPr lang="en-US" sz="3399">
                <a:solidFill>
                  <a:srgbClr val="000000"/>
                </a:solidFill>
                <a:latin typeface="Lato"/>
              </a:rPr>
              <a:t> </a:t>
            </a:r>
          </a:p>
          <a:p>
            <a:pPr algn="just" marL="734059" indent="-367030" lvl="1">
              <a:lnSpc>
                <a:spcPts val="4759"/>
              </a:lnSpc>
              <a:buFont typeface="Arial"/>
              <a:buChar char="•"/>
            </a:pPr>
            <a:r>
              <a:rPr lang="en-US" sz="3399">
                <a:solidFill>
                  <a:srgbClr val="000000"/>
                </a:solidFill>
                <a:latin typeface="Lato"/>
              </a:rPr>
              <a:t>Cool blog post: </a:t>
            </a:r>
            <a:r>
              <a:rPr lang="en-US" sz="3399" u="sng">
                <a:solidFill>
                  <a:srgbClr val="5E17EB"/>
                </a:solidFill>
                <a:latin typeface="Lato"/>
              </a:rPr>
              <a:t>https://nicholasjohnson.ch/2021/01/27/</a:t>
            </a:r>
            <a:r>
              <a:rPr lang="en-US" sz="3399" u="sng">
                <a:solidFill>
                  <a:srgbClr val="5E17EB"/>
                </a:solidFill>
                <a:latin typeface="Lato"/>
              </a:rPr>
              <a:t>dead-mans-switch/</a:t>
            </a:r>
          </a:p>
          <a:p>
            <a:pPr algn="just" marL="734059" indent="-367030" lvl="1">
              <a:lnSpc>
                <a:spcPts val="4759"/>
              </a:lnSpc>
              <a:buFont typeface="Arial"/>
              <a:buChar char="•"/>
            </a:pPr>
            <a:r>
              <a:rPr lang="en-US" sz="3399" u="sng">
                <a:solidFill>
                  <a:srgbClr val="5E17EB"/>
                </a:solidFill>
                <a:latin typeface="Lato"/>
              </a:rPr>
              <a:t>https://en.wikipedia.org/wiki/Dead_man%27s_switch</a:t>
            </a:r>
          </a:p>
          <a:p>
            <a:pPr algn="just">
              <a:lnSpc>
                <a:spcPts val="4759"/>
              </a:lnSpc>
            </a:pP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0"/>
          <a:stretch>
            <a:fillRect/>
          </a:stretch>
        </p:blipFill>
        <p:spPr>
          <a:xfrm flipH="false" flipV="false" rot="0">
            <a:off x="15051877" y="7147222"/>
            <a:ext cx="2912572" cy="2912572"/>
          </a:xfrm>
          <a:prstGeom prst="rect">
            <a:avLst/>
          </a:prstGeom>
        </p:spPr>
      </p:pic>
      <p:sp>
        <p:nvSpPr>
          <p:cNvPr name="TextBox 3" id="3"/>
          <p:cNvSpPr txBox="true"/>
          <p:nvPr/>
        </p:nvSpPr>
        <p:spPr>
          <a:xfrm rot="0">
            <a:off x="-86073" y="4576127"/>
            <a:ext cx="18460146" cy="1566544"/>
          </a:xfrm>
          <a:prstGeom prst="rect">
            <a:avLst/>
          </a:prstGeom>
        </p:spPr>
        <p:txBody>
          <a:bodyPr anchor="t" rtlCol="false" tIns="0" lIns="0" bIns="0" rIns="0">
            <a:spAutoFit/>
          </a:bodyPr>
          <a:lstStyle/>
          <a:p>
            <a:pPr algn="ctr">
              <a:lnSpc>
                <a:spcPts val="12880"/>
              </a:lnSpc>
            </a:pPr>
            <a:r>
              <a:rPr lang="en-US" sz="9200">
                <a:solidFill>
                  <a:srgbClr val="000000"/>
                </a:solidFill>
                <a:latin typeface="EB Garamond Medium"/>
              </a:rPr>
              <a:t>Apa itu "Dead Man's Switch (DMS)?"</a:t>
            </a:r>
          </a:p>
        </p:txBody>
      </p:sp>
      <p:sp>
        <p:nvSpPr>
          <p:cNvPr name="Freeform 4" id="4"/>
          <p:cNvSpPr/>
          <p:nvPr/>
        </p:nvSpPr>
        <p:spPr>
          <a:xfrm flipH="false" flipV="false" rot="0">
            <a:off x="489491" y="572636"/>
            <a:ext cx="2049373" cy="3012694"/>
          </a:xfrm>
          <a:custGeom>
            <a:avLst/>
            <a:gdLst/>
            <a:ahLst/>
            <a:cxnLst/>
            <a:rect r="r" b="b" t="t" l="l"/>
            <a:pathLst>
              <a:path h="3012694" w="2049373">
                <a:moveTo>
                  <a:pt x="0" y="0"/>
                </a:moveTo>
                <a:lnTo>
                  <a:pt x="2049372" y="0"/>
                </a:lnTo>
                <a:lnTo>
                  <a:pt x="2049372" y="3012693"/>
                </a:lnTo>
                <a:lnTo>
                  <a:pt x="0" y="3012693"/>
                </a:lnTo>
                <a:lnTo>
                  <a:pt x="0" y="0"/>
                </a:lnTo>
                <a:close/>
              </a:path>
            </a:pathLst>
          </a:custGeom>
          <a:blipFill>
            <a:blip r:embed="rId3"/>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234926" y="0"/>
            <a:ext cx="10527252" cy="10527252"/>
          </a:xfrm>
          <a:custGeom>
            <a:avLst/>
            <a:gdLst/>
            <a:ahLst/>
            <a:cxnLst/>
            <a:rect r="r" b="b" t="t" l="l"/>
            <a:pathLst>
              <a:path h="10527252" w="10527252">
                <a:moveTo>
                  <a:pt x="0" y="0"/>
                </a:moveTo>
                <a:lnTo>
                  <a:pt x="10527252" y="0"/>
                </a:lnTo>
                <a:lnTo>
                  <a:pt x="10527252" y="10527252"/>
                </a:lnTo>
                <a:lnTo>
                  <a:pt x="0" y="10527252"/>
                </a:lnTo>
                <a:lnTo>
                  <a:pt x="0" y="0"/>
                </a:lnTo>
                <a:close/>
              </a:path>
            </a:pathLst>
          </a:custGeom>
          <a:blipFill>
            <a:blip r:embed="rId3">
              <a:alphaModFix amt="7999"/>
            </a:blip>
            <a:stretch>
              <a:fillRect l="0" t="0" r="0" b="0"/>
            </a:stretch>
          </a:blipFill>
        </p:spPr>
      </p:sp>
      <p:sp>
        <p:nvSpPr>
          <p:cNvPr name="TextBox 3" id="3"/>
          <p:cNvSpPr txBox="true"/>
          <p:nvPr/>
        </p:nvSpPr>
        <p:spPr>
          <a:xfrm rot="0">
            <a:off x="1028700" y="2110105"/>
            <a:ext cx="16230600" cy="6000115"/>
          </a:xfrm>
          <a:prstGeom prst="rect">
            <a:avLst/>
          </a:prstGeom>
        </p:spPr>
        <p:txBody>
          <a:bodyPr anchor="t" rtlCol="false" tIns="0" lIns="0" bIns="0" rIns="0">
            <a:spAutoFit/>
          </a:bodyPr>
          <a:lstStyle/>
          <a:p>
            <a:pPr algn="just" marL="734059" indent="-367030" lvl="1">
              <a:lnSpc>
                <a:spcPts val="4759"/>
              </a:lnSpc>
              <a:buFont typeface="Arial"/>
              <a:buChar char="•"/>
            </a:pPr>
            <a:r>
              <a:rPr lang="en-US" sz="3399">
                <a:solidFill>
                  <a:srgbClr val="000000"/>
                </a:solidFill>
                <a:latin typeface="Lato"/>
              </a:rPr>
              <a:t>Pada intinya, DMS adalah mekanisme keamanan otomatis yang dirancang untuk diaktifkan ketika seseorang tidak mampu atau gagal melakukan suatu tindakan yang terjadwal.</a:t>
            </a:r>
          </a:p>
          <a:p>
            <a:pPr algn="just" marL="734059" indent="-367030" lvl="1">
              <a:lnSpc>
                <a:spcPts val="4759"/>
              </a:lnSpc>
              <a:buFont typeface="Arial"/>
              <a:buChar char="•"/>
            </a:pPr>
            <a:r>
              <a:rPr lang="en-US" sz="3399">
                <a:solidFill>
                  <a:srgbClr val="000000"/>
                </a:solidFill>
                <a:latin typeface="Lato"/>
              </a:rPr>
              <a:t>Konsep DMS berasal dari switch fisik yang digunakan dalam sistem transportasi, seperti kereta dan mesin, untuk memastikan kehadiran operator dan mencegah kecelakaan.</a:t>
            </a:r>
          </a:p>
          <a:p>
            <a:pPr algn="just" marL="734059" indent="-367030" lvl="1">
              <a:lnSpc>
                <a:spcPts val="4759"/>
              </a:lnSpc>
              <a:buFont typeface="Arial"/>
              <a:buChar char="•"/>
            </a:pPr>
            <a:r>
              <a:rPr lang="en-US" sz="3399">
                <a:solidFill>
                  <a:srgbClr val="000000"/>
                </a:solidFill>
                <a:latin typeface="Lato"/>
              </a:rPr>
              <a:t>Sekarang,  DMS telah diadaptasi sebagai cara untuk melindungi data dan mempertahankan kendali terhadap aset digital.</a:t>
            </a:r>
          </a:p>
          <a:p>
            <a:pPr algn="just" marL="734059" indent="-367030" lvl="1">
              <a:lnSpc>
                <a:spcPts val="4759"/>
              </a:lnSpc>
              <a:buFont typeface="Arial"/>
              <a:buChar char="•"/>
            </a:pPr>
            <a:r>
              <a:rPr lang="en-US" sz="3399">
                <a:solidFill>
                  <a:srgbClr val="000000"/>
                </a:solidFill>
                <a:latin typeface="Lato"/>
              </a:rPr>
              <a:t>Switch ini dapat diimplementasikan dalam berbagai aplikasi dan sistem untuk memulai tindakan yang telah ditentukan ketika kondisi tertentu tidak terpenuhi.</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27324" y="1807267"/>
            <a:ext cx="8075083" cy="5461466"/>
          </a:xfrm>
          <a:custGeom>
            <a:avLst/>
            <a:gdLst/>
            <a:ahLst/>
            <a:cxnLst/>
            <a:rect r="r" b="b" t="t" l="l"/>
            <a:pathLst>
              <a:path h="5461466" w="8075083">
                <a:moveTo>
                  <a:pt x="0" y="0"/>
                </a:moveTo>
                <a:lnTo>
                  <a:pt x="8075083" y="0"/>
                </a:lnTo>
                <a:lnTo>
                  <a:pt x="8075083" y="5461466"/>
                </a:lnTo>
                <a:lnTo>
                  <a:pt x="0" y="5461466"/>
                </a:lnTo>
                <a:lnTo>
                  <a:pt x="0" y="0"/>
                </a:lnTo>
                <a:close/>
              </a:path>
            </a:pathLst>
          </a:custGeom>
          <a:blipFill>
            <a:blip r:embed="rId3"/>
            <a:stretch>
              <a:fillRect l="-623" t="0" r="-623" b="0"/>
            </a:stretch>
          </a:blipFill>
        </p:spPr>
      </p:sp>
      <p:sp>
        <p:nvSpPr>
          <p:cNvPr name="Freeform 3" id="3"/>
          <p:cNvSpPr/>
          <p:nvPr/>
        </p:nvSpPr>
        <p:spPr>
          <a:xfrm flipH="false" flipV="false" rot="0">
            <a:off x="9144000" y="1807267"/>
            <a:ext cx="8629404" cy="5461466"/>
          </a:xfrm>
          <a:custGeom>
            <a:avLst/>
            <a:gdLst/>
            <a:ahLst/>
            <a:cxnLst/>
            <a:rect r="r" b="b" t="t" l="l"/>
            <a:pathLst>
              <a:path h="5461466" w="8629404">
                <a:moveTo>
                  <a:pt x="0" y="0"/>
                </a:moveTo>
                <a:lnTo>
                  <a:pt x="8629404" y="0"/>
                </a:lnTo>
                <a:lnTo>
                  <a:pt x="8629404" y="5461466"/>
                </a:lnTo>
                <a:lnTo>
                  <a:pt x="0" y="5461466"/>
                </a:lnTo>
                <a:lnTo>
                  <a:pt x="0" y="0"/>
                </a:lnTo>
                <a:close/>
              </a:path>
            </a:pathLst>
          </a:custGeom>
          <a:blipFill>
            <a:blip r:embed="rId4"/>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188802" y="425413"/>
            <a:ext cx="7910395" cy="5606397"/>
          </a:xfrm>
          <a:custGeom>
            <a:avLst/>
            <a:gdLst/>
            <a:ahLst/>
            <a:cxnLst/>
            <a:rect r="r" b="b" t="t" l="l"/>
            <a:pathLst>
              <a:path h="5606397" w="7910395">
                <a:moveTo>
                  <a:pt x="0" y="0"/>
                </a:moveTo>
                <a:lnTo>
                  <a:pt x="7910396" y="0"/>
                </a:lnTo>
                <a:lnTo>
                  <a:pt x="7910396" y="5606397"/>
                </a:lnTo>
                <a:lnTo>
                  <a:pt x="0" y="5606397"/>
                </a:lnTo>
                <a:lnTo>
                  <a:pt x="0" y="0"/>
                </a:lnTo>
                <a:close/>
              </a:path>
            </a:pathLst>
          </a:custGeom>
          <a:blipFill>
            <a:blip r:embed="rId3"/>
            <a:stretch>
              <a:fillRect l="0" t="0" r="0" b="0"/>
            </a:stretch>
          </a:blipFill>
        </p:spPr>
      </p:sp>
      <p:sp>
        <p:nvSpPr>
          <p:cNvPr name="TextBox 3" id="3"/>
          <p:cNvSpPr txBox="true"/>
          <p:nvPr/>
        </p:nvSpPr>
        <p:spPr>
          <a:xfrm rot="0">
            <a:off x="1369138" y="6258560"/>
            <a:ext cx="15549724" cy="2999740"/>
          </a:xfrm>
          <a:prstGeom prst="rect">
            <a:avLst/>
          </a:prstGeom>
        </p:spPr>
        <p:txBody>
          <a:bodyPr anchor="t" rtlCol="false" tIns="0" lIns="0" bIns="0" rIns="0">
            <a:spAutoFit/>
          </a:bodyPr>
          <a:lstStyle/>
          <a:p>
            <a:pPr algn="just">
              <a:lnSpc>
                <a:spcPts val="4759"/>
              </a:lnSpc>
            </a:pPr>
            <a:r>
              <a:rPr lang="en-US" sz="3399">
                <a:solidFill>
                  <a:srgbClr val="000000"/>
                </a:solidFill>
                <a:latin typeface="Lato Bold"/>
              </a:rPr>
              <a:t>Contoh struktur:</a:t>
            </a:r>
          </a:p>
          <a:p>
            <a:pPr algn="just" marL="734059" indent="-367030" lvl="1">
              <a:lnSpc>
                <a:spcPts val="4759"/>
              </a:lnSpc>
              <a:buFont typeface="Arial"/>
              <a:buChar char="•"/>
            </a:pPr>
            <a:r>
              <a:rPr lang="en-US" sz="3399">
                <a:solidFill>
                  <a:srgbClr val="000000"/>
                </a:solidFill>
                <a:latin typeface="Lato"/>
              </a:rPr>
              <a:t>Pemicu (trigger): Kondisi yang mengaktifkan DMS. </a:t>
            </a:r>
          </a:p>
          <a:p>
            <a:pPr algn="just" marL="734059" indent="-367030" lvl="1">
              <a:lnSpc>
                <a:spcPts val="4759"/>
              </a:lnSpc>
              <a:buFont typeface="Arial"/>
              <a:buChar char="•"/>
            </a:pPr>
            <a:r>
              <a:rPr lang="en-US" sz="3399">
                <a:solidFill>
                  <a:srgbClr val="000000"/>
                </a:solidFill>
                <a:latin typeface="Lato"/>
              </a:rPr>
              <a:t>Timer: Pengatur waktu durasi pengecekan pemicu.</a:t>
            </a:r>
          </a:p>
          <a:p>
            <a:pPr algn="just" marL="734059" indent="-367030" lvl="1">
              <a:lnSpc>
                <a:spcPts val="4759"/>
              </a:lnSpc>
              <a:buFont typeface="Arial"/>
              <a:buChar char="•"/>
            </a:pPr>
            <a:r>
              <a:rPr lang="en-US" sz="3399">
                <a:solidFill>
                  <a:srgbClr val="000000"/>
                </a:solidFill>
                <a:latin typeface="Lato"/>
              </a:rPr>
              <a:t>Tindakan (action): Tindakan yang otomatis dilakukan jika DMS terpicu.</a:t>
            </a:r>
          </a:p>
          <a:p>
            <a:pPr algn="just" marL="734059" indent="-367030" lvl="1">
              <a:lnSpc>
                <a:spcPts val="4759"/>
              </a:lnSpc>
              <a:buFont typeface="Arial"/>
              <a:buChar char="•"/>
            </a:pPr>
            <a:r>
              <a:rPr lang="en-US" sz="3399">
                <a:solidFill>
                  <a:srgbClr val="000000"/>
                </a:solidFill>
                <a:latin typeface="Lato"/>
              </a:rPr>
              <a:t>Konfirmasi: Tindakan terjadwal untuk mencegah DMS terpicu.</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6108541" y="4274503"/>
            <a:ext cx="6070918" cy="1566544"/>
          </a:xfrm>
          <a:prstGeom prst="rect">
            <a:avLst/>
          </a:prstGeom>
        </p:spPr>
        <p:txBody>
          <a:bodyPr anchor="t" rtlCol="false" tIns="0" lIns="0" bIns="0" rIns="0">
            <a:spAutoFit/>
          </a:bodyPr>
          <a:lstStyle/>
          <a:p>
            <a:pPr algn="ctr">
              <a:lnSpc>
                <a:spcPts val="12880"/>
              </a:lnSpc>
            </a:pPr>
            <a:r>
              <a:rPr lang="en-US" sz="9200">
                <a:solidFill>
                  <a:srgbClr val="000000"/>
                </a:solidFill>
                <a:latin typeface="EB Garamond Medium"/>
              </a:rPr>
              <a:t>Prinsip kerja</a:t>
            </a:r>
          </a:p>
        </p:txBody>
      </p:sp>
      <p:sp>
        <p:nvSpPr>
          <p:cNvPr name="Freeform 3" id="3"/>
          <p:cNvSpPr/>
          <p:nvPr/>
        </p:nvSpPr>
        <p:spPr>
          <a:xfrm flipH="false" flipV="false" rot="0">
            <a:off x="0" y="5841047"/>
            <a:ext cx="4113029" cy="4113029"/>
          </a:xfrm>
          <a:custGeom>
            <a:avLst/>
            <a:gdLst/>
            <a:ahLst/>
            <a:cxnLst/>
            <a:rect r="r" b="b" t="t" l="l"/>
            <a:pathLst>
              <a:path h="4113029" w="4113029">
                <a:moveTo>
                  <a:pt x="0" y="0"/>
                </a:moveTo>
                <a:lnTo>
                  <a:pt x="4113029" y="0"/>
                </a:lnTo>
                <a:lnTo>
                  <a:pt x="4113029" y="4113029"/>
                </a:lnTo>
                <a:lnTo>
                  <a:pt x="0" y="4113029"/>
                </a:lnTo>
                <a:lnTo>
                  <a:pt x="0" y="0"/>
                </a:lnTo>
                <a:close/>
              </a:path>
            </a:pathLst>
          </a:custGeom>
          <a:blipFill>
            <a:blip r:embed="rId2"/>
            <a:stretch>
              <a:fillRect l="0" t="0" r="0" b="0"/>
            </a:stretch>
          </a:blipFill>
        </p:spPr>
      </p:sp>
      <p:pic>
        <p:nvPicPr>
          <p:cNvPr name="Picture 4" id="4">
            <a:hlinkClick action="ppaction://media"/>
          </p:cNvPr>
          <p:cNvPicPr>
            <a:picLocks noChangeAspect="true"/>
          </p:cNvPicPr>
          <p:nvPr>
            <a:videoFile r:link="rId4"/>
            <p:extLst>
              <p:ext uri="{DAA4B4D4-6D71-4841-9C94-3DE7FCFB9230}">
                <p14:media xmlns:p14="http://schemas.microsoft.com/office/powerpoint/2010/main" r:embed="rId5"/>
              </p:ext>
            </p:extLst>
          </p:nvPr>
        </p:nvPicPr>
        <p:blipFill>
          <a:blip r:embed="rId3"/>
          <a:srcRect l="0" t="0" r="0" b="0"/>
          <a:stretch>
            <a:fillRect/>
          </a:stretch>
        </p:blipFill>
        <p:spPr>
          <a:xfrm flipH="false" flipV="false" rot="0">
            <a:off x="14370566" y="588299"/>
            <a:ext cx="2888734" cy="2888734"/>
          </a:xfrm>
          <a:prstGeom prst="rect">
            <a:avLst/>
          </a:prstGeom>
        </p:spPr>
      </p:pic>
    </p:spTree>
  </p:cSld>
  <p:clrMapOvr>
    <a:masterClrMapping/>
  </p:clrMapOvr>
  <p:timing>
    <p:tnLst>
      <p:par>
        <p:cTn dur="indefinite" restart="never" nodeType="tmRoot">
          <p:childTnLst>
            <p:video>
              <p:cMediaNode vol="0">
                <p:cTn fill="hold" display="false">
                  <p:stCondLst>
                    <p:cond delay="indefinite"/>
                  </p:stCondLst>
                </p:cTn>
                <p:tgtEl>
                  <p:spTgt spid="4"/>
                </p:tgtEl>
              </p:cMediaNode>
            </p:video>
          </p:childTnLst>
        </p:cTn>
      </p:par>
    </p:tnLst>
  </p:timing>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832426" y="921202"/>
            <a:ext cx="4623149" cy="8444595"/>
          </a:xfrm>
          <a:custGeom>
            <a:avLst/>
            <a:gdLst/>
            <a:ahLst/>
            <a:cxnLst/>
            <a:rect r="r" b="b" t="t" l="l"/>
            <a:pathLst>
              <a:path h="8444595" w="4623149">
                <a:moveTo>
                  <a:pt x="0" y="0"/>
                </a:moveTo>
                <a:lnTo>
                  <a:pt x="4623148" y="0"/>
                </a:lnTo>
                <a:lnTo>
                  <a:pt x="4623148" y="8444596"/>
                </a:lnTo>
                <a:lnTo>
                  <a:pt x="0" y="8444596"/>
                </a:lnTo>
                <a:lnTo>
                  <a:pt x="0" y="0"/>
                </a:lnTo>
                <a:close/>
              </a:path>
            </a:pathLst>
          </a:custGeom>
          <a:blipFill>
            <a:blip r:embed="rId3"/>
            <a:stretch>
              <a:fillRect l="0" t="0" r="0" b="0"/>
            </a:stretch>
          </a:blipFill>
        </p:spPr>
      </p:sp>
      <p:sp>
        <p:nvSpPr>
          <p:cNvPr name="TextBox 3" id="3"/>
          <p:cNvSpPr txBox="true"/>
          <p:nvPr/>
        </p:nvSpPr>
        <p:spPr>
          <a:xfrm rot="0">
            <a:off x="12653010" y="8677910"/>
            <a:ext cx="4606290" cy="580390"/>
          </a:xfrm>
          <a:prstGeom prst="rect">
            <a:avLst/>
          </a:prstGeom>
        </p:spPr>
        <p:txBody>
          <a:bodyPr anchor="t" rtlCol="false" tIns="0" lIns="0" bIns="0" rIns="0">
            <a:spAutoFit/>
          </a:bodyPr>
          <a:lstStyle/>
          <a:p>
            <a:pPr algn="ctr">
              <a:lnSpc>
                <a:spcPts val="4759"/>
              </a:lnSpc>
            </a:pPr>
            <a:r>
              <a:rPr lang="en-US" sz="3399">
                <a:solidFill>
                  <a:srgbClr val="000000"/>
                </a:solidFill>
                <a:latin typeface="Lato"/>
              </a:rPr>
              <a:t>sederhana, tetapi efektif</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6220142" y="4274503"/>
            <a:ext cx="5847715" cy="1566544"/>
          </a:xfrm>
          <a:prstGeom prst="rect">
            <a:avLst/>
          </a:prstGeom>
        </p:spPr>
        <p:txBody>
          <a:bodyPr anchor="t" rtlCol="false" tIns="0" lIns="0" bIns="0" rIns="0">
            <a:spAutoFit/>
          </a:bodyPr>
          <a:lstStyle/>
          <a:p>
            <a:pPr algn="ctr">
              <a:lnSpc>
                <a:spcPts val="12880"/>
              </a:lnSpc>
            </a:pPr>
            <a:r>
              <a:rPr lang="en-US" sz="9200">
                <a:solidFill>
                  <a:srgbClr val="000000"/>
                </a:solidFill>
                <a:latin typeface="EB Garamond Medium"/>
              </a:rPr>
              <a:t>Penggunaan</a:t>
            </a:r>
          </a:p>
        </p:txBody>
      </p:sp>
      <p:pic>
        <p:nvPicPr>
          <p:cNvPr name="Picture 3" id="3"/>
          <p:cNvPicPr>
            <a:picLocks noChangeAspect="true"/>
          </p:cNvPicPr>
          <p:nvPr/>
        </p:nvPicPr>
        <p:blipFill>
          <a:blip r:embed="rId2"/>
          <a:srcRect l="0" t="0" r="0" b="0"/>
          <a:stretch>
            <a:fillRect/>
          </a:stretch>
        </p:blipFill>
        <p:spPr>
          <a:xfrm flipH="false" flipV="false" rot="0">
            <a:off x="3527199" y="697021"/>
            <a:ext cx="2395308" cy="2335426"/>
          </a:xfrm>
          <a:prstGeom prst="rect">
            <a:avLst/>
          </a:prstGeom>
        </p:spPr>
      </p:pic>
      <p:pic>
        <p:nvPicPr>
          <p:cNvPr name="Picture 4" id="4">
            <a:hlinkClick action="ppaction://media"/>
          </p:cNvPr>
          <p:cNvPicPr>
            <a:picLocks noChangeAspect="true"/>
          </p:cNvPicPr>
          <p:nvPr>
            <a:videoFile r:link="rId4"/>
            <p:extLst>
              <p:ext uri="{DAA4B4D4-6D71-4841-9C94-3DE7FCFB9230}">
                <p14:media xmlns:p14="http://schemas.microsoft.com/office/powerpoint/2010/main" r:embed="rId5"/>
              </p:ext>
            </p:extLst>
          </p:nvPr>
        </p:nvPicPr>
        <p:blipFill>
          <a:blip r:embed="rId3"/>
          <a:srcRect l="0" t="0" r="0" b="0"/>
          <a:stretch>
            <a:fillRect/>
          </a:stretch>
        </p:blipFill>
        <p:spPr>
          <a:xfrm flipH="false" flipV="false" rot="0">
            <a:off x="648028" y="536334"/>
            <a:ext cx="2537714" cy="2496112"/>
          </a:xfrm>
          <a:prstGeom prst="rect">
            <a:avLst/>
          </a:prstGeom>
        </p:spPr>
      </p:pic>
    </p:spTree>
  </p:cSld>
  <p:clrMapOvr>
    <a:masterClrMapping/>
  </p:clrMapOvr>
  <p:timing>
    <p:tnLst>
      <p:par>
        <p:cTn dur="indefinite" restart="never" nodeType="tmRoot">
          <p:childTnLst>
            <p:video>
              <p:cMediaNode vol="0">
                <p:cTn fill="hold" display="false">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DAFjlCslGt4</dc:identifier>
  <dcterms:modified xsi:type="dcterms:W3CDTF">2011-08-01T06:04:30Z</dcterms:modified>
  <cp:revision>1</cp:revision>
  <dc:title>tech talk</dc:title>
</cp:coreProperties>
</file>