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73" r:id="rId3"/>
    <p:sldId id="269" r:id="rId4"/>
    <p:sldId id="274" r:id="rId5"/>
    <p:sldId id="275" r:id="rId6"/>
    <p:sldId id="276" r:id="rId7"/>
    <p:sldId id="283" r:id="rId8"/>
    <p:sldId id="279" r:id="rId9"/>
    <p:sldId id="285" r:id="rId10"/>
    <p:sldId id="281" r:id="rId11"/>
    <p:sldId id="280" r:id="rId12"/>
    <p:sldId id="284" r:id="rId13"/>
    <p:sldId id="286" r:id="rId14"/>
    <p:sldId id="287" r:id="rId15"/>
    <p:sldId id="282" r:id="rId16"/>
    <p:sldId id="267" r:id="rId17"/>
  </p:sldIdLst>
  <p:sldSz cx="20104100" cy="11309350"/>
  <p:notesSz cx="20104100" cy="1130935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45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éma alapján készült stílus 1 – 1. jelölőszín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36" d="100"/>
          <a:sy n="36" d="100"/>
        </p:scale>
        <p:origin x="114" y="117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4757B3-1DAC-4A0B-ACA4-74EA4B436F29}" type="datetimeFigureOut">
              <a:rPr lang="hu-HU" smtClean="0"/>
              <a:t>2021. 11. 12.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4BA70C-B1B0-4158-B9F8-FCED9055DEE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0062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ori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11308556"/>
                </a:moveTo>
                <a:lnTo>
                  <a:pt x="20104099" y="11308556"/>
                </a:lnTo>
                <a:lnTo>
                  <a:pt x="2010409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63BF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73F04A72-F26F-451D-BCDB-AB8CF49A29DD}"/>
              </a:ext>
            </a:extLst>
          </p:cNvPr>
          <p:cNvSpPr/>
          <p:nvPr userDrawn="1"/>
        </p:nvSpPr>
        <p:spPr>
          <a:xfrm>
            <a:off x="11456457" y="1123156"/>
            <a:ext cx="8647642" cy="10185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8F6F7ACA-B201-4685-A947-B1E4B83B85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335" y="1153129"/>
            <a:ext cx="5846076" cy="2496317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31024C75-5185-4CCE-A7A3-3F45DAD94C0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755" y="2378075"/>
            <a:ext cx="4486439" cy="1361731"/>
          </a:xfrm>
          <a:prstGeom prst="rect">
            <a:avLst/>
          </a:prstGeom>
        </p:spPr>
      </p:pic>
      <p:sp>
        <p:nvSpPr>
          <p:cNvPr id="9" name="Szöveg helye 8">
            <a:extLst>
              <a:ext uri="{FF2B5EF4-FFF2-40B4-BE49-F238E27FC236}">
                <a16:creationId xmlns:a16="http://schemas.microsoft.com/office/drawing/2014/main" id="{827B9ED2-BF6B-496B-945F-A6BA6AC629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55711" y="6916144"/>
            <a:ext cx="9982200" cy="914400"/>
          </a:xfrm>
          <a:prstGeom prst="rect">
            <a:avLst/>
          </a:prstGeom>
        </p:spPr>
        <p:txBody>
          <a:bodyPr/>
          <a:lstStyle>
            <a:lvl1pPr algn="l">
              <a:defRPr sz="2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u-HU" dirty="0"/>
              <a:t>alcím</a:t>
            </a:r>
          </a:p>
        </p:txBody>
      </p:sp>
      <p:sp>
        <p:nvSpPr>
          <p:cNvPr id="11" name="Szöveg helye 8">
            <a:extLst>
              <a:ext uri="{FF2B5EF4-FFF2-40B4-BE49-F238E27FC236}">
                <a16:creationId xmlns:a16="http://schemas.microsoft.com/office/drawing/2014/main" id="{08FB4625-1F56-4255-B07D-5F83A6BF51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55711" y="5214344"/>
            <a:ext cx="8739339" cy="1676400"/>
          </a:xfrm>
          <a:prstGeom prst="rect">
            <a:avLst/>
          </a:prstGeom>
        </p:spPr>
        <p:txBody>
          <a:bodyPr/>
          <a:lstStyle>
            <a:lvl1pPr algn="l">
              <a:defRPr sz="57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u-HU" dirty="0" err="1"/>
              <a:t>főcim</a:t>
            </a:r>
            <a:endParaRPr lang="hu-HU" dirty="0"/>
          </a:p>
        </p:txBody>
      </p:sp>
      <p:sp>
        <p:nvSpPr>
          <p:cNvPr id="13" name="Szöveg helye 8">
            <a:extLst>
              <a:ext uri="{FF2B5EF4-FFF2-40B4-BE49-F238E27FC236}">
                <a16:creationId xmlns:a16="http://schemas.microsoft.com/office/drawing/2014/main" id="{8785A0EF-22FF-4977-97F9-E4ACFE6676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5711" y="7712075"/>
            <a:ext cx="9982200" cy="914400"/>
          </a:xfrm>
          <a:prstGeom prst="rect">
            <a:avLst/>
          </a:prstGeom>
        </p:spPr>
        <p:txBody>
          <a:bodyPr/>
          <a:lstStyle>
            <a:lvl1pPr algn="l">
              <a:defRPr sz="2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u-HU" dirty="0"/>
              <a:t>dátum</a:t>
            </a:r>
          </a:p>
        </p:txBody>
      </p:sp>
      <p:pic>
        <p:nvPicPr>
          <p:cNvPr id="15" name="Kép 14">
            <a:extLst>
              <a:ext uri="{FF2B5EF4-FFF2-40B4-BE49-F238E27FC236}">
                <a16:creationId xmlns:a16="http://schemas.microsoft.com/office/drawing/2014/main" id="{DFF55F80-FE7A-4DE0-B9D1-0097D4ED53E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673" y="10163260"/>
            <a:ext cx="796512" cy="543076"/>
          </a:xfrm>
          <a:prstGeom prst="rect">
            <a:avLst/>
          </a:prstGeom>
        </p:spPr>
      </p:pic>
      <p:sp>
        <p:nvSpPr>
          <p:cNvPr id="19" name="Szöveg helye 8">
            <a:extLst>
              <a:ext uri="{FF2B5EF4-FFF2-40B4-BE49-F238E27FC236}">
                <a16:creationId xmlns:a16="http://schemas.microsoft.com/office/drawing/2014/main" id="{1B28ABB2-9C0F-4119-8B75-EE1B780616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22650" y="10092482"/>
            <a:ext cx="9982200" cy="914400"/>
          </a:xfrm>
          <a:prstGeom prst="rect">
            <a:avLst/>
          </a:prstGeom>
        </p:spPr>
        <p:txBody>
          <a:bodyPr/>
          <a:lstStyle>
            <a:lvl1pPr algn="l">
              <a:defRPr sz="12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u-HU" dirty="0"/>
              <a:t>EU </a:t>
            </a:r>
            <a:r>
              <a:rPr lang="hu-HU" dirty="0" err="1"/>
              <a:t>szoveg</a:t>
            </a:r>
            <a:endParaRPr lang="hu-H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lold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ép helye 13">
            <a:extLst>
              <a:ext uri="{FF2B5EF4-FFF2-40B4-BE49-F238E27FC236}">
                <a16:creationId xmlns:a16="http://schemas.microsoft.com/office/drawing/2014/main" id="{C74E592B-4210-4DFD-83A9-CD9D68781B3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633450" y="1082675"/>
            <a:ext cx="6470650" cy="1022667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0A8118C8-9F88-4710-9F88-ECB99658F6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sp>
        <p:nvSpPr>
          <p:cNvPr id="9" name="bk object 29">
            <a:extLst>
              <a:ext uri="{FF2B5EF4-FFF2-40B4-BE49-F238E27FC236}">
                <a16:creationId xmlns:a16="http://schemas.microsoft.com/office/drawing/2014/main" id="{E7EEFD92-B287-42F4-9FDF-3F1BC8DB4562}"/>
              </a:ext>
            </a:extLst>
          </p:cNvPr>
          <p:cNvSpPr/>
          <p:nvPr userDrawn="1"/>
        </p:nvSpPr>
        <p:spPr>
          <a:xfrm>
            <a:off x="18738850" y="10455275"/>
            <a:ext cx="449580" cy="449580"/>
          </a:xfrm>
          <a:custGeom>
            <a:avLst/>
            <a:gdLst/>
            <a:ahLst/>
            <a:cxnLst/>
            <a:rect l="l" t="t" r="r" b="b"/>
            <a:pathLst>
              <a:path w="449580" h="449579">
                <a:moveTo>
                  <a:pt x="224600" y="0"/>
                </a:moveTo>
                <a:lnTo>
                  <a:pt x="179334" y="4562"/>
                </a:lnTo>
                <a:lnTo>
                  <a:pt x="137173" y="17649"/>
                </a:lnTo>
                <a:lnTo>
                  <a:pt x="99021" y="38356"/>
                </a:lnTo>
                <a:lnTo>
                  <a:pt x="65782" y="65782"/>
                </a:lnTo>
                <a:lnTo>
                  <a:pt x="38356" y="99021"/>
                </a:lnTo>
                <a:lnTo>
                  <a:pt x="17649" y="137173"/>
                </a:lnTo>
                <a:lnTo>
                  <a:pt x="4562" y="179334"/>
                </a:lnTo>
                <a:lnTo>
                  <a:pt x="0" y="224600"/>
                </a:lnTo>
                <a:lnTo>
                  <a:pt x="4562" y="269866"/>
                </a:lnTo>
                <a:lnTo>
                  <a:pt x="17649" y="312027"/>
                </a:lnTo>
                <a:lnTo>
                  <a:pt x="38356" y="350179"/>
                </a:lnTo>
                <a:lnTo>
                  <a:pt x="65782" y="383418"/>
                </a:lnTo>
                <a:lnTo>
                  <a:pt x="99021" y="410844"/>
                </a:lnTo>
                <a:lnTo>
                  <a:pt x="137173" y="431551"/>
                </a:lnTo>
                <a:lnTo>
                  <a:pt x="179334" y="444638"/>
                </a:lnTo>
                <a:lnTo>
                  <a:pt x="224600" y="449200"/>
                </a:lnTo>
                <a:lnTo>
                  <a:pt x="269863" y="444638"/>
                </a:lnTo>
                <a:lnTo>
                  <a:pt x="312022" y="431551"/>
                </a:lnTo>
                <a:lnTo>
                  <a:pt x="350174" y="410844"/>
                </a:lnTo>
                <a:lnTo>
                  <a:pt x="383415" y="383418"/>
                </a:lnTo>
                <a:lnTo>
                  <a:pt x="410841" y="350179"/>
                </a:lnTo>
                <a:lnTo>
                  <a:pt x="431550" y="312027"/>
                </a:lnTo>
                <a:lnTo>
                  <a:pt x="444637" y="269866"/>
                </a:lnTo>
                <a:lnTo>
                  <a:pt x="449200" y="224600"/>
                </a:lnTo>
                <a:lnTo>
                  <a:pt x="444637" y="179334"/>
                </a:lnTo>
                <a:lnTo>
                  <a:pt x="431550" y="137173"/>
                </a:lnTo>
                <a:lnTo>
                  <a:pt x="410841" y="99021"/>
                </a:lnTo>
                <a:lnTo>
                  <a:pt x="383415" y="65782"/>
                </a:lnTo>
                <a:lnTo>
                  <a:pt x="350174" y="38356"/>
                </a:lnTo>
                <a:lnTo>
                  <a:pt x="312022" y="17649"/>
                </a:lnTo>
                <a:lnTo>
                  <a:pt x="269863" y="4562"/>
                </a:lnTo>
                <a:lnTo>
                  <a:pt x="224600" y="0"/>
                </a:lnTo>
                <a:close/>
              </a:path>
            </a:pathLst>
          </a:custGeom>
          <a:solidFill>
            <a:srgbClr val="2F45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8738850" y="10455276"/>
            <a:ext cx="449580" cy="449579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11" name="Holder 2">
            <a:extLst>
              <a:ext uri="{FF2B5EF4-FFF2-40B4-BE49-F238E27FC236}">
                <a16:creationId xmlns:a16="http://schemas.microsoft.com/office/drawing/2014/main" id="{4F73268C-D802-41C6-8ADA-ABC1F7C5B2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4128" y="1816620"/>
            <a:ext cx="11934529" cy="1282064"/>
          </a:xfrm>
          <a:prstGeom prst="rect">
            <a:avLst/>
          </a:prstGeom>
        </p:spPr>
        <p:txBody>
          <a:bodyPr lIns="0" tIns="0" rIns="0" bIns="0"/>
          <a:lstStyle>
            <a:lvl1pPr>
              <a:defRPr sz="3800" b="1" i="0">
                <a:solidFill>
                  <a:srgbClr val="2F458B"/>
                </a:solidFill>
                <a:latin typeface="Arial"/>
                <a:cs typeface="Arial"/>
              </a:defRPr>
            </a:lvl1pPr>
          </a:lstStyle>
          <a:p>
            <a:r>
              <a:rPr lang="hu-HU" dirty="0"/>
              <a:t>főcím</a:t>
            </a:r>
            <a:endParaRPr dirty="0"/>
          </a:p>
        </p:txBody>
      </p:sp>
      <p:sp>
        <p:nvSpPr>
          <p:cNvPr id="12" name="Holder 3">
            <a:extLst>
              <a:ext uri="{FF2B5EF4-FFF2-40B4-BE49-F238E27FC236}">
                <a16:creationId xmlns:a16="http://schemas.microsoft.com/office/drawing/2014/main" id="{15FA4B12-750A-4EA4-8C57-8C946A7F898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4388" y="2761093"/>
            <a:ext cx="11934529" cy="4876165"/>
          </a:xfrm>
          <a:prstGeom prst="rect">
            <a:avLst/>
          </a:prstGeom>
        </p:spPr>
        <p:txBody>
          <a:bodyPr lIns="0" tIns="0" rIns="0" bIns="0"/>
          <a:lstStyle>
            <a:lvl1pPr>
              <a:defRPr sz="295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u-HU" dirty="0" err="1"/>
              <a:t>szoveg</a:t>
            </a:r>
            <a:endParaRPr dirty="0"/>
          </a:p>
        </p:txBody>
      </p:sp>
      <p:sp>
        <p:nvSpPr>
          <p:cNvPr id="15" name="Szöveg helye 2">
            <a:extLst>
              <a:ext uri="{FF2B5EF4-FFF2-40B4-BE49-F238E27FC236}">
                <a16:creationId xmlns:a16="http://schemas.microsoft.com/office/drawing/2014/main" id="{E5408579-5699-4364-8031-B68931D4C24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22450" y="549275"/>
            <a:ext cx="4419600" cy="762000"/>
          </a:xfrm>
          <a:prstGeom prst="rect">
            <a:avLst/>
          </a:prstGeom>
        </p:spPr>
        <p:txBody>
          <a:bodyPr anchor="b"/>
          <a:lstStyle>
            <a:lvl1pPr>
              <a:defRPr sz="2200" b="1" cap="all" baseline="0">
                <a:solidFill>
                  <a:srgbClr val="2F45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u-HU" dirty="0"/>
              <a:t>Mintaszöveg szerkesztése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loldal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>
            <a:extLst>
              <a:ext uri="{FF2B5EF4-FFF2-40B4-BE49-F238E27FC236}">
                <a16:creationId xmlns:a16="http://schemas.microsoft.com/office/drawing/2014/main" id="{0A8118C8-9F88-4710-9F88-ECB99658F6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sp>
        <p:nvSpPr>
          <p:cNvPr id="9" name="bk object 29">
            <a:extLst>
              <a:ext uri="{FF2B5EF4-FFF2-40B4-BE49-F238E27FC236}">
                <a16:creationId xmlns:a16="http://schemas.microsoft.com/office/drawing/2014/main" id="{E7EEFD92-B287-42F4-9FDF-3F1BC8DB4562}"/>
              </a:ext>
            </a:extLst>
          </p:cNvPr>
          <p:cNvSpPr/>
          <p:nvPr userDrawn="1"/>
        </p:nvSpPr>
        <p:spPr>
          <a:xfrm>
            <a:off x="18738850" y="10455275"/>
            <a:ext cx="449580" cy="449580"/>
          </a:xfrm>
          <a:custGeom>
            <a:avLst/>
            <a:gdLst/>
            <a:ahLst/>
            <a:cxnLst/>
            <a:rect l="l" t="t" r="r" b="b"/>
            <a:pathLst>
              <a:path w="449580" h="449579">
                <a:moveTo>
                  <a:pt x="224600" y="0"/>
                </a:moveTo>
                <a:lnTo>
                  <a:pt x="179334" y="4562"/>
                </a:lnTo>
                <a:lnTo>
                  <a:pt x="137173" y="17649"/>
                </a:lnTo>
                <a:lnTo>
                  <a:pt x="99021" y="38356"/>
                </a:lnTo>
                <a:lnTo>
                  <a:pt x="65782" y="65782"/>
                </a:lnTo>
                <a:lnTo>
                  <a:pt x="38356" y="99021"/>
                </a:lnTo>
                <a:lnTo>
                  <a:pt x="17649" y="137173"/>
                </a:lnTo>
                <a:lnTo>
                  <a:pt x="4562" y="179334"/>
                </a:lnTo>
                <a:lnTo>
                  <a:pt x="0" y="224600"/>
                </a:lnTo>
                <a:lnTo>
                  <a:pt x="4562" y="269866"/>
                </a:lnTo>
                <a:lnTo>
                  <a:pt x="17649" y="312027"/>
                </a:lnTo>
                <a:lnTo>
                  <a:pt x="38356" y="350179"/>
                </a:lnTo>
                <a:lnTo>
                  <a:pt x="65782" y="383418"/>
                </a:lnTo>
                <a:lnTo>
                  <a:pt x="99021" y="410844"/>
                </a:lnTo>
                <a:lnTo>
                  <a:pt x="137173" y="431551"/>
                </a:lnTo>
                <a:lnTo>
                  <a:pt x="179334" y="444638"/>
                </a:lnTo>
                <a:lnTo>
                  <a:pt x="224600" y="449200"/>
                </a:lnTo>
                <a:lnTo>
                  <a:pt x="269863" y="444638"/>
                </a:lnTo>
                <a:lnTo>
                  <a:pt x="312022" y="431551"/>
                </a:lnTo>
                <a:lnTo>
                  <a:pt x="350174" y="410844"/>
                </a:lnTo>
                <a:lnTo>
                  <a:pt x="383415" y="383418"/>
                </a:lnTo>
                <a:lnTo>
                  <a:pt x="410841" y="350179"/>
                </a:lnTo>
                <a:lnTo>
                  <a:pt x="431550" y="312027"/>
                </a:lnTo>
                <a:lnTo>
                  <a:pt x="444637" y="269866"/>
                </a:lnTo>
                <a:lnTo>
                  <a:pt x="449200" y="224600"/>
                </a:lnTo>
                <a:lnTo>
                  <a:pt x="444637" y="179334"/>
                </a:lnTo>
                <a:lnTo>
                  <a:pt x="431550" y="137173"/>
                </a:lnTo>
                <a:lnTo>
                  <a:pt x="410841" y="99021"/>
                </a:lnTo>
                <a:lnTo>
                  <a:pt x="383415" y="65782"/>
                </a:lnTo>
                <a:lnTo>
                  <a:pt x="350174" y="38356"/>
                </a:lnTo>
                <a:lnTo>
                  <a:pt x="312022" y="17649"/>
                </a:lnTo>
                <a:lnTo>
                  <a:pt x="269863" y="4562"/>
                </a:lnTo>
                <a:lnTo>
                  <a:pt x="224600" y="0"/>
                </a:lnTo>
                <a:close/>
              </a:path>
            </a:pathLst>
          </a:custGeom>
          <a:solidFill>
            <a:srgbClr val="2F45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8738850" y="10455276"/>
            <a:ext cx="449580" cy="449579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11" name="Holder 2">
            <a:extLst>
              <a:ext uri="{FF2B5EF4-FFF2-40B4-BE49-F238E27FC236}">
                <a16:creationId xmlns:a16="http://schemas.microsoft.com/office/drawing/2014/main" id="{4F73268C-D802-41C6-8ADA-ABC1F7C5B2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4128" y="1816620"/>
            <a:ext cx="11934529" cy="1282064"/>
          </a:xfrm>
          <a:prstGeom prst="rect">
            <a:avLst/>
          </a:prstGeom>
        </p:spPr>
        <p:txBody>
          <a:bodyPr lIns="0" tIns="0" rIns="0" bIns="0"/>
          <a:lstStyle>
            <a:lvl1pPr>
              <a:defRPr sz="3800" b="1" i="0">
                <a:solidFill>
                  <a:srgbClr val="2F458B"/>
                </a:solidFill>
                <a:latin typeface="Arial"/>
                <a:cs typeface="Arial"/>
              </a:defRPr>
            </a:lvl1pPr>
          </a:lstStyle>
          <a:p>
            <a:r>
              <a:rPr lang="hu-HU" dirty="0"/>
              <a:t>főcím</a:t>
            </a:r>
            <a:endParaRPr dirty="0"/>
          </a:p>
        </p:txBody>
      </p:sp>
      <p:sp>
        <p:nvSpPr>
          <p:cNvPr id="12" name="Holder 3">
            <a:extLst>
              <a:ext uri="{FF2B5EF4-FFF2-40B4-BE49-F238E27FC236}">
                <a16:creationId xmlns:a16="http://schemas.microsoft.com/office/drawing/2014/main" id="{15FA4B12-750A-4EA4-8C57-8C946A7F898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4388" y="2761093"/>
            <a:ext cx="11934529" cy="4876165"/>
          </a:xfrm>
          <a:prstGeom prst="rect">
            <a:avLst/>
          </a:prstGeom>
        </p:spPr>
        <p:txBody>
          <a:bodyPr lIns="0" tIns="0" rIns="0" bIns="0"/>
          <a:lstStyle>
            <a:lvl1pPr>
              <a:defRPr sz="295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u-HU" dirty="0" err="1"/>
              <a:t>szoveg</a:t>
            </a:r>
            <a:endParaRPr dirty="0"/>
          </a:p>
        </p:txBody>
      </p:sp>
      <p:sp>
        <p:nvSpPr>
          <p:cNvPr id="13" name="Szöveg helye 2">
            <a:extLst>
              <a:ext uri="{FF2B5EF4-FFF2-40B4-BE49-F238E27FC236}">
                <a16:creationId xmlns:a16="http://schemas.microsoft.com/office/drawing/2014/main" id="{799FF4BD-3135-418D-B93D-1EA536673D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22450" y="549275"/>
            <a:ext cx="4419600" cy="762000"/>
          </a:xfrm>
          <a:prstGeom prst="rect">
            <a:avLst/>
          </a:prstGeom>
        </p:spPr>
        <p:txBody>
          <a:bodyPr anchor="b"/>
          <a:lstStyle>
            <a:lvl1pPr>
              <a:defRPr sz="2200" b="1" cap="all" baseline="0">
                <a:solidFill>
                  <a:srgbClr val="2F45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u-HU" dirty="0"/>
              <a:t>Mintaszöveg szerkesztése</a:t>
            </a:r>
          </a:p>
        </p:txBody>
      </p:sp>
      <p:grpSp>
        <p:nvGrpSpPr>
          <p:cNvPr id="10" name="Csoportba foglalás 9">
            <a:extLst>
              <a:ext uri="{FF2B5EF4-FFF2-40B4-BE49-F238E27FC236}">
                <a16:creationId xmlns:a16="http://schemas.microsoft.com/office/drawing/2014/main" id="{7D1DE437-A66B-4E3B-804C-5F3252C145EE}"/>
              </a:ext>
            </a:extLst>
          </p:cNvPr>
          <p:cNvGrpSpPr/>
          <p:nvPr userDrawn="1"/>
        </p:nvGrpSpPr>
        <p:grpSpPr>
          <a:xfrm>
            <a:off x="17672050" y="10531475"/>
            <a:ext cx="869315" cy="264945"/>
            <a:chOff x="17674773" y="10531475"/>
            <a:chExt cx="869315" cy="264945"/>
          </a:xfrm>
        </p:grpSpPr>
        <p:sp>
          <p:nvSpPr>
            <p:cNvPr id="14" name="object 5">
              <a:extLst>
                <a:ext uri="{FF2B5EF4-FFF2-40B4-BE49-F238E27FC236}">
                  <a16:creationId xmlns:a16="http://schemas.microsoft.com/office/drawing/2014/main" id="{752B3A1D-27A6-4493-9D39-FFAB7DEFCACA}"/>
                </a:ext>
              </a:extLst>
            </p:cNvPr>
            <p:cNvSpPr txBox="1"/>
            <p:nvPr/>
          </p:nvSpPr>
          <p:spPr>
            <a:xfrm>
              <a:off x="18094573" y="10606700"/>
              <a:ext cx="445770" cy="107314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5"/>
                </a:spcBef>
              </a:pPr>
              <a:r>
                <a:rPr sz="500" spc="20" dirty="0">
                  <a:solidFill>
                    <a:srgbClr val="2F458B"/>
                  </a:solidFill>
                  <a:latin typeface="Arial"/>
                  <a:cs typeface="Arial"/>
                </a:rPr>
                <a:t>A</a:t>
              </a:r>
              <a:r>
                <a:rPr sz="500" spc="-55" dirty="0">
                  <a:solidFill>
                    <a:srgbClr val="2F458B"/>
                  </a:solidFill>
                  <a:latin typeface="Arial"/>
                  <a:cs typeface="Arial"/>
                </a:rPr>
                <a:t> </a:t>
              </a:r>
              <a:r>
                <a:rPr sz="500" spc="40" dirty="0">
                  <a:solidFill>
                    <a:srgbClr val="2F458B"/>
                  </a:solidFill>
                  <a:latin typeface="Arial"/>
                  <a:cs typeface="Arial"/>
                </a:rPr>
                <a:t>RENOHUB</a:t>
              </a:r>
              <a:endParaRPr sz="500" dirty="0">
                <a:latin typeface="Arial"/>
                <a:cs typeface="Arial"/>
              </a:endParaRPr>
            </a:p>
          </p:txBody>
        </p:sp>
        <p:sp>
          <p:nvSpPr>
            <p:cNvPr id="15" name="object 12">
              <a:extLst>
                <a:ext uri="{FF2B5EF4-FFF2-40B4-BE49-F238E27FC236}">
                  <a16:creationId xmlns:a16="http://schemas.microsoft.com/office/drawing/2014/main" id="{E4442884-ECEB-4037-9137-915CF073B187}"/>
                </a:ext>
              </a:extLst>
            </p:cNvPr>
            <p:cNvSpPr txBox="1"/>
            <p:nvPr/>
          </p:nvSpPr>
          <p:spPr>
            <a:xfrm>
              <a:off x="17696076" y="10531475"/>
              <a:ext cx="843915" cy="101600"/>
            </a:xfrm>
            <a:prstGeom prst="rect">
              <a:avLst/>
            </a:prstGeom>
          </p:spPr>
          <p:txBody>
            <a:bodyPr vert="horz" wrap="square" lIns="0" tIns="1079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85"/>
                </a:spcBef>
              </a:pPr>
              <a:r>
                <a:rPr sz="500" spc="30" dirty="0">
                  <a:solidFill>
                    <a:srgbClr val="2F458B"/>
                  </a:solidFill>
                  <a:latin typeface="Arial"/>
                  <a:cs typeface="Arial"/>
                </a:rPr>
                <a:t>JELEN </a:t>
              </a:r>
              <a:r>
                <a:rPr sz="500" spc="35" dirty="0">
                  <a:solidFill>
                    <a:srgbClr val="2F458B"/>
                  </a:solidFill>
                  <a:latin typeface="Arial"/>
                  <a:cs typeface="Arial"/>
                </a:rPr>
                <a:t>SZAKMAI</a:t>
              </a:r>
              <a:r>
                <a:rPr sz="500" spc="-55" dirty="0">
                  <a:solidFill>
                    <a:srgbClr val="2F458B"/>
                  </a:solidFill>
                  <a:latin typeface="Arial"/>
                  <a:cs typeface="Arial"/>
                </a:rPr>
                <a:t> </a:t>
              </a:r>
              <a:r>
                <a:rPr sz="500" spc="30" dirty="0">
                  <a:solidFill>
                    <a:srgbClr val="2F458B"/>
                  </a:solidFill>
                  <a:latin typeface="Arial"/>
                  <a:cs typeface="Arial"/>
                </a:rPr>
                <a:t>ANYAG</a:t>
              </a:r>
              <a:endParaRPr sz="500" dirty="0">
                <a:latin typeface="Arial"/>
                <a:cs typeface="Arial"/>
              </a:endParaRPr>
            </a:p>
          </p:txBody>
        </p:sp>
        <p:sp>
          <p:nvSpPr>
            <p:cNvPr id="16" name="object 13">
              <a:extLst>
                <a:ext uri="{FF2B5EF4-FFF2-40B4-BE49-F238E27FC236}">
                  <a16:creationId xmlns:a16="http://schemas.microsoft.com/office/drawing/2014/main" id="{43AFD484-78C0-48BE-9E69-837872EA8C91}"/>
                </a:ext>
              </a:extLst>
            </p:cNvPr>
            <p:cNvSpPr txBox="1"/>
            <p:nvPr/>
          </p:nvSpPr>
          <p:spPr>
            <a:xfrm>
              <a:off x="17674773" y="10694820"/>
              <a:ext cx="869315" cy="101600"/>
            </a:xfrm>
            <a:prstGeom prst="rect">
              <a:avLst/>
            </a:prstGeom>
          </p:spPr>
          <p:txBody>
            <a:bodyPr vert="horz" wrap="square" lIns="0" tIns="1079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85"/>
                </a:spcBef>
              </a:pPr>
              <a:r>
                <a:rPr sz="500" spc="30" dirty="0">
                  <a:solidFill>
                    <a:srgbClr val="2F458B"/>
                  </a:solidFill>
                  <a:latin typeface="Arial"/>
                  <a:cs typeface="Arial"/>
                </a:rPr>
                <a:t>SZELLEMI</a:t>
              </a:r>
              <a:r>
                <a:rPr sz="500" dirty="0">
                  <a:solidFill>
                    <a:srgbClr val="2F458B"/>
                  </a:solidFill>
                  <a:latin typeface="Arial"/>
                  <a:cs typeface="Arial"/>
                </a:rPr>
                <a:t> </a:t>
              </a:r>
              <a:r>
                <a:rPr sz="500" spc="35" dirty="0">
                  <a:solidFill>
                    <a:srgbClr val="2F458B"/>
                  </a:solidFill>
                  <a:latin typeface="Arial"/>
                  <a:cs typeface="Arial"/>
                </a:rPr>
                <a:t>TULDAJDONA</a:t>
              </a:r>
              <a:endParaRPr sz="50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6190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loldal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>
            <a:extLst>
              <a:ext uri="{FF2B5EF4-FFF2-40B4-BE49-F238E27FC236}">
                <a16:creationId xmlns:a16="http://schemas.microsoft.com/office/drawing/2014/main" id="{0A8118C8-9F88-4710-9F88-ECB99658F6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sp>
        <p:nvSpPr>
          <p:cNvPr id="9" name="bk object 29">
            <a:extLst>
              <a:ext uri="{FF2B5EF4-FFF2-40B4-BE49-F238E27FC236}">
                <a16:creationId xmlns:a16="http://schemas.microsoft.com/office/drawing/2014/main" id="{E7EEFD92-B287-42F4-9FDF-3F1BC8DB4562}"/>
              </a:ext>
            </a:extLst>
          </p:cNvPr>
          <p:cNvSpPr/>
          <p:nvPr userDrawn="1"/>
        </p:nvSpPr>
        <p:spPr>
          <a:xfrm>
            <a:off x="18738850" y="10455275"/>
            <a:ext cx="449580" cy="449580"/>
          </a:xfrm>
          <a:custGeom>
            <a:avLst/>
            <a:gdLst/>
            <a:ahLst/>
            <a:cxnLst/>
            <a:rect l="l" t="t" r="r" b="b"/>
            <a:pathLst>
              <a:path w="449580" h="449579">
                <a:moveTo>
                  <a:pt x="224600" y="0"/>
                </a:moveTo>
                <a:lnTo>
                  <a:pt x="179334" y="4562"/>
                </a:lnTo>
                <a:lnTo>
                  <a:pt x="137173" y="17649"/>
                </a:lnTo>
                <a:lnTo>
                  <a:pt x="99021" y="38356"/>
                </a:lnTo>
                <a:lnTo>
                  <a:pt x="65782" y="65782"/>
                </a:lnTo>
                <a:lnTo>
                  <a:pt x="38356" y="99021"/>
                </a:lnTo>
                <a:lnTo>
                  <a:pt x="17649" y="137173"/>
                </a:lnTo>
                <a:lnTo>
                  <a:pt x="4562" y="179334"/>
                </a:lnTo>
                <a:lnTo>
                  <a:pt x="0" y="224600"/>
                </a:lnTo>
                <a:lnTo>
                  <a:pt x="4562" y="269866"/>
                </a:lnTo>
                <a:lnTo>
                  <a:pt x="17649" y="312027"/>
                </a:lnTo>
                <a:lnTo>
                  <a:pt x="38356" y="350179"/>
                </a:lnTo>
                <a:lnTo>
                  <a:pt x="65782" y="383418"/>
                </a:lnTo>
                <a:lnTo>
                  <a:pt x="99021" y="410844"/>
                </a:lnTo>
                <a:lnTo>
                  <a:pt x="137173" y="431551"/>
                </a:lnTo>
                <a:lnTo>
                  <a:pt x="179334" y="444638"/>
                </a:lnTo>
                <a:lnTo>
                  <a:pt x="224600" y="449200"/>
                </a:lnTo>
                <a:lnTo>
                  <a:pt x="269863" y="444638"/>
                </a:lnTo>
                <a:lnTo>
                  <a:pt x="312022" y="431551"/>
                </a:lnTo>
                <a:lnTo>
                  <a:pt x="350174" y="410844"/>
                </a:lnTo>
                <a:lnTo>
                  <a:pt x="383415" y="383418"/>
                </a:lnTo>
                <a:lnTo>
                  <a:pt x="410841" y="350179"/>
                </a:lnTo>
                <a:lnTo>
                  <a:pt x="431550" y="312027"/>
                </a:lnTo>
                <a:lnTo>
                  <a:pt x="444637" y="269866"/>
                </a:lnTo>
                <a:lnTo>
                  <a:pt x="449200" y="224600"/>
                </a:lnTo>
                <a:lnTo>
                  <a:pt x="444637" y="179334"/>
                </a:lnTo>
                <a:lnTo>
                  <a:pt x="431550" y="137173"/>
                </a:lnTo>
                <a:lnTo>
                  <a:pt x="410841" y="99021"/>
                </a:lnTo>
                <a:lnTo>
                  <a:pt x="383415" y="65782"/>
                </a:lnTo>
                <a:lnTo>
                  <a:pt x="350174" y="38356"/>
                </a:lnTo>
                <a:lnTo>
                  <a:pt x="312022" y="17649"/>
                </a:lnTo>
                <a:lnTo>
                  <a:pt x="269863" y="4562"/>
                </a:lnTo>
                <a:lnTo>
                  <a:pt x="224600" y="0"/>
                </a:lnTo>
                <a:close/>
              </a:path>
            </a:pathLst>
          </a:custGeom>
          <a:solidFill>
            <a:srgbClr val="2F45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8738850" y="10455276"/>
            <a:ext cx="449580" cy="449579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10" name="Szöveg helye 2">
            <a:extLst>
              <a:ext uri="{FF2B5EF4-FFF2-40B4-BE49-F238E27FC236}">
                <a16:creationId xmlns:a16="http://schemas.microsoft.com/office/drawing/2014/main" id="{AAF88ABE-6C41-4D2B-AC9C-E8F37BC3EE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22450" y="549275"/>
            <a:ext cx="4419600" cy="762000"/>
          </a:xfrm>
          <a:prstGeom prst="rect">
            <a:avLst/>
          </a:prstGeom>
        </p:spPr>
        <p:txBody>
          <a:bodyPr anchor="b"/>
          <a:lstStyle>
            <a:lvl1pPr>
              <a:defRPr sz="2200" b="1" cap="all" baseline="0">
                <a:solidFill>
                  <a:srgbClr val="2F45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u-HU" dirty="0"/>
              <a:t>Mintaszöveg szerkesztése</a:t>
            </a:r>
          </a:p>
        </p:txBody>
      </p:sp>
      <p:grpSp>
        <p:nvGrpSpPr>
          <p:cNvPr id="7" name="Csoportba foglalás 6">
            <a:extLst>
              <a:ext uri="{FF2B5EF4-FFF2-40B4-BE49-F238E27FC236}">
                <a16:creationId xmlns:a16="http://schemas.microsoft.com/office/drawing/2014/main" id="{A371B6EE-3DB7-4000-B3E2-D0FD8C86A811}"/>
              </a:ext>
            </a:extLst>
          </p:cNvPr>
          <p:cNvGrpSpPr/>
          <p:nvPr userDrawn="1"/>
        </p:nvGrpSpPr>
        <p:grpSpPr>
          <a:xfrm>
            <a:off x="17672050" y="10531475"/>
            <a:ext cx="869315" cy="264945"/>
            <a:chOff x="17674773" y="10531475"/>
            <a:chExt cx="869315" cy="264945"/>
          </a:xfrm>
        </p:grpSpPr>
        <p:sp>
          <p:nvSpPr>
            <p:cNvPr id="11" name="object 5">
              <a:extLst>
                <a:ext uri="{FF2B5EF4-FFF2-40B4-BE49-F238E27FC236}">
                  <a16:creationId xmlns:a16="http://schemas.microsoft.com/office/drawing/2014/main" id="{77D1D683-09C9-4040-976C-CAF84319BE51}"/>
                </a:ext>
              </a:extLst>
            </p:cNvPr>
            <p:cNvSpPr txBox="1"/>
            <p:nvPr/>
          </p:nvSpPr>
          <p:spPr>
            <a:xfrm>
              <a:off x="18094573" y="10606700"/>
              <a:ext cx="445770" cy="107314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5"/>
                </a:spcBef>
              </a:pPr>
              <a:r>
                <a:rPr sz="500" spc="20" dirty="0">
                  <a:solidFill>
                    <a:srgbClr val="2F458B"/>
                  </a:solidFill>
                  <a:latin typeface="Arial"/>
                  <a:cs typeface="Arial"/>
                </a:rPr>
                <a:t>A</a:t>
              </a:r>
              <a:r>
                <a:rPr sz="500" spc="-55" dirty="0">
                  <a:solidFill>
                    <a:srgbClr val="2F458B"/>
                  </a:solidFill>
                  <a:latin typeface="Arial"/>
                  <a:cs typeface="Arial"/>
                </a:rPr>
                <a:t> </a:t>
              </a:r>
              <a:r>
                <a:rPr sz="500" spc="40" dirty="0">
                  <a:solidFill>
                    <a:srgbClr val="2F458B"/>
                  </a:solidFill>
                  <a:latin typeface="Arial"/>
                  <a:cs typeface="Arial"/>
                </a:rPr>
                <a:t>RENOHUB</a:t>
              </a:r>
              <a:endParaRPr sz="500" dirty="0">
                <a:latin typeface="Arial"/>
                <a:cs typeface="Arial"/>
              </a:endParaRPr>
            </a:p>
          </p:txBody>
        </p:sp>
        <p:sp>
          <p:nvSpPr>
            <p:cNvPr id="12" name="object 12">
              <a:extLst>
                <a:ext uri="{FF2B5EF4-FFF2-40B4-BE49-F238E27FC236}">
                  <a16:creationId xmlns:a16="http://schemas.microsoft.com/office/drawing/2014/main" id="{9CE3B52D-3B3F-40D8-81AF-30470F1C2E6D}"/>
                </a:ext>
              </a:extLst>
            </p:cNvPr>
            <p:cNvSpPr txBox="1"/>
            <p:nvPr/>
          </p:nvSpPr>
          <p:spPr>
            <a:xfrm>
              <a:off x="17696076" y="10531475"/>
              <a:ext cx="843915" cy="101600"/>
            </a:xfrm>
            <a:prstGeom prst="rect">
              <a:avLst/>
            </a:prstGeom>
          </p:spPr>
          <p:txBody>
            <a:bodyPr vert="horz" wrap="square" lIns="0" tIns="1079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85"/>
                </a:spcBef>
              </a:pPr>
              <a:r>
                <a:rPr sz="500" spc="30" dirty="0">
                  <a:solidFill>
                    <a:srgbClr val="2F458B"/>
                  </a:solidFill>
                  <a:latin typeface="Arial"/>
                  <a:cs typeface="Arial"/>
                </a:rPr>
                <a:t>JELEN </a:t>
              </a:r>
              <a:r>
                <a:rPr sz="500" spc="35" dirty="0">
                  <a:solidFill>
                    <a:srgbClr val="2F458B"/>
                  </a:solidFill>
                  <a:latin typeface="Arial"/>
                  <a:cs typeface="Arial"/>
                </a:rPr>
                <a:t>SZAKMAI</a:t>
              </a:r>
              <a:r>
                <a:rPr sz="500" spc="-55" dirty="0">
                  <a:solidFill>
                    <a:srgbClr val="2F458B"/>
                  </a:solidFill>
                  <a:latin typeface="Arial"/>
                  <a:cs typeface="Arial"/>
                </a:rPr>
                <a:t> </a:t>
              </a:r>
              <a:r>
                <a:rPr sz="500" spc="30" dirty="0">
                  <a:solidFill>
                    <a:srgbClr val="2F458B"/>
                  </a:solidFill>
                  <a:latin typeface="Arial"/>
                  <a:cs typeface="Arial"/>
                </a:rPr>
                <a:t>ANYAG</a:t>
              </a:r>
              <a:endParaRPr sz="500" dirty="0">
                <a:latin typeface="Arial"/>
                <a:cs typeface="Arial"/>
              </a:endParaRPr>
            </a:p>
          </p:txBody>
        </p:sp>
        <p:sp>
          <p:nvSpPr>
            <p:cNvPr id="13" name="object 13">
              <a:extLst>
                <a:ext uri="{FF2B5EF4-FFF2-40B4-BE49-F238E27FC236}">
                  <a16:creationId xmlns:a16="http://schemas.microsoft.com/office/drawing/2014/main" id="{6DD5F6F1-D423-474A-8EAA-41F62EAF55C7}"/>
                </a:ext>
              </a:extLst>
            </p:cNvPr>
            <p:cNvSpPr txBox="1"/>
            <p:nvPr/>
          </p:nvSpPr>
          <p:spPr>
            <a:xfrm>
              <a:off x="17674773" y="10694820"/>
              <a:ext cx="869315" cy="101600"/>
            </a:xfrm>
            <a:prstGeom prst="rect">
              <a:avLst/>
            </a:prstGeom>
          </p:spPr>
          <p:txBody>
            <a:bodyPr vert="horz" wrap="square" lIns="0" tIns="1079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85"/>
                </a:spcBef>
              </a:pPr>
              <a:r>
                <a:rPr sz="500" spc="30" dirty="0">
                  <a:solidFill>
                    <a:srgbClr val="2F458B"/>
                  </a:solidFill>
                  <a:latin typeface="Arial"/>
                  <a:cs typeface="Arial"/>
                </a:rPr>
                <a:t>SZELLEMI</a:t>
              </a:r>
              <a:r>
                <a:rPr sz="500" dirty="0">
                  <a:solidFill>
                    <a:srgbClr val="2F458B"/>
                  </a:solidFill>
                  <a:latin typeface="Arial"/>
                  <a:cs typeface="Arial"/>
                </a:rPr>
                <a:t> </a:t>
              </a:r>
              <a:r>
                <a:rPr sz="500" spc="35" dirty="0">
                  <a:solidFill>
                    <a:srgbClr val="2F458B"/>
                  </a:solidFill>
                  <a:latin typeface="Arial"/>
                  <a:cs typeface="Arial"/>
                </a:rPr>
                <a:t>TULDAJDONA</a:t>
              </a:r>
              <a:endParaRPr sz="50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1125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eloldal_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Kép 30">
            <a:extLst>
              <a:ext uri="{FF2B5EF4-FFF2-40B4-BE49-F238E27FC236}">
                <a16:creationId xmlns:a16="http://schemas.microsoft.com/office/drawing/2014/main" id="{D6F1DCCF-9BA5-40CD-A66B-355F6D3864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05205" y="1816620"/>
            <a:ext cx="11934529" cy="1282064"/>
          </a:xfrm>
          <a:prstGeom prst="rect">
            <a:avLst/>
          </a:prstGeom>
        </p:spPr>
        <p:txBody>
          <a:bodyPr lIns="0" tIns="0" rIns="0" bIns="0"/>
          <a:lstStyle>
            <a:lvl1pPr>
              <a:defRPr sz="3800" b="1" i="0">
                <a:solidFill>
                  <a:srgbClr val="2F458B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2" name="Szöveg helye 2">
            <a:extLst>
              <a:ext uri="{FF2B5EF4-FFF2-40B4-BE49-F238E27FC236}">
                <a16:creationId xmlns:a16="http://schemas.microsoft.com/office/drawing/2014/main" id="{5634D658-3D3E-4A26-86EA-5EDD98AE77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22450" y="549275"/>
            <a:ext cx="4419600" cy="762000"/>
          </a:xfrm>
          <a:prstGeom prst="rect">
            <a:avLst/>
          </a:prstGeom>
        </p:spPr>
        <p:txBody>
          <a:bodyPr anchor="b"/>
          <a:lstStyle>
            <a:lvl1pPr>
              <a:defRPr sz="2200" b="1" cap="all" baseline="0">
                <a:solidFill>
                  <a:srgbClr val="2F45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7" name="bk object 29">
            <a:extLst>
              <a:ext uri="{FF2B5EF4-FFF2-40B4-BE49-F238E27FC236}">
                <a16:creationId xmlns:a16="http://schemas.microsoft.com/office/drawing/2014/main" id="{6A76EB0B-4D95-40F2-BB9E-4AC0F62F4F40}"/>
              </a:ext>
            </a:extLst>
          </p:cNvPr>
          <p:cNvSpPr/>
          <p:nvPr userDrawn="1"/>
        </p:nvSpPr>
        <p:spPr>
          <a:xfrm>
            <a:off x="18738850" y="10455275"/>
            <a:ext cx="449580" cy="449580"/>
          </a:xfrm>
          <a:custGeom>
            <a:avLst/>
            <a:gdLst/>
            <a:ahLst/>
            <a:cxnLst/>
            <a:rect l="l" t="t" r="r" b="b"/>
            <a:pathLst>
              <a:path w="449580" h="449579">
                <a:moveTo>
                  <a:pt x="224600" y="0"/>
                </a:moveTo>
                <a:lnTo>
                  <a:pt x="179334" y="4562"/>
                </a:lnTo>
                <a:lnTo>
                  <a:pt x="137173" y="17649"/>
                </a:lnTo>
                <a:lnTo>
                  <a:pt x="99021" y="38356"/>
                </a:lnTo>
                <a:lnTo>
                  <a:pt x="65782" y="65782"/>
                </a:lnTo>
                <a:lnTo>
                  <a:pt x="38356" y="99021"/>
                </a:lnTo>
                <a:lnTo>
                  <a:pt x="17649" y="137173"/>
                </a:lnTo>
                <a:lnTo>
                  <a:pt x="4562" y="179334"/>
                </a:lnTo>
                <a:lnTo>
                  <a:pt x="0" y="224600"/>
                </a:lnTo>
                <a:lnTo>
                  <a:pt x="4562" y="269866"/>
                </a:lnTo>
                <a:lnTo>
                  <a:pt x="17649" y="312027"/>
                </a:lnTo>
                <a:lnTo>
                  <a:pt x="38356" y="350179"/>
                </a:lnTo>
                <a:lnTo>
                  <a:pt x="65782" y="383418"/>
                </a:lnTo>
                <a:lnTo>
                  <a:pt x="99021" y="410844"/>
                </a:lnTo>
                <a:lnTo>
                  <a:pt x="137173" y="431551"/>
                </a:lnTo>
                <a:lnTo>
                  <a:pt x="179334" y="444638"/>
                </a:lnTo>
                <a:lnTo>
                  <a:pt x="224600" y="449200"/>
                </a:lnTo>
                <a:lnTo>
                  <a:pt x="269863" y="444638"/>
                </a:lnTo>
                <a:lnTo>
                  <a:pt x="312022" y="431551"/>
                </a:lnTo>
                <a:lnTo>
                  <a:pt x="350174" y="410844"/>
                </a:lnTo>
                <a:lnTo>
                  <a:pt x="383415" y="383418"/>
                </a:lnTo>
                <a:lnTo>
                  <a:pt x="410841" y="350179"/>
                </a:lnTo>
                <a:lnTo>
                  <a:pt x="431550" y="312027"/>
                </a:lnTo>
                <a:lnTo>
                  <a:pt x="444637" y="269866"/>
                </a:lnTo>
                <a:lnTo>
                  <a:pt x="449200" y="224600"/>
                </a:lnTo>
                <a:lnTo>
                  <a:pt x="444637" y="179334"/>
                </a:lnTo>
                <a:lnTo>
                  <a:pt x="431550" y="137173"/>
                </a:lnTo>
                <a:lnTo>
                  <a:pt x="410841" y="99021"/>
                </a:lnTo>
                <a:lnTo>
                  <a:pt x="383415" y="65782"/>
                </a:lnTo>
                <a:lnTo>
                  <a:pt x="350174" y="38356"/>
                </a:lnTo>
                <a:lnTo>
                  <a:pt x="312022" y="17649"/>
                </a:lnTo>
                <a:lnTo>
                  <a:pt x="269863" y="4562"/>
                </a:lnTo>
                <a:lnTo>
                  <a:pt x="224600" y="0"/>
                </a:lnTo>
                <a:close/>
              </a:path>
            </a:pathLst>
          </a:custGeom>
          <a:solidFill>
            <a:srgbClr val="2F45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Holder 6">
            <a:extLst>
              <a:ext uri="{FF2B5EF4-FFF2-40B4-BE49-F238E27FC236}">
                <a16:creationId xmlns:a16="http://schemas.microsoft.com/office/drawing/2014/main" id="{E34B140B-0E9F-4CDC-A2C3-E51A01A3BAF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8738850" y="10455276"/>
            <a:ext cx="449580" cy="449579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hu-HU" smtClean="0"/>
              <a:pPr/>
              <a:t>‹#›</a:t>
            </a:fld>
            <a:endParaRPr lang="hu-HU" dirty="0"/>
          </a:p>
        </p:txBody>
      </p:sp>
      <p:grpSp>
        <p:nvGrpSpPr>
          <p:cNvPr id="9" name="Csoportba foglalás 8">
            <a:extLst>
              <a:ext uri="{FF2B5EF4-FFF2-40B4-BE49-F238E27FC236}">
                <a16:creationId xmlns:a16="http://schemas.microsoft.com/office/drawing/2014/main" id="{4D9B3962-A5AA-425B-B2C4-FFD6599678AB}"/>
              </a:ext>
            </a:extLst>
          </p:cNvPr>
          <p:cNvGrpSpPr/>
          <p:nvPr userDrawn="1"/>
        </p:nvGrpSpPr>
        <p:grpSpPr>
          <a:xfrm>
            <a:off x="17672050" y="10531475"/>
            <a:ext cx="869315" cy="264945"/>
            <a:chOff x="17674773" y="10531475"/>
            <a:chExt cx="869315" cy="264945"/>
          </a:xfrm>
        </p:grpSpPr>
        <p:sp>
          <p:nvSpPr>
            <p:cNvPr id="10" name="object 5">
              <a:extLst>
                <a:ext uri="{FF2B5EF4-FFF2-40B4-BE49-F238E27FC236}">
                  <a16:creationId xmlns:a16="http://schemas.microsoft.com/office/drawing/2014/main" id="{46FE2B2B-7EEC-4E78-A06E-7CA1E886D657}"/>
                </a:ext>
              </a:extLst>
            </p:cNvPr>
            <p:cNvSpPr txBox="1"/>
            <p:nvPr/>
          </p:nvSpPr>
          <p:spPr>
            <a:xfrm>
              <a:off x="18094573" y="10606700"/>
              <a:ext cx="445770" cy="107314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5"/>
                </a:spcBef>
              </a:pPr>
              <a:r>
                <a:rPr sz="500" spc="20" dirty="0">
                  <a:solidFill>
                    <a:srgbClr val="2F458B"/>
                  </a:solidFill>
                  <a:latin typeface="Arial"/>
                  <a:cs typeface="Arial"/>
                </a:rPr>
                <a:t>A</a:t>
              </a:r>
              <a:r>
                <a:rPr sz="500" spc="-55" dirty="0">
                  <a:solidFill>
                    <a:srgbClr val="2F458B"/>
                  </a:solidFill>
                  <a:latin typeface="Arial"/>
                  <a:cs typeface="Arial"/>
                </a:rPr>
                <a:t> </a:t>
              </a:r>
              <a:r>
                <a:rPr sz="500" spc="40" dirty="0">
                  <a:solidFill>
                    <a:srgbClr val="2F458B"/>
                  </a:solidFill>
                  <a:latin typeface="Arial"/>
                  <a:cs typeface="Arial"/>
                </a:rPr>
                <a:t>RENOHUB</a:t>
              </a:r>
              <a:endParaRPr sz="500" dirty="0">
                <a:latin typeface="Arial"/>
                <a:cs typeface="Arial"/>
              </a:endParaRPr>
            </a:p>
          </p:txBody>
        </p:sp>
        <p:sp>
          <p:nvSpPr>
            <p:cNvPr id="11" name="object 12">
              <a:extLst>
                <a:ext uri="{FF2B5EF4-FFF2-40B4-BE49-F238E27FC236}">
                  <a16:creationId xmlns:a16="http://schemas.microsoft.com/office/drawing/2014/main" id="{DAE2F638-87CE-4C0F-9CCD-545E04D3EA91}"/>
                </a:ext>
              </a:extLst>
            </p:cNvPr>
            <p:cNvSpPr txBox="1"/>
            <p:nvPr/>
          </p:nvSpPr>
          <p:spPr>
            <a:xfrm>
              <a:off x="17696076" y="10531475"/>
              <a:ext cx="843915" cy="101600"/>
            </a:xfrm>
            <a:prstGeom prst="rect">
              <a:avLst/>
            </a:prstGeom>
          </p:spPr>
          <p:txBody>
            <a:bodyPr vert="horz" wrap="square" lIns="0" tIns="1079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85"/>
                </a:spcBef>
              </a:pPr>
              <a:r>
                <a:rPr sz="500" spc="30" dirty="0">
                  <a:solidFill>
                    <a:srgbClr val="2F458B"/>
                  </a:solidFill>
                  <a:latin typeface="Arial"/>
                  <a:cs typeface="Arial"/>
                </a:rPr>
                <a:t>JELEN </a:t>
              </a:r>
              <a:r>
                <a:rPr sz="500" spc="35" dirty="0">
                  <a:solidFill>
                    <a:srgbClr val="2F458B"/>
                  </a:solidFill>
                  <a:latin typeface="Arial"/>
                  <a:cs typeface="Arial"/>
                </a:rPr>
                <a:t>SZAKMAI</a:t>
              </a:r>
              <a:r>
                <a:rPr sz="500" spc="-55" dirty="0">
                  <a:solidFill>
                    <a:srgbClr val="2F458B"/>
                  </a:solidFill>
                  <a:latin typeface="Arial"/>
                  <a:cs typeface="Arial"/>
                </a:rPr>
                <a:t> </a:t>
              </a:r>
              <a:r>
                <a:rPr sz="500" spc="30" dirty="0">
                  <a:solidFill>
                    <a:srgbClr val="2F458B"/>
                  </a:solidFill>
                  <a:latin typeface="Arial"/>
                  <a:cs typeface="Arial"/>
                </a:rPr>
                <a:t>ANYAG</a:t>
              </a:r>
              <a:endParaRPr sz="500" dirty="0">
                <a:latin typeface="Arial"/>
                <a:cs typeface="Arial"/>
              </a:endParaRPr>
            </a:p>
          </p:txBody>
        </p:sp>
        <p:sp>
          <p:nvSpPr>
            <p:cNvPr id="12" name="object 13">
              <a:extLst>
                <a:ext uri="{FF2B5EF4-FFF2-40B4-BE49-F238E27FC236}">
                  <a16:creationId xmlns:a16="http://schemas.microsoft.com/office/drawing/2014/main" id="{3D965ECE-FA90-4B03-949E-E91D70A456E7}"/>
                </a:ext>
              </a:extLst>
            </p:cNvPr>
            <p:cNvSpPr txBox="1"/>
            <p:nvPr/>
          </p:nvSpPr>
          <p:spPr>
            <a:xfrm>
              <a:off x="17674773" y="10694820"/>
              <a:ext cx="869315" cy="101600"/>
            </a:xfrm>
            <a:prstGeom prst="rect">
              <a:avLst/>
            </a:prstGeom>
          </p:spPr>
          <p:txBody>
            <a:bodyPr vert="horz" wrap="square" lIns="0" tIns="1079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85"/>
                </a:spcBef>
              </a:pPr>
              <a:r>
                <a:rPr sz="500" spc="30" dirty="0">
                  <a:solidFill>
                    <a:srgbClr val="2F458B"/>
                  </a:solidFill>
                  <a:latin typeface="Arial"/>
                  <a:cs typeface="Arial"/>
                </a:rPr>
                <a:t>SZELLEMI</a:t>
              </a:r>
              <a:r>
                <a:rPr sz="500" dirty="0">
                  <a:solidFill>
                    <a:srgbClr val="2F458B"/>
                  </a:solidFill>
                  <a:latin typeface="Arial"/>
                  <a:cs typeface="Arial"/>
                </a:rPr>
                <a:t> </a:t>
              </a:r>
              <a:r>
                <a:rPr sz="500" spc="35" dirty="0">
                  <a:solidFill>
                    <a:srgbClr val="2F458B"/>
                  </a:solidFill>
                  <a:latin typeface="Arial"/>
                  <a:cs typeface="Arial"/>
                </a:rPr>
                <a:t>TULDAJDONA</a:t>
              </a:r>
              <a:endParaRPr sz="500">
                <a:latin typeface="Arial"/>
                <a:cs typeface="Arial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eloldal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1024128" y="1816620"/>
            <a:ext cx="11934529" cy="1282064"/>
          </a:xfrm>
          <a:prstGeom prst="rect">
            <a:avLst/>
          </a:prstGeom>
        </p:spPr>
        <p:txBody>
          <a:bodyPr lIns="0" tIns="0" rIns="0" bIns="0"/>
          <a:lstStyle>
            <a:lvl1pPr>
              <a:defRPr sz="3800" b="1" i="0">
                <a:solidFill>
                  <a:srgbClr val="2F458B"/>
                </a:solidFill>
                <a:latin typeface="Arial"/>
                <a:cs typeface="Arial"/>
              </a:defRPr>
            </a:lvl1pPr>
          </a:lstStyle>
          <a:p>
            <a:r>
              <a:rPr lang="hu-HU" dirty="0"/>
              <a:t>főcím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1034388" y="2761093"/>
            <a:ext cx="18035322" cy="4876165"/>
          </a:xfrm>
          <a:prstGeom prst="rect">
            <a:avLst/>
          </a:prstGeom>
        </p:spPr>
        <p:txBody>
          <a:bodyPr lIns="0" tIns="0" rIns="0" bIns="0"/>
          <a:lstStyle>
            <a:lvl1pPr>
              <a:defRPr sz="295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u-HU" dirty="0" err="1"/>
              <a:t>szoveg</a:t>
            </a:r>
            <a:endParaRPr dirty="0"/>
          </a:p>
        </p:txBody>
      </p:sp>
      <p:sp>
        <p:nvSpPr>
          <p:cNvPr id="8" name="bk object 29">
            <a:extLst>
              <a:ext uri="{FF2B5EF4-FFF2-40B4-BE49-F238E27FC236}">
                <a16:creationId xmlns:a16="http://schemas.microsoft.com/office/drawing/2014/main" id="{31274BC6-47FE-41E4-B9FC-65654CC8B731}"/>
              </a:ext>
            </a:extLst>
          </p:cNvPr>
          <p:cNvSpPr/>
          <p:nvPr userDrawn="1"/>
        </p:nvSpPr>
        <p:spPr>
          <a:xfrm>
            <a:off x="18738850" y="10455275"/>
            <a:ext cx="449580" cy="449580"/>
          </a:xfrm>
          <a:custGeom>
            <a:avLst/>
            <a:gdLst/>
            <a:ahLst/>
            <a:cxnLst/>
            <a:rect l="l" t="t" r="r" b="b"/>
            <a:pathLst>
              <a:path w="449580" h="449579">
                <a:moveTo>
                  <a:pt x="224600" y="0"/>
                </a:moveTo>
                <a:lnTo>
                  <a:pt x="179334" y="4562"/>
                </a:lnTo>
                <a:lnTo>
                  <a:pt x="137173" y="17649"/>
                </a:lnTo>
                <a:lnTo>
                  <a:pt x="99021" y="38356"/>
                </a:lnTo>
                <a:lnTo>
                  <a:pt x="65782" y="65782"/>
                </a:lnTo>
                <a:lnTo>
                  <a:pt x="38356" y="99021"/>
                </a:lnTo>
                <a:lnTo>
                  <a:pt x="17649" y="137173"/>
                </a:lnTo>
                <a:lnTo>
                  <a:pt x="4562" y="179334"/>
                </a:lnTo>
                <a:lnTo>
                  <a:pt x="0" y="224600"/>
                </a:lnTo>
                <a:lnTo>
                  <a:pt x="4562" y="269866"/>
                </a:lnTo>
                <a:lnTo>
                  <a:pt x="17649" y="312027"/>
                </a:lnTo>
                <a:lnTo>
                  <a:pt x="38356" y="350179"/>
                </a:lnTo>
                <a:lnTo>
                  <a:pt x="65782" y="383418"/>
                </a:lnTo>
                <a:lnTo>
                  <a:pt x="99021" y="410844"/>
                </a:lnTo>
                <a:lnTo>
                  <a:pt x="137173" y="431551"/>
                </a:lnTo>
                <a:lnTo>
                  <a:pt x="179334" y="444638"/>
                </a:lnTo>
                <a:lnTo>
                  <a:pt x="224600" y="449200"/>
                </a:lnTo>
                <a:lnTo>
                  <a:pt x="269863" y="444638"/>
                </a:lnTo>
                <a:lnTo>
                  <a:pt x="312022" y="431551"/>
                </a:lnTo>
                <a:lnTo>
                  <a:pt x="350174" y="410844"/>
                </a:lnTo>
                <a:lnTo>
                  <a:pt x="383415" y="383418"/>
                </a:lnTo>
                <a:lnTo>
                  <a:pt x="410841" y="350179"/>
                </a:lnTo>
                <a:lnTo>
                  <a:pt x="431550" y="312027"/>
                </a:lnTo>
                <a:lnTo>
                  <a:pt x="444637" y="269866"/>
                </a:lnTo>
                <a:lnTo>
                  <a:pt x="449200" y="224600"/>
                </a:lnTo>
                <a:lnTo>
                  <a:pt x="444637" y="179334"/>
                </a:lnTo>
                <a:lnTo>
                  <a:pt x="431550" y="137173"/>
                </a:lnTo>
                <a:lnTo>
                  <a:pt x="410841" y="99021"/>
                </a:lnTo>
                <a:lnTo>
                  <a:pt x="383415" y="65782"/>
                </a:lnTo>
                <a:lnTo>
                  <a:pt x="350174" y="38356"/>
                </a:lnTo>
                <a:lnTo>
                  <a:pt x="312022" y="17649"/>
                </a:lnTo>
                <a:lnTo>
                  <a:pt x="269863" y="4562"/>
                </a:lnTo>
                <a:lnTo>
                  <a:pt x="224600" y="0"/>
                </a:lnTo>
                <a:close/>
              </a:path>
            </a:pathLst>
          </a:custGeom>
          <a:solidFill>
            <a:srgbClr val="2F45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Holder 6">
            <a:extLst>
              <a:ext uri="{FF2B5EF4-FFF2-40B4-BE49-F238E27FC236}">
                <a16:creationId xmlns:a16="http://schemas.microsoft.com/office/drawing/2014/main" id="{4AC6729D-37A5-4239-944E-D829C81D27B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8738850" y="10455276"/>
            <a:ext cx="449580" cy="449579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hu-HU" smtClean="0"/>
              <a:pPr/>
              <a:t>‹#›</a:t>
            </a:fld>
            <a:endParaRPr lang="hu-HU" dirty="0"/>
          </a:p>
        </p:txBody>
      </p:sp>
      <p:grpSp>
        <p:nvGrpSpPr>
          <p:cNvPr id="6" name="Csoportba foglalás 5">
            <a:extLst>
              <a:ext uri="{FF2B5EF4-FFF2-40B4-BE49-F238E27FC236}">
                <a16:creationId xmlns:a16="http://schemas.microsoft.com/office/drawing/2014/main" id="{68EEAB58-2248-4952-AAD2-3DF7A926125A}"/>
              </a:ext>
            </a:extLst>
          </p:cNvPr>
          <p:cNvGrpSpPr/>
          <p:nvPr userDrawn="1"/>
        </p:nvGrpSpPr>
        <p:grpSpPr>
          <a:xfrm>
            <a:off x="17672050" y="10531475"/>
            <a:ext cx="869315" cy="264945"/>
            <a:chOff x="17674773" y="10531475"/>
            <a:chExt cx="869315" cy="264945"/>
          </a:xfrm>
        </p:grpSpPr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E3889E9D-AFE4-448F-B030-2465C4E5406A}"/>
                </a:ext>
              </a:extLst>
            </p:cNvPr>
            <p:cNvSpPr txBox="1"/>
            <p:nvPr/>
          </p:nvSpPr>
          <p:spPr>
            <a:xfrm>
              <a:off x="18094573" y="10606700"/>
              <a:ext cx="445770" cy="107314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5"/>
                </a:spcBef>
              </a:pPr>
              <a:r>
                <a:rPr sz="500" spc="20" dirty="0">
                  <a:solidFill>
                    <a:srgbClr val="2F458B"/>
                  </a:solidFill>
                  <a:latin typeface="Arial"/>
                  <a:cs typeface="Arial"/>
                </a:rPr>
                <a:t>A</a:t>
              </a:r>
              <a:r>
                <a:rPr sz="500" spc="-55" dirty="0">
                  <a:solidFill>
                    <a:srgbClr val="2F458B"/>
                  </a:solidFill>
                  <a:latin typeface="Arial"/>
                  <a:cs typeface="Arial"/>
                </a:rPr>
                <a:t> </a:t>
              </a:r>
              <a:r>
                <a:rPr sz="500" spc="40" dirty="0">
                  <a:solidFill>
                    <a:srgbClr val="2F458B"/>
                  </a:solidFill>
                  <a:latin typeface="Arial"/>
                  <a:cs typeface="Arial"/>
                </a:rPr>
                <a:t>RENOHUB</a:t>
              </a:r>
              <a:endParaRPr sz="500" dirty="0">
                <a:latin typeface="Arial"/>
                <a:cs typeface="Arial"/>
              </a:endParaRPr>
            </a:p>
          </p:txBody>
        </p:sp>
        <p:sp>
          <p:nvSpPr>
            <p:cNvPr id="10" name="object 12">
              <a:extLst>
                <a:ext uri="{FF2B5EF4-FFF2-40B4-BE49-F238E27FC236}">
                  <a16:creationId xmlns:a16="http://schemas.microsoft.com/office/drawing/2014/main" id="{8F1541D3-B0DB-481C-805D-20853ABB2966}"/>
                </a:ext>
              </a:extLst>
            </p:cNvPr>
            <p:cNvSpPr txBox="1"/>
            <p:nvPr/>
          </p:nvSpPr>
          <p:spPr>
            <a:xfrm>
              <a:off x="17696076" y="10531475"/>
              <a:ext cx="843915" cy="101600"/>
            </a:xfrm>
            <a:prstGeom prst="rect">
              <a:avLst/>
            </a:prstGeom>
          </p:spPr>
          <p:txBody>
            <a:bodyPr vert="horz" wrap="square" lIns="0" tIns="1079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85"/>
                </a:spcBef>
              </a:pPr>
              <a:r>
                <a:rPr sz="500" spc="30" dirty="0">
                  <a:solidFill>
                    <a:srgbClr val="2F458B"/>
                  </a:solidFill>
                  <a:latin typeface="Arial"/>
                  <a:cs typeface="Arial"/>
                </a:rPr>
                <a:t>JELEN </a:t>
              </a:r>
              <a:r>
                <a:rPr sz="500" spc="35" dirty="0">
                  <a:solidFill>
                    <a:srgbClr val="2F458B"/>
                  </a:solidFill>
                  <a:latin typeface="Arial"/>
                  <a:cs typeface="Arial"/>
                </a:rPr>
                <a:t>SZAKMAI</a:t>
              </a:r>
              <a:r>
                <a:rPr sz="500" spc="-55" dirty="0">
                  <a:solidFill>
                    <a:srgbClr val="2F458B"/>
                  </a:solidFill>
                  <a:latin typeface="Arial"/>
                  <a:cs typeface="Arial"/>
                </a:rPr>
                <a:t> </a:t>
              </a:r>
              <a:r>
                <a:rPr sz="500" spc="30" dirty="0">
                  <a:solidFill>
                    <a:srgbClr val="2F458B"/>
                  </a:solidFill>
                  <a:latin typeface="Arial"/>
                  <a:cs typeface="Arial"/>
                </a:rPr>
                <a:t>ANYAG</a:t>
              </a:r>
              <a:endParaRPr sz="500" dirty="0">
                <a:latin typeface="Arial"/>
                <a:cs typeface="Arial"/>
              </a:endParaRPr>
            </a:p>
          </p:txBody>
        </p:sp>
        <p:sp>
          <p:nvSpPr>
            <p:cNvPr id="11" name="object 13">
              <a:extLst>
                <a:ext uri="{FF2B5EF4-FFF2-40B4-BE49-F238E27FC236}">
                  <a16:creationId xmlns:a16="http://schemas.microsoft.com/office/drawing/2014/main" id="{0A1C4E48-E78F-41E0-859D-29B8ABA89287}"/>
                </a:ext>
              </a:extLst>
            </p:cNvPr>
            <p:cNvSpPr txBox="1"/>
            <p:nvPr/>
          </p:nvSpPr>
          <p:spPr>
            <a:xfrm>
              <a:off x="17674773" y="10694820"/>
              <a:ext cx="869315" cy="101600"/>
            </a:xfrm>
            <a:prstGeom prst="rect">
              <a:avLst/>
            </a:prstGeom>
          </p:spPr>
          <p:txBody>
            <a:bodyPr vert="horz" wrap="square" lIns="0" tIns="1079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85"/>
                </a:spcBef>
              </a:pPr>
              <a:r>
                <a:rPr sz="500" spc="30" dirty="0">
                  <a:solidFill>
                    <a:srgbClr val="2F458B"/>
                  </a:solidFill>
                  <a:latin typeface="Arial"/>
                  <a:cs typeface="Arial"/>
                </a:rPr>
                <a:t>SZELLEMI</a:t>
              </a:r>
              <a:r>
                <a:rPr sz="500" dirty="0">
                  <a:solidFill>
                    <a:srgbClr val="2F458B"/>
                  </a:solidFill>
                  <a:latin typeface="Arial"/>
                  <a:cs typeface="Arial"/>
                </a:rPr>
                <a:t> </a:t>
              </a:r>
              <a:r>
                <a:rPr sz="500" spc="35" dirty="0">
                  <a:solidFill>
                    <a:srgbClr val="2F458B"/>
                  </a:solidFill>
                  <a:latin typeface="Arial"/>
                  <a:cs typeface="Arial"/>
                </a:rPr>
                <a:t>TULDAJDONA</a:t>
              </a:r>
              <a:endParaRPr sz="500">
                <a:latin typeface="Arial"/>
                <a:cs typeface="Arial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tso_bori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k object 16">
            <a:extLst>
              <a:ext uri="{FF2B5EF4-FFF2-40B4-BE49-F238E27FC236}">
                <a16:creationId xmlns:a16="http://schemas.microsoft.com/office/drawing/2014/main" id="{7A554778-7CFE-49AD-85F9-9A68E4C670E4}"/>
              </a:ext>
            </a:extLst>
          </p:cNvPr>
          <p:cNvSpPr/>
          <p:nvPr userDrawn="1"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11308556"/>
                </a:moveTo>
                <a:lnTo>
                  <a:pt x="20104099" y="11308556"/>
                </a:lnTo>
                <a:lnTo>
                  <a:pt x="2010409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63BF7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Kép 15">
            <a:extLst>
              <a:ext uri="{FF2B5EF4-FFF2-40B4-BE49-F238E27FC236}">
                <a16:creationId xmlns:a16="http://schemas.microsoft.com/office/drawing/2014/main" id="{24C01797-51D0-4418-9A45-8CB7CCF037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519" y="1082675"/>
            <a:ext cx="6565803" cy="2803646"/>
          </a:xfrm>
          <a:prstGeom prst="rect">
            <a:avLst/>
          </a:prstGeom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C06F48D1-0DD5-4C77-9069-6862CE0B8C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5170" y="2471130"/>
            <a:ext cx="4478588" cy="1359348"/>
          </a:xfrm>
          <a:prstGeom prst="rect">
            <a:avLst/>
          </a:prstGeom>
        </p:spPr>
      </p:pic>
      <p:pic>
        <p:nvPicPr>
          <p:cNvPr id="19" name="Kép 18">
            <a:extLst>
              <a:ext uri="{FF2B5EF4-FFF2-40B4-BE49-F238E27FC236}">
                <a16:creationId xmlns:a16="http://schemas.microsoft.com/office/drawing/2014/main" id="{9F8EC991-2A6C-45DB-B556-D1886D95FD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673" y="10163260"/>
            <a:ext cx="796512" cy="543076"/>
          </a:xfrm>
          <a:prstGeom prst="rect">
            <a:avLst/>
          </a:prstGeom>
        </p:spPr>
      </p:pic>
      <p:sp>
        <p:nvSpPr>
          <p:cNvPr id="21" name="object 62">
            <a:extLst>
              <a:ext uri="{FF2B5EF4-FFF2-40B4-BE49-F238E27FC236}">
                <a16:creationId xmlns:a16="http://schemas.microsoft.com/office/drawing/2014/main" id="{8E8F713D-1480-413B-A68D-B4ECE7B0D6E6}"/>
              </a:ext>
            </a:extLst>
          </p:cNvPr>
          <p:cNvSpPr txBox="1"/>
          <p:nvPr userDrawn="1"/>
        </p:nvSpPr>
        <p:spPr>
          <a:xfrm>
            <a:off x="3526459" y="10281285"/>
            <a:ext cx="10763250" cy="4025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3099"/>
              </a:lnSpc>
              <a:spcBef>
                <a:spcPts val="90"/>
              </a:spcBef>
            </a:pPr>
            <a:r>
              <a:rPr sz="1200" spc="20" dirty="0">
                <a:solidFill>
                  <a:srgbClr val="FFFFFF"/>
                </a:solidFill>
                <a:latin typeface="Arial"/>
                <a:cs typeface="Arial"/>
              </a:rPr>
              <a:t>Ez a 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projekt </a:t>
            </a:r>
            <a:r>
              <a:rPr sz="1200" spc="15" dirty="0">
                <a:solidFill>
                  <a:srgbClr val="FFFFFF"/>
                </a:solidFill>
                <a:latin typeface="Arial"/>
                <a:cs typeface="Arial"/>
              </a:rPr>
              <a:t>az Európai Unió 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Horizon </a:t>
            </a:r>
            <a:r>
              <a:rPr sz="1200" spc="15" dirty="0">
                <a:solidFill>
                  <a:srgbClr val="FFFFFF"/>
                </a:solidFill>
                <a:latin typeface="Arial"/>
                <a:cs typeface="Arial"/>
              </a:rPr>
              <a:t>2020 kutatási és 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innovációs programjának </a:t>
            </a:r>
            <a:r>
              <a:rPr sz="1200" spc="15" dirty="0">
                <a:solidFill>
                  <a:srgbClr val="FFFFFF"/>
                </a:solidFill>
                <a:latin typeface="Arial"/>
                <a:cs typeface="Arial"/>
              </a:rPr>
              <a:t>támogatásában részesült, </a:t>
            </a:r>
            <a:r>
              <a:rPr sz="1200" spc="20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845652. </a:t>
            </a:r>
            <a:r>
              <a:rPr sz="1200" spc="15" dirty="0">
                <a:solidFill>
                  <a:srgbClr val="FFFFFF"/>
                </a:solidFill>
                <a:latin typeface="Arial"/>
                <a:cs typeface="Arial"/>
              </a:rPr>
              <a:t>sz. támogatási szerződés keretében.  Jelen dokumentum tartalma </a:t>
            </a:r>
            <a:r>
              <a:rPr sz="1200" spc="20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1200" spc="15" dirty="0">
                <a:solidFill>
                  <a:srgbClr val="FFFFFF"/>
                </a:solidFill>
                <a:latin typeface="Arial"/>
                <a:cs typeface="Arial"/>
              </a:rPr>
              <a:t>RenoHUb konzorcium kizárólagos felelőssége, és </a:t>
            </a:r>
            <a:r>
              <a:rPr sz="1200" spc="20" dirty="0">
                <a:solidFill>
                  <a:srgbClr val="FFFFFF"/>
                </a:solidFill>
                <a:latin typeface="Arial"/>
                <a:cs typeface="Arial"/>
              </a:rPr>
              <a:t>nem 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feltétlenül </a:t>
            </a:r>
            <a:r>
              <a:rPr sz="1200" spc="15" dirty="0">
                <a:solidFill>
                  <a:srgbClr val="FFFFFF"/>
                </a:solidFill>
                <a:latin typeface="Arial"/>
                <a:cs typeface="Arial"/>
              </a:rPr>
              <a:t>tükrözi az Európai Unió 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hivatalos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álláspontját.</a:t>
            </a:r>
            <a:endParaRPr sz="1200" dirty="0">
              <a:latin typeface="Arial"/>
              <a:cs typeface="Arial"/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48A862EA-A3A7-4E43-8ECC-2D74E730DCA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5177" y="5046500"/>
            <a:ext cx="5155273" cy="626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049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1" r:id="rId2"/>
    <p:sldLayoutId id="2147483667" r:id="rId3"/>
    <p:sldLayoutId id="2147483668" r:id="rId4"/>
    <p:sldLayoutId id="2147483663" r:id="rId5"/>
    <p:sldLayoutId id="2147483662" r:id="rId6"/>
    <p:sldLayoutId id="2147483669" r:id="rId7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56457" y="1123156"/>
            <a:ext cx="8647642" cy="10185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 txBox="1"/>
          <p:nvPr/>
        </p:nvSpPr>
        <p:spPr>
          <a:xfrm>
            <a:off x="1448335" y="5574458"/>
            <a:ext cx="9811445" cy="2409634"/>
          </a:xfrm>
          <a:prstGeom prst="rect">
            <a:avLst/>
          </a:prstGeom>
        </p:spPr>
        <p:txBody>
          <a:bodyPr vert="horz" wrap="square" lIns="0" tIns="138430" rIns="0" bIns="0" rtlCol="0">
            <a:spAutoFit/>
          </a:bodyPr>
          <a:lstStyle/>
          <a:p>
            <a:pPr marL="12700" marR="5080">
              <a:lnSpc>
                <a:spcPts val="5940"/>
              </a:lnSpc>
              <a:spcBef>
                <a:spcPts val="1090"/>
              </a:spcBef>
            </a:pPr>
            <a:r>
              <a:rPr lang="fr-FR" sz="5750" b="1" spc="125" dirty="0">
                <a:solidFill>
                  <a:srgbClr val="FFFFFF"/>
                </a:solidFill>
                <a:latin typeface="Arial"/>
                <a:cs typeface="Arial"/>
              </a:rPr>
              <a:t>LAKÓGYŰLÉS MINTAPREZENTÁCIÓ ÉPÜLETFELÚJÍTÁSRÓL </a:t>
            </a:r>
            <a:endParaRPr lang="fr-FR" sz="5750" dirty="0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3526459" y="10133173"/>
            <a:ext cx="7419340" cy="5911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3099"/>
              </a:lnSpc>
              <a:spcBef>
                <a:spcPts val="90"/>
              </a:spcBef>
            </a:pPr>
            <a:r>
              <a:rPr sz="1200" spc="20" dirty="0">
                <a:solidFill>
                  <a:srgbClr val="FFFFFF"/>
                </a:solidFill>
                <a:latin typeface="Arial"/>
                <a:cs typeface="Arial"/>
              </a:rPr>
              <a:t>Ez a 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projekt </a:t>
            </a:r>
            <a:r>
              <a:rPr sz="1200" spc="15" dirty="0">
                <a:solidFill>
                  <a:srgbClr val="FFFFFF"/>
                </a:solidFill>
                <a:latin typeface="Arial"/>
                <a:cs typeface="Arial"/>
              </a:rPr>
              <a:t>az Európai Unió 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Horizon </a:t>
            </a:r>
            <a:r>
              <a:rPr sz="1200" spc="15" dirty="0">
                <a:solidFill>
                  <a:srgbClr val="FFFFFF"/>
                </a:solidFill>
                <a:latin typeface="Arial"/>
                <a:cs typeface="Arial"/>
              </a:rPr>
              <a:t>2020 kutatási és 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innovációs programjának </a:t>
            </a:r>
            <a:r>
              <a:rPr sz="1200" spc="15" dirty="0">
                <a:solidFill>
                  <a:srgbClr val="FFFFFF"/>
                </a:solidFill>
                <a:latin typeface="Arial"/>
                <a:cs typeface="Arial"/>
              </a:rPr>
              <a:t>támogatásában részesült,  </a:t>
            </a:r>
            <a:r>
              <a:rPr sz="1200" spc="20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845652. </a:t>
            </a:r>
            <a:r>
              <a:rPr sz="1200" spc="15" dirty="0">
                <a:solidFill>
                  <a:srgbClr val="FFFFFF"/>
                </a:solidFill>
                <a:latin typeface="Arial"/>
                <a:cs typeface="Arial"/>
              </a:rPr>
              <a:t>sz. támogatási szerződés keretében. Jelen dokumentum tartalma </a:t>
            </a:r>
            <a:r>
              <a:rPr sz="1200" spc="20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1200" spc="15" dirty="0">
                <a:solidFill>
                  <a:srgbClr val="FFFFFF"/>
                </a:solidFill>
                <a:latin typeface="Arial"/>
                <a:cs typeface="Arial"/>
              </a:rPr>
              <a:t>RenoHUb konzorcium  kizárólagos felelőssége, és </a:t>
            </a:r>
            <a:r>
              <a:rPr sz="1200" spc="20" dirty="0">
                <a:solidFill>
                  <a:srgbClr val="FFFFFF"/>
                </a:solidFill>
                <a:latin typeface="Arial"/>
                <a:cs typeface="Arial"/>
              </a:rPr>
              <a:t>nem 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feltétlenül </a:t>
            </a:r>
            <a:r>
              <a:rPr sz="1200" spc="15" dirty="0">
                <a:solidFill>
                  <a:srgbClr val="FFFFFF"/>
                </a:solidFill>
                <a:latin typeface="Arial"/>
                <a:cs typeface="Arial"/>
              </a:rPr>
              <a:t>tükrözi az Európai Unió 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hivatalos</a:t>
            </a:r>
            <a:r>
              <a:rPr sz="12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álláspontját.</a:t>
            </a:r>
            <a:endParaRPr sz="1200" dirty="0">
              <a:latin typeface="Arial"/>
              <a:cs typeface="Arial"/>
            </a:endParaRPr>
          </a:p>
        </p:txBody>
      </p:sp>
      <p:pic>
        <p:nvPicPr>
          <p:cNvPr id="65" name="Kép 64">
            <a:extLst>
              <a:ext uri="{FF2B5EF4-FFF2-40B4-BE49-F238E27FC236}">
                <a16:creationId xmlns:a16="http://schemas.microsoft.com/office/drawing/2014/main" id="{4936D525-1A5F-408B-8D7D-B2CE9C71EF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335" y="1153129"/>
            <a:ext cx="5846076" cy="2496317"/>
          </a:xfrm>
          <a:prstGeom prst="rect">
            <a:avLst/>
          </a:prstGeom>
        </p:spPr>
      </p:pic>
      <p:pic>
        <p:nvPicPr>
          <p:cNvPr id="68" name="Kép 67">
            <a:extLst>
              <a:ext uri="{FF2B5EF4-FFF2-40B4-BE49-F238E27FC236}">
                <a16:creationId xmlns:a16="http://schemas.microsoft.com/office/drawing/2014/main" id="{C8A59250-7969-467E-A633-F5476EA62F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755" y="2378075"/>
            <a:ext cx="4486439" cy="1361731"/>
          </a:xfrm>
          <a:prstGeom prst="rect">
            <a:avLst/>
          </a:prstGeom>
        </p:spPr>
      </p:pic>
      <p:pic>
        <p:nvPicPr>
          <p:cNvPr id="71" name="Kép 70">
            <a:extLst>
              <a:ext uri="{FF2B5EF4-FFF2-40B4-BE49-F238E27FC236}">
                <a16:creationId xmlns:a16="http://schemas.microsoft.com/office/drawing/2014/main" id="{40A5B34E-0F3C-4EF7-9CBA-36D7D59857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673" y="10163260"/>
            <a:ext cx="796512" cy="543076"/>
          </a:xfrm>
          <a:prstGeom prst="rect">
            <a:avLst/>
          </a:prstGeom>
        </p:spPr>
      </p:pic>
      <p:sp>
        <p:nvSpPr>
          <p:cNvPr id="72" name="Dia számának helye 71">
            <a:extLst>
              <a:ext uri="{FF2B5EF4-FFF2-40B4-BE49-F238E27FC236}">
                <a16:creationId xmlns:a16="http://schemas.microsoft.com/office/drawing/2014/main" id="{900D0406-4169-4BA9-B474-0A2EAA87DEF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hu-HU" smtClean="0"/>
              <a:t>1</a:t>
            </a:fld>
            <a:endParaRPr lang="hu-HU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3">
            <a:extLst>
              <a:ext uri="{FF2B5EF4-FFF2-40B4-BE49-F238E27FC236}">
                <a16:creationId xmlns:a16="http://schemas.microsoft.com/office/drawing/2014/main" id="{8D05A2BF-7F13-4576-A92A-1E7263C9FB55}"/>
              </a:ext>
            </a:extLst>
          </p:cNvPr>
          <p:cNvSpPr/>
          <p:nvPr/>
        </p:nvSpPr>
        <p:spPr>
          <a:xfrm>
            <a:off x="18738850" y="10455276"/>
            <a:ext cx="449580" cy="449580"/>
          </a:xfrm>
          <a:custGeom>
            <a:avLst/>
            <a:gdLst/>
            <a:ahLst/>
            <a:cxnLst/>
            <a:rect l="l" t="t" r="r" b="b"/>
            <a:pathLst>
              <a:path w="449580" h="449579">
                <a:moveTo>
                  <a:pt x="224600" y="0"/>
                </a:moveTo>
                <a:lnTo>
                  <a:pt x="179334" y="4562"/>
                </a:lnTo>
                <a:lnTo>
                  <a:pt x="137173" y="17649"/>
                </a:lnTo>
                <a:lnTo>
                  <a:pt x="99021" y="38356"/>
                </a:lnTo>
                <a:lnTo>
                  <a:pt x="65782" y="65782"/>
                </a:lnTo>
                <a:lnTo>
                  <a:pt x="38356" y="99021"/>
                </a:lnTo>
                <a:lnTo>
                  <a:pt x="17649" y="137173"/>
                </a:lnTo>
                <a:lnTo>
                  <a:pt x="4562" y="179334"/>
                </a:lnTo>
                <a:lnTo>
                  <a:pt x="0" y="224600"/>
                </a:lnTo>
                <a:lnTo>
                  <a:pt x="4562" y="269866"/>
                </a:lnTo>
                <a:lnTo>
                  <a:pt x="17649" y="312027"/>
                </a:lnTo>
                <a:lnTo>
                  <a:pt x="38356" y="350179"/>
                </a:lnTo>
                <a:lnTo>
                  <a:pt x="65782" y="383418"/>
                </a:lnTo>
                <a:lnTo>
                  <a:pt x="99021" y="410844"/>
                </a:lnTo>
                <a:lnTo>
                  <a:pt x="137173" y="431551"/>
                </a:lnTo>
                <a:lnTo>
                  <a:pt x="179334" y="444638"/>
                </a:lnTo>
                <a:lnTo>
                  <a:pt x="224600" y="449200"/>
                </a:lnTo>
                <a:lnTo>
                  <a:pt x="269863" y="444638"/>
                </a:lnTo>
                <a:lnTo>
                  <a:pt x="312022" y="431551"/>
                </a:lnTo>
                <a:lnTo>
                  <a:pt x="350174" y="410844"/>
                </a:lnTo>
                <a:lnTo>
                  <a:pt x="383415" y="383418"/>
                </a:lnTo>
                <a:lnTo>
                  <a:pt x="410841" y="350179"/>
                </a:lnTo>
                <a:lnTo>
                  <a:pt x="431550" y="312027"/>
                </a:lnTo>
                <a:lnTo>
                  <a:pt x="444637" y="269866"/>
                </a:lnTo>
                <a:lnTo>
                  <a:pt x="449200" y="224600"/>
                </a:lnTo>
                <a:lnTo>
                  <a:pt x="444637" y="179334"/>
                </a:lnTo>
                <a:lnTo>
                  <a:pt x="431550" y="137173"/>
                </a:lnTo>
                <a:lnTo>
                  <a:pt x="410841" y="99021"/>
                </a:lnTo>
                <a:lnTo>
                  <a:pt x="383415" y="65782"/>
                </a:lnTo>
                <a:lnTo>
                  <a:pt x="350174" y="38356"/>
                </a:lnTo>
                <a:lnTo>
                  <a:pt x="312022" y="17649"/>
                </a:lnTo>
                <a:lnTo>
                  <a:pt x="269863" y="4562"/>
                </a:lnTo>
                <a:lnTo>
                  <a:pt x="224600" y="0"/>
                </a:lnTo>
                <a:close/>
              </a:path>
            </a:pathLst>
          </a:custGeom>
          <a:solidFill>
            <a:srgbClr val="2F45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04EABE4F-8714-4367-82E5-253AF9D8F8F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hu-HU" smtClean="0"/>
              <a:pPr/>
              <a:t>10</a:t>
            </a:fld>
            <a:endParaRPr lang="hu-HU" dirty="0"/>
          </a:p>
        </p:txBody>
      </p:sp>
      <p:sp>
        <p:nvSpPr>
          <p:cNvPr id="4" name="object 17">
            <a:extLst>
              <a:ext uri="{FF2B5EF4-FFF2-40B4-BE49-F238E27FC236}">
                <a16:creationId xmlns:a16="http://schemas.microsoft.com/office/drawing/2014/main" id="{27E82E0E-96EB-4EF9-A1F8-7CC9C854CC79}"/>
              </a:ext>
            </a:extLst>
          </p:cNvPr>
          <p:cNvSpPr txBox="1">
            <a:spLocks/>
          </p:cNvSpPr>
          <p:nvPr/>
        </p:nvSpPr>
        <p:spPr>
          <a:xfrm>
            <a:off x="1042854" y="1866712"/>
            <a:ext cx="9542596" cy="118109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90"/>
              </a:spcBef>
            </a:pPr>
            <a:r>
              <a:rPr lang="hu-HU" sz="3800" b="1" kern="0" spc="-10" dirty="0">
                <a:solidFill>
                  <a:srgbClr val="2F45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HŐMENNYISÉGMÉRÉS, HŐSZABÁLYZÁS</a:t>
            </a:r>
            <a:endParaRPr lang="hu-HU" sz="3800" b="1" kern="0" spc="75" dirty="0">
              <a:solidFill>
                <a:srgbClr val="2F45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oogle Shape;148;p9" descr="https://encrypted-tbn3.gstatic.com/images?q=tbn:ANd9GcTUJ9lXsDEa3eB6yKBuFfuhdUhvjPyVHSNdoD2ubbPPblnizhJQ">
            <a:extLst>
              <a:ext uri="{FF2B5EF4-FFF2-40B4-BE49-F238E27FC236}">
                <a16:creationId xmlns:a16="http://schemas.microsoft.com/office/drawing/2014/main" id="{13061796-86EA-423D-8B0C-2B3AEC7BC7D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34366" y="5883275"/>
            <a:ext cx="3803635" cy="4232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49;p9" descr="http://www.mt-merestechnika.net/typo3temp/fl_realurl_image/bild-53-funk-heizkostenverteiler-d3.gif">
            <a:extLst>
              <a:ext uri="{FF2B5EF4-FFF2-40B4-BE49-F238E27FC236}">
                <a16:creationId xmlns:a16="http://schemas.microsoft.com/office/drawing/2014/main" id="{394002DD-A1C4-4C0F-9CB0-B2014448D88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21589" y="3369654"/>
            <a:ext cx="4464360" cy="605367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9" name="Google Shape;150;p9">
            <a:extLst>
              <a:ext uri="{FF2B5EF4-FFF2-40B4-BE49-F238E27FC236}">
                <a16:creationId xmlns:a16="http://schemas.microsoft.com/office/drawing/2014/main" id="{68695505-F87A-474E-926F-64E7104D673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186448" y="2343223"/>
            <a:ext cx="5552402" cy="708010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Google Shape;151;p9">
            <a:extLst>
              <a:ext uri="{FF2B5EF4-FFF2-40B4-BE49-F238E27FC236}">
                <a16:creationId xmlns:a16="http://schemas.microsoft.com/office/drawing/2014/main" id="{B30505A3-9A19-4DF2-9E1B-ADD60D1FA63E}"/>
              </a:ext>
            </a:extLst>
          </p:cNvPr>
          <p:cNvCxnSpPr>
            <a:cxnSpLocks/>
          </p:cNvCxnSpPr>
          <p:nvPr/>
        </p:nvCxnSpPr>
        <p:spPr>
          <a:xfrm flipH="1">
            <a:off x="10992212" y="4213512"/>
            <a:ext cx="4622439" cy="1669762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11926671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3">
            <a:extLst>
              <a:ext uri="{FF2B5EF4-FFF2-40B4-BE49-F238E27FC236}">
                <a16:creationId xmlns:a16="http://schemas.microsoft.com/office/drawing/2014/main" id="{8D05A2BF-7F13-4576-A92A-1E7263C9FB55}"/>
              </a:ext>
            </a:extLst>
          </p:cNvPr>
          <p:cNvSpPr/>
          <p:nvPr/>
        </p:nvSpPr>
        <p:spPr>
          <a:xfrm>
            <a:off x="18738850" y="10455276"/>
            <a:ext cx="449580" cy="449580"/>
          </a:xfrm>
          <a:custGeom>
            <a:avLst/>
            <a:gdLst/>
            <a:ahLst/>
            <a:cxnLst/>
            <a:rect l="l" t="t" r="r" b="b"/>
            <a:pathLst>
              <a:path w="449580" h="449579">
                <a:moveTo>
                  <a:pt x="224600" y="0"/>
                </a:moveTo>
                <a:lnTo>
                  <a:pt x="179334" y="4562"/>
                </a:lnTo>
                <a:lnTo>
                  <a:pt x="137173" y="17649"/>
                </a:lnTo>
                <a:lnTo>
                  <a:pt x="99021" y="38356"/>
                </a:lnTo>
                <a:lnTo>
                  <a:pt x="65782" y="65782"/>
                </a:lnTo>
                <a:lnTo>
                  <a:pt x="38356" y="99021"/>
                </a:lnTo>
                <a:lnTo>
                  <a:pt x="17649" y="137173"/>
                </a:lnTo>
                <a:lnTo>
                  <a:pt x="4562" y="179334"/>
                </a:lnTo>
                <a:lnTo>
                  <a:pt x="0" y="224600"/>
                </a:lnTo>
                <a:lnTo>
                  <a:pt x="4562" y="269866"/>
                </a:lnTo>
                <a:lnTo>
                  <a:pt x="17649" y="312027"/>
                </a:lnTo>
                <a:lnTo>
                  <a:pt x="38356" y="350179"/>
                </a:lnTo>
                <a:lnTo>
                  <a:pt x="65782" y="383418"/>
                </a:lnTo>
                <a:lnTo>
                  <a:pt x="99021" y="410844"/>
                </a:lnTo>
                <a:lnTo>
                  <a:pt x="137173" y="431551"/>
                </a:lnTo>
                <a:lnTo>
                  <a:pt x="179334" y="444638"/>
                </a:lnTo>
                <a:lnTo>
                  <a:pt x="224600" y="449200"/>
                </a:lnTo>
                <a:lnTo>
                  <a:pt x="269863" y="444638"/>
                </a:lnTo>
                <a:lnTo>
                  <a:pt x="312022" y="431551"/>
                </a:lnTo>
                <a:lnTo>
                  <a:pt x="350174" y="410844"/>
                </a:lnTo>
                <a:lnTo>
                  <a:pt x="383415" y="383418"/>
                </a:lnTo>
                <a:lnTo>
                  <a:pt x="410841" y="350179"/>
                </a:lnTo>
                <a:lnTo>
                  <a:pt x="431550" y="312027"/>
                </a:lnTo>
                <a:lnTo>
                  <a:pt x="444637" y="269866"/>
                </a:lnTo>
                <a:lnTo>
                  <a:pt x="449200" y="224600"/>
                </a:lnTo>
                <a:lnTo>
                  <a:pt x="444637" y="179334"/>
                </a:lnTo>
                <a:lnTo>
                  <a:pt x="431550" y="137173"/>
                </a:lnTo>
                <a:lnTo>
                  <a:pt x="410841" y="99021"/>
                </a:lnTo>
                <a:lnTo>
                  <a:pt x="383415" y="65782"/>
                </a:lnTo>
                <a:lnTo>
                  <a:pt x="350174" y="38356"/>
                </a:lnTo>
                <a:lnTo>
                  <a:pt x="312022" y="17649"/>
                </a:lnTo>
                <a:lnTo>
                  <a:pt x="269863" y="4562"/>
                </a:lnTo>
                <a:lnTo>
                  <a:pt x="224600" y="0"/>
                </a:lnTo>
                <a:close/>
              </a:path>
            </a:pathLst>
          </a:custGeom>
          <a:solidFill>
            <a:srgbClr val="2F45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04EABE4F-8714-4367-82E5-253AF9D8F8F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hu-HU" smtClean="0"/>
              <a:pPr/>
              <a:t>11</a:t>
            </a:fld>
            <a:endParaRPr lang="hu-HU" dirty="0"/>
          </a:p>
        </p:txBody>
      </p:sp>
      <p:sp>
        <p:nvSpPr>
          <p:cNvPr id="4" name="object 17">
            <a:extLst>
              <a:ext uri="{FF2B5EF4-FFF2-40B4-BE49-F238E27FC236}">
                <a16:creationId xmlns:a16="http://schemas.microsoft.com/office/drawing/2014/main" id="{64BE7EA7-11BD-4D19-A157-A6FA13DF3CEF}"/>
              </a:ext>
            </a:extLst>
          </p:cNvPr>
          <p:cNvSpPr txBox="1">
            <a:spLocks/>
          </p:cNvSpPr>
          <p:nvPr/>
        </p:nvSpPr>
        <p:spPr>
          <a:xfrm>
            <a:off x="1042854" y="1866712"/>
            <a:ext cx="6646995" cy="59631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90"/>
              </a:spcBef>
            </a:pPr>
            <a:r>
              <a:rPr lang="hu-HU" sz="3800" b="1" kern="0" spc="-10" dirty="0">
                <a:solidFill>
                  <a:srgbClr val="2F45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PÁLYÁZAT</a:t>
            </a:r>
            <a:endParaRPr lang="hu-HU" sz="3800" b="1" kern="0" spc="75" dirty="0">
              <a:solidFill>
                <a:srgbClr val="2F45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9F253AB9-8C95-4DD4-A1D7-24A98B06F6FE}"/>
              </a:ext>
            </a:extLst>
          </p:cNvPr>
          <p:cNvSpPr txBox="1"/>
          <p:nvPr/>
        </p:nvSpPr>
        <p:spPr>
          <a:xfrm>
            <a:off x="1039945" y="3120487"/>
            <a:ext cx="13944600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l" rtl="0">
              <a:buSzPts val="3200"/>
              <a:buFont typeface="Arial" panose="020B0604020202020204" pitchFamily="34" charset="0"/>
              <a:buChar char="•"/>
            </a:pPr>
            <a:r>
              <a:rPr lang="hu-HU" sz="4000" dirty="0"/>
              <a:t>Vissza nem térítendő, utófinanszírozó</a:t>
            </a:r>
          </a:p>
          <a:p>
            <a:pPr marL="571500" indent="-571500" algn="l" rtl="0">
              <a:buSzPts val="3200"/>
              <a:buFont typeface="Arial" panose="020B0604020202020204" pitchFamily="34" charset="0"/>
              <a:buChar char="•"/>
            </a:pPr>
            <a:r>
              <a:rPr lang="hu-HU" sz="4000" dirty="0"/>
              <a:t>Csak komplex beruházásra biztosít támogatást</a:t>
            </a:r>
          </a:p>
          <a:p>
            <a:pPr marL="1485900" lvl="2" indent="-571500">
              <a:buSzPts val="3200"/>
              <a:buFont typeface="Arial" panose="020B0604020202020204" pitchFamily="34" charset="0"/>
              <a:buChar char="•"/>
            </a:pPr>
            <a:r>
              <a:rPr lang="hu-HU" sz="4000" dirty="0"/>
              <a:t>2014/4 TNM rendelet módosítás alapján </a:t>
            </a:r>
          </a:p>
          <a:p>
            <a:pPr marL="571500" indent="-571500" algn="l" rtl="0">
              <a:buSzPts val="3200"/>
              <a:buFont typeface="Arial" panose="020B0604020202020204" pitchFamily="34" charset="0"/>
              <a:buChar char="•"/>
            </a:pPr>
            <a:r>
              <a:rPr lang="hu-HU" sz="4000" dirty="0"/>
              <a:t>Hőszigetelés teljes körű</a:t>
            </a:r>
          </a:p>
          <a:p>
            <a:pPr marL="571500" indent="-571500" algn="l" rtl="0">
              <a:buSzPts val="3200"/>
              <a:buFont typeface="Arial" panose="020B0604020202020204" pitchFamily="34" charset="0"/>
              <a:buChar char="•"/>
            </a:pPr>
            <a:r>
              <a:rPr lang="hu-HU" sz="4000" dirty="0"/>
              <a:t>Nyílászárók cseréje ( lakások )</a:t>
            </a:r>
          </a:p>
          <a:p>
            <a:pPr marL="571500" indent="-571500" algn="l" rtl="0">
              <a:buSzPts val="3200"/>
              <a:buFont typeface="Arial" panose="020B0604020202020204" pitchFamily="34" charset="0"/>
              <a:buChar char="•"/>
            </a:pPr>
            <a:r>
              <a:rPr lang="hu-HU" sz="4000" dirty="0"/>
              <a:t>A 2 tétel csak együttesen kap támogatást</a:t>
            </a:r>
          </a:p>
          <a:p>
            <a:pPr marL="571500" indent="-571500" algn="l" rtl="0">
              <a:buSzPts val="3200"/>
              <a:buFont typeface="Arial" panose="020B0604020202020204" pitchFamily="34" charset="0"/>
              <a:buChar char="•"/>
            </a:pPr>
            <a:endParaRPr lang="hu-HU" sz="4000" dirty="0"/>
          </a:p>
          <a:p>
            <a:pPr marL="571500" indent="-571500" algn="l" rtl="0">
              <a:buSzPts val="3200"/>
              <a:buFont typeface="Arial" panose="020B0604020202020204" pitchFamily="34" charset="0"/>
              <a:buChar char="•"/>
            </a:pPr>
            <a:r>
              <a:rPr lang="hu-HU" sz="4000" dirty="0"/>
              <a:t>Hőmennyiségmérés , termosztatikus szelepek </a:t>
            </a:r>
          </a:p>
          <a:p>
            <a:pPr marL="571500" indent="-571500" algn="l" rtl="0">
              <a:buSzPts val="3200"/>
              <a:buFont typeface="Arial" panose="020B0604020202020204" pitchFamily="34" charset="0"/>
              <a:buChar char="•"/>
            </a:pPr>
            <a:r>
              <a:rPr lang="hu-HU" sz="4000" dirty="0"/>
              <a:t>Opciók: </a:t>
            </a:r>
          </a:p>
          <a:p>
            <a:pPr marL="1485900" lvl="2" indent="-571500">
              <a:buSzPts val="3200"/>
              <a:buFont typeface="Arial" panose="020B0604020202020204" pitchFamily="34" charset="0"/>
              <a:buChar char="•"/>
            </a:pPr>
            <a:r>
              <a:rPr lang="hu-HU" sz="4000" dirty="0"/>
              <a:t>fűtési körszabályozás szabályozás</a:t>
            </a:r>
          </a:p>
          <a:p>
            <a:pPr marL="1485900" lvl="2" indent="-571500">
              <a:buSzPts val="3200"/>
              <a:buFont typeface="Arial" panose="020B0604020202020204" pitchFamily="34" charset="0"/>
              <a:buChar char="•"/>
            </a:pPr>
            <a:r>
              <a:rPr lang="hu-HU" sz="4000" dirty="0"/>
              <a:t>napkollektor</a:t>
            </a:r>
          </a:p>
        </p:txBody>
      </p:sp>
    </p:spTree>
    <p:extLst>
      <p:ext uri="{BB962C8B-B14F-4D97-AF65-F5344CB8AC3E}">
        <p14:creationId xmlns:p14="http://schemas.microsoft.com/office/powerpoint/2010/main" val="37325088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3">
            <a:extLst>
              <a:ext uri="{FF2B5EF4-FFF2-40B4-BE49-F238E27FC236}">
                <a16:creationId xmlns:a16="http://schemas.microsoft.com/office/drawing/2014/main" id="{8D05A2BF-7F13-4576-A92A-1E7263C9FB55}"/>
              </a:ext>
            </a:extLst>
          </p:cNvPr>
          <p:cNvSpPr/>
          <p:nvPr/>
        </p:nvSpPr>
        <p:spPr>
          <a:xfrm>
            <a:off x="18738850" y="10455276"/>
            <a:ext cx="449580" cy="449580"/>
          </a:xfrm>
          <a:custGeom>
            <a:avLst/>
            <a:gdLst/>
            <a:ahLst/>
            <a:cxnLst/>
            <a:rect l="l" t="t" r="r" b="b"/>
            <a:pathLst>
              <a:path w="449580" h="449579">
                <a:moveTo>
                  <a:pt x="224600" y="0"/>
                </a:moveTo>
                <a:lnTo>
                  <a:pt x="179334" y="4562"/>
                </a:lnTo>
                <a:lnTo>
                  <a:pt x="137173" y="17649"/>
                </a:lnTo>
                <a:lnTo>
                  <a:pt x="99021" y="38356"/>
                </a:lnTo>
                <a:lnTo>
                  <a:pt x="65782" y="65782"/>
                </a:lnTo>
                <a:lnTo>
                  <a:pt x="38356" y="99021"/>
                </a:lnTo>
                <a:lnTo>
                  <a:pt x="17649" y="137173"/>
                </a:lnTo>
                <a:lnTo>
                  <a:pt x="4562" y="179334"/>
                </a:lnTo>
                <a:lnTo>
                  <a:pt x="0" y="224600"/>
                </a:lnTo>
                <a:lnTo>
                  <a:pt x="4562" y="269866"/>
                </a:lnTo>
                <a:lnTo>
                  <a:pt x="17649" y="312027"/>
                </a:lnTo>
                <a:lnTo>
                  <a:pt x="38356" y="350179"/>
                </a:lnTo>
                <a:lnTo>
                  <a:pt x="65782" y="383418"/>
                </a:lnTo>
                <a:lnTo>
                  <a:pt x="99021" y="410844"/>
                </a:lnTo>
                <a:lnTo>
                  <a:pt x="137173" y="431551"/>
                </a:lnTo>
                <a:lnTo>
                  <a:pt x="179334" y="444638"/>
                </a:lnTo>
                <a:lnTo>
                  <a:pt x="224600" y="449200"/>
                </a:lnTo>
                <a:lnTo>
                  <a:pt x="269863" y="444638"/>
                </a:lnTo>
                <a:lnTo>
                  <a:pt x="312022" y="431551"/>
                </a:lnTo>
                <a:lnTo>
                  <a:pt x="350174" y="410844"/>
                </a:lnTo>
                <a:lnTo>
                  <a:pt x="383415" y="383418"/>
                </a:lnTo>
                <a:lnTo>
                  <a:pt x="410841" y="350179"/>
                </a:lnTo>
                <a:lnTo>
                  <a:pt x="431550" y="312027"/>
                </a:lnTo>
                <a:lnTo>
                  <a:pt x="444637" y="269866"/>
                </a:lnTo>
                <a:lnTo>
                  <a:pt x="449200" y="224600"/>
                </a:lnTo>
                <a:lnTo>
                  <a:pt x="444637" y="179334"/>
                </a:lnTo>
                <a:lnTo>
                  <a:pt x="431550" y="137173"/>
                </a:lnTo>
                <a:lnTo>
                  <a:pt x="410841" y="99021"/>
                </a:lnTo>
                <a:lnTo>
                  <a:pt x="383415" y="65782"/>
                </a:lnTo>
                <a:lnTo>
                  <a:pt x="350174" y="38356"/>
                </a:lnTo>
                <a:lnTo>
                  <a:pt x="312022" y="17649"/>
                </a:lnTo>
                <a:lnTo>
                  <a:pt x="269863" y="4562"/>
                </a:lnTo>
                <a:lnTo>
                  <a:pt x="224600" y="0"/>
                </a:lnTo>
                <a:close/>
              </a:path>
            </a:pathLst>
          </a:custGeom>
          <a:solidFill>
            <a:srgbClr val="2F45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04EABE4F-8714-4367-82E5-253AF9D8F8F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hu-HU" smtClean="0"/>
              <a:pPr/>
              <a:t>12</a:t>
            </a:fld>
            <a:endParaRPr lang="hu-HU" dirty="0"/>
          </a:p>
        </p:txBody>
      </p:sp>
      <p:sp>
        <p:nvSpPr>
          <p:cNvPr id="4" name="object 17">
            <a:extLst>
              <a:ext uri="{FF2B5EF4-FFF2-40B4-BE49-F238E27FC236}">
                <a16:creationId xmlns:a16="http://schemas.microsoft.com/office/drawing/2014/main" id="{64BE7EA7-11BD-4D19-A157-A6FA13DF3CEF}"/>
              </a:ext>
            </a:extLst>
          </p:cNvPr>
          <p:cNvSpPr txBox="1">
            <a:spLocks/>
          </p:cNvSpPr>
          <p:nvPr/>
        </p:nvSpPr>
        <p:spPr>
          <a:xfrm>
            <a:off x="1042854" y="1866712"/>
            <a:ext cx="6646995" cy="59631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90"/>
              </a:spcBef>
            </a:pPr>
            <a:r>
              <a:rPr lang="hu-HU" sz="3800" b="1" kern="0" spc="-10" dirty="0">
                <a:solidFill>
                  <a:srgbClr val="2F45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STRANG SZABÁLYZÁS</a:t>
            </a:r>
            <a:endParaRPr lang="hu-HU" sz="3800" b="1" kern="0" spc="75" dirty="0">
              <a:solidFill>
                <a:srgbClr val="2F45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oogle Shape;163;p11" descr="strangszab_02.jpg">
            <a:extLst>
              <a:ext uri="{FF2B5EF4-FFF2-40B4-BE49-F238E27FC236}">
                <a16:creationId xmlns:a16="http://schemas.microsoft.com/office/drawing/2014/main" id="{DB3BE8B3-9697-4D1A-98B2-2F141722CFF7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33050" y="3240095"/>
            <a:ext cx="6102226" cy="5816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64;p11" descr="tavhohasznos_clip_image002.gif">
            <a:extLst>
              <a:ext uri="{FF2B5EF4-FFF2-40B4-BE49-F238E27FC236}">
                <a16:creationId xmlns:a16="http://schemas.microsoft.com/office/drawing/2014/main" id="{C6A916E7-0DAF-4461-969C-74F43576ED0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22378" y="3625333"/>
            <a:ext cx="6709718" cy="50457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25892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3">
            <a:extLst>
              <a:ext uri="{FF2B5EF4-FFF2-40B4-BE49-F238E27FC236}">
                <a16:creationId xmlns:a16="http://schemas.microsoft.com/office/drawing/2014/main" id="{8D05A2BF-7F13-4576-A92A-1E7263C9FB55}"/>
              </a:ext>
            </a:extLst>
          </p:cNvPr>
          <p:cNvSpPr/>
          <p:nvPr/>
        </p:nvSpPr>
        <p:spPr>
          <a:xfrm>
            <a:off x="18738850" y="10455276"/>
            <a:ext cx="449580" cy="449580"/>
          </a:xfrm>
          <a:custGeom>
            <a:avLst/>
            <a:gdLst/>
            <a:ahLst/>
            <a:cxnLst/>
            <a:rect l="l" t="t" r="r" b="b"/>
            <a:pathLst>
              <a:path w="449580" h="449579">
                <a:moveTo>
                  <a:pt x="224600" y="0"/>
                </a:moveTo>
                <a:lnTo>
                  <a:pt x="179334" y="4562"/>
                </a:lnTo>
                <a:lnTo>
                  <a:pt x="137173" y="17649"/>
                </a:lnTo>
                <a:lnTo>
                  <a:pt x="99021" y="38356"/>
                </a:lnTo>
                <a:lnTo>
                  <a:pt x="65782" y="65782"/>
                </a:lnTo>
                <a:lnTo>
                  <a:pt x="38356" y="99021"/>
                </a:lnTo>
                <a:lnTo>
                  <a:pt x="17649" y="137173"/>
                </a:lnTo>
                <a:lnTo>
                  <a:pt x="4562" y="179334"/>
                </a:lnTo>
                <a:lnTo>
                  <a:pt x="0" y="224600"/>
                </a:lnTo>
                <a:lnTo>
                  <a:pt x="4562" y="269866"/>
                </a:lnTo>
                <a:lnTo>
                  <a:pt x="17649" y="312027"/>
                </a:lnTo>
                <a:lnTo>
                  <a:pt x="38356" y="350179"/>
                </a:lnTo>
                <a:lnTo>
                  <a:pt x="65782" y="383418"/>
                </a:lnTo>
                <a:lnTo>
                  <a:pt x="99021" y="410844"/>
                </a:lnTo>
                <a:lnTo>
                  <a:pt x="137173" y="431551"/>
                </a:lnTo>
                <a:lnTo>
                  <a:pt x="179334" y="444638"/>
                </a:lnTo>
                <a:lnTo>
                  <a:pt x="224600" y="449200"/>
                </a:lnTo>
                <a:lnTo>
                  <a:pt x="269863" y="444638"/>
                </a:lnTo>
                <a:lnTo>
                  <a:pt x="312022" y="431551"/>
                </a:lnTo>
                <a:lnTo>
                  <a:pt x="350174" y="410844"/>
                </a:lnTo>
                <a:lnTo>
                  <a:pt x="383415" y="383418"/>
                </a:lnTo>
                <a:lnTo>
                  <a:pt x="410841" y="350179"/>
                </a:lnTo>
                <a:lnTo>
                  <a:pt x="431550" y="312027"/>
                </a:lnTo>
                <a:lnTo>
                  <a:pt x="444637" y="269866"/>
                </a:lnTo>
                <a:lnTo>
                  <a:pt x="449200" y="224600"/>
                </a:lnTo>
                <a:lnTo>
                  <a:pt x="444637" y="179334"/>
                </a:lnTo>
                <a:lnTo>
                  <a:pt x="431550" y="137173"/>
                </a:lnTo>
                <a:lnTo>
                  <a:pt x="410841" y="99021"/>
                </a:lnTo>
                <a:lnTo>
                  <a:pt x="383415" y="65782"/>
                </a:lnTo>
                <a:lnTo>
                  <a:pt x="350174" y="38356"/>
                </a:lnTo>
                <a:lnTo>
                  <a:pt x="312022" y="17649"/>
                </a:lnTo>
                <a:lnTo>
                  <a:pt x="269863" y="4562"/>
                </a:lnTo>
                <a:lnTo>
                  <a:pt x="224600" y="0"/>
                </a:lnTo>
                <a:close/>
              </a:path>
            </a:pathLst>
          </a:custGeom>
          <a:solidFill>
            <a:srgbClr val="2F45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04EABE4F-8714-4367-82E5-253AF9D8F8F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hu-HU" smtClean="0"/>
              <a:pPr/>
              <a:t>13</a:t>
            </a:fld>
            <a:endParaRPr lang="hu-HU" dirty="0"/>
          </a:p>
        </p:txBody>
      </p:sp>
      <p:sp>
        <p:nvSpPr>
          <p:cNvPr id="4" name="object 17">
            <a:extLst>
              <a:ext uri="{FF2B5EF4-FFF2-40B4-BE49-F238E27FC236}">
                <a16:creationId xmlns:a16="http://schemas.microsoft.com/office/drawing/2014/main" id="{64BE7EA7-11BD-4D19-A157-A6FA13DF3CEF}"/>
              </a:ext>
            </a:extLst>
          </p:cNvPr>
          <p:cNvSpPr txBox="1">
            <a:spLocks/>
          </p:cNvSpPr>
          <p:nvPr/>
        </p:nvSpPr>
        <p:spPr>
          <a:xfrm>
            <a:off x="1042854" y="1866712"/>
            <a:ext cx="10380796" cy="118109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90"/>
              </a:spcBef>
            </a:pPr>
            <a:r>
              <a:rPr lang="hu-HU" sz="3800" b="1" kern="0" spc="-10" dirty="0">
                <a:solidFill>
                  <a:srgbClr val="2F45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NAPKOLLEKTOR</a:t>
            </a:r>
            <a:br>
              <a:rPr lang="hu-HU" sz="3800" b="1" kern="0" spc="-10" dirty="0">
                <a:solidFill>
                  <a:srgbClr val="2F458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3800" b="1" kern="0" spc="-10" dirty="0">
                <a:solidFill>
                  <a:srgbClr val="2F45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LEHETSÉGES VERZIÓ</a:t>
            </a:r>
            <a:endParaRPr lang="hu-HU" sz="3800" b="1" kern="0" spc="75" dirty="0">
              <a:solidFill>
                <a:srgbClr val="2F45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oogle Shape;170;p12" descr="image001.png">
            <a:extLst>
              <a:ext uri="{FF2B5EF4-FFF2-40B4-BE49-F238E27FC236}">
                <a16:creationId xmlns:a16="http://schemas.microsoft.com/office/drawing/2014/main" id="{A57B6FB9-46C0-4539-A469-A076957E1A0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508250" y="2149475"/>
            <a:ext cx="7859844" cy="8246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71;p12" descr="20120302206.jpg">
            <a:extLst>
              <a:ext uri="{FF2B5EF4-FFF2-40B4-BE49-F238E27FC236}">
                <a16:creationId xmlns:a16="http://schemas.microsoft.com/office/drawing/2014/main" id="{CD8A6712-9F6D-4FB2-B45A-2F2264E8D70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18850" y="3597275"/>
            <a:ext cx="7332796" cy="547987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98912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3">
            <a:extLst>
              <a:ext uri="{FF2B5EF4-FFF2-40B4-BE49-F238E27FC236}">
                <a16:creationId xmlns:a16="http://schemas.microsoft.com/office/drawing/2014/main" id="{8D05A2BF-7F13-4576-A92A-1E7263C9FB55}"/>
              </a:ext>
            </a:extLst>
          </p:cNvPr>
          <p:cNvSpPr/>
          <p:nvPr/>
        </p:nvSpPr>
        <p:spPr>
          <a:xfrm>
            <a:off x="18738850" y="10455276"/>
            <a:ext cx="449580" cy="449580"/>
          </a:xfrm>
          <a:custGeom>
            <a:avLst/>
            <a:gdLst/>
            <a:ahLst/>
            <a:cxnLst/>
            <a:rect l="l" t="t" r="r" b="b"/>
            <a:pathLst>
              <a:path w="449580" h="449579">
                <a:moveTo>
                  <a:pt x="224600" y="0"/>
                </a:moveTo>
                <a:lnTo>
                  <a:pt x="179334" y="4562"/>
                </a:lnTo>
                <a:lnTo>
                  <a:pt x="137173" y="17649"/>
                </a:lnTo>
                <a:lnTo>
                  <a:pt x="99021" y="38356"/>
                </a:lnTo>
                <a:lnTo>
                  <a:pt x="65782" y="65782"/>
                </a:lnTo>
                <a:lnTo>
                  <a:pt x="38356" y="99021"/>
                </a:lnTo>
                <a:lnTo>
                  <a:pt x="17649" y="137173"/>
                </a:lnTo>
                <a:lnTo>
                  <a:pt x="4562" y="179334"/>
                </a:lnTo>
                <a:lnTo>
                  <a:pt x="0" y="224600"/>
                </a:lnTo>
                <a:lnTo>
                  <a:pt x="4562" y="269866"/>
                </a:lnTo>
                <a:lnTo>
                  <a:pt x="17649" y="312027"/>
                </a:lnTo>
                <a:lnTo>
                  <a:pt x="38356" y="350179"/>
                </a:lnTo>
                <a:lnTo>
                  <a:pt x="65782" y="383418"/>
                </a:lnTo>
                <a:lnTo>
                  <a:pt x="99021" y="410844"/>
                </a:lnTo>
                <a:lnTo>
                  <a:pt x="137173" y="431551"/>
                </a:lnTo>
                <a:lnTo>
                  <a:pt x="179334" y="444638"/>
                </a:lnTo>
                <a:lnTo>
                  <a:pt x="224600" y="449200"/>
                </a:lnTo>
                <a:lnTo>
                  <a:pt x="269863" y="444638"/>
                </a:lnTo>
                <a:lnTo>
                  <a:pt x="312022" y="431551"/>
                </a:lnTo>
                <a:lnTo>
                  <a:pt x="350174" y="410844"/>
                </a:lnTo>
                <a:lnTo>
                  <a:pt x="383415" y="383418"/>
                </a:lnTo>
                <a:lnTo>
                  <a:pt x="410841" y="350179"/>
                </a:lnTo>
                <a:lnTo>
                  <a:pt x="431550" y="312027"/>
                </a:lnTo>
                <a:lnTo>
                  <a:pt x="444637" y="269866"/>
                </a:lnTo>
                <a:lnTo>
                  <a:pt x="449200" y="224600"/>
                </a:lnTo>
                <a:lnTo>
                  <a:pt x="444637" y="179334"/>
                </a:lnTo>
                <a:lnTo>
                  <a:pt x="431550" y="137173"/>
                </a:lnTo>
                <a:lnTo>
                  <a:pt x="410841" y="99021"/>
                </a:lnTo>
                <a:lnTo>
                  <a:pt x="383415" y="65782"/>
                </a:lnTo>
                <a:lnTo>
                  <a:pt x="350174" y="38356"/>
                </a:lnTo>
                <a:lnTo>
                  <a:pt x="312022" y="17649"/>
                </a:lnTo>
                <a:lnTo>
                  <a:pt x="269863" y="4562"/>
                </a:lnTo>
                <a:lnTo>
                  <a:pt x="224600" y="0"/>
                </a:lnTo>
                <a:close/>
              </a:path>
            </a:pathLst>
          </a:custGeom>
          <a:solidFill>
            <a:srgbClr val="2F45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04EABE4F-8714-4367-82E5-253AF9D8F8F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hu-HU" smtClean="0"/>
              <a:pPr/>
              <a:t>14</a:t>
            </a:fld>
            <a:endParaRPr lang="hu-HU" dirty="0"/>
          </a:p>
        </p:txBody>
      </p:sp>
      <p:sp>
        <p:nvSpPr>
          <p:cNvPr id="4" name="object 17">
            <a:extLst>
              <a:ext uri="{FF2B5EF4-FFF2-40B4-BE49-F238E27FC236}">
                <a16:creationId xmlns:a16="http://schemas.microsoft.com/office/drawing/2014/main" id="{64BE7EA7-11BD-4D19-A157-A6FA13DF3CEF}"/>
              </a:ext>
            </a:extLst>
          </p:cNvPr>
          <p:cNvSpPr txBox="1">
            <a:spLocks/>
          </p:cNvSpPr>
          <p:nvPr/>
        </p:nvSpPr>
        <p:spPr>
          <a:xfrm>
            <a:off x="1042854" y="1866712"/>
            <a:ext cx="9466396" cy="59631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90"/>
              </a:spcBef>
            </a:pPr>
            <a:r>
              <a:rPr lang="hu-HU" sz="3800" b="1" kern="0" spc="-10" dirty="0">
                <a:solidFill>
                  <a:srgbClr val="2F45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BERUHÁZÁS MEGVALÓSÍTÁSA</a:t>
            </a:r>
            <a:endParaRPr lang="hu-HU" sz="3800" b="1" kern="0" spc="75" dirty="0">
              <a:solidFill>
                <a:srgbClr val="2F45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9F253AB9-8C95-4DD4-A1D7-24A98B06F6FE}"/>
              </a:ext>
            </a:extLst>
          </p:cNvPr>
          <p:cNvSpPr txBox="1"/>
          <p:nvPr/>
        </p:nvSpPr>
        <p:spPr>
          <a:xfrm>
            <a:off x="1039945" y="3120487"/>
            <a:ext cx="13944600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l" rtl="0">
              <a:buSzPts val="3200"/>
              <a:buFont typeface="Arial" panose="020B0604020202020204" pitchFamily="34" charset="0"/>
              <a:buChar char="•"/>
            </a:pPr>
            <a:r>
              <a:rPr lang="hu-HU" sz="4000" dirty="0"/>
              <a:t>Lakógyűlési határozat</a:t>
            </a:r>
          </a:p>
          <a:p>
            <a:pPr marL="1485900" lvl="2" indent="-571500">
              <a:buSzPts val="3200"/>
              <a:buFont typeface="Arial" panose="020B0604020202020204" pitchFamily="34" charset="0"/>
              <a:buChar char="•"/>
            </a:pPr>
            <a:r>
              <a:rPr lang="hu-HU" sz="4000" dirty="0"/>
              <a:t>Bizottság megalakítása</a:t>
            </a:r>
          </a:p>
          <a:p>
            <a:pPr marL="1485900" lvl="2" indent="-571500">
              <a:buSzPts val="3200"/>
              <a:buFont typeface="Arial" panose="020B0604020202020204" pitchFamily="34" charset="0"/>
              <a:buChar char="•"/>
            </a:pPr>
            <a:r>
              <a:rPr lang="hu-HU" sz="4000" dirty="0" err="1"/>
              <a:t>Lakásonkénti</a:t>
            </a:r>
            <a:r>
              <a:rPr lang="hu-HU" sz="4000" dirty="0"/>
              <a:t> felmérés</a:t>
            </a:r>
          </a:p>
          <a:p>
            <a:pPr marL="1485900" lvl="2" indent="-571500">
              <a:buSzPts val="3200"/>
              <a:buFont typeface="Arial" panose="020B0604020202020204" pitchFamily="34" charset="0"/>
              <a:buChar char="•"/>
            </a:pPr>
            <a:r>
              <a:rPr lang="hu-HU" sz="4000" dirty="0"/>
              <a:t>Kivitelező kiválasztás</a:t>
            </a:r>
          </a:p>
          <a:p>
            <a:pPr marL="571500" indent="-571500" algn="l" rtl="0">
              <a:buSzPts val="3200"/>
              <a:buFont typeface="Arial" panose="020B0604020202020204" pitchFamily="34" charset="0"/>
              <a:buChar char="•"/>
            </a:pPr>
            <a:r>
              <a:rPr lang="hu-HU" sz="4000" dirty="0"/>
              <a:t>Pályázat beadás</a:t>
            </a:r>
          </a:p>
          <a:p>
            <a:pPr marL="571500" indent="-571500" algn="l" rtl="0">
              <a:buSzPts val="3200"/>
              <a:buFont typeface="Arial" panose="020B0604020202020204" pitchFamily="34" charset="0"/>
              <a:buChar char="•"/>
            </a:pPr>
            <a:r>
              <a:rPr lang="hu-HU" sz="4000" dirty="0"/>
              <a:t>Bírálat</a:t>
            </a:r>
          </a:p>
          <a:p>
            <a:pPr marL="571500" indent="-571500" algn="l" rtl="0">
              <a:buSzPts val="3200"/>
              <a:buFont typeface="Arial" panose="020B0604020202020204" pitchFamily="34" charset="0"/>
              <a:buChar char="•"/>
            </a:pPr>
            <a:r>
              <a:rPr lang="hu-HU" sz="4000" dirty="0"/>
              <a:t>Támogatási szerződés</a:t>
            </a:r>
          </a:p>
          <a:p>
            <a:pPr marL="571500" indent="-571500" algn="l" rtl="0">
              <a:buSzPts val="3200"/>
              <a:buFont typeface="Arial" panose="020B0604020202020204" pitchFamily="34" charset="0"/>
              <a:buChar char="•"/>
            </a:pPr>
            <a:r>
              <a:rPr lang="hu-HU" sz="4000" dirty="0"/>
              <a:t>Kivitelezés</a:t>
            </a:r>
          </a:p>
          <a:p>
            <a:pPr marL="571500" indent="-571500" algn="l" rtl="0">
              <a:buSzPts val="3200"/>
              <a:buFont typeface="Arial" panose="020B0604020202020204" pitchFamily="34" charset="0"/>
              <a:buChar char="•"/>
            </a:pPr>
            <a:r>
              <a:rPr lang="hu-HU" sz="4000" dirty="0"/>
              <a:t>Elszámolás</a:t>
            </a:r>
          </a:p>
          <a:p>
            <a:pPr marL="571500" indent="-571500" algn="l" rtl="0">
              <a:buSzPts val="3200"/>
              <a:buFont typeface="Arial" panose="020B0604020202020204" pitchFamily="34" charset="0"/>
              <a:buChar char="•"/>
            </a:pPr>
            <a:r>
              <a:rPr lang="hu-HU" sz="4000" dirty="0"/>
              <a:t>5 éves üzemi jelentés a megtakarításról</a:t>
            </a:r>
          </a:p>
        </p:txBody>
      </p:sp>
    </p:spTree>
    <p:extLst>
      <p:ext uri="{BB962C8B-B14F-4D97-AF65-F5344CB8AC3E}">
        <p14:creationId xmlns:p14="http://schemas.microsoft.com/office/powerpoint/2010/main" val="40288229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3">
            <a:extLst>
              <a:ext uri="{FF2B5EF4-FFF2-40B4-BE49-F238E27FC236}">
                <a16:creationId xmlns:a16="http://schemas.microsoft.com/office/drawing/2014/main" id="{8D05A2BF-7F13-4576-A92A-1E7263C9FB55}"/>
              </a:ext>
            </a:extLst>
          </p:cNvPr>
          <p:cNvSpPr/>
          <p:nvPr/>
        </p:nvSpPr>
        <p:spPr>
          <a:xfrm>
            <a:off x="18738850" y="10455276"/>
            <a:ext cx="449580" cy="449580"/>
          </a:xfrm>
          <a:custGeom>
            <a:avLst/>
            <a:gdLst/>
            <a:ahLst/>
            <a:cxnLst/>
            <a:rect l="l" t="t" r="r" b="b"/>
            <a:pathLst>
              <a:path w="449580" h="449579">
                <a:moveTo>
                  <a:pt x="224600" y="0"/>
                </a:moveTo>
                <a:lnTo>
                  <a:pt x="179334" y="4562"/>
                </a:lnTo>
                <a:lnTo>
                  <a:pt x="137173" y="17649"/>
                </a:lnTo>
                <a:lnTo>
                  <a:pt x="99021" y="38356"/>
                </a:lnTo>
                <a:lnTo>
                  <a:pt x="65782" y="65782"/>
                </a:lnTo>
                <a:lnTo>
                  <a:pt x="38356" y="99021"/>
                </a:lnTo>
                <a:lnTo>
                  <a:pt x="17649" y="137173"/>
                </a:lnTo>
                <a:lnTo>
                  <a:pt x="4562" y="179334"/>
                </a:lnTo>
                <a:lnTo>
                  <a:pt x="0" y="224600"/>
                </a:lnTo>
                <a:lnTo>
                  <a:pt x="4562" y="269866"/>
                </a:lnTo>
                <a:lnTo>
                  <a:pt x="17649" y="312027"/>
                </a:lnTo>
                <a:lnTo>
                  <a:pt x="38356" y="350179"/>
                </a:lnTo>
                <a:lnTo>
                  <a:pt x="65782" y="383418"/>
                </a:lnTo>
                <a:lnTo>
                  <a:pt x="99021" y="410844"/>
                </a:lnTo>
                <a:lnTo>
                  <a:pt x="137173" y="431551"/>
                </a:lnTo>
                <a:lnTo>
                  <a:pt x="179334" y="444638"/>
                </a:lnTo>
                <a:lnTo>
                  <a:pt x="224600" y="449200"/>
                </a:lnTo>
                <a:lnTo>
                  <a:pt x="269863" y="444638"/>
                </a:lnTo>
                <a:lnTo>
                  <a:pt x="312022" y="431551"/>
                </a:lnTo>
                <a:lnTo>
                  <a:pt x="350174" y="410844"/>
                </a:lnTo>
                <a:lnTo>
                  <a:pt x="383415" y="383418"/>
                </a:lnTo>
                <a:lnTo>
                  <a:pt x="410841" y="350179"/>
                </a:lnTo>
                <a:lnTo>
                  <a:pt x="431550" y="312027"/>
                </a:lnTo>
                <a:lnTo>
                  <a:pt x="444637" y="269866"/>
                </a:lnTo>
                <a:lnTo>
                  <a:pt x="449200" y="224600"/>
                </a:lnTo>
                <a:lnTo>
                  <a:pt x="444637" y="179334"/>
                </a:lnTo>
                <a:lnTo>
                  <a:pt x="431550" y="137173"/>
                </a:lnTo>
                <a:lnTo>
                  <a:pt x="410841" y="99021"/>
                </a:lnTo>
                <a:lnTo>
                  <a:pt x="383415" y="65782"/>
                </a:lnTo>
                <a:lnTo>
                  <a:pt x="350174" y="38356"/>
                </a:lnTo>
                <a:lnTo>
                  <a:pt x="312022" y="17649"/>
                </a:lnTo>
                <a:lnTo>
                  <a:pt x="269863" y="4562"/>
                </a:lnTo>
                <a:lnTo>
                  <a:pt x="224600" y="0"/>
                </a:lnTo>
                <a:close/>
              </a:path>
            </a:pathLst>
          </a:custGeom>
          <a:solidFill>
            <a:srgbClr val="2F45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04EABE4F-8714-4367-82E5-253AF9D8F8F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hu-HU" smtClean="0"/>
              <a:pPr/>
              <a:t>15</a:t>
            </a:fld>
            <a:endParaRPr lang="hu-HU" dirty="0"/>
          </a:p>
        </p:txBody>
      </p:sp>
      <p:sp>
        <p:nvSpPr>
          <p:cNvPr id="4" name="object 17">
            <a:extLst>
              <a:ext uri="{FF2B5EF4-FFF2-40B4-BE49-F238E27FC236}">
                <a16:creationId xmlns:a16="http://schemas.microsoft.com/office/drawing/2014/main" id="{993CFBD2-731D-4213-B2B0-24E1ADA5634D}"/>
              </a:ext>
            </a:extLst>
          </p:cNvPr>
          <p:cNvSpPr txBox="1">
            <a:spLocks/>
          </p:cNvSpPr>
          <p:nvPr/>
        </p:nvSpPr>
        <p:spPr>
          <a:xfrm>
            <a:off x="1042854" y="1866712"/>
            <a:ext cx="6646995" cy="59631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90"/>
              </a:spcBef>
            </a:pPr>
            <a:r>
              <a:rPr lang="hu-HU" sz="3800" b="1" kern="0" spc="-10" dirty="0">
                <a:solidFill>
                  <a:srgbClr val="2F45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BERUHÁZÁS</a:t>
            </a:r>
            <a:endParaRPr lang="hu-HU" sz="3800" b="1" kern="0" spc="75" dirty="0">
              <a:solidFill>
                <a:srgbClr val="2F45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Google Shape;184;p14">
            <a:extLst>
              <a:ext uri="{FF2B5EF4-FFF2-40B4-BE49-F238E27FC236}">
                <a16:creationId xmlns:a16="http://schemas.microsoft.com/office/drawing/2014/main" id="{DC42EA46-C8F4-484B-8FD7-1CDC76A086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4338212"/>
              </p:ext>
            </p:extLst>
          </p:nvPr>
        </p:nvGraphicFramePr>
        <p:xfrm>
          <a:off x="1042855" y="2619614"/>
          <a:ext cx="18145575" cy="8445896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6048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48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48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8624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3600">
                          <a:solidFill>
                            <a:schemeClr val="dk1"/>
                          </a:solidFill>
                        </a:rPr>
                        <a:t>Csak az ablak egy lakásra</a:t>
                      </a:r>
                      <a:endParaRPr sz="36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3600">
                          <a:solidFill>
                            <a:schemeClr val="dk1"/>
                          </a:solidFill>
                        </a:rPr>
                        <a:t>Ablakok nélkül</a:t>
                      </a:r>
                      <a:endParaRPr sz="36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8264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3600">
                          <a:solidFill>
                            <a:schemeClr val="dk1"/>
                          </a:solidFill>
                        </a:rPr>
                        <a:t>Bekerülési összeg: </a:t>
                      </a:r>
                      <a:endParaRPr sz="36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3600">
                          <a:solidFill>
                            <a:schemeClr val="dk1"/>
                          </a:solidFill>
                        </a:rPr>
                        <a:t>736.878 Ft</a:t>
                      </a:r>
                      <a:endParaRPr sz="36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3600">
                          <a:solidFill>
                            <a:schemeClr val="dk1"/>
                          </a:solidFill>
                        </a:rPr>
                        <a:t>80.787.555 Ft</a:t>
                      </a:r>
                      <a:endParaRPr sz="36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862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ts val="1800"/>
                        <a:buFont typeface="Calibri"/>
                        <a:buNone/>
                      </a:pPr>
                      <a:r>
                        <a:rPr lang="hu-HU" sz="3600">
                          <a:solidFill>
                            <a:srgbClr val="C00000"/>
                          </a:solidFill>
                        </a:rPr>
                        <a:t>A támogatás összege: 47.377.500Ft</a:t>
                      </a:r>
                      <a:endParaRPr sz="3600">
                        <a:solidFill>
                          <a:srgbClr val="C00000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3600">
                          <a:solidFill>
                            <a:srgbClr val="C00000"/>
                          </a:solidFill>
                        </a:rPr>
                        <a:t>294.750 Ft</a:t>
                      </a:r>
                      <a:endParaRPr sz="36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ts val="1800"/>
                        <a:buFont typeface="Calibri"/>
                        <a:buNone/>
                      </a:pPr>
                      <a:r>
                        <a:rPr lang="hu-HU" sz="3600">
                          <a:solidFill>
                            <a:srgbClr val="C00000"/>
                          </a:solidFill>
                        </a:rPr>
                        <a:t> max.: 63160kg x 750Ft</a:t>
                      </a:r>
                      <a:endParaRPr sz="3600">
                        <a:solidFill>
                          <a:srgbClr val="C00000"/>
                        </a:solidFill>
                      </a:endParaRPr>
                    </a:p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3600">
                          <a:solidFill>
                            <a:srgbClr val="C00000"/>
                          </a:solidFill>
                        </a:rPr>
                        <a:t>~40%</a:t>
                      </a:r>
                      <a:endParaRPr sz="3600">
                        <a:solidFill>
                          <a:srgbClr val="C00000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8906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3600" b="1">
                          <a:solidFill>
                            <a:schemeClr val="dk1"/>
                          </a:solidFill>
                        </a:rPr>
                        <a:t>Önerő szükséglet</a:t>
                      </a:r>
                      <a:endParaRPr sz="3600" b="1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hu-HU" sz="3600">
                          <a:solidFill>
                            <a:schemeClr val="dk1"/>
                          </a:solidFill>
                        </a:rPr>
                        <a:t>442.126 Ft</a:t>
                      </a:r>
                      <a:endParaRPr sz="3600"/>
                    </a:p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hu-HU" sz="3600">
                          <a:solidFill>
                            <a:schemeClr val="dk1"/>
                          </a:solidFill>
                        </a:rPr>
                        <a:t>49.428.0491 Ft</a:t>
                      </a:r>
                      <a:endParaRPr sz="3600"/>
                    </a:p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048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3600">
                          <a:solidFill>
                            <a:schemeClr val="dk1"/>
                          </a:solidFill>
                        </a:rPr>
                        <a:t>Társasház törlesztés</a:t>
                      </a:r>
                      <a:endParaRPr sz="36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3600">
                          <a:solidFill>
                            <a:schemeClr val="dk1"/>
                          </a:solidFill>
                        </a:rPr>
                        <a:t>- Ft</a:t>
                      </a:r>
                      <a:endParaRPr sz="36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3600">
                          <a:solidFill>
                            <a:schemeClr val="dk1"/>
                          </a:solidFill>
                        </a:rPr>
                        <a:t>500.435  Ft</a:t>
                      </a:r>
                      <a:endParaRPr sz="36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506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3600" dirty="0">
                          <a:solidFill>
                            <a:schemeClr val="dk1"/>
                          </a:solidFill>
                        </a:rPr>
                        <a:t>Lakásonként:</a:t>
                      </a:r>
                      <a:endParaRPr sz="3600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2800" dirty="0">
                          <a:solidFill>
                            <a:schemeClr val="dk1"/>
                          </a:solidFill>
                        </a:rPr>
                        <a:t>10 éves futamidő kamattal együtt  (2,8 -5,7% )</a:t>
                      </a:r>
                      <a:endParaRPr sz="2800" dirty="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3600">
                          <a:solidFill>
                            <a:schemeClr val="dk1"/>
                          </a:solidFill>
                        </a:rPr>
                        <a:t> +4310 Ft</a:t>
                      </a:r>
                      <a:endParaRPr sz="36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3600">
                          <a:solidFill>
                            <a:schemeClr val="dk1"/>
                          </a:solidFill>
                        </a:rPr>
                        <a:t>8930Ft</a:t>
                      </a:r>
                      <a:endParaRPr sz="36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48624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3600" dirty="0">
                          <a:solidFill>
                            <a:schemeClr val="dk1"/>
                          </a:solidFill>
                        </a:rPr>
                        <a:t>Megtakarítással (energia)</a:t>
                      </a:r>
                      <a:endParaRPr sz="3600" dirty="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3600">
                          <a:solidFill>
                            <a:schemeClr val="dk1"/>
                          </a:solidFill>
                        </a:rPr>
                        <a:t> 7300 Ft</a:t>
                      </a:r>
                      <a:endParaRPr sz="36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3600">
                          <a:solidFill>
                            <a:schemeClr val="dk1"/>
                          </a:solidFill>
                        </a:rPr>
                        <a:t>3850Ft</a:t>
                      </a:r>
                      <a:endParaRPr sz="36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48624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3600">
                          <a:solidFill>
                            <a:schemeClr val="dk1"/>
                          </a:solidFill>
                        </a:rPr>
                        <a:t>Felújítási alap átcsoportosítása</a:t>
                      </a:r>
                      <a:endParaRPr sz="36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3600" dirty="0">
                          <a:solidFill>
                            <a:schemeClr val="dk1"/>
                          </a:solidFill>
                        </a:rPr>
                        <a:t>Társasház lehetősége?</a:t>
                      </a:r>
                      <a:endParaRPr sz="3600" dirty="0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 dirty="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8" name="Google Shape;185;p14">
            <a:extLst>
              <a:ext uri="{FF2B5EF4-FFF2-40B4-BE49-F238E27FC236}">
                <a16:creationId xmlns:a16="http://schemas.microsoft.com/office/drawing/2014/main" id="{09DC8D36-93FC-4101-BA7C-2763339606FE}"/>
              </a:ext>
            </a:extLst>
          </p:cNvPr>
          <p:cNvSpPr/>
          <p:nvPr/>
        </p:nvSpPr>
        <p:spPr>
          <a:xfrm rot="10800000">
            <a:off x="13252450" y="7302635"/>
            <a:ext cx="2133600" cy="117144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>
              <a:lumMod val="75000"/>
              <a:lumOff val="25000"/>
            </a:schemeClr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18934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object 61"/>
          <p:cNvSpPr txBox="1"/>
          <p:nvPr/>
        </p:nvSpPr>
        <p:spPr>
          <a:xfrm>
            <a:off x="2612138" y="5574458"/>
            <a:ext cx="6220460" cy="2651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ts val="6895"/>
              </a:lnSpc>
              <a:spcBef>
                <a:spcPts val="90"/>
              </a:spcBef>
            </a:pPr>
            <a:r>
              <a:rPr sz="5750" b="1" spc="190" dirty="0">
                <a:solidFill>
                  <a:srgbClr val="FFFFFF"/>
                </a:solidFill>
                <a:latin typeface="Arial"/>
                <a:cs typeface="Arial"/>
              </a:rPr>
              <a:t>KÖSZÖNJÜK</a:t>
            </a:r>
            <a:endParaRPr sz="5750" dirty="0">
              <a:latin typeface="Arial"/>
              <a:cs typeface="Arial"/>
            </a:endParaRPr>
          </a:p>
          <a:p>
            <a:pPr marL="12700">
              <a:lnSpc>
                <a:spcPts val="6890"/>
              </a:lnSpc>
            </a:pPr>
            <a:r>
              <a:rPr sz="5750" b="1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5750" b="1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750" b="1" spc="195" dirty="0">
                <a:solidFill>
                  <a:srgbClr val="FFFFFF"/>
                </a:solidFill>
                <a:latin typeface="Arial"/>
                <a:cs typeface="Arial"/>
              </a:rPr>
              <a:t>MEGTISZTELŐ</a:t>
            </a:r>
            <a:endParaRPr sz="5750" dirty="0">
              <a:latin typeface="Arial"/>
              <a:cs typeface="Arial"/>
            </a:endParaRPr>
          </a:p>
          <a:p>
            <a:pPr marL="12700">
              <a:lnSpc>
                <a:spcPts val="6895"/>
              </a:lnSpc>
            </a:pPr>
            <a:r>
              <a:rPr sz="5750" b="1" spc="165" dirty="0">
                <a:solidFill>
                  <a:srgbClr val="FFFFFF"/>
                </a:solidFill>
                <a:latin typeface="Arial"/>
                <a:cs typeface="Arial"/>
              </a:rPr>
              <a:t>FIGYELMET!</a:t>
            </a:r>
            <a:endParaRPr sz="5750" dirty="0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3526459" y="10281285"/>
            <a:ext cx="10763250" cy="4025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3099"/>
              </a:lnSpc>
              <a:spcBef>
                <a:spcPts val="90"/>
              </a:spcBef>
            </a:pPr>
            <a:r>
              <a:rPr sz="1200" spc="20" dirty="0">
                <a:solidFill>
                  <a:srgbClr val="FFFFFF"/>
                </a:solidFill>
                <a:latin typeface="Arial"/>
                <a:cs typeface="Arial"/>
              </a:rPr>
              <a:t>Ez a 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projekt </a:t>
            </a:r>
            <a:r>
              <a:rPr sz="1200" spc="15" dirty="0">
                <a:solidFill>
                  <a:srgbClr val="FFFFFF"/>
                </a:solidFill>
                <a:latin typeface="Arial"/>
                <a:cs typeface="Arial"/>
              </a:rPr>
              <a:t>az Európai Unió 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Horizon </a:t>
            </a:r>
            <a:r>
              <a:rPr sz="1200" spc="15" dirty="0">
                <a:solidFill>
                  <a:srgbClr val="FFFFFF"/>
                </a:solidFill>
                <a:latin typeface="Arial"/>
                <a:cs typeface="Arial"/>
              </a:rPr>
              <a:t>2020 kutatási és 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innovációs programjának </a:t>
            </a:r>
            <a:r>
              <a:rPr sz="1200" spc="15" dirty="0">
                <a:solidFill>
                  <a:srgbClr val="FFFFFF"/>
                </a:solidFill>
                <a:latin typeface="Arial"/>
                <a:cs typeface="Arial"/>
              </a:rPr>
              <a:t>támogatásában részesült, </a:t>
            </a:r>
            <a:r>
              <a:rPr sz="1200" spc="20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845652. </a:t>
            </a:r>
            <a:r>
              <a:rPr sz="1200" spc="15" dirty="0">
                <a:solidFill>
                  <a:srgbClr val="FFFFFF"/>
                </a:solidFill>
                <a:latin typeface="Arial"/>
                <a:cs typeface="Arial"/>
              </a:rPr>
              <a:t>sz. támogatási szerződés keretében.  Jelen dokumentum tartalma </a:t>
            </a:r>
            <a:r>
              <a:rPr sz="1200" spc="20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1200" spc="15" dirty="0">
                <a:solidFill>
                  <a:srgbClr val="FFFFFF"/>
                </a:solidFill>
                <a:latin typeface="Arial"/>
                <a:cs typeface="Arial"/>
              </a:rPr>
              <a:t>RenoHUb konzorcium kizárólagos felelőssége, és </a:t>
            </a:r>
            <a:r>
              <a:rPr sz="1200" spc="20" dirty="0">
                <a:solidFill>
                  <a:srgbClr val="FFFFFF"/>
                </a:solidFill>
                <a:latin typeface="Arial"/>
                <a:cs typeface="Arial"/>
              </a:rPr>
              <a:t>nem 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feltétlenül </a:t>
            </a:r>
            <a:r>
              <a:rPr sz="1200" spc="15" dirty="0">
                <a:solidFill>
                  <a:srgbClr val="FFFFFF"/>
                </a:solidFill>
                <a:latin typeface="Arial"/>
                <a:cs typeface="Arial"/>
              </a:rPr>
              <a:t>tükrözi az Európai Unió 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hivatalos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álláspontját.</a:t>
            </a:r>
            <a:endParaRPr sz="1200" dirty="0">
              <a:latin typeface="Arial"/>
              <a:cs typeface="Arial"/>
            </a:endParaRPr>
          </a:p>
        </p:txBody>
      </p:sp>
      <p:pic>
        <p:nvPicPr>
          <p:cNvPr id="70" name="Kép 69">
            <a:extLst>
              <a:ext uri="{FF2B5EF4-FFF2-40B4-BE49-F238E27FC236}">
                <a16:creationId xmlns:a16="http://schemas.microsoft.com/office/drawing/2014/main" id="{2D94F3BC-F4B1-48A2-802F-9B9B3F9FF0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519" y="1082675"/>
            <a:ext cx="6565803" cy="2803646"/>
          </a:xfrm>
          <a:prstGeom prst="rect">
            <a:avLst/>
          </a:prstGeom>
        </p:spPr>
      </p:pic>
      <p:pic>
        <p:nvPicPr>
          <p:cNvPr id="73" name="Kép 72">
            <a:extLst>
              <a:ext uri="{FF2B5EF4-FFF2-40B4-BE49-F238E27FC236}">
                <a16:creationId xmlns:a16="http://schemas.microsoft.com/office/drawing/2014/main" id="{14438857-6CAF-41DB-BD29-752BD22EE0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5170" y="2471130"/>
            <a:ext cx="4478588" cy="135934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A7190CD6-042D-4496-A93A-F2B517B5693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hu-HU" smtClean="0"/>
              <a:pPr/>
              <a:t>2</a:t>
            </a:fld>
            <a:endParaRPr lang="hu-HU" dirty="0"/>
          </a:p>
        </p:txBody>
      </p:sp>
      <p:sp>
        <p:nvSpPr>
          <p:cNvPr id="3" name="Cím 2">
            <a:extLst>
              <a:ext uri="{FF2B5EF4-FFF2-40B4-BE49-F238E27FC236}">
                <a16:creationId xmlns:a16="http://schemas.microsoft.com/office/drawing/2014/main" id="{B82F5AEA-E863-4019-B918-DE7F65C62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TÁRSASHÁZ CÍME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9F661B88-3D1A-4BE1-A5C9-798BD7A4C4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Projekt megnevezése</a:t>
            </a:r>
          </a:p>
        </p:txBody>
      </p:sp>
    </p:spTree>
    <p:extLst>
      <p:ext uri="{BB962C8B-B14F-4D97-AF65-F5344CB8AC3E}">
        <p14:creationId xmlns:p14="http://schemas.microsoft.com/office/powerpoint/2010/main" val="39233538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3">
            <a:extLst>
              <a:ext uri="{FF2B5EF4-FFF2-40B4-BE49-F238E27FC236}">
                <a16:creationId xmlns:a16="http://schemas.microsoft.com/office/drawing/2014/main" id="{8D05A2BF-7F13-4576-A92A-1E7263C9FB55}"/>
              </a:ext>
            </a:extLst>
          </p:cNvPr>
          <p:cNvSpPr/>
          <p:nvPr/>
        </p:nvSpPr>
        <p:spPr>
          <a:xfrm>
            <a:off x="18738850" y="10455276"/>
            <a:ext cx="449580" cy="449580"/>
          </a:xfrm>
          <a:custGeom>
            <a:avLst/>
            <a:gdLst/>
            <a:ahLst/>
            <a:cxnLst/>
            <a:rect l="l" t="t" r="r" b="b"/>
            <a:pathLst>
              <a:path w="449580" h="449579">
                <a:moveTo>
                  <a:pt x="224600" y="0"/>
                </a:moveTo>
                <a:lnTo>
                  <a:pt x="179334" y="4562"/>
                </a:lnTo>
                <a:lnTo>
                  <a:pt x="137173" y="17649"/>
                </a:lnTo>
                <a:lnTo>
                  <a:pt x="99021" y="38356"/>
                </a:lnTo>
                <a:lnTo>
                  <a:pt x="65782" y="65782"/>
                </a:lnTo>
                <a:lnTo>
                  <a:pt x="38356" y="99021"/>
                </a:lnTo>
                <a:lnTo>
                  <a:pt x="17649" y="137173"/>
                </a:lnTo>
                <a:lnTo>
                  <a:pt x="4562" y="179334"/>
                </a:lnTo>
                <a:lnTo>
                  <a:pt x="0" y="224600"/>
                </a:lnTo>
                <a:lnTo>
                  <a:pt x="4562" y="269866"/>
                </a:lnTo>
                <a:lnTo>
                  <a:pt x="17649" y="312027"/>
                </a:lnTo>
                <a:lnTo>
                  <a:pt x="38356" y="350179"/>
                </a:lnTo>
                <a:lnTo>
                  <a:pt x="65782" y="383418"/>
                </a:lnTo>
                <a:lnTo>
                  <a:pt x="99021" y="410844"/>
                </a:lnTo>
                <a:lnTo>
                  <a:pt x="137173" y="431551"/>
                </a:lnTo>
                <a:lnTo>
                  <a:pt x="179334" y="444638"/>
                </a:lnTo>
                <a:lnTo>
                  <a:pt x="224600" y="449200"/>
                </a:lnTo>
                <a:lnTo>
                  <a:pt x="269863" y="444638"/>
                </a:lnTo>
                <a:lnTo>
                  <a:pt x="312022" y="431551"/>
                </a:lnTo>
                <a:lnTo>
                  <a:pt x="350174" y="410844"/>
                </a:lnTo>
                <a:lnTo>
                  <a:pt x="383415" y="383418"/>
                </a:lnTo>
                <a:lnTo>
                  <a:pt x="410841" y="350179"/>
                </a:lnTo>
                <a:lnTo>
                  <a:pt x="431550" y="312027"/>
                </a:lnTo>
                <a:lnTo>
                  <a:pt x="444637" y="269866"/>
                </a:lnTo>
                <a:lnTo>
                  <a:pt x="449200" y="224600"/>
                </a:lnTo>
                <a:lnTo>
                  <a:pt x="444637" y="179334"/>
                </a:lnTo>
                <a:lnTo>
                  <a:pt x="431550" y="137173"/>
                </a:lnTo>
                <a:lnTo>
                  <a:pt x="410841" y="99021"/>
                </a:lnTo>
                <a:lnTo>
                  <a:pt x="383415" y="65782"/>
                </a:lnTo>
                <a:lnTo>
                  <a:pt x="350174" y="38356"/>
                </a:lnTo>
                <a:lnTo>
                  <a:pt x="312022" y="17649"/>
                </a:lnTo>
                <a:lnTo>
                  <a:pt x="269863" y="4562"/>
                </a:lnTo>
                <a:lnTo>
                  <a:pt x="224600" y="0"/>
                </a:lnTo>
                <a:close/>
              </a:path>
            </a:pathLst>
          </a:custGeom>
          <a:solidFill>
            <a:srgbClr val="2F45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04EABE4F-8714-4367-82E5-253AF9D8F8F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hu-HU" smtClean="0"/>
              <a:pPr/>
              <a:t>3</a:t>
            </a:fld>
            <a:endParaRPr lang="hu-HU" dirty="0"/>
          </a:p>
        </p:txBody>
      </p:sp>
      <p:sp>
        <p:nvSpPr>
          <p:cNvPr id="9" name="object 17">
            <a:extLst>
              <a:ext uri="{FF2B5EF4-FFF2-40B4-BE49-F238E27FC236}">
                <a16:creationId xmlns:a16="http://schemas.microsoft.com/office/drawing/2014/main" id="{84B7FFEE-461D-4606-8F3D-00E74405DA14}"/>
              </a:ext>
            </a:extLst>
          </p:cNvPr>
          <p:cNvSpPr txBox="1">
            <a:spLocks/>
          </p:cNvSpPr>
          <p:nvPr/>
        </p:nvSpPr>
        <p:spPr>
          <a:xfrm>
            <a:off x="1042855" y="1866712"/>
            <a:ext cx="5831840" cy="59631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90"/>
              </a:spcBef>
            </a:pPr>
            <a:r>
              <a:rPr lang="hu-HU" sz="3800" b="1" kern="0" spc="-10" dirty="0">
                <a:solidFill>
                  <a:srgbClr val="2F45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JELENLEGI ÁLLAPOT</a:t>
            </a:r>
            <a:endParaRPr lang="hu-HU" sz="3800" b="1" kern="0" spc="75" dirty="0">
              <a:solidFill>
                <a:srgbClr val="2F45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Google Shape;95;p2">
            <a:extLst>
              <a:ext uri="{FF2B5EF4-FFF2-40B4-BE49-F238E27FC236}">
                <a16:creationId xmlns:a16="http://schemas.microsoft.com/office/drawing/2014/main" id="{296738CE-3C6E-4FD8-B58F-C704C05BE970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15670" y="2995296"/>
            <a:ext cx="14249593" cy="74599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1622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3">
            <a:extLst>
              <a:ext uri="{FF2B5EF4-FFF2-40B4-BE49-F238E27FC236}">
                <a16:creationId xmlns:a16="http://schemas.microsoft.com/office/drawing/2014/main" id="{8D05A2BF-7F13-4576-A92A-1E7263C9FB55}"/>
              </a:ext>
            </a:extLst>
          </p:cNvPr>
          <p:cNvSpPr/>
          <p:nvPr/>
        </p:nvSpPr>
        <p:spPr>
          <a:xfrm>
            <a:off x="18738850" y="10455276"/>
            <a:ext cx="449580" cy="449580"/>
          </a:xfrm>
          <a:custGeom>
            <a:avLst/>
            <a:gdLst/>
            <a:ahLst/>
            <a:cxnLst/>
            <a:rect l="l" t="t" r="r" b="b"/>
            <a:pathLst>
              <a:path w="449580" h="449579">
                <a:moveTo>
                  <a:pt x="224600" y="0"/>
                </a:moveTo>
                <a:lnTo>
                  <a:pt x="179334" y="4562"/>
                </a:lnTo>
                <a:lnTo>
                  <a:pt x="137173" y="17649"/>
                </a:lnTo>
                <a:lnTo>
                  <a:pt x="99021" y="38356"/>
                </a:lnTo>
                <a:lnTo>
                  <a:pt x="65782" y="65782"/>
                </a:lnTo>
                <a:lnTo>
                  <a:pt x="38356" y="99021"/>
                </a:lnTo>
                <a:lnTo>
                  <a:pt x="17649" y="137173"/>
                </a:lnTo>
                <a:lnTo>
                  <a:pt x="4562" y="179334"/>
                </a:lnTo>
                <a:lnTo>
                  <a:pt x="0" y="224600"/>
                </a:lnTo>
                <a:lnTo>
                  <a:pt x="4562" y="269866"/>
                </a:lnTo>
                <a:lnTo>
                  <a:pt x="17649" y="312027"/>
                </a:lnTo>
                <a:lnTo>
                  <a:pt x="38356" y="350179"/>
                </a:lnTo>
                <a:lnTo>
                  <a:pt x="65782" y="383418"/>
                </a:lnTo>
                <a:lnTo>
                  <a:pt x="99021" y="410844"/>
                </a:lnTo>
                <a:lnTo>
                  <a:pt x="137173" y="431551"/>
                </a:lnTo>
                <a:lnTo>
                  <a:pt x="179334" y="444638"/>
                </a:lnTo>
                <a:lnTo>
                  <a:pt x="224600" y="449200"/>
                </a:lnTo>
                <a:lnTo>
                  <a:pt x="269863" y="444638"/>
                </a:lnTo>
                <a:lnTo>
                  <a:pt x="312022" y="431551"/>
                </a:lnTo>
                <a:lnTo>
                  <a:pt x="350174" y="410844"/>
                </a:lnTo>
                <a:lnTo>
                  <a:pt x="383415" y="383418"/>
                </a:lnTo>
                <a:lnTo>
                  <a:pt x="410841" y="350179"/>
                </a:lnTo>
                <a:lnTo>
                  <a:pt x="431550" y="312027"/>
                </a:lnTo>
                <a:lnTo>
                  <a:pt x="444637" y="269866"/>
                </a:lnTo>
                <a:lnTo>
                  <a:pt x="449200" y="224600"/>
                </a:lnTo>
                <a:lnTo>
                  <a:pt x="444637" y="179334"/>
                </a:lnTo>
                <a:lnTo>
                  <a:pt x="431550" y="137173"/>
                </a:lnTo>
                <a:lnTo>
                  <a:pt x="410841" y="99021"/>
                </a:lnTo>
                <a:lnTo>
                  <a:pt x="383415" y="65782"/>
                </a:lnTo>
                <a:lnTo>
                  <a:pt x="350174" y="38356"/>
                </a:lnTo>
                <a:lnTo>
                  <a:pt x="312022" y="17649"/>
                </a:lnTo>
                <a:lnTo>
                  <a:pt x="269863" y="4562"/>
                </a:lnTo>
                <a:lnTo>
                  <a:pt x="224600" y="0"/>
                </a:lnTo>
                <a:close/>
              </a:path>
            </a:pathLst>
          </a:custGeom>
          <a:solidFill>
            <a:srgbClr val="2F45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04EABE4F-8714-4367-82E5-253AF9D8F8F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hu-HU" smtClean="0"/>
              <a:pPr/>
              <a:t>4</a:t>
            </a:fld>
            <a:endParaRPr lang="hu-HU" dirty="0"/>
          </a:p>
        </p:txBody>
      </p:sp>
      <p:sp>
        <p:nvSpPr>
          <p:cNvPr id="9" name="object 17">
            <a:extLst>
              <a:ext uri="{FF2B5EF4-FFF2-40B4-BE49-F238E27FC236}">
                <a16:creationId xmlns:a16="http://schemas.microsoft.com/office/drawing/2014/main" id="{84B7FFEE-461D-4606-8F3D-00E74405DA14}"/>
              </a:ext>
            </a:extLst>
          </p:cNvPr>
          <p:cNvSpPr txBox="1">
            <a:spLocks/>
          </p:cNvSpPr>
          <p:nvPr/>
        </p:nvSpPr>
        <p:spPr>
          <a:xfrm>
            <a:off x="1042854" y="1866712"/>
            <a:ext cx="6646995" cy="59631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90"/>
              </a:spcBef>
            </a:pPr>
            <a:r>
              <a:rPr lang="hu-HU" sz="3800" b="1" kern="0" spc="-10" dirty="0">
                <a:solidFill>
                  <a:srgbClr val="2F45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TERVEZETT ÁLLAPOT – I. </a:t>
            </a:r>
            <a:endParaRPr lang="hu-HU" sz="3800" b="1" kern="0" spc="75" dirty="0">
              <a:solidFill>
                <a:srgbClr val="2F45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oogle Shape;101;p3">
            <a:extLst>
              <a:ext uri="{FF2B5EF4-FFF2-40B4-BE49-F238E27FC236}">
                <a16:creationId xmlns:a16="http://schemas.microsoft.com/office/drawing/2014/main" id="{A9F46AEF-C193-4182-8D04-476E622DA5E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2854" y="3305758"/>
            <a:ext cx="14065307" cy="74072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02;p3">
            <a:extLst>
              <a:ext uri="{FF2B5EF4-FFF2-40B4-BE49-F238E27FC236}">
                <a16:creationId xmlns:a16="http://schemas.microsoft.com/office/drawing/2014/main" id="{03C4B166-7A8C-4C24-82AE-94BCEE1E1F5D}"/>
              </a:ext>
            </a:extLst>
          </p:cNvPr>
          <p:cNvSpPr txBox="1"/>
          <p:nvPr/>
        </p:nvSpPr>
        <p:spPr>
          <a:xfrm>
            <a:off x="13481050" y="2759076"/>
            <a:ext cx="2667000" cy="707846"/>
          </a:xfrm>
          <a:prstGeom prst="rect">
            <a:avLst/>
          </a:prstGeom>
          <a:solidFill>
            <a:srgbClr val="C00000"/>
          </a:solidFill>
          <a:ln w="25400" cap="flat" cmpd="sng">
            <a:solidFill>
              <a:srgbClr val="8C3A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4000" b="0" i="0" u="none" strike="noStrike" cap="none">
                <a:solidFill>
                  <a:schemeClr val="lt1"/>
                </a:solidFill>
                <a:latin typeface="Geogrotesque Md" panose="02000000000000000000" pitchFamily="50" charset="-18"/>
                <a:ea typeface="Calibri"/>
                <a:cs typeface="Calibri"/>
                <a:sym typeface="Calibri"/>
              </a:rPr>
              <a:t>-60%</a:t>
            </a:r>
            <a:endParaRPr sz="4000">
              <a:solidFill>
                <a:schemeClr val="lt1"/>
              </a:solidFill>
              <a:latin typeface="Geogrotesque Md" panose="02000000000000000000" pitchFamily="50" charset="-18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410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3">
            <a:extLst>
              <a:ext uri="{FF2B5EF4-FFF2-40B4-BE49-F238E27FC236}">
                <a16:creationId xmlns:a16="http://schemas.microsoft.com/office/drawing/2014/main" id="{8D05A2BF-7F13-4576-A92A-1E7263C9FB55}"/>
              </a:ext>
            </a:extLst>
          </p:cNvPr>
          <p:cNvSpPr/>
          <p:nvPr/>
        </p:nvSpPr>
        <p:spPr>
          <a:xfrm>
            <a:off x="18738850" y="10455276"/>
            <a:ext cx="449580" cy="449580"/>
          </a:xfrm>
          <a:custGeom>
            <a:avLst/>
            <a:gdLst/>
            <a:ahLst/>
            <a:cxnLst/>
            <a:rect l="l" t="t" r="r" b="b"/>
            <a:pathLst>
              <a:path w="449580" h="449579">
                <a:moveTo>
                  <a:pt x="224600" y="0"/>
                </a:moveTo>
                <a:lnTo>
                  <a:pt x="179334" y="4562"/>
                </a:lnTo>
                <a:lnTo>
                  <a:pt x="137173" y="17649"/>
                </a:lnTo>
                <a:lnTo>
                  <a:pt x="99021" y="38356"/>
                </a:lnTo>
                <a:lnTo>
                  <a:pt x="65782" y="65782"/>
                </a:lnTo>
                <a:lnTo>
                  <a:pt x="38356" y="99021"/>
                </a:lnTo>
                <a:lnTo>
                  <a:pt x="17649" y="137173"/>
                </a:lnTo>
                <a:lnTo>
                  <a:pt x="4562" y="179334"/>
                </a:lnTo>
                <a:lnTo>
                  <a:pt x="0" y="224600"/>
                </a:lnTo>
                <a:lnTo>
                  <a:pt x="4562" y="269866"/>
                </a:lnTo>
                <a:lnTo>
                  <a:pt x="17649" y="312027"/>
                </a:lnTo>
                <a:lnTo>
                  <a:pt x="38356" y="350179"/>
                </a:lnTo>
                <a:lnTo>
                  <a:pt x="65782" y="383418"/>
                </a:lnTo>
                <a:lnTo>
                  <a:pt x="99021" y="410844"/>
                </a:lnTo>
                <a:lnTo>
                  <a:pt x="137173" y="431551"/>
                </a:lnTo>
                <a:lnTo>
                  <a:pt x="179334" y="444638"/>
                </a:lnTo>
                <a:lnTo>
                  <a:pt x="224600" y="449200"/>
                </a:lnTo>
                <a:lnTo>
                  <a:pt x="269863" y="444638"/>
                </a:lnTo>
                <a:lnTo>
                  <a:pt x="312022" y="431551"/>
                </a:lnTo>
                <a:lnTo>
                  <a:pt x="350174" y="410844"/>
                </a:lnTo>
                <a:lnTo>
                  <a:pt x="383415" y="383418"/>
                </a:lnTo>
                <a:lnTo>
                  <a:pt x="410841" y="350179"/>
                </a:lnTo>
                <a:lnTo>
                  <a:pt x="431550" y="312027"/>
                </a:lnTo>
                <a:lnTo>
                  <a:pt x="444637" y="269866"/>
                </a:lnTo>
                <a:lnTo>
                  <a:pt x="449200" y="224600"/>
                </a:lnTo>
                <a:lnTo>
                  <a:pt x="444637" y="179334"/>
                </a:lnTo>
                <a:lnTo>
                  <a:pt x="431550" y="137173"/>
                </a:lnTo>
                <a:lnTo>
                  <a:pt x="410841" y="99021"/>
                </a:lnTo>
                <a:lnTo>
                  <a:pt x="383415" y="65782"/>
                </a:lnTo>
                <a:lnTo>
                  <a:pt x="350174" y="38356"/>
                </a:lnTo>
                <a:lnTo>
                  <a:pt x="312022" y="17649"/>
                </a:lnTo>
                <a:lnTo>
                  <a:pt x="269863" y="4562"/>
                </a:lnTo>
                <a:lnTo>
                  <a:pt x="224600" y="0"/>
                </a:lnTo>
                <a:close/>
              </a:path>
            </a:pathLst>
          </a:custGeom>
          <a:solidFill>
            <a:srgbClr val="2F45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04EABE4F-8714-4367-82E5-253AF9D8F8F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hu-HU" smtClean="0"/>
              <a:pPr/>
              <a:t>5</a:t>
            </a:fld>
            <a:endParaRPr lang="hu-HU" dirty="0"/>
          </a:p>
        </p:txBody>
      </p:sp>
      <p:sp>
        <p:nvSpPr>
          <p:cNvPr id="9" name="object 17">
            <a:extLst>
              <a:ext uri="{FF2B5EF4-FFF2-40B4-BE49-F238E27FC236}">
                <a16:creationId xmlns:a16="http://schemas.microsoft.com/office/drawing/2014/main" id="{84B7FFEE-461D-4606-8F3D-00E74405DA14}"/>
              </a:ext>
            </a:extLst>
          </p:cNvPr>
          <p:cNvSpPr txBox="1">
            <a:spLocks/>
          </p:cNvSpPr>
          <p:nvPr/>
        </p:nvSpPr>
        <p:spPr>
          <a:xfrm>
            <a:off x="1042854" y="1866712"/>
            <a:ext cx="6646995" cy="59631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90"/>
              </a:spcBef>
            </a:pPr>
            <a:r>
              <a:rPr lang="hu-HU" sz="3800" b="1" kern="0" spc="-10" dirty="0">
                <a:solidFill>
                  <a:srgbClr val="2F45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MEGTAKARÍTÁS</a:t>
            </a:r>
            <a:endParaRPr lang="hu-HU" sz="3800" b="1" kern="0" spc="75" dirty="0">
              <a:solidFill>
                <a:srgbClr val="2F45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3D82262D-89FF-4D72-ADB5-7BB47548F4F8}"/>
              </a:ext>
            </a:extLst>
          </p:cNvPr>
          <p:cNvSpPr txBox="1"/>
          <p:nvPr/>
        </p:nvSpPr>
        <p:spPr>
          <a:xfrm>
            <a:off x="1034388" y="2853069"/>
            <a:ext cx="16485262" cy="564449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hu-HU" sz="4000" spc="5" dirty="0">
                <a:latin typeface="Arial"/>
                <a:cs typeface="Arial"/>
              </a:rPr>
              <a:t>I. verzióban: CO2 megtakarítás: 63170 kg  (750 Ft)</a:t>
            </a:r>
          </a:p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hu-HU" sz="4000" spc="5" dirty="0">
                <a:latin typeface="Arial"/>
                <a:cs typeface="Arial"/>
              </a:rPr>
              <a:t>Támogatást ez alapján számítjuk.</a:t>
            </a:r>
          </a:p>
          <a:p>
            <a:pPr marL="12700">
              <a:lnSpc>
                <a:spcPct val="100000"/>
              </a:lnSpc>
              <a:spcBef>
                <a:spcPts val="114"/>
              </a:spcBef>
            </a:pPr>
            <a:endParaRPr lang="hu-HU" sz="4000" spc="5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hu-HU" sz="4000" spc="5" dirty="0">
                <a:latin typeface="Arial"/>
                <a:cs typeface="Arial"/>
              </a:rPr>
              <a:t>Energia megtakarítás:</a:t>
            </a:r>
          </a:p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hu-HU" sz="4000" spc="5" dirty="0">
                <a:latin typeface="Arial"/>
                <a:cs typeface="Arial"/>
              </a:rPr>
              <a:t>87,6 kWh/m2 ez a jelenlegi gázárak alapján </a:t>
            </a:r>
          </a:p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hu-HU" sz="4000" spc="5" dirty="0">
                <a:latin typeface="Arial"/>
                <a:cs typeface="Arial"/>
              </a:rPr>
              <a:t>  átlagosan 1 280  Ft/m2 /év megtakarítás.</a:t>
            </a:r>
          </a:p>
          <a:p>
            <a:pPr marL="12700">
              <a:lnSpc>
                <a:spcPct val="100000"/>
              </a:lnSpc>
              <a:spcBef>
                <a:spcPts val="114"/>
              </a:spcBef>
            </a:pPr>
            <a:endParaRPr lang="hu-HU" sz="4000" spc="5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hu-HU" sz="4000" spc="5" dirty="0">
                <a:latin typeface="Arial"/>
                <a:cs typeface="Arial"/>
              </a:rPr>
              <a:t>Ez egy 63 nm lakás esetén  55-62.000  Ft/év megtakarítás energia költségből.</a:t>
            </a:r>
          </a:p>
        </p:txBody>
      </p:sp>
    </p:spTree>
    <p:extLst>
      <p:ext uri="{BB962C8B-B14F-4D97-AF65-F5344CB8AC3E}">
        <p14:creationId xmlns:p14="http://schemas.microsoft.com/office/powerpoint/2010/main" val="9118340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3">
            <a:extLst>
              <a:ext uri="{FF2B5EF4-FFF2-40B4-BE49-F238E27FC236}">
                <a16:creationId xmlns:a16="http://schemas.microsoft.com/office/drawing/2014/main" id="{8D05A2BF-7F13-4576-A92A-1E7263C9FB55}"/>
              </a:ext>
            </a:extLst>
          </p:cNvPr>
          <p:cNvSpPr/>
          <p:nvPr/>
        </p:nvSpPr>
        <p:spPr>
          <a:xfrm>
            <a:off x="18738850" y="10455276"/>
            <a:ext cx="449580" cy="449580"/>
          </a:xfrm>
          <a:custGeom>
            <a:avLst/>
            <a:gdLst/>
            <a:ahLst/>
            <a:cxnLst/>
            <a:rect l="l" t="t" r="r" b="b"/>
            <a:pathLst>
              <a:path w="449580" h="449579">
                <a:moveTo>
                  <a:pt x="224600" y="0"/>
                </a:moveTo>
                <a:lnTo>
                  <a:pt x="179334" y="4562"/>
                </a:lnTo>
                <a:lnTo>
                  <a:pt x="137173" y="17649"/>
                </a:lnTo>
                <a:lnTo>
                  <a:pt x="99021" y="38356"/>
                </a:lnTo>
                <a:lnTo>
                  <a:pt x="65782" y="65782"/>
                </a:lnTo>
                <a:lnTo>
                  <a:pt x="38356" y="99021"/>
                </a:lnTo>
                <a:lnTo>
                  <a:pt x="17649" y="137173"/>
                </a:lnTo>
                <a:lnTo>
                  <a:pt x="4562" y="179334"/>
                </a:lnTo>
                <a:lnTo>
                  <a:pt x="0" y="224600"/>
                </a:lnTo>
                <a:lnTo>
                  <a:pt x="4562" y="269866"/>
                </a:lnTo>
                <a:lnTo>
                  <a:pt x="17649" y="312027"/>
                </a:lnTo>
                <a:lnTo>
                  <a:pt x="38356" y="350179"/>
                </a:lnTo>
                <a:lnTo>
                  <a:pt x="65782" y="383418"/>
                </a:lnTo>
                <a:lnTo>
                  <a:pt x="99021" y="410844"/>
                </a:lnTo>
                <a:lnTo>
                  <a:pt x="137173" y="431551"/>
                </a:lnTo>
                <a:lnTo>
                  <a:pt x="179334" y="444638"/>
                </a:lnTo>
                <a:lnTo>
                  <a:pt x="224600" y="449200"/>
                </a:lnTo>
                <a:lnTo>
                  <a:pt x="269863" y="444638"/>
                </a:lnTo>
                <a:lnTo>
                  <a:pt x="312022" y="431551"/>
                </a:lnTo>
                <a:lnTo>
                  <a:pt x="350174" y="410844"/>
                </a:lnTo>
                <a:lnTo>
                  <a:pt x="383415" y="383418"/>
                </a:lnTo>
                <a:lnTo>
                  <a:pt x="410841" y="350179"/>
                </a:lnTo>
                <a:lnTo>
                  <a:pt x="431550" y="312027"/>
                </a:lnTo>
                <a:lnTo>
                  <a:pt x="444637" y="269866"/>
                </a:lnTo>
                <a:lnTo>
                  <a:pt x="449200" y="224600"/>
                </a:lnTo>
                <a:lnTo>
                  <a:pt x="444637" y="179334"/>
                </a:lnTo>
                <a:lnTo>
                  <a:pt x="431550" y="137173"/>
                </a:lnTo>
                <a:lnTo>
                  <a:pt x="410841" y="99021"/>
                </a:lnTo>
                <a:lnTo>
                  <a:pt x="383415" y="65782"/>
                </a:lnTo>
                <a:lnTo>
                  <a:pt x="350174" y="38356"/>
                </a:lnTo>
                <a:lnTo>
                  <a:pt x="312022" y="17649"/>
                </a:lnTo>
                <a:lnTo>
                  <a:pt x="269863" y="4562"/>
                </a:lnTo>
                <a:lnTo>
                  <a:pt x="224600" y="0"/>
                </a:lnTo>
                <a:close/>
              </a:path>
            </a:pathLst>
          </a:custGeom>
          <a:solidFill>
            <a:srgbClr val="2F45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04EABE4F-8714-4367-82E5-253AF9D8F8F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hu-HU" smtClean="0"/>
              <a:pPr/>
              <a:t>6</a:t>
            </a:fld>
            <a:endParaRPr lang="hu-HU" dirty="0"/>
          </a:p>
        </p:txBody>
      </p:sp>
      <p:sp>
        <p:nvSpPr>
          <p:cNvPr id="9" name="object 17">
            <a:extLst>
              <a:ext uri="{FF2B5EF4-FFF2-40B4-BE49-F238E27FC236}">
                <a16:creationId xmlns:a16="http://schemas.microsoft.com/office/drawing/2014/main" id="{84B7FFEE-461D-4606-8F3D-00E74405DA14}"/>
              </a:ext>
            </a:extLst>
          </p:cNvPr>
          <p:cNvSpPr txBox="1">
            <a:spLocks/>
          </p:cNvSpPr>
          <p:nvPr/>
        </p:nvSpPr>
        <p:spPr>
          <a:xfrm>
            <a:off x="1042854" y="1866712"/>
            <a:ext cx="6646995" cy="59631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90"/>
              </a:spcBef>
            </a:pPr>
            <a:r>
              <a:rPr lang="hu-HU" sz="3800" b="1" kern="0" spc="-10" dirty="0">
                <a:solidFill>
                  <a:srgbClr val="2F45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HŐSZIGETELÉS</a:t>
            </a:r>
            <a:endParaRPr lang="hu-HU" sz="3800" b="1" kern="0" spc="75" dirty="0">
              <a:solidFill>
                <a:srgbClr val="2F45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EB04E26E-9DBE-48EE-9A10-41C94303C94F}"/>
              </a:ext>
            </a:extLst>
          </p:cNvPr>
          <p:cNvSpPr txBox="1"/>
          <p:nvPr/>
        </p:nvSpPr>
        <p:spPr>
          <a:xfrm>
            <a:off x="1039945" y="3120487"/>
            <a:ext cx="139446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l" rtl="0">
              <a:buSzPts val="3200"/>
              <a:buFont typeface="Arial" panose="020B0604020202020204" pitchFamily="34" charset="0"/>
              <a:buChar char="•"/>
            </a:pPr>
            <a:r>
              <a:rPr lang="hu-HU" sz="4000" dirty="0"/>
              <a:t>Homlokzatszigetelés</a:t>
            </a:r>
          </a:p>
          <a:p>
            <a:pPr marL="571500" indent="-571500" algn="l" rtl="0">
              <a:buSzPts val="3200"/>
              <a:buFont typeface="Arial" panose="020B0604020202020204" pitchFamily="34" charset="0"/>
              <a:buChar char="•"/>
            </a:pPr>
            <a:r>
              <a:rPr lang="hu-HU" sz="4000" dirty="0"/>
              <a:t>Grafit Reflex 12 cm ( 15 cm EPS) vagy ennek megfelelő Homlokzati csomópontok, erkélyek, loggiák befordításai Tűzszakasz határok - kőzetgyapot </a:t>
            </a:r>
          </a:p>
        </p:txBody>
      </p:sp>
      <p:pic>
        <p:nvPicPr>
          <p:cNvPr id="11" name="Google Shape;116;p5" descr="3D_sarok_350.jpg">
            <a:extLst>
              <a:ext uri="{FF2B5EF4-FFF2-40B4-BE49-F238E27FC236}">
                <a16:creationId xmlns:a16="http://schemas.microsoft.com/office/drawing/2014/main" id="{A1D2C00B-52B8-4394-95B7-DCD2FA438A3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052050" y="6229906"/>
            <a:ext cx="6430504" cy="4225369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12" name="Google Shape;117;p5" descr="rockwool1.jpg">
            <a:extLst>
              <a:ext uri="{FF2B5EF4-FFF2-40B4-BE49-F238E27FC236}">
                <a16:creationId xmlns:a16="http://schemas.microsoft.com/office/drawing/2014/main" id="{987E3590-F42E-44F5-9226-96EE718C9FB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16102" y="6229906"/>
            <a:ext cx="6259548" cy="422536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6832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3">
            <a:extLst>
              <a:ext uri="{FF2B5EF4-FFF2-40B4-BE49-F238E27FC236}">
                <a16:creationId xmlns:a16="http://schemas.microsoft.com/office/drawing/2014/main" id="{8D05A2BF-7F13-4576-A92A-1E7263C9FB55}"/>
              </a:ext>
            </a:extLst>
          </p:cNvPr>
          <p:cNvSpPr/>
          <p:nvPr/>
        </p:nvSpPr>
        <p:spPr>
          <a:xfrm>
            <a:off x="18738850" y="10455276"/>
            <a:ext cx="449580" cy="449580"/>
          </a:xfrm>
          <a:custGeom>
            <a:avLst/>
            <a:gdLst/>
            <a:ahLst/>
            <a:cxnLst/>
            <a:rect l="l" t="t" r="r" b="b"/>
            <a:pathLst>
              <a:path w="449580" h="449579">
                <a:moveTo>
                  <a:pt x="224600" y="0"/>
                </a:moveTo>
                <a:lnTo>
                  <a:pt x="179334" y="4562"/>
                </a:lnTo>
                <a:lnTo>
                  <a:pt x="137173" y="17649"/>
                </a:lnTo>
                <a:lnTo>
                  <a:pt x="99021" y="38356"/>
                </a:lnTo>
                <a:lnTo>
                  <a:pt x="65782" y="65782"/>
                </a:lnTo>
                <a:lnTo>
                  <a:pt x="38356" y="99021"/>
                </a:lnTo>
                <a:lnTo>
                  <a:pt x="17649" y="137173"/>
                </a:lnTo>
                <a:lnTo>
                  <a:pt x="4562" y="179334"/>
                </a:lnTo>
                <a:lnTo>
                  <a:pt x="0" y="224600"/>
                </a:lnTo>
                <a:lnTo>
                  <a:pt x="4562" y="269866"/>
                </a:lnTo>
                <a:lnTo>
                  <a:pt x="17649" y="312027"/>
                </a:lnTo>
                <a:lnTo>
                  <a:pt x="38356" y="350179"/>
                </a:lnTo>
                <a:lnTo>
                  <a:pt x="65782" y="383418"/>
                </a:lnTo>
                <a:lnTo>
                  <a:pt x="99021" y="410844"/>
                </a:lnTo>
                <a:lnTo>
                  <a:pt x="137173" y="431551"/>
                </a:lnTo>
                <a:lnTo>
                  <a:pt x="179334" y="444638"/>
                </a:lnTo>
                <a:lnTo>
                  <a:pt x="224600" y="449200"/>
                </a:lnTo>
                <a:lnTo>
                  <a:pt x="269863" y="444638"/>
                </a:lnTo>
                <a:lnTo>
                  <a:pt x="312022" y="431551"/>
                </a:lnTo>
                <a:lnTo>
                  <a:pt x="350174" y="410844"/>
                </a:lnTo>
                <a:lnTo>
                  <a:pt x="383415" y="383418"/>
                </a:lnTo>
                <a:lnTo>
                  <a:pt x="410841" y="350179"/>
                </a:lnTo>
                <a:lnTo>
                  <a:pt x="431550" y="312027"/>
                </a:lnTo>
                <a:lnTo>
                  <a:pt x="444637" y="269866"/>
                </a:lnTo>
                <a:lnTo>
                  <a:pt x="449200" y="224600"/>
                </a:lnTo>
                <a:lnTo>
                  <a:pt x="444637" y="179334"/>
                </a:lnTo>
                <a:lnTo>
                  <a:pt x="431550" y="137173"/>
                </a:lnTo>
                <a:lnTo>
                  <a:pt x="410841" y="99021"/>
                </a:lnTo>
                <a:lnTo>
                  <a:pt x="383415" y="65782"/>
                </a:lnTo>
                <a:lnTo>
                  <a:pt x="350174" y="38356"/>
                </a:lnTo>
                <a:lnTo>
                  <a:pt x="312022" y="17649"/>
                </a:lnTo>
                <a:lnTo>
                  <a:pt x="269863" y="4562"/>
                </a:lnTo>
                <a:lnTo>
                  <a:pt x="224600" y="0"/>
                </a:lnTo>
                <a:close/>
              </a:path>
            </a:pathLst>
          </a:custGeom>
          <a:solidFill>
            <a:srgbClr val="2F45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04EABE4F-8714-4367-82E5-253AF9D8F8F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hu-HU" smtClean="0"/>
              <a:pPr/>
              <a:t>7</a:t>
            </a:fld>
            <a:endParaRPr lang="hu-HU" dirty="0"/>
          </a:p>
        </p:txBody>
      </p:sp>
      <p:sp>
        <p:nvSpPr>
          <p:cNvPr id="4" name="object 17">
            <a:extLst>
              <a:ext uri="{FF2B5EF4-FFF2-40B4-BE49-F238E27FC236}">
                <a16:creationId xmlns:a16="http://schemas.microsoft.com/office/drawing/2014/main" id="{2B2E2E7F-83E1-47CC-A85F-8BAA648BA033}"/>
              </a:ext>
            </a:extLst>
          </p:cNvPr>
          <p:cNvSpPr txBox="1">
            <a:spLocks/>
          </p:cNvSpPr>
          <p:nvPr/>
        </p:nvSpPr>
        <p:spPr>
          <a:xfrm>
            <a:off x="1042854" y="1866712"/>
            <a:ext cx="6646995" cy="59631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90"/>
              </a:spcBef>
            </a:pPr>
            <a:r>
              <a:rPr lang="hu-HU" sz="3800" b="1" kern="0" spc="-10" dirty="0">
                <a:solidFill>
                  <a:srgbClr val="2F45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HŐSZIGETELÉS</a:t>
            </a:r>
            <a:endParaRPr lang="hu-HU" sz="3800" b="1" kern="0" spc="75" dirty="0">
              <a:solidFill>
                <a:srgbClr val="2F45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6CD53A7A-D540-4440-949F-A842FAED36C0}"/>
              </a:ext>
            </a:extLst>
          </p:cNvPr>
          <p:cNvSpPr txBox="1"/>
          <p:nvPr/>
        </p:nvSpPr>
        <p:spPr>
          <a:xfrm>
            <a:off x="1039945" y="3120487"/>
            <a:ext cx="139446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l" rtl="0">
              <a:buSzPts val="3200"/>
              <a:buFont typeface="Arial" panose="020B0604020202020204" pitchFamily="34" charset="0"/>
              <a:buChar char="•"/>
            </a:pPr>
            <a:r>
              <a:rPr lang="hu-HU" sz="4000" dirty="0"/>
              <a:t>20 cm hőszigetelés</a:t>
            </a:r>
          </a:p>
          <a:p>
            <a:pPr marL="571500" indent="-571500" algn="l" rtl="0">
              <a:buSzPts val="3200"/>
              <a:buFont typeface="Arial" panose="020B0604020202020204" pitchFamily="34" charset="0"/>
              <a:buChar char="•"/>
            </a:pPr>
            <a:r>
              <a:rPr lang="hu-HU" sz="4000" dirty="0"/>
              <a:t>Víz záró szigetelés </a:t>
            </a:r>
          </a:p>
        </p:txBody>
      </p:sp>
      <p:pic>
        <p:nvPicPr>
          <p:cNvPr id="6" name="Google Shape;123;p6" descr="8068_austro2.png">
            <a:extLst>
              <a:ext uri="{FF2B5EF4-FFF2-40B4-BE49-F238E27FC236}">
                <a16:creationId xmlns:a16="http://schemas.microsoft.com/office/drawing/2014/main" id="{3E80314F-49EB-4A8F-B804-E8FAE4E10247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072215" y="3541928"/>
            <a:ext cx="6646994" cy="6646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5;p6" descr="n_tetofelujitas_attika.jpg">
            <a:extLst>
              <a:ext uri="{FF2B5EF4-FFF2-40B4-BE49-F238E27FC236}">
                <a16:creationId xmlns:a16="http://schemas.microsoft.com/office/drawing/2014/main" id="{6BED05BB-9EE3-48C4-AAA5-A914B88E7E8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23050" y="3782206"/>
            <a:ext cx="5539162" cy="6381115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75499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3">
            <a:extLst>
              <a:ext uri="{FF2B5EF4-FFF2-40B4-BE49-F238E27FC236}">
                <a16:creationId xmlns:a16="http://schemas.microsoft.com/office/drawing/2014/main" id="{8D05A2BF-7F13-4576-A92A-1E7263C9FB55}"/>
              </a:ext>
            </a:extLst>
          </p:cNvPr>
          <p:cNvSpPr/>
          <p:nvPr/>
        </p:nvSpPr>
        <p:spPr>
          <a:xfrm>
            <a:off x="18738850" y="10455276"/>
            <a:ext cx="449580" cy="449580"/>
          </a:xfrm>
          <a:custGeom>
            <a:avLst/>
            <a:gdLst/>
            <a:ahLst/>
            <a:cxnLst/>
            <a:rect l="l" t="t" r="r" b="b"/>
            <a:pathLst>
              <a:path w="449580" h="449579">
                <a:moveTo>
                  <a:pt x="224600" y="0"/>
                </a:moveTo>
                <a:lnTo>
                  <a:pt x="179334" y="4562"/>
                </a:lnTo>
                <a:lnTo>
                  <a:pt x="137173" y="17649"/>
                </a:lnTo>
                <a:lnTo>
                  <a:pt x="99021" y="38356"/>
                </a:lnTo>
                <a:lnTo>
                  <a:pt x="65782" y="65782"/>
                </a:lnTo>
                <a:lnTo>
                  <a:pt x="38356" y="99021"/>
                </a:lnTo>
                <a:lnTo>
                  <a:pt x="17649" y="137173"/>
                </a:lnTo>
                <a:lnTo>
                  <a:pt x="4562" y="179334"/>
                </a:lnTo>
                <a:lnTo>
                  <a:pt x="0" y="224600"/>
                </a:lnTo>
                <a:lnTo>
                  <a:pt x="4562" y="269866"/>
                </a:lnTo>
                <a:lnTo>
                  <a:pt x="17649" y="312027"/>
                </a:lnTo>
                <a:lnTo>
                  <a:pt x="38356" y="350179"/>
                </a:lnTo>
                <a:lnTo>
                  <a:pt x="65782" y="383418"/>
                </a:lnTo>
                <a:lnTo>
                  <a:pt x="99021" y="410844"/>
                </a:lnTo>
                <a:lnTo>
                  <a:pt x="137173" y="431551"/>
                </a:lnTo>
                <a:lnTo>
                  <a:pt x="179334" y="444638"/>
                </a:lnTo>
                <a:lnTo>
                  <a:pt x="224600" y="449200"/>
                </a:lnTo>
                <a:lnTo>
                  <a:pt x="269863" y="444638"/>
                </a:lnTo>
                <a:lnTo>
                  <a:pt x="312022" y="431551"/>
                </a:lnTo>
                <a:lnTo>
                  <a:pt x="350174" y="410844"/>
                </a:lnTo>
                <a:lnTo>
                  <a:pt x="383415" y="383418"/>
                </a:lnTo>
                <a:lnTo>
                  <a:pt x="410841" y="350179"/>
                </a:lnTo>
                <a:lnTo>
                  <a:pt x="431550" y="312027"/>
                </a:lnTo>
                <a:lnTo>
                  <a:pt x="444637" y="269866"/>
                </a:lnTo>
                <a:lnTo>
                  <a:pt x="449200" y="224600"/>
                </a:lnTo>
                <a:lnTo>
                  <a:pt x="444637" y="179334"/>
                </a:lnTo>
                <a:lnTo>
                  <a:pt x="431550" y="137173"/>
                </a:lnTo>
                <a:lnTo>
                  <a:pt x="410841" y="99021"/>
                </a:lnTo>
                <a:lnTo>
                  <a:pt x="383415" y="65782"/>
                </a:lnTo>
                <a:lnTo>
                  <a:pt x="350174" y="38356"/>
                </a:lnTo>
                <a:lnTo>
                  <a:pt x="312022" y="17649"/>
                </a:lnTo>
                <a:lnTo>
                  <a:pt x="269863" y="4562"/>
                </a:lnTo>
                <a:lnTo>
                  <a:pt x="224600" y="0"/>
                </a:lnTo>
                <a:close/>
              </a:path>
            </a:pathLst>
          </a:custGeom>
          <a:solidFill>
            <a:srgbClr val="2F45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04EABE4F-8714-4367-82E5-253AF9D8F8F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hu-HU" smtClean="0"/>
              <a:pPr/>
              <a:t>8</a:t>
            </a:fld>
            <a:endParaRPr lang="hu-HU" dirty="0"/>
          </a:p>
        </p:txBody>
      </p:sp>
      <p:sp>
        <p:nvSpPr>
          <p:cNvPr id="10" name="object 17">
            <a:extLst>
              <a:ext uri="{FF2B5EF4-FFF2-40B4-BE49-F238E27FC236}">
                <a16:creationId xmlns:a16="http://schemas.microsoft.com/office/drawing/2014/main" id="{3F79404C-D278-4AFE-8D06-6945F9C1CD25}"/>
              </a:ext>
            </a:extLst>
          </p:cNvPr>
          <p:cNvSpPr txBox="1">
            <a:spLocks/>
          </p:cNvSpPr>
          <p:nvPr/>
        </p:nvSpPr>
        <p:spPr>
          <a:xfrm>
            <a:off x="1042854" y="1866712"/>
            <a:ext cx="6646995" cy="118109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90"/>
              </a:spcBef>
            </a:pPr>
            <a:r>
              <a:rPr lang="hu-HU" sz="3800" b="1" kern="0" spc="-10" dirty="0">
                <a:solidFill>
                  <a:srgbClr val="2F45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Első fűtött lakószint alatti födém szigetelés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DEE29C3F-4376-4F82-B05A-FC0695EA930A}"/>
              </a:ext>
            </a:extLst>
          </p:cNvPr>
          <p:cNvSpPr txBox="1"/>
          <p:nvPr/>
        </p:nvSpPr>
        <p:spPr>
          <a:xfrm>
            <a:off x="1042854" y="3673475"/>
            <a:ext cx="900919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l" rtl="0">
              <a:buSzPts val="3200"/>
              <a:buFont typeface="Arial" panose="020B0604020202020204" pitchFamily="34" charset="0"/>
              <a:buChar char="•"/>
            </a:pPr>
            <a:r>
              <a:rPr lang="hu-HU" sz="4000" dirty="0"/>
              <a:t>10cm  </a:t>
            </a:r>
            <a:r>
              <a:rPr lang="hu-HU" sz="4000" dirty="0" err="1"/>
              <a:t>Rockwool</a:t>
            </a:r>
            <a:r>
              <a:rPr lang="hu-HU" sz="4000" dirty="0"/>
              <a:t>  ásványi alapanyagú hőszigetelés</a:t>
            </a:r>
          </a:p>
        </p:txBody>
      </p:sp>
      <p:pic>
        <p:nvPicPr>
          <p:cNvPr id="14" name="Google Shape;132;p7" descr="02_instruction_basement_ceiling.jpg">
            <a:extLst>
              <a:ext uri="{FF2B5EF4-FFF2-40B4-BE49-F238E27FC236}">
                <a16:creationId xmlns:a16="http://schemas.microsoft.com/office/drawing/2014/main" id="{EE7747BC-62E3-4B26-9578-948675B0E77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414253" y="2446239"/>
            <a:ext cx="7077815" cy="6414879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15" name="Google Shape;133;p7" descr="Frontrock_Max_E_image-szerkesztett.jpg">
            <a:extLst>
              <a:ext uri="{FF2B5EF4-FFF2-40B4-BE49-F238E27FC236}">
                <a16:creationId xmlns:a16="http://schemas.microsoft.com/office/drawing/2014/main" id="{724E843F-658F-4C53-A913-AC653D5363C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85242" y="6043855"/>
            <a:ext cx="6547910" cy="440936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05831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3">
            <a:extLst>
              <a:ext uri="{FF2B5EF4-FFF2-40B4-BE49-F238E27FC236}">
                <a16:creationId xmlns:a16="http://schemas.microsoft.com/office/drawing/2014/main" id="{8D05A2BF-7F13-4576-A92A-1E7263C9FB55}"/>
              </a:ext>
            </a:extLst>
          </p:cNvPr>
          <p:cNvSpPr/>
          <p:nvPr/>
        </p:nvSpPr>
        <p:spPr>
          <a:xfrm>
            <a:off x="18738850" y="10455276"/>
            <a:ext cx="449580" cy="449580"/>
          </a:xfrm>
          <a:custGeom>
            <a:avLst/>
            <a:gdLst/>
            <a:ahLst/>
            <a:cxnLst/>
            <a:rect l="l" t="t" r="r" b="b"/>
            <a:pathLst>
              <a:path w="449580" h="449579">
                <a:moveTo>
                  <a:pt x="224600" y="0"/>
                </a:moveTo>
                <a:lnTo>
                  <a:pt x="179334" y="4562"/>
                </a:lnTo>
                <a:lnTo>
                  <a:pt x="137173" y="17649"/>
                </a:lnTo>
                <a:lnTo>
                  <a:pt x="99021" y="38356"/>
                </a:lnTo>
                <a:lnTo>
                  <a:pt x="65782" y="65782"/>
                </a:lnTo>
                <a:lnTo>
                  <a:pt x="38356" y="99021"/>
                </a:lnTo>
                <a:lnTo>
                  <a:pt x="17649" y="137173"/>
                </a:lnTo>
                <a:lnTo>
                  <a:pt x="4562" y="179334"/>
                </a:lnTo>
                <a:lnTo>
                  <a:pt x="0" y="224600"/>
                </a:lnTo>
                <a:lnTo>
                  <a:pt x="4562" y="269866"/>
                </a:lnTo>
                <a:lnTo>
                  <a:pt x="17649" y="312027"/>
                </a:lnTo>
                <a:lnTo>
                  <a:pt x="38356" y="350179"/>
                </a:lnTo>
                <a:lnTo>
                  <a:pt x="65782" y="383418"/>
                </a:lnTo>
                <a:lnTo>
                  <a:pt x="99021" y="410844"/>
                </a:lnTo>
                <a:lnTo>
                  <a:pt x="137173" y="431551"/>
                </a:lnTo>
                <a:lnTo>
                  <a:pt x="179334" y="444638"/>
                </a:lnTo>
                <a:lnTo>
                  <a:pt x="224600" y="449200"/>
                </a:lnTo>
                <a:lnTo>
                  <a:pt x="269863" y="444638"/>
                </a:lnTo>
                <a:lnTo>
                  <a:pt x="312022" y="431551"/>
                </a:lnTo>
                <a:lnTo>
                  <a:pt x="350174" y="410844"/>
                </a:lnTo>
                <a:lnTo>
                  <a:pt x="383415" y="383418"/>
                </a:lnTo>
                <a:lnTo>
                  <a:pt x="410841" y="350179"/>
                </a:lnTo>
                <a:lnTo>
                  <a:pt x="431550" y="312027"/>
                </a:lnTo>
                <a:lnTo>
                  <a:pt x="444637" y="269866"/>
                </a:lnTo>
                <a:lnTo>
                  <a:pt x="449200" y="224600"/>
                </a:lnTo>
                <a:lnTo>
                  <a:pt x="444637" y="179334"/>
                </a:lnTo>
                <a:lnTo>
                  <a:pt x="431550" y="137173"/>
                </a:lnTo>
                <a:lnTo>
                  <a:pt x="410841" y="99021"/>
                </a:lnTo>
                <a:lnTo>
                  <a:pt x="383415" y="65782"/>
                </a:lnTo>
                <a:lnTo>
                  <a:pt x="350174" y="38356"/>
                </a:lnTo>
                <a:lnTo>
                  <a:pt x="312022" y="17649"/>
                </a:lnTo>
                <a:lnTo>
                  <a:pt x="269863" y="4562"/>
                </a:lnTo>
                <a:lnTo>
                  <a:pt x="224600" y="0"/>
                </a:lnTo>
                <a:close/>
              </a:path>
            </a:pathLst>
          </a:custGeom>
          <a:solidFill>
            <a:srgbClr val="2F45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04EABE4F-8714-4367-82E5-253AF9D8F8F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hu-HU" smtClean="0"/>
              <a:pPr/>
              <a:t>9</a:t>
            </a:fld>
            <a:endParaRPr lang="hu-HU" dirty="0"/>
          </a:p>
        </p:txBody>
      </p:sp>
      <p:sp>
        <p:nvSpPr>
          <p:cNvPr id="4" name="object 17">
            <a:extLst>
              <a:ext uri="{FF2B5EF4-FFF2-40B4-BE49-F238E27FC236}">
                <a16:creationId xmlns:a16="http://schemas.microsoft.com/office/drawing/2014/main" id="{64BE7EA7-11BD-4D19-A157-A6FA13DF3CEF}"/>
              </a:ext>
            </a:extLst>
          </p:cNvPr>
          <p:cNvSpPr txBox="1">
            <a:spLocks/>
          </p:cNvSpPr>
          <p:nvPr/>
        </p:nvSpPr>
        <p:spPr>
          <a:xfrm>
            <a:off x="1042854" y="1866712"/>
            <a:ext cx="11142796" cy="118109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90"/>
              </a:spcBef>
            </a:pPr>
            <a:r>
              <a:rPr lang="hu-HU" sz="3800" b="1" kern="0" spc="-10" dirty="0">
                <a:solidFill>
                  <a:srgbClr val="2F45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NYÍLÁSZÁRÓK – ABLAKOK, ERKÉLY AJTÓK</a:t>
            </a:r>
            <a:br>
              <a:rPr lang="hu-HU" sz="3800" b="1" kern="0" spc="-10" dirty="0">
                <a:solidFill>
                  <a:srgbClr val="2F458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3800" b="1" kern="0" spc="-10" dirty="0">
              <a:solidFill>
                <a:srgbClr val="2F45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9F253AB9-8C95-4DD4-A1D7-24A98B06F6FE}"/>
              </a:ext>
            </a:extLst>
          </p:cNvPr>
          <p:cNvSpPr txBox="1"/>
          <p:nvPr/>
        </p:nvSpPr>
        <p:spPr>
          <a:xfrm>
            <a:off x="2584450" y="9276042"/>
            <a:ext cx="157734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buSzPts val="3200"/>
            </a:pPr>
            <a:r>
              <a:rPr lang="hu-HU" sz="4000" dirty="0"/>
              <a:t> ha 1,15 Wm2/K 			Redőnyök cseréje – passzív hő védelem</a:t>
            </a:r>
          </a:p>
          <a:p>
            <a:pPr algn="l" rtl="0">
              <a:buSzPts val="3200"/>
            </a:pPr>
            <a:endParaRPr lang="hu-HU" sz="4000" dirty="0"/>
          </a:p>
        </p:txBody>
      </p:sp>
      <p:pic>
        <p:nvPicPr>
          <p:cNvPr id="6" name="Google Shape;138;p8" descr="phpThumb_generated_thumbnail.jpg">
            <a:extLst>
              <a:ext uri="{FF2B5EF4-FFF2-40B4-BE49-F238E27FC236}">
                <a16:creationId xmlns:a16="http://schemas.microsoft.com/office/drawing/2014/main" id="{B3C0B37F-5386-472F-BA77-7B83215DADE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89050" y="4054066"/>
            <a:ext cx="6470184" cy="485263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8" name="Google Shape;141;p8" descr="kulsotokos_redony2.jpg">
            <a:extLst>
              <a:ext uri="{FF2B5EF4-FFF2-40B4-BE49-F238E27FC236}">
                <a16:creationId xmlns:a16="http://schemas.microsoft.com/office/drawing/2014/main" id="{AFF16B83-DF24-4260-B231-210A876A145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61450" y="3891604"/>
            <a:ext cx="8382000" cy="489508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82067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RenoPont színpaletta">
      <a:dk1>
        <a:sysClr val="windowText" lastClr="000000"/>
      </a:dk1>
      <a:lt1>
        <a:srgbClr val="FFFFFF"/>
      </a:lt1>
      <a:dk2>
        <a:srgbClr val="68BF6F"/>
      </a:dk2>
      <a:lt2>
        <a:srgbClr val="D1E6C9"/>
      </a:lt2>
      <a:accent1>
        <a:srgbClr val="68BF6F"/>
      </a:accent1>
      <a:accent2>
        <a:srgbClr val="303D83"/>
      </a:accent2>
      <a:accent3>
        <a:srgbClr val="D1E6C9"/>
      </a:accent3>
      <a:accent4>
        <a:srgbClr val="1C1F3C"/>
      </a:accent4>
      <a:accent5>
        <a:srgbClr val="FFFFFF"/>
      </a:accent5>
      <a:accent6>
        <a:srgbClr val="000000"/>
      </a:accent6>
      <a:hlink>
        <a:srgbClr val="FFFFFF"/>
      </a:hlink>
      <a:folHlink>
        <a:srgbClr val="FFFFFF"/>
      </a:folHlink>
    </a:clrScheme>
    <a:fontScheme name="renopont_szove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161</TotalTime>
  <Words>392</Words>
  <Application>Microsoft Office PowerPoint</Application>
  <PresentationFormat>Egyéni</PresentationFormat>
  <Paragraphs>96</Paragraphs>
  <Slides>16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16</vt:i4>
      </vt:variant>
    </vt:vector>
  </HeadingPairs>
  <TitlesOfParts>
    <vt:vector size="20" baseType="lpstr">
      <vt:lpstr>Arial</vt:lpstr>
      <vt:lpstr>Calibri</vt:lpstr>
      <vt:lpstr>Geogrotesque Md</vt:lpstr>
      <vt:lpstr>Office Theme</vt:lpstr>
      <vt:lpstr>PowerPoint-bemutató</vt:lpstr>
      <vt:lpstr>TÁRSASHÁZ CÍME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Jozsef Juhasz</dc:creator>
  <cp:lastModifiedBy>Sáfián Fanni</cp:lastModifiedBy>
  <cp:revision>21</cp:revision>
  <dcterms:created xsi:type="dcterms:W3CDTF">2021-02-12T17:18:41Z</dcterms:created>
  <dcterms:modified xsi:type="dcterms:W3CDTF">2021-11-12T11:21:40Z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2021-02-12T00:00:00Z</vt:filetime>
  </property>
  <property fmtid="{D5CDD505-2E9C-101B-9397-08002B2CF9AE}" pid="3" name="Creator">
    <vt:lpwstr>Adobe InDesign 14.0 (Windows)</vt:lpwstr>
  </property>
  <property fmtid="{D5CDD505-2E9C-101B-9397-08002B2CF9AE}" pid="4" name="LastSaved">
    <vt:filetime>2021-02-12T00:00:00Z</vt:filetime>
  </property>
</Properties>
</file>