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39" r:id="rId2"/>
    <p:sldId id="306" r:id="rId3"/>
    <p:sldId id="307" r:id="rId4"/>
    <p:sldId id="308" r:id="rId5"/>
    <p:sldId id="309" r:id="rId6"/>
    <p:sldId id="310" r:id="rId7"/>
    <p:sldId id="311" r:id="rId8"/>
    <p:sldId id="312" r:id="rId9"/>
    <p:sldId id="331" r:id="rId10"/>
    <p:sldId id="313" r:id="rId11"/>
    <p:sldId id="315" r:id="rId12"/>
    <p:sldId id="316" r:id="rId13"/>
    <p:sldId id="317" r:id="rId14"/>
    <p:sldId id="319" r:id="rId15"/>
    <p:sldId id="301" r:id="rId16"/>
    <p:sldId id="332" r:id="rId17"/>
    <p:sldId id="322" r:id="rId18"/>
    <p:sldId id="318" r:id="rId19"/>
    <p:sldId id="321" r:id="rId20"/>
    <p:sldId id="324" r:id="rId21"/>
    <p:sldId id="325" r:id="rId22"/>
    <p:sldId id="333" r:id="rId23"/>
    <p:sldId id="335" r:id="rId24"/>
    <p:sldId id="338" r:id="rId25"/>
    <p:sldId id="328" r:id="rId26"/>
    <p:sldId id="314" r:id="rId27"/>
    <p:sldId id="32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7E09"/>
    <a:srgbClr val="3366FF"/>
    <a:srgbClr val="663333"/>
    <a:srgbClr val="D66500"/>
    <a:srgbClr val="D66600"/>
    <a:srgbClr val="663300"/>
    <a:srgbClr val="693333"/>
    <a:srgbClr val="D63300"/>
    <a:srgbClr val="DA7103"/>
    <a:srgbClr val="FC0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2" autoAdjust="0"/>
    <p:restoredTop sz="62390" autoAdjust="0"/>
  </p:normalViewPr>
  <p:slideViewPr>
    <p:cSldViewPr snapToGrid="0" snapToObjects="1">
      <p:cViewPr varScale="1">
        <p:scale>
          <a:sx n="61" d="100"/>
          <a:sy n="61" d="100"/>
        </p:scale>
        <p:origin x="1512" y="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86EB11-A041-CA48-B076-FFA44D839D1D}" type="datetimeFigureOut">
              <a:rPr lang="en-US" smtClean="0"/>
              <a:pPr/>
              <a:t>6/24/2020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8E51C1-7331-C84B-A156-13D8F8BB5B3F}" type="slidenum">
              <a:rPr lang="en-US" smtClean="0"/>
              <a:pPr/>
              <a:t>‹#›</a:t>
            </a:fld>
            <a:endParaRPr lang="en-US" dirty="0"/>
          </a:p>
        </p:txBody>
      </p:sp>
    </p:spTree>
    <p:extLst>
      <p:ext uri="{BB962C8B-B14F-4D97-AF65-F5344CB8AC3E}">
        <p14:creationId xmlns:p14="http://schemas.microsoft.com/office/powerpoint/2010/main" val="22056793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vedicpandits.org/donat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mailto:lchroman108@gmail.com" TargetMode="External"/><Relationship Id="rId4" Type="http://schemas.openxmlformats.org/officeDocument/2006/relationships/hyperlink" Target="mailto:vedicpandits@maharishi.ne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maharishi-yagya.ru/video/"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material.vedicpandits.org/ru/russian-material/#PPT%20Video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381000" y="685800"/>
            <a:ext cx="6096000" cy="3429000"/>
          </a:xfrm>
        </p:spPr>
      </p:sp>
      <p:sp>
        <p:nvSpPr>
          <p:cNvPr id="7171" name="Notes Placeholder 2"/>
          <p:cNvSpPr>
            <a:spLocks noGrp="1"/>
          </p:cNvSpPr>
          <p:nvPr>
            <p:ph type="body" idx="1"/>
          </p:nvPr>
        </p:nvSpPr>
        <p:spPr>
          <a:noFill/>
        </p:spPr>
        <p:txBody>
          <a:bodyPr/>
          <a:lstStyle/>
          <a:p>
            <a:r>
              <a:rPr lang="az-Cyrl-AZ" dirty="0"/>
              <a:t>Просто прочитать слайд</a:t>
            </a:r>
          </a:p>
        </p:txBody>
      </p:sp>
      <p:sp>
        <p:nvSpPr>
          <p:cNvPr id="7172" name="Slide Number Placeholder 3"/>
          <p:cNvSpPr>
            <a:spLocks noGrp="1"/>
          </p:cNvSpPr>
          <p:nvPr>
            <p:ph type="sldNum" sz="quarter"/>
          </p:nvPr>
        </p:nvSpPr>
        <p:spPr>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0D93B-3CF8-7549-A1D0-51E34ADE4472}"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42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dirty="0"/>
              <a:t>Поскольку, в понимании большинства людей, природа реальности основана на классической механике, данные результаты кажутся неправдоподобными.</a:t>
            </a:r>
            <a:r>
              <a:rPr lang="ru-RU" baseline="0" dirty="0"/>
              <a:t> Однако, с точки зрения квантовой физики, вашингтонский эксперимент соответствует тем же принципам, что в Эффекте </a:t>
            </a:r>
            <a:r>
              <a:rPr lang="ru-RU" baseline="0" dirty="0" err="1"/>
              <a:t>Мейснера</a:t>
            </a:r>
            <a:r>
              <a:rPr lang="ru-RU" baseline="0" dirty="0"/>
              <a:t>, и это было описано много веков назад в Йога-Сутрах: «Вблизи Йоги враждебность исчезает».</a:t>
            </a:r>
            <a:r>
              <a:rPr lang="ru-RU" dirty="0"/>
              <a:t> </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10</a:t>
            </a:fld>
            <a:endParaRPr lang="en-US" dirty="0"/>
          </a:p>
        </p:txBody>
      </p:sp>
    </p:spTree>
    <p:extLst>
      <p:ext uri="{BB962C8B-B14F-4D97-AF65-F5344CB8AC3E}">
        <p14:creationId xmlns:p14="http://schemas.microsoft.com/office/powerpoint/2010/main" val="39521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1" u="none" strike="noStrike" kern="1200" cap="none" spc="0" normalizeH="0" baseline="0" noProof="0" dirty="0" err="1">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Веда</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lang="ru-RU" dirty="0"/>
              <a:t>– это вся полнота Естественного закона. Она является источником всех областей знания, всех наук и культурных традиций.</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Ведическое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знание не зависит от времени и никогда не может быть утеряно, так как его целостное основание находится в непроявленном, трансцендентальном поле жизни. </a:t>
            </a:r>
            <a:r>
              <a:rPr kumimoji="0" lang="ru-RU" altLang="en-US" sz="1200" b="0" i="1" u="none" strike="noStrike" kern="1200" cap="none" spc="0" normalizeH="0" baseline="0" noProof="0" dirty="0" err="1">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Веда</a:t>
            </a:r>
            <a:r>
              <a:rPr kumimoji="0" lang="en-US"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lang="ru-RU" dirty="0"/>
              <a:t>– это то Полное знание, которое является внутренней реальностью жизни всех людей.</a:t>
            </a:r>
            <a:endPar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Хотя сегодня это знание можно найти в книгах, оно изначально является устной традицией, сохранившейся на протяжении времен в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Ведических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семьях Индии, ролью которых было сохранение и передача этого знания из поколения в поколение</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Глобальная мирная инициатива основана на этом древнем знании и технологиях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Ведической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традиции</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которые, хотя и были потеряны для мира, но сохранились в определенных районах Индии и были восстановлены Махариши во всей полноте.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Ведический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происходит от слова</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kumimoji="0" lang="ru-RU" altLang="en-US" sz="1200" b="0" i="1" u="none" strike="noStrike" kern="1200" cap="none" spc="0" normalizeH="0" baseline="0" noProof="0" dirty="0" err="1">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Веда</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которое  означает на санскрите </a:t>
            </a:r>
            <a:r>
              <a:rPr kumimoji="0" lang="en-US"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знание</a:t>
            </a:r>
            <a:r>
              <a:rPr kumimoji="0" lang="en-US"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Веды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известны как древнейшие записи знаний в истории человечества.</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Ведическая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традиция является, пожалуй, самым древним и уважаемым источником знаний о сознании и человеческом потенциале.</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Тысячелетиями мудрецы этой почитаемой традиции исследовали высоты человеческого потенциала и познавали средства превращения этого потенциала в живую реальность для всех.</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Согласно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Ведической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традиции, регулярный опыт Трансцендентального сознания</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он называется</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kumimoji="0" lang="ru-RU" altLang="en-US" sz="1200" b="0" i="1" u="none" strike="noStrike" kern="1200" cap="none" spc="0" normalizeH="0" baseline="0" noProof="0" dirty="0" err="1">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Самадхи</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Ведических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текстах </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является основой роста человеческого потенциала до высших состояний сознания, что ведет в конце концов к просветлению.</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Более того</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Ведические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тексты утверждают, что переживание этого целостного уровня сознания группами людей приносит огромную пользу обществу.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Ведическая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традиция </a:t>
            </a:r>
            <a:r>
              <a:rPr lang="ru-RU" dirty="0"/>
              <a:t>– это изначально устная традиция.</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Тысячелетиями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Ведическая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мудрость передавалась от отца к сыну, от учителя к ученику в рамках ограниченного круга семей, чьей наследственной ролью было сохранение этого знания.</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endPar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Сыновьями этих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Ведических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семей являются</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Ведические Пандиты</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которые в древние времена посвятили бы себя с молодых лет освоению медитации и декламации </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Из уважения к этой древней традиции ЮНЕСКО объявило устную декламацию Вед и Ведической литературы «нематериальным наследием человечества».</a:t>
            </a:r>
            <a:endPar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В течение последних 50 лет Махариши </a:t>
            </a:r>
            <a:r>
              <a:rPr kumimoji="0" lang="ru-RU" altLang="en-US" sz="1200" b="0" i="0" u="none" strike="noStrike" kern="1200" cap="none" spc="0" normalizeH="0" baseline="0" noProof="0" dirty="0" err="1">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Махеш</a:t>
            </a: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Йоги</a:t>
            </a: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 </a:t>
            </a: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один из величайших ученых и учителей Веды и Ведической литературы в новейшей истории</a:t>
            </a: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 </a:t>
            </a: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восстанавливал это знание и его практику во всей полноте среди его традиционных хранителей </a:t>
            </a: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Ведических Пандитов</a:t>
            </a: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Махариши развил и систематизировал учебные программы для подготовки Ведических экспертов-миротворцев, которые являются непревзойденными по качеству образования во всей Индии. В результате эксперты, получившие подготовку в рамках системы, созданной Махариши, получают звание Ведических Пандитов Махариши, а также ученую степень магистра искусств (</a:t>
            </a:r>
            <a:r>
              <a:rPr kumimoji="0" lang="de-DE" altLang="ja-JP" sz="1200" b="0" i="0" u="none" strike="noStrike" kern="1200" cap="none" spc="0" normalizeH="0" baseline="0" noProof="0" dirty="0">
                <a:ln>
                  <a:noFill/>
                </a:ln>
                <a:solidFill>
                  <a:srgbClr val="663300"/>
                </a:solidFill>
                <a:effectLst/>
                <a:uLnTx/>
                <a:uFillTx/>
                <a:latin typeface="Calibri" panose="020F0502020204030204" pitchFamily="34" charset="0"/>
                <a:ea typeface="+mn-ea"/>
                <a:cs typeface="ＭＳ Ｐゴシック" panose="020B0600070205080204" pitchFamily="34" charset="-128"/>
              </a:rPr>
              <a:t>MA</a:t>
            </a:r>
            <a:r>
              <a:rPr kumimoji="0" lang="ru-RU" altLang="ja-JP" sz="1200" b="0" i="0" u="none" strike="noStrike" kern="1200" cap="none" spc="0" normalizeH="0" baseline="0" noProof="0" dirty="0">
                <a:ln>
                  <a:noFill/>
                </a:ln>
                <a:solidFill>
                  <a:srgbClr val="663300"/>
                </a:solidFill>
                <a:effectLst/>
                <a:uLnTx/>
                <a:uFillTx/>
                <a:latin typeface="Calibri" panose="020F0502020204030204" pitchFamily="34" charset="0"/>
                <a:ea typeface="+mn-ea"/>
                <a:cs typeface="ＭＳ Ｐゴシック" panose="020B0600070205080204" pitchFamily="34" charset="-128"/>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11</a:t>
            </a:fld>
            <a:endParaRPr lang="en-US" dirty="0"/>
          </a:p>
        </p:txBody>
      </p:sp>
    </p:spTree>
    <p:extLst>
      <p:ext uri="{BB962C8B-B14F-4D97-AF65-F5344CB8AC3E}">
        <p14:creationId xmlns:p14="http://schemas.microsoft.com/office/powerpoint/2010/main" val="412271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12</a:t>
            </a:fld>
            <a:endParaRPr lang="en-US" dirty="0"/>
          </a:p>
        </p:txBody>
      </p:sp>
    </p:spTree>
    <p:extLst>
      <p:ext uri="{BB962C8B-B14F-4D97-AF65-F5344CB8AC3E}">
        <p14:creationId xmlns:p14="http://schemas.microsoft.com/office/powerpoint/2010/main" val="291050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1" u="none" strike="noStrike" kern="1200" cap="none" spc="0" normalizeH="0" baseline="0" noProof="0" dirty="0" err="1">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Ягья</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lang="ru-RU" dirty="0"/>
              <a:t>– это проверенная временем Ведическая технология предотвращения проблем и обеспечения успеха и везения.</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1" u="none" strike="noStrike" kern="1200" cap="none" spc="0" normalizeH="0" baseline="0" noProof="0" dirty="0" err="1">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Ягья</a:t>
            </a:r>
            <a:r>
              <a:rPr kumimoji="0" lang="ru-RU"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включает в себя использование определенных предписанных звуков, содержащихся в </a:t>
            </a:r>
            <a:r>
              <a:rPr kumimoji="0" lang="ru-RU" altLang="en-US" sz="1200" b="0" i="0" u="none" strike="noStrike" kern="1200" cap="none" spc="0" normalizeH="0" baseline="0" noProof="0" dirty="0" err="1">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Веде</a:t>
            </a:r>
            <a:r>
              <a:rPr kumimoji="0" lang="ru-RU"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путем их декламации на тонком уровне сознания подготовленными Ведическими экспертами в целях достижения определенной цели: например, для устранения препятствий, нависших угроз, для укрепления здоровья, достижения финансового успеха – даже для обеспечения мира во всем мире.</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de-DE"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1"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Роль действий, осуществляемых Пандитами</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Действия, физически осуществляемые Ведическими Пандитами Махариши во время декламаций </a:t>
            </a:r>
            <a:r>
              <a:rPr kumimoji="0" lang="ru-RU" altLang="en-US" sz="1200" b="0" i="0" u="none" strike="noStrike" kern="1200" cap="none" spc="0" normalizeH="0" baseline="0" noProof="0" dirty="0" err="1">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Ягьи</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подобны маленьким семенам, посаженным в богатую почву, созданную их пробужденным трансцендентальным сознанием и идеальным произношением звуков.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Те или иные действия не столь важны сами по себе, но они соответствуют намерениям каждого раздела декламации. Они подобны маленьким символам, которые </a:t>
            </a:r>
            <a:r>
              <a:rPr kumimoji="0" lang="ru-RU" altLang="en-US" sz="1200" b="0" i="1"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напоминают </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Пандитам точный смысл</a:t>
            </a:r>
            <a:r>
              <a:rPr kumimoji="0" lang="ru-RU" altLang="en-US" sz="1200" b="0" i="1"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вкус</a:t>
            </a: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значительно более значительного</a:t>
            </a: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долговременного желаемого эффекта преобразований </a:t>
            </a: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цель, или </a:t>
            </a:r>
            <a:r>
              <a:rPr kumimoji="0" lang="ru-RU" altLang="en-US" sz="1200" b="0" i="0" u="none" strike="noStrike" kern="1200" cap="none" spc="0" normalizeH="0" baseline="0" noProof="0" dirty="0" err="1">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Санкальпу</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ru-RU" altLang="en-US" sz="1200" b="0" i="0" u="none" strike="noStrike" kern="1200" cap="none" spc="0" normalizeH="0" baseline="0" noProof="0" dirty="0" err="1">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Ягьи</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Например</a:t>
            </a: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полнота и сладость фрукта, который </a:t>
            </a:r>
            <a:r>
              <a:rPr kumimoji="0" lang="ru-RU" altLang="en-US" sz="1200" b="0" i="0" u="none" strike="noStrike" kern="1200" cap="none" spc="0" normalizeH="0" baseline="0" noProof="0" dirty="0" err="1">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Пандит</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держит в руках и видит, напоминают ему об универсальном качестве полноты и сладости.</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Внимание и намерение оживлены в каждый миг</a:t>
            </a: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 </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то, на что обращено внимание, растет</a:t>
            </a: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err="1">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Ягьи</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подобны обычным любезностям: «Что посеешь, то и пожнешь» </a:t>
            </a:r>
            <a:r>
              <a:rPr lang="ru-RU" dirty="0"/>
              <a:t>– </a:t>
            </a: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это понятно всем обычным людям.</a:t>
            </a: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ru-RU"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Если мы хотим получить  благосклонность от импульсов Природного закона, управляющих жизнью на различных уровнях, мы предлагаем им свою благосклонность.</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13</a:t>
            </a:fld>
            <a:endParaRPr lang="en-US" dirty="0"/>
          </a:p>
        </p:txBody>
      </p:sp>
    </p:spTree>
    <p:extLst>
      <p:ext uri="{BB962C8B-B14F-4D97-AF65-F5344CB8AC3E}">
        <p14:creationId xmlns:p14="http://schemas.microsoft.com/office/powerpoint/2010/main" val="641333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Берлинская стена</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была возведена в 1961 году Германской Демократической Республикой (ГДР, Восточной Германией). Она полностью отрезала Западный Берлин от окружающей его Восточной Германии и Восточного Берлина и служила для предотвращения массовой эмиграции и побегов на Запад, характерных для Германии и всего Восточного блока в период после Второй Мировой войны. 9 ноября 1989 года правительство Восточной Германии объявило, что все граждане ГДР могут посещать Западную Германию и Западный Берлин. Толпы восточных немцев залезали на стену и пересекали границу, к ним присоединялись западные немцы на другой стороне. Все это происходило в атмосфере праздника и эйфории.</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Холодная война</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(1947-1991 годы) характеризовалась постоянным состоянием напряжения в политической и военной сферах между государствами западного блока, где доминировали США и НАТО, и восточного блока, куда входили СССР и страны Варшавского договора. Все началось с успешного временного военного альянса в войне в нацистской Германией, по окончании которой возникли две супердержавы – СССР и США, имеющие глубокие политические и экономические различия. Их противостояние стали называть холодной войной, поскольку эти две державы никогда не противостояли друг другу в прямых военных столкновениях. Периоды относительного спокойствия сменялись периодами напряженности, которые могли привести к мировой войне. В 1980-х годах усилилось движение за национальную независимость в Восточной Европе, и в 1989 году страны-сателлиты освободились от влияния Москвы в течение нескольких недель в результате волны мирных революций.</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Апартеид</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(на языке африкаанс – раздельное проживание) являлся системой расовой сегрегации, узаконенной правительством Национальной партии Южной Африки, которая правила в стране с 1984 по 1994 год. В рамках этой системы права чернокожего большинства населения Южной Африки были ограничены и поддерживалось правление белых. В 1990 году президент ЮАР Фредерик Виллем де Клерк начал переговоры о прекращении апартеида, завершившиеся проведением в 1994 году демократических общих выборов, которые выиграл Африканский Национальный Конгресс во главе с Нельсоном Манделой. Хотя концом апартеида обычно считают 1994 год, когда были проведены демократические всеобщие выборы, фактически его отмена произошла в 1990 году.</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Прекращение конфликтов по всему миру (в дополнение к тем, которые уже отмечены в данном слайде):</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в июне 1988 года в Эстонии состоялась массовая демонстрация с песнями, в которой приняло участие 100 000 человек. Она дала название «Поющая революция» последующим событиям. В ноябре 1988 года была принята Декларация независимости Эстонии, а в августе 1989 года два миллиона жителей Эстонии, Латвии и Литвы взялись за руки в знак стремления к свободе и независимости и образовали человеческую цепь длиной 600 км, получившую название «Балтийский путь»;</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Вьетнам выводит свои войска из Камбоджи в 1989 году после 11-летней оккупации;</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в декабре 1990 года Жан-Бертран Аристид выбран президентом Гаити после 30-летнего военного правления;</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в 1991 году закончилась война за независимость Эритреи (1961-1991);</a:t>
            </a:r>
          </a:p>
          <a:p>
            <a:pPr marL="0" marR="0" lvl="0" indent="0" algn="l" defTabSz="449263" rtl="0" eaLnBrk="0" fontAlgn="base" latinLnBrk="0" hangingPunct="0">
              <a:lnSpc>
                <a:spcPct val="100000"/>
              </a:lnSpc>
              <a:spcBef>
                <a:spcPct val="30000"/>
              </a:spcBef>
              <a:spcAft>
                <a:spcPct val="0"/>
              </a:spcAft>
              <a:buClr>
                <a:srgbClr val="000000"/>
              </a:buClr>
              <a:buSzPct val="100000"/>
              <a:buFontTx/>
              <a:buChar char="-"/>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в ноябре 1991 года Китай и Вьетнам восстановили дипломатические отношения спустя 13 лет после окончания китайско-вьетнамской войны 1979 года.</a:t>
            </a:r>
          </a:p>
          <a:p>
            <a:pPr marL="0" marR="0" lvl="0" indent="0" algn="l" defTabSz="449263" rtl="0" eaLnBrk="0" fontAlgn="base" latinLnBrk="0" hangingPunct="0">
              <a:lnSpc>
                <a:spcPct val="100000"/>
              </a:lnSpc>
              <a:spcBef>
                <a:spcPct val="30000"/>
              </a:spcBef>
              <a:spcAft>
                <a:spcPct val="0"/>
              </a:spcAft>
              <a:buClr>
                <a:srgbClr val="000000"/>
              </a:buClr>
              <a:buSzPct val="100000"/>
              <a:buFontTx/>
              <a:buChar char="-"/>
              <a:tabLst/>
              <a:defRPr/>
            </a:pP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Источник: wikipedia.org </a:t>
            </a: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14</a:t>
            </a:fld>
            <a:endParaRPr lang="en-US" dirty="0"/>
          </a:p>
        </p:txBody>
      </p:sp>
    </p:spTree>
    <p:extLst>
      <p:ext uri="{BB962C8B-B14F-4D97-AF65-F5344CB8AC3E}">
        <p14:creationId xmlns:p14="http://schemas.microsoft.com/office/powerpoint/2010/main" val="162695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Программа </a:t>
            </a:r>
            <a:r>
              <a:rPr kumimoji="0" lang="ru-RU" altLang="en-US" sz="1200" b="0" i="1"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Национальных </a:t>
            </a:r>
            <a:r>
              <a:rPr kumimoji="0" lang="ru-RU" altLang="en-US" sz="1200" b="0" i="1" u="none" strike="noStrike" kern="1200" cap="none" spc="0" normalizeH="0" baseline="0" noProof="0" dirty="0" err="1">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Ягий</a:t>
            </a:r>
            <a:r>
              <a:rPr kumimoji="0" lang="ru-RU" altLang="en-US" sz="1200" b="0" i="1"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Махариши</a:t>
            </a: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является мощным применением технологии</a:t>
            </a: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a:t>
            </a:r>
            <a:r>
              <a:rPr kumimoji="0" lang="ru-RU" altLang="en-US" sz="1200" b="0" i="1" u="none" strike="noStrike" kern="1200" cap="none" spc="0" normalizeH="0" baseline="0" noProof="0" dirty="0" err="1">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Ягий</a:t>
            </a:r>
            <a:r>
              <a:rPr kumimoji="0" lang="ru-RU" altLang="en-US" sz="1200" b="0" i="1"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Махариши </a:t>
            </a: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в масштабах страны для предотвращения проблем и усиления успеха всей страны</a:t>
            </a: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В Национальных </a:t>
            </a:r>
            <a:r>
              <a:rPr kumimoji="0" lang="ru-RU" altLang="en-US" sz="1200" b="0" i="0" u="none" strike="noStrike" kern="1200" cap="none" spc="0" normalizeH="0" baseline="0" noProof="0" dirty="0" err="1">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Ягьях</a:t>
            </a: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участвуют самые большие группы Ведических Пандитов Махариши, размещенные в Брахмастхане (географическом центре) Индии. Эти Национальные </a:t>
            </a:r>
            <a:r>
              <a:rPr kumimoji="0" lang="ru-RU" altLang="en-US" sz="1200" b="0" i="0" u="none" strike="noStrike" kern="1200" cap="none" spc="0" normalizeH="0" baseline="0" noProof="0" dirty="0" err="1">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Ягьи</a:t>
            </a: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продолжаются в течение многих дней и даже недель, в зависимости от размера желаемого эффекта и сложности проблемы, которую надо предотвратить или отвести </a:t>
            </a: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это могут быть стихийные бедствия, вспышки насилия или серьезный экономический спад.</a:t>
            </a:r>
            <a:endPar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Каждое пожертвование в рамках Всемирной программы ежемесячного спонсорства направляется на Национальные </a:t>
            </a:r>
            <a:r>
              <a:rPr kumimoji="0" lang="ru-RU" altLang="en-US" sz="1200" b="0" i="0" u="none" strike="noStrike" kern="1200" cap="none" spc="0" normalizeH="0" baseline="0" noProof="0" dirty="0" err="1">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a:t>
            </a:r>
            <a:r>
              <a:rPr kumimoji="0" lang="en-GB"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Чем больше сумма пожертвований, тем сильнее Национальные </a:t>
            </a:r>
            <a:r>
              <a:rPr kumimoji="0" lang="ru-RU" altLang="en-US" sz="1200" b="0" i="0" u="none" strike="noStrike" kern="1200" cap="none" spc="0" normalizeH="0" baseline="0" noProof="0" dirty="0" err="1">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a:t>
            </a:r>
            <a:endParaRPr kumimoji="0" lang="en-GB"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Вот несколько отзывов от тех, кто жертвует на Ведических Пандитов Махариши и Национальные </a:t>
            </a:r>
            <a:r>
              <a:rPr kumimoji="0" lang="ru-RU" altLang="en-US" sz="1200" b="0" i="0" u="none" strike="noStrike" kern="1200" cap="none" spc="0" normalizeH="0" baseline="0" noProof="0" dirty="0" err="1">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Мы почувствовали рост успехов в нашем бизнесе и настоящую связь с Природным законом. Это еще один огромный подарок от Махариши и новые возможности, которые мы считаем теперь неотъемлемой частью нашего бизнеса</a:t>
            </a: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Д.Г.</a:t>
            </a:r>
            <a:r>
              <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ru-RU" altLang="ja-JP" sz="1200" b="0" i="1" u="none" strike="noStrike" kern="1200" cap="none" spc="0" normalizeH="0" baseline="0" noProof="0" dirty="0" err="1">
                <a:ln>
                  <a:noFill/>
                </a:ln>
                <a:solidFill>
                  <a:srgbClr val="663300"/>
                </a:solidFill>
                <a:effectLst/>
                <a:uLnTx/>
                <a:uFillTx/>
                <a:latin typeface="Times New Roman" panose="02020603050405020304" pitchFamily="18" charset="0"/>
                <a:ea typeface="+mn-ea"/>
                <a:cs typeface="ＭＳ Ｐゴシック" panose="020B0600070205080204" pitchFamily="34" charset="-128"/>
              </a:rPr>
              <a:t>Веро</a:t>
            </a:r>
            <a:r>
              <a:rPr kumimoji="0" lang="ru-RU"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Бич</a:t>
            </a:r>
            <a:r>
              <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ru-RU"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Флорида</a:t>
            </a:r>
            <a:endPar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Программа Национальных </a:t>
            </a:r>
            <a:r>
              <a:rPr kumimoji="0" lang="ru-RU" altLang="ja-JP" sz="1200" b="0" i="0" u="none" strike="noStrike" kern="1200" cap="none" spc="0" normalizeH="0" baseline="0" noProof="0" dirty="0" err="1">
                <a:ln>
                  <a:noFill/>
                </a:ln>
                <a:solidFill>
                  <a:srgbClr val="663300"/>
                </a:solidFill>
                <a:effectLst/>
                <a:uLnTx/>
                <a:uFillTx/>
                <a:latin typeface="Times New Roman" panose="02020603050405020304" pitchFamily="18" charset="0"/>
                <a:ea typeface="+mn-ea"/>
                <a:cs typeface="ＭＳ Ｐゴシック" panose="020B0600070205080204" pitchFamily="34" charset="-128"/>
              </a:rPr>
              <a:t>Ягий</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меняет мою жизнь</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Во всех делах появилась такая легкость!</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Благослови Господь всех Ведических Пандитов Махариши!</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Я вступил в Кружок ежемесячных спонсоров. И каждая копейка окупается!</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 </a:t>
            </a:r>
            <a:r>
              <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M.E., </a:t>
            </a:r>
            <a:r>
              <a:rPr kumimoji="0" lang="ru-RU" altLang="ja-JP" sz="1200" b="0" i="1" u="none" strike="noStrike" kern="1200" cap="none" spc="0" normalizeH="0" baseline="0" noProof="0" dirty="0" err="1">
                <a:ln>
                  <a:noFill/>
                </a:ln>
                <a:solidFill>
                  <a:srgbClr val="663300"/>
                </a:solidFill>
                <a:effectLst/>
                <a:uLnTx/>
                <a:uFillTx/>
                <a:latin typeface="Times New Roman" panose="02020603050405020304" pitchFamily="18" charset="0"/>
                <a:ea typeface="+mn-ea"/>
                <a:cs typeface="ＭＳ Ｐゴシック" panose="020B0600070205080204" pitchFamily="34" charset="-128"/>
              </a:rPr>
              <a:t>Охо</a:t>
            </a:r>
            <a:r>
              <a:rPr kumimoji="0" lang="ru-RU"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ru-RU" altLang="ja-JP" sz="1200" b="0" i="1" u="none" strike="noStrike" kern="1200" cap="none" spc="0" normalizeH="0" baseline="0" noProof="0" dirty="0" err="1">
                <a:ln>
                  <a:noFill/>
                </a:ln>
                <a:solidFill>
                  <a:srgbClr val="663300"/>
                </a:solidFill>
                <a:effectLst/>
                <a:uLnTx/>
                <a:uFillTx/>
                <a:latin typeface="Times New Roman" panose="02020603050405020304" pitchFamily="18" charset="0"/>
                <a:ea typeface="+mn-ea"/>
                <a:cs typeface="ＭＳ Ｐゴシック" panose="020B0600070205080204" pitchFamily="34" charset="-128"/>
              </a:rPr>
              <a:t>Кальенте</a:t>
            </a:r>
            <a:r>
              <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ru-RU"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Нью </a:t>
            </a:r>
            <a:r>
              <a:rPr kumimoji="0" lang="ru-RU" altLang="ja-JP" sz="1200" b="0" i="1" u="none" strike="noStrike" kern="1200" cap="none" spc="0" normalizeH="0" baseline="0" noProof="0" dirty="0" err="1">
                <a:ln>
                  <a:noFill/>
                </a:ln>
                <a:solidFill>
                  <a:srgbClr val="663300"/>
                </a:solidFill>
                <a:effectLst/>
                <a:uLnTx/>
                <a:uFillTx/>
                <a:latin typeface="Times New Roman" panose="02020603050405020304" pitchFamily="18" charset="0"/>
                <a:ea typeface="+mn-ea"/>
                <a:cs typeface="ＭＳ Ｐゴシック" panose="020B0600070205080204" pitchFamily="34" charset="-128"/>
              </a:rPr>
              <a:t>Мексико</a:t>
            </a:r>
            <a:endPar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Каждый раз, когда я жертвую в Фонд </a:t>
            </a:r>
            <a:r>
              <a:rPr kumimoji="0" lang="ru-RU" altLang="ja-JP" sz="1200" b="0" i="0" u="none" strike="noStrike" kern="1200" cap="none" spc="0" normalizeH="0" baseline="0" noProof="0" dirty="0" err="1">
                <a:ln>
                  <a:noFill/>
                </a:ln>
                <a:solidFill>
                  <a:srgbClr val="663300"/>
                </a:solidFill>
                <a:effectLst/>
                <a:uLnTx/>
                <a:uFillTx/>
                <a:latin typeface="Times New Roman" panose="02020603050405020304" pitchFamily="18" charset="0"/>
                <a:ea typeface="+mn-ea"/>
                <a:cs typeface="ＭＳ Ｐゴシック" panose="020B0600070205080204" pitchFamily="34" charset="-128"/>
              </a:rPr>
              <a:t>Брахмананды</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ru-RU" altLang="ja-JP" sz="1200" b="0" i="0" u="none" strike="noStrike" kern="1200" cap="none" spc="0" normalizeH="0" baseline="0" noProof="0" dirty="0" err="1">
                <a:ln>
                  <a:noFill/>
                </a:ln>
                <a:solidFill>
                  <a:srgbClr val="663300"/>
                </a:solidFill>
                <a:effectLst/>
                <a:uLnTx/>
                <a:uFillTx/>
                <a:latin typeface="Times New Roman" panose="02020603050405020304" pitchFamily="18" charset="0"/>
                <a:ea typeface="+mn-ea"/>
                <a:cs typeface="ＭＳ Ｐゴシック" panose="020B0600070205080204" pitchFamily="34" charset="-128"/>
              </a:rPr>
              <a:t>Сарасвати</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я ощущаю это как пожертвование самым глубинам моего Я. Это моя страна, мой мир, моя вселенная. Предложение им поддержки сразу возвращается ко мне на самом тонком уровне чувств и даже глубже</a:t>
            </a: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endPar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Она начала пожертвования в июне </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2012</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года</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И с ней случилось что-то очень хорошее</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Она мечтала, что получит пенсию от правительства и будет продолжать ходить на свою работу. Она рассказала, что это и произошло легко и быстро: она получила регулярное пособие от правительства, сохранив свою текущую работу. Она уверена, что получила настоящую поддержку Природы благодаря ее пожертвованиям на Пандитов</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ru-RU"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lang="ru-RU" dirty="0"/>
              <a:t>– </a:t>
            </a:r>
            <a:r>
              <a:rPr kumimoji="0" lang="ru-RU"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Посол от Турции</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Как и все </a:t>
            </a:r>
            <a:r>
              <a:rPr kumimoji="0" lang="ru-RU" altLang="de-DE"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Махариши</a:t>
            </a: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Специальные </a:t>
            </a:r>
            <a:r>
              <a:rPr kumimoji="0" lang="ru-RU" altLang="de-DE"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являются прежде всего средством создания мира и процветания в семье народов мира. Кроме того, они возвышают спонсоров, которые их заказали, оживляя благословение Природы для них и их семей в различных областях жизни.</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de-DE"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к дням рождения</a:t>
            </a: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свадьбам</a:t>
            </a: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годовщинам бракосочетания и рождению детей проводятся в ключевые, переходные моменты, когда особые поддерживающие законы Природы пробуждены и доступны.</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de-DE"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на благосостояние могут заказываться в любое время и проводиться с желаемой частотой в течение года, даже ежемесячно. Осуществляя пожертвование, вы можете выбрать желаемую дату проведения </a:t>
            </a:r>
            <a:r>
              <a:rPr kumimoji="0" lang="ru-RU" altLang="de-DE"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на благосостояние.</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Эти Специальные </a:t>
            </a:r>
            <a:r>
              <a:rPr kumimoji="0" lang="ru-RU" altLang="de-DE"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можно заказывать для себя, своей семьи или друзей.</a:t>
            </a:r>
            <a:endPar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Каждая из этих важных </a:t>
            </a:r>
            <a:r>
              <a:rPr kumimoji="0" lang="ru-RU" altLang="de-DE"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Ягий</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затрагивает жизнь очень глубоко – с самого фундаментального уровня единого поля. Тем самым они не только поддерживают человека, но помогают также ликвидировать дисгармонию и обеспечивать мир и прогресс в обществе.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Специальные </a:t>
            </a:r>
            <a:r>
              <a:rPr kumimoji="0" lang="ru-RU" altLang="de-DE"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предназначены для оказания максимально возможной поддержки от законов Природы именно в то время, когда они являются наиболее пробужденными.</a:t>
            </a: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Размещенный в сети «Бланк для пожертвований» очень прост</a:t>
            </a: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Его можно заполнить за </a:t>
            </a: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10 </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минут</a:t>
            </a: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Для заполнения вам не потребуются данные о времени и месте рождения.</a:t>
            </a: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Люди проводят Специальные </a:t>
            </a:r>
            <a:r>
              <a:rPr kumimoji="0" lang="ru-RU"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для своих матерей, отцов и детей. Некоторые семьи заказывают </a:t>
            </a:r>
            <a:r>
              <a:rPr kumimoji="0" lang="ru-RU"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ко дню рождения для всех </a:t>
            </a:r>
            <a:r>
              <a:rPr kumimoji="0" lang="ru-RU"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членов семьи </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одновременно. Вот отзыв от участника Специальной </a:t>
            </a:r>
            <a:r>
              <a:rPr kumimoji="0" lang="ru-RU"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Мое тело</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эмоции и повседневные дела кажутся более</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подвижными и легкими после </a:t>
            </a:r>
            <a:r>
              <a:rPr kumimoji="0" lang="ru-RU"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Ягьи</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Даже самые сложные ситуации</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личные, рабочие или семейные</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разрешаются сами собой, без усилий</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Это жизнь, какой она должна быть!</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lang="ru-RU" dirty="0"/>
              <a:t>– </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M.</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Х</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Размеры пожертвований начинаются с </a:t>
            </a:r>
            <a:r>
              <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$1,000 </a:t>
            </a:r>
            <a:r>
              <a:rPr kumimoji="0" lang="ru-RU" altLang="en-US"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зя</a:t>
            </a: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en-US"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Ягью</a:t>
            </a: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к дню рождения</a:t>
            </a:r>
            <a:r>
              <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Дни рождения</a:t>
            </a:r>
            <a:r>
              <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благосостояние и новорожденные</a:t>
            </a:r>
            <a:r>
              <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a:t>
            </a: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 $1,000 $2,500 $5,000 $10,000</a:t>
            </a:r>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Свадьбы и годовщины бракосочетания</a:t>
            </a:r>
            <a:r>
              <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a:t>
            </a: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$1,500 $3,000 $6,000, $10,000 </a:t>
            </a:r>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Число Ведических Пандитов, выполняющих любую Специальную </a:t>
            </a:r>
            <a:r>
              <a:rPr kumimoji="0" lang="ru-RU"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Ягью</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увеличивается пропорционально размерам пожертвований, что делает их значительно более мощными.</a:t>
            </a:r>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15</a:t>
            </a:fld>
            <a:endParaRPr lang="en-US" dirty="0"/>
          </a:p>
        </p:txBody>
      </p:sp>
    </p:spTree>
    <p:extLst>
      <p:ext uri="{BB962C8B-B14F-4D97-AF65-F5344CB8AC3E}">
        <p14:creationId xmlns:p14="http://schemas.microsoft.com/office/powerpoint/2010/main" val="153350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16</a:t>
            </a:fld>
            <a:endParaRPr lang="en-US" dirty="0"/>
          </a:p>
        </p:txBody>
      </p:sp>
    </p:spTree>
    <p:extLst>
      <p:ext uri="{BB962C8B-B14F-4D97-AF65-F5344CB8AC3E}">
        <p14:creationId xmlns:p14="http://schemas.microsoft.com/office/powerpoint/2010/main" val="2639287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Просто прочтите пояснения к различным подходам.</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Основные спонсоры</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пожертвования от 15.000 $ и выше.</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Курсы</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доходы от курсов, проводимых в Брахмастхане Индии.</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Бизнес-поддержка Пандитов</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ежемесячные пожертвования;</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ежегодное перечисление дивидендов в Фонд Брахмананда Сарасвати;</a:t>
            </a:r>
          </a:p>
          <a:p>
            <a:pPr marL="0" marR="0" lvl="0" indent="0" algn="l" defTabSz="449263" rtl="0" eaLnBrk="0" fontAlgn="base" latinLnBrk="0" hangingPunct="0">
              <a:lnSpc>
                <a:spcPct val="100000"/>
              </a:lnSpc>
              <a:spcBef>
                <a:spcPct val="30000"/>
              </a:spcBef>
              <a:spcAft>
                <a:spcPct val="0"/>
              </a:spcAft>
              <a:buClr>
                <a:srgbClr val="000000"/>
              </a:buClr>
              <a:buSzPct val="100000"/>
              <a:buFontTx/>
              <a:buChar char="-"/>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передача акций Фонду Брахмананда Сарасвати.</a:t>
            </a:r>
          </a:p>
          <a:p>
            <a:pPr marL="0" marR="0" lvl="0" indent="0" algn="l" defTabSz="449263" rtl="0" eaLnBrk="0" fontAlgn="base" latinLnBrk="0" hangingPunct="0">
              <a:lnSpc>
                <a:spcPct val="100000"/>
              </a:lnSpc>
              <a:spcBef>
                <a:spcPct val="30000"/>
              </a:spcBef>
              <a:spcAft>
                <a:spcPct val="0"/>
              </a:spcAft>
              <a:buClr>
                <a:srgbClr val="000000"/>
              </a:buClr>
              <a:buSzPct val="100000"/>
              <a:buFontTx/>
              <a:buChar char="-"/>
              <a:tabLst/>
              <a:defRPr/>
            </a:pP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Плановые пожертвования</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завещанные средства, в том числе регулярные отчисления по завещанию.</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Если возникнут вопросы по категориям «Бизнес-поддержка» и «Плановые пожертвования», то зайдите на наш сайт </a:t>
            </a:r>
            <a:r>
              <a:rPr kumimoji="0" lang="ru-RU" altLang="en-US" sz="1200" b="0" i="0" u="sng" strike="noStrike" kern="1200" cap="none" spc="0" normalizeH="0" baseline="0" noProof="0" dirty="0">
                <a:ln>
                  <a:noFill/>
                </a:ln>
                <a:solidFill>
                  <a:srgbClr val="0070C0"/>
                </a:solidFill>
                <a:effectLst/>
                <a:uLnTx/>
                <a:uFillTx/>
                <a:latin typeface="Times New Roman" panose="02020603050405020304" pitchFamily="18" charset="0"/>
                <a:ea typeface="+mn-ea"/>
                <a:cs typeface="+mn-cs"/>
                <a:hlinkClick r:id="rId3">
                  <a:extLst>
                    <a:ext uri="{A12FA001-AC4F-418D-AE19-62706E023703}">
                      <ahyp:hlinkClr xmlns:ahyp="http://schemas.microsoft.com/office/drawing/2018/hyperlinkcolor" val="tx"/>
                    </a:ext>
                  </a:extLst>
                </a:hlinkClick>
              </a:rPr>
              <a:t>https://vedicpandits.org/donate</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используйте кнопку «contact us» и напишите на адрес </a:t>
            </a:r>
            <a:r>
              <a:rPr kumimoji="0" lang="ru-RU" altLang="en-US" sz="1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4">
                  <a:extLst>
                    <a:ext uri="{A12FA001-AC4F-418D-AE19-62706E023703}">
                      <ahyp:hlinkClr xmlns:ahyp="http://schemas.microsoft.com/office/drawing/2018/hyperlinkcolor" val="tx"/>
                    </a:ext>
                  </a:extLst>
                </a:hlinkClick>
              </a:rPr>
              <a:t>vedicpandits@maharishi.net</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или обращайтесь к доктору Лэрри Кроману по адресу </a:t>
            </a:r>
            <a:r>
              <a:rPr kumimoji="0" lang="ru-RU" altLang="en-US" sz="1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5">
                  <a:extLst>
                    <a:ext uri="{A12FA001-AC4F-418D-AE19-62706E023703}">
                      <ahyp:hlinkClr xmlns:ahyp="http://schemas.microsoft.com/office/drawing/2018/hyperlinkcolor" val="tx"/>
                    </a:ext>
                  </a:extLst>
                </a:hlinkClick>
              </a:rPr>
              <a:t>lchroman108@gmail.com</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Другие способы</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поддержки Ведических Пандитов Махариши:</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имущественные пожертвования, такие как передача недвижимости, акций, облигаций, драгоценностей, ценных коллекций марок или монет и т.п.;</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дарение полисов страхования жизни или личных пенсионных фондов.</a:t>
            </a: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17</a:t>
            </a:fld>
            <a:endParaRPr lang="en-US" dirty="0"/>
          </a:p>
        </p:txBody>
      </p:sp>
    </p:spTree>
    <p:extLst>
      <p:ext uri="{BB962C8B-B14F-4D97-AF65-F5344CB8AC3E}">
        <p14:creationId xmlns:p14="http://schemas.microsoft.com/office/powerpoint/2010/main" val="890561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800"/>
              </a:spcBef>
              <a:buClr>
                <a:srgbClr val="663300"/>
              </a:buClr>
              <a:buFont typeface="Arial" charset="0"/>
              <a:buChar char="•"/>
            </a:pPr>
            <a:r>
              <a:rPr lang="ru-RU" dirty="0">
                <a:solidFill>
                  <a:srgbClr val="663300"/>
                </a:solidFill>
                <a:latin typeface="Calibri" charset="0"/>
                <a:ea typeface="ＭＳ Ｐゴシック" charset="0"/>
              </a:rPr>
              <a:t>Обе организации являются некоммерческими, и пожертвования вычитаются из налогооблагаемой базы.</a:t>
            </a:r>
            <a:r>
              <a:rPr lang="en-GB" dirty="0">
                <a:solidFill>
                  <a:srgbClr val="663300"/>
                </a:solidFill>
                <a:latin typeface="Calibri" charset="0"/>
                <a:ea typeface="ＭＳ Ｐゴシック" charset="0"/>
              </a:rPr>
              <a:t> </a:t>
            </a:r>
            <a:r>
              <a:rPr lang="ru-RU" dirty="0">
                <a:solidFill>
                  <a:srgbClr val="663300"/>
                </a:solidFill>
                <a:latin typeface="Calibri" charset="0"/>
                <a:ea typeface="ＭＳ Ｐゴシック" charset="0"/>
              </a:rPr>
              <a:t>Их цель – обеспечивать финансирование подготовки и деятельности экспертов-миротворцев</a:t>
            </a:r>
            <a:r>
              <a:rPr lang="ru-RU" baseline="0" dirty="0">
                <a:solidFill>
                  <a:srgbClr val="663300"/>
                </a:solidFill>
                <a:latin typeface="Calibri" charset="0"/>
                <a:ea typeface="ＭＳ Ｐゴシック" charset="0"/>
              </a:rPr>
              <a:t> в Индии и формировать постоянный фонд, который </a:t>
            </a:r>
            <a:r>
              <a:rPr lang="ru-RU" dirty="0">
                <a:solidFill>
                  <a:srgbClr val="663300"/>
                </a:solidFill>
                <a:latin typeface="Calibri" charset="0"/>
                <a:ea typeface="ＭＳ Ｐゴシック" charset="0"/>
              </a:rPr>
              <a:t>будет обеспечивать их постоянную поддержку.</a:t>
            </a:r>
          </a:p>
          <a:p>
            <a:pPr marL="342900" indent="-342900">
              <a:spcBef>
                <a:spcPts val="800"/>
              </a:spcBef>
              <a:buClr>
                <a:srgbClr val="663300"/>
              </a:buClr>
              <a:buFont typeface="Arial" charset="0"/>
              <a:buChar char="•"/>
            </a:pPr>
            <a:r>
              <a:rPr lang="ru-RU" dirty="0">
                <a:solidFill>
                  <a:srgbClr val="663300"/>
                </a:solidFill>
                <a:latin typeface="Calibri" charset="0"/>
                <a:ea typeface="ＭＳ Ｐゴシック" charset="0"/>
              </a:rPr>
              <a:t>Это включает в себя надзор за реализацией всемирной программы сбора средств, получение пожертвований и руководство инвестициями из благотворительного фонда.</a:t>
            </a:r>
          </a:p>
          <a:p>
            <a:pPr marL="342900" indent="-342900">
              <a:spcBef>
                <a:spcPts val="800"/>
              </a:spcBef>
              <a:buClr>
                <a:srgbClr val="663300"/>
              </a:buClr>
              <a:buFont typeface="Arial" charset="0"/>
              <a:buChar char="•"/>
            </a:pPr>
            <a:r>
              <a:rPr lang="ru-RU" dirty="0">
                <a:solidFill>
                  <a:srgbClr val="663300"/>
                </a:solidFill>
                <a:latin typeface="Calibri" charset="0"/>
                <a:ea typeface="ＭＳ Ｐゴシック" charset="0"/>
              </a:rPr>
              <a:t>Организации направляют и контролируют все перечисления своим управляющим партнерам в Индии </a:t>
            </a:r>
            <a:r>
              <a:rPr lang="en-GB" dirty="0">
                <a:solidFill>
                  <a:srgbClr val="663300"/>
                </a:solidFill>
                <a:latin typeface="Calibri" charset="0"/>
                <a:ea typeface="ＭＳ Ｐゴシック" charset="0"/>
              </a:rPr>
              <a:t>(Maharishi Veda Vigyan Vishwa Vidya </a:t>
            </a:r>
            <a:r>
              <a:rPr lang="en-GB" dirty="0" err="1">
                <a:solidFill>
                  <a:srgbClr val="663300"/>
                </a:solidFill>
                <a:latin typeface="Calibri" charset="0"/>
                <a:ea typeface="ＭＳ Ｐゴシック" charset="0"/>
              </a:rPr>
              <a:t>Peeth</a:t>
            </a:r>
            <a:r>
              <a:rPr lang="en-GB" dirty="0">
                <a:solidFill>
                  <a:srgbClr val="663300"/>
                </a:solidFill>
                <a:latin typeface="Calibri" charset="0"/>
                <a:ea typeface="ＭＳ Ｐゴシック" charset="0"/>
              </a:rPr>
              <a:t> [MVVVVP])</a:t>
            </a:r>
            <a:r>
              <a:rPr lang="ru-RU" dirty="0">
                <a:solidFill>
                  <a:srgbClr val="663300"/>
                </a:solidFill>
                <a:latin typeface="Calibri" charset="0"/>
                <a:ea typeface="ＭＳ Ｐゴシック" charset="0"/>
              </a:rPr>
              <a:t>, обеспечивая выполнение целей проекта.</a:t>
            </a:r>
            <a:endParaRPr lang="en-GB" dirty="0">
              <a:solidFill>
                <a:srgbClr val="663300"/>
              </a:solidFill>
              <a:latin typeface="Calibri" charset="0"/>
              <a:ea typeface="ＭＳ Ｐゴシック" charset="0"/>
            </a:endParaRPr>
          </a:p>
          <a:p>
            <a:pPr marL="342900" indent="-342900">
              <a:spcBef>
                <a:spcPts val="800"/>
              </a:spcBef>
              <a:buClr>
                <a:srgbClr val="663300"/>
              </a:buClr>
              <a:buFont typeface="Arial" charset="0"/>
              <a:buChar char="•"/>
            </a:pPr>
            <a:r>
              <a:rPr lang="ru-RU" dirty="0">
                <a:solidFill>
                  <a:srgbClr val="663300"/>
                </a:solidFill>
                <a:latin typeface="Calibri" charset="0"/>
                <a:ea typeface="ＭＳ Ｐゴシック" charset="0"/>
              </a:rPr>
              <a:t>Обе организации имеют общую управляющую структуру.</a:t>
            </a:r>
            <a:endParaRPr lang="en-GB" dirty="0">
              <a:solidFill>
                <a:srgbClr val="663300"/>
              </a:solidFill>
              <a:latin typeface="Calibri" charset="0"/>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18</a:t>
            </a:fld>
            <a:endParaRPr lang="en-US" dirty="0"/>
          </a:p>
        </p:txBody>
      </p:sp>
    </p:spTree>
    <p:extLst>
      <p:ext uri="{BB962C8B-B14F-4D97-AF65-F5344CB8AC3E}">
        <p14:creationId xmlns:p14="http://schemas.microsoft.com/office/powerpoint/2010/main" val="4134258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19</a:t>
            </a:fld>
            <a:endParaRPr lang="en-US" dirty="0"/>
          </a:p>
        </p:txBody>
      </p:sp>
    </p:spTree>
    <p:extLst>
      <p:ext uri="{BB962C8B-B14F-4D97-AF65-F5344CB8AC3E}">
        <p14:creationId xmlns:p14="http://schemas.microsoft.com/office/powerpoint/2010/main" val="396675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Наше восприятие и взаимодействие с окружающей средой контролируется мозгом</a:t>
            </a:r>
          </a:p>
          <a:p>
            <a:endParaRPr lang="ru-RU" dirty="0"/>
          </a:p>
          <a:p>
            <a:r>
              <a:rPr lang="ru-RU" dirty="0"/>
              <a:t>Выглядит ли ситуация угрожающей или безопасной зависит от уровня возбуждения «центра страха» в структуре мозга, называемой миндалевидное тело</a:t>
            </a:r>
          </a:p>
          <a:p>
            <a:endParaRPr lang="ru-RU" dirty="0"/>
          </a:p>
          <a:p>
            <a:r>
              <a:rPr lang="ru-RU" dirty="0"/>
              <a:t>Способность держать</a:t>
            </a:r>
            <a:r>
              <a:rPr lang="ru-RU" baseline="0" dirty="0"/>
              <a:t> </a:t>
            </a:r>
            <a:r>
              <a:rPr lang="ru-RU" dirty="0"/>
              <a:t>импульсивное поведение и проявления насилия под контролем зависит от префронтального </a:t>
            </a:r>
            <a:r>
              <a:rPr lang="ru-RU" dirty="0" err="1"/>
              <a:t>кортекса</a:t>
            </a:r>
            <a:r>
              <a:rPr lang="ru-RU" dirty="0"/>
              <a:t> – «высшего мозга», который управляет сложными моделями поведения, такими как импульсивные реакции. </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a:t>
            </a:fld>
            <a:endParaRPr lang="en-US" dirty="0"/>
          </a:p>
        </p:txBody>
      </p:sp>
    </p:spTree>
    <p:extLst>
      <p:ext uri="{BB962C8B-B14F-4D97-AF65-F5344CB8AC3E}">
        <p14:creationId xmlns:p14="http://schemas.microsoft.com/office/powerpoint/2010/main" val="2938070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20</a:t>
            </a:fld>
            <a:endParaRPr lang="en-US" dirty="0"/>
          </a:p>
        </p:txBody>
      </p:sp>
    </p:spTree>
    <p:extLst>
      <p:ext uri="{BB962C8B-B14F-4D97-AF65-F5344CB8AC3E}">
        <p14:creationId xmlns:p14="http://schemas.microsoft.com/office/powerpoint/2010/main" val="1645789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21</a:t>
            </a:fld>
            <a:endParaRPr lang="en-US" dirty="0"/>
          </a:p>
        </p:txBody>
      </p:sp>
    </p:spTree>
    <p:extLst>
      <p:ext uri="{BB962C8B-B14F-4D97-AF65-F5344CB8AC3E}">
        <p14:creationId xmlns:p14="http://schemas.microsoft.com/office/powerpoint/2010/main" val="3541706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22</a:t>
            </a:fld>
            <a:endParaRPr lang="en-US" dirty="0"/>
          </a:p>
        </p:txBody>
      </p:sp>
    </p:spTree>
    <p:extLst>
      <p:ext uri="{BB962C8B-B14F-4D97-AF65-F5344CB8AC3E}">
        <p14:creationId xmlns:p14="http://schemas.microsoft.com/office/powerpoint/2010/main" val="2036334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ru-RU" i="1" dirty="0">
                <a:solidFill>
                  <a:srgbClr val="6D4135"/>
                </a:solidFill>
                <a:latin typeface="Arial" panose="020B0604020202020204" pitchFamily="34" charset="0"/>
                <a:cs typeface="Arial" panose="020B0604020202020204" pitchFamily="34" charset="0"/>
              </a:rPr>
              <a:t>К счастью</a:t>
            </a:r>
            <a:r>
              <a:rPr lang="en-US" i="1" dirty="0">
                <a:solidFill>
                  <a:srgbClr val="6D4135"/>
                </a:solidFill>
                <a:latin typeface="Arial" panose="020B0604020202020204" pitchFamily="34" charset="0"/>
                <a:cs typeface="Arial" panose="020B0604020202020204" pitchFamily="34" charset="0"/>
              </a:rPr>
              <a:t>, </a:t>
            </a:r>
            <a:r>
              <a:rPr lang="ru-RU" i="1" dirty="0">
                <a:solidFill>
                  <a:srgbClr val="6D4135"/>
                </a:solidFill>
                <a:latin typeface="Arial" panose="020B0604020202020204" pitchFamily="34" charset="0"/>
                <a:cs typeface="Arial" panose="020B0604020202020204" pitchFamily="34" charset="0"/>
              </a:rPr>
              <a:t>мы используем разнообразные подходы  к достижению этой цели, включая поддержку крупных спонсоров, средства от проведения курсов,</a:t>
            </a:r>
            <a:r>
              <a:rPr lang="ru-RU" i="1" baseline="0" dirty="0">
                <a:solidFill>
                  <a:srgbClr val="6D4135"/>
                </a:solidFill>
                <a:latin typeface="Arial" panose="020B0604020202020204" pitchFamily="34" charset="0"/>
                <a:cs typeface="Arial" panose="020B0604020202020204" pitchFamily="34" charset="0"/>
              </a:rPr>
              <a:t> пожертвования от бизнеса и плановые пожертвования. </a:t>
            </a:r>
            <a:r>
              <a:rPr lang="ru-RU" i="1" dirty="0">
                <a:solidFill>
                  <a:srgbClr val="6D4135"/>
                </a:solidFill>
                <a:latin typeface="Arial" panose="020B0604020202020204" pitchFamily="34" charset="0"/>
                <a:cs typeface="Arial" panose="020B0604020202020204" pitchFamily="34" charset="0"/>
              </a:rPr>
              <a:t>Но неизмеримо больше средств поступает от тысяч участников Всемирной программы ежемесячного спонсорства.</a:t>
            </a:r>
            <a:r>
              <a:rPr lang="en-US" i="1" dirty="0">
                <a:solidFill>
                  <a:srgbClr val="6D4135"/>
                </a:solidFill>
                <a:latin typeface="Arial" panose="020B0604020202020204" pitchFamily="34" charset="0"/>
                <a:cs typeface="Arial" panose="020B0604020202020204" pitchFamily="34" charset="0"/>
              </a:rPr>
              <a:t> </a:t>
            </a:r>
            <a:endParaRPr lang="ru-RU" i="1" dirty="0">
              <a:solidFill>
                <a:srgbClr val="6D4135"/>
              </a:solidFill>
              <a:latin typeface="Arial" panose="020B0604020202020204" pitchFamily="34" charset="0"/>
              <a:cs typeface="Arial" panose="020B0604020202020204" pitchFamily="34" charset="0"/>
            </a:endParaRPr>
          </a:p>
          <a:p>
            <a:pPr algn="ctr"/>
            <a:endParaRPr lang="en-US" i="1" dirty="0">
              <a:solidFill>
                <a:srgbClr val="6D4135"/>
              </a:solidFill>
              <a:latin typeface="Arial" panose="020B0604020202020204" pitchFamily="34" charset="0"/>
              <a:cs typeface="Arial" panose="020B0604020202020204" pitchFamily="34" charset="0"/>
            </a:endParaRPr>
          </a:p>
          <a:p>
            <a:pPr algn="ctr"/>
            <a:r>
              <a:rPr lang="ru-RU" i="1" dirty="0">
                <a:solidFill>
                  <a:srgbClr val="6D4135"/>
                </a:solidFill>
                <a:latin typeface="Arial" panose="020B0604020202020204" pitchFamily="34" charset="0"/>
                <a:cs typeface="Arial" panose="020B0604020202020204" pitchFamily="34" charset="0"/>
              </a:rPr>
              <a:t>Эта программа позволяет спонсорам ежемесячно вносить суммы</a:t>
            </a:r>
            <a:r>
              <a:rPr lang="ru-RU" i="1" baseline="0" dirty="0">
                <a:solidFill>
                  <a:srgbClr val="6D4135"/>
                </a:solidFill>
                <a:latin typeface="Arial" panose="020B0604020202020204" pitchFamily="34" charset="0"/>
                <a:cs typeface="Arial" panose="020B0604020202020204" pitchFamily="34" charset="0"/>
              </a:rPr>
              <a:t> таких размеров, как это им удобно. Это позволяет распределить получаемые суммы на множество людей так, чтобы мы могли все вместе поддерживать мир во всем мире без стрессов и напряжений, и никому эта поддержка не была бы в тягость. </a:t>
            </a:r>
            <a:endParaRPr lang="ru-RU" i="1" dirty="0">
              <a:solidFill>
                <a:srgbClr val="6D4135"/>
              </a:solidFill>
              <a:latin typeface="Arial" panose="020B0604020202020204" pitchFamily="34" charset="0"/>
              <a:cs typeface="Arial" panose="020B0604020202020204" pitchFamily="34" charset="0"/>
            </a:endParaRPr>
          </a:p>
          <a:p>
            <a:pPr algn="ctr"/>
            <a:endParaRPr lang="ru-RU" i="1" dirty="0">
              <a:solidFill>
                <a:srgbClr val="6D4135"/>
              </a:solidFill>
              <a:latin typeface="Arial" panose="020B0604020202020204" pitchFamily="34" charset="0"/>
              <a:cs typeface="Arial" panose="020B0604020202020204" pitchFamily="34" charset="0"/>
            </a:endParaRPr>
          </a:p>
          <a:p>
            <a:pPr algn="ctr"/>
            <a:r>
              <a:rPr lang="ru-RU" i="1" dirty="0">
                <a:solidFill>
                  <a:srgbClr val="6D4135"/>
                </a:solidFill>
                <a:latin typeface="Arial" panose="020B0604020202020204" pitchFamily="34" charset="0"/>
                <a:cs typeface="Arial" panose="020B0604020202020204" pitchFamily="34" charset="0"/>
              </a:rPr>
              <a:t>Группы и отдельные люди могут также участвовать в поддержке Ведических Пандитов Махариши через пожертвования на Национальные </a:t>
            </a:r>
            <a:r>
              <a:rPr lang="ru-RU" i="1" dirty="0" err="1">
                <a:solidFill>
                  <a:srgbClr val="6D4135"/>
                </a:solidFill>
                <a:latin typeface="Arial" panose="020B0604020202020204" pitchFamily="34" charset="0"/>
                <a:cs typeface="Arial" panose="020B0604020202020204" pitchFamily="34" charset="0"/>
              </a:rPr>
              <a:t>Ягьи</a:t>
            </a:r>
            <a:r>
              <a:rPr lang="ru-RU" i="1" dirty="0">
                <a:solidFill>
                  <a:srgbClr val="6D4135"/>
                </a:solidFill>
                <a:latin typeface="Arial" panose="020B0604020202020204" pitchFamily="34" charset="0"/>
                <a:cs typeface="Arial" panose="020B0604020202020204" pitchFamily="34" charset="0"/>
              </a:rPr>
              <a:t> для своих стран и Специальные </a:t>
            </a:r>
            <a:r>
              <a:rPr lang="ru-RU" i="1" dirty="0" err="1">
                <a:solidFill>
                  <a:srgbClr val="6D4135"/>
                </a:solidFill>
                <a:latin typeface="Arial" panose="020B0604020202020204" pitchFamily="34" charset="0"/>
                <a:cs typeface="Arial" panose="020B0604020202020204" pitchFamily="34" charset="0"/>
              </a:rPr>
              <a:t>Ягьи</a:t>
            </a:r>
            <a:r>
              <a:rPr lang="ru-RU" i="1" dirty="0">
                <a:solidFill>
                  <a:srgbClr val="6D4135"/>
                </a:solidFill>
                <a:latin typeface="Arial" panose="020B0604020202020204" pitchFamily="34" charset="0"/>
                <a:cs typeface="Arial" panose="020B0604020202020204" pitchFamily="34" charset="0"/>
              </a:rPr>
              <a:t> для таких важных событий, как дни рождения и свадьбы. Эти ценные пожертвования поддерживают Пандитов и обеспечивают наше продвижение к общей цели день за днем.</a:t>
            </a:r>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23</a:t>
            </a:fld>
            <a:endParaRPr lang="en-US" dirty="0"/>
          </a:p>
        </p:txBody>
      </p:sp>
    </p:spTree>
    <p:extLst>
      <p:ext uri="{BB962C8B-B14F-4D97-AF65-F5344CB8AC3E}">
        <p14:creationId xmlns:p14="http://schemas.microsoft.com/office/powerpoint/2010/main" val="3623777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ru-RU" i="1" dirty="0">
                <a:solidFill>
                  <a:srgbClr val="6D4135"/>
                </a:solidFill>
                <a:latin typeface="Arial" panose="020B0604020202020204" pitchFamily="34" charset="0"/>
                <a:cs typeface="Arial" panose="020B0604020202020204" pitchFamily="34" charset="0"/>
              </a:rPr>
              <a:t>К счастью</a:t>
            </a:r>
            <a:r>
              <a:rPr lang="en-US" i="1" dirty="0">
                <a:solidFill>
                  <a:srgbClr val="6D4135"/>
                </a:solidFill>
                <a:latin typeface="Arial" panose="020B0604020202020204" pitchFamily="34" charset="0"/>
                <a:cs typeface="Arial" panose="020B0604020202020204" pitchFamily="34" charset="0"/>
              </a:rPr>
              <a:t>, </a:t>
            </a:r>
            <a:r>
              <a:rPr lang="ru-RU" i="1" dirty="0">
                <a:solidFill>
                  <a:srgbClr val="6D4135"/>
                </a:solidFill>
                <a:latin typeface="Arial" panose="020B0604020202020204" pitchFamily="34" charset="0"/>
                <a:cs typeface="Arial" panose="020B0604020202020204" pitchFamily="34" charset="0"/>
              </a:rPr>
              <a:t>мы используем разнообразные подходы  к достижению этой цели, включая поддержку крупных спонсоров, средства от проведения курсов,</a:t>
            </a:r>
            <a:r>
              <a:rPr lang="ru-RU" i="1" baseline="0" dirty="0">
                <a:solidFill>
                  <a:srgbClr val="6D4135"/>
                </a:solidFill>
                <a:latin typeface="Arial" panose="020B0604020202020204" pitchFamily="34" charset="0"/>
                <a:cs typeface="Arial" panose="020B0604020202020204" pitchFamily="34" charset="0"/>
              </a:rPr>
              <a:t> пожертвования от бизнеса и плановые пожертвования. </a:t>
            </a:r>
            <a:r>
              <a:rPr lang="ru-RU" i="1" dirty="0">
                <a:solidFill>
                  <a:srgbClr val="6D4135"/>
                </a:solidFill>
                <a:latin typeface="Arial" panose="020B0604020202020204" pitchFamily="34" charset="0"/>
                <a:cs typeface="Arial" panose="020B0604020202020204" pitchFamily="34" charset="0"/>
              </a:rPr>
              <a:t>Но неизмеримо больше средств поступает от тысяч участников Всемирной программы ежемесячного спонсорства.</a:t>
            </a:r>
            <a:r>
              <a:rPr lang="en-US" i="1" dirty="0">
                <a:solidFill>
                  <a:srgbClr val="6D4135"/>
                </a:solidFill>
                <a:latin typeface="Arial" panose="020B0604020202020204" pitchFamily="34" charset="0"/>
                <a:cs typeface="Arial" panose="020B0604020202020204" pitchFamily="34" charset="0"/>
              </a:rPr>
              <a:t> </a:t>
            </a:r>
            <a:endParaRPr lang="ru-RU" i="1" dirty="0">
              <a:solidFill>
                <a:srgbClr val="6D4135"/>
              </a:solidFill>
              <a:latin typeface="Arial" panose="020B0604020202020204" pitchFamily="34" charset="0"/>
              <a:cs typeface="Arial" panose="020B0604020202020204" pitchFamily="34" charset="0"/>
            </a:endParaRPr>
          </a:p>
          <a:p>
            <a:pPr algn="ctr"/>
            <a:endParaRPr lang="en-US" i="1" dirty="0">
              <a:solidFill>
                <a:srgbClr val="6D4135"/>
              </a:solidFill>
              <a:latin typeface="Arial" panose="020B0604020202020204" pitchFamily="34" charset="0"/>
              <a:cs typeface="Arial" panose="020B0604020202020204" pitchFamily="34" charset="0"/>
            </a:endParaRPr>
          </a:p>
          <a:p>
            <a:pPr algn="ctr"/>
            <a:r>
              <a:rPr lang="ru-RU" i="1" dirty="0">
                <a:solidFill>
                  <a:srgbClr val="6D4135"/>
                </a:solidFill>
                <a:latin typeface="Arial" panose="020B0604020202020204" pitchFamily="34" charset="0"/>
                <a:cs typeface="Arial" panose="020B0604020202020204" pitchFamily="34" charset="0"/>
              </a:rPr>
              <a:t>Эта программа позволяет спонсорам ежемесячно вносить суммы</a:t>
            </a:r>
            <a:r>
              <a:rPr lang="ru-RU" i="1" baseline="0" dirty="0">
                <a:solidFill>
                  <a:srgbClr val="6D4135"/>
                </a:solidFill>
                <a:latin typeface="Arial" panose="020B0604020202020204" pitchFamily="34" charset="0"/>
                <a:cs typeface="Arial" panose="020B0604020202020204" pitchFamily="34" charset="0"/>
              </a:rPr>
              <a:t> таких размеров, как это им удобно. Это позволяет распределить получаемые суммы на множество людей так, чтобы мы могли все вместе поддерживать мир во всем мире без стрессов и напряжений, и никому эта поддержка не была бы в тягость. </a:t>
            </a:r>
            <a:endParaRPr lang="ru-RU" i="1" dirty="0">
              <a:solidFill>
                <a:srgbClr val="6D4135"/>
              </a:solidFill>
              <a:latin typeface="Arial" panose="020B0604020202020204" pitchFamily="34" charset="0"/>
              <a:cs typeface="Arial" panose="020B0604020202020204" pitchFamily="34" charset="0"/>
            </a:endParaRPr>
          </a:p>
          <a:p>
            <a:pPr algn="ctr"/>
            <a:endParaRPr lang="ru-RU" i="1" dirty="0">
              <a:solidFill>
                <a:srgbClr val="6D4135"/>
              </a:solidFill>
              <a:latin typeface="Arial" panose="020B0604020202020204" pitchFamily="34" charset="0"/>
              <a:cs typeface="Arial" panose="020B0604020202020204" pitchFamily="34" charset="0"/>
            </a:endParaRPr>
          </a:p>
          <a:p>
            <a:pPr algn="ctr"/>
            <a:r>
              <a:rPr lang="ru-RU" i="1" dirty="0">
                <a:solidFill>
                  <a:srgbClr val="6D4135"/>
                </a:solidFill>
                <a:latin typeface="Arial" panose="020B0604020202020204" pitchFamily="34" charset="0"/>
                <a:cs typeface="Arial" panose="020B0604020202020204" pitchFamily="34" charset="0"/>
              </a:rPr>
              <a:t>Группы и отдельные люди могут также участвовать в поддержке Ведических Пандитов Махариши через пожертвования на Национальные </a:t>
            </a:r>
            <a:r>
              <a:rPr lang="ru-RU" i="1" dirty="0" err="1">
                <a:solidFill>
                  <a:srgbClr val="6D4135"/>
                </a:solidFill>
                <a:latin typeface="Arial" panose="020B0604020202020204" pitchFamily="34" charset="0"/>
                <a:cs typeface="Arial" panose="020B0604020202020204" pitchFamily="34" charset="0"/>
              </a:rPr>
              <a:t>Ягьи</a:t>
            </a:r>
            <a:r>
              <a:rPr lang="ru-RU" i="1" dirty="0">
                <a:solidFill>
                  <a:srgbClr val="6D4135"/>
                </a:solidFill>
                <a:latin typeface="Arial" panose="020B0604020202020204" pitchFamily="34" charset="0"/>
                <a:cs typeface="Arial" panose="020B0604020202020204" pitchFamily="34" charset="0"/>
              </a:rPr>
              <a:t> для своих стран и Специальные </a:t>
            </a:r>
            <a:r>
              <a:rPr lang="ru-RU" i="1" dirty="0" err="1">
                <a:solidFill>
                  <a:srgbClr val="6D4135"/>
                </a:solidFill>
                <a:latin typeface="Arial" panose="020B0604020202020204" pitchFamily="34" charset="0"/>
                <a:cs typeface="Arial" panose="020B0604020202020204" pitchFamily="34" charset="0"/>
              </a:rPr>
              <a:t>Ягьи</a:t>
            </a:r>
            <a:r>
              <a:rPr lang="ru-RU" i="1" dirty="0">
                <a:solidFill>
                  <a:srgbClr val="6D4135"/>
                </a:solidFill>
                <a:latin typeface="Arial" panose="020B0604020202020204" pitchFamily="34" charset="0"/>
                <a:cs typeface="Arial" panose="020B0604020202020204" pitchFamily="34" charset="0"/>
              </a:rPr>
              <a:t> для таких важных событий, как дни рождения и свадьбы. Эти ценные пожертвования поддерживают Пандитов и обеспечивают наше продвижение к общей цели день за днем.</a:t>
            </a:r>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24</a:t>
            </a:fld>
            <a:endParaRPr lang="en-US" dirty="0"/>
          </a:p>
        </p:txBody>
      </p:sp>
    </p:spTree>
    <p:extLst>
      <p:ext uri="{BB962C8B-B14F-4D97-AF65-F5344CB8AC3E}">
        <p14:creationId xmlns:p14="http://schemas.microsoft.com/office/powerpoint/2010/main" val="3368368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ru-RU" i="1" dirty="0">
                <a:solidFill>
                  <a:srgbClr val="6D4135"/>
                </a:solidFill>
                <a:latin typeface="Arial" panose="020B0604020202020204" pitchFamily="34" charset="0"/>
                <a:cs typeface="Arial" panose="020B0604020202020204" pitchFamily="34" charset="0"/>
              </a:rPr>
              <a:t>К счастью</a:t>
            </a:r>
            <a:r>
              <a:rPr lang="en-US" i="1" dirty="0">
                <a:solidFill>
                  <a:srgbClr val="6D4135"/>
                </a:solidFill>
                <a:latin typeface="Arial" panose="020B0604020202020204" pitchFamily="34" charset="0"/>
                <a:cs typeface="Arial" panose="020B0604020202020204" pitchFamily="34" charset="0"/>
              </a:rPr>
              <a:t>, </a:t>
            </a:r>
            <a:r>
              <a:rPr lang="ru-RU" i="1" dirty="0">
                <a:solidFill>
                  <a:srgbClr val="6D4135"/>
                </a:solidFill>
                <a:latin typeface="Arial" panose="020B0604020202020204" pitchFamily="34" charset="0"/>
                <a:cs typeface="Arial" panose="020B0604020202020204" pitchFamily="34" charset="0"/>
              </a:rPr>
              <a:t>мы используем разнообразные подходы  к достижению этой цели, включая поддержку крупных спонсоров, средства от проведения курсов,</a:t>
            </a:r>
            <a:r>
              <a:rPr lang="ru-RU" i="1" baseline="0" dirty="0">
                <a:solidFill>
                  <a:srgbClr val="6D4135"/>
                </a:solidFill>
                <a:latin typeface="Arial" panose="020B0604020202020204" pitchFamily="34" charset="0"/>
                <a:cs typeface="Arial" panose="020B0604020202020204" pitchFamily="34" charset="0"/>
              </a:rPr>
              <a:t> пожертвования от бизнеса и плановые пожертвования. </a:t>
            </a:r>
            <a:r>
              <a:rPr lang="ru-RU" i="1" dirty="0">
                <a:solidFill>
                  <a:srgbClr val="6D4135"/>
                </a:solidFill>
                <a:latin typeface="Arial" panose="020B0604020202020204" pitchFamily="34" charset="0"/>
                <a:cs typeface="Arial" panose="020B0604020202020204" pitchFamily="34" charset="0"/>
              </a:rPr>
              <a:t>Но неизмеримо больше средств поступает от тысяч участников Всемирной программы ежемесячного спонсорства.</a:t>
            </a:r>
            <a:r>
              <a:rPr lang="en-US" i="1" dirty="0">
                <a:solidFill>
                  <a:srgbClr val="6D4135"/>
                </a:solidFill>
                <a:latin typeface="Arial" panose="020B0604020202020204" pitchFamily="34" charset="0"/>
                <a:cs typeface="Arial" panose="020B0604020202020204" pitchFamily="34" charset="0"/>
              </a:rPr>
              <a:t> </a:t>
            </a:r>
            <a:endParaRPr lang="ru-RU" i="1" dirty="0">
              <a:solidFill>
                <a:srgbClr val="6D4135"/>
              </a:solidFill>
              <a:latin typeface="Arial" panose="020B0604020202020204" pitchFamily="34" charset="0"/>
              <a:cs typeface="Arial" panose="020B0604020202020204" pitchFamily="34" charset="0"/>
            </a:endParaRPr>
          </a:p>
          <a:p>
            <a:pPr algn="ctr"/>
            <a:endParaRPr lang="en-US" i="1" dirty="0">
              <a:solidFill>
                <a:srgbClr val="6D4135"/>
              </a:solidFill>
              <a:latin typeface="Arial" panose="020B0604020202020204" pitchFamily="34" charset="0"/>
              <a:cs typeface="Arial" panose="020B0604020202020204" pitchFamily="34" charset="0"/>
            </a:endParaRPr>
          </a:p>
          <a:p>
            <a:pPr algn="ctr"/>
            <a:r>
              <a:rPr lang="ru-RU" i="1" dirty="0">
                <a:solidFill>
                  <a:srgbClr val="6D4135"/>
                </a:solidFill>
                <a:latin typeface="Arial" panose="020B0604020202020204" pitchFamily="34" charset="0"/>
                <a:cs typeface="Arial" panose="020B0604020202020204" pitchFamily="34" charset="0"/>
              </a:rPr>
              <a:t>Эта программа позволяет спонсорам ежемесячно вносить суммы</a:t>
            </a:r>
            <a:r>
              <a:rPr lang="ru-RU" i="1" baseline="0" dirty="0">
                <a:solidFill>
                  <a:srgbClr val="6D4135"/>
                </a:solidFill>
                <a:latin typeface="Arial" panose="020B0604020202020204" pitchFamily="34" charset="0"/>
                <a:cs typeface="Arial" panose="020B0604020202020204" pitchFamily="34" charset="0"/>
              </a:rPr>
              <a:t> таких размеров, как это им удобно. Это позволяет распределить получаемые суммы на множество людей так, чтобы мы могли все вместе поддерживать мир во всем мире без стрессов и напряжений, и никому эта поддержка не была бы в тягость. </a:t>
            </a:r>
            <a:endParaRPr lang="ru-RU" i="1" dirty="0">
              <a:solidFill>
                <a:srgbClr val="6D4135"/>
              </a:solidFill>
              <a:latin typeface="Arial" panose="020B0604020202020204" pitchFamily="34" charset="0"/>
              <a:cs typeface="Arial" panose="020B0604020202020204" pitchFamily="34" charset="0"/>
            </a:endParaRPr>
          </a:p>
          <a:p>
            <a:pPr algn="ctr"/>
            <a:endParaRPr lang="ru-RU" i="1" dirty="0">
              <a:solidFill>
                <a:srgbClr val="6D4135"/>
              </a:solidFill>
              <a:latin typeface="Arial" panose="020B0604020202020204" pitchFamily="34" charset="0"/>
              <a:cs typeface="Arial" panose="020B0604020202020204" pitchFamily="34" charset="0"/>
            </a:endParaRPr>
          </a:p>
          <a:p>
            <a:pPr algn="ctr"/>
            <a:r>
              <a:rPr lang="ru-RU" i="1" dirty="0">
                <a:solidFill>
                  <a:srgbClr val="6D4135"/>
                </a:solidFill>
                <a:latin typeface="Arial" panose="020B0604020202020204" pitchFamily="34" charset="0"/>
                <a:cs typeface="Arial" panose="020B0604020202020204" pitchFamily="34" charset="0"/>
              </a:rPr>
              <a:t>Группы и отдельные люди могут также участвовать в поддержке Ведических Пандитов Махариши через пожертвования на Национальные </a:t>
            </a:r>
            <a:r>
              <a:rPr lang="ru-RU" i="1" dirty="0" err="1">
                <a:solidFill>
                  <a:srgbClr val="6D4135"/>
                </a:solidFill>
                <a:latin typeface="Arial" panose="020B0604020202020204" pitchFamily="34" charset="0"/>
                <a:cs typeface="Arial" panose="020B0604020202020204" pitchFamily="34" charset="0"/>
              </a:rPr>
              <a:t>Ягьи</a:t>
            </a:r>
            <a:r>
              <a:rPr lang="ru-RU" i="1" dirty="0">
                <a:solidFill>
                  <a:srgbClr val="6D4135"/>
                </a:solidFill>
                <a:latin typeface="Arial" panose="020B0604020202020204" pitchFamily="34" charset="0"/>
                <a:cs typeface="Arial" panose="020B0604020202020204" pitchFamily="34" charset="0"/>
              </a:rPr>
              <a:t> для своих стран и Специальные </a:t>
            </a:r>
            <a:r>
              <a:rPr lang="ru-RU" i="1" dirty="0" err="1">
                <a:solidFill>
                  <a:srgbClr val="6D4135"/>
                </a:solidFill>
                <a:latin typeface="Arial" panose="020B0604020202020204" pitchFamily="34" charset="0"/>
                <a:cs typeface="Arial" panose="020B0604020202020204" pitchFamily="34" charset="0"/>
              </a:rPr>
              <a:t>Ягьи</a:t>
            </a:r>
            <a:r>
              <a:rPr lang="ru-RU" i="1" dirty="0">
                <a:solidFill>
                  <a:srgbClr val="6D4135"/>
                </a:solidFill>
                <a:latin typeface="Arial" panose="020B0604020202020204" pitchFamily="34" charset="0"/>
                <a:cs typeface="Arial" panose="020B0604020202020204" pitchFamily="34" charset="0"/>
              </a:rPr>
              <a:t> для таких важных событий, как дни рождения и свадьбы. Эти ценные пожертвования поддерживают Пандитов и обеспечивают наше продвижение к общей цели день за днем.</a:t>
            </a:r>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25</a:t>
            </a:fld>
            <a:endParaRPr lang="en-US" dirty="0"/>
          </a:p>
        </p:txBody>
      </p:sp>
    </p:spTree>
    <p:extLst>
      <p:ext uri="{BB962C8B-B14F-4D97-AF65-F5344CB8AC3E}">
        <p14:creationId xmlns:p14="http://schemas.microsoft.com/office/powerpoint/2010/main" val="3010663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mn-lt"/>
                <a:ea typeface="+mn-ea"/>
                <a:cs typeface="+mn-cs"/>
              </a:rPr>
              <a:t>Заметки к слайду</a:t>
            </a:r>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26</a:t>
            </a:fld>
            <a:endParaRPr lang="en-US" dirty="0"/>
          </a:p>
        </p:txBody>
      </p:sp>
    </p:spTree>
    <p:extLst>
      <p:ext uri="{BB962C8B-B14F-4D97-AF65-F5344CB8AC3E}">
        <p14:creationId xmlns:p14="http://schemas.microsoft.com/office/powerpoint/2010/main" val="1622700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27</a:t>
            </a:fld>
            <a:endParaRPr lang="en-US" dirty="0"/>
          </a:p>
        </p:txBody>
      </p:sp>
    </p:spTree>
    <p:extLst>
      <p:ext uri="{BB962C8B-B14F-4D97-AF65-F5344CB8AC3E}">
        <p14:creationId xmlns:p14="http://schemas.microsoft.com/office/powerpoint/2010/main" val="362558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0" fontAlgn="base" latinLnBrk="0" hangingPunct="0">
              <a:lnSpc>
                <a:spcPct val="100000"/>
              </a:lnSpc>
              <a:spcBef>
                <a:spcPts val="4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ru-RU" altLang="ru-RU"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Восстановление сбалансированного функционирования мозга. </a:t>
            </a:r>
            <a:r>
              <a:rPr kumimoji="0" lang="ru-RU" altLang="ru-RU"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Хронический и/или травматический стресс выключает  префронтальный кортекс, или «высший мозг» и провоцирует хроническое возбуждение в миндалевидном теле («центре страха»). Практика ТМ снижает активность миндалевидного тела и окружающих структур подкорки (отмечено голубым) и стимулирует активность префронтального кортекса (отмечено оранжевым), тем самым благоприятствуя более нравственному поведению.</a:t>
            </a:r>
            <a:endPar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8E51C1-7331-C84B-A156-13D8F8BB5B3F}" type="slidenum">
              <a:rPr lang="en-US" smtClean="0"/>
              <a:pPr/>
              <a:t>3</a:t>
            </a:fld>
            <a:endParaRPr lang="en-US" dirty="0"/>
          </a:p>
        </p:txBody>
      </p:sp>
    </p:spTree>
    <p:extLst>
      <p:ext uri="{BB962C8B-B14F-4D97-AF65-F5344CB8AC3E}">
        <p14:creationId xmlns:p14="http://schemas.microsoft.com/office/powerpoint/2010/main" val="3760493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ru-RU" dirty="0"/>
              <a:t>Нейрофизиологические исследования показали, что во время занятий техникой Трансцендентальной медитации (ТМ) работа мозга становится более когерентной и целостной, и это повышение эффективности работы мозга со временем становится все заметнее в результате регулярной (дважды в день) практики и распространяется за пределы медитации, улучшая показатели умственной активности и общее здоровье. Техника ТМ дает практикующему опыт уникального четвертого основного состояния сознания, которое отличается от состояний бодрствования, сна со сновидениями и глубокого сна, – состояние глубокого физиологического покоя и повышенной готовности ума. Трансцендентальная медитация уменьшает стресс и улучшает поведение человека.</a:t>
            </a:r>
          </a:p>
          <a:p>
            <a:endParaRPr lang="ru-RU" dirty="0"/>
          </a:p>
          <a:p>
            <a:r>
              <a:rPr lang="ru-RU" dirty="0"/>
              <a:t>Современная физика обнаружила уровни все большей целостности функционирования природы при переходе к более мелким шкалам времени и пространства, вплоть до открытия единого поля («поля суперструн») в основе вселенной. Трансцендентальная медитация и более продвинутая программа ТМ-Сидхи дают опыт более спокойных, более глубоких уровней мышления, вплоть до опыта единого поля, лежащего в основе ума и материи. Групповая практика мощно стимулирует это всеобщее, единое поле коллективного сознания, создавая очевидное гармонизирующее влияние на все общество.</a:t>
            </a:r>
          </a:p>
          <a:p>
            <a:endParaRPr lang="ru-RU" dirty="0"/>
          </a:p>
          <a:p>
            <a:r>
              <a:rPr lang="ru-RU" dirty="0"/>
              <a:t>Трансцендентальное сознание является Единым полем сознания, которое тождественно единому полю всех законов природы. Это Единое поле является безграничным осознанием, так как вы воспринимаете только самого себя, без какой-либо другой мысли. Если входить в контакт с этим единым полем на регулярной основе, то повседневная жизнь пропитывается Тансцендентальным сознанием. Ваша жизнь становится сонастроенной с Естественным законом, наполняется энергией и творчеством. Все уровни жизни начинают расцветать. Проблемы начинают исчезать, и вы испытываете большее счастье. Повышается сообразительность, улучшается память. Иммунная система укрепляется и начинает лучше противостоять болезням. Ваши отношения с окружающими становятся лучше и гармоничнее, и жизнь в целом приносит больше удовольствия.</a:t>
            </a:r>
          </a:p>
          <a:p>
            <a:endParaRPr lang="ru-RU" dirty="0"/>
          </a:p>
          <a:p>
            <a:r>
              <a:rPr lang="ru-RU" dirty="0"/>
              <a:t>Теоретические и прикладные исследования показывают, что единое поле является по сути полем сознания. Фундаментальные качества единого поля – разум, динамизм и само-осознание (то есть самообращенность, не-абелево свойство самовзаимодействия) – являются определяющими характеристиками сознания.</a:t>
            </a:r>
          </a:p>
          <a:p>
            <a:endParaRPr lang="ru-RU" dirty="0"/>
          </a:p>
          <a:p>
            <a:r>
              <a:rPr lang="ru-RU" dirty="0"/>
              <a:t>Множество опубликованных исследований демонстрирует также, что человеческое сознание может непосредственно входить в контакт с единым полем и воспринимать его в наиболее расширенном состоянии осознания, известном как «чистое сознание». Этот опыт единого поля – чистое сознание – представляет собой четвертое основное состояние человеческого сознания, которое физиологически и по субъективным ощущениям отличается от состояний бодрствования, сна со сновидениями и глубокого сна. Этот опыт характеризуется появлением на электроэнцефалограмме общей когерентности и усилением мощности альфа-волн, что свидетельствует о максимальной упорядоченности мозговой деятельности и использовании всего мозга. </a:t>
            </a:r>
          </a:p>
        </p:txBody>
      </p:sp>
      <p:sp>
        <p:nvSpPr>
          <p:cNvPr id="4" name="Slide Number Placeholder 3"/>
          <p:cNvSpPr>
            <a:spLocks noGrp="1"/>
          </p:cNvSpPr>
          <p:nvPr>
            <p:ph type="sldNum" sz="quarter" idx="5"/>
          </p:nvPr>
        </p:nvSpPr>
        <p:spPr/>
        <p:txBody>
          <a:bodyPr/>
          <a:lstStyle/>
          <a:p>
            <a:fld id="{7F8E51C1-7331-C84B-A156-13D8F8BB5B3F}" type="slidenum">
              <a:rPr lang="en-US" smtClean="0"/>
              <a:pPr/>
              <a:t>4</a:t>
            </a:fld>
            <a:endParaRPr lang="en-US" dirty="0"/>
          </a:p>
        </p:txBody>
      </p:sp>
    </p:spTree>
    <p:extLst>
      <p:ext uri="{BB962C8B-B14F-4D97-AF65-F5344CB8AC3E}">
        <p14:creationId xmlns:p14="http://schemas.microsoft.com/office/powerpoint/2010/main" val="376071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 </a:t>
            </a:r>
            <a:r>
              <a:rPr lang="ru-RU" dirty="0"/>
              <a:t>Более</a:t>
            </a:r>
            <a:r>
              <a:rPr lang="ru-RU" baseline="0" dirty="0"/>
              <a:t> </a:t>
            </a:r>
            <a:r>
              <a:rPr lang="en-US" dirty="0"/>
              <a:t>4000 </a:t>
            </a:r>
            <a:r>
              <a:rPr lang="ru-RU" dirty="0"/>
              <a:t>продвинутых экспертов в области медитации собралось в Вашингтоне</a:t>
            </a:r>
            <a:r>
              <a:rPr lang="ru-RU" baseline="0" dirty="0"/>
              <a:t> (округ Колумбия)</a:t>
            </a:r>
            <a:r>
              <a:rPr lang="ru-RU" dirty="0"/>
              <a:t> летом 1993 года, чтобы научно подтвердить действенность подхода к установлению</a:t>
            </a:r>
            <a:r>
              <a:rPr lang="ru-RU" baseline="0" dirty="0"/>
              <a:t> мира на основе мозговой деятельности, добившись снижения уровня преступности в столице США. В соответствии с представленными заранее предположениями уровень преступности снизился более чем на 23% в ходе демонстрационного проекта (индекс достоверности </a:t>
            </a:r>
            <a:r>
              <a:rPr lang="en-US" dirty="0"/>
              <a:t>p&lt;</a:t>
            </a:r>
            <a:r>
              <a:rPr lang="ru-RU" dirty="0"/>
              <a:t>0,0000000</a:t>
            </a:r>
            <a:r>
              <a:rPr lang="en-US" dirty="0"/>
              <a:t>1), </a:t>
            </a:r>
            <a:r>
              <a:rPr lang="ru-RU" dirty="0"/>
              <a:t>согласно исследованию, опубликованному в солидном научном журнале</a:t>
            </a:r>
            <a:r>
              <a:rPr lang="en-US" dirty="0"/>
              <a:t> </a:t>
            </a:r>
            <a:r>
              <a:rPr lang="ru-RU" dirty="0"/>
              <a:t>«</a:t>
            </a:r>
            <a:r>
              <a:rPr lang="en-US" dirty="0"/>
              <a:t>Social Indicators Research</a:t>
            </a:r>
            <a:r>
              <a:rPr lang="ru-RU" dirty="0"/>
              <a:t>»</a:t>
            </a:r>
            <a:r>
              <a:rPr lang="en-US" dirty="0"/>
              <a:t>.</a:t>
            </a:r>
          </a:p>
          <a:p>
            <a:endParaRPr lang="en-US" dirty="0"/>
          </a:p>
          <a:p>
            <a:r>
              <a:rPr lang="ru-RU" dirty="0"/>
              <a:t>Вариант</a:t>
            </a:r>
            <a:r>
              <a:rPr lang="en-US" dirty="0"/>
              <a:t>:</a:t>
            </a:r>
          </a:p>
          <a:p>
            <a:endParaRPr lang="en-US" dirty="0"/>
          </a:p>
          <a:p>
            <a:r>
              <a:rPr lang="ru-RU" dirty="0"/>
              <a:t>Летом 1993 года более</a:t>
            </a:r>
            <a:r>
              <a:rPr lang="en-US" dirty="0"/>
              <a:t> 4 000 </a:t>
            </a:r>
            <a:r>
              <a:rPr lang="ru-RU" dirty="0"/>
              <a:t>человек собралось в Вашингтоне (округ Колумбия), чтобы посмотреть, как практика Трансцендентальной медитации в группе в течение двух месяцев повлияет на уровень преступности. Доктор Джон </a:t>
            </a:r>
            <a:r>
              <a:rPr lang="ru-RU" dirty="0" err="1"/>
              <a:t>Хэгелин</a:t>
            </a:r>
            <a:r>
              <a:rPr lang="ru-RU" dirty="0"/>
              <a:t>,</a:t>
            </a:r>
            <a:r>
              <a:rPr lang="ru-RU" baseline="0" dirty="0"/>
              <a:t> квантовый физик, предсказал, что падение преступности составит по меньшей мере 20%.</a:t>
            </a:r>
            <a:r>
              <a:rPr lang="en-US" dirty="0"/>
              <a:t> </a:t>
            </a:r>
            <a:r>
              <a:rPr lang="ru-RU" dirty="0"/>
              <a:t>Начальник полиции, выступая в вечерних новостях, сказал, что это  возможно только в случае снежного бурана посреди лета.</a:t>
            </a:r>
          </a:p>
          <a:p>
            <a:endParaRPr lang="en-US" dirty="0"/>
          </a:p>
          <a:p>
            <a:r>
              <a:rPr lang="ru-RU" dirty="0"/>
              <a:t>Тем не менее</a:t>
            </a:r>
            <a:r>
              <a:rPr lang="en-US" dirty="0"/>
              <a:t>, </a:t>
            </a:r>
            <a:r>
              <a:rPr lang="ru-RU" dirty="0"/>
              <a:t>спустя два месяца официальная статистика показала, что уровень преступности упал на </a:t>
            </a:r>
            <a:r>
              <a:rPr lang="en-US" dirty="0"/>
              <a:t>23%. </a:t>
            </a:r>
            <a:r>
              <a:rPr lang="ru-RU" dirty="0"/>
              <a:t>Поскольку, в понимании большинства людей, природа реальности основана на классической механике, результаты этого эксперимента кажутся неправдоподобными.</a:t>
            </a:r>
            <a:r>
              <a:rPr lang="ru-RU" baseline="0" dirty="0"/>
              <a:t> Однако, с точки зрения квантовой физики, вашингтонский эксперимент соответствует тем же принципам, что в Эффекте </a:t>
            </a:r>
            <a:r>
              <a:rPr lang="ru-RU" baseline="0" dirty="0" err="1"/>
              <a:t>Мейснера</a:t>
            </a:r>
            <a:r>
              <a:rPr lang="ru-RU" baseline="0" dirty="0"/>
              <a:t>, и это было описано много веков назад в Йога-Сутрах: «Вблизи Йоги враждебность исчезает».</a:t>
            </a:r>
            <a:r>
              <a:rPr lang="ru-RU" dirty="0"/>
              <a:t> </a:t>
            </a:r>
          </a:p>
          <a:p>
            <a:endParaRPr lang="en-US" dirty="0"/>
          </a:p>
          <a:p>
            <a:r>
              <a:rPr lang="ru-RU" dirty="0"/>
              <a:t>В анализе временных рядов процентное изменение уровня преступности (убийств, грабежей и изнасилований) соотносилось с размером группы,</a:t>
            </a:r>
            <a:r>
              <a:rPr lang="ru-RU" baseline="0" dirty="0"/>
              <a:t> с</a:t>
            </a:r>
            <a:r>
              <a:rPr lang="ru-RU" dirty="0"/>
              <a:t>оздающей когерентность. Максимальное падение в размере 23,3% наблюдалось в течение последних двух недель проекта;</a:t>
            </a:r>
            <a:r>
              <a:rPr lang="ru-RU" baseline="0" dirty="0"/>
              <a:t> в сравнении с ожидаемым ростом преступности для этого периода падение составило 30,4%.</a:t>
            </a:r>
            <a:r>
              <a:rPr lang="en-US" dirty="0"/>
              <a:t> </a:t>
            </a:r>
            <a:endParaRPr lang="ru-RU" dirty="0"/>
          </a:p>
          <a:p>
            <a:endParaRPr lang="en-US" dirty="0"/>
          </a:p>
          <a:p>
            <a:r>
              <a:rPr lang="ru-RU" dirty="0"/>
              <a:t>Этот эффект увеличивался в течение всего проекта и продлился еще 8 недель после его завершения.</a:t>
            </a:r>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5</a:t>
            </a:fld>
            <a:endParaRPr lang="en-US" dirty="0"/>
          </a:p>
        </p:txBody>
      </p:sp>
    </p:spTree>
    <p:extLst>
      <p:ext uri="{BB962C8B-B14F-4D97-AF65-F5344CB8AC3E}">
        <p14:creationId xmlns:p14="http://schemas.microsoft.com/office/powerpoint/2010/main" val="19201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Возникает несокрушимая граница, которая делает страну неуязвимой для любого неблагоприятного воздействия извне. Эффект Махариши означает рост гармонии в обществе в результате практики Ведических технологий Махариши – технологий Естественного закона – небольшой частью населения. Когда гармонизирующее влияние, порожденное этими технологиями, достигает достаточной интенсивности, создается целостное национальное сознание. Это, в свою очередь, укрепляет культурную целостность страны и способствует жизни в согласии с Естественным законом. В результате развивается самодостаточность и возникает несокрушимая броня для страны, автоматически отражающая любое негативное влияние извне. Таким образом, целостное состояние национального сознания, порожденное Эффектом Махариши, создает «Эффект Мейснера» для страны, делая ее недоступной для внешнего беспорядка.</a:t>
            </a:r>
          </a:p>
        </p:txBody>
      </p:sp>
      <p:sp>
        <p:nvSpPr>
          <p:cNvPr id="4" name="Slide Number Placeholder 3"/>
          <p:cNvSpPr>
            <a:spLocks noGrp="1"/>
          </p:cNvSpPr>
          <p:nvPr>
            <p:ph type="sldNum" sz="quarter" idx="5"/>
          </p:nvPr>
        </p:nvSpPr>
        <p:spPr/>
        <p:txBody>
          <a:bodyPr/>
          <a:lstStyle/>
          <a:p>
            <a:fld id="{7F8E51C1-7331-C84B-A156-13D8F8BB5B3F}" type="slidenum">
              <a:rPr lang="en-US" smtClean="0"/>
              <a:pPr/>
              <a:t>6</a:t>
            </a:fld>
            <a:endParaRPr lang="en-US" dirty="0"/>
          </a:p>
        </p:txBody>
      </p:sp>
    </p:spTree>
    <p:extLst>
      <p:ext uri="{BB962C8B-B14F-4D97-AF65-F5344CB8AC3E}">
        <p14:creationId xmlns:p14="http://schemas.microsoft.com/office/powerpoint/2010/main" val="2932130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ОБЫЧНЫЙ ПРОВОДНИК</a:t>
            </a:r>
          </a:p>
          <a:p>
            <a:endParaRPr lang="ru-RU" dirty="0"/>
          </a:p>
          <a:p>
            <a:r>
              <a:rPr lang="ru-RU" dirty="0"/>
              <a:t>В обычном проводнике неупорядоченные электроны допускают проникновение внешнего магнитного поля.</a:t>
            </a:r>
          </a:p>
          <a:p>
            <a:endParaRPr lang="ru-RU" dirty="0"/>
          </a:p>
          <a:p>
            <a:r>
              <a:rPr lang="ru-RU" dirty="0"/>
              <a:t>СВЕРХПРОВОДНИК</a:t>
            </a:r>
          </a:p>
          <a:p>
            <a:endParaRPr lang="ru-RU" dirty="0"/>
          </a:p>
          <a:p>
            <a:r>
              <a:rPr lang="ru-RU" dirty="0"/>
              <a:t>В сверхпроводнике упорядоченное совместное действие электронов спонтанно вытесняет внешнее магнитное поле и поддерживает состояние непроницаемости. Этот пример несокрушимости не является уникальным в природе. Подобные проявления несокрушимости могут быть найдены во многих разделах физики и биологии. В каждом случае обнаруживается, что способность системы противостоять беспорядку всегда основана на когерентном коллективном функционировании.</a:t>
            </a:r>
          </a:p>
        </p:txBody>
      </p:sp>
      <p:sp>
        <p:nvSpPr>
          <p:cNvPr id="4" name="Slide Number Placeholder 3"/>
          <p:cNvSpPr>
            <a:spLocks noGrp="1"/>
          </p:cNvSpPr>
          <p:nvPr>
            <p:ph type="sldNum" sz="quarter" idx="5"/>
          </p:nvPr>
        </p:nvSpPr>
        <p:spPr/>
        <p:txBody>
          <a:bodyPr/>
          <a:lstStyle/>
          <a:p>
            <a:fld id="{7F8E51C1-7331-C84B-A156-13D8F8BB5B3F}" type="slidenum">
              <a:rPr lang="en-US" smtClean="0"/>
              <a:pPr/>
              <a:t>7</a:t>
            </a:fld>
            <a:endParaRPr lang="en-US" dirty="0"/>
          </a:p>
        </p:txBody>
      </p:sp>
    </p:spTree>
    <p:extLst>
      <p:ext uri="{BB962C8B-B14F-4D97-AF65-F5344CB8AC3E}">
        <p14:creationId xmlns:p14="http://schemas.microsoft.com/office/powerpoint/2010/main" val="391056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lvl="1" indent="0">
              <a:spcBef>
                <a:spcPts val="600"/>
              </a:spcBef>
            </a:pPr>
            <a:r>
              <a:rPr lang="ru-RU" altLang="en-US" sz="2400" dirty="0">
                <a:solidFill>
                  <a:srgbClr val="663300"/>
                </a:solidFill>
                <a:latin typeface="Calibri" panose="020F0502020204030204" pitchFamily="34" charset="0"/>
              </a:rPr>
              <a:t>Расширенный эффект Махариши, открытый в 1978 году, создается квадратным корнем из одного процента населения, практикующим Трансцендентальную медитацию и</a:t>
            </a:r>
            <a:r>
              <a:rPr lang="de-DE" altLang="en-US" sz="2400" dirty="0">
                <a:solidFill>
                  <a:srgbClr val="663300"/>
                </a:solidFill>
                <a:latin typeface="Calibri" panose="020F0502020204030204" pitchFamily="34" charset="0"/>
              </a:rPr>
              <a:t> </a:t>
            </a:r>
            <a:r>
              <a:rPr lang="ru-RU" altLang="en-US" sz="2400" b="1" dirty="0">
                <a:solidFill>
                  <a:srgbClr val="663300"/>
                </a:solidFill>
                <a:latin typeface="Calibri" panose="020F0502020204030204" pitchFamily="34" charset="0"/>
              </a:rPr>
              <a:t>Программу ТМ-сидхи</a:t>
            </a:r>
            <a:r>
              <a:rPr lang="de-DE" altLang="en-US" sz="2400" b="1" dirty="0">
                <a:solidFill>
                  <a:srgbClr val="663300"/>
                </a:solidFill>
                <a:latin typeface="Calibri" panose="020F0502020204030204" pitchFamily="34" charset="0"/>
              </a:rPr>
              <a:t> </a:t>
            </a:r>
            <a:r>
              <a:rPr lang="ru-RU" altLang="en-US" sz="2400" dirty="0">
                <a:solidFill>
                  <a:srgbClr val="663300"/>
                </a:solidFill>
                <a:latin typeface="Calibri" panose="020F0502020204030204" pitchFamily="34" charset="0"/>
              </a:rPr>
              <a:t>одновременно в одном месте.</a:t>
            </a:r>
            <a:r>
              <a:rPr lang="de-DE" altLang="en-US" sz="2400" dirty="0">
                <a:solidFill>
                  <a:srgbClr val="663300"/>
                </a:solidFill>
                <a:latin typeface="Calibri" panose="020F0502020204030204" pitchFamily="34" charset="0"/>
              </a:rPr>
              <a:t> </a:t>
            </a:r>
            <a:r>
              <a:rPr lang="ru-RU" altLang="en-US" sz="2400" dirty="0">
                <a:solidFill>
                  <a:srgbClr val="663300"/>
                </a:solidFill>
                <a:latin typeface="Calibri" panose="020F0502020204030204" pitchFamily="34" charset="0"/>
              </a:rPr>
              <a:t>Это порождает гармонию в коллективном сознании, содействуя положительным и прогрессивным тенденциям в обществе. </a:t>
            </a:r>
          </a:p>
          <a:p>
            <a:pPr marL="0" lvl="1" indent="0">
              <a:spcBef>
                <a:spcPts val="600"/>
              </a:spcBef>
            </a:pPr>
            <a:endParaRPr lang="en-US" altLang="en-US" dirty="0">
              <a:solidFill>
                <a:srgbClr val="663300"/>
              </a:solidFill>
              <a:latin typeface="Times New Roman" panose="02020603050405020304" pitchFamily="18" charset="0"/>
              <a:cs typeface="ＭＳ Ｐゴシック" panose="020B0600070205080204" pitchFamily="34" charset="-128"/>
            </a:endParaRPr>
          </a:p>
          <a:p>
            <a:pPr>
              <a:spcBef>
                <a:spcPts val="600"/>
              </a:spcBef>
            </a:pPr>
            <a:r>
              <a:rPr lang="ru-RU" altLang="en-US" b="1" dirty="0">
                <a:solidFill>
                  <a:srgbClr val="663300"/>
                </a:solidFill>
                <a:latin typeface="Calibri" panose="020F0502020204030204" pitchFamily="34" charset="0"/>
                <a:cs typeface="ＭＳ Ｐゴシック" panose="020B0600070205080204" pitchFamily="34" charset="-128"/>
              </a:rPr>
              <a:t>Квадратный корень из </a:t>
            </a:r>
            <a:r>
              <a:rPr lang="en-GB" altLang="en-US" b="1" dirty="0">
                <a:solidFill>
                  <a:srgbClr val="663300"/>
                </a:solidFill>
                <a:latin typeface="Calibri" panose="020F0502020204030204" pitchFamily="34" charset="0"/>
                <a:cs typeface="ＭＳ Ｐゴシック" panose="020B0600070205080204" pitchFamily="34" charset="-128"/>
              </a:rPr>
              <a:t>1% </a:t>
            </a:r>
            <a:r>
              <a:rPr lang="ru-RU" altLang="en-US" b="1" dirty="0">
                <a:solidFill>
                  <a:srgbClr val="663300"/>
                </a:solidFill>
                <a:latin typeface="Calibri" panose="020F0502020204030204" pitchFamily="34" charset="0"/>
                <a:cs typeface="ＭＳ Ｐゴシック" panose="020B0600070205080204" pitchFamily="34" charset="-128"/>
              </a:rPr>
              <a:t>населения планеты способен снижать уровень стресса в обществе.</a:t>
            </a:r>
            <a:r>
              <a:rPr lang="en-GB" altLang="en-US" b="1" dirty="0">
                <a:solidFill>
                  <a:srgbClr val="663300"/>
                </a:solidFill>
                <a:latin typeface="Calibri" panose="020F0502020204030204" pitchFamily="34" charset="0"/>
                <a:cs typeface="ＭＳ Ｐゴシック" panose="020B0600070205080204" pitchFamily="34" charset="-128"/>
              </a:rPr>
              <a:t> </a:t>
            </a:r>
            <a:r>
              <a:rPr lang="ru-RU" altLang="en-US" dirty="0">
                <a:latin typeface="Times New Roman" panose="02020603050405020304" pitchFamily="18" charset="0"/>
                <a:cs typeface="ＭＳ Ｐゴシック" panose="020B0600070205080204" pitchFamily="34" charset="-128"/>
              </a:rPr>
              <a:t>Стресс в коллективном сознании не только является основой терроризма и войн, но также подпитывает </a:t>
            </a:r>
            <a:r>
              <a:rPr lang="ru-RU" altLang="en-US" b="1" dirty="0">
                <a:latin typeface="Times New Roman" panose="02020603050405020304" pitchFamily="18" charset="0"/>
                <a:cs typeface="ＭＳ Ｐゴシック" panose="020B0600070205080204" pitchFamily="34" charset="-128"/>
              </a:rPr>
              <a:t>преступность</a:t>
            </a:r>
            <a:r>
              <a:rPr lang="en-US" altLang="en-US" b="1" dirty="0">
                <a:latin typeface="Times New Roman" panose="02020603050405020304" pitchFamily="18" charset="0"/>
                <a:cs typeface="ＭＳ Ｐゴシック" panose="020B0600070205080204" pitchFamily="34" charset="-128"/>
              </a:rPr>
              <a:t>, </a:t>
            </a:r>
            <a:r>
              <a:rPr lang="ru-RU" altLang="en-US" b="1" dirty="0">
                <a:latin typeface="Times New Roman" panose="02020603050405020304" pitchFamily="18" charset="0"/>
                <a:cs typeface="ＭＳ Ｐゴシック" panose="020B0600070205080204" pitchFamily="34" charset="-128"/>
              </a:rPr>
              <a:t>экономическую неустойчивость и разногласия в правительстве.</a:t>
            </a:r>
            <a:r>
              <a:rPr lang="en-US" altLang="en-US" b="1" dirty="0">
                <a:latin typeface="Times New Roman" panose="02020603050405020304" pitchFamily="18" charset="0"/>
                <a:cs typeface="ＭＳ Ｐゴシック" panose="020B0600070205080204" pitchFamily="34" charset="-128"/>
              </a:rPr>
              <a:t> </a:t>
            </a:r>
            <a:r>
              <a:rPr lang="ru-RU" altLang="en-US" dirty="0">
                <a:latin typeface="Times New Roman" panose="02020603050405020304" pitchFamily="18" charset="0"/>
                <a:cs typeface="ＭＳ Ｐゴシック" panose="020B0600070205080204" pitchFamily="34" charset="-128"/>
              </a:rPr>
              <a:t>Снижая уровень стресса в обществе</a:t>
            </a:r>
            <a:r>
              <a:rPr lang="en-US" altLang="en-US" dirty="0">
                <a:latin typeface="Times New Roman" panose="02020603050405020304" pitchFamily="18" charset="0"/>
                <a:cs typeface="ＭＳ Ｐゴシック" panose="020B0600070205080204" pitchFamily="34" charset="-128"/>
              </a:rPr>
              <a:t>, </a:t>
            </a:r>
            <a:r>
              <a:rPr lang="ru-RU" altLang="en-US" dirty="0">
                <a:latin typeface="Times New Roman" panose="02020603050405020304" pitchFamily="18" charset="0"/>
                <a:cs typeface="ＭＳ Ｐゴシック" panose="020B0600070205080204" pitchFamily="34" charset="-128"/>
              </a:rPr>
              <a:t>большие группы экспертов-миротворцев продемонстрировали свою способность приносить огромную пользу обществу во всех этих областях. </a:t>
            </a:r>
          </a:p>
          <a:p>
            <a:pPr>
              <a:spcBef>
                <a:spcPts val="600"/>
              </a:spcBef>
            </a:pPr>
            <a:endParaRPr lang="en-US" altLang="en-US" dirty="0">
              <a:latin typeface="Times New Roman" panose="02020603050405020304" pitchFamily="18" charset="0"/>
              <a:cs typeface="ＭＳ Ｐゴシック" panose="020B0600070205080204" pitchFamily="34" charset="-128"/>
            </a:endParaRPr>
          </a:p>
          <a:p>
            <a:pPr>
              <a:spcBef>
                <a:spcPts val="600"/>
              </a:spcBef>
            </a:pPr>
            <a:r>
              <a:rPr lang="ru-RU" altLang="en-US" dirty="0">
                <a:latin typeface="Times New Roman" panose="02020603050405020304" pitchFamily="18" charset="0"/>
                <a:cs typeface="ＭＳ Ｐゴシック" panose="020B0600070205080204" pitchFamily="34" charset="-128"/>
              </a:rPr>
              <a:t>Исследования показали, что групповая практика </a:t>
            </a:r>
            <a:r>
              <a:rPr lang="ru-RU" altLang="en-US" dirty="0" err="1">
                <a:latin typeface="Times New Roman" panose="02020603050405020304" pitchFamily="18" charset="0"/>
                <a:cs typeface="ＭＳ Ｐゴシック" panose="020B0600070205080204" pitchFamily="34" charset="-128"/>
              </a:rPr>
              <a:t>йогических</a:t>
            </a:r>
            <a:r>
              <a:rPr lang="ru-RU" altLang="en-US" dirty="0">
                <a:latin typeface="Times New Roman" panose="02020603050405020304" pitchFamily="18" charset="0"/>
                <a:cs typeface="ＭＳ Ｐゴシック" panose="020B0600070205080204" pitchFamily="34" charset="-128"/>
              </a:rPr>
              <a:t> полетов существенно повышает когерентность мозговой деятельности участников, создает</a:t>
            </a:r>
            <a:r>
              <a:rPr lang="ru-RU" altLang="en-US" baseline="0" dirty="0">
                <a:latin typeface="Times New Roman" panose="02020603050405020304" pitchFamily="18" charset="0"/>
                <a:cs typeface="ＭＳ Ｐゴシック" panose="020B0600070205080204" pitchFamily="34" charset="-128"/>
              </a:rPr>
              <a:t> когерентность в коллективном сознании</a:t>
            </a:r>
            <a:r>
              <a:rPr lang="ru-RU" altLang="en-US" dirty="0">
                <a:latin typeface="Times New Roman" panose="02020603050405020304" pitchFamily="18" charset="0"/>
                <a:cs typeface="ＭＳ Ｐゴシック" panose="020B0600070205080204" pitchFamily="34" charset="-128"/>
              </a:rPr>
              <a:t> и</a:t>
            </a:r>
            <a:r>
              <a:rPr lang="ru-RU" altLang="en-US" baseline="0" dirty="0">
                <a:latin typeface="Times New Roman" panose="02020603050405020304" pitchFamily="18" charset="0"/>
                <a:cs typeface="ＭＳ Ｐゴシック" panose="020B0600070205080204" pitchFamily="34" charset="-128"/>
              </a:rPr>
              <a:t> оказывает объединяющее и гармонизирующее влияние на жизнь общества. </a:t>
            </a:r>
            <a:r>
              <a:rPr lang="ru-RU" altLang="en-US" dirty="0">
                <a:latin typeface="Times New Roman" panose="02020603050405020304" pitchFamily="18" charset="0"/>
                <a:cs typeface="ＭＳ Ｐゴシック" panose="020B0600070205080204" pitchFamily="34" charset="-128"/>
              </a:rPr>
              <a:t>Это приводит к снижению негативных тенденций во всем обществе, таких как преступность, количество несчастных случаев, заболеваемость, и повышению положительных тенденций в общественной жизни, экономике и политике. Научные</a:t>
            </a:r>
            <a:r>
              <a:rPr lang="ru-RU" altLang="en-US" baseline="0" dirty="0">
                <a:latin typeface="Times New Roman" panose="02020603050405020304" pitchFamily="18" charset="0"/>
                <a:cs typeface="ＭＳ Ｐゴシック" panose="020B0600070205080204" pitchFamily="34" charset="-128"/>
              </a:rPr>
              <a:t> исследования этого явления продемонстрировали, что группа из минимум 9000 экспертов, практикующих </a:t>
            </a:r>
            <a:r>
              <a:rPr lang="ru-RU" altLang="en-US" baseline="0" dirty="0" err="1">
                <a:latin typeface="Times New Roman" panose="02020603050405020304" pitchFamily="18" charset="0"/>
                <a:cs typeface="ＭＳ Ｐゴシック" panose="020B0600070205080204" pitchFamily="34" charset="-128"/>
              </a:rPr>
              <a:t>йогические</a:t>
            </a:r>
            <a:r>
              <a:rPr lang="ru-RU" altLang="en-US" baseline="0" dirty="0">
                <a:latin typeface="Times New Roman" panose="02020603050405020304" pitchFamily="18" charset="0"/>
                <a:cs typeface="ＭＳ Ｐゴシック" panose="020B0600070205080204" pitchFamily="34" charset="-128"/>
              </a:rPr>
              <a:t> полеты, может оказывать подобное гармонизирующее влияние в мировом масштабе, снижая уровень насилия и негативности во всем мире.</a:t>
            </a:r>
            <a:endParaRPr lang="en-GB" altLang="en-US" dirty="0">
              <a:latin typeface="Times New Roman" panose="02020603050405020304" pitchFamily="18" charset="0"/>
              <a:cs typeface="ＭＳ Ｐゴシック" panose="020B0600070205080204" pitchFamily="34" charset="-128"/>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 </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Программа ТМ-сидхи </a:t>
            </a:r>
            <a:endParaRPr kumimoji="0" lang="en-GB"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Во время занятий техникой Трансцендентальной медитации активный ум успокаивается, подобно поверхности озера, которая становится гладкой, когда стихают волны. Во время программы ТМ-сидхи успокоенный ум начинает внутри себя активность, как бы создавая на гладкой поверхности рябь, которая распространяется и достигает далекого оберега. Техника Трансцендентальной медитации позволяет активному уму успокоиться и ощутить свой самый тихий уровень </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Трансцендентальное сознание</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Программа ТМ-сидхи приучает ум функционировать с этого спокойного уровня тишины, делая мысли и действия наиболее мощными и легко исполнимыми. Научные исследования установили, что программа ТМ-сидхи развивает целостную работу мозга (когерентность ЭЭГ растет), обеспечивая оптимальный режим функционирования мозга и создавая тем самым основу для полного раскрытия творческого разума человека.</a:t>
            </a: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Йогические</a:t>
            </a:r>
            <a:r>
              <a:rPr kumimoji="0" lang="ru-RU"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полеты</a:t>
            </a:r>
            <a:endParaRPr kumimoji="0" lang="en-GB"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Наиболее мощный аспект программы ТМ-сидхи называется </a:t>
            </a:r>
            <a:r>
              <a:rPr kumimoji="0" lang="ru-RU"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Йогические</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полеты. Во время первой стадии </a:t>
            </a:r>
            <a:r>
              <a:rPr kumimoji="0" lang="ru-RU"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йогических</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полетов тело отрывается от земли и продвигается вперед короткими прыжками.</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При этом внутренний опыт характеризуется ощущением веселья, легкости и бурлящего блаженства.</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endPar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Во время </a:t>
            </a:r>
            <a:r>
              <a:rPr kumimoji="0" lang="ru-RU"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йогических</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полетов, как показывают исследования, наблюдается корреляция между высоким уровнем альфа-когерентности ЭЭГ в четырех областях мозга и опытом Трансцендентального сознания. Эта когерентность и целостность работы мозга являются максимальными в момент отрыва тела от земли.</a:t>
            </a:r>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Во время групповой практики </a:t>
            </a:r>
            <a:r>
              <a:rPr kumimoji="0" lang="ru-RU"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йогических</a:t>
            </a:r>
            <a:r>
              <a:rPr kumimoji="0" lang="ru-RU"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полетов эта когерентная работа мозга оказывает положительное и гармонизирующее влияние на все окружение, снижая негативные тенденции и усиливая положительные, гармоничные тенденции во всех областях жизни общества.</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endParaRPr kumimoji="0" lang="en-GB"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8</a:t>
            </a:fld>
            <a:endParaRPr lang="en-US" dirty="0"/>
          </a:p>
        </p:txBody>
      </p:sp>
    </p:spTree>
    <p:extLst>
      <p:ext uri="{BB962C8B-B14F-4D97-AF65-F5344CB8AC3E}">
        <p14:creationId xmlns:p14="http://schemas.microsoft.com/office/powerpoint/2010/main" val="386688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Вот ссылки на видеоматериалы с наложенным переводом на русский язык (включая оба ролика </a:t>
            </a:r>
            <a:r>
              <a:rPr lang="ru-RU" dirty="0" err="1"/>
              <a:t>Хэгелина</a:t>
            </a:r>
            <a:r>
              <a:rPr lang="ru-RU" dirty="0"/>
              <a:t>):</a:t>
            </a:r>
          </a:p>
          <a:p>
            <a:endParaRPr lang="ru-RU" dirty="0"/>
          </a:p>
          <a:p>
            <a:r>
              <a:rPr lang="ro-RO" dirty="0">
                <a:hlinkClick r:id="rId3"/>
              </a:rPr>
              <a:t>http://www.maharishi-yagya.ru/video/</a:t>
            </a:r>
            <a:endParaRPr lang="ru-RU" dirty="0"/>
          </a:p>
          <a:p>
            <a:r>
              <a:rPr lang="ro-RO" dirty="0">
                <a:hlinkClick r:id="rId4"/>
              </a:rPr>
              <a:t>https://material.vedicpandits.org/ru/russian-material/#PPT%20Videos</a:t>
            </a:r>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9</a:t>
            </a:fld>
            <a:endParaRPr lang="en-US" dirty="0"/>
          </a:p>
        </p:txBody>
      </p:sp>
    </p:spTree>
    <p:extLst>
      <p:ext uri="{BB962C8B-B14F-4D97-AF65-F5344CB8AC3E}">
        <p14:creationId xmlns:p14="http://schemas.microsoft.com/office/powerpoint/2010/main" val="3362856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xfrm>
            <a:off x="8742459" y="6247377"/>
            <a:ext cx="2790416" cy="316833"/>
          </a:xfrm>
        </p:spPr>
        <p:txBody>
          <a:bodyPr/>
          <a:lstStyle>
            <a:lvl1pPr>
              <a:defRPr sz="1600" b="1">
                <a:solidFill>
                  <a:srgbClr val="0000FF"/>
                </a:solidFill>
              </a:defRPr>
            </a:lvl1pPr>
          </a:lstStyle>
          <a:p>
            <a:fld id="{1DD35017-0610-1D4C-9D34-ED402A778114}" type="slidenum">
              <a:rPr lang="de-DE"/>
              <a:pPr/>
              <a:t>‹#›</a:t>
            </a:fld>
            <a:endParaRPr lang="de-DE"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93A6E0E-1618-1D48-875A-93AE660880AB}" type="datetimeFigureOut">
              <a:rPr lang="en-US" smtClean="0"/>
              <a:pPr/>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93A6E0E-1618-1D48-875A-93AE660880AB}" type="datetimeFigureOut">
              <a:rPr lang="en-US" smtClean="0"/>
              <a:pPr/>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93A6E0E-1618-1D48-875A-93AE660880AB}" type="datetimeFigureOut">
              <a:rPr lang="en-US" smtClean="0"/>
              <a:pPr/>
              <a:t>6/24/2020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93A6E0E-1618-1D48-875A-93AE660880AB}" type="datetimeFigureOut">
              <a:rPr lang="en-US" smtClean="0"/>
              <a:pPr/>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A6E0E-1618-1D48-875A-93AE660880AB}" type="datetimeFigureOut">
              <a:rPr lang="en-US" smtClean="0"/>
              <a:pPr/>
              <a:t>6/24/2020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3A6E0E-1618-1D48-875A-93AE660880AB}" type="datetimeFigureOut">
              <a:rPr lang="en-US" smtClean="0"/>
              <a:pPr/>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3A6E0E-1618-1D48-875A-93AE660880AB}" type="datetimeFigureOut">
              <a:rPr lang="en-US" smtClean="0"/>
              <a:pPr/>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A6E0E-1618-1D48-875A-93AE660880AB}" type="datetimeFigureOut">
              <a:rPr lang="en-US" smtClean="0"/>
              <a:pPr/>
              <a:t>6/24/2020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81FC8-51A5-8649-96EF-B96B3C9A344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hyperlink" Target="https://vedicpandits.org/ganesh-recitation/"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vedicpandits.org/recitation-clips-for-newsletters/#ganesh"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tiff"/><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11.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tiff"/><Relationship Id="rId3" Type="http://schemas.openxmlformats.org/officeDocument/2006/relationships/image" Target="../media/image2.tiff"/><Relationship Id="rId7" Type="http://schemas.openxmlformats.org/officeDocument/2006/relationships/image" Target="../media/image34.jpg"/><Relationship Id="rId12"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7.jpeg"/><Relationship Id="rId5" Type="http://schemas.openxmlformats.org/officeDocument/2006/relationships/image" Target="../media/image32.png"/><Relationship Id="rId10" Type="http://schemas.openxmlformats.org/officeDocument/2006/relationships/image" Target="../media/image36.jpg"/><Relationship Id="rId4" Type="http://schemas.openxmlformats.org/officeDocument/2006/relationships/image" Target="../media/image3.jpeg"/><Relationship Id="rId9" Type="http://schemas.microsoft.com/office/2007/relationships/hdphoto" Target="../media/hdphoto1.wdp"/><Relationship Id="rId14" Type="http://schemas.openxmlformats.org/officeDocument/2006/relationships/image" Target="../media/image40.tiff"/></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2.tiff"/><Relationship Id="rId5" Type="http://schemas.openxmlformats.org/officeDocument/2006/relationships/image" Target="../media/image11.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tiff"/><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hyperlink" Target="https://material.vedicpandits.org/english-material/#PPT_Video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D0BCC2-4719-9E40-9A6E-71F1A642D9C7}"/>
              </a:ext>
            </a:extLst>
          </p:cNvPr>
          <p:cNvPicPr>
            <a:picLocks noChangeAspect="1"/>
          </p:cNvPicPr>
          <p:nvPr/>
        </p:nvPicPr>
        <p:blipFill rotWithShape="1">
          <a:blip r:embed="rId3"/>
          <a:srcRect b="18847"/>
          <a:stretch/>
        </p:blipFill>
        <p:spPr>
          <a:xfrm flipH="1">
            <a:off x="1477229" y="0"/>
            <a:ext cx="9284670" cy="4545182"/>
          </a:xfrm>
          <a:prstGeom prst="rect">
            <a:avLst/>
          </a:prstGeom>
          <a:ln>
            <a:noFill/>
          </a:ln>
          <a:effectLst>
            <a:softEdge rad="112500"/>
          </a:effectLst>
        </p:spPr>
      </p:pic>
      <p:cxnSp>
        <p:nvCxnSpPr>
          <p:cNvPr id="3" name="Straight Connector 2">
            <a:extLst>
              <a:ext uri="{FF2B5EF4-FFF2-40B4-BE49-F238E27FC236}">
                <a16:creationId xmlns:a16="http://schemas.microsoft.com/office/drawing/2014/main" id="{C16FDDA4-01F1-7945-9541-CA2D487DB366}"/>
              </a:ext>
            </a:extLst>
          </p:cNvPr>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D400F25-27B5-A944-9FF5-7E8F08CCE4A4}"/>
              </a:ext>
            </a:extLst>
          </p:cNvPr>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D720ABF-1AE7-E849-BD5D-0BAC75E59140}"/>
              </a:ext>
            </a:extLst>
          </p:cNvPr>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descr="Pasted Graphic.tiff">
            <a:extLst>
              <a:ext uri="{FF2B5EF4-FFF2-40B4-BE49-F238E27FC236}">
                <a16:creationId xmlns:a16="http://schemas.microsoft.com/office/drawing/2014/main" id="{A91E5B9F-DABB-C446-B2CB-2A413BA139B9}"/>
              </a:ext>
            </a:extLst>
          </p:cNvPr>
          <p:cNvPicPr>
            <a:picLocks noChangeAspect="1"/>
          </p:cNvPicPr>
          <p:nvPr/>
        </p:nvPicPr>
        <p:blipFill rotWithShape="1">
          <a:blip r:embed="rId4"/>
          <a:srcRect l="8765" r="8024"/>
          <a:stretch/>
        </p:blipFill>
        <p:spPr>
          <a:xfrm>
            <a:off x="689942" y="329583"/>
            <a:ext cx="714961" cy="810798"/>
          </a:xfrm>
          <a:prstGeom prst="rect">
            <a:avLst/>
          </a:prstGeom>
        </p:spPr>
      </p:pic>
      <p:pic>
        <p:nvPicPr>
          <p:cNvPr id="8" name="Picture 7" descr="Orange strip website SY reminder550.jpg">
            <a:extLst>
              <a:ext uri="{FF2B5EF4-FFF2-40B4-BE49-F238E27FC236}">
                <a16:creationId xmlns:a16="http://schemas.microsoft.com/office/drawing/2014/main" id="{5FBD9FA0-124A-4E4D-AD6B-C8140D5E09C2}"/>
              </a:ext>
            </a:extLst>
          </p:cNvPr>
          <p:cNvPicPr>
            <a:picLocks noChangeAspect="1"/>
          </p:cNvPicPr>
          <p:nvPr/>
        </p:nvPicPr>
        <p:blipFill>
          <a:blip r:embed="rId5"/>
          <a:stretch>
            <a:fillRect/>
          </a:stretch>
        </p:blipFill>
        <p:spPr>
          <a:xfrm>
            <a:off x="1" y="6404470"/>
            <a:ext cx="12191999" cy="453530"/>
          </a:xfrm>
          <a:prstGeom prst="rect">
            <a:avLst/>
          </a:prstGeom>
        </p:spPr>
      </p:pic>
      <p:sp>
        <p:nvSpPr>
          <p:cNvPr id="9" name="TextBox 8">
            <a:extLst>
              <a:ext uri="{FF2B5EF4-FFF2-40B4-BE49-F238E27FC236}">
                <a16:creationId xmlns:a16="http://schemas.microsoft.com/office/drawing/2014/main" id="{1AA5AD36-280E-824D-A06A-BD471842AD2E}"/>
              </a:ext>
            </a:extLst>
          </p:cNvPr>
          <p:cNvSpPr txBox="1"/>
          <p:nvPr/>
        </p:nvSpPr>
        <p:spPr>
          <a:xfrm>
            <a:off x="3606074" y="6461958"/>
            <a:ext cx="5137993" cy="338554"/>
          </a:xfrm>
          <a:prstGeom prst="rect">
            <a:avLst/>
          </a:prstGeom>
          <a:noFill/>
        </p:spPr>
        <p:txBody>
          <a:bodyPr wrap="square" rtlCol="0">
            <a:spAutoFit/>
          </a:bodyPr>
          <a:lstStyle/>
          <a:p>
            <a:pPr lvl="0" algn="ctr"/>
            <a:r>
              <a:rPr lang="az-Cyrl-AZ" sz="1600" spc="300" dirty="0">
                <a:solidFill>
                  <a:srgbClr val="F79646">
                    <a:lumMod val="20000"/>
                    <a:lumOff val="80000"/>
                  </a:srgbClr>
                </a:solidFill>
                <a:latin typeface="Arial" panose="020B0604020202020204" pitchFamily="34" charset="0"/>
                <a:cs typeface="Arial" panose="020B0604020202020204" pitchFamily="34" charset="0"/>
              </a:rPr>
              <a:t>ГЛОБАЛЬНАЯ МИРНАЯ ИНИЦИАТИВА</a:t>
            </a:r>
            <a:endParaRPr kumimoji="0" lang="en-US" sz="1600" b="0" i="0" u="none" strike="noStrike" kern="1200" cap="none" spc="300" normalizeH="0" baseline="0" noProof="0" dirty="0">
              <a:ln>
                <a:noFill/>
              </a:ln>
              <a:solidFill>
                <a:srgbClr val="F79646">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10" name="Foliennummernplatzhalter 5">
            <a:extLst>
              <a:ext uri="{FF2B5EF4-FFF2-40B4-BE49-F238E27FC236}">
                <a16:creationId xmlns:a16="http://schemas.microsoft.com/office/drawing/2014/main" id="{481085D7-9AD9-304C-9644-65195AE5EFA1}"/>
              </a:ext>
            </a:extLst>
          </p:cNvPr>
          <p:cNvSpPr>
            <a:spLocks noGrp="1"/>
          </p:cNvSpPr>
          <p:nvPr>
            <p:ph type="sldNum" sz="quarter" idx="10"/>
          </p:nvPr>
        </p:nvSpPr>
        <p:spPr>
          <a:xfrm>
            <a:off x="10998954" y="6390243"/>
            <a:ext cx="459314" cy="349250"/>
          </a:xfrm>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021044-043D-FF48-A6A8-89BC37134848}" type="slidenum">
              <a:rPr kumimoji="0" lang="de-DE" sz="2000" b="0" i="0" u="none" strike="noStrike" kern="1200" cap="none" spc="0" normalizeH="0" baseline="0" noProof="0">
                <a:ln>
                  <a:noFill/>
                </a:ln>
                <a:solidFill>
                  <a:srgbClr val="F79646">
                    <a:lumMod val="20000"/>
                    <a:lumOff val="80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DE" sz="2000" b="0" i="0" u="none" strike="noStrike" kern="1200" cap="none" spc="0" normalizeH="0" baseline="0" noProof="0" dirty="0">
              <a:ln>
                <a:noFill/>
              </a:ln>
              <a:solidFill>
                <a:srgbClr val="F79646">
                  <a:lumMod val="20000"/>
                  <a:lumOff val="80000"/>
                </a:srgbClr>
              </a:solidFill>
              <a:effectLst/>
              <a:uLnTx/>
              <a:uFillTx/>
              <a:latin typeface="Calibri"/>
              <a:ea typeface="+mn-ea"/>
              <a:cs typeface="+mn-cs"/>
            </a:endParaRPr>
          </a:p>
        </p:txBody>
      </p:sp>
      <p:sp>
        <p:nvSpPr>
          <p:cNvPr id="18" name="Content Placeholder 1">
            <a:extLst>
              <a:ext uri="{FF2B5EF4-FFF2-40B4-BE49-F238E27FC236}">
                <a16:creationId xmlns:a16="http://schemas.microsoft.com/office/drawing/2014/main" id="{98B43EB9-6929-AB41-A726-69FF24D4AE76}"/>
              </a:ext>
            </a:extLst>
          </p:cNvPr>
          <p:cNvSpPr txBox="1">
            <a:spLocks/>
          </p:cNvSpPr>
          <p:nvPr/>
        </p:nvSpPr>
        <p:spPr bwMode="auto">
          <a:xfrm>
            <a:off x="2040379" y="505970"/>
            <a:ext cx="8175172" cy="1584088"/>
          </a:xfrm>
          <a:prstGeom prst="rect">
            <a:avLst/>
          </a:prstGeom>
          <a:noFill/>
          <a:ln w="9525">
            <a:noFill/>
            <a:miter lim="800000"/>
            <a:headEnd/>
            <a:tailEnd/>
          </a:ln>
        </p:spPr>
        <p:txBody>
          <a:bodyPr lIns="0" tIns="16200" rIns="0" bIns="0">
            <a:prstTxWarp prst="textNoShape">
              <a:avLst/>
            </a:prstTxWarp>
            <a:scene3d>
              <a:camera prst="orthographicFront"/>
              <a:lightRig rig="morning" dir="t"/>
            </a:scene3d>
            <a:sp3d extrusionH="57150" prstMaterial="matte">
              <a:bevelT w="38100" h="38100"/>
            </a:sp3d>
          </a:bodyPr>
          <a:lstStyle/>
          <a:p>
            <a:pPr lvl="0" indent="-342900" algn="ctr">
              <a:lnSpc>
                <a:spcPct val="96000"/>
              </a:lnSpc>
              <a:buClr>
                <a:srgbClr val="000000"/>
              </a:buClr>
              <a:buSzPct val="100000"/>
            </a:pPr>
            <a:r>
              <a:rPr lang="az-Cyrl-AZ" sz="4600" b="1" spc="300" dirty="0">
                <a:solidFill>
                  <a:srgbClr val="FFC000"/>
                </a:solidFill>
                <a:latin typeface="Arial" panose="020B0604020202020204" pitchFamily="34" charset="0"/>
                <a:ea typeface="Arial" charset="-52"/>
                <a:cs typeface="Arial" panose="020B0604020202020204" pitchFamily="34" charset="0"/>
              </a:rPr>
              <a:t>ГЛОБАЛЬНАЯ МИРНАЯ ИНИЦИАТИВА</a:t>
            </a:r>
            <a:br>
              <a:rPr kumimoji="0" lang="en-GB" sz="4600" b="1" i="0" u="none" strike="noStrike" kern="1200" cap="none" spc="0" normalizeH="0" baseline="0" noProof="0" dirty="0">
                <a:ln>
                  <a:noFill/>
                </a:ln>
                <a:solidFill>
                  <a:srgbClr val="0000FF"/>
                </a:solidFill>
                <a:effectLst/>
                <a:uLnTx/>
                <a:uFillTx/>
                <a:latin typeface="Calibri" charset="0"/>
                <a:ea typeface="Arial" charset="-52"/>
                <a:cs typeface="Arial" charset="-52"/>
              </a:rPr>
            </a:br>
            <a:endParaRPr kumimoji="0" lang="en-GB" sz="4600" b="1" i="0" u="none" strike="noStrike" kern="1200" cap="none" spc="0" normalizeH="0" baseline="0" noProof="0" dirty="0">
              <a:ln>
                <a:noFill/>
              </a:ln>
              <a:solidFill>
                <a:srgbClr val="0000FF"/>
              </a:solidFill>
              <a:effectLst/>
              <a:uLnTx/>
              <a:uFillTx/>
              <a:latin typeface="Calibri" charset="0"/>
              <a:ea typeface="Arial" charset="-52"/>
              <a:cs typeface="Arial" charset="-52"/>
            </a:endParaRPr>
          </a:p>
          <a:p>
            <a:pPr marL="0" marR="0" lvl="0" indent="-342900" algn="ctr" defTabSz="457200" rtl="0" eaLnBrk="1" fontAlgn="auto" latinLnBrk="0" hangingPunct="1">
              <a:lnSpc>
                <a:spcPct val="96000"/>
              </a:lnSpc>
              <a:spcBef>
                <a:spcPts val="0"/>
              </a:spcBef>
              <a:spcAft>
                <a:spcPts val="0"/>
              </a:spcAft>
              <a:buClr>
                <a:srgbClr val="000000"/>
              </a:buClr>
              <a:buSzPct val="100000"/>
              <a:buFontTx/>
              <a:buNone/>
              <a:tabLst/>
              <a:defRPr/>
            </a:pPr>
            <a:endParaRPr kumimoji="0" lang="en-GB" sz="4400" b="0" i="0" u="none" strike="noStrike" kern="1200" cap="none" spc="0" normalizeH="0" baseline="0" noProof="0" dirty="0">
              <a:ln>
                <a:noFill/>
              </a:ln>
              <a:solidFill>
                <a:srgbClr val="002060"/>
              </a:solidFill>
              <a:effectLst/>
              <a:uLnTx/>
              <a:uFillTx/>
              <a:latin typeface="Calibri" charset="0"/>
              <a:ea typeface="Arial" charset="-52"/>
              <a:cs typeface="Arial" charset="-52"/>
            </a:endParaRPr>
          </a:p>
        </p:txBody>
      </p:sp>
      <p:sp>
        <p:nvSpPr>
          <p:cNvPr id="19" name="Content Placeholder 1">
            <a:extLst>
              <a:ext uri="{FF2B5EF4-FFF2-40B4-BE49-F238E27FC236}">
                <a16:creationId xmlns:a16="http://schemas.microsoft.com/office/drawing/2014/main" id="{963EC0FF-D9EF-104A-8680-5C1E76FCD810}"/>
              </a:ext>
            </a:extLst>
          </p:cNvPr>
          <p:cNvSpPr txBox="1">
            <a:spLocks/>
          </p:cNvSpPr>
          <p:nvPr/>
        </p:nvSpPr>
        <p:spPr bwMode="auto">
          <a:xfrm>
            <a:off x="1677730" y="2090058"/>
            <a:ext cx="9079402" cy="568482"/>
          </a:xfrm>
          <a:prstGeom prst="rect">
            <a:avLst/>
          </a:prstGeom>
          <a:noFill/>
          <a:ln w="9525">
            <a:noFill/>
            <a:miter lim="800000"/>
            <a:headEnd/>
            <a:tailEnd/>
          </a:ln>
        </p:spPr>
        <p:txBody>
          <a:bodyPr lIns="0" tIns="16200" rIns="0" bIns="0">
            <a:prstTxWarp prst="textNoShape">
              <a:avLst/>
            </a:prstTxWarp>
          </a:bodyPr>
          <a:lstStyle/>
          <a:p>
            <a:pPr lvl="0" indent="-342900" algn="ctr">
              <a:lnSpc>
                <a:spcPct val="96000"/>
              </a:lnSpc>
              <a:buClr>
                <a:srgbClr val="000000"/>
              </a:buClr>
              <a:buSzPct val="100000"/>
            </a:pPr>
            <a:r>
              <a:rPr lang="ru-RU" sz="2000" b="1" spc="300" dirty="0">
                <a:solidFill>
                  <a:prstClr val="white"/>
                </a:solidFill>
                <a:latin typeface="Arial" panose="020B0604020202020204" pitchFamily="34" charset="0"/>
                <a:ea typeface="Arial" charset="-52"/>
                <a:cs typeface="Arial" panose="020B0604020202020204" pitchFamily="34" charset="0"/>
              </a:rPr>
              <a:t>ВЕДИЧЕСКИЕ ПАНДИТЫ МАХАРИШИ ДЛЯ МИРА </a:t>
            </a:r>
            <a:br>
              <a:rPr lang="en-US" sz="2000" b="1" spc="300" dirty="0">
                <a:solidFill>
                  <a:prstClr val="white"/>
                </a:solidFill>
                <a:latin typeface="Arial" panose="020B0604020202020204" pitchFamily="34" charset="0"/>
                <a:ea typeface="Arial" charset="-52"/>
                <a:cs typeface="Arial" panose="020B0604020202020204" pitchFamily="34" charset="0"/>
              </a:rPr>
            </a:br>
            <a:r>
              <a:rPr lang="ru-RU" sz="2000" b="1" spc="300" dirty="0">
                <a:solidFill>
                  <a:prstClr val="white"/>
                </a:solidFill>
                <a:latin typeface="Arial" panose="020B0604020202020204" pitchFamily="34" charset="0"/>
                <a:ea typeface="Arial" charset="-52"/>
                <a:cs typeface="Arial" panose="020B0604020202020204" pitchFamily="34" charset="0"/>
              </a:rPr>
              <a:t>ВО ВСЕМ МИРЕ</a:t>
            </a:r>
            <a:br>
              <a:rPr kumimoji="0" lang="en-GB" sz="4800" b="1" i="0" u="none" strike="noStrike" kern="1200" cap="none" spc="0" normalizeH="0" baseline="0" noProof="0" dirty="0">
                <a:ln>
                  <a:noFill/>
                </a:ln>
                <a:solidFill>
                  <a:srgbClr val="0000FF"/>
                </a:solidFill>
                <a:effectLst/>
                <a:uLnTx/>
                <a:uFillTx/>
                <a:latin typeface="Calibri" charset="0"/>
                <a:ea typeface="Arial" charset="-52"/>
                <a:cs typeface="Arial" charset="-52"/>
              </a:rPr>
            </a:br>
            <a:endParaRPr kumimoji="0" lang="en-GB" sz="4800" b="1" i="0" u="none" strike="noStrike" kern="1200" cap="none" spc="0" normalizeH="0" baseline="0" noProof="0" dirty="0">
              <a:ln>
                <a:noFill/>
              </a:ln>
              <a:solidFill>
                <a:srgbClr val="0000FF"/>
              </a:solidFill>
              <a:effectLst/>
              <a:uLnTx/>
              <a:uFillTx/>
              <a:latin typeface="Calibri" charset="0"/>
              <a:ea typeface="Arial" charset="-52"/>
              <a:cs typeface="Arial" charset="-52"/>
            </a:endParaRPr>
          </a:p>
          <a:p>
            <a:pPr marL="0" marR="0" lvl="0" indent="-342900" algn="ctr" defTabSz="457200" rtl="0" eaLnBrk="1" fontAlgn="auto" latinLnBrk="0" hangingPunct="1">
              <a:lnSpc>
                <a:spcPct val="96000"/>
              </a:lnSpc>
              <a:spcBef>
                <a:spcPts val="0"/>
              </a:spcBef>
              <a:spcAft>
                <a:spcPts val="0"/>
              </a:spcAft>
              <a:buClr>
                <a:srgbClr val="000000"/>
              </a:buClr>
              <a:buSzPct val="100000"/>
              <a:buFontTx/>
              <a:buNone/>
              <a:tabLst/>
              <a:defRPr/>
            </a:pPr>
            <a:r>
              <a:rPr kumimoji="0" lang="en-GB" sz="2400" b="0" i="0" u="none" strike="noStrike" kern="1200" cap="none" spc="0" normalizeH="0" baseline="0" noProof="0" dirty="0">
                <a:ln>
                  <a:noFill/>
                </a:ln>
                <a:solidFill>
                  <a:srgbClr val="002060"/>
                </a:solidFill>
                <a:effectLst/>
                <a:uLnTx/>
                <a:uFillTx/>
                <a:latin typeface="Calibri" charset="0"/>
                <a:ea typeface="Arial" charset="-52"/>
                <a:cs typeface="Arial" charset="-52"/>
              </a:rPr>
              <a:t> </a:t>
            </a:r>
          </a:p>
        </p:txBody>
      </p:sp>
      <p:sp>
        <p:nvSpPr>
          <p:cNvPr id="6" name="TextBox 5">
            <a:extLst>
              <a:ext uri="{FF2B5EF4-FFF2-40B4-BE49-F238E27FC236}">
                <a16:creationId xmlns:a16="http://schemas.microsoft.com/office/drawing/2014/main" id="{7C305577-DB2C-ED4C-83A2-3ADE9479839E}"/>
              </a:ext>
            </a:extLst>
          </p:cNvPr>
          <p:cNvSpPr txBox="1"/>
          <p:nvPr/>
        </p:nvSpPr>
        <p:spPr>
          <a:xfrm>
            <a:off x="13205361" y="-5937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0AB8197-50ED-0741-B76F-A5DC092A5665}"/>
              </a:ext>
            </a:extLst>
          </p:cNvPr>
          <p:cNvPicPr>
            <a:picLocks noChangeAspect="1"/>
          </p:cNvPicPr>
          <p:nvPr/>
        </p:nvPicPr>
        <p:blipFill>
          <a:blip r:embed="rId6"/>
          <a:stretch>
            <a:fillRect/>
          </a:stretch>
        </p:blipFill>
        <p:spPr>
          <a:xfrm>
            <a:off x="1474051" y="4722424"/>
            <a:ext cx="9283081" cy="1552926"/>
          </a:xfrm>
          <a:prstGeom prst="rect">
            <a:avLst/>
          </a:prstGeom>
          <a:ln>
            <a:noFill/>
          </a:ln>
          <a:effectLst>
            <a:softEdge rad="112500"/>
          </a:effectLst>
        </p:spPr>
      </p:pic>
    </p:spTree>
    <p:extLst>
      <p:ext uri="{BB962C8B-B14F-4D97-AF65-F5344CB8AC3E}">
        <p14:creationId xmlns:p14="http://schemas.microsoft.com/office/powerpoint/2010/main" val="140467095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683058" y="6473396"/>
            <a:ext cx="5396155"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 ГЛОБАЛЬНАЯ МИРНАЯ  ИНИЦИАТИВА</a:t>
            </a:r>
            <a:endParaRPr lang="en-US" sz="1600" spc="300" dirty="0">
              <a:solidFill>
                <a:schemeClr val="accent6">
                  <a:lumMod val="20000"/>
                  <a:lumOff val="80000"/>
                </a:schemeClr>
              </a:solidFill>
              <a:latin typeface="Arial" panose="020B0604020202020204" pitchFamily="34" charset="0"/>
              <a:cs typeface="Arial" panose="020B0604020202020204" pitchFamily="34" charset="0"/>
            </a:endParaRP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10</a:t>
            </a:fld>
            <a:endParaRPr lang="de-DE" sz="2000" dirty="0">
              <a:solidFill>
                <a:schemeClr val="accent6">
                  <a:lumMod val="20000"/>
                  <a:lumOff val="80000"/>
                </a:schemeClr>
              </a:solidFill>
            </a:endParaRPr>
          </a:p>
        </p:txBody>
      </p:sp>
      <p:pic>
        <p:nvPicPr>
          <p:cNvPr id="10" name="Picture 9" descr="Blue globe Pandit slice header.jpg">
            <a:extLst>
              <a:ext uri="{FF2B5EF4-FFF2-40B4-BE49-F238E27FC236}">
                <a16:creationId xmlns:a16="http://schemas.microsoft.com/office/drawing/2014/main" id="{B9C86000-C4B2-0547-ADC7-D425B8408463}"/>
              </a:ext>
            </a:extLst>
          </p:cNvPr>
          <p:cNvPicPr>
            <a:picLocks noChangeAspect="1"/>
          </p:cNvPicPr>
          <p:nvPr/>
        </p:nvPicPr>
        <p:blipFill rotWithShape="1">
          <a:blip r:embed="rId5">
            <a:alphaModFix amt="70000"/>
          </a:blip>
          <a:srcRect/>
          <a:stretch/>
        </p:blipFill>
        <p:spPr>
          <a:xfrm>
            <a:off x="1794742" y="3107331"/>
            <a:ext cx="8602511" cy="3150299"/>
          </a:xfrm>
          <a:prstGeom prst="rect">
            <a:avLst/>
          </a:prstGeom>
          <a:ln>
            <a:noFill/>
          </a:ln>
          <a:effectLst>
            <a:softEdge rad="112500"/>
          </a:effectLst>
        </p:spPr>
      </p:pic>
      <p:sp>
        <p:nvSpPr>
          <p:cNvPr id="12" name="Rectangle 13">
            <a:extLst>
              <a:ext uri="{FF2B5EF4-FFF2-40B4-BE49-F238E27FC236}">
                <a16:creationId xmlns:a16="http://schemas.microsoft.com/office/drawing/2014/main" id="{090CAA79-E579-0045-85FB-A3F5C4867E53}"/>
              </a:ext>
            </a:extLst>
          </p:cNvPr>
          <p:cNvSpPr txBox="1">
            <a:spLocks noChangeArrowheads="1"/>
          </p:cNvSpPr>
          <p:nvPr/>
        </p:nvSpPr>
        <p:spPr bwMode="auto">
          <a:xfrm>
            <a:off x="1375977" y="811239"/>
            <a:ext cx="9138652" cy="792163"/>
          </a:xfrm>
          <a:prstGeom prst="rect">
            <a:avLst/>
          </a:prstGeom>
          <a:noFill/>
          <a:ln w="9525">
            <a:noFill/>
            <a:miter lim="800000"/>
            <a:headEnd/>
            <a:tailEnd/>
          </a:ln>
        </p:spPr>
        <p:txBody>
          <a:bodyPr lIns="0" tIns="0" rIns="0" bIns="0" anchor="ctr">
            <a:prstTxWarp prst="textNoShape">
              <a:avLst/>
            </a:prstTxWarp>
          </a:bodyPr>
          <a:lstStyle/>
          <a:p>
            <a:pPr lvl="0" algn="ctr">
              <a:lnSpc>
                <a:spcPct val="96000"/>
              </a:lnSpc>
              <a:buClr>
                <a:srgbClr val="000000"/>
              </a:buClr>
              <a:buSzPct val="100000"/>
            </a:pPr>
            <a:r>
              <a:rPr lang="az-Cyrl-AZ" sz="4400" dirty="0">
                <a:solidFill>
                  <a:srgbClr val="D66500"/>
                </a:solidFill>
                <a:latin typeface="Arial" panose="020B0604020202020204" pitchFamily="34" charset="0"/>
                <a:ea typeface="ヒラギノ角ゴ Pro W3" charset="-128"/>
                <a:cs typeface="Arial" panose="020B0604020202020204" pitchFamily="34" charset="0"/>
              </a:rPr>
              <a:t>Формула установления мира</a:t>
            </a:r>
          </a:p>
        </p:txBody>
      </p:sp>
      <p:pic>
        <p:nvPicPr>
          <p:cNvPr id="18" name="Picture 17" descr="Screen Shot 2018-08-14 at 22.32.55.png">
            <a:extLst>
              <a:ext uri="{FF2B5EF4-FFF2-40B4-BE49-F238E27FC236}">
                <a16:creationId xmlns:a16="http://schemas.microsoft.com/office/drawing/2014/main" id="{50D6856E-5A4D-6A4D-8E56-3DAC058F9EB0}"/>
              </a:ext>
            </a:extLst>
          </p:cNvPr>
          <p:cNvPicPr>
            <a:picLocks noChangeAspect="1"/>
          </p:cNvPicPr>
          <p:nvPr/>
        </p:nvPicPr>
        <p:blipFill>
          <a:blip r:embed="rId6">
            <a:lum bright="20000"/>
          </a:blip>
          <a:stretch>
            <a:fillRect/>
          </a:stretch>
        </p:blipFill>
        <p:spPr>
          <a:xfrm>
            <a:off x="4100052" y="3794150"/>
            <a:ext cx="3991890" cy="686641"/>
          </a:xfrm>
          <a:prstGeom prst="rect">
            <a:avLst/>
          </a:prstGeom>
          <a:ln>
            <a:noFill/>
          </a:ln>
          <a:effectLst>
            <a:softEdge rad="112500"/>
          </a:effectLst>
        </p:spPr>
      </p:pic>
      <p:sp>
        <p:nvSpPr>
          <p:cNvPr id="13" name="Text Box 10">
            <a:extLst>
              <a:ext uri="{FF2B5EF4-FFF2-40B4-BE49-F238E27FC236}">
                <a16:creationId xmlns:a16="http://schemas.microsoft.com/office/drawing/2014/main" id="{392A83B6-B48F-784E-8096-F3EEF81BAA86}"/>
              </a:ext>
            </a:extLst>
          </p:cNvPr>
          <p:cNvSpPr txBox="1">
            <a:spLocks noChangeArrowheads="1"/>
          </p:cNvSpPr>
          <p:nvPr/>
        </p:nvSpPr>
        <p:spPr bwMode="auto">
          <a:xfrm>
            <a:off x="1493353" y="1889433"/>
            <a:ext cx="8903900" cy="2547044"/>
          </a:xfrm>
          <a:prstGeom prst="rect">
            <a:avLst/>
          </a:prstGeom>
          <a:noFill/>
          <a:ln w="9525">
            <a:noFill/>
            <a:miter lim="800000"/>
            <a:headEnd/>
            <a:tailEnd/>
          </a:ln>
        </p:spPr>
        <p:txBody>
          <a:bodyPr wrap="square">
            <a:prstTxWarp prst="textNoShape">
              <a:avLst/>
            </a:prstTxWarp>
            <a:spAutoFit/>
          </a:bodyPr>
          <a:lstStyle/>
          <a:p>
            <a:pPr lvl="0" algn="ctr" defTabSz="449263" eaLnBrk="0" fontAlgn="base" hangingPunct="0">
              <a:lnSpc>
                <a:spcPct val="96000"/>
              </a:lnSpc>
              <a:spcBef>
                <a:spcPct val="0"/>
              </a:spcBef>
              <a:spcAft>
                <a:spcPct val="0"/>
              </a:spcAft>
              <a:buClr>
                <a:srgbClr val="000000"/>
              </a:buClr>
              <a:buSzPct val="100000"/>
              <a:defRPr/>
            </a:pPr>
            <a:r>
              <a:rPr lang="ru-RU" sz="3156" i="1" dirty="0">
                <a:solidFill>
                  <a:srgbClr val="663300"/>
                </a:solidFill>
                <a:latin typeface="Arial" panose="020B0604020202020204" pitchFamily="34" charset="0"/>
                <a:ea typeface="ＭＳ Ｐゴシック" panose="020B0600070205080204" pitchFamily="34" charset="-128"/>
                <a:cs typeface="Arial" panose="020B0604020202020204" pitchFamily="34" charset="0"/>
              </a:rPr>
              <a:t>«Вблизи Йоги</a:t>
            </a:r>
            <a:r>
              <a:rPr lang="en-US" sz="3156" i="1" dirty="0">
                <a:solidFill>
                  <a:srgbClr val="663300"/>
                </a:solidFill>
                <a:latin typeface="Arial" panose="020B0604020202020204" pitchFamily="34" charset="0"/>
                <a:ea typeface="ＭＳ Ｐゴシック" panose="020B0600070205080204" pitchFamily="34" charset="-128"/>
                <a:cs typeface="Arial" panose="020B0604020202020204" pitchFamily="34" charset="0"/>
              </a:rPr>
              <a:t> </a:t>
            </a:r>
          </a:p>
          <a:p>
            <a:pPr lvl="0" algn="ctr" defTabSz="449263" eaLnBrk="0" fontAlgn="base" hangingPunct="0">
              <a:lnSpc>
                <a:spcPct val="96000"/>
              </a:lnSpc>
              <a:spcBef>
                <a:spcPct val="0"/>
              </a:spcBef>
              <a:spcAft>
                <a:spcPct val="0"/>
              </a:spcAft>
              <a:buClr>
                <a:srgbClr val="000000"/>
              </a:buClr>
              <a:buSzPct val="100000"/>
              <a:defRPr/>
            </a:pPr>
            <a:r>
              <a:rPr lang="ru-RU" sz="2104" i="1" dirty="0">
                <a:solidFill>
                  <a:srgbClr val="663300"/>
                </a:solidFill>
                <a:latin typeface="Arial" panose="020B0604020202020204" pitchFamily="34" charset="0"/>
                <a:ea typeface="ＭＳ Ｐゴシック" panose="020B0600070205080204" pitchFamily="34" charset="-128"/>
                <a:cs typeface="Arial" panose="020B0604020202020204" pitchFamily="34" charset="0"/>
              </a:rPr>
              <a:t>(единства – трансцендентального сознания)</a:t>
            </a:r>
            <a:endParaRPr lang="en-US" sz="2104" i="1" dirty="0">
              <a:solidFill>
                <a:srgbClr val="663300"/>
              </a:solidFill>
              <a:latin typeface="Arial" panose="020B0604020202020204" pitchFamily="34" charset="0"/>
              <a:ea typeface="ＭＳ Ｐゴシック" panose="020B0600070205080204" pitchFamily="34" charset="-128"/>
              <a:cs typeface="Arial" panose="020B0604020202020204" pitchFamily="34" charset="0"/>
            </a:endParaRPr>
          </a:p>
          <a:p>
            <a:pPr lvl="0" algn="ctr" defTabSz="449263" eaLnBrk="0" fontAlgn="base" hangingPunct="0">
              <a:lnSpc>
                <a:spcPct val="96000"/>
              </a:lnSpc>
              <a:spcBef>
                <a:spcPct val="0"/>
              </a:spcBef>
              <a:spcAft>
                <a:spcPct val="0"/>
              </a:spcAft>
              <a:buClr>
                <a:srgbClr val="000000"/>
              </a:buClr>
              <a:buSzPct val="100000"/>
              <a:defRPr/>
            </a:pPr>
            <a:r>
              <a:rPr lang="ru-RU" sz="3156" i="1" dirty="0">
                <a:solidFill>
                  <a:srgbClr val="663300"/>
                </a:solidFill>
                <a:latin typeface="Arial" panose="020B0604020202020204" pitchFamily="34" charset="0"/>
                <a:ea typeface="ＭＳ Ｐゴシック" panose="020B0600070205080204" pitchFamily="34" charset="-128"/>
                <a:cs typeface="Arial" panose="020B0604020202020204" pitchFamily="34" charset="0"/>
              </a:rPr>
              <a:t>враждебность исчезает».</a:t>
            </a:r>
            <a:endParaRPr lang="en-US" sz="3156" dirty="0">
              <a:solidFill>
                <a:srgbClr val="663300"/>
              </a:solidFill>
              <a:latin typeface="Arial" panose="020B0604020202020204" pitchFamily="34" charset="0"/>
              <a:ea typeface="ＭＳ Ｐゴシック" panose="020B0600070205080204" pitchFamily="34" charset="-128"/>
              <a:cs typeface="Arial" panose="020B0604020202020204" pitchFamily="34" charset="0"/>
            </a:endParaRPr>
          </a:p>
          <a:p>
            <a:pPr eaLnBrk="1">
              <a:lnSpc>
                <a:spcPct val="96000"/>
              </a:lnSpc>
              <a:buClr>
                <a:srgbClr val="000000"/>
              </a:buClr>
              <a:buSzPct val="100000"/>
              <a:buFont typeface="Times New Roman" charset="0"/>
              <a:buNone/>
            </a:pPr>
            <a:endParaRPr lang="en-US" sz="3200" dirty="0">
              <a:solidFill>
                <a:srgbClr val="663300"/>
              </a:solidFill>
              <a:latin typeface="Arial" panose="020B0604020202020204" pitchFamily="34" charset="0"/>
              <a:cs typeface="Arial" panose="020B0604020202020204" pitchFamily="34" charset="0"/>
            </a:endParaRPr>
          </a:p>
          <a:p>
            <a:pPr eaLnBrk="1">
              <a:lnSpc>
                <a:spcPct val="96000"/>
              </a:lnSpc>
              <a:buClr>
                <a:srgbClr val="000000"/>
              </a:buClr>
              <a:buSzPct val="100000"/>
              <a:buFont typeface="Times New Roman" charset="0"/>
              <a:buNone/>
            </a:pPr>
            <a:endParaRPr lang="en-US" dirty="0">
              <a:solidFill>
                <a:srgbClr val="663300"/>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ru-RU" sz="3200" dirty="0">
                <a:solidFill>
                  <a:srgbClr val="663300"/>
                </a:solidFill>
                <a:latin typeface="Arial" panose="020B0604020202020204" pitchFamily="34" charset="0"/>
                <a:ea typeface="ＭＳ Ｐゴシック" panose="020B0600070205080204" pitchFamily="34" charset="-128"/>
                <a:cs typeface="Arial" panose="020B0604020202020204" pitchFamily="34" charset="0"/>
              </a:rPr>
              <a:t>Махариши Патанджали</a:t>
            </a:r>
            <a:endParaRPr lang="en-US" sz="3200" dirty="0">
              <a:solidFill>
                <a:srgbClr val="66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609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665314" y="6461958"/>
            <a:ext cx="5226669"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11</a:t>
            </a:fld>
            <a:endParaRPr lang="de-DE" sz="2000" dirty="0">
              <a:solidFill>
                <a:schemeClr val="accent6">
                  <a:lumMod val="20000"/>
                  <a:lumOff val="80000"/>
                </a:schemeClr>
              </a:solidFill>
            </a:endParaRPr>
          </a:p>
        </p:txBody>
      </p:sp>
      <p:pic>
        <p:nvPicPr>
          <p:cNvPr id="10" name="Grafik 7" descr="59.png">
            <a:extLst>
              <a:ext uri="{FF2B5EF4-FFF2-40B4-BE49-F238E27FC236}">
                <a16:creationId xmlns:a16="http://schemas.microsoft.com/office/drawing/2014/main" id="{BA4C19AF-99DC-A641-8715-6F673F33329F}"/>
              </a:ext>
            </a:extLst>
          </p:cNvPr>
          <p:cNvPicPr>
            <a:picLocks noChangeAspect="1"/>
          </p:cNvPicPr>
          <p:nvPr/>
        </p:nvPicPr>
        <p:blipFill>
          <a:blip r:embed="rId5"/>
          <a:srcRect l="1496" t="21245" b="6961"/>
          <a:stretch>
            <a:fillRect/>
          </a:stretch>
        </p:blipFill>
        <p:spPr bwMode="auto">
          <a:xfrm>
            <a:off x="2192865" y="3532791"/>
            <a:ext cx="7805551" cy="2582823"/>
          </a:xfrm>
          <a:prstGeom prst="rect">
            <a:avLst/>
          </a:prstGeom>
          <a:noFill/>
          <a:ln w="9525">
            <a:noFill/>
            <a:miter lim="800000"/>
            <a:headEnd/>
            <a:tailEnd/>
          </a:ln>
        </p:spPr>
      </p:pic>
      <p:sp>
        <p:nvSpPr>
          <p:cNvPr id="12" name="Title 3">
            <a:extLst>
              <a:ext uri="{FF2B5EF4-FFF2-40B4-BE49-F238E27FC236}">
                <a16:creationId xmlns:a16="http://schemas.microsoft.com/office/drawing/2014/main" id="{01E9F5E5-EBAB-B846-9334-DC36DBEA1E99}"/>
              </a:ext>
            </a:extLst>
          </p:cNvPr>
          <p:cNvSpPr txBox="1">
            <a:spLocks/>
          </p:cNvSpPr>
          <p:nvPr/>
        </p:nvSpPr>
        <p:spPr bwMode="auto">
          <a:xfrm>
            <a:off x="1186657" y="517719"/>
            <a:ext cx="9793287" cy="2027238"/>
          </a:xfrm>
          <a:prstGeom prst="rect">
            <a:avLst/>
          </a:prstGeom>
          <a:noFill/>
          <a:ln w="9525">
            <a:noFill/>
            <a:miter lim="800000"/>
            <a:headEnd/>
            <a:tailEnd/>
          </a:ln>
        </p:spPr>
        <p:txBody>
          <a:bodyPr>
            <a:prstTxWarp prst="textNoShape">
              <a:avLst/>
            </a:prstTxWarp>
          </a:bodyPr>
          <a:lstStyle/>
          <a:p>
            <a:pPr algn="ctr">
              <a:lnSpc>
                <a:spcPct val="96000"/>
              </a:lnSpc>
              <a:buClr>
                <a:srgbClr val="000000"/>
              </a:buClr>
              <a:buSzPct val="100000"/>
              <a:buFont typeface="Times New Roman" charset="0"/>
              <a:buNone/>
            </a:pPr>
            <a:r>
              <a:rPr lang="az-Cyrl-AZ" sz="4000" dirty="0">
                <a:solidFill>
                  <a:srgbClr val="DA7103"/>
                </a:solidFill>
                <a:latin typeface="Arial" panose="020B0604020202020204" pitchFamily="34" charset="0"/>
                <a:cs typeface="Arial" panose="020B0604020202020204" pitchFamily="34" charset="0"/>
              </a:rPr>
              <a:t>Ведические Пандиты Махариши </a:t>
            </a:r>
          </a:p>
          <a:p>
            <a:pPr algn="ctr">
              <a:lnSpc>
                <a:spcPct val="96000"/>
              </a:lnSpc>
              <a:buClr>
                <a:srgbClr val="000000"/>
              </a:buClr>
              <a:buSzPct val="100000"/>
              <a:buFont typeface="Times New Roman" charset="0"/>
              <a:buNone/>
            </a:pPr>
            <a:r>
              <a:rPr lang="ru-RU" sz="3000" dirty="0">
                <a:solidFill>
                  <a:srgbClr val="6D4135"/>
                </a:solidFill>
                <a:latin typeface="Arial" panose="020B0604020202020204" pitchFamily="34" charset="0"/>
                <a:cs typeface="Arial" panose="020B0604020202020204" pitchFamily="34" charset="0"/>
              </a:rPr>
              <a:t>– миротворческая группа в центре Индии</a:t>
            </a:r>
          </a:p>
        </p:txBody>
      </p:sp>
      <p:pic>
        <p:nvPicPr>
          <p:cNvPr id="13" name="Grafik 1">
            <a:extLst>
              <a:ext uri="{FF2B5EF4-FFF2-40B4-BE49-F238E27FC236}">
                <a16:creationId xmlns:a16="http://schemas.microsoft.com/office/drawing/2014/main" id="{28A49032-83C9-3A46-BE1D-1690AE7D853E}"/>
              </a:ext>
            </a:extLst>
          </p:cNvPr>
          <p:cNvPicPr>
            <a:picLocks noChangeAspect="1"/>
          </p:cNvPicPr>
          <p:nvPr/>
        </p:nvPicPr>
        <p:blipFill>
          <a:blip r:embed="rId6"/>
          <a:srcRect t="14175"/>
          <a:stretch>
            <a:fillRect/>
          </a:stretch>
        </p:blipFill>
        <p:spPr bwMode="auto">
          <a:xfrm>
            <a:off x="3767669" y="1811830"/>
            <a:ext cx="4631261" cy="2662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8758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186424" y="107405"/>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01861" y="6420958"/>
            <a:ext cx="12191999" cy="453530"/>
          </a:xfrm>
          <a:prstGeom prst="rect">
            <a:avLst/>
          </a:prstGeom>
        </p:spPr>
      </p:pic>
      <p:sp>
        <p:nvSpPr>
          <p:cNvPr id="17" name="TextBox 16"/>
          <p:cNvSpPr txBox="1"/>
          <p:nvPr/>
        </p:nvSpPr>
        <p:spPr>
          <a:xfrm>
            <a:off x="3461688" y="6478446"/>
            <a:ext cx="5268623"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12</a:t>
            </a:fld>
            <a:endParaRPr lang="de-DE" sz="2000" dirty="0">
              <a:solidFill>
                <a:schemeClr val="accent6">
                  <a:lumMod val="20000"/>
                  <a:lumOff val="80000"/>
                </a:schemeClr>
              </a:solidFill>
            </a:endParaRPr>
          </a:p>
        </p:txBody>
      </p:sp>
      <p:sp>
        <p:nvSpPr>
          <p:cNvPr id="10" name="Text Box 3">
            <a:extLst>
              <a:ext uri="{FF2B5EF4-FFF2-40B4-BE49-F238E27FC236}">
                <a16:creationId xmlns:a16="http://schemas.microsoft.com/office/drawing/2014/main" id="{E761FB99-1E74-E14E-A348-ED4F9A587CD1}"/>
              </a:ext>
            </a:extLst>
          </p:cNvPr>
          <p:cNvSpPr txBox="1">
            <a:spLocks noChangeArrowheads="1"/>
          </p:cNvSpPr>
          <p:nvPr/>
        </p:nvSpPr>
        <p:spPr bwMode="auto">
          <a:xfrm>
            <a:off x="776739" y="233166"/>
            <a:ext cx="10842242" cy="1627688"/>
          </a:xfrm>
          <a:prstGeom prst="rect">
            <a:avLst/>
          </a:prstGeom>
          <a:noFill/>
          <a:ln>
            <a:noFill/>
          </a:ln>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ctr" eaLnBrk="1">
              <a:lnSpc>
                <a:spcPct val="96000"/>
              </a:lnSpc>
              <a:buClr>
                <a:srgbClr val="000000"/>
              </a:buClr>
              <a:buSzPct val="100000"/>
              <a:buFont typeface="Times New Roman" charset="0"/>
              <a:buNone/>
              <a:defRPr/>
            </a:pPr>
            <a:r>
              <a:rPr lang="ru-RU" sz="3600" dirty="0">
                <a:ln>
                  <a:solidFill>
                    <a:srgbClr val="DA7103"/>
                  </a:solidFill>
                </a:ln>
                <a:solidFill>
                  <a:srgbClr val="D66500"/>
                </a:solidFill>
                <a:latin typeface="Arial" panose="020B0604020202020204" pitchFamily="34" charset="0"/>
                <a:cs typeface="Arial" panose="020B0604020202020204" pitchFamily="34" charset="0"/>
              </a:rPr>
              <a:t>Возрождение традиции Ведических Пандитов</a:t>
            </a:r>
            <a:endParaRPr lang="en-US" sz="3600" dirty="0">
              <a:ln>
                <a:solidFill>
                  <a:srgbClr val="DA7103"/>
                </a:solidFill>
              </a:ln>
              <a:solidFill>
                <a:srgbClr val="D66500"/>
              </a:solidFill>
              <a:latin typeface="Arial" panose="020B0604020202020204" pitchFamily="34" charset="0"/>
              <a:cs typeface="Arial" panose="020B0604020202020204" pitchFamily="34" charset="0"/>
            </a:endParaRPr>
          </a:p>
          <a:p>
            <a:pPr algn="ctr" eaLnBrk="1">
              <a:lnSpc>
                <a:spcPct val="96000"/>
              </a:lnSpc>
              <a:buClr>
                <a:srgbClr val="000000"/>
              </a:buClr>
              <a:buSzPct val="100000"/>
              <a:buFont typeface="Times New Roman" charset="0"/>
              <a:buNone/>
              <a:defRPr/>
            </a:pPr>
            <a:r>
              <a:rPr lang="de-DE" sz="3200" dirty="0">
                <a:solidFill>
                  <a:srgbClr val="663333"/>
                </a:solidFill>
                <a:latin typeface="Arial" panose="020B0604020202020204" pitchFamily="34" charset="0"/>
                <a:cs typeface="Arial" panose="020B0604020202020204" pitchFamily="34" charset="0"/>
              </a:rPr>
              <a:t> </a:t>
            </a:r>
            <a:r>
              <a:rPr lang="en-US" sz="2800" dirty="0">
                <a:solidFill>
                  <a:srgbClr val="663333"/>
                </a:solidFill>
                <a:latin typeface="Arial" panose="020B0604020202020204" pitchFamily="34" charset="0"/>
                <a:cs typeface="Arial" panose="020B0604020202020204" pitchFamily="34" charset="0"/>
              </a:rPr>
              <a:t> </a:t>
            </a:r>
            <a:r>
              <a:rPr lang="ru-RU" sz="2800" dirty="0">
                <a:solidFill>
                  <a:srgbClr val="663333"/>
                </a:solidFill>
                <a:latin typeface="Arial" panose="020B0604020202020204" pitchFamily="34" charset="0"/>
                <a:cs typeface="Arial" panose="020B0604020202020204" pitchFamily="34" charset="0"/>
              </a:rPr>
              <a:t>через разработку программ подготовки</a:t>
            </a:r>
            <a:endParaRPr lang="en-US" sz="2800" dirty="0">
              <a:solidFill>
                <a:srgbClr val="663333"/>
              </a:solidFill>
              <a:latin typeface="Arial" panose="020B0604020202020204" pitchFamily="34" charset="0"/>
              <a:cs typeface="Arial" panose="020B0604020202020204" pitchFamily="34" charset="0"/>
            </a:endParaRPr>
          </a:p>
          <a:p>
            <a:pPr algn="ctr" eaLnBrk="1">
              <a:lnSpc>
                <a:spcPct val="96000"/>
              </a:lnSpc>
              <a:buClr>
                <a:srgbClr val="000000"/>
              </a:buClr>
              <a:buSzPct val="100000"/>
              <a:buFont typeface="Times New Roman" charset="0"/>
              <a:buNone/>
              <a:defRPr/>
            </a:pPr>
            <a:r>
              <a:rPr lang="en-US" sz="1000" dirty="0">
                <a:solidFill>
                  <a:srgbClr val="DA7103"/>
                </a:solidFill>
                <a:latin typeface="Arial" panose="020B0604020202020204" pitchFamily="34" charset="0"/>
                <a:cs typeface="Arial" panose="020B0604020202020204" pitchFamily="34" charset="0"/>
              </a:rPr>
              <a:t>________________________________________________________________</a:t>
            </a:r>
            <a:endParaRPr lang="de-DE" sz="1000" dirty="0">
              <a:solidFill>
                <a:srgbClr val="DA7103"/>
              </a:solidFill>
              <a:latin typeface="Arial" panose="020B0604020202020204" pitchFamily="34" charset="0"/>
              <a:cs typeface="Arial" panose="020B0604020202020204" pitchFamily="34" charset="0"/>
            </a:endParaRPr>
          </a:p>
        </p:txBody>
      </p:sp>
      <p:sp>
        <p:nvSpPr>
          <p:cNvPr id="12" name="Text Box 4">
            <a:extLst>
              <a:ext uri="{FF2B5EF4-FFF2-40B4-BE49-F238E27FC236}">
                <a16:creationId xmlns:a16="http://schemas.microsoft.com/office/drawing/2014/main" id="{7465E3A5-1BA1-C544-8AB8-EBB2477EA536}"/>
              </a:ext>
            </a:extLst>
          </p:cNvPr>
          <p:cNvSpPr txBox="1">
            <a:spLocks noChangeArrowheads="1"/>
          </p:cNvSpPr>
          <p:nvPr/>
        </p:nvSpPr>
        <p:spPr bwMode="auto">
          <a:xfrm>
            <a:off x="973333" y="1553979"/>
            <a:ext cx="10153650" cy="971550"/>
          </a:xfrm>
          <a:prstGeom prst="rect">
            <a:avLst/>
          </a:prstGeom>
          <a:noFill/>
          <a:ln>
            <a:noFill/>
          </a:ln>
        </p:spPr>
        <p:txBody>
          <a:bodyPr lIns="90000" tIns="45000" rIns="90000" bIns="45000">
            <a:prstTxWarp prst="textNoShape">
              <a:avLst/>
            </a:prstTxWarp>
          </a:bodyPr>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dirty="0">
                <a:solidFill>
                  <a:srgbClr val="663333"/>
                </a:solidFill>
                <a:latin typeface="Arial" panose="020B0604020202020204" pitchFamily="34" charset="0"/>
                <a:ea typeface="MS PGothic" charset="0"/>
                <a:cs typeface="Arial" panose="020B0604020202020204" pitchFamily="34" charset="0"/>
              </a:rPr>
              <a:t>Пандиты обучаются в местных школах для</a:t>
            </a:r>
            <a:endParaRPr lang="en-US" sz="2400" dirty="0">
              <a:solidFill>
                <a:srgbClr val="663333"/>
              </a:solidFill>
              <a:latin typeface="Arial" panose="020B0604020202020204" pitchFamily="34" charset="0"/>
              <a:ea typeface="MS PGothic" charset="0"/>
              <a:cs typeface="Arial" panose="020B0604020202020204" pitchFamily="34" charset="0"/>
            </a:endParaRPr>
          </a:p>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dirty="0">
                <a:solidFill>
                  <a:srgbClr val="663333"/>
                </a:solidFill>
                <a:latin typeface="Arial" panose="020B0604020202020204" pitchFamily="34" charset="0"/>
                <a:ea typeface="MS PGothic" charset="0"/>
                <a:cs typeface="Arial" panose="020B0604020202020204" pitchFamily="34" charset="0"/>
              </a:rPr>
              <a:t> мальчиков Браминов с 10 – 15 лет</a:t>
            </a:r>
          </a:p>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800" dirty="0">
              <a:solidFill>
                <a:srgbClr val="663300"/>
              </a:solidFill>
              <a:latin typeface="Calibri" charset="0"/>
            </a:endParaRPr>
          </a:p>
        </p:txBody>
      </p:sp>
      <p:pic>
        <p:nvPicPr>
          <p:cNvPr id="13" name="Picture 12" descr="Young pandits 5 pics 600.jpg">
            <a:extLst>
              <a:ext uri="{FF2B5EF4-FFF2-40B4-BE49-F238E27FC236}">
                <a16:creationId xmlns:a16="http://schemas.microsoft.com/office/drawing/2014/main" id="{39587765-1D52-1A4F-BE93-221C51ECF8DD}"/>
              </a:ext>
            </a:extLst>
          </p:cNvPr>
          <p:cNvPicPr>
            <a:picLocks noChangeAspect="1"/>
          </p:cNvPicPr>
          <p:nvPr/>
        </p:nvPicPr>
        <p:blipFill rotWithShape="1">
          <a:blip r:embed="rId5">
            <a:lum contrast="12000"/>
          </a:blip>
          <a:srcRect l="-1075" b="14233"/>
          <a:stretch/>
        </p:blipFill>
        <p:spPr>
          <a:xfrm>
            <a:off x="2846223" y="2423098"/>
            <a:ext cx="6342911" cy="1532166"/>
          </a:xfrm>
          <a:prstGeom prst="rect">
            <a:avLst/>
          </a:prstGeom>
          <a:noFill/>
          <a:ln>
            <a:noFill/>
          </a:ln>
        </p:spPr>
      </p:pic>
      <p:pic>
        <p:nvPicPr>
          <p:cNvPr id="15" name="Grafik 5" descr="46.png">
            <a:extLst>
              <a:ext uri="{FF2B5EF4-FFF2-40B4-BE49-F238E27FC236}">
                <a16:creationId xmlns:a16="http://schemas.microsoft.com/office/drawing/2014/main" id="{6967DCF9-19F7-AC4B-826D-BC605A620D4F}"/>
              </a:ext>
            </a:extLst>
          </p:cNvPr>
          <p:cNvPicPr>
            <a:picLocks noChangeAspect="1"/>
          </p:cNvPicPr>
          <p:nvPr/>
        </p:nvPicPr>
        <p:blipFill rotWithShape="1">
          <a:blip r:embed="rId6"/>
          <a:srcRect l="6198" t="10801" r="6818" b="18051"/>
          <a:stretch/>
        </p:blipFill>
        <p:spPr bwMode="auto">
          <a:xfrm>
            <a:off x="2099779" y="4334497"/>
            <a:ext cx="3419953" cy="1889413"/>
          </a:xfrm>
          <a:prstGeom prst="rect">
            <a:avLst/>
          </a:prstGeom>
          <a:noFill/>
          <a:ln w="9525">
            <a:noFill/>
            <a:miter lim="800000"/>
            <a:headEnd/>
            <a:tailEnd/>
          </a:ln>
        </p:spPr>
      </p:pic>
      <p:sp>
        <p:nvSpPr>
          <p:cNvPr id="18" name="Text Box 3">
            <a:extLst>
              <a:ext uri="{FF2B5EF4-FFF2-40B4-BE49-F238E27FC236}">
                <a16:creationId xmlns:a16="http://schemas.microsoft.com/office/drawing/2014/main" id="{0BDD2C99-5AE4-DC48-A13D-A35B91471184}"/>
              </a:ext>
            </a:extLst>
          </p:cNvPr>
          <p:cNvSpPr txBox="1">
            <a:spLocks noChangeArrowheads="1"/>
          </p:cNvSpPr>
          <p:nvPr/>
        </p:nvSpPr>
        <p:spPr bwMode="auto">
          <a:xfrm>
            <a:off x="997183" y="3870296"/>
            <a:ext cx="10153650" cy="468312"/>
          </a:xfrm>
          <a:prstGeom prst="rect">
            <a:avLst/>
          </a:prstGeom>
          <a:noFill/>
          <a:ln w="9525">
            <a:noFill/>
            <a:miter lim="800000"/>
            <a:headEnd/>
            <a:tailEnd/>
          </a:ln>
        </p:spPr>
        <p:txBody>
          <a:bodyPr lIns="90000" tIns="45000" rIns="90000" bIns="45000"/>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dirty="0">
                <a:solidFill>
                  <a:srgbClr val="663333"/>
                </a:solidFill>
                <a:latin typeface="Arial" panose="020B0604020202020204" pitchFamily="34" charset="0"/>
                <a:ea typeface="MS PGothic" charset="0"/>
                <a:cs typeface="Arial" panose="020B0604020202020204" pitchFamily="34" charset="0"/>
              </a:rPr>
              <a:t>Ежедневные занятия в региональных центрах подготовки</a:t>
            </a:r>
            <a:endParaRPr lang="de-DE" sz="2400" dirty="0">
              <a:solidFill>
                <a:srgbClr val="663333"/>
              </a:solidFill>
              <a:latin typeface="Arial" panose="020B0604020202020204" pitchFamily="34" charset="0"/>
              <a:ea typeface="MS PGothic" charset="0"/>
              <a:cs typeface="Arial" panose="020B0604020202020204" pitchFamily="34" charset="0"/>
            </a:endParaRPr>
          </a:p>
        </p:txBody>
      </p:sp>
      <p:pic>
        <p:nvPicPr>
          <p:cNvPr id="19" name="Grafik 5" descr="47.png">
            <a:extLst>
              <a:ext uri="{FF2B5EF4-FFF2-40B4-BE49-F238E27FC236}">
                <a16:creationId xmlns:a16="http://schemas.microsoft.com/office/drawing/2014/main" id="{DC86B2DA-D1F3-194F-B776-BBDCE92C490B}"/>
              </a:ext>
            </a:extLst>
          </p:cNvPr>
          <p:cNvPicPr>
            <a:picLocks noChangeAspect="1"/>
          </p:cNvPicPr>
          <p:nvPr/>
        </p:nvPicPr>
        <p:blipFill rotWithShape="1">
          <a:blip r:embed="rId7">
            <a:lum contrast="9000"/>
          </a:blip>
          <a:srcRect l="4433" t="8682" r="4037" b="14391"/>
          <a:stretch/>
        </p:blipFill>
        <p:spPr bwMode="auto">
          <a:xfrm>
            <a:off x="5624589" y="4340579"/>
            <a:ext cx="4351870" cy="1889413"/>
          </a:xfrm>
          <a:prstGeom prst="rect">
            <a:avLst/>
          </a:prstGeom>
          <a:noFill/>
          <a:ln w="9525">
            <a:noFill/>
            <a:miter lim="800000"/>
            <a:headEnd/>
            <a:tailEnd/>
          </a:ln>
        </p:spPr>
      </p:pic>
    </p:spTree>
    <p:extLst>
      <p:ext uri="{BB962C8B-B14F-4D97-AF65-F5344CB8AC3E}">
        <p14:creationId xmlns:p14="http://schemas.microsoft.com/office/powerpoint/2010/main" val="3801223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531396" y="6465541"/>
            <a:ext cx="5129207"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13</a:t>
            </a:fld>
            <a:endParaRPr lang="de-DE" sz="2000" dirty="0">
              <a:solidFill>
                <a:schemeClr val="accent6">
                  <a:lumMod val="20000"/>
                  <a:lumOff val="80000"/>
                </a:schemeClr>
              </a:solidFill>
            </a:endParaRPr>
          </a:p>
        </p:txBody>
      </p:sp>
      <p:sp>
        <p:nvSpPr>
          <p:cNvPr id="10" name="Rectangle 9">
            <a:extLst>
              <a:ext uri="{FF2B5EF4-FFF2-40B4-BE49-F238E27FC236}">
                <a16:creationId xmlns:a16="http://schemas.microsoft.com/office/drawing/2014/main" id="{E226596F-B335-4947-A781-2C23FEB45DBD}"/>
              </a:ext>
            </a:extLst>
          </p:cNvPr>
          <p:cNvSpPr/>
          <p:nvPr/>
        </p:nvSpPr>
        <p:spPr>
          <a:xfrm>
            <a:off x="2350977" y="530827"/>
            <a:ext cx="8060262" cy="2682273"/>
          </a:xfrm>
          <a:prstGeom prst="rect">
            <a:avLst/>
          </a:prstGeom>
        </p:spPr>
        <p:txBody>
          <a:bodyPr wrap="square">
            <a:spAutoFit/>
          </a:bodyPr>
          <a:lstStyle/>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az-Cyrl-AZ" sz="4400" dirty="0">
                <a:solidFill>
                  <a:srgbClr val="D66500"/>
                </a:solidFill>
                <a:latin typeface="Arial" panose="020B0604020202020204" pitchFamily="34" charset="0"/>
                <a:ea typeface="Arial" charset="-52"/>
                <a:cs typeface="Arial" panose="020B0604020202020204" pitchFamily="34" charset="0"/>
              </a:rPr>
              <a:t>Каковы занятия Пандитов? </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sz="800" dirty="0">
              <a:solidFill>
                <a:srgbClr val="DA7103"/>
              </a:solidFill>
              <a:latin typeface="Arial" panose="020B0604020202020204" pitchFamily="34" charset="0"/>
              <a:ea typeface="Arial" charset="-52"/>
              <a:cs typeface="Arial" panose="020B0604020202020204" pitchFamily="34" charset="0"/>
            </a:endParaRP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az-Cyrl-AZ" sz="3000" dirty="0">
                <a:solidFill>
                  <a:srgbClr val="D66500"/>
                </a:solidFill>
                <a:latin typeface="Arial" panose="020B0604020202020204" pitchFamily="34" charset="0"/>
                <a:cs typeface="Arial" panose="020B0604020202020204" pitchFamily="34" charset="0"/>
              </a:rPr>
              <a:t>ЙОГА</a:t>
            </a:r>
            <a:r>
              <a:rPr lang="de-DE" sz="3200" dirty="0">
                <a:solidFill>
                  <a:srgbClr val="DA7103"/>
                </a:solidFill>
                <a:latin typeface="Arial" panose="020B0604020202020204" pitchFamily="34" charset="0"/>
                <a:ea typeface="Arial" charset="-52"/>
                <a:cs typeface="Arial" panose="020B0604020202020204" pitchFamily="34" charset="0"/>
              </a:rPr>
              <a:t> </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800" dirty="0">
              <a:solidFill>
                <a:srgbClr val="663300"/>
              </a:solidFill>
              <a:latin typeface="Arial" panose="020B0604020202020204" pitchFamily="34" charset="0"/>
              <a:ea typeface="Arial" charset="-52"/>
              <a:cs typeface="Arial" panose="020B0604020202020204" pitchFamily="34" charset="0"/>
            </a:endParaRP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000" dirty="0">
                <a:solidFill>
                  <a:srgbClr val="663300"/>
                </a:solidFill>
                <a:latin typeface="Arial" panose="020B0604020202020204" pitchFamily="34" charset="0"/>
                <a:ea typeface="Arial" charset="-52"/>
                <a:cs typeface="Arial" panose="020B0604020202020204" pitchFamily="34" charset="0"/>
              </a:rPr>
              <a:t>Технология сознания – Трансцендентальная  Медитация  и </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000" dirty="0">
                <a:solidFill>
                  <a:srgbClr val="663300"/>
                </a:solidFill>
                <a:latin typeface="Arial" panose="020B0604020202020204" pitchFamily="34" charset="0"/>
                <a:ea typeface="Arial" charset="-52"/>
                <a:cs typeface="Arial" panose="020B0604020202020204" pitchFamily="34" charset="0"/>
              </a:rPr>
              <a:t>программа TM-</a:t>
            </a:r>
            <a:r>
              <a:rPr lang="ru-RU" sz="2000" dirty="0" err="1">
                <a:solidFill>
                  <a:srgbClr val="663300"/>
                </a:solidFill>
                <a:latin typeface="Arial" panose="020B0604020202020204" pitchFamily="34" charset="0"/>
                <a:ea typeface="Arial" charset="-52"/>
                <a:cs typeface="Arial" panose="020B0604020202020204" pitchFamily="34" charset="0"/>
              </a:rPr>
              <a:t>Сиддхи</a:t>
            </a:r>
            <a:r>
              <a:rPr lang="ru-RU" sz="2000" dirty="0">
                <a:solidFill>
                  <a:srgbClr val="663300"/>
                </a:solidFill>
                <a:latin typeface="Arial" panose="020B0604020202020204" pitchFamily="34" charset="0"/>
                <a:ea typeface="Arial" charset="-52"/>
                <a:cs typeface="Arial" panose="020B0604020202020204" pitchFamily="34" charset="0"/>
              </a:rPr>
              <a:t>, включая </a:t>
            </a:r>
            <a:r>
              <a:rPr lang="ru-RU" sz="2000" dirty="0" err="1">
                <a:solidFill>
                  <a:srgbClr val="663300"/>
                </a:solidFill>
                <a:latin typeface="Arial" panose="020B0604020202020204" pitchFamily="34" charset="0"/>
                <a:ea typeface="Arial" charset="-52"/>
                <a:cs typeface="Arial" panose="020B0604020202020204" pitchFamily="34" charset="0"/>
              </a:rPr>
              <a:t>Йогические</a:t>
            </a:r>
            <a:r>
              <a:rPr lang="ru-RU" sz="2000" dirty="0">
                <a:solidFill>
                  <a:srgbClr val="663300"/>
                </a:solidFill>
                <a:latin typeface="Arial" panose="020B0604020202020204" pitchFamily="34" charset="0"/>
                <a:ea typeface="Arial" charset="-52"/>
                <a:cs typeface="Arial" panose="020B0604020202020204" pitchFamily="34" charset="0"/>
              </a:rPr>
              <a:t> полеты , и…</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800" dirty="0">
              <a:solidFill>
                <a:srgbClr val="663300"/>
              </a:solidFill>
              <a:latin typeface="Arial" panose="020B0604020202020204" pitchFamily="34" charset="0"/>
              <a:ea typeface="Arial" charset="-52"/>
              <a:cs typeface="Arial" panose="020B0604020202020204" pitchFamily="34" charset="0"/>
            </a:endParaRP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az-Cyrl-AZ" sz="3000" dirty="0">
                <a:solidFill>
                  <a:srgbClr val="D66500"/>
                </a:solidFill>
                <a:latin typeface="Arial" panose="020B0604020202020204" pitchFamily="34" charset="0"/>
                <a:cs typeface="Arial" panose="020B0604020202020204" pitchFamily="34" charset="0"/>
              </a:rPr>
              <a:t>ЯГЬЯ</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sz="800" dirty="0">
              <a:solidFill>
                <a:srgbClr val="DA7103"/>
              </a:solidFill>
              <a:latin typeface="Arial" panose="020B0604020202020204" pitchFamily="34" charset="0"/>
              <a:ea typeface="Arial" charset="-52"/>
              <a:cs typeface="Arial" panose="020B0604020202020204" pitchFamily="34" charset="0"/>
            </a:endParaRP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000" dirty="0">
                <a:solidFill>
                  <a:srgbClr val="663300"/>
                </a:solidFill>
                <a:latin typeface="Arial" panose="020B0604020202020204" pitchFamily="34" charset="0"/>
                <a:cs typeface="Arial" panose="020B0604020202020204" pitchFamily="34" charset="0"/>
              </a:rPr>
              <a:t>Декламация традиционных Ведических гимнов в группе</a:t>
            </a:r>
          </a:p>
        </p:txBody>
      </p:sp>
      <p:pic>
        <p:nvPicPr>
          <p:cNvPr id="12" name="Grafik 1">
            <a:extLst>
              <a:ext uri="{FF2B5EF4-FFF2-40B4-BE49-F238E27FC236}">
                <a16:creationId xmlns:a16="http://schemas.microsoft.com/office/drawing/2014/main" id="{31E7CF51-565C-CC44-A53F-982FED874152}"/>
              </a:ext>
            </a:extLst>
          </p:cNvPr>
          <p:cNvPicPr>
            <a:picLocks noChangeAspect="1"/>
          </p:cNvPicPr>
          <p:nvPr/>
        </p:nvPicPr>
        <p:blipFill>
          <a:blip r:embed="rId5"/>
          <a:srcRect t="7838" b="3510"/>
          <a:stretch>
            <a:fillRect/>
          </a:stretch>
        </p:blipFill>
        <p:spPr bwMode="auto">
          <a:xfrm>
            <a:off x="5124606" y="3353012"/>
            <a:ext cx="4694399" cy="2776251"/>
          </a:xfrm>
          <a:prstGeom prst="rect">
            <a:avLst/>
          </a:prstGeom>
          <a:noFill/>
          <a:ln w="9525">
            <a:noFill/>
            <a:miter lim="800000"/>
            <a:headEnd/>
            <a:tailEnd/>
          </a:ln>
        </p:spPr>
      </p:pic>
      <p:sp>
        <p:nvSpPr>
          <p:cNvPr id="13" name="Rectangle 12">
            <a:extLst>
              <a:ext uri="{FF2B5EF4-FFF2-40B4-BE49-F238E27FC236}">
                <a16:creationId xmlns:a16="http://schemas.microsoft.com/office/drawing/2014/main" id="{1BC2A330-2C39-DF46-9C6A-4A175CB6AAB9}"/>
              </a:ext>
            </a:extLst>
          </p:cNvPr>
          <p:cNvSpPr/>
          <p:nvPr/>
        </p:nvSpPr>
        <p:spPr>
          <a:xfrm>
            <a:off x="733732" y="3353012"/>
            <a:ext cx="3964444" cy="2970044"/>
          </a:xfrm>
          <a:prstGeom prst="rect">
            <a:avLst/>
          </a:prstGeom>
        </p:spPr>
        <p:txBody>
          <a:bodyPr wrap="square">
            <a:spAutoFit/>
          </a:bodyPr>
          <a:lstStyle/>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000" dirty="0">
                <a:solidFill>
                  <a:srgbClr val="D66500"/>
                </a:solidFill>
                <a:latin typeface="Arial" panose="020B0604020202020204" pitchFamily="34" charset="0"/>
                <a:cs typeface="Arial" panose="020B0604020202020204" pitchFamily="34" charset="0"/>
              </a:rPr>
              <a:t>Сохранение и внедрение древних Ведических технологий поддержания жизни, которые ЮНЕСКО (Организация Объединенных Наций по вопросам образования, науки и культуры) официально охарактеризовала как «нематериальное наследие человечества».</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a:solidFill>
                  <a:srgbClr val="D66500"/>
                </a:solidFill>
                <a:latin typeface="Arial" panose="020B0604020202020204" pitchFamily="34" charset="0"/>
                <a:cs typeface="Arial" panose="020B0604020202020204" pitchFamily="34" charset="0"/>
              </a:rPr>
              <a:t>”</a:t>
            </a:r>
            <a:endParaRPr lang="de-DE" sz="2000" dirty="0">
              <a:solidFill>
                <a:srgbClr val="D665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594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586486" y="6474441"/>
            <a:ext cx="5349761"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14</a:t>
            </a:fld>
            <a:endParaRPr lang="de-DE" sz="2000" dirty="0">
              <a:solidFill>
                <a:schemeClr val="accent6">
                  <a:lumMod val="20000"/>
                  <a:lumOff val="80000"/>
                </a:schemeClr>
              </a:solidFill>
            </a:endParaRPr>
          </a:p>
        </p:txBody>
      </p:sp>
      <p:sp>
        <p:nvSpPr>
          <p:cNvPr id="10" name="Text Box 3">
            <a:extLst>
              <a:ext uri="{FF2B5EF4-FFF2-40B4-BE49-F238E27FC236}">
                <a16:creationId xmlns:a16="http://schemas.microsoft.com/office/drawing/2014/main" id="{5EE0A0D7-0634-D04A-AFBF-F64C1B337259}"/>
              </a:ext>
            </a:extLst>
          </p:cNvPr>
          <p:cNvSpPr txBox="1">
            <a:spLocks noChangeArrowheads="1"/>
          </p:cNvSpPr>
          <p:nvPr/>
        </p:nvSpPr>
        <p:spPr bwMode="auto">
          <a:xfrm>
            <a:off x="1364724" y="569403"/>
            <a:ext cx="9793287" cy="1139645"/>
          </a:xfrm>
          <a:prstGeom prst="rect">
            <a:avLst/>
          </a:prstGeom>
          <a:noFill/>
          <a:ln>
            <a:noFill/>
          </a:ln>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ctr" eaLnBrk="1">
              <a:lnSpc>
                <a:spcPct val="96000"/>
              </a:lnSpc>
              <a:buClr>
                <a:srgbClr val="000000"/>
              </a:buClr>
              <a:buSzPct val="100000"/>
              <a:buFont typeface="Times New Roman" charset="0"/>
              <a:buNone/>
              <a:defRPr/>
            </a:pPr>
            <a:r>
              <a:rPr lang="ru-RU" sz="3200" dirty="0">
                <a:ln>
                  <a:solidFill>
                    <a:srgbClr val="DA7103"/>
                  </a:solidFill>
                </a:ln>
                <a:solidFill>
                  <a:srgbClr val="D66500"/>
                </a:solidFill>
                <a:latin typeface="Arial" panose="020B0604020202020204" pitchFamily="34" charset="0"/>
                <a:cs typeface="Arial" panose="020B0604020202020204" pitchFamily="34" charset="0"/>
              </a:rPr>
              <a:t>В 1987-1990 гг. Махариши подготовил и собрал</a:t>
            </a:r>
          </a:p>
          <a:p>
            <a:pPr algn="ctr" eaLnBrk="1">
              <a:lnSpc>
                <a:spcPct val="96000"/>
              </a:lnSpc>
              <a:buClr>
                <a:srgbClr val="000000"/>
              </a:buClr>
              <a:buSzPct val="100000"/>
              <a:buFont typeface="Times New Roman" charset="0"/>
              <a:buNone/>
              <a:defRPr/>
            </a:pPr>
            <a:r>
              <a:rPr lang="ru-RU" sz="3200" dirty="0">
                <a:ln>
                  <a:solidFill>
                    <a:srgbClr val="DA7103"/>
                  </a:solidFill>
                </a:ln>
                <a:solidFill>
                  <a:srgbClr val="D66500"/>
                </a:solidFill>
                <a:latin typeface="Arial" panose="020B0604020202020204" pitchFamily="34" charset="0"/>
                <a:cs typeface="Arial" panose="020B0604020202020204" pitchFamily="34" charset="0"/>
              </a:rPr>
              <a:t>7,000 Ведических Пандитов рядом с Нью Дели</a:t>
            </a:r>
          </a:p>
        </p:txBody>
      </p:sp>
      <p:pic>
        <p:nvPicPr>
          <p:cNvPr id="12" name="Grafik 13" descr="49.png">
            <a:extLst>
              <a:ext uri="{FF2B5EF4-FFF2-40B4-BE49-F238E27FC236}">
                <a16:creationId xmlns:a16="http://schemas.microsoft.com/office/drawing/2014/main" id="{0E61467F-F80C-244F-B565-FD194F646532}"/>
              </a:ext>
            </a:extLst>
          </p:cNvPr>
          <p:cNvPicPr>
            <a:picLocks noChangeAspect="1"/>
          </p:cNvPicPr>
          <p:nvPr/>
        </p:nvPicPr>
        <p:blipFill>
          <a:blip r:embed="rId5">
            <a:lum contrast="9000"/>
          </a:blip>
          <a:srcRect b="7815"/>
          <a:stretch>
            <a:fillRect/>
          </a:stretch>
        </p:blipFill>
        <p:spPr bwMode="auto">
          <a:xfrm>
            <a:off x="2134123" y="1948860"/>
            <a:ext cx="6882437" cy="3858488"/>
          </a:xfrm>
          <a:prstGeom prst="rect">
            <a:avLst/>
          </a:prstGeom>
          <a:noFill/>
          <a:ln w="9525">
            <a:noFill/>
            <a:miter lim="800000"/>
            <a:headEnd/>
            <a:tailEnd/>
          </a:ln>
        </p:spPr>
      </p:pic>
      <p:sp>
        <p:nvSpPr>
          <p:cNvPr id="13" name="Text Box 3">
            <a:extLst>
              <a:ext uri="{FF2B5EF4-FFF2-40B4-BE49-F238E27FC236}">
                <a16:creationId xmlns:a16="http://schemas.microsoft.com/office/drawing/2014/main" id="{B5930F64-D57B-7A4B-9B1F-47AB8D7E39FA}"/>
              </a:ext>
            </a:extLst>
          </p:cNvPr>
          <p:cNvSpPr txBox="1">
            <a:spLocks noChangeArrowheads="1"/>
          </p:cNvSpPr>
          <p:nvPr/>
        </p:nvSpPr>
        <p:spPr bwMode="auto">
          <a:xfrm>
            <a:off x="6038973" y="2522201"/>
            <a:ext cx="4764027" cy="453530"/>
          </a:xfrm>
          <a:prstGeom prst="rect">
            <a:avLst/>
          </a:prstGeom>
          <a:noFill/>
          <a:ln w="9525">
            <a:noFill/>
            <a:miter lim="800000"/>
            <a:headEnd/>
            <a:tailEnd/>
          </a:ln>
        </p:spPr>
        <p:txBody>
          <a:bodyPr lIns="78921" tIns="39461" rIns="78921" bIns="39461">
            <a:prstTxWarp prst="textNoShape">
              <a:avLst/>
            </a:prstTxWarp>
          </a:bodyPr>
          <a:lstStyle/>
          <a:p>
            <a:pPr marL="157305" lvl="1" indent="-157305">
              <a:spcBef>
                <a:spcPts val="526"/>
              </a:spcBef>
              <a:buClr>
                <a:srgbClr val="663300"/>
              </a:buClr>
              <a:buSzPct val="61000"/>
              <a:buFont typeface="Arial" charset="-52"/>
              <a:buChar char="•"/>
              <a:tabLst>
                <a:tab pos="618083" algn="l"/>
                <a:tab pos="1010649" algn="l"/>
                <a:tab pos="1404608" algn="l"/>
                <a:tab pos="1798566" algn="l"/>
                <a:tab pos="2192524" algn="l"/>
                <a:tab pos="2586482" algn="l"/>
                <a:tab pos="2980441" algn="l"/>
                <a:tab pos="3374399" algn="l"/>
                <a:tab pos="3768358" algn="l"/>
                <a:tab pos="4162315" algn="l"/>
                <a:tab pos="4556274" algn="l"/>
                <a:tab pos="4950232" algn="l"/>
                <a:tab pos="5344191" algn="l"/>
                <a:tab pos="5738149" algn="l"/>
                <a:tab pos="6132107" algn="l"/>
                <a:tab pos="6526065" algn="l"/>
                <a:tab pos="6920024" algn="l"/>
                <a:tab pos="7313982" algn="l"/>
                <a:tab pos="7707940" algn="l"/>
                <a:tab pos="8101898" algn="l"/>
                <a:tab pos="8495857" algn="l"/>
              </a:tabLst>
            </a:pPr>
            <a:r>
              <a:rPr lang="ru-RU" sz="2100" dirty="0">
                <a:solidFill>
                  <a:srgbClr val="663300"/>
                </a:solidFill>
                <a:latin typeface="Arial" panose="020B0604020202020204" pitchFamily="34" charset="0"/>
                <a:cs typeface="Arial" panose="020B0604020202020204" pitchFamily="34" charset="0"/>
              </a:rPr>
              <a:t>Берлинская стена пала в 1989 году</a:t>
            </a:r>
          </a:p>
        </p:txBody>
      </p:sp>
      <p:sp>
        <p:nvSpPr>
          <p:cNvPr id="15" name="Text Box 3">
            <a:extLst>
              <a:ext uri="{FF2B5EF4-FFF2-40B4-BE49-F238E27FC236}">
                <a16:creationId xmlns:a16="http://schemas.microsoft.com/office/drawing/2014/main" id="{9760FEB1-D1D6-024B-A628-8AB539B429A3}"/>
              </a:ext>
            </a:extLst>
          </p:cNvPr>
          <p:cNvSpPr txBox="1">
            <a:spLocks noChangeArrowheads="1"/>
          </p:cNvSpPr>
          <p:nvPr/>
        </p:nvSpPr>
        <p:spPr bwMode="auto">
          <a:xfrm>
            <a:off x="6021122" y="3024251"/>
            <a:ext cx="5532833" cy="1110356"/>
          </a:xfrm>
          <a:prstGeom prst="rect">
            <a:avLst/>
          </a:prstGeom>
          <a:noFill/>
          <a:ln w="9525">
            <a:noFill/>
            <a:miter lim="800000"/>
            <a:headEnd/>
            <a:tailEnd/>
          </a:ln>
        </p:spPr>
        <p:txBody>
          <a:bodyPr lIns="78921" tIns="39461" rIns="78921" bIns="39461">
            <a:prstTxWarp prst="textNoShape">
              <a:avLst/>
            </a:prstTxWarp>
          </a:bodyPr>
          <a:lstStyle/>
          <a:p>
            <a:pPr marL="157305" lvl="1" indent="-157305">
              <a:spcBef>
                <a:spcPts val="526"/>
              </a:spcBef>
              <a:buClr>
                <a:srgbClr val="663300"/>
              </a:buClr>
              <a:buSzPct val="61000"/>
              <a:buFont typeface="Arial" charset="-52"/>
              <a:buChar char="•"/>
              <a:tabLst>
                <a:tab pos="618083" algn="l"/>
                <a:tab pos="1010649" algn="l"/>
                <a:tab pos="1404608" algn="l"/>
                <a:tab pos="1798566" algn="l"/>
                <a:tab pos="2192524" algn="l"/>
                <a:tab pos="2586482" algn="l"/>
                <a:tab pos="2980441" algn="l"/>
                <a:tab pos="3374399" algn="l"/>
                <a:tab pos="3768358" algn="l"/>
                <a:tab pos="4162315" algn="l"/>
                <a:tab pos="4556274" algn="l"/>
                <a:tab pos="4950232" algn="l"/>
                <a:tab pos="5344191" algn="l"/>
                <a:tab pos="5738149" algn="l"/>
                <a:tab pos="6132107" algn="l"/>
                <a:tab pos="6526065" algn="l"/>
                <a:tab pos="6920024" algn="l"/>
                <a:tab pos="7313982" algn="l"/>
                <a:tab pos="7707940" algn="l"/>
                <a:tab pos="8101898" algn="l"/>
                <a:tab pos="8495857" algn="l"/>
              </a:tabLst>
            </a:pPr>
            <a:r>
              <a:rPr lang="ru-RU" sz="2100" dirty="0">
                <a:solidFill>
                  <a:srgbClr val="663300"/>
                </a:solidFill>
                <a:latin typeface="Arial" panose="020B0604020202020204" pitchFamily="34" charset="0"/>
                <a:cs typeface="Arial" panose="020B0604020202020204" pitchFamily="34" charset="0"/>
              </a:rPr>
              <a:t>Конец холодной войны – Рональд Рейган: “Другое время, другая эра” </a:t>
            </a:r>
            <a:br>
              <a:rPr lang="ru-RU" sz="2100" dirty="0">
                <a:solidFill>
                  <a:srgbClr val="663300"/>
                </a:solidFill>
                <a:latin typeface="Arial" panose="020B0604020202020204" pitchFamily="34" charset="0"/>
                <a:cs typeface="Arial" panose="020B0604020202020204" pitchFamily="34" charset="0"/>
              </a:rPr>
            </a:br>
            <a:r>
              <a:rPr lang="ru-RU" sz="2100" dirty="0">
                <a:solidFill>
                  <a:srgbClr val="663300"/>
                </a:solidFill>
                <a:latin typeface="Arial" panose="020B0604020202020204" pitchFamily="34" charset="0"/>
                <a:cs typeface="Arial" panose="020B0604020202020204" pitchFamily="34" charset="0"/>
              </a:rPr>
              <a:t>(31.05.1988 г., во время визита в Москву)</a:t>
            </a:r>
          </a:p>
        </p:txBody>
      </p:sp>
      <p:sp>
        <p:nvSpPr>
          <p:cNvPr id="18" name="Text Box 3">
            <a:extLst>
              <a:ext uri="{FF2B5EF4-FFF2-40B4-BE49-F238E27FC236}">
                <a16:creationId xmlns:a16="http://schemas.microsoft.com/office/drawing/2014/main" id="{A6D52A35-E93A-FD48-88BA-BDEEF230D258}"/>
              </a:ext>
            </a:extLst>
          </p:cNvPr>
          <p:cNvSpPr txBox="1">
            <a:spLocks noChangeArrowheads="1"/>
          </p:cNvSpPr>
          <p:nvPr/>
        </p:nvSpPr>
        <p:spPr bwMode="auto">
          <a:xfrm>
            <a:off x="6021123" y="2050539"/>
            <a:ext cx="4976241" cy="337783"/>
          </a:xfrm>
          <a:prstGeom prst="rect">
            <a:avLst/>
          </a:prstGeom>
          <a:noFill/>
          <a:ln w="9525">
            <a:noFill/>
            <a:miter lim="800000"/>
            <a:headEnd/>
            <a:tailEnd/>
          </a:ln>
        </p:spPr>
        <p:txBody>
          <a:bodyPr lIns="78921" tIns="39461" rIns="78921" bIns="39461">
            <a:prstTxWarp prst="textNoShape">
              <a:avLst/>
            </a:prstTxWarp>
          </a:bodyPr>
          <a:lstStyle/>
          <a:p>
            <a:pPr marL="157305" lvl="1" indent="-157305">
              <a:spcBef>
                <a:spcPts val="526"/>
              </a:spcBef>
              <a:buClr>
                <a:srgbClr val="663300"/>
              </a:buClr>
              <a:buSzPct val="61000"/>
              <a:buFont typeface="Arial" charset="-52"/>
              <a:buChar char="•"/>
              <a:tabLst>
                <a:tab pos="618083" algn="l"/>
                <a:tab pos="1010649" algn="l"/>
                <a:tab pos="1404608" algn="l"/>
                <a:tab pos="1798566" algn="l"/>
                <a:tab pos="2192524" algn="l"/>
                <a:tab pos="2586482" algn="l"/>
                <a:tab pos="2980441" algn="l"/>
                <a:tab pos="3374399" algn="l"/>
                <a:tab pos="3768358" algn="l"/>
                <a:tab pos="4162315" algn="l"/>
                <a:tab pos="4556274" algn="l"/>
                <a:tab pos="4950232" algn="l"/>
                <a:tab pos="5344191" algn="l"/>
                <a:tab pos="5738149" algn="l"/>
                <a:tab pos="6132107" algn="l"/>
                <a:tab pos="6526065" algn="l"/>
                <a:tab pos="6920024" algn="l"/>
                <a:tab pos="7313982" algn="l"/>
                <a:tab pos="7707940" algn="l"/>
                <a:tab pos="8101898" algn="l"/>
                <a:tab pos="8495857" algn="l"/>
              </a:tabLst>
            </a:pPr>
            <a:r>
              <a:rPr lang="az-Cyrl-AZ" sz="2100" dirty="0">
                <a:solidFill>
                  <a:srgbClr val="663300"/>
                </a:solidFill>
                <a:latin typeface="Arial" panose="020B0604020202020204" pitchFamily="34" charset="0"/>
                <a:cs typeface="Arial" panose="020B0604020202020204" pitchFamily="34" charset="0"/>
              </a:rPr>
              <a:t>Прекращение мировых конфликтов</a:t>
            </a:r>
          </a:p>
        </p:txBody>
      </p:sp>
      <p:sp>
        <p:nvSpPr>
          <p:cNvPr id="19" name="Text Box 3">
            <a:extLst>
              <a:ext uri="{FF2B5EF4-FFF2-40B4-BE49-F238E27FC236}">
                <a16:creationId xmlns:a16="http://schemas.microsoft.com/office/drawing/2014/main" id="{C6265DD4-7FDD-F141-A874-56F074708B88}"/>
              </a:ext>
            </a:extLst>
          </p:cNvPr>
          <p:cNvSpPr txBox="1">
            <a:spLocks noChangeArrowheads="1"/>
          </p:cNvSpPr>
          <p:nvPr/>
        </p:nvSpPr>
        <p:spPr bwMode="auto">
          <a:xfrm>
            <a:off x="6038975" y="4181927"/>
            <a:ext cx="5119036" cy="549802"/>
          </a:xfrm>
          <a:prstGeom prst="rect">
            <a:avLst/>
          </a:prstGeom>
          <a:noFill/>
          <a:ln w="9525">
            <a:noFill/>
            <a:miter lim="800000"/>
            <a:headEnd/>
            <a:tailEnd/>
          </a:ln>
        </p:spPr>
        <p:txBody>
          <a:bodyPr lIns="78921" tIns="39461" rIns="78921" bIns="39461">
            <a:prstTxWarp prst="textNoShape">
              <a:avLst/>
            </a:prstTxWarp>
          </a:bodyPr>
          <a:lstStyle/>
          <a:p>
            <a:pPr marL="157305" lvl="1" indent="-157305">
              <a:spcBef>
                <a:spcPts val="526"/>
              </a:spcBef>
              <a:buClr>
                <a:srgbClr val="663300"/>
              </a:buClr>
              <a:buSzPct val="61000"/>
              <a:buFont typeface="Arial" charset="-52"/>
              <a:buChar char="•"/>
              <a:tabLst>
                <a:tab pos="618083" algn="l"/>
                <a:tab pos="1010649" algn="l"/>
                <a:tab pos="1404608" algn="l"/>
                <a:tab pos="1798566" algn="l"/>
                <a:tab pos="2192524" algn="l"/>
                <a:tab pos="2586482" algn="l"/>
                <a:tab pos="2980441" algn="l"/>
                <a:tab pos="3374399" algn="l"/>
                <a:tab pos="3768358" algn="l"/>
                <a:tab pos="4162315" algn="l"/>
                <a:tab pos="4556274" algn="l"/>
                <a:tab pos="4950232" algn="l"/>
                <a:tab pos="5344191" algn="l"/>
                <a:tab pos="5738149" algn="l"/>
                <a:tab pos="6132107" algn="l"/>
                <a:tab pos="6526065" algn="l"/>
                <a:tab pos="6920024" algn="l"/>
                <a:tab pos="7313982" algn="l"/>
                <a:tab pos="7707940" algn="l"/>
                <a:tab pos="8101898" algn="l"/>
                <a:tab pos="8495857" algn="l"/>
              </a:tabLst>
            </a:pPr>
            <a:r>
              <a:rPr lang="ru-RU" sz="2100" dirty="0">
                <a:solidFill>
                  <a:srgbClr val="663300"/>
                </a:solidFill>
                <a:latin typeface="Arial" panose="020B0604020202020204" pitchFamily="34" charset="0"/>
                <a:cs typeface="Arial" panose="020B0604020202020204" pitchFamily="34" charset="0"/>
              </a:rPr>
              <a:t>Ирано-иракская война закончилась </a:t>
            </a:r>
            <a:br>
              <a:rPr lang="ru-RU" sz="2100" dirty="0">
                <a:solidFill>
                  <a:srgbClr val="663300"/>
                </a:solidFill>
                <a:latin typeface="Arial" panose="020B0604020202020204" pitchFamily="34" charset="0"/>
                <a:cs typeface="Arial" panose="020B0604020202020204" pitchFamily="34" charset="0"/>
              </a:rPr>
            </a:br>
            <a:r>
              <a:rPr lang="ru-RU" sz="2100" dirty="0">
                <a:solidFill>
                  <a:srgbClr val="663300"/>
                </a:solidFill>
                <a:latin typeface="Arial" panose="020B0604020202020204" pitchFamily="34" charset="0"/>
                <a:cs typeface="Arial" panose="020B0604020202020204" pitchFamily="34" charset="0"/>
              </a:rPr>
              <a:t>в августе 1988 года (после 8 лет)</a:t>
            </a:r>
          </a:p>
        </p:txBody>
      </p:sp>
      <p:sp>
        <p:nvSpPr>
          <p:cNvPr id="21" name="Text Box 3">
            <a:extLst>
              <a:ext uri="{FF2B5EF4-FFF2-40B4-BE49-F238E27FC236}">
                <a16:creationId xmlns:a16="http://schemas.microsoft.com/office/drawing/2014/main" id="{8E0C43F8-C0D4-2A47-B588-8CA5452E7408}"/>
              </a:ext>
            </a:extLst>
          </p:cNvPr>
          <p:cNvSpPr txBox="1">
            <a:spLocks noChangeArrowheads="1"/>
          </p:cNvSpPr>
          <p:nvPr/>
        </p:nvSpPr>
        <p:spPr bwMode="auto">
          <a:xfrm>
            <a:off x="6021124" y="4981417"/>
            <a:ext cx="4765616" cy="718636"/>
          </a:xfrm>
          <a:prstGeom prst="rect">
            <a:avLst/>
          </a:prstGeom>
          <a:noFill/>
          <a:ln w="9525">
            <a:noFill/>
            <a:miter lim="800000"/>
            <a:headEnd/>
            <a:tailEnd/>
          </a:ln>
        </p:spPr>
        <p:txBody>
          <a:bodyPr lIns="78921" tIns="39461" rIns="78921" bIns="39461">
            <a:prstTxWarp prst="textNoShape">
              <a:avLst/>
            </a:prstTxWarp>
          </a:bodyPr>
          <a:lstStyle/>
          <a:p>
            <a:pPr marL="157305" lvl="1" indent="-157305">
              <a:spcBef>
                <a:spcPts val="526"/>
              </a:spcBef>
              <a:buClr>
                <a:srgbClr val="663300"/>
              </a:buClr>
              <a:buSzPct val="61000"/>
              <a:buFont typeface="Arial" charset="-52"/>
              <a:buChar char="•"/>
              <a:tabLst>
                <a:tab pos="618083" algn="l"/>
                <a:tab pos="1010649" algn="l"/>
                <a:tab pos="1404608" algn="l"/>
                <a:tab pos="1798566" algn="l"/>
                <a:tab pos="2192524" algn="l"/>
                <a:tab pos="2586482" algn="l"/>
                <a:tab pos="2980441" algn="l"/>
                <a:tab pos="3374399" algn="l"/>
                <a:tab pos="3768358" algn="l"/>
                <a:tab pos="4162315" algn="l"/>
                <a:tab pos="4556274" algn="l"/>
                <a:tab pos="4950232" algn="l"/>
                <a:tab pos="5344191" algn="l"/>
                <a:tab pos="5738149" algn="l"/>
                <a:tab pos="6132107" algn="l"/>
                <a:tab pos="6526065" algn="l"/>
                <a:tab pos="6920024" algn="l"/>
                <a:tab pos="7313982" algn="l"/>
                <a:tab pos="7707940" algn="l"/>
                <a:tab pos="8101898" algn="l"/>
                <a:tab pos="8495857" algn="l"/>
              </a:tabLst>
            </a:pPr>
            <a:r>
              <a:rPr lang="ru-RU" sz="2100" dirty="0">
                <a:solidFill>
                  <a:srgbClr val="663300"/>
                </a:solidFill>
                <a:latin typeface="Arial" panose="020B0604020202020204" pitchFamily="34" charset="0"/>
                <a:cs typeface="Arial" panose="020B0604020202020204" pitchFamily="34" charset="0"/>
              </a:rPr>
              <a:t>Война СССР в Афганистане закончилась (после 9 лет)</a:t>
            </a:r>
          </a:p>
        </p:txBody>
      </p:sp>
    </p:spTree>
    <p:extLst>
      <p:ext uri="{BB962C8B-B14F-4D97-AF65-F5344CB8AC3E}">
        <p14:creationId xmlns:p14="http://schemas.microsoft.com/office/powerpoint/2010/main" val="3429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20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20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20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build="p"/>
      <p:bldP spid="18" grpId="0" build="p"/>
      <p:bldP spid="19" grpId="0" build="p"/>
      <p:bldP spid="2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362815" y="109982"/>
            <a:ext cx="3720485" cy="1876898"/>
          </a:xfrm>
          <a:prstGeom prst="rect">
            <a:avLst/>
          </a:prstGeom>
          <a:noFill/>
          <a:ln>
            <a:noFill/>
          </a:ln>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r>
              <a:rPr lang="en-US" sz="2800" dirty="0">
                <a:ln>
                  <a:solidFill>
                    <a:srgbClr val="DA7103"/>
                  </a:solidFill>
                </a:ln>
                <a:solidFill>
                  <a:srgbClr val="D66500"/>
                </a:solidFill>
                <a:latin typeface="Arial" panose="020B0604020202020204" pitchFamily="34" charset="0"/>
                <a:cs typeface="Arial" panose="020B0604020202020204" pitchFamily="34" charset="0"/>
              </a:rPr>
              <a:t>11-</a:t>
            </a:r>
            <a:r>
              <a:rPr lang="ru-RU" sz="2800" dirty="0">
                <a:ln>
                  <a:solidFill>
                    <a:srgbClr val="DA7103"/>
                  </a:solidFill>
                </a:ln>
                <a:solidFill>
                  <a:srgbClr val="D66500"/>
                </a:solidFill>
                <a:latin typeface="Arial" panose="020B0604020202020204" pitchFamily="34" charset="0"/>
                <a:cs typeface="Arial" panose="020B0604020202020204" pitchFamily="34" charset="0"/>
              </a:rPr>
              <a:t>дневные</a:t>
            </a:r>
            <a:r>
              <a:rPr lang="en-US" sz="2800" dirty="0">
                <a:ln>
                  <a:solidFill>
                    <a:srgbClr val="DA7103"/>
                  </a:solidFill>
                </a:ln>
                <a:solidFill>
                  <a:srgbClr val="D66500"/>
                </a:solidFill>
                <a:latin typeface="Arial" panose="020B0604020202020204" pitchFamily="34" charset="0"/>
                <a:cs typeface="Arial" panose="020B0604020202020204" pitchFamily="34" charset="0"/>
              </a:rPr>
              <a:t> </a:t>
            </a:r>
          </a:p>
          <a:p>
            <a:pPr algn="ctr" eaLnBrk="1">
              <a:lnSpc>
                <a:spcPct val="96000"/>
              </a:lnSpc>
              <a:buClr>
                <a:srgbClr val="000000"/>
              </a:buClr>
              <a:buSzPct val="100000"/>
              <a:buFont typeface="Times New Roman" charset="0"/>
              <a:buNone/>
              <a:defRPr/>
            </a:pPr>
            <a:r>
              <a:rPr lang="ru-RU" sz="2800" dirty="0">
                <a:ln>
                  <a:solidFill>
                    <a:srgbClr val="DA7103"/>
                  </a:solidFill>
                </a:ln>
                <a:solidFill>
                  <a:srgbClr val="D66500"/>
                </a:solidFill>
                <a:latin typeface="Arial" panose="020B0604020202020204" pitchFamily="34" charset="0"/>
                <a:cs typeface="Arial" panose="020B0604020202020204" pitchFamily="34" charset="0"/>
              </a:rPr>
              <a:t>Национальные </a:t>
            </a:r>
            <a:r>
              <a:rPr lang="ru-RU" sz="2800" dirty="0" err="1">
                <a:ln>
                  <a:solidFill>
                    <a:srgbClr val="DA7103"/>
                  </a:solidFill>
                </a:ln>
                <a:solidFill>
                  <a:srgbClr val="D66500"/>
                </a:solidFill>
                <a:latin typeface="Arial" panose="020B0604020202020204" pitchFamily="34" charset="0"/>
                <a:cs typeface="Arial" panose="020B0604020202020204" pitchFamily="34" charset="0"/>
              </a:rPr>
              <a:t>Ягьи</a:t>
            </a:r>
            <a:endParaRPr lang="en-US" sz="2800" dirty="0">
              <a:ln>
                <a:solidFill>
                  <a:srgbClr val="DA7103"/>
                </a:solidFill>
              </a:ln>
              <a:solidFill>
                <a:srgbClr val="D66500"/>
              </a:solidFill>
              <a:latin typeface="Arial" panose="020B0604020202020204" pitchFamily="34" charset="0"/>
              <a:cs typeface="Arial" panose="020B0604020202020204" pitchFamily="34" charset="0"/>
            </a:endParaRPr>
          </a:p>
          <a:p>
            <a:pPr algn="ctr" eaLnBrk="1">
              <a:lnSpc>
                <a:spcPct val="96000"/>
              </a:lnSpc>
              <a:buClr>
                <a:srgbClr val="000000"/>
              </a:buClr>
              <a:buSzPct val="100000"/>
              <a:buFont typeface="Times New Roman" charset="0"/>
              <a:buNone/>
              <a:defRPr/>
            </a:pPr>
            <a:r>
              <a:rPr lang="ru-RU" sz="2800" dirty="0">
                <a:ln>
                  <a:solidFill>
                    <a:srgbClr val="DA7103"/>
                  </a:solidFill>
                </a:ln>
                <a:solidFill>
                  <a:srgbClr val="D66500"/>
                </a:solidFill>
                <a:latin typeface="Arial" panose="020B0604020202020204" pitchFamily="34" charset="0"/>
                <a:cs typeface="Arial" panose="020B0604020202020204" pitchFamily="34" charset="0"/>
              </a:rPr>
              <a:t>для стран</a:t>
            </a:r>
            <a:endParaRPr lang="en-US" sz="2800" dirty="0">
              <a:ln>
                <a:solidFill>
                  <a:srgbClr val="DA7103"/>
                </a:solidFill>
              </a:ln>
              <a:solidFill>
                <a:srgbClr val="D66500"/>
              </a:solidFill>
              <a:latin typeface="Arial" panose="020B0604020202020204" pitchFamily="34" charset="0"/>
              <a:cs typeface="Arial" panose="020B0604020202020204" pitchFamily="34" charset="0"/>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p:txBody>
      </p:sp>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865476" y="329583"/>
            <a:ext cx="705442" cy="665699"/>
          </a:xfrm>
          <a:prstGeom prst="rect">
            <a:avLst/>
          </a:prstGeom>
        </p:spPr>
      </p:pic>
      <p:sp>
        <p:nvSpPr>
          <p:cNvPr id="19" name="TextBox 18"/>
          <p:cNvSpPr txBox="1"/>
          <p:nvPr/>
        </p:nvSpPr>
        <p:spPr>
          <a:xfrm>
            <a:off x="6433242" y="1895198"/>
            <a:ext cx="3963826" cy="923330"/>
          </a:xfrm>
          <a:prstGeom prst="rect">
            <a:avLst/>
          </a:prstGeom>
          <a:noFill/>
        </p:spPr>
        <p:txBody>
          <a:bodyPr wrap="square" rtlCol="0">
            <a:spAutoFit/>
          </a:bodyPr>
          <a:lstStyle/>
          <a:p>
            <a:pPr algn="ctr"/>
            <a:r>
              <a:rPr lang="en-US" dirty="0">
                <a:solidFill>
                  <a:srgbClr val="6D4135"/>
                </a:solidFill>
                <a:latin typeface="Arial" panose="020B0604020202020204" pitchFamily="34" charset="0"/>
                <a:cs typeface="Arial" panose="020B0604020202020204" pitchFamily="34" charset="0"/>
              </a:rPr>
              <a:t>  </a:t>
            </a:r>
            <a:r>
              <a:rPr lang="ru-RU" dirty="0">
                <a:solidFill>
                  <a:srgbClr val="663333"/>
                </a:solidFill>
                <a:latin typeface="Arial" panose="020B0604020202020204" pitchFamily="34" charset="0"/>
                <a:cs typeface="Arial" panose="020B0604020202020204" pitchFamily="34" charset="0"/>
              </a:rPr>
              <a:t>Приносят благословение природы человеку, его  семье и всему миру</a:t>
            </a:r>
          </a:p>
        </p:txBody>
      </p:sp>
      <p:sp>
        <p:nvSpPr>
          <p:cNvPr id="23" name="TextBox 22"/>
          <p:cNvSpPr txBox="1"/>
          <p:nvPr/>
        </p:nvSpPr>
        <p:spPr>
          <a:xfrm>
            <a:off x="2384384" y="1876021"/>
            <a:ext cx="3698916" cy="923330"/>
          </a:xfrm>
          <a:prstGeom prst="rect">
            <a:avLst/>
          </a:prstGeom>
          <a:noFill/>
        </p:spPr>
        <p:txBody>
          <a:bodyPr wrap="square" rtlCol="0">
            <a:spAutoFit/>
          </a:bodyPr>
          <a:lstStyle/>
          <a:p>
            <a:pPr algn="ctr"/>
            <a:r>
              <a:rPr lang="ru-RU" dirty="0">
                <a:solidFill>
                  <a:srgbClr val="663333"/>
                </a:solidFill>
                <a:latin typeface="Arial" panose="020B0604020202020204" pitchFamily="34" charset="0"/>
                <a:cs typeface="Arial" panose="020B0604020202020204" pitchFamily="34" charset="0"/>
              </a:rPr>
              <a:t>Усиливают  успех и помогают в предотвращении проблем для всей страны</a:t>
            </a:r>
          </a:p>
        </p:txBody>
      </p:sp>
      <p:sp>
        <p:nvSpPr>
          <p:cNvPr id="24" name="Text Box 3"/>
          <p:cNvSpPr txBox="1">
            <a:spLocks noChangeArrowheads="1"/>
          </p:cNvSpPr>
          <p:nvPr/>
        </p:nvSpPr>
        <p:spPr bwMode="auto">
          <a:xfrm>
            <a:off x="6239433" y="386356"/>
            <a:ext cx="4157635" cy="1512386"/>
          </a:xfrm>
          <a:prstGeom prst="rect">
            <a:avLst/>
          </a:prstGeom>
          <a:noFill/>
          <a:ln>
            <a:noFill/>
          </a:ln>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ctr" eaLnBrk="1">
              <a:lnSpc>
                <a:spcPct val="96000"/>
              </a:lnSpc>
              <a:buClr>
                <a:srgbClr val="000000"/>
              </a:buClr>
              <a:buSzPct val="100000"/>
              <a:buFont typeface="Times New Roman" charset="0"/>
              <a:buNone/>
              <a:defRPr/>
            </a:pPr>
            <a:endParaRPr lang="en-US" sz="800" dirty="0">
              <a:ln>
                <a:solidFill>
                  <a:srgbClr val="DA7103"/>
                </a:solidFill>
              </a:ln>
              <a:solidFill>
                <a:srgbClr val="DA7103"/>
              </a:solidFill>
              <a:latin typeface="+mj-lt"/>
            </a:endParaRPr>
          </a:p>
          <a:p>
            <a:pPr algn="ctr" eaLnBrk="1">
              <a:lnSpc>
                <a:spcPct val="96000"/>
              </a:lnSpc>
              <a:buClr>
                <a:srgbClr val="000000"/>
              </a:buClr>
              <a:buSzPct val="100000"/>
              <a:defRPr/>
            </a:pPr>
            <a:r>
              <a:rPr lang="en-US" sz="2800" dirty="0">
                <a:ln>
                  <a:solidFill>
                    <a:srgbClr val="DA7103"/>
                  </a:solidFill>
                </a:ln>
                <a:solidFill>
                  <a:srgbClr val="D66500"/>
                </a:solidFill>
                <a:latin typeface="Arial" panose="020B0604020202020204" pitchFamily="34" charset="0"/>
                <a:cs typeface="Arial" panose="020B0604020202020204" pitchFamily="34" charset="0"/>
              </a:rPr>
              <a:t>1-</a:t>
            </a:r>
            <a:r>
              <a:rPr lang="ru-RU" sz="2800" dirty="0">
                <a:ln>
                  <a:solidFill>
                    <a:srgbClr val="DA7103"/>
                  </a:solidFill>
                </a:ln>
                <a:solidFill>
                  <a:srgbClr val="D66500"/>
                </a:solidFill>
                <a:latin typeface="Arial" panose="020B0604020202020204" pitchFamily="34" charset="0"/>
                <a:cs typeface="Arial" panose="020B0604020202020204" pitchFamily="34" charset="0"/>
              </a:rPr>
              <a:t>дневные</a:t>
            </a:r>
            <a:r>
              <a:rPr lang="en-US" sz="2800" dirty="0">
                <a:ln>
                  <a:solidFill>
                    <a:srgbClr val="DA7103"/>
                  </a:solidFill>
                </a:ln>
                <a:solidFill>
                  <a:srgbClr val="D66500"/>
                </a:solidFill>
                <a:latin typeface="Arial" panose="020B0604020202020204" pitchFamily="34" charset="0"/>
                <a:cs typeface="Arial" panose="020B0604020202020204" pitchFamily="34" charset="0"/>
              </a:rPr>
              <a:t> </a:t>
            </a:r>
          </a:p>
          <a:p>
            <a:pPr algn="ctr" eaLnBrk="1">
              <a:lnSpc>
                <a:spcPct val="96000"/>
              </a:lnSpc>
              <a:buClr>
                <a:srgbClr val="000000"/>
              </a:buClr>
              <a:buSzPct val="100000"/>
              <a:defRPr/>
            </a:pPr>
            <a:r>
              <a:rPr lang="ru-RU" sz="2800" dirty="0">
                <a:ln>
                  <a:solidFill>
                    <a:srgbClr val="DA7103"/>
                  </a:solidFill>
                </a:ln>
                <a:solidFill>
                  <a:srgbClr val="D66500"/>
                </a:solidFill>
                <a:latin typeface="Arial" panose="020B0604020202020204" pitchFamily="34" charset="0"/>
                <a:cs typeface="Arial" panose="020B0604020202020204" pitchFamily="34" charset="0"/>
              </a:rPr>
              <a:t>Специальные </a:t>
            </a:r>
            <a:r>
              <a:rPr lang="ru-RU" sz="2800" dirty="0" err="1">
                <a:ln>
                  <a:solidFill>
                    <a:srgbClr val="DA7103"/>
                  </a:solidFill>
                </a:ln>
                <a:solidFill>
                  <a:srgbClr val="D66500"/>
                </a:solidFill>
                <a:latin typeface="Arial" panose="020B0604020202020204" pitchFamily="34" charset="0"/>
                <a:cs typeface="Arial" panose="020B0604020202020204" pitchFamily="34" charset="0"/>
              </a:rPr>
              <a:t>Ягьи</a:t>
            </a:r>
            <a:endParaRPr lang="en-US" sz="2800" dirty="0">
              <a:ln>
                <a:solidFill>
                  <a:srgbClr val="DA7103"/>
                </a:solidFill>
              </a:ln>
              <a:solidFill>
                <a:srgbClr val="D66500"/>
              </a:solidFill>
              <a:latin typeface="Arial" panose="020B0604020202020204" pitchFamily="34" charset="0"/>
              <a:cs typeface="Arial" panose="020B0604020202020204" pitchFamily="34" charset="0"/>
            </a:endParaRPr>
          </a:p>
          <a:p>
            <a:pPr algn="ctr" eaLnBrk="1">
              <a:lnSpc>
                <a:spcPct val="96000"/>
              </a:lnSpc>
              <a:buClr>
                <a:srgbClr val="000000"/>
              </a:buClr>
              <a:buSzPct val="100000"/>
              <a:defRPr/>
            </a:pPr>
            <a:r>
              <a:rPr lang="ru-RU" sz="2800" dirty="0">
                <a:ln>
                  <a:solidFill>
                    <a:srgbClr val="DA7103"/>
                  </a:solidFill>
                </a:ln>
                <a:solidFill>
                  <a:srgbClr val="D66500"/>
                </a:solidFill>
                <a:latin typeface="Arial" panose="020B0604020202020204" pitchFamily="34" charset="0"/>
                <a:cs typeface="Arial" panose="020B0604020202020204" pitchFamily="34" charset="0"/>
              </a:rPr>
              <a:t>для людей</a:t>
            </a:r>
            <a:endParaRPr lang="en-US" sz="2800" dirty="0">
              <a:ln>
                <a:solidFill>
                  <a:srgbClr val="DA7103"/>
                </a:solidFill>
              </a:ln>
              <a:solidFill>
                <a:srgbClr val="D66500"/>
              </a:solidFill>
              <a:latin typeface="Arial" panose="020B0604020202020204" pitchFamily="34" charset="0"/>
              <a:cs typeface="Arial" panose="020B0604020202020204" pitchFamily="34" charset="0"/>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p:txBody>
      </p:sp>
      <p:pic>
        <p:nvPicPr>
          <p:cNvPr id="33" name="Picture 32" descr="Exp NY stage 600.jpg"/>
          <p:cNvPicPr>
            <a:picLocks noChangeAspect="1"/>
          </p:cNvPicPr>
          <p:nvPr/>
        </p:nvPicPr>
        <p:blipFill>
          <a:blip r:embed="rId4"/>
          <a:srcRect b="16313"/>
          <a:stretch>
            <a:fillRect/>
          </a:stretch>
        </p:blipFill>
        <p:spPr>
          <a:xfrm>
            <a:off x="2251825" y="2958382"/>
            <a:ext cx="7666831" cy="3261546"/>
          </a:xfrm>
          <a:prstGeom prst="rect">
            <a:avLst/>
          </a:prstGeom>
        </p:spPr>
      </p:pic>
      <p:cxnSp>
        <p:nvCxnSpPr>
          <p:cNvPr id="34" name="Straight Connector 33"/>
          <p:cNvCxnSpPr/>
          <p:nvPr/>
        </p:nvCxnSpPr>
        <p:spPr>
          <a:xfrm rot="5400000" flipH="1" flipV="1">
            <a:off x="4965652" y="1717935"/>
            <a:ext cx="2269862" cy="1"/>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Orange strip website SY reminder550.jpg"/>
          <p:cNvPicPr>
            <a:picLocks noChangeAspect="1"/>
          </p:cNvPicPr>
          <p:nvPr/>
        </p:nvPicPr>
        <p:blipFill>
          <a:blip r:embed="rId5"/>
          <a:stretch>
            <a:fillRect/>
          </a:stretch>
        </p:blipFill>
        <p:spPr>
          <a:xfrm>
            <a:off x="1" y="6404470"/>
            <a:ext cx="12191999" cy="453530"/>
          </a:xfrm>
          <a:prstGeom prst="rect">
            <a:avLst/>
          </a:prstGeom>
        </p:spPr>
      </p:pic>
      <p:sp>
        <p:nvSpPr>
          <p:cNvPr id="17" name="TextBox 16"/>
          <p:cNvSpPr txBox="1"/>
          <p:nvPr/>
        </p:nvSpPr>
        <p:spPr>
          <a:xfrm>
            <a:off x="3704841" y="6403571"/>
            <a:ext cx="5381633"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15</a:t>
            </a:fld>
            <a:endParaRPr lang="de-DE" sz="2000" dirty="0">
              <a:solidFill>
                <a:schemeClr val="accent6">
                  <a:lumMod val="20000"/>
                  <a:lumOff val="8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A86F9594-2C60-5B44-9696-31184252CEF0}"/>
              </a:ext>
            </a:extLst>
          </p:cNvPr>
          <p:cNvSpPr>
            <a:spLocks noChangeArrowheads="1"/>
          </p:cNvSpPr>
          <p:nvPr/>
        </p:nvSpPr>
        <p:spPr bwMode="auto">
          <a:xfrm>
            <a:off x="983456" y="1636493"/>
            <a:ext cx="10225088" cy="3755965"/>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az-Cyrl-AZ" sz="3600" dirty="0">
                <a:solidFill>
                  <a:srgbClr val="DA7103"/>
                </a:solidFill>
                <a:latin typeface="Arial" panose="020B0604020202020204" pitchFamily="34" charset="0"/>
                <a:cs typeface="Arial" panose="020B0604020202020204" pitchFamily="34" charset="0"/>
              </a:rPr>
              <a:t>ДЕКЛАМАЦИИ</a:t>
            </a:r>
          </a:p>
          <a:p>
            <a:pPr algn="ctr">
              <a:lnSpc>
                <a:spcPct val="96000"/>
              </a:lnSpc>
              <a:buClr>
                <a:srgbClr val="000000"/>
              </a:buClr>
              <a:buSzPct val="100000"/>
            </a:pPr>
            <a:r>
              <a:rPr lang="az-Cyrl-AZ" sz="3600" dirty="0">
                <a:solidFill>
                  <a:srgbClr val="DA7103"/>
                </a:solidFill>
                <a:latin typeface="Arial" panose="020B0604020202020204" pitchFamily="34" charset="0"/>
                <a:cs typeface="Arial" panose="020B0604020202020204" pitchFamily="34" charset="0"/>
              </a:rPr>
              <a:t>Ведических Пандитов Махариши</a:t>
            </a:r>
          </a:p>
          <a:p>
            <a:pPr algn="ctr">
              <a:lnSpc>
                <a:spcPct val="96000"/>
              </a:lnSpc>
              <a:buClr>
                <a:srgbClr val="000000"/>
              </a:buClr>
              <a:buSzPct val="100000"/>
            </a:pPr>
            <a:endParaRPr lang="en-US" sz="36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hlinkClick r:id="rId3"/>
              </a:rPr>
              <a:t>https://vedicpandits.org/ganesh-recitation/</a:t>
            </a:r>
            <a:endParaRPr lang="en-US" sz="28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endParaRPr lang="en-US" sz="28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az-Cyrl-AZ" sz="2800" dirty="0">
                <a:solidFill>
                  <a:srgbClr val="DA7103"/>
                </a:solidFill>
                <a:latin typeface="Arial" panose="020B0604020202020204" pitchFamily="34" charset="0"/>
                <a:cs typeface="Arial" panose="020B0604020202020204" pitchFamily="34" charset="0"/>
              </a:rPr>
              <a:t>ИЛИ</a:t>
            </a: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hlinkClick r:id="rId4"/>
              </a:rPr>
              <a:t>https://vedicpandits.org/recitation-clips-for-newsletters/#ganesh</a:t>
            </a:r>
            <a:endParaRPr lang="en-US" sz="28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1339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452419" y="6455669"/>
            <a:ext cx="5111621"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17</a:t>
            </a:fld>
            <a:endParaRPr lang="de-DE" sz="2000" dirty="0">
              <a:solidFill>
                <a:schemeClr val="accent6">
                  <a:lumMod val="20000"/>
                  <a:lumOff val="80000"/>
                </a:schemeClr>
              </a:solidFill>
            </a:endParaRPr>
          </a:p>
        </p:txBody>
      </p:sp>
      <p:sp>
        <p:nvSpPr>
          <p:cNvPr id="10" name="Title 1">
            <a:extLst>
              <a:ext uri="{FF2B5EF4-FFF2-40B4-BE49-F238E27FC236}">
                <a16:creationId xmlns:a16="http://schemas.microsoft.com/office/drawing/2014/main" id="{E8D2DF56-9C66-9444-919C-CA0566261160}"/>
              </a:ext>
            </a:extLst>
          </p:cNvPr>
          <p:cNvSpPr txBox="1">
            <a:spLocks/>
          </p:cNvSpPr>
          <p:nvPr/>
        </p:nvSpPr>
        <p:spPr bwMode="auto">
          <a:xfrm>
            <a:off x="2049766" y="492555"/>
            <a:ext cx="7387762" cy="1017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algn="ctr" defTabSz="449263" eaLnBrk="0" fontAlgn="base" hangingPunct="0">
              <a:lnSpc>
                <a:spcPct val="96000"/>
              </a:lnSpc>
              <a:spcBef>
                <a:spcPct val="0"/>
              </a:spcBef>
              <a:spcAft>
                <a:spcPct val="0"/>
              </a:spcAft>
              <a:buClr>
                <a:srgbClr val="000000"/>
              </a:buClr>
              <a:buSzPct val="100000"/>
              <a:defRPr/>
            </a:pPr>
            <a:r>
              <a:rPr lang="ru-RU" sz="4000" kern="0" dirty="0">
                <a:solidFill>
                  <a:srgbClr val="D66500"/>
                </a:solidFill>
                <a:latin typeface="Arial" panose="020B0604020202020204" pitchFamily="34" charset="0"/>
                <a:ea typeface="ＭＳ Ｐゴシック" charset="-128"/>
                <a:cs typeface="Arial" panose="020B0604020202020204" pitchFamily="34" charset="0"/>
              </a:rPr>
              <a:t>Как достичь цели – разнообразные подходы </a:t>
            </a:r>
            <a:endParaRPr lang="en-US" sz="4000" kern="0" dirty="0">
              <a:solidFill>
                <a:srgbClr val="D66500"/>
              </a:solidFill>
              <a:latin typeface="Arial" panose="020B0604020202020204" pitchFamily="34" charset="0"/>
              <a:ea typeface="ＭＳ Ｐゴシック" charset="-128"/>
              <a:cs typeface="Arial" panose="020B0604020202020204" pitchFamily="34" charset="0"/>
            </a:endParaRPr>
          </a:p>
        </p:txBody>
      </p:sp>
      <p:pic>
        <p:nvPicPr>
          <p:cNvPr id="12" name="Picture 2">
            <a:extLst>
              <a:ext uri="{FF2B5EF4-FFF2-40B4-BE49-F238E27FC236}">
                <a16:creationId xmlns:a16="http://schemas.microsoft.com/office/drawing/2014/main" id="{BC9752FA-F0D1-C940-9512-F2A10DCDA016}"/>
              </a:ext>
            </a:extLst>
          </p:cNvPr>
          <p:cNvPicPr>
            <a:picLocks noChangeAspect="1" noChangeArrowheads="1"/>
          </p:cNvPicPr>
          <p:nvPr/>
        </p:nvPicPr>
        <p:blipFill>
          <a:blip r:embed="rId5"/>
          <a:srcRect/>
          <a:stretch>
            <a:fillRect/>
          </a:stretch>
        </p:blipFill>
        <p:spPr bwMode="auto">
          <a:xfrm>
            <a:off x="2461629" y="1584536"/>
            <a:ext cx="7154863" cy="4664539"/>
          </a:xfrm>
          <a:prstGeom prst="rect">
            <a:avLst/>
          </a:prstGeom>
          <a:noFill/>
          <a:ln w="9525">
            <a:noFill/>
            <a:miter lim="800000"/>
            <a:headEnd/>
            <a:tailEnd/>
          </a:ln>
        </p:spPr>
      </p:pic>
      <p:pic>
        <p:nvPicPr>
          <p:cNvPr id="13" name="Picture 12" descr="Screen Shot 2018-08-14 at 22.32.55.png">
            <a:extLst>
              <a:ext uri="{FF2B5EF4-FFF2-40B4-BE49-F238E27FC236}">
                <a16:creationId xmlns:a16="http://schemas.microsoft.com/office/drawing/2014/main" id="{D8ECD94B-655D-3349-8D6B-623892A1C851}"/>
              </a:ext>
            </a:extLst>
          </p:cNvPr>
          <p:cNvPicPr>
            <a:picLocks noChangeAspect="1"/>
          </p:cNvPicPr>
          <p:nvPr/>
        </p:nvPicPr>
        <p:blipFill>
          <a:blip r:embed="rId6">
            <a:lum bright="20000"/>
          </a:blip>
          <a:stretch>
            <a:fillRect/>
          </a:stretch>
        </p:blipFill>
        <p:spPr>
          <a:xfrm>
            <a:off x="7591826" y="1950750"/>
            <a:ext cx="3213010" cy="3750656"/>
          </a:xfrm>
          <a:prstGeom prst="rect">
            <a:avLst/>
          </a:prstGeom>
          <a:ln>
            <a:noFill/>
          </a:ln>
          <a:effectLst/>
        </p:spPr>
      </p:pic>
      <p:pic>
        <p:nvPicPr>
          <p:cNvPr id="19" name="Picture 18">
            <a:extLst>
              <a:ext uri="{FF2B5EF4-FFF2-40B4-BE49-F238E27FC236}">
                <a16:creationId xmlns:a16="http://schemas.microsoft.com/office/drawing/2014/main" id="{1A0C45C2-9D11-6A44-8922-3922069201F3}"/>
              </a:ext>
            </a:extLst>
          </p:cNvPr>
          <p:cNvPicPr>
            <a:picLocks noChangeAspect="1"/>
          </p:cNvPicPr>
          <p:nvPr/>
        </p:nvPicPr>
        <p:blipFill>
          <a:blip r:embed="rId7"/>
          <a:stretch>
            <a:fillRect/>
          </a:stretch>
        </p:blipFill>
        <p:spPr>
          <a:xfrm>
            <a:off x="3238694" y="2862071"/>
            <a:ext cx="1383875" cy="1383875"/>
          </a:xfrm>
          <a:prstGeom prst="rect">
            <a:avLst/>
          </a:prstGeom>
          <a:ln>
            <a:noFill/>
          </a:ln>
          <a:effectLst>
            <a:softEdge rad="112500"/>
          </a:effectLst>
        </p:spPr>
      </p:pic>
      <p:pic>
        <p:nvPicPr>
          <p:cNvPr id="21" name="Picture 20">
            <a:extLst>
              <a:ext uri="{FF2B5EF4-FFF2-40B4-BE49-F238E27FC236}">
                <a16:creationId xmlns:a16="http://schemas.microsoft.com/office/drawing/2014/main" id="{75112202-02B0-2848-9EAD-9F46A1C696AB}"/>
              </a:ext>
            </a:extLst>
          </p:cNvPr>
          <p:cNvPicPr>
            <a:picLocks noChangeAspect="1"/>
          </p:cNvPicPr>
          <p:nvPr/>
        </p:nvPicPr>
        <p:blipFill>
          <a:blip r:embed="rId8"/>
          <a:stretch>
            <a:fillRect/>
          </a:stretch>
        </p:blipFill>
        <p:spPr>
          <a:xfrm>
            <a:off x="5151557" y="3483338"/>
            <a:ext cx="1648698" cy="1560375"/>
          </a:xfrm>
          <a:prstGeom prst="rect">
            <a:avLst/>
          </a:prstGeom>
          <a:ln>
            <a:noFill/>
          </a:ln>
          <a:effectLst>
            <a:softEdge rad="112500"/>
          </a:effectLst>
        </p:spPr>
      </p:pic>
      <p:sp>
        <p:nvSpPr>
          <p:cNvPr id="7" name="TextBox 6">
            <a:extLst>
              <a:ext uri="{FF2B5EF4-FFF2-40B4-BE49-F238E27FC236}">
                <a16:creationId xmlns:a16="http://schemas.microsoft.com/office/drawing/2014/main" id="{1C7C9D45-E24A-B24A-999F-F3DB73B3F9CD}"/>
              </a:ext>
            </a:extLst>
          </p:cNvPr>
          <p:cNvSpPr txBox="1"/>
          <p:nvPr/>
        </p:nvSpPr>
        <p:spPr>
          <a:xfrm>
            <a:off x="4919299" y="3804562"/>
            <a:ext cx="2069330" cy="1015663"/>
          </a:xfrm>
          <a:prstGeom prst="rect">
            <a:avLst/>
          </a:prstGeom>
          <a:noFill/>
        </p:spPr>
        <p:txBody>
          <a:bodyPr wrap="square" rtlCol="0">
            <a:spAutoFit/>
          </a:bodyPr>
          <a:lstStyle/>
          <a:p>
            <a:pPr algn="ctr"/>
            <a:r>
              <a:rPr lang="ru-RU" sz="2000" b="1" dirty="0">
                <a:solidFill>
                  <a:srgbClr val="663333"/>
                </a:solidFill>
                <a:latin typeface="Arial" panose="020B0604020202020204" pitchFamily="34" charset="0"/>
                <a:cs typeface="Arial" panose="020B0604020202020204" pitchFamily="34" charset="0"/>
              </a:rPr>
              <a:t>Всемирное</a:t>
            </a:r>
            <a:br>
              <a:rPr lang="ru-RU" sz="2000" b="1" dirty="0">
                <a:solidFill>
                  <a:srgbClr val="663333"/>
                </a:solidFill>
                <a:latin typeface="Arial" panose="020B0604020202020204" pitchFamily="34" charset="0"/>
                <a:cs typeface="Arial" panose="020B0604020202020204" pitchFamily="34" charset="0"/>
              </a:rPr>
            </a:br>
            <a:r>
              <a:rPr lang="ru-RU" sz="2000" b="1" dirty="0">
                <a:solidFill>
                  <a:srgbClr val="663333"/>
                </a:solidFill>
                <a:latin typeface="Arial" panose="020B0604020202020204" pitchFamily="34" charset="0"/>
                <a:cs typeface="Arial" panose="020B0604020202020204" pitchFamily="34" charset="0"/>
              </a:rPr>
              <a:t>ежемесячное</a:t>
            </a:r>
            <a:br>
              <a:rPr lang="ru-RU" sz="2000" b="1" dirty="0">
                <a:solidFill>
                  <a:srgbClr val="663333"/>
                </a:solidFill>
                <a:latin typeface="Arial" panose="020B0604020202020204" pitchFamily="34" charset="0"/>
                <a:cs typeface="Arial" panose="020B0604020202020204" pitchFamily="34" charset="0"/>
              </a:rPr>
            </a:br>
            <a:r>
              <a:rPr lang="ru-RU" sz="2000" b="1" dirty="0">
                <a:solidFill>
                  <a:srgbClr val="663333"/>
                </a:solidFill>
                <a:latin typeface="Arial" panose="020B0604020202020204" pitchFamily="34" charset="0"/>
                <a:cs typeface="Arial" panose="020B0604020202020204" pitchFamily="34" charset="0"/>
              </a:rPr>
              <a:t>спонсорство</a:t>
            </a:r>
            <a:endParaRPr lang="en-US" sz="2000" b="1" dirty="0">
              <a:solidFill>
                <a:srgbClr val="663333"/>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457BBD2-5B07-A24D-ADAE-3DFBB700C41B}"/>
              </a:ext>
            </a:extLst>
          </p:cNvPr>
          <p:cNvSpPr txBox="1"/>
          <p:nvPr/>
        </p:nvSpPr>
        <p:spPr>
          <a:xfrm>
            <a:off x="2874647" y="3229559"/>
            <a:ext cx="1631635" cy="707886"/>
          </a:xfrm>
          <a:prstGeom prst="rect">
            <a:avLst/>
          </a:prstGeom>
          <a:noFill/>
        </p:spPr>
        <p:txBody>
          <a:bodyPr wrap="square" rtlCol="0">
            <a:spAutoFit/>
          </a:bodyPr>
          <a:lstStyle/>
          <a:p>
            <a:r>
              <a:rPr lang="ru-RU" sz="2000" b="1" dirty="0">
                <a:solidFill>
                  <a:srgbClr val="663333"/>
                </a:solidFill>
                <a:latin typeface="Arial" panose="020B0604020202020204" pitchFamily="34" charset="0"/>
                <a:cs typeface="Arial" panose="020B0604020202020204" pitchFamily="34" charset="0"/>
              </a:rPr>
              <a:t>Основные</a:t>
            </a:r>
            <a:endParaRPr lang="en-US" sz="2000" b="1" dirty="0">
              <a:solidFill>
                <a:srgbClr val="663333"/>
              </a:solidFill>
              <a:latin typeface="Arial" panose="020B0604020202020204" pitchFamily="34" charset="0"/>
              <a:cs typeface="Arial" panose="020B0604020202020204" pitchFamily="34" charset="0"/>
            </a:endParaRPr>
          </a:p>
          <a:p>
            <a:r>
              <a:rPr lang="ru-RU" sz="2000" b="1" dirty="0">
                <a:solidFill>
                  <a:srgbClr val="663333"/>
                </a:solidFill>
                <a:latin typeface="Arial" panose="020B0604020202020204" pitchFamily="34" charset="0"/>
                <a:cs typeface="Arial" panose="020B0604020202020204" pitchFamily="34" charset="0"/>
              </a:rPr>
              <a:t>спонсоры</a:t>
            </a:r>
            <a:endParaRPr lang="en-US" sz="2000" b="1" dirty="0">
              <a:solidFill>
                <a:srgbClr val="663333"/>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DE15FF5-25CE-3B45-9839-55FA91735393}"/>
              </a:ext>
            </a:extLst>
          </p:cNvPr>
          <p:cNvSpPr txBox="1"/>
          <p:nvPr/>
        </p:nvSpPr>
        <p:spPr>
          <a:xfrm>
            <a:off x="7567892" y="2173311"/>
            <a:ext cx="4024733" cy="338554"/>
          </a:xfrm>
          <a:prstGeom prst="rect">
            <a:avLst/>
          </a:prstGeom>
          <a:noFill/>
        </p:spPr>
        <p:txBody>
          <a:bodyPr wrap="square" rtlCol="0">
            <a:spAutoFit/>
          </a:bodyPr>
          <a:lstStyle/>
          <a:p>
            <a:r>
              <a:rPr lang="ru-RU" sz="1600" dirty="0">
                <a:solidFill>
                  <a:srgbClr val="663333"/>
                </a:solidFill>
                <a:latin typeface="Arial" panose="020B0604020202020204" pitchFamily="34" charset="0"/>
                <a:cs typeface="Arial" panose="020B0604020202020204" pitchFamily="34" charset="0"/>
              </a:rPr>
              <a:t>Всемирное ежемесячное спонсорство</a:t>
            </a:r>
            <a:endParaRPr lang="en-US" sz="1600" dirty="0">
              <a:solidFill>
                <a:srgbClr val="663333"/>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78F87C5-5C17-C241-8C7A-EA1D5FCCE0FF}"/>
              </a:ext>
            </a:extLst>
          </p:cNvPr>
          <p:cNvSpPr txBox="1"/>
          <p:nvPr/>
        </p:nvSpPr>
        <p:spPr>
          <a:xfrm>
            <a:off x="7574962" y="2751671"/>
            <a:ext cx="2651316" cy="338554"/>
          </a:xfrm>
          <a:prstGeom prst="rect">
            <a:avLst/>
          </a:prstGeom>
          <a:noFill/>
        </p:spPr>
        <p:txBody>
          <a:bodyPr wrap="square" rtlCol="0">
            <a:spAutoFit/>
          </a:bodyPr>
          <a:lstStyle/>
          <a:p>
            <a:r>
              <a:rPr lang="ru-RU" sz="1600" dirty="0">
                <a:solidFill>
                  <a:srgbClr val="663333"/>
                </a:solidFill>
                <a:latin typeface="Arial" panose="020B0604020202020204" pitchFamily="34" charset="0"/>
                <a:cs typeface="Arial" panose="020B0604020202020204" pitchFamily="34" charset="0"/>
              </a:rPr>
              <a:t>Основные спонсоры</a:t>
            </a:r>
            <a:endParaRPr lang="en-US" sz="1600" dirty="0">
              <a:solidFill>
                <a:srgbClr val="663333"/>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5A17567-AE21-3748-84FE-5F736D273B0B}"/>
              </a:ext>
            </a:extLst>
          </p:cNvPr>
          <p:cNvSpPr txBox="1"/>
          <p:nvPr/>
        </p:nvSpPr>
        <p:spPr>
          <a:xfrm>
            <a:off x="7599233" y="3911113"/>
            <a:ext cx="3993393" cy="338554"/>
          </a:xfrm>
          <a:prstGeom prst="rect">
            <a:avLst/>
          </a:prstGeom>
          <a:noFill/>
        </p:spPr>
        <p:txBody>
          <a:bodyPr wrap="square" rtlCol="0">
            <a:spAutoFit/>
          </a:bodyPr>
          <a:lstStyle/>
          <a:p>
            <a:r>
              <a:rPr lang="ru-RU" sz="1600" dirty="0">
                <a:solidFill>
                  <a:srgbClr val="663333"/>
                </a:solidFill>
                <a:latin typeface="Arial" panose="020B0604020202020204" pitchFamily="34" charset="0"/>
                <a:cs typeface="Arial" panose="020B0604020202020204" pitchFamily="34" charset="0"/>
              </a:rPr>
              <a:t>Бизнес-поддержка Пандитов</a:t>
            </a:r>
            <a:endParaRPr lang="en-US" sz="1600" dirty="0">
              <a:solidFill>
                <a:srgbClr val="663333"/>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49AD651-289E-CA4B-9760-D729AE761ACD}"/>
              </a:ext>
            </a:extLst>
          </p:cNvPr>
          <p:cNvSpPr txBox="1"/>
          <p:nvPr/>
        </p:nvSpPr>
        <p:spPr>
          <a:xfrm>
            <a:off x="7581574" y="3339782"/>
            <a:ext cx="2651316" cy="338554"/>
          </a:xfrm>
          <a:prstGeom prst="rect">
            <a:avLst/>
          </a:prstGeom>
          <a:noFill/>
        </p:spPr>
        <p:txBody>
          <a:bodyPr wrap="square" rtlCol="0">
            <a:spAutoFit/>
          </a:bodyPr>
          <a:lstStyle/>
          <a:p>
            <a:r>
              <a:rPr lang="ru-RU" sz="1600" dirty="0">
                <a:solidFill>
                  <a:srgbClr val="663333"/>
                </a:solidFill>
                <a:latin typeface="Arial" panose="020B0604020202020204" pitchFamily="34" charset="0"/>
                <a:cs typeface="Arial" panose="020B0604020202020204" pitchFamily="34" charset="0"/>
              </a:rPr>
              <a:t>Курсы</a:t>
            </a:r>
            <a:endParaRPr lang="en-US" sz="1600" dirty="0">
              <a:solidFill>
                <a:srgbClr val="663333"/>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C25785E-6E41-734C-8FF7-4AAA42FDAAEE}"/>
              </a:ext>
            </a:extLst>
          </p:cNvPr>
          <p:cNvSpPr txBox="1"/>
          <p:nvPr/>
        </p:nvSpPr>
        <p:spPr>
          <a:xfrm>
            <a:off x="7612483" y="4494282"/>
            <a:ext cx="2651316" cy="338554"/>
          </a:xfrm>
          <a:prstGeom prst="rect">
            <a:avLst/>
          </a:prstGeom>
          <a:noFill/>
        </p:spPr>
        <p:txBody>
          <a:bodyPr wrap="square" rtlCol="0">
            <a:spAutoFit/>
          </a:bodyPr>
          <a:lstStyle/>
          <a:p>
            <a:r>
              <a:rPr lang="ru-RU" sz="1600" dirty="0">
                <a:solidFill>
                  <a:srgbClr val="663333"/>
                </a:solidFill>
                <a:latin typeface="Arial" panose="020B0604020202020204" pitchFamily="34" charset="0"/>
                <a:cs typeface="Arial" panose="020B0604020202020204" pitchFamily="34" charset="0"/>
              </a:rPr>
              <a:t>Индийские спонсоры</a:t>
            </a:r>
            <a:endParaRPr lang="en-US" sz="1600" dirty="0">
              <a:solidFill>
                <a:srgbClr val="663333"/>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DE56294-F221-A943-9CCC-F17CD6E87E44}"/>
              </a:ext>
            </a:extLst>
          </p:cNvPr>
          <p:cNvSpPr txBox="1"/>
          <p:nvPr/>
        </p:nvSpPr>
        <p:spPr>
          <a:xfrm>
            <a:off x="7612483" y="5082604"/>
            <a:ext cx="3939884" cy="338554"/>
          </a:xfrm>
          <a:prstGeom prst="rect">
            <a:avLst/>
          </a:prstGeom>
          <a:noFill/>
        </p:spPr>
        <p:txBody>
          <a:bodyPr wrap="square" rtlCol="0">
            <a:spAutoFit/>
          </a:bodyPr>
          <a:lstStyle/>
          <a:p>
            <a:r>
              <a:rPr lang="ru-RU" sz="1600" dirty="0">
                <a:solidFill>
                  <a:srgbClr val="663333"/>
                </a:solidFill>
                <a:latin typeface="Arial" panose="020B0604020202020204" pitchFamily="34" charset="0"/>
                <a:cs typeface="Arial" panose="020B0604020202020204" pitchFamily="34" charset="0"/>
              </a:rPr>
              <a:t>Плановые пожертвования</a:t>
            </a:r>
            <a:endParaRPr lang="en-US" sz="1600" dirty="0">
              <a:solidFill>
                <a:srgbClr val="66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90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454766" y="6457957"/>
            <a:ext cx="5257069"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18</a:t>
            </a:fld>
            <a:endParaRPr lang="de-DE" sz="2000" dirty="0">
              <a:solidFill>
                <a:schemeClr val="accent6">
                  <a:lumMod val="20000"/>
                  <a:lumOff val="80000"/>
                </a:schemeClr>
              </a:solidFill>
            </a:endParaRPr>
          </a:p>
        </p:txBody>
      </p:sp>
      <p:sp>
        <p:nvSpPr>
          <p:cNvPr id="10" name="Rectangle 9">
            <a:extLst>
              <a:ext uri="{FF2B5EF4-FFF2-40B4-BE49-F238E27FC236}">
                <a16:creationId xmlns:a16="http://schemas.microsoft.com/office/drawing/2014/main" id="{C5FFA58A-8C8C-FE44-B6C4-6EF96B38318B}"/>
              </a:ext>
            </a:extLst>
          </p:cNvPr>
          <p:cNvSpPr/>
          <p:nvPr/>
        </p:nvSpPr>
        <p:spPr>
          <a:xfrm>
            <a:off x="1599145" y="928227"/>
            <a:ext cx="8569325" cy="771943"/>
          </a:xfrm>
          <a:prstGeom prst="rect">
            <a:avLst/>
          </a:prstGeom>
        </p:spPr>
        <p:txBody>
          <a:bodyPr>
            <a:spAutoFit/>
          </a:bodyPr>
          <a:lstStyle/>
          <a:p>
            <a:pPr algn="ctr" eaLnBrk="1">
              <a:lnSpc>
                <a:spcPct val="96000"/>
              </a:lnSpc>
              <a:buClr>
                <a:srgbClr val="000000"/>
              </a:buClr>
              <a:buSzPct val="100000"/>
              <a:buFont typeface="Times New Roman" pitchFamily="18" charset="0"/>
              <a:buNone/>
              <a:defRPr/>
            </a:pPr>
            <a:endParaRPr lang="en-GB" sz="2400" dirty="0">
              <a:solidFill>
                <a:srgbClr val="6D4135"/>
              </a:solidFill>
              <a:ea typeface="ＭＳ Ｐゴシック" panose="020B0600070205080204" pitchFamily="34" charset="-128"/>
            </a:endParaRPr>
          </a:p>
          <a:p>
            <a:pPr algn="ctr" eaLnBrk="1">
              <a:lnSpc>
                <a:spcPct val="96000"/>
              </a:lnSpc>
              <a:buClr>
                <a:srgbClr val="000000"/>
              </a:buClr>
              <a:buSzPct val="100000"/>
              <a:buFont typeface="Times New Roman" pitchFamily="18" charset="0"/>
              <a:buNone/>
              <a:defRPr/>
            </a:pPr>
            <a:endParaRPr lang="en-GB" sz="2200" dirty="0">
              <a:solidFill>
                <a:srgbClr val="6D4135"/>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12" name="Grafik 4" descr="84.png">
            <a:extLst>
              <a:ext uri="{FF2B5EF4-FFF2-40B4-BE49-F238E27FC236}">
                <a16:creationId xmlns:a16="http://schemas.microsoft.com/office/drawing/2014/main" id="{8EC128FD-8C2B-B74A-A206-C87F995B85DF}"/>
              </a:ext>
            </a:extLst>
          </p:cNvPr>
          <p:cNvPicPr>
            <a:picLocks noChangeAspect="1"/>
          </p:cNvPicPr>
          <p:nvPr/>
        </p:nvPicPr>
        <p:blipFill>
          <a:blip r:embed="rId5"/>
          <a:srcRect b="6099"/>
          <a:stretch>
            <a:fillRect/>
          </a:stretch>
        </p:blipFill>
        <p:spPr bwMode="auto">
          <a:xfrm>
            <a:off x="3585699" y="2188803"/>
            <a:ext cx="4849813" cy="3040971"/>
          </a:xfrm>
          <a:prstGeom prst="rect">
            <a:avLst/>
          </a:prstGeom>
          <a:noFill/>
          <a:ln w="9525">
            <a:noFill/>
            <a:miter lim="800000"/>
            <a:headEnd/>
            <a:tailEnd/>
          </a:ln>
        </p:spPr>
      </p:pic>
      <p:sp>
        <p:nvSpPr>
          <p:cNvPr id="13" name="TextBox 12">
            <a:extLst>
              <a:ext uri="{FF2B5EF4-FFF2-40B4-BE49-F238E27FC236}">
                <a16:creationId xmlns:a16="http://schemas.microsoft.com/office/drawing/2014/main" id="{A41F9A3F-5554-AA49-A055-AA407A243A4A}"/>
              </a:ext>
            </a:extLst>
          </p:cNvPr>
          <p:cNvSpPr txBox="1"/>
          <p:nvPr/>
        </p:nvSpPr>
        <p:spPr>
          <a:xfrm>
            <a:off x="507193" y="1160363"/>
            <a:ext cx="10446965" cy="1292662"/>
          </a:xfrm>
          <a:prstGeom prst="rect">
            <a:avLst/>
          </a:prstGeom>
          <a:noFill/>
        </p:spPr>
        <p:txBody>
          <a:bodyPr wrap="square" rtlCol="0">
            <a:spAutoFit/>
          </a:bodyPr>
          <a:lstStyle/>
          <a:p>
            <a:pPr algn="ctr"/>
            <a:r>
              <a:rPr lang="ru-RU" sz="2000" dirty="0">
                <a:solidFill>
                  <a:srgbClr val="663333"/>
                </a:solidFill>
                <a:latin typeface="Arial" panose="020B0604020202020204" pitchFamily="34" charset="0"/>
                <a:cs typeface="Arial" panose="020B0604020202020204" pitchFamily="34" charset="0"/>
              </a:rPr>
              <a:t>– инициатива Треста </a:t>
            </a:r>
            <a:r>
              <a:rPr lang="ru-RU" sz="2000" dirty="0" err="1">
                <a:solidFill>
                  <a:srgbClr val="663333"/>
                </a:solidFill>
                <a:latin typeface="Arial" panose="020B0604020202020204" pitchFamily="34" charset="0"/>
                <a:cs typeface="Arial" panose="020B0604020202020204" pitchFamily="34" charset="0"/>
              </a:rPr>
              <a:t>Брахмананды</a:t>
            </a:r>
            <a:r>
              <a:rPr lang="ru-RU" sz="2000" dirty="0">
                <a:solidFill>
                  <a:srgbClr val="663333"/>
                </a:solidFill>
                <a:latin typeface="Arial" panose="020B0604020202020204" pitchFamily="34" charset="0"/>
                <a:cs typeface="Arial" panose="020B0604020202020204" pitchFamily="34" charset="0"/>
              </a:rPr>
              <a:t> Сарасвати / BST (Голландия)</a:t>
            </a:r>
          </a:p>
          <a:p>
            <a:pPr algn="ctr"/>
            <a:r>
              <a:rPr lang="ru-RU" sz="2000" dirty="0">
                <a:solidFill>
                  <a:srgbClr val="663333"/>
                </a:solidFill>
                <a:latin typeface="Arial" panose="020B0604020202020204" pitchFamily="34" charset="0"/>
                <a:cs typeface="Arial" panose="020B0604020202020204" pitchFamily="34" charset="0"/>
              </a:rPr>
              <a:t>и Фонда </a:t>
            </a:r>
            <a:r>
              <a:rPr lang="ru-RU" sz="2000" dirty="0" err="1">
                <a:solidFill>
                  <a:srgbClr val="663333"/>
                </a:solidFill>
                <a:latin typeface="Arial" panose="020B0604020202020204" pitchFamily="34" charset="0"/>
                <a:cs typeface="Arial" panose="020B0604020202020204" pitchFamily="34" charset="0"/>
              </a:rPr>
              <a:t>Брахмананды</a:t>
            </a:r>
            <a:r>
              <a:rPr lang="ru-RU" sz="2000" dirty="0">
                <a:solidFill>
                  <a:srgbClr val="663333"/>
                </a:solidFill>
                <a:latin typeface="Arial" panose="020B0604020202020204" pitchFamily="34" charset="0"/>
                <a:cs typeface="Arial" panose="020B0604020202020204" pitchFamily="34" charset="0"/>
              </a:rPr>
              <a:t> Сарасвати / BSF (США) </a:t>
            </a:r>
          </a:p>
          <a:p>
            <a:pPr algn="ctr"/>
            <a:r>
              <a:rPr lang="ru-RU" sz="2000" dirty="0">
                <a:solidFill>
                  <a:srgbClr val="663333"/>
                </a:solidFill>
                <a:latin typeface="Arial" panose="020B0604020202020204" pitchFamily="34" charset="0"/>
                <a:cs typeface="Arial" panose="020B0604020202020204" pitchFamily="34" charset="0"/>
              </a:rPr>
              <a:t>Обе организации являются некоммерческими</a:t>
            </a:r>
            <a:endParaRPr lang="en-US" dirty="0">
              <a:solidFill>
                <a:srgbClr val="663333"/>
              </a:solidFill>
            </a:endParaRPr>
          </a:p>
          <a:p>
            <a:endParaRPr lang="en-US" dirty="0"/>
          </a:p>
        </p:txBody>
      </p:sp>
      <p:sp>
        <p:nvSpPr>
          <p:cNvPr id="15" name="Rectangle 14">
            <a:extLst>
              <a:ext uri="{FF2B5EF4-FFF2-40B4-BE49-F238E27FC236}">
                <a16:creationId xmlns:a16="http://schemas.microsoft.com/office/drawing/2014/main" id="{72807C7F-002E-7043-A5A9-11CD3294446A}"/>
              </a:ext>
            </a:extLst>
          </p:cNvPr>
          <p:cNvSpPr/>
          <p:nvPr/>
        </p:nvSpPr>
        <p:spPr>
          <a:xfrm>
            <a:off x="1853255" y="61489"/>
            <a:ext cx="8060262" cy="1138773"/>
          </a:xfrm>
          <a:prstGeom prst="rect">
            <a:avLst/>
          </a:prstGeom>
        </p:spPr>
        <p:txBody>
          <a:bodyPr wrap="square">
            <a:spAutoFit/>
          </a:bodyPr>
          <a:lstStyle/>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az-Cyrl-AZ" sz="3600" dirty="0">
                <a:solidFill>
                  <a:srgbClr val="D66500"/>
                </a:solidFill>
                <a:latin typeface="Arial" panose="020B0604020202020204" pitchFamily="34" charset="0"/>
                <a:ea typeface="Arial" charset="-52"/>
                <a:cs typeface="Arial" panose="020B0604020202020204" pitchFamily="34" charset="0"/>
              </a:rPr>
              <a:t>Всемирная программа ежемесячного спонсорства</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800" dirty="0">
              <a:solidFill>
                <a:srgbClr val="663300"/>
              </a:solidFill>
              <a:latin typeface="Calibri" charset="0"/>
              <a:ea typeface="Arial" charset="-52"/>
              <a:cs typeface="Arial" charset="-52"/>
            </a:endParaRPr>
          </a:p>
        </p:txBody>
      </p:sp>
      <p:sp>
        <p:nvSpPr>
          <p:cNvPr id="2" name="Rectangle 1">
            <a:extLst>
              <a:ext uri="{FF2B5EF4-FFF2-40B4-BE49-F238E27FC236}">
                <a16:creationId xmlns:a16="http://schemas.microsoft.com/office/drawing/2014/main" id="{7D0061DB-7B85-E546-BD3F-C56A9A158E18}"/>
              </a:ext>
            </a:extLst>
          </p:cNvPr>
          <p:cNvSpPr/>
          <p:nvPr/>
        </p:nvSpPr>
        <p:spPr>
          <a:xfrm>
            <a:off x="2001512" y="5183762"/>
            <a:ext cx="7717446" cy="1274195"/>
          </a:xfrm>
          <a:prstGeom prst="rect">
            <a:avLst/>
          </a:prstGeom>
        </p:spPr>
        <p:txBody>
          <a:bodyPr wrap="square">
            <a:spAutoFit/>
          </a:bodyPr>
          <a:lstStyle/>
          <a:p>
            <a:pPr algn="ctr">
              <a:lnSpc>
                <a:spcPct val="96000"/>
              </a:lnSpc>
              <a:buClr>
                <a:srgbClr val="000000"/>
              </a:buClr>
              <a:buSzPct val="100000"/>
              <a:defRPr/>
            </a:pPr>
            <a:r>
              <a:rPr lang="ru-RU" sz="2000" dirty="0">
                <a:solidFill>
                  <a:srgbClr val="663333"/>
                </a:solidFill>
                <a:latin typeface="Arial" panose="020B0604020202020204" pitchFamily="34" charset="0"/>
                <a:cs typeface="Arial" panose="020B0604020202020204" pitchFamily="34" charset="0"/>
              </a:rPr>
              <a:t>Привлекает всех учителей ТМ, </a:t>
            </a:r>
            <a:r>
              <a:rPr lang="ru-RU" sz="2000" dirty="0" err="1">
                <a:solidFill>
                  <a:srgbClr val="663333"/>
                </a:solidFill>
                <a:latin typeface="Arial" panose="020B0604020202020204" pitchFamily="34" charset="0"/>
                <a:cs typeface="Arial" panose="020B0604020202020204" pitchFamily="34" charset="0"/>
              </a:rPr>
              <a:t>Сиддхов</a:t>
            </a:r>
            <a:r>
              <a:rPr lang="ru-RU" sz="2000" dirty="0">
                <a:solidFill>
                  <a:srgbClr val="663333"/>
                </a:solidFill>
                <a:latin typeface="Arial" panose="020B0604020202020204" pitchFamily="34" charset="0"/>
                <a:cs typeface="Arial" panose="020B0604020202020204" pitchFamily="34" charset="0"/>
              </a:rPr>
              <a:t> и медитирующих в единую кампанию за мир во всем мире.</a:t>
            </a:r>
          </a:p>
          <a:p>
            <a:pPr algn="ctr">
              <a:lnSpc>
                <a:spcPct val="96000"/>
              </a:lnSpc>
              <a:buClr>
                <a:srgbClr val="000000"/>
              </a:buClr>
              <a:buSzPct val="100000"/>
              <a:defRPr/>
            </a:pPr>
            <a:r>
              <a:rPr lang="ru-RU" sz="2000" dirty="0">
                <a:solidFill>
                  <a:srgbClr val="663333"/>
                </a:solidFill>
                <a:latin typeface="Arial" panose="020B0604020202020204" pitchFamily="34" charset="0"/>
                <a:cs typeface="Arial" panose="020B0604020202020204" pitchFamily="34" charset="0"/>
              </a:rPr>
              <a:t>Это позволяет каждому осуществлять регулярные пожертвования  на любом  удобном уровне.</a:t>
            </a:r>
          </a:p>
        </p:txBody>
      </p:sp>
    </p:spTree>
    <p:extLst>
      <p:ext uri="{BB962C8B-B14F-4D97-AF65-F5344CB8AC3E}">
        <p14:creationId xmlns:p14="http://schemas.microsoft.com/office/powerpoint/2010/main" val="14820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739223" y="6461958"/>
            <a:ext cx="5276773" cy="338554"/>
          </a:xfrm>
          <a:prstGeom prst="rect">
            <a:avLst/>
          </a:prstGeom>
          <a:noFill/>
        </p:spPr>
        <p:txBody>
          <a:bodyPr wrap="square" rtlCol="0">
            <a:spAutoFit/>
          </a:bodyPr>
          <a:lstStyle/>
          <a:p>
            <a:pPr lvl="0" algn="ctr"/>
            <a:r>
              <a:rPr lang="az-Cyrl-AZ" sz="1600" spc="300" dirty="0">
                <a:solidFill>
                  <a:srgbClr val="F79646">
                    <a:lumMod val="20000"/>
                    <a:lumOff val="80000"/>
                  </a:srgb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19</a:t>
            </a:fld>
            <a:endParaRPr lang="de-DE" sz="2000" dirty="0">
              <a:solidFill>
                <a:schemeClr val="accent6">
                  <a:lumMod val="20000"/>
                  <a:lumOff val="80000"/>
                </a:schemeClr>
              </a:solidFill>
            </a:endParaRPr>
          </a:p>
        </p:txBody>
      </p:sp>
      <p:pic>
        <p:nvPicPr>
          <p:cNvPr id="10" name="Picture 9" descr="Blue globe Pandit slice header.jpg">
            <a:extLst>
              <a:ext uri="{FF2B5EF4-FFF2-40B4-BE49-F238E27FC236}">
                <a16:creationId xmlns:a16="http://schemas.microsoft.com/office/drawing/2014/main" id="{F9BB13CF-412E-4F4C-B34F-1380BFAE15BE}"/>
              </a:ext>
            </a:extLst>
          </p:cNvPr>
          <p:cNvPicPr>
            <a:picLocks noChangeAspect="1"/>
          </p:cNvPicPr>
          <p:nvPr/>
        </p:nvPicPr>
        <p:blipFill rotWithShape="1">
          <a:blip r:embed="rId5">
            <a:alphaModFix amt="70000"/>
          </a:blip>
          <a:srcRect l="2355" r="2685" b="3765"/>
          <a:stretch/>
        </p:blipFill>
        <p:spPr>
          <a:xfrm>
            <a:off x="1643501" y="876160"/>
            <a:ext cx="9012266" cy="3222505"/>
          </a:xfrm>
          <a:prstGeom prst="rect">
            <a:avLst/>
          </a:prstGeom>
          <a:ln>
            <a:noFill/>
          </a:ln>
          <a:effectLst>
            <a:softEdge rad="112500"/>
          </a:effectLst>
        </p:spPr>
      </p:pic>
      <p:sp>
        <p:nvSpPr>
          <p:cNvPr id="12" name="TextBox 1">
            <a:extLst>
              <a:ext uri="{FF2B5EF4-FFF2-40B4-BE49-F238E27FC236}">
                <a16:creationId xmlns:a16="http://schemas.microsoft.com/office/drawing/2014/main" id="{6F929EDC-A55F-D64F-974C-50E730C983FF}"/>
              </a:ext>
            </a:extLst>
          </p:cNvPr>
          <p:cNvSpPr txBox="1">
            <a:spLocks noChangeArrowheads="1"/>
          </p:cNvSpPr>
          <p:nvPr/>
        </p:nvSpPr>
        <p:spPr bwMode="auto">
          <a:xfrm>
            <a:off x="1756265" y="3437070"/>
            <a:ext cx="970200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NoShape">
              <a:avLst/>
            </a:prstTxWarp>
            <a:spAutoFit/>
          </a:bodyPr>
          <a:lstStyle/>
          <a:p>
            <a:pPr marL="250825" indent="-250825">
              <a:buClr>
                <a:srgbClr val="663300"/>
              </a:buClr>
              <a:buSzPct val="100000"/>
              <a:buFont typeface="Arial" charset="-52"/>
              <a:buChar char="•"/>
            </a:pPr>
            <a:endParaRPr lang="en-US" sz="2400" b="1" dirty="0">
              <a:solidFill>
                <a:srgbClr val="663300"/>
              </a:solidFill>
              <a:latin typeface="Calibri" charset="0"/>
              <a:ea typeface="Arial" charset="-52"/>
              <a:cs typeface="Arial" charset="-52"/>
            </a:endParaRPr>
          </a:p>
          <a:p>
            <a:pPr marL="250825" indent="-250825">
              <a:buClr>
                <a:srgbClr val="663300"/>
              </a:buClr>
              <a:buSzPct val="100000"/>
              <a:buFont typeface="Arial" charset="-52"/>
              <a:buChar char="•"/>
            </a:pPr>
            <a:endParaRPr lang="en-US" sz="2400" b="1" dirty="0">
              <a:solidFill>
                <a:srgbClr val="663300"/>
              </a:solidFill>
              <a:latin typeface="Calibri" charset="0"/>
              <a:ea typeface="Arial" charset="-52"/>
              <a:cs typeface="Arial" charset="-52"/>
            </a:endParaRPr>
          </a:p>
          <a:p>
            <a:pPr marL="250825" indent="-250825">
              <a:buClr>
                <a:srgbClr val="663300"/>
              </a:buClr>
              <a:buSzPct val="100000"/>
              <a:buFont typeface="Arial" charset="-52"/>
              <a:buChar char="•"/>
            </a:pPr>
            <a:r>
              <a:rPr lang="ru-RU" sz="2000" b="1" dirty="0">
                <a:solidFill>
                  <a:srgbClr val="663300"/>
                </a:solidFill>
                <a:latin typeface="Arial" panose="020B0604020202020204" pitchFamily="34" charset="0"/>
                <a:ea typeface="Arial" charset="-52"/>
                <a:cs typeface="Arial" panose="020B0604020202020204" pitchFamily="34" charset="0"/>
              </a:rPr>
              <a:t>Постоянный мир на Земле </a:t>
            </a:r>
            <a:r>
              <a:rPr lang="ru-RU" sz="2000" dirty="0">
                <a:solidFill>
                  <a:srgbClr val="663300"/>
                </a:solidFill>
                <a:latin typeface="Arial" panose="020B0604020202020204" pitchFamily="34" charset="0"/>
                <a:ea typeface="Arial" charset="-52"/>
                <a:cs typeface="Arial" panose="020B0604020202020204" pitchFamily="34" charset="0"/>
              </a:rPr>
              <a:t>с фундаментального уровня сознания</a:t>
            </a:r>
            <a:endParaRPr lang="en-US" sz="2000" dirty="0">
              <a:solidFill>
                <a:srgbClr val="663300"/>
              </a:solidFill>
              <a:latin typeface="Arial" panose="020B0604020202020204" pitchFamily="34" charset="0"/>
              <a:ea typeface="Arial" charset="-52"/>
              <a:cs typeface="Arial" panose="020B0604020202020204" pitchFamily="34" charset="0"/>
            </a:endParaRPr>
          </a:p>
          <a:p>
            <a:pPr marL="250825" indent="-250825">
              <a:buClr>
                <a:srgbClr val="663300"/>
              </a:buClr>
              <a:buSzPct val="100000"/>
              <a:buFont typeface="Arial" charset="-52"/>
              <a:buChar char="•"/>
            </a:pPr>
            <a:r>
              <a:rPr lang="ru-RU" sz="2000" b="1" dirty="0">
                <a:solidFill>
                  <a:srgbClr val="663300"/>
                </a:solidFill>
                <a:latin typeface="Arial" panose="020B0604020202020204" pitchFamily="34" charset="0"/>
                <a:ea typeface="Arial" charset="-52"/>
                <a:cs typeface="Arial" panose="020B0604020202020204" pitchFamily="34" charset="0"/>
              </a:rPr>
              <a:t>Использование </a:t>
            </a:r>
            <a:r>
              <a:rPr lang="ru-RU" sz="2000" dirty="0">
                <a:solidFill>
                  <a:srgbClr val="663300"/>
                </a:solidFill>
                <a:latin typeface="Arial" panose="020B0604020202020204" pitchFamily="34" charset="0"/>
                <a:ea typeface="Arial" charset="-52"/>
                <a:cs typeface="Arial" panose="020B0604020202020204" pitchFamily="34" charset="0"/>
              </a:rPr>
              <a:t>древних устных Ведических технологий поддержки жизни</a:t>
            </a:r>
            <a:r>
              <a:rPr lang="en-US" sz="2000" dirty="0">
                <a:solidFill>
                  <a:srgbClr val="663300"/>
                </a:solidFill>
                <a:latin typeface="Arial" panose="020B0604020202020204" pitchFamily="34" charset="0"/>
                <a:ea typeface="Arial" charset="-52"/>
                <a:cs typeface="Arial" panose="020B0604020202020204" pitchFamily="34" charset="0"/>
              </a:rPr>
              <a:t> </a:t>
            </a:r>
          </a:p>
          <a:p>
            <a:pPr marL="250825" indent="-250825">
              <a:buClr>
                <a:srgbClr val="663300"/>
              </a:buClr>
              <a:buSzPct val="100000"/>
              <a:buFont typeface="Arial" charset="-52"/>
              <a:buChar char="•"/>
            </a:pPr>
            <a:r>
              <a:rPr lang="ru-RU" sz="2000" b="1" dirty="0">
                <a:solidFill>
                  <a:srgbClr val="663300"/>
                </a:solidFill>
                <a:latin typeface="Arial" panose="020B0604020202020204" pitchFamily="34" charset="0"/>
                <a:ea typeface="Arial" charset="-52"/>
                <a:cs typeface="Arial" panose="020B0604020202020204" pitchFamily="34" charset="0"/>
              </a:rPr>
              <a:t>Непрерывную подготовку и стабильную жизнь </a:t>
            </a:r>
            <a:r>
              <a:rPr lang="ru-RU" sz="2000" dirty="0">
                <a:solidFill>
                  <a:srgbClr val="663300"/>
                </a:solidFill>
                <a:latin typeface="Arial" panose="020B0604020202020204" pitchFamily="34" charset="0"/>
                <a:ea typeface="Arial" charset="-52"/>
                <a:cs typeface="Arial" panose="020B0604020202020204" pitchFamily="34" charset="0"/>
              </a:rPr>
              <a:t>Ведических Пандитов</a:t>
            </a:r>
            <a:endParaRPr lang="en-US" sz="2000" dirty="0">
              <a:solidFill>
                <a:srgbClr val="663300"/>
              </a:solidFill>
              <a:latin typeface="Arial" panose="020B0604020202020204" pitchFamily="34" charset="0"/>
              <a:ea typeface="Arial" charset="-52"/>
              <a:cs typeface="Arial" panose="020B0604020202020204" pitchFamily="34" charset="0"/>
            </a:endParaRPr>
          </a:p>
          <a:p>
            <a:pPr marL="250825" indent="-250825">
              <a:buClr>
                <a:srgbClr val="663300"/>
              </a:buClr>
              <a:buSzPct val="100000"/>
              <a:buFont typeface="Arial" charset="-52"/>
              <a:buChar char="•"/>
            </a:pPr>
            <a:r>
              <a:rPr lang="ru-RU" sz="2000" b="1" dirty="0">
                <a:solidFill>
                  <a:srgbClr val="663300"/>
                </a:solidFill>
                <a:latin typeface="Arial" panose="020B0604020202020204" pitchFamily="34" charset="0"/>
                <a:ea typeface="Arial" charset="-52"/>
                <a:cs typeface="Arial" panose="020B0604020202020204" pitchFamily="34" charset="0"/>
              </a:rPr>
              <a:t>Восстановление культурной целостности </a:t>
            </a:r>
            <a:r>
              <a:rPr lang="ru-RU" sz="2000" dirty="0">
                <a:solidFill>
                  <a:srgbClr val="663300"/>
                </a:solidFill>
                <a:latin typeface="Arial" panose="020B0604020202020204" pitchFamily="34" charset="0"/>
                <a:ea typeface="Arial" charset="-52"/>
                <a:cs typeface="Arial" panose="020B0604020202020204" pitchFamily="34" charset="0"/>
              </a:rPr>
              <a:t>многих</a:t>
            </a:r>
            <a:r>
              <a:rPr lang="ru-RU" sz="2000" b="1" dirty="0">
                <a:solidFill>
                  <a:srgbClr val="663300"/>
                </a:solidFill>
                <a:latin typeface="Arial" panose="020B0604020202020204" pitchFamily="34" charset="0"/>
                <a:ea typeface="Arial" charset="-52"/>
                <a:cs typeface="Arial" panose="020B0604020202020204" pitchFamily="34" charset="0"/>
              </a:rPr>
              <a:t> </a:t>
            </a:r>
            <a:r>
              <a:rPr lang="ru-RU" sz="2000" dirty="0">
                <a:solidFill>
                  <a:srgbClr val="663300"/>
                </a:solidFill>
                <a:latin typeface="Arial" panose="020B0604020202020204" pitchFamily="34" charset="0"/>
                <a:ea typeface="Arial" charset="-52"/>
                <a:cs typeface="Arial" panose="020B0604020202020204" pitchFamily="34" charset="0"/>
              </a:rPr>
              <a:t>тысяч индийских семей</a:t>
            </a:r>
            <a:endParaRPr lang="en-US" sz="2000" dirty="0">
              <a:solidFill>
                <a:srgbClr val="663300"/>
              </a:solidFill>
              <a:latin typeface="Arial" panose="020B0604020202020204" pitchFamily="34" charset="0"/>
              <a:ea typeface="Arial" charset="-52"/>
              <a:cs typeface="Arial" panose="020B0604020202020204" pitchFamily="34" charset="0"/>
            </a:endParaRPr>
          </a:p>
          <a:p>
            <a:pPr marL="250825" indent="-250825">
              <a:buClr>
                <a:srgbClr val="663300"/>
              </a:buClr>
              <a:buSzPct val="100000"/>
              <a:buFont typeface="Arial" charset="-52"/>
              <a:buChar char="•"/>
            </a:pPr>
            <a:r>
              <a:rPr lang="ru-RU" sz="2000" b="1" dirty="0">
                <a:solidFill>
                  <a:srgbClr val="663300"/>
                </a:solidFill>
                <a:latin typeface="Arial" panose="020B0604020202020204" pitchFamily="34" charset="0"/>
                <a:ea typeface="Arial" charset="-52"/>
                <a:cs typeface="Arial" panose="020B0604020202020204" pitchFamily="34" charset="0"/>
              </a:rPr>
              <a:t>Всемирное единство </a:t>
            </a:r>
            <a:r>
              <a:rPr lang="en-US" sz="2000" dirty="0">
                <a:solidFill>
                  <a:srgbClr val="663300"/>
                </a:solidFill>
                <a:latin typeface="Arial" panose="020B0604020202020204" pitchFamily="34" charset="0"/>
                <a:ea typeface="Arial" charset="-52"/>
                <a:cs typeface="Arial" panose="020B0604020202020204" pitchFamily="34" charset="0"/>
              </a:rPr>
              <a:t>– </a:t>
            </a:r>
            <a:r>
              <a:rPr lang="ru-RU" sz="2000" dirty="0">
                <a:solidFill>
                  <a:srgbClr val="663300"/>
                </a:solidFill>
                <a:latin typeface="Arial" panose="020B0604020202020204" pitchFamily="34" charset="0"/>
                <a:ea typeface="Arial" charset="-52"/>
                <a:cs typeface="Arial" panose="020B0604020202020204" pitchFamily="34" charset="0"/>
              </a:rPr>
              <a:t>более </a:t>
            </a:r>
            <a:r>
              <a:rPr lang="en-US" sz="2000" dirty="0">
                <a:solidFill>
                  <a:srgbClr val="663300"/>
                </a:solidFill>
                <a:latin typeface="Arial" panose="020B0604020202020204" pitchFamily="34" charset="0"/>
                <a:ea typeface="Arial" charset="-52"/>
                <a:cs typeface="Arial" panose="020B0604020202020204" pitchFamily="34" charset="0"/>
              </a:rPr>
              <a:t>80 </a:t>
            </a:r>
            <a:r>
              <a:rPr lang="ru-RU" sz="2000" dirty="0">
                <a:solidFill>
                  <a:srgbClr val="663300"/>
                </a:solidFill>
                <a:latin typeface="Arial" panose="020B0604020202020204" pitchFamily="34" charset="0"/>
                <a:ea typeface="Arial" charset="-52"/>
                <a:cs typeface="Arial" panose="020B0604020202020204" pitchFamily="34" charset="0"/>
              </a:rPr>
              <a:t>стран участвуют в благотворных для всех гармонизирующих программах</a:t>
            </a:r>
            <a:endParaRPr lang="en-US" sz="2000" b="1" dirty="0">
              <a:solidFill>
                <a:srgbClr val="663300"/>
              </a:solidFill>
              <a:latin typeface="Arial" panose="020B0604020202020204" pitchFamily="34" charset="0"/>
              <a:ea typeface="Arial" charset="-52"/>
              <a:cs typeface="Arial" panose="020B0604020202020204" pitchFamily="34" charset="0"/>
            </a:endParaRPr>
          </a:p>
          <a:p>
            <a:pPr marL="250825" indent="-250825">
              <a:buClr>
                <a:srgbClr val="663300"/>
              </a:buClr>
              <a:buSzPct val="100000"/>
              <a:buFont typeface="Arial" charset="-52"/>
              <a:buChar char="•"/>
            </a:pPr>
            <a:endParaRPr lang="en-US" sz="2400" b="1" dirty="0">
              <a:solidFill>
                <a:srgbClr val="663300"/>
              </a:solidFill>
              <a:latin typeface="Calibri" charset="0"/>
              <a:ea typeface="Arial" charset="-52"/>
              <a:cs typeface="Arial" charset="-52"/>
            </a:endParaRPr>
          </a:p>
        </p:txBody>
      </p:sp>
      <p:pic>
        <p:nvPicPr>
          <p:cNvPr id="15" name="Picture 14" descr="Screen Shot 2018-08-14 at 22.32.55.png">
            <a:extLst>
              <a:ext uri="{FF2B5EF4-FFF2-40B4-BE49-F238E27FC236}">
                <a16:creationId xmlns:a16="http://schemas.microsoft.com/office/drawing/2014/main" id="{D32021BB-2232-1D4F-8F82-9570D1394759}"/>
              </a:ext>
            </a:extLst>
          </p:cNvPr>
          <p:cNvPicPr>
            <a:picLocks noChangeAspect="1"/>
          </p:cNvPicPr>
          <p:nvPr/>
        </p:nvPicPr>
        <p:blipFill>
          <a:blip r:embed="rId6">
            <a:lum bright="20000"/>
          </a:blip>
          <a:stretch>
            <a:fillRect/>
          </a:stretch>
        </p:blipFill>
        <p:spPr>
          <a:xfrm>
            <a:off x="3132427" y="1656188"/>
            <a:ext cx="6165771" cy="835196"/>
          </a:xfrm>
          <a:prstGeom prst="rect">
            <a:avLst/>
          </a:prstGeom>
          <a:ln>
            <a:noFill/>
          </a:ln>
          <a:effectLst>
            <a:softEdge rad="112500"/>
          </a:effectLst>
        </p:spPr>
      </p:pic>
      <p:sp>
        <p:nvSpPr>
          <p:cNvPr id="13" name="Text Box 2">
            <a:extLst>
              <a:ext uri="{FF2B5EF4-FFF2-40B4-BE49-F238E27FC236}">
                <a16:creationId xmlns:a16="http://schemas.microsoft.com/office/drawing/2014/main" id="{64ACAE16-E31D-EB4E-BA02-ACC55132B746}"/>
              </a:ext>
            </a:extLst>
          </p:cNvPr>
          <p:cNvSpPr txBox="1">
            <a:spLocks noChangeArrowheads="1"/>
          </p:cNvSpPr>
          <p:nvPr/>
        </p:nvSpPr>
        <p:spPr bwMode="auto">
          <a:xfrm>
            <a:off x="1249065" y="1716149"/>
            <a:ext cx="10026595" cy="560491"/>
          </a:xfrm>
          <a:prstGeom prst="rect">
            <a:avLst/>
          </a:prstGeom>
          <a:noFill/>
          <a:ln w="9525">
            <a:noFill/>
            <a:miter lim="800000"/>
            <a:headEnd/>
            <a:tailEnd/>
          </a:ln>
          <a:effectLst/>
        </p:spPr>
        <p:txBody>
          <a:bodyPr lIns="90000" tIns="45000" rIns="90000" bIns="45000">
            <a:prstTxWarp prst="textNoShape">
              <a:avLst/>
            </a:prstTxWarp>
          </a:bodyPr>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4200" dirty="0">
                <a:solidFill>
                  <a:srgbClr val="D66500"/>
                </a:solidFill>
                <a:latin typeface="Arial" panose="020B0604020202020204" pitchFamily="34" charset="0"/>
                <a:cs typeface="Arial" panose="020B0604020202020204" pitchFamily="34" charset="0"/>
              </a:rPr>
              <a:t>Что мы создаем</a:t>
            </a:r>
            <a:r>
              <a:rPr lang="en-US" sz="4200" dirty="0">
                <a:solidFill>
                  <a:srgbClr val="D66500"/>
                </a:solidFill>
                <a:latin typeface="Arial" panose="020B0604020202020204" pitchFamily="34" charset="0"/>
                <a:cs typeface="Arial" panose="020B0604020202020204" pitchFamily="34" charset="0"/>
              </a:rPr>
              <a:t>?</a:t>
            </a:r>
            <a:endParaRPr lang="de-DE" sz="4200" dirty="0">
              <a:solidFill>
                <a:srgbClr val="D665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2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20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20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20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2000"/>
                                        <p:tgtEl>
                                          <p:spTgt spid="1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20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791751" y="3465188"/>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23189" y="329583"/>
            <a:ext cx="847729" cy="799970"/>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461563" y="6420958"/>
            <a:ext cx="5178357"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endParaRPr lang="en-US" sz="1600" spc="300" dirty="0">
              <a:solidFill>
                <a:schemeClr val="accent6">
                  <a:lumMod val="20000"/>
                  <a:lumOff val="80000"/>
                </a:schemeClr>
              </a:solidFill>
              <a:latin typeface="Arial" panose="020B0604020202020204" pitchFamily="34" charset="0"/>
              <a:cs typeface="Arial" panose="020B0604020202020204" pitchFamily="34" charset="0"/>
            </a:endParaRP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a:t>
            </a:fld>
            <a:endParaRPr lang="de-DE" sz="2000" dirty="0">
              <a:solidFill>
                <a:schemeClr val="accent6">
                  <a:lumMod val="20000"/>
                  <a:lumOff val="80000"/>
                </a:schemeClr>
              </a:solidFill>
            </a:endParaRPr>
          </a:p>
        </p:txBody>
      </p:sp>
      <p:sp>
        <p:nvSpPr>
          <p:cNvPr id="10" name="Content Placeholder 1">
            <a:extLst>
              <a:ext uri="{FF2B5EF4-FFF2-40B4-BE49-F238E27FC236}">
                <a16:creationId xmlns:a16="http://schemas.microsoft.com/office/drawing/2014/main" id="{6947ABE6-419E-6146-8FB6-D07E4357B263}"/>
              </a:ext>
            </a:extLst>
          </p:cNvPr>
          <p:cNvSpPr txBox="1">
            <a:spLocks/>
          </p:cNvSpPr>
          <p:nvPr/>
        </p:nvSpPr>
        <p:spPr bwMode="auto">
          <a:xfrm>
            <a:off x="547341" y="830018"/>
            <a:ext cx="5465227" cy="3529374"/>
          </a:xfrm>
          <a:prstGeom prst="rect">
            <a:avLst/>
          </a:prstGeom>
          <a:noFill/>
          <a:ln w="9525">
            <a:noFill/>
            <a:miter lim="800000"/>
            <a:headEnd/>
            <a:tailEnd/>
          </a:ln>
        </p:spPr>
        <p:txBody>
          <a:bodyPr lIns="0" tIns="16200" rIns="0" bIns="0">
            <a:prstTxWarp prst="textNoShape">
              <a:avLst/>
            </a:prstTxWarp>
          </a:bodyPr>
          <a:lstStyle/>
          <a:p>
            <a:pPr indent="-342900" algn="ctr">
              <a:lnSpc>
                <a:spcPct val="96000"/>
              </a:lnSpc>
              <a:buClr>
                <a:srgbClr val="000000"/>
              </a:buClr>
              <a:buSzPct val="100000"/>
            </a:pPr>
            <a:r>
              <a:rPr lang="az-Cyrl-AZ" sz="3200" dirty="0">
                <a:solidFill>
                  <a:srgbClr val="D66500"/>
                </a:solidFill>
                <a:latin typeface="Arial" panose="020B0604020202020204" pitchFamily="34" charset="0"/>
                <a:cs typeface="Arial" panose="020B0604020202020204" pitchFamily="34" charset="0"/>
              </a:rPr>
              <a:t>Техника ТРАНЦЕНДЕНТАЛЬНОЙ МЕДИТАЦИИ</a:t>
            </a:r>
          </a:p>
          <a:p>
            <a:pPr indent="-342900" algn="ctr">
              <a:lnSpc>
                <a:spcPct val="96000"/>
              </a:lnSpc>
              <a:buClr>
                <a:srgbClr val="000000"/>
              </a:buClr>
              <a:buSzPct val="100000"/>
            </a:pPr>
            <a:r>
              <a:rPr lang="en-GB" sz="3200" dirty="0">
                <a:solidFill>
                  <a:srgbClr val="D66500"/>
                </a:solidFill>
                <a:latin typeface="Arial" panose="020B0604020202020204" pitchFamily="34" charset="0"/>
                <a:cs typeface="Arial" panose="020B0604020202020204" pitchFamily="34" charset="0"/>
              </a:rPr>
              <a:t> </a:t>
            </a:r>
            <a:r>
              <a:rPr lang="en-GB" sz="3200" dirty="0">
                <a:solidFill>
                  <a:srgbClr val="D66500"/>
                </a:solidFill>
                <a:latin typeface="Arial" panose="020B0604020202020204" pitchFamily="34" charset="0"/>
                <a:ea typeface="Arial" charset="-52"/>
                <a:cs typeface="Arial" panose="020B0604020202020204" pitchFamily="34" charset="0"/>
              </a:rPr>
              <a:t> </a:t>
            </a:r>
            <a:br>
              <a:rPr lang="en-GB" sz="3200" dirty="0">
                <a:solidFill>
                  <a:srgbClr val="FF481D"/>
                </a:solidFill>
                <a:latin typeface="Arial" panose="020B0604020202020204" pitchFamily="34" charset="0"/>
                <a:ea typeface="Arial" charset="-52"/>
                <a:cs typeface="Arial" panose="020B0604020202020204" pitchFamily="34" charset="0"/>
              </a:rPr>
            </a:br>
            <a:r>
              <a:rPr lang="ru-RU" sz="3200" dirty="0">
                <a:solidFill>
                  <a:srgbClr val="663333"/>
                </a:solidFill>
                <a:latin typeface="Arial" panose="020B0604020202020204" pitchFamily="34" charset="0"/>
                <a:cs typeface="Arial" panose="020B0604020202020204" pitchFamily="34" charset="0"/>
              </a:rPr>
              <a:t>Уменьшает  стресс</a:t>
            </a:r>
          </a:p>
          <a:p>
            <a:pPr indent="-342900" algn="ctr">
              <a:lnSpc>
                <a:spcPct val="96000"/>
              </a:lnSpc>
              <a:buClr>
                <a:srgbClr val="000000"/>
              </a:buClr>
              <a:buSzPct val="100000"/>
            </a:pPr>
            <a:r>
              <a:rPr lang="ru-RU" sz="3200" dirty="0">
                <a:solidFill>
                  <a:srgbClr val="663333"/>
                </a:solidFill>
                <a:latin typeface="Arial" panose="020B0604020202020204" pitchFamily="34" charset="0"/>
                <a:cs typeface="Arial" panose="020B0604020202020204" pitchFamily="34" charset="0"/>
              </a:rPr>
              <a:t>и улучшает функционирование мозга</a:t>
            </a:r>
          </a:p>
          <a:p>
            <a:pPr indent="-342900" algn="ctr">
              <a:lnSpc>
                <a:spcPct val="96000"/>
              </a:lnSpc>
              <a:buClr>
                <a:srgbClr val="000000"/>
              </a:buClr>
              <a:buSzPct val="100000"/>
            </a:pPr>
            <a:endParaRPr lang="en-GB" sz="3200" dirty="0">
              <a:solidFill>
                <a:srgbClr val="663333"/>
              </a:solidFill>
              <a:latin typeface="Arial" panose="020B0604020202020204" pitchFamily="34" charset="0"/>
              <a:cs typeface="Arial" panose="020B0604020202020204" pitchFamily="34" charset="0"/>
            </a:endParaRPr>
          </a:p>
        </p:txBody>
      </p:sp>
      <p:pic>
        <p:nvPicPr>
          <p:cNvPr id="13" name="Grafik 8" descr="6.png">
            <a:extLst>
              <a:ext uri="{FF2B5EF4-FFF2-40B4-BE49-F238E27FC236}">
                <a16:creationId xmlns:a16="http://schemas.microsoft.com/office/drawing/2014/main" id="{79A8D503-9FC7-9D46-B82E-E606202E8C31}"/>
              </a:ext>
            </a:extLst>
          </p:cNvPr>
          <p:cNvPicPr>
            <a:picLocks noChangeAspect="1"/>
          </p:cNvPicPr>
          <p:nvPr/>
        </p:nvPicPr>
        <p:blipFill>
          <a:blip r:embed="rId5"/>
          <a:srcRect l="8342" r="20233" b="11034"/>
          <a:stretch>
            <a:fillRect/>
          </a:stretch>
        </p:blipFill>
        <p:spPr bwMode="auto">
          <a:xfrm>
            <a:off x="6021755" y="3423820"/>
            <a:ext cx="4570413" cy="2730141"/>
          </a:xfrm>
          <a:prstGeom prst="rect">
            <a:avLst/>
          </a:prstGeom>
          <a:noFill/>
          <a:ln w="9525">
            <a:noFill/>
            <a:miter lim="800000"/>
            <a:headEnd/>
            <a:tailEnd/>
          </a:ln>
        </p:spPr>
      </p:pic>
      <p:sp>
        <p:nvSpPr>
          <p:cNvPr id="15" name="TextBox 1">
            <a:extLst>
              <a:ext uri="{FF2B5EF4-FFF2-40B4-BE49-F238E27FC236}">
                <a16:creationId xmlns:a16="http://schemas.microsoft.com/office/drawing/2014/main" id="{B7475EB8-E8A4-0F46-BB1A-314734377073}"/>
              </a:ext>
            </a:extLst>
          </p:cNvPr>
          <p:cNvSpPr txBox="1">
            <a:spLocks noChangeArrowheads="1"/>
          </p:cNvSpPr>
          <p:nvPr/>
        </p:nvSpPr>
        <p:spPr bwMode="auto">
          <a:xfrm>
            <a:off x="5953247" y="3477052"/>
            <a:ext cx="2314482" cy="978729"/>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az-Cyrl-AZ" sz="2000" dirty="0">
                <a:solidFill>
                  <a:srgbClr val="663300"/>
                </a:solidFill>
                <a:latin typeface="Arial" panose="020B0604020202020204" pitchFamily="34" charset="0"/>
                <a:cs typeface="Arial" panose="020B0604020202020204" pitchFamily="34" charset="0"/>
              </a:rPr>
              <a:t>Префронтальный кортекс</a:t>
            </a:r>
          </a:p>
          <a:p>
            <a:pPr algn="ctr" eaLnBrk="1">
              <a:lnSpc>
                <a:spcPct val="96000"/>
              </a:lnSpc>
              <a:buClr>
                <a:srgbClr val="000000"/>
              </a:buClr>
              <a:buSzPct val="100000"/>
              <a:buFont typeface="Times New Roman" charset="0"/>
              <a:buNone/>
            </a:pPr>
            <a:endParaRPr lang="en-US" sz="2000" dirty="0">
              <a:solidFill>
                <a:srgbClr val="663300"/>
              </a:solidFill>
            </a:endParaRPr>
          </a:p>
        </p:txBody>
      </p:sp>
      <p:sp>
        <p:nvSpPr>
          <p:cNvPr id="18" name="TextBox 17">
            <a:extLst>
              <a:ext uri="{FF2B5EF4-FFF2-40B4-BE49-F238E27FC236}">
                <a16:creationId xmlns:a16="http://schemas.microsoft.com/office/drawing/2014/main" id="{C23378E4-6D2A-6D47-86AD-5A5B86F46DF4}"/>
              </a:ext>
            </a:extLst>
          </p:cNvPr>
          <p:cNvSpPr txBox="1">
            <a:spLocks noChangeArrowheads="1"/>
          </p:cNvSpPr>
          <p:nvPr/>
        </p:nvSpPr>
        <p:spPr bwMode="auto">
          <a:xfrm>
            <a:off x="5899596" y="5517487"/>
            <a:ext cx="1972028" cy="683264"/>
          </a:xfrm>
          <a:prstGeom prst="rect">
            <a:avLst/>
          </a:prstGeom>
          <a:noFill/>
          <a:ln w="9525">
            <a:noFill/>
            <a:miter lim="800000"/>
            <a:headEnd/>
            <a:tailEnd/>
          </a:ln>
        </p:spPr>
        <p:txBody>
          <a:bodyPr wrap="square">
            <a:spAutoFit/>
          </a:bodyPr>
          <a:lstStyle/>
          <a:p>
            <a:pPr algn="ctr">
              <a:lnSpc>
                <a:spcPct val="96000"/>
              </a:lnSpc>
              <a:buClr>
                <a:srgbClr val="000000"/>
              </a:buClr>
              <a:buSzPct val="100000"/>
              <a:defRPr/>
            </a:pPr>
            <a:r>
              <a:rPr lang="az-Cyrl-AZ" sz="2000" dirty="0">
                <a:solidFill>
                  <a:srgbClr val="663300"/>
                </a:solidFill>
                <a:latin typeface="Arial" panose="020B0604020202020204" pitchFamily="34" charset="0"/>
                <a:cs typeface="Arial" panose="020B0604020202020204" pitchFamily="34" charset="0"/>
              </a:rPr>
              <a:t>Миндале-видное тело </a:t>
            </a:r>
          </a:p>
        </p:txBody>
      </p:sp>
      <p:sp>
        <p:nvSpPr>
          <p:cNvPr id="19" name="Content Placeholder 1">
            <a:extLst>
              <a:ext uri="{FF2B5EF4-FFF2-40B4-BE49-F238E27FC236}">
                <a16:creationId xmlns:a16="http://schemas.microsoft.com/office/drawing/2014/main" id="{90620167-3324-9C45-97A7-B311927AF2AE}"/>
              </a:ext>
            </a:extLst>
          </p:cNvPr>
          <p:cNvSpPr txBox="1">
            <a:spLocks/>
          </p:cNvSpPr>
          <p:nvPr/>
        </p:nvSpPr>
        <p:spPr bwMode="auto">
          <a:xfrm>
            <a:off x="2581798" y="4964907"/>
            <a:ext cx="3105847" cy="533283"/>
          </a:xfrm>
          <a:prstGeom prst="rect">
            <a:avLst/>
          </a:prstGeom>
          <a:noFill/>
          <a:ln w="9525">
            <a:noFill/>
            <a:miter lim="800000"/>
            <a:headEnd/>
            <a:tailEnd/>
          </a:ln>
        </p:spPr>
        <p:txBody>
          <a:bodyPr lIns="0" tIns="16200" rIns="0" bIns="0">
            <a:prstTxWarp prst="textNoShape">
              <a:avLst/>
            </a:prstTxWarp>
          </a:bodyPr>
          <a:lstStyle/>
          <a:p>
            <a:pPr indent="-342900" algn="ctr">
              <a:lnSpc>
                <a:spcPct val="96000"/>
              </a:lnSpc>
              <a:buClr>
                <a:srgbClr val="000000"/>
              </a:buClr>
              <a:buSzPct val="100000"/>
            </a:pPr>
            <a:r>
              <a:rPr lang="az-Cyrl-AZ" sz="2800" dirty="0">
                <a:solidFill>
                  <a:srgbClr val="D66500"/>
                </a:solidFill>
                <a:latin typeface="Arial" panose="020B0604020202020204" pitchFamily="34" charset="0"/>
                <a:ea typeface="Arial" charset="-52"/>
                <a:cs typeface="Arial" panose="020B0604020202020204" pitchFamily="34" charset="0"/>
              </a:rPr>
              <a:t>Структура  мозга</a:t>
            </a:r>
          </a:p>
          <a:p>
            <a:pPr indent="-342900" algn="ctr">
              <a:lnSpc>
                <a:spcPct val="96000"/>
              </a:lnSpc>
              <a:buClr>
                <a:srgbClr val="000000"/>
              </a:buClr>
              <a:buSzPct val="100000"/>
            </a:pPr>
            <a:br>
              <a:rPr lang="en-GB" sz="4800" b="1" dirty="0">
                <a:solidFill>
                  <a:srgbClr val="0000FF"/>
                </a:solidFill>
                <a:latin typeface="Calibri" charset="0"/>
                <a:ea typeface="Arial" charset="-52"/>
                <a:cs typeface="Arial" charset="-52"/>
              </a:rPr>
            </a:br>
            <a:endParaRPr lang="en-GB" sz="4800" b="1" dirty="0">
              <a:solidFill>
                <a:srgbClr val="0000FF"/>
              </a:solidFill>
              <a:latin typeface="Calibri" charset="0"/>
              <a:ea typeface="Arial" charset="-52"/>
              <a:cs typeface="Arial" charset="-52"/>
            </a:endParaRPr>
          </a:p>
          <a:p>
            <a:pPr indent="-342900" algn="ctr">
              <a:lnSpc>
                <a:spcPct val="96000"/>
              </a:lnSpc>
              <a:buClr>
                <a:srgbClr val="000000"/>
              </a:buClr>
              <a:buSzPct val="100000"/>
            </a:pPr>
            <a:endParaRPr lang="en-GB" sz="2400" dirty="0">
              <a:solidFill>
                <a:srgbClr val="002060"/>
              </a:solidFill>
              <a:latin typeface="Calibri" charset="0"/>
              <a:ea typeface="Arial" charset="-52"/>
              <a:cs typeface="Arial" charset="-52"/>
            </a:endParaRPr>
          </a:p>
        </p:txBody>
      </p:sp>
      <p:cxnSp>
        <p:nvCxnSpPr>
          <p:cNvPr id="21" name="Straight Arrow Connector 5">
            <a:extLst>
              <a:ext uri="{FF2B5EF4-FFF2-40B4-BE49-F238E27FC236}">
                <a16:creationId xmlns:a16="http://schemas.microsoft.com/office/drawing/2014/main" id="{77CA8246-2767-674D-85CA-C351D8E16DF1}"/>
              </a:ext>
            </a:extLst>
          </p:cNvPr>
          <p:cNvCxnSpPr>
            <a:cxnSpLocks noChangeShapeType="1"/>
          </p:cNvCxnSpPr>
          <p:nvPr/>
        </p:nvCxnSpPr>
        <p:spPr bwMode="auto">
          <a:xfrm>
            <a:off x="6827865" y="4315052"/>
            <a:ext cx="719932" cy="255369"/>
          </a:xfrm>
          <a:prstGeom prst="straightConnector1">
            <a:avLst/>
          </a:prstGeom>
          <a:noFill/>
          <a:ln w="9525">
            <a:solidFill>
              <a:schemeClr val="tx1"/>
            </a:solidFill>
            <a:round/>
            <a:headEnd/>
            <a:tailEnd type="arrow" w="med" len="med"/>
          </a:ln>
        </p:spPr>
      </p:cxnSp>
      <p:cxnSp>
        <p:nvCxnSpPr>
          <p:cNvPr id="22" name="Straight Arrow Connector 7">
            <a:extLst>
              <a:ext uri="{FF2B5EF4-FFF2-40B4-BE49-F238E27FC236}">
                <a16:creationId xmlns:a16="http://schemas.microsoft.com/office/drawing/2014/main" id="{D24FBB23-394F-764D-B7C5-07EE6616AC2A}"/>
              </a:ext>
            </a:extLst>
          </p:cNvPr>
          <p:cNvCxnSpPr>
            <a:cxnSpLocks noChangeShapeType="1"/>
          </p:cNvCxnSpPr>
          <p:nvPr/>
        </p:nvCxnSpPr>
        <p:spPr bwMode="auto">
          <a:xfrm flipV="1">
            <a:off x="7348758" y="5209266"/>
            <a:ext cx="918971" cy="288924"/>
          </a:xfrm>
          <a:prstGeom prst="straightConnector1">
            <a:avLst/>
          </a:prstGeom>
          <a:noFill/>
          <a:ln w="9525">
            <a:solidFill>
              <a:schemeClr val="tx1"/>
            </a:solidFill>
            <a:round/>
            <a:headEnd/>
            <a:tailEnd type="arrow" w="med" len="med"/>
          </a:ln>
        </p:spPr>
      </p:cxnSp>
      <p:cxnSp>
        <p:nvCxnSpPr>
          <p:cNvPr id="23" name="Straight Arrow Connector 5">
            <a:extLst>
              <a:ext uri="{FF2B5EF4-FFF2-40B4-BE49-F238E27FC236}">
                <a16:creationId xmlns:a16="http://schemas.microsoft.com/office/drawing/2014/main" id="{F0D79023-7BBC-C44B-B514-A88E6748900B}"/>
              </a:ext>
            </a:extLst>
          </p:cNvPr>
          <p:cNvCxnSpPr>
            <a:cxnSpLocks noChangeShapeType="1"/>
          </p:cNvCxnSpPr>
          <p:nvPr/>
        </p:nvCxnSpPr>
        <p:spPr bwMode="auto">
          <a:xfrm>
            <a:off x="5703193" y="5120854"/>
            <a:ext cx="392807" cy="0"/>
          </a:xfrm>
          <a:prstGeom prst="straightConnector1">
            <a:avLst/>
          </a:prstGeom>
          <a:noFill/>
          <a:ln w="9525">
            <a:solidFill>
              <a:schemeClr val="tx1"/>
            </a:solidFill>
            <a:round/>
            <a:headEnd/>
            <a:tailEnd type="arrow" w="med" len="med"/>
          </a:ln>
        </p:spPr>
      </p:cxnSp>
      <p:pic>
        <p:nvPicPr>
          <p:cNvPr id="2" name="Picture 1">
            <a:extLst>
              <a:ext uri="{FF2B5EF4-FFF2-40B4-BE49-F238E27FC236}">
                <a16:creationId xmlns:a16="http://schemas.microsoft.com/office/drawing/2014/main" id="{BC2DE4A0-914A-8340-820F-761DC6C96015}"/>
              </a:ext>
            </a:extLst>
          </p:cNvPr>
          <p:cNvPicPr>
            <a:picLocks noChangeAspect="1"/>
          </p:cNvPicPr>
          <p:nvPr/>
        </p:nvPicPr>
        <p:blipFill>
          <a:blip r:embed="rId6"/>
          <a:stretch>
            <a:fillRect/>
          </a:stretch>
        </p:blipFill>
        <p:spPr>
          <a:xfrm>
            <a:off x="6021755" y="457813"/>
            <a:ext cx="4579600" cy="3008169"/>
          </a:xfrm>
          <a:prstGeom prst="rect">
            <a:avLst/>
          </a:prstGeom>
        </p:spPr>
      </p:pic>
    </p:spTree>
    <p:extLst>
      <p:ext uri="{BB962C8B-B14F-4D97-AF65-F5344CB8AC3E}">
        <p14:creationId xmlns:p14="http://schemas.microsoft.com/office/powerpoint/2010/main" val="550230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634891" y="6467695"/>
            <a:ext cx="5246951" cy="338554"/>
          </a:xfrm>
          <a:prstGeom prst="rect">
            <a:avLst/>
          </a:prstGeom>
          <a:noFill/>
        </p:spPr>
        <p:txBody>
          <a:bodyPr wrap="square" rtlCol="0">
            <a:spAutoFit/>
          </a:bodyPr>
          <a:lstStyle/>
          <a:p>
            <a:pPr lvl="0" algn="ctr"/>
            <a:r>
              <a:rPr lang="az-Cyrl-AZ" sz="1600" spc="300" dirty="0">
                <a:solidFill>
                  <a:srgbClr val="F79646">
                    <a:lumMod val="20000"/>
                    <a:lumOff val="80000"/>
                  </a:srgb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20</a:t>
            </a:fld>
            <a:endParaRPr lang="de-DE" sz="2000" dirty="0">
              <a:solidFill>
                <a:schemeClr val="accent6">
                  <a:lumMod val="20000"/>
                  <a:lumOff val="80000"/>
                </a:schemeClr>
              </a:solidFill>
            </a:endParaRPr>
          </a:p>
        </p:txBody>
      </p:sp>
      <p:pic>
        <p:nvPicPr>
          <p:cNvPr id="10" name="Picture 9" descr="Blue globe Pandit slice header.jpg">
            <a:extLst>
              <a:ext uri="{FF2B5EF4-FFF2-40B4-BE49-F238E27FC236}">
                <a16:creationId xmlns:a16="http://schemas.microsoft.com/office/drawing/2014/main" id="{EC766686-75C3-5F47-BE9B-8FF6470A0283}"/>
              </a:ext>
            </a:extLst>
          </p:cNvPr>
          <p:cNvPicPr>
            <a:picLocks noChangeAspect="1"/>
          </p:cNvPicPr>
          <p:nvPr/>
        </p:nvPicPr>
        <p:blipFill rotWithShape="1">
          <a:blip r:embed="rId5">
            <a:alphaModFix amt="70000"/>
          </a:blip>
          <a:srcRect l="2355" t="2005" r="2685" b="36404"/>
          <a:stretch/>
        </p:blipFill>
        <p:spPr>
          <a:xfrm>
            <a:off x="2234391" y="968187"/>
            <a:ext cx="7904157" cy="1808857"/>
          </a:xfrm>
          <a:prstGeom prst="rect">
            <a:avLst/>
          </a:prstGeom>
          <a:ln>
            <a:noFill/>
          </a:ln>
          <a:effectLst>
            <a:softEdge rad="112500"/>
          </a:effectLst>
        </p:spPr>
      </p:pic>
      <p:pic>
        <p:nvPicPr>
          <p:cNvPr id="13" name="Picture 12" descr="Screen Shot 2018-08-14 at 22.32.55.png">
            <a:extLst>
              <a:ext uri="{FF2B5EF4-FFF2-40B4-BE49-F238E27FC236}">
                <a16:creationId xmlns:a16="http://schemas.microsoft.com/office/drawing/2014/main" id="{373036DE-20D4-134A-8DAD-D5EE08A010DF}"/>
              </a:ext>
            </a:extLst>
          </p:cNvPr>
          <p:cNvPicPr>
            <a:picLocks noChangeAspect="1"/>
          </p:cNvPicPr>
          <p:nvPr/>
        </p:nvPicPr>
        <p:blipFill>
          <a:blip r:embed="rId6">
            <a:lum bright="20000"/>
          </a:blip>
          <a:stretch>
            <a:fillRect/>
          </a:stretch>
        </p:blipFill>
        <p:spPr>
          <a:xfrm>
            <a:off x="4625788" y="1483418"/>
            <a:ext cx="3205778" cy="835196"/>
          </a:xfrm>
          <a:prstGeom prst="rect">
            <a:avLst/>
          </a:prstGeom>
          <a:ln>
            <a:noFill/>
          </a:ln>
          <a:effectLst>
            <a:softEdge rad="112500"/>
          </a:effectLst>
        </p:spPr>
      </p:pic>
      <p:sp>
        <p:nvSpPr>
          <p:cNvPr id="12" name="Text Box 2">
            <a:extLst>
              <a:ext uri="{FF2B5EF4-FFF2-40B4-BE49-F238E27FC236}">
                <a16:creationId xmlns:a16="http://schemas.microsoft.com/office/drawing/2014/main" id="{826AAF8F-C6C0-D64F-A498-35AA0B5B6F2E}"/>
              </a:ext>
            </a:extLst>
          </p:cNvPr>
          <p:cNvSpPr txBox="1">
            <a:spLocks noChangeArrowheads="1"/>
          </p:cNvSpPr>
          <p:nvPr/>
        </p:nvSpPr>
        <p:spPr bwMode="auto">
          <a:xfrm>
            <a:off x="1207430" y="437554"/>
            <a:ext cx="10026595" cy="1728418"/>
          </a:xfrm>
          <a:prstGeom prst="rect">
            <a:avLst/>
          </a:prstGeom>
          <a:noFill/>
          <a:ln w="9525">
            <a:noFill/>
            <a:miter lim="800000"/>
            <a:headEnd/>
            <a:tailEnd/>
          </a:ln>
          <a:effectLst/>
        </p:spPr>
        <p:txBody>
          <a:bodyPr lIns="90000" tIns="45000" rIns="90000" bIns="45000">
            <a:prstTxWarp prst="textNoShape">
              <a:avLst/>
            </a:prstTxWarp>
          </a:bodyPr>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4000" dirty="0">
                <a:solidFill>
                  <a:srgbClr val="D66500"/>
                </a:solidFill>
                <a:latin typeface="Arial" panose="020B0604020202020204" pitchFamily="34" charset="0"/>
                <a:cs typeface="Arial" panose="020B0604020202020204" pitchFamily="34" charset="0"/>
              </a:rPr>
              <a:t>КАК УЗНАТЬ БОЛЬШЕ</a:t>
            </a:r>
            <a:r>
              <a:rPr lang="de-DE" sz="4000" dirty="0">
                <a:solidFill>
                  <a:srgbClr val="D66500"/>
                </a:solidFill>
                <a:latin typeface="Arial" panose="020B0604020202020204" pitchFamily="34" charset="0"/>
                <a:cs typeface="Arial" panose="020B0604020202020204" pitchFamily="34" charset="0"/>
              </a:rPr>
              <a:t>?</a:t>
            </a:r>
          </a:p>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sz="40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4000" dirty="0">
                <a:solidFill>
                  <a:srgbClr val="D66500"/>
                </a:solidFill>
                <a:latin typeface="Arial" panose="020B0604020202020204" pitchFamily="34" charset="0"/>
                <a:cs typeface="Arial" panose="020B0604020202020204" pitchFamily="34" charset="0"/>
              </a:rPr>
              <a:t>САЙТЫ</a:t>
            </a:r>
            <a:endParaRPr lang="de-DE" sz="4000" dirty="0">
              <a:solidFill>
                <a:srgbClr val="D665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F3D8C19-A613-524B-AAC4-B047B2891C0B}"/>
              </a:ext>
            </a:extLst>
          </p:cNvPr>
          <p:cNvSpPr txBox="1"/>
          <p:nvPr/>
        </p:nvSpPr>
        <p:spPr>
          <a:xfrm>
            <a:off x="2573321" y="2731161"/>
            <a:ext cx="7239000" cy="3662541"/>
          </a:xfrm>
          <a:prstGeom prst="rect">
            <a:avLst/>
          </a:prstGeom>
          <a:noFill/>
        </p:spPr>
        <p:txBody>
          <a:bodyPr wrap="square" rtlCol="0">
            <a:spAutoFit/>
          </a:bodyPr>
          <a:lstStyle/>
          <a:p>
            <a:pPr algn="ctr"/>
            <a:r>
              <a:rPr lang="en-US" sz="3200" dirty="0" err="1">
                <a:solidFill>
                  <a:srgbClr val="663333"/>
                </a:solidFill>
                <a:latin typeface="Arial" panose="020B0604020202020204" pitchFamily="34" charset="0"/>
                <a:cs typeface="Arial" panose="020B0604020202020204" pitchFamily="34" charset="0"/>
              </a:rPr>
              <a:t>Vedicpandits.org</a:t>
            </a:r>
            <a:endParaRPr lang="en-US" sz="800" dirty="0">
              <a:solidFill>
                <a:srgbClr val="663333"/>
              </a:solidFill>
              <a:latin typeface="Arial" panose="020B0604020202020204" pitchFamily="34" charset="0"/>
              <a:cs typeface="Arial" panose="020B0604020202020204" pitchFamily="34" charset="0"/>
            </a:endParaRPr>
          </a:p>
          <a:p>
            <a:pPr algn="ctr"/>
            <a:r>
              <a:rPr lang="en-US" sz="3200" dirty="0">
                <a:solidFill>
                  <a:srgbClr val="D66500"/>
                </a:solidFill>
                <a:latin typeface="Arial" panose="020B0604020202020204" pitchFamily="34" charset="0"/>
                <a:cs typeface="Arial" panose="020B0604020202020204" pitchFamily="34" charset="0"/>
              </a:rPr>
              <a:t>Vedicpandits.org/special-yagya</a:t>
            </a:r>
          </a:p>
          <a:p>
            <a:pPr algn="ctr"/>
            <a:r>
              <a:rPr lang="en-US" sz="3200" dirty="0">
                <a:solidFill>
                  <a:srgbClr val="663333"/>
                </a:solidFill>
                <a:latin typeface="Arial" panose="020B0604020202020204" pitchFamily="34" charset="0"/>
                <a:cs typeface="Arial" panose="020B0604020202020204" pitchFamily="34" charset="0"/>
              </a:rPr>
              <a:t>Maharishiindiacourses.com</a:t>
            </a:r>
          </a:p>
          <a:p>
            <a:pPr algn="ctr"/>
            <a:r>
              <a:rPr lang="en-US" sz="3200" dirty="0">
                <a:solidFill>
                  <a:srgbClr val="D66500"/>
                </a:solidFill>
                <a:latin typeface="Arial" panose="020B0604020202020204" pitchFamily="34" charset="0"/>
                <a:cs typeface="Arial" panose="020B0604020202020204" pitchFamily="34" charset="0"/>
              </a:rPr>
              <a:t>Materials.vedicpandits.org</a:t>
            </a:r>
          </a:p>
          <a:p>
            <a:pPr algn="ctr"/>
            <a:r>
              <a:rPr lang="en-US" sz="3200" dirty="0">
                <a:solidFill>
                  <a:srgbClr val="663333"/>
                </a:solidFill>
                <a:latin typeface="Arial" panose="020B0604020202020204" pitchFamily="34" charset="0"/>
                <a:cs typeface="Arial" panose="020B0604020202020204" pitchFamily="34" charset="0"/>
              </a:rPr>
              <a:t>Maharishivedaapp.com</a:t>
            </a:r>
          </a:p>
          <a:p>
            <a:pPr algn="ctr"/>
            <a:r>
              <a:rPr lang="ru-RU" sz="3200" dirty="0">
                <a:solidFill>
                  <a:srgbClr val="D66500"/>
                </a:solidFill>
                <a:latin typeface="Arial" panose="020B0604020202020204" pitchFamily="34" charset="0"/>
                <a:cs typeface="Arial" panose="020B0604020202020204" pitchFamily="34" charset="0"/>
              </a:rPr>
              <a:t>Контакты</a:t>
            </a:r>
            <a:r>
              <a:rPr lang="en-US" sz="3200" dirty="0">
                <a:solidFill>
                  <a:srgbClr val="D66500"/>
                </a:solidFill>
                <a:latin typeface="Arial" panose="020B0604020202020204" pitchFamily="34" charset="0"/>
                <a:cs typeface="Arial" panose="020B0604020202020204" pitchFamily="34" charset="0"/>
              </a:rPr>
              <a:t>: Vedicpandits.org/contact</a:t>
            </a:r>
          </a:p>
          <a:p>
            <a:pPr algn="ctr"/>
            <a:r>
              <a:rPr lang="en-US" sz="3200" dirty="0">
                <a:solidFill>
                  <a:srgbClr val="663333"/>
                </a:solidFill>
                <a:latin typeface="Arial" panose="020B0604020202020204" pitchFamily="34" charset="0"/>
                <a:cs typeface="Arial" panose="020B0604020202020204" pitchFamily="34" charset="0"/>
              </a:rPr>
              <a:t>Email: aro@maharishi.net</a:t>
            </a:r>
          </a:p>
        </p:txBody>
      </p:sp>
    </p:spTree>
    <p:extLst>
      <p:ext uri="{BB962C8B-B14F-4D97-AF65-F5344CB8AC3E}">
        <p14:creationId xmlns:p14="http://schemas.microsoft.com/office/powerpoint/2010/main" val="2635024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632836" y="6461958"/>
            <a:ext cx="5301530" cy="338554"/>
          </a:xfrm>
          <a:prstGeom prst="rect">
            <a:avLst/>
          </a:prstGeom>
          <a:noFill/>
        </p:spPr>
        <p:txBody>
          <a:bodyPr wrap="square" rtlCol="0">
            <a:spAutoFit/>
          </a:bodyPr>
          <a:lstStyle/>
          <a:p>
            <a:pPr lvl="0" algn="ctr"/>
            <a:r>
              <a:rPr lang="az-Cyrl-AZ" sz="1600" spc="300" dirty="0">
                <a:solidFill>
                  <a:srgbClr val="F79646">
                    <a:lumMod val="20000"/>
                    <a:lumOff val="80000"/>
                  </a:srgb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21</a:t>
            </a:fld>
            <a:endParaRPr lang="de-DE" sz="2000" dirty="0">
              <a:solidFill>
                <a:schemeClr val="accent6">
                  <a:lumMod val="20000"/>
                  <a:lumOff val="80000"/>
                </a:schemeClr>
              </a:solidFill>
            </a:endParaRPr>
          </a:p>
        </p:txBody>
      </p:sp>
      <p:sp>
        <p:nvSpPr>
          <p:cNvPr id="10" name="TextBox 9">
            <a:extLst>
              <a:ext uri="{FF2B5EF4-FFF2-40B4-BE49-F238E27FC236}">
                <a16:creationId xmlns:a16="http://schemas.microsoft.com/office/drawing/2014/main" id="{46FD5E02-649B-4D4B-BC69-E68E0522E4FF}"/>
              </a:ext>
            </a:extLst>
          </p:cNvPr>
          <p:cNvSpPr txBox="1"/>
          <p:nvPr/>
        </p:nvSpPr>
        <p:spPr>
          <a:xfrm>
            <a:off x="1956351" y="3852139"/>
            <a:ext cx="8253898" cy="2862322"/>
          </a:xfrm>
          <a:prstGeom prst="rect">
            <a:avLst/>
          </a:prstGeom>
          <a:noFill/>
        </p:spPr>
        <p:txBody>
          <a:bodyPr wrap="square" rtlCol="0">
            <a:spAutoFit/>
          </a:bodyPr>
          <a:lstStyle/>
          <a:p>
            <a:pPr algn="ctr"/>
            <a:r>
              <a:rPr lang="ru-RU" i="1" dirty="0"/>
              <a:t>«</a:t>
            </a:r>
            <a:r>
              <a:rPr lang="ru-RU" i="1" dirty="0" err="1"/>
              <a:t>Йогические</a:t>
            </a:r>
            <a:r>
              <a:rPr lang="ru-RU" i="1" dirty="0"/>
              <a:t> полеты и </a:t>
            </a:r>
            <a:r>
              <a:rPr lang="ru-RU" i="1" dirty="0" err="1"/>
              <a:t>Ягьи</a:t>
            </a:r>
            <a:r>
              <a:rPr lang="ru-RU" i="1" dirty="0"/>
              <a:t> – это единственное, что будет эффективно поддерживать мировое сознание на вечном уровне несокрушимости. Я хочу привлечь уже сейчас максимально возможное число Ведических Пандитов, но я должен быть уверенным, что как только я их привлеку, будет достаточно средств для продолжения их поддержки. Сейчас единственной мудрой вещью будет создание домов для Ведического знания, потому что Ведические вибрации от проводимых Ведическими Пандитами церемоний предназначены для приведения жизни во всем мире в соответствие Природному закону и для провозглашения нового золотого века для всего человечества».</a:t>
            </a:r>
            <a:r>
              <a:rPr lang="ru-RU" dirty="0"/>
              <a:t> – Махариши</a:t>
            </a:r>
          </a:p>
          <a:p>
            <a:pPr algn="ctr"/>
            <a:endParaRPr lang="en-US" dirty="0">
              <a:solidFill>
                <a:srgbClr val="663333"/>
              </a:solidFill>
              <a:latin typeface="Arial" panose="020B0604020202020204" pitchFamily="34" charset="0"/>
              <a:cs typeface="Arial" panose="020B0604020202020204" pitchFamily="34" charset="0"/>
            </a:endParaRPr>
          </a:p>
        </p:txBody>
      </p:sp>
      <p:pic>
        <p:nvPicPr>
          <p:cNvPr id="13" name="Picture 12" descr="Screen Shot 2018-08-14 at 22.32.55.png">
            <a:extLst>
              <a:ext uri="{FF2B5EF4-FFF2-40B4-BE49-F238E27FC236}">
                <a16:creationId xmlns:a16="http://schemas.microsoft.com/office/drawing/2014/main" id="{41025665-C0C6-2F40-842F-D562FF5E33D9}"/>
              </a:ext>
            </a:extLst>
          </p:cNvPr>
          <p:cNvPicPr>
            <a:picLocks noChangeAspect="1"/>
          </p:cNvPicPr>
          <p:nvPr/>
        </p:nvPicPr>
        <p:blipFill>
          <a:blip r:embed="rId5">
            <a:lum bright="20000"/>
          </a:blip>
          <a:stretch>
            <a:fillRect/>
          </a:stretch>
        </p:blipFill>
        <p:spPr>
          <a:xfrm>
            <a:off x="4148208" y="1600951"/>
            <a:ext cx="4270786" cy="835196"/>
          </a:xfrm>
          <a:prstGeom prst="rect">
            <a:avLst/>
          </a:prstGeom>
          <a:ln>
            <a:noFill/>
          </a:ln>
          <a:effectLst>
            <a:softEdge rad="112500"/>
          </a:effectLst>
        </p:spPr>
      </p:pic>
      <p:pic>
        <p:nvPicPr>
          <p:cNvPr id="3" name="Picture 2">
            <a:extLst>
              <a:ext uri="{FF2B5EF4-FFF2-40B4-BE49-F238E27FC236}">
                <a16:creationId xmlns:a16="http://schemas.microsoft.com/office/drawing/2014/main" id="{FF03A1BA-1863-8D4E-973F-A1DEB31F17A8}"/>
              </a:ext>
            </a:extLst>
          </p:cNvPr>
          <p:cNvPicPr>
            <a:picLocks noChangeAspect="1"/>
          </p:cNvPicPr>
          <p:nvPr/>
        </p:nvPicPr>
        <p:blipFill rotWithShape="1">
          <a:blip r:embed="rId6"/>
          <a:srcRect b="17144"/>
          <a:stretch/>
        </p:blipFill>
        <p:spPr>
          <a:xfrm>
            <a:off x="2947740" y="509983"/>
            <a:ext cx="6271121" cy="2927087"/>
          </a:xfrm>
          <a:prstGeom prst="rect">
            <a:avLst/>
          </a:prstGeom>
        </p:spPr>
      </p:pic>
      <p:sp>
        <p:nvSpPr>
          <p:cNvPr id="15" name="Text Box 2">
            <a:extLst>
              <a:ext uri="{FF2B5EF4-FFF2-40B4-BE49-F238E27FC236}">
                <a16:creationId xmlns:a16="http://schemas.microsoft.com/office/drawing/2014/main" id="{1FD06CB7-0924-0C47-88E8-993E7039CDF2}"/>
              </a:ext>
            </a:extLst>
          </p:cNvPr>
          <p:cNvSpPr txBox="1">
            <a:spLocks noChangeArrowheads="1"/>
          </p:cNvSpPr>
          <p:nvPr/>
        </p:nvSpPr>
        <p:spPr bwMode="auto">
          <a:xfrm>
            <a:off x="972359" y="3047741"/>
            <a:ext cx="10026595" cy="778658"/>
          </a:xfrm>
          <a:prstGeom prst="rect">
            <a:avLst/>
          </a:prstGeom>
          <a:noFill/>
          <a:ln w="9525">
            <a:noFill/>
            <a:miter lim="800000"/>
            <a:headEnd/>
            <a:tailEnd/>
          </a:ln>
          <a:effectLst/>
        </p:spPr>
        <p:txBody>
          <a:bodyPr lIns="90000" tIns="45000" rIns="90000" bIns="45000">
            <a:prstTxWarp prst="textNoShape">
              <a:avLst/>
            </a:prstTxWarp>
          </a:bodyPr>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5400" dirty="0" err="1">
                <a:solidFill>
                  <a:srgbClr val="D66500"/>
                </a:solidFill>
                <a:latin typeface="Arial" panose="020B0604020202020204" pitchFamily="34" charset="0"/>
                <a:cs typeface="Arial" panose="020B0604020202020204" pitchFamily="34" charset="0"/>
              </a:rPr>
              <a:t>Джэй</a:t>
            </a:r>
            <a:r>
              <a:rPr lang="ru-RU" sz="5400" dirty="0">
                <a:solidFill>
                  <a:srgbClr val="D66500"/>
                </a:solidFill>
                <a:latin typeface="Arial" panose="020B0604020202020204" pitchFamily="34" charset="0"/>
                <a:cs typeface="Arial" panose="020B0604020202020204" pitchFamily="34" charset="0"/>
              </a:rPr>
              <a:t> Гуру Дев</a:t>
            </a:r>
            <a:endParaRPr lang="de-DE" sz="5400" dirty="0">
              <a:solidFill>
                <a:srgbClr val="D665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938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A86F9594-2C60-5B44-9696-31184252CEF0}"/>
              </a:ext>
            </a:extLst>
          </p:cNvPr>
          <p:cNvSpPr>
            <a:spLocks noChangeArrowheads="1"/>
          </p:cNvSpPr>
          <p:nvPr/>
        </p:nvSpPr>
        <p:spPr bwMode="auto">
          <a:xfrm>
            <a:off x="720727" y="2427409"/>
            <a:ext cx="10225088" cy="2219582"/>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ru-RU" sz="3600" dirty="0">
                <a:solidFill>
                  <a:srgbClr val="D66500"/>
                </a:solidFill>
                <a:latin typeface="Arial" panose="020B0604020202020204" pitchFamily="34" charset="0"/>
                <a:cs typeface="Arial" panose="020B0604020202020204" pitchFamily="34" charset="0"/>
              </a:rPr>
              <a:t>КОНЕЦ</a:t>
            </a:r>
            <a:endParaRPr lang="en-US" sz="3600" dirty="0">
              <a:solidFill>
                <a:srgbClr val="D66500"/>
              </a:solidFill>
              <a:latin typeface="Arial" panose="020B0604020202020204" pitchFamily="34" charset="0"/>
              <a:cs typeface="Arial" panose="020B0604020202020204" pitchFamily="34" charset="0"/>
            </a:endParaRPr>
          </a:p>
          <a:p>
            <a:pPr algn="ctr">
              <a:lnSpc>
                <a:spcPct val="96000"/>
              </a:lnSpc>
              <a:buClr>
                <a:srgbClr val="000000"/>
              </a:buClr>
              <a:buSzPct val="100000"/>
            </a:pPr>
            <a:endParaRPr lang="en-US" sz="3600" dirty="0">
              <a:solidFill>
                <a:srgbClr val="D66500"/>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3600" dirty="0">
                <a:solidFill>
                  <a:srgbClr val="D66500"/>
                </a:solidFill>
                <a:latin typeface="Arial" panose="020B0604020202020204" pitchFamily="34" charset="0"/>
                <a:cs typeface="Arial" panose="020B0604020202020204" pitchFamily="34" charset="0"/>
              </a:rPr>
              <a:t>(</a:t>
            </a:r>
            <a:r>
              <a:rPr lang="ru-RU" sz="3600" dirty="0">
                <a:solidFill>
                  <a:srgbClr val="D66500"/>
                </a:solidFill>
                <a:latin typeface="Arial" panose="020B0604020202020204" pitchFamily="34" charset="0"/>
                <a:cs typeface="Arial" panose="020B0604020202020204" pitchFamily="34" charset="0"/>
              </a:rPr>
              <a:t>Далее – несколько углубленных слайдов, </a:t>
            </a:r>
            <a:br>
              <a:rPr lang="ru-RU" sz="3600" dirty="0">
                <a:solidFill>
                  <a:srgbClr val="D66500"/>
                </a:solidFill>
                <a:latin typeface="Arial" panose="020B0604020202020204" pitchFamily="34" charset="0"/>
                <a:cs typeface="Arial" panose="020B0604020202020204" pitchFamily="34" charset="0"/>
              </a:rPr>
            </a:br>
            <a:r>
              <a:rPr lang="ru-RU" sz="3600" dirty="0">
                <a:solidFill>
                  <a:srgbClr val="D66500"/>
                </a:solidFill>
                <a:latin typeface="Arial" panose="020B0604020202020204" pitchFamily="34" charset="0"/>
                <a:cs typeface="Arial" panose="020B0604020202020204" pitchFamily="34" charset="0"/>
              </a:rPr>
              <a:t>на усмотрение</a:t>
            </a:r>
            <a:r>
              <a:rPr lang="en-US" sz="3600" dirty="0">
                <a:solidFill>
                  <a:srgbClr val="D665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89745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30332"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640464" y="2820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23</a:t>
            </a:fld>
            <a:endParaRPr lang="de-DE" sz="2000" dirty="0">
              <a:solidFill>
                <a:schemeClr val="accent6">
                  <a:lumMod val="20000"/>
                  <a:lumOff val="80000"/>
                </a:schemeClr>
              </a:solidFill>
            </a:endParaRPr>
          </a:p>
        </p:txBody>
      </p:sp>
      <p:sp>
        <p:nvSpPr>
          <p:cNvPr id="24" name="TextBox 23">
            <a:extLst>
              <a:ext uri="{FF2B5EF4-FFF2-40B4-BE49-F238E27FC236}">
                <a16:creationId xmlns:a16="http://schemas.microsoft.com/office/drawing/2014/main" id="{FE02F071-1284-034E-B5CF-6956DE6CE8B0}"/>
              </a:ext>
            </a:extLst>
          </p:cNvPr>
          <p:cNvSpPr txBox="1"/>
          <p:nvPr/>
        </p:nvSpPr>
        <p:spPr>
          <a:xfrm>
            <a:off x="1769535" y="315998"/>
            <a:ext cx="8758888" cy="461665"/>
          </a:xfrm>
          <a:prstGeom prst="rect">
            <a:avLst/>
          </a:prstGeom>
          <a:noFill/>
        </p:spPr>
        <p:txBody>
          <a:bodyPr wrap="square" rtlCol="0">
            <a:spAutoFit/>
          </a:bodyPr>
          <a:lstStyle/>
          <a:p>
            <a:pPr algn="ctr"/>
            <a:r>
              <a:rPr lang="ru-RU" sz="2400" dirty="0">
                <a:solidFill>
                  <a:srgbClr val="D66500"/>
                </a:solidFill>
                <a:latin typeface="Arial" panose="020B0604020202020204" pitchFamily="34" charset="0"/>
                <a:cs typeface="Arial" panose="020B0604020202020204" pitchFamily="34" charset="0"/>
              </a:rPr>
              <a:t>Зачем нам Ведические Пандиты Махариши?</a:t>
            </a:r>
            <a:endParaRPr lang="en-US" sz="2400" dirty="0">
              <a:solidFill>
                <a:srgbClr val="D665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9EE6B43-EA95-744F-A19B-2EF80DD5465C}"/>
              </a:ext>
            </a:extLst>
          </p:cNvPr>
          <p:cNvSpPr txBox="1"/>
          <p:nvPr/>
        </p:nvSpPr>
        <p:spPr>
          <a:xfrm>
            <a:off x="372227" y="6052035"/>
            <a:ext cx="11819773" cy="400110"/>
          </a:xfrm>
          <a:prstGeom prst="rect">
            <a:avLst/>
          </a:prstGeom>
          <a:noFill/>
        </p:spPr>
        <p:txBody>
          <a:bodyPr wrap="square" rtlCol="0">
            <a:spAutoFit/>
          </a:bodyPr>
          <a:lstStyle/>
          <a:p>
            <a:r>
              <a:rPr lang="en-US" sz="2000" i="1" dirty="0">
                <a:solidFill>
                  <a:srgbClr val="663333"/>
                </a:solidFill>
                <a:latin typeface="Arial" panose="020B0604020202020204" pitchFamily="34" charset="0"/>
                <a:cs typeface="Arial" panose="020B0604020202020204" pitchFamily="34" charset="0"/>
              </a:rPr>
              <a:t>…</a:t>
            </a:r>
            <a:r>
              <a:rPr lang="ru-RU" sz="2000" i="1" dirty="0">
                <a:solidFill>
                  <a:srgbClr val="663333"/>
                </a:solidFill>
                <a:latin typeface="Arial" panose="020B0604020202020204" pitchFamily="34" charset="0"/>
                <a:cs typeface="Arial" panose="020B0604020202020204" pitchFamily="34" charset="0"/>
              </a:rPr>
              <a:t>все благодаря поддержке регулярных спонсоров</a:t>
            </a:r>
            <a:r>
              <a:rPr lang="en-US" sz="2000" i="1" dirty="0">
                <a:solidFill>
                  <a:srgbClr val="663333"/>
                </a:solidFill>
                <a:latin typeface="Arial" panose="020B0604020202020204" pitchFamily="34" charset="0"/>
                <a:cs typeface="Arial" panose="020B0604020202020204" pitchFamily="34" charset="0"/>
              </a:rPr>
              <a:t>… 5500 </a:t>
            </a:r>
            <a:r>
              <a:rPr lang="ru-RU" sz="2000" i="1" dirty="0">
                <a:solidFill>
                  <a:srgbClr val="663333"/>
                </a:solidFill>
                <a:latin typeface="Arial" panose="020B0604020202020204" pitchFamily="34" charset="0"/>
                <a:cs typeface="Arial" panose="020B0604020202020204" pitchFamily="34" charset="0"/>
              </a:rPr>
              <a:t> дорогих нам людей со всего мира</a:t>
            </a:r>
            <a:r>
              <a:rPr lang="en-US" sz="2000" i="1" dirty="0">
                <a:solidFill>
                  <a:srgbClr val="663333"/>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5BC17077-C19B-F941-AF0D-1BC25B47732A}"/>
              </a:ext>
            </a:extLst>
          </p:cNvPr>
          <p:cNvPicPr>
            <a:picLocks noChangeAspect="1"/>
          </p:cNvPicPr>
          <p:nvPr/>
        </p:nvPicPr>
        <p:blipFill>
          <a:blip r:embed="rId5"/>
          <a:stretch>
            <a:fillRect/>
          </a:stretch>
        </p:blipFill>
        <p:spPr>
          <a:xfrm>
            <a:off x="1102281" y="1252205"/>
            <a:ext cx="2884372" cy="1935640"/>
          </a:xfrm>
          <a:prstGeom prst="rect">
            <a:avLst/>
          </a:prstGeom>
        </p:spPr>
      </p:pic>
      <p:pic>
        <p:nvPicPr>
          <p:cNvPr id="14" name="Picture 13">
            <a:extLst>
              <a:ext uri="{FF2B5EF4-FFF2-40B4-BE49-F238E27FC236}">
                <a16:creationId xmlns:a16="http://schemas.microsoft.com/office/drawing/2014/main" id="{3F5C4D13-0767-F942-8081-FBD34A9A5869}"/>
              </a:ext>
            </a:extLst>
          </p:cNvPr>
          <p:cNvPicPr>
            <a:picLocks noChangeAspect="1"/>
          </p:cNvPicPr>
          <p:nvPr/>
        </p:nvPicPr>
        <p:blipFill rotWithShape="1">
          <a:blip r:embed="rId6"/>
          <a:srcRect t="9395" b="14601"/>
          <a:stretch/>
        </p:blipFill>
        <p:spPr>
          <a:xfrm>
            <a:off x="1120120" y="3683870"/>
            <a:ext cx="2884371" cy="1833704"/>
          </a:xfrm>
          <a:prstGeom prst="rect">
            <a:avLst/>
          </a:prstGeom>
        </p:spPr>
      </p:pic>
      <p:pic>
        <p:nvPicPr>
          <p:cNvPr id="10" name="Picture 9">
            <a:extLst>
              <a:ext uri="{FF2B5EF4-FFF2-40B4-BE49-F238E27FC236}">
                <a16:creationId xmlns:a16="http://schemas.microsoft.com/office/drawing/2014/main" id="{3A240A29-2259-4A43-8AC3-31EF01898CD9}"/>
              </a:ext>
            </a:extLst>
          </p:cNvPr>
          <p:cNvPicPr>
            <a:picLocks noChangeAspect="1"/>
          </p:cNvPicPr>
          <p:nvPr/>
        </p:nvPicPr>
        <p:blipFill rotWithShape="1">
          <a:blip r:embed="rId7"/>
          <a:srcRect l="9509" t="551" r="-4081" b="11375"/>
          <a:stretch/>
        </p:blipFill>
        <p:spPr>
          <a:xfrm>
            <a:off x="4409570" y="3666797"/>
            <a:ext cx="2999045" cy="1861297"/>
          </a:xfrm>
          <a:prstGeom prst="rect">
            <a:avLst/>
          </a:prstGeom>
        </p:spPr>
      </p:pic>
      <p:pic>
        <p:nvPicPr>
          <p:cNvPr id="22" name="Picture 21">
            <a:extLst>
              <a:ext uri="{FF2B5EF4-FFF2-40B4-BE49-F238E27FC236}">
                <a16:creationId xmlns:a16="http://schemas.microsoft.com/office/drawing/2014/main" id="{C9ECE879-EE80-3444-89A9-AC54A7120E72}"/>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Lst>
          </a:blip>
          <a:srcRect l="-526" r="27978" b="1085"/>
          <a:stretch/>
        </p:blipFill>
        <p:spPr>
          <a:xfrm>
            <a:off x="7630225" y="1252654"/>
            <a:ext cx="3045246" cy="1938056"/>
          </a:xfrm>
          <a:prstGeom prst="rect">
            <a:avLst/>
          </a:prstGeom>
        </p:spPr>
      </p:pic>
      <p:pic>
        <p:nvPicPr>
          <p:cNvPr id="21" name="Picture 20">
            <a:extLst>
              <a:ext uri="{FF2B5EF4-FFF2-40B4-BE49-F238E27FC236}">
                <a16:creationId xmlns:a16="http://schemas.microsoft.com/office/drawing/2014/main" id="{65D5DCCF-9EAD-1C46-A986-28CBCAFC2399}"/>
              </a:ext>
            </a:extLst>
          </p:cNvPr>
          <p:cNvPicPr>
            <a:picLocks noChangeAspect="1"/>
          </p:cNvPicPr>
          <p:nvPr/>
        </p:nvPicPr>
        <p:blipFill rotWithShape="1">
          <a:blip r:embed="rId10"/>
          <a:srcRect l="6695" r="15172"/>
          <a:stretch/>
        </p:blipFill>
        <p:spPr>
          <a:xfrm>
            <a:off x="7665850" y="1252152"/>
            <a:ext cx="1275029" cy="1521683"/>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EA38B008-8A93-9544-A6C6-597445739B69}"/>
              </a:ext>
            </a:extLst>
          </p:cNvPr>
          <p:cNvPicPr>
            <a:picLocks noChangeAspect="1"/>
          </p:cNvPicPr>
          <p:nvPr/>
        </p:nvPicPr>
        <p:blipFill rotWithShape="1">
          <a:blip r:embed="rId11"/>
          <a:srcRect l="32948" t="648" r="10618" b="4129"/>
          <a:stretch/>
        </p:blipFill>
        <p:spPr>
          <a:xfrm>
            <a:off x="7665850" y="3657432"/>
            <a:ext cx="1695867" cy="1877885"/>
          </a:xfrm>
          <a:prstGeom prst="rect">
            <a:avLst/>
          </a:prstGeom>
        </p:spPr>
      </p:pic>
      <p:pic>
        <p:nvPicPr>
          <p:cNvPr id="23" name="Picture 22">
            <a:extLst>
              <a:ext uri="{FF2B5EF4-FFF2-40B4-BE49-F238E27FC236}">
                <a16:creationId xmlns:a16="http://schemas.microsoft.com/office/drawing/2014/main" id="{49FA86DD-6CA5-CC4E-A747-E633E81409EE}"/>
              </a:ext>
            </a:extLst>
          </p:cNvPr>
          <p:cNvPicPr>
            <a:picLocks noChangeAspect="1"/>
          </p:cNvPicPr>
          <p:nvPr/>
        </p:nvPicPr>
        <p:blipFill rotWithShape="1">
          <a:blip r:embed="rId12"/>
          <a:srcRect l="52607" t="-717" r="6862" b="4617"/>
          <a:stretch/>
        </p:blipFill>
        <p:spPr>
          <a:xfrm>
            <a:off x="9101731" y="3645558"/>
            <a:ext cx="1589060" cy="1893667"/>
          </a:xfrm>
          <a:prstGeom prst="rect">
            <a:avLst/>
          </a:prstGeom>
        </p:spPr>
      </p:pic>
      <p:pic>
        <p:nvPicPr>
          <p:cNvPr id="29" name="Picture 28">
            <a:extLst>
              <a:ext uri="{FF2B5EF4-FFF2-40B4-BE49-F238E27FC236}">
                <a16:creationId xmlns:a16="http://schemas.microsoft.com/office/drawing/2014/main" id="{85762F2A-6090-1B4E-9283-28008BB83D33}"/>
              </a:ext>
            </a:extLst>
          </p:cNvPr>
          <p:cNvPicPr>
            <a:picLocks noChangeAspect="1"/>
          </p:cNvPicPr>
          <p:nvPr/>
        </p:nvPicPr>
        <p:blipFill rotWithShape="1">
          <a:blip r:embed="rId13"/>
          <a:srcRect t="4127" b="-1"/>
          <a:stretch/>
        </p:blipFill>
        <p:spPr>
          <a:xfrm>
            <a:off x="4312478" y="1264151"/>
            <a:ext cx="3036953" cy="1914680"/>
          </a:xfrm>
          <a:prstGeom prst="rect">
            <a:avLst/>
          </a:prstGeom>
        </p:spPr>
      </p:pic>
      <p:pic>
        <p:nvPicPr>
          <p:cNvPr id="30" name="Picture 29">
            <a:extLst>
              <a:ext uri="{FF2B5EF4-FFF2-40B4-BE49-F238E27FC236}">
                <a16:creationId xmlns:a16="http://schemas.microsoft.com/office/drawing/2014/main" id="{4A0BEA21-0CF6-494F-A41E-2C1043D351E2}"/>
              </a:ext>
            </a:extLst>
          </p:cNvPr>
          <p:cNvPicPr>
            <a:picLocks noChangeAspect="1"/>
          </p:cNvPicPr>
          <p:nvPr/>
        </p:nvPicPr>
        <p:blipFill rotWithShape="1">
          <a:blip r:embed="rId14"/>
          <a:srcRect r="-7356"/>
          <a:stretch/>
        </p:blipFill>
        <p:spPr>
          <a:xfrm>
            <a:off x="4342596" y="1319155"/>
            <a:ext cx="1753404" cy="1020788"/>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7D087313-2848-F842-A037-F342EAF66AD6}"/>
              </a:ext>
            </a:extLst>
          </p:cNvPr>
          <p:cNvSpPr txBox="1"/>
          <p:nvPr/>
        </p:nvSpPr>
        <p:spPr>
          <a:xfrm>
            <a:off x="1153060" y="3132120"/>
            <a:ext cx="3012816" cy="484235"/>
          </a:xfrm>
          <a:prstGeom prst="rect">
            <a:avLst/>
          </a:prstGeom>
          <a:noFill/>
        </p:spPr>
        <p:txBody>
          <a:bodyPr wrap="square" rtlCol="0">
            <a:spAutoFit/>
          </a:bodyPr>
          <a:lstStyle/>
          <a:p>
            <a:pPr algn="ctr">
              <a:lnSpc>
                <a:spcPct val="70000"/>
              </a:lnSpc>
            </a:pPr>
            <a:r>
              <a:rPr lang="ru-RU" dirty="0">
                <a:solidFill>
                  <a:srgbClr val="D66500"/>
                </a:solidFill>
                <a:latin typeface="Arial" panose="020B0604020202020204" pitchFamily="34" charset="0"/>
                <a:cs typeface="Arial" panose="020B0604020202020204" pitchFamily="34" charset="0"/>
              </a:rPr>
              <a:t>Ведические мероприятия на канале</a:t>
            </a:r>
            <a:endParaRPr lang="en-US" dirty="0">
              <a:solidFill>
                <a:srgbClr val="D66500"/>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1139FF65-D11F-6E45-8B3E-DFE182AC0CF1}"/>
              </a:ext>
            </a:extLst>
          </p:cNvPr>
          <p:cNvSpPr txBox="1"/>
          <p:nvPr/>
        </p:nvSpPr>
        <p:spPr>
          <a:xfrm>
            <a:off x="717887" y="5518658"/>
            <a:ext cx="3993438" cy="480131"/>
          </a:xfrm>
          <a:prstGeom prst="rect">
            <a:avLst/>
          </a:prstGeom>
          <a:noFill/>
        </p:spPr>
        <p:txBody>
          <a:bodyPr wrap="square" rtlCol="0">
            <a:spAutoFit/>
          </a:bodyPr>
          <a:lstStyle/>
          <a:p>
            <a:pPr algn="ctr">
              <a:lnSpc>
                <a:spcPct val="70000"/>
              </a:lnSpc>
            </a:pPr>
            <a:r>
              <a:rPr lang="ru-RU" dirty="0">
                <a:solidFill>
                  <a:srgbClr val="D66500"/>
                </a:solidFill>
                <a:latin typeface="Arial" panose="020B0604020202020204" pitchFamily="34" charset="0"/>
                <a:cs typeface="Arial" panose="020B0604020202020204" pitchFamily="34" charset="0"/>
              </a:rPr>
              <a:t>Национальные</a:t>
            </a:r>
            <a:r>
              <a:rPr lang="en-US" dirty="0">
                <a:solidFill>
                  <a:srgbClr val="D66500"/>
                </a:solidFill>
                <a:latin typeface="Arial" panose="020B0604020202020204" pitchFamily="34" charset="0"/>
                <a:cs typeface="Arial" panose="020B0604020202020204" pitchFamily="34" charset="0"/>
              </a:rPr>
              <a:t>, </a:t>
            </a:r>
            <a:r>
              <a:rPr lang="ru-RU" dirty="0">
                <a:solidFill>
                  <a:srgbClr val="D66500"/>
                </a:solidFill>
                <a:latin typeface="Arial" panose="020B0604020202020204" pitchFamily="34" charset="0"/>
                <a:cs typeface="Arial" panose="020B0604020202020204" pitchFamily="34" charset="0"/>
              </a:rPr>
              <a:t>Специальные </a:t>
            </a:r>
            <a:br>
              <a:rPr lang="ru-RU" dirty="0">
                <a:solidFill>
                  <a:srgbClr val="D66500"/>
                </a:solidFill>
                <a:latin typeface="Arial" panose="020B0604020202020204" pitchFamily="34" charset="0"/>
                <a:cs typeface="Arial" panose="020B0604020202020204" pitchFamily="34" charset="0"/>
              </a:rPr>
            </a:br>
            <a:r>
              <a:rPr lang="ru-RU" dirty="0">
                <a:solidFill>
                  <a:srgbClr val="D66500"/>
                </a:solidFill>
                <a:latin typeface="Arial" panose="020B0604020202020204" pitchFamily="34" charset="0"/>
                <a:cs typeface="Arial" panose="020B0604020202020204" pitchFamily="34" charset="0"/>
              </a:rPr>
              <a:t>и другие </a:t>
            </a:r>
            <a:r>
              <a:rPr lang="ru-RU" dirty="0" err="1">
                <a:solidFill>
                  <a:srgbClr val="D66500"/>
                </a:solidFill>
                <a:latin typeface="Arial" panose="020B0604020202020204" pitchFamily="34" charset="0"/>
                <a:cs typeface="Arial" panose="020B0604020202020204" pitchFamily="34" charset="0"/>
              </a:rPr>
              <a:t>Ягьи</a:t>
            </a:r>
            <a:endParaRPr lang="en-US" dirty="0">
              <a:solidFill>
                <a:srgbClr val="D665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4FE6FD8-A146-184F-BABD-F11F5D61A395}"/>
              </a:ext>
            </a:extLst>
          </p:cNvPr>
          <p:cNvSpPr txBox="1"/>
          <p:nvPr/>
        </p:nvSpPr>
        <p:spPr>
          <a:xfrm>
            <a:off x="4086735" y="3121500"/>
            <a:ext cx="4984414" cy="369332"/>
          </a:xfrm>
          <a:prstGeom prst="rect">
            <a:avLst/>
          </a:prstGeom>
          <a:noFill/>
        </p:spPr>
        <p:txBody>
          <a:bodyPr wrap="square" rtlCol="0">
            <a:spAutoFit/>
          </a:bodyPr>
          <a:lstStyle/>
          <a:p>
            <a:r>
              <a:rPr lang="ru-RU" dirty="0" err="1">
                <a:solidFill>
                  <a:srgbClr val="D66500"/>
                </a:solidFill>
                <a:latin typeface="Arial" panose="020B0604020202020204" pitchFamily="34" charset="0"/>
                <a:cs typeface="Arial" panose="020B0604020202020204" pitchFamily="34" charset="0"/>
              </a:rPr>
              <a:t>Брахмастхан</a:t>
            </a:r>
            <a:r>
              <a:rPr lang="ru-RU" dirty="0">
                <a:solidFill>
                  <a:srgbClr val="D66500"/>
                </a:solidFill>
                <a:latin typeface="Arial" panose="020B0604020202020204" pitchFamily="34" charset="0"/>
                <a:cs typeface="Arial" panose="020B0604020202020204" pitchFamily="34" charset="0"/>
              </a:rPr>
              <a:t> и другие городки</a:t>
            </a:r>
            <a:endParaRPr lang="en-US" dirty="0">
              <a:solidFill>
                <a:srgbClr val="D6650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0803584-2E78-3E49-BE08-DBD0244006B7}"/>
              </a:ext>
            </a:extLst>
          </p:cNvPr>
          <p:cNvSpPr txBox="1"/>
          <p:nvPr/>
        </p:nvSpPr>
        <p:spPr>
          <a:xfrm>
            <a:off x="7646289" y="3145293"/>
            <a:ext cx="4984414" cy="369332"/>
          </a:xfrm>
          <a:prstGeom prst="rect">
            <a:avLst/>
          </a:prstGeom>
          <a:noFill/>
        </p:spPr>
        <p:txBody>
          <a:bodyPr wrap="square" rtlCol="0">
            <a:spAutoFit/>
          </a:bodyPr>
          <a:lstStyle/>
          <a:p>
            <a:r>
              <a:rPr lang="ru-RU" dirty="0">
                <a:solidFill>
                  <a:srgbClr val="D66500"/>
                </a:solidFill>
                <a:latin typeface="Arial" panose="020B0604020202020204" pitchFamily="34" charset="0"/>
                <a:cs typeface="Arial" panose="020B0604020202020204" pitchFamily="34" charset="0"/>
              </a:rPr>
              <a:t>Йога/</a:t>
            </a:r>
            <a:r>
              <a:rPr lang="ru-RU" dirty="0" err="1">
                <a:solidFill>
                  <a:srgbClr val="D66500"/>
                </a:solidFill>
                <a:latin typeface="Arial" panose="020B0604020202020204" pitchFamily="34" charset="0"/>
                <a:cs typeface="Arial" panose="020B0604020202020204" pitchFamily="34" charset="0"/>
              </a:rPr>
              <a:t>трансцендирование</a:t>
            </a:r>
            <a:r>
              <a:rPr lang="ru-RU" dirty="0">
                <a:solidFill>
                  <a:srgbClr val="D66500"/>
                </a:solidFill>
                <a:latin typeface="Arial" panose="020B0604020202020204" pitchFamily="34" charset="0"/>
                <a:cs typeface="Arial" panose="020B0604020202020204" pitchFamily="34" charset="0"/>
              </a:rPr>
              <a:t> в группе</a:t>
            </a:r>
            <a:endParaRPr lang="en-US" dirty="0">
              <a:solidFill>
                <a:srgbClr val="D66500"/>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F010030-778A-F348-AF94-B38D796873A0}"/>
              </a:ext>
            </a:extLst>
          </p:cNvPr>
          <p:cNvSpPr txBox="1"/>
          <p:nvPr/>
        </p:nvSpPr>
        <p:spPr>
          <a:xfrm>
            <a:off x="4513440" y="5506854"/>
            <a:ext cx="2882782" cy="484235"/>
          </a:xfrm>
          <a:prstGeom prst="rect">
            <a:avLst/>
          </a:prstGeom>
          <a:noFill/>
        </p:spPr>
        <p:txBody>
          <a:bodyPr wrap="square" rtlCol="0">
            <a:spAutoFit/>
          </a:bodyPr>
          <a:lstStyle/>
          <a:p>
            <a:pPr algn="ctr">
              <a:lnSpc>
                <a:spcPct val="70000"/>
              </a:lnSpc>
            </a:pPr>
            <a:r>
              <a:rPr lang="ru-RU" dirty="0">
                <a:solidFill>
                  <a:srgbClr val="D66500"/>
                </a:solidFill>
                <a:latin typeface="Arial" panose="020B0604020202020204" pitchFamily="34" charset="0"/>
                <a:cs typeface="Arial" panose="020B0604020202020204" pitchFamily="34" charset="0"/>
              </a:rPr>
              <a:t>Из поколения в поколение</a:t>
            </a:r>
            <a:endParaRPr lang="en-US" dirty="0">
              <a:solidFill>
                <a:srgbClr val="D6650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D2D906-C4F0-E844-BD2C-4A67746BD2F8}"/>
              </a:ext>
            </a:extLst>
          </p:cNvPr>
          <p:cNvSpPr txBox="1"/>
          <p:nvPr/>
        </p:nvSpPr>
        <p:spPr>
          <a:xfrm>
            <a:off x="7798267" y="5494979"/>
            <a:ext cx="3849575" cy="369332"/>
          </a:xfrm>
          <a:prstGeom prst="rect">
            <a:avLst/>
          </a:prstGeom>
          <a:noFill/>
        </p:spPr>
        <p:txBody>
          <a:bodyPr wrap="square" rtlCol="0">
            <a:spAutoFit/>
          </a:bodyPr>
          <a:lstStyle/>
          <a:p>
            <a:r>
              <a:rPr lang="ru-RU" dirty="0">
                <a:solidFill>
                  <a:srgbClr val="D66500"/>
                </a:solidFill>
                <a:latin typeface="Arial" panose="020B0604020202020204" pitchFamily="34" charset="0"/>
                <a:cs typeface="Arial" panose="020B0604020202020204" pitchFamily="34" charset="0"/>
              </a:rPr>
              <a:t>Подготовка Ведических Пандитов</a:t>
            </a:r>
            <a:endParaRPr lang="en-US" dirty="0">
              <a:solidFill>
                <a:srgbClr val="D6650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96324724-25B6-914F-B3F3-DBD98071AE6C}"/>
              </a:ext>
            </a:extLst>
          </p:cNvPr>
          <p:cNvSpPr txBox="1"/>
          <p:nvPr/>
        </p:nvSpPr>
        <p:spPr>
          <a:xfrm>
            <a:off x="3177688" y="773563"/>
            <a:ext cx="5811226" cy="400110"/>
          </a:xfrm>
          <a:prstGeom prst="rect">
            <a:avLst/>
          </a:prstGeom>
          <a:noFill/>
        </p:spPr>
        <p:txBody>
          <a:bodyPr wrap="square" rtlCol="0">
            <a:spAutoFit/>
          </a:bodyPr>
          <a:lstStyle/>
          <a:p>
            <a:pPr algn="ctr"/>
            <a:r>
              <a:rPr lang="ru-RU" sz="2000" i="1" dirty="0">
                <a:solidFill>
                  <a:srgbClr val="663333"/>
                </a:solidFill>
                <a:latin typeface="Arial" panose="020B0604020202020204" pitchFamily="34" charset="0"/>
                <a:cs typeface="Arial" panose="020B0604020202020204" pitchFamily="34" charset="0"/>
              </a:rPr>
              <a:t>Здесь</a:t>
            </a:r>
            <a:r>
              <a:rPr lang="en-US" sz="2000" i="1" dirty="0">
                <a:solidFill>
                  <a:srgbClr val="663333"/>
                </a:solidFill>
                <a:latin typeface="Arial" panose="020B0604020202020204" pitchFamily="34" charset="0"/>
                <a:cs typeface="Arial" panose="020B0604020202020204" pitchFamily="34" charset="0"/>
              </a:rPr>
              <a:t>…    </a:t>
            </a:r>
            <a:r>
              <a:rPr lang="ru-RU" sz="2000" i="1" dirty="0">
                <a:solidFill>
                  <a:srgbClr val="663333"/>
                </a:solidFill>
                <a:latin typeface="Arial" panose="020B0604020202020204" pitchFamily="34" charset="0"/>
                <a:cs typeface="Arial" panose="020B0604020202020204" pitchFamily="34" charset="0"/>
              </a:rPr>
              <a:t>там</a:t>
            </a:r>
            <a:r>
              <a:rPr lang="en-US" sz="2000" i="1" dirty="0">
                <a:solidFill>
                  <a:srgbClr val="663333"/>
                </a:solidFill>
                <a:latin typeface="Arial" panose="020B0604020202020204" pitchFamily="34" charset="0"/>
                <a:cs typeface="Arial" panose="020B0604020202020204" pitchFamily="34" charset="0"/>
              </a:rPr>
              <a:t>…    </a:t>
            </a:r>
            <a:r>
              <a:rPr lang="ru-RU" sz="2000" i="1" dirty="0">
                <a:solidFill>
                  <a:srgbClr val="663333"/>
                </a:solidFill>
                <a:latin typeface="Arial" panose="020B0604020202020204" pitchFamily="34" charset="0"/>
                <a:cs typeface="Arial" panose="020B0604020202020204" pitchFamily="34" charset="0"/>
              </a:rPr>
              <a:t>и</a:t>
            </a:r>
            <a:r>
              <a:rPr lang="en-US" sz="2000" i="1" dirty="0">
                <a:solidFill>
                  <a:srgbClr val="663333"/>
                </a:solidFill>
                <a:latin typeface="Arial" panose="020B0604020202020204" pitchFamily="34" charset="0"/>
                <a:cs typeface="Arial" panose="020B0604020202020204" pitchFamily="34" charset="0"/>
              </a:rPr>
              <a:t>…    </a:t>
            </a:r>
            <a:r>
              <a:rPr lang="ru-RU" sz="2000" i="1" dirty="0">
                <a:solidFill>
                  <a:srgbClr val="663333"/>
                </a:solidFill>
                <a:latin typeface="Arial" panose="020B0604020202020204" pitchFamily="34" charset="0"/>
                <a:cs typeface="Arial" panose="020B0604020202020204" pitchFamily="34" charset="0"/>
              </a:rPr>
              <a:t>повсюду</a:t>
            </a:r>
            <a:r>
              <a:rPr lang="en-US" sz="2000" i="1" dirty="0">
                <a:solidFill>
                  <a:srgbClr val="66333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59282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a:cxnSpLocks/>
          </p:cNvCxnSpPr>
          <p:nvPr/>
        </p:nvCxnSpPr>
        <p:spPr>
          <a:xfrm flipH="1" flipV="1">
            <a:off x="327777" y="282083"/>
            <a:ext cx="1" cy="6583989"/>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313696" y="3428204"/>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640464" y="2820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734698" y="6456621"/>
            <a:ext cx="5171795" cy="338554"/>
          </a:xfrm>
          <a:prstGeom prst="rect">
            <a:avLst/>
          </a:prstGeom>
          <a:noFill/>
        </p:spPr>
        <p:txBody>
          <a:bodyPr wrap="square" rtlCol="0">
            <a:spAutoFit/>
          </a:bodyPr>
          <a:lstStyle/>
          <a:p>
            <a:pPr lvl="0" algn="ctr"/>
            <a:r>
              <a:rPr lang="az-Cyrl-AZ" sz="1600" spc="300" dirty="0">
                <a:solidFill>
                  <a:srgbClr val="F79646">
                    <a:lumMod val="20000"/>
                    <a:lumOff val="80000"/>
                  </a:srgb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24</a:t>
            </a:fld>
            <a:endParaRPr lang="de-DE" sz="2000" dirty="0">
              <a:solidFill>
                <a:schemeClr val="accent6">
                  <a:lumMod val="20000"/>
                  <a:lumOff val="80000"/>
                </a:schemeClr>
              </a:solidFill>
            </a:endParaRPr>
          </a:p>
        </p:txBody>
      </p:sp>
      <p:sp>
        <p:nvSpPr>
          <p:cNvPr id="24" name="TextBox 23">
            <a:extLst>
              <a:ext uri="{FF2B5EF4-FFF2-40B4-BE49-F238E27FC236}">
                <a16:creationId xmlns:a16="http://schemas.microsoft.com/office/drawing/2014/main" id="{FE02F071-1284-034E-B5CF-6956DE6CE8B0}"/>
              </a:ext>
            </a:extLst>
          </p:cNvPr>
          <p:cNvSpPr txBox="1"/>
          <p:nvPr/>
        </p:nvSpPr>
        <p:spPr>
          <a:xfrm>
            <a:off x="1749100" y="377321"/>
            <a:ext cx="9721725" cy="461665"/>
          </a:xfrm>
          <a:prstGeom prst="rect">
            <a:avLst/>
          </a:prstGeom>
          <a:noFill/>
        </p:spPr>
        <p:txBody>
          <a:bodyPr wrap="square" rtlCol="0">
            <a:spAutoFit/>
          </a:bodyPr>
          <a:lstStyle/>
          <a:p>
            <a:r>
              <a:rPr lang="ru-RU" sz="2400" dirty="0">
                <a:solidFill>
                  <a:srgbClr val="D66500"/>
                </a:solidFill>
                <a:latin typeface="Arial" panose="020B0604020202020204" pitchFamily="34" charset="0"/>
                <a:cs typeface="Arial" panose="020B0604020202020204" pitchFamily="34" charset="0"/>
              </a:rPr>
              <a:t>Откуда у Ведических Пандитов Махариши все эти удобства</a:t>
            </a:r>
            <a:r>
              <a:rPr lang="en-US" sz="2400" dirty="0">
                <a:solidFill>
                  <a:srgbClr val="D66500"/>
                </a:solidFill>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79EE6B43-EA95-744F-A19B-2EF80DD5465C}"/>
              </a:ext>
            </a:extLst>
          </p:cNvPr>
          <p:cNvSpPr txBox="1"/>
          <p:nvPr/>
        </p:nvSpPr>
        <p:spPr>
          <a:xfrm>
            <a:off x="304799" y="5881877"/>
            <a:ext cx="11819773" cy="400110"/>
          </a:xfrm>
          <a:prstGeom prst="rect">
            <a:avLst/>
          </a:prstGeom>
          <a:noFill/>
        </p:spPr>
        <p:txBody>
          <a:bodyPr wrap="square" rtlCol="0">
            <a:spAutoFit/>
          </a:bodyPr>
          <a:lstStyle/>
          <a:p>
            <a:r>
              <a:rPr lang="en-US" sz="2000" i="1" dirty="0">
                <a:solidFill>
                  <a:srgbClr val="663333"/>
                </a:solidFill>
                <a:latin typeface="Arial" panose="020B0604020202020204" pitchFamily="34" charset="0"/>
                <a:cs typeface="Arial" panose="020B0604020202020204" pitchFamily="34" charset="0"/>
              </a:rPr>
              <a:t>…</a:t>
            </a:r>
            <a:r>
              <a:rPr lang="ru-RU" sz="2000" i="1" dirty="0">
                <a:solidFill>
                  <a:srgbClr val="663333"/>
                </a:solidFill>
                <a:latin typeface="Arial" panose="020B0604020202020204" pitchFamily="34" charset="0"/>
                <a:cs typeface="Arial" panose="020B0604020202020204" pitchFamily="34" charset="0"/>
              </a:rPr>
              <a:t>все благодаря поддержке регулярных спонсоров</a:t>
            </a:r>
            <a:r>
              <a:rPr lang="en-US" sz="2000" i="1" dirty="0">
                <a:solidFill>
                  <a:srgbClr val="663333"/>
                </a:solidFill>
                <a:latin typeface="Arial" panose="020B0604020202020204" pitchFamily="34" charset="0"/>
                <a:cs typeface="Arial" panose="020B0604020202020204" pitchFamily="34" charset="0"/>
              </a:rPr>
              <a:t>… 5500 </a:t>
            </a:r>
            <a:r>
              <a:rPr lang="ru-RU" sz="2000" i="1" dirty="0">
                <a:solidFill>
                  <a:srgbClr val="663333"/>
                </a:solidFill>
                <a:latin typeface="Arial" panose="020B0604020202020204" pitchFamily="34" charset="0"/>
                <a:cs typeface="Arial" panose="020B0604020202020204" pitchFamily="34" charset="0"/>
              </a:rPr>
              <a:t> дорогих нам людей со всего мира</a:t>
            </a:r>
            <a:r>
              <a:rPr lang="en-US" sz="2000" i="1" dirty="0">
                <a:solidFill>
                  <a:srgbClr val="663333"/>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7D087313-2848-F842-A037-F342EAF66AD6}"/>
              </a:ext>
            </a:extLst>
          </p:cNvPr>
          <p:cNvSpPr txBox="1"/>
          <p:nvPr/>
        </p:nvSpPr>
        <p:spPr>
          <a:xfrm>
            <a:off x="304800" y="5018512"/>
            <a:ext cx="4204356"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ru-RU" dirty="0" err="1">
                <a:solidFill>
                  <a:srgbClr val="D66500"/>
                </a:solidFill>
                <a:latin typeface="Arial" panose="020B0604020202020204" pitchFamily="34" charset="0"/>
                <a:cs typeface="Arial" panose="020B0604020202020204" pitchFamily="34" charset="0"/>
              </a:rPr>
              <a:t>Васту</a:t>
            </a:r>
            <a:r>
              <a:rPr lang="ru-RU" dirty="0">
                <a:solidFill>
                  <a:srgbClr val="D66500"/>
                </a:solidFill>
                <a:latin typeface="Arial" panose="020B0604020202020204" pitchFamily="34" charset="0"/>
                <a:cs typeface="Arial" panose="020B0604020202020204" pitchFamily="34" charset="0"/>
              </a:rPr>
              <a:t>-дома и основные удобства</a:t>
            </a:r>
            <a:r>
              <a:rPr lang="en-US" dirty="0">
                <a:solidFill>
                  <a:srgbClr val="D66500"/>
                </a:solidFill>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1139FF65-D11F-6E45-8B3E-DFE182AC0CF1}"/>
              </a:ext>
            </a:extLst>
          </p:cNvPr>
          <p:cNvSpPr txBox="1"/>
          <p:nvPr/>
        </p:nvSpPr>
        <p:spPr>
          <a:xfrm>
            <a:off x="8024865" y="5018512"/>
            <a:ext cx="3993438"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ru-RU" dirty="0">
                <a:solidFill>
                  <a:srgbClr val="D66500"/>
                </a:solidFill>
                <a:latin typeface="Arial" panose="020B0604020202020204" pitchFamily="34" charset="0"/>
                <a:cs typeface="Arial" panose="020B0604020202020204" pitchFamily="34" charset="0"/>
              </a:rPr>
              <a:t>Уход за инфраструктурой</a:t>
            </a:r>
            <a:endParaRPr lang="en-US" dirty="0">
              <a:solidFill>
                <a:srgbClr val="D665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4FE6FD8-A146-184F-BABD-F11F5D61A395}"/>
              </a:ext>
            </a:extLst>
          </p:cNvPr>
          <p:cNvSpPr txBox="1"/>
          <p:nvPr/>
        </p:nvSpPr>
        <p:spPr>
          <a:xfrm>
            <a:off x="4604279" y="5006989"/>
            <a:ext cx="3349929"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ru-RU" dirty="0">
                <a:solidFill>
                  <a:srgbClr val="D66500"/>
                </a:solidFill>
                <a:latin typeface="Arial" panose="020B0604020202020204" pitchFamily="34" charset="0"/>
                <a:cs typeface="Arial" panose="020B0604020202020204" pitchFamily="34" charset="0"/>
              </a:rPr>
              <a:t>Залы для </a:t>
            </a:r>
            <a:r>
              <a:rPr lang="ru-RU" dirty="0" err="1">
                <a:solidFill>
                  <a:srgbClr val="D66500"/>
                </a:solidFill>
                <a:latin typeface="Arial" panose="020B0604020202020204" pitchFamily="34" charset="0"/>
                <a:cs typeface="Arial" panose="020B0604020202020204" pitchFamily="34" charset="0"/>
              </a:rPr>
              <a:t>Ягий</a:t>
            </a:r>
            <a:r>
              <a:rPr lang="ru-RU" dirty="0">
                <a:solidFill>
                  <a:srgbClr val="D66500"/>
                </a:solidFill>
                <a:latin typeface="Arial" panose="020B0604020202020204" pitchFamily="34" charset="0"/>
                <a:cs typeface="Arial" panose="020B0604020202020204" pitchFamily="34" charset="0"/>
              </a:rPr>
              <a:t> и</a:t>
            </a:r>
            <a:r>
              <a:rPr lang="en-US" dirty="0">
                <a:solidFill>
                  <a:srgbClr val="D66500"/>
                </a:solidFill>
                <a:latin typeface="Arial" panose="020B0604020202020204" pitchFamily="34" charset="0"/>
                <a:cs typeface="Arial" panose="020B0604020202020204" pitchFamily="34" charset="0"/>
              </a:rPr>
              <a:t> </a:t>
            </a:r>
            <a:r>
              <a:rPr lang="ru-RU" dirty="0" err="1">
                <a:solidFill>
                  <a:srgbClr val="D66500"/>
                </a:solidFill>
                <a:latin typeface="Arial" panose="020B0604020202020204" pitchFamily="34" charset="0"/>
                <a:cs typeface="Arial" panose="020B0604020202020204" pitchFamily="34" charset="0"/>
              </a:rPr>
              <a:t>Мандапы</a:t>
            </a:r>
            <a:endParaRPr lang="en-US" dirty="0">
              <a:solidFill>
                <a:srgbClr val="D6650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0803584-2E78-3E49-BE08-DBD0244006B7}"/>
              </a:ext>
            </a:extLst>
          </p:cNvPr>
          <p:cNvSpPr txBox="1"/>
          <p:nvPr/>
        </p:nvSpPr>
        <p:spPr>
          <a:xfrm>
            <a:off x="8024865" y="5298287"/>
            <a:ext cx="3993438"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ru-RU" dirty="0">
                <a:solidFill>
                  <a:srgbClr val="D66500"/>
                </a:solidFill>
                <a:latin typeface="Arial" panose="020B0604020202020204" pitchFamily="34" charset="0"/>
                <a:cs typeface="Arial" panose="020B0604020202020204" pitchFamily="34" charset="0"/>
              </a:rPr>
              <a:t>полетные залы и все удобства</a:t>
            </a:r>
            <a:endParaRPr lang="en-US" dirty="0">
              <a:solidFill>
                <a:srgbClr val="D66500"/>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F010030-778A-F348-AF94-B38D796873A0}"/>
              </a:ext>
            </a:extLst>
          </p:cNvPr>
          <p:cNvSpPr txBox="1"/>
          <p:nvPr/>
        </p:nvSpPr>
        <p:spPr>
          <a:xfrm>
            <a:off x="4616327" y="5302420"/>
            <a:ext cx="3408538"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ru-RU" dirty="0">
                <a:solidFill>
                  <a:srgbClr val="D66500"/>
                </a:solidFill>
                <a:latin typeface="Arial" panose="020B0604020202020204" pitchFamily="34" charset="0"/>
                <a:cs typeface="Arial" panose="020B0604020202020204" pitchFamily="34" charset="0"/>
              </a:rPr>
              <a:t>Кухни и идеальное питание </a:t>
            </a:r>
            <a:endParaRPr lang="en-US" dirty="0">
              <a:solidFill>
                <a:srgbClr val="D6650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96324724-25B6-914F-B3F3-DBD98071AE6C}"/>
              </a:ext>
            </a:extLst>
          </p:cNvPr>
          <p:cNvSpPr txBox="1"/>
          <p:nvPr/>
        </p:nvSpPr>
        <p:spPr>
          <a:xfrm>
            <a:off x="3654859" y="925329"/>
            <a:ext cx="7021627" cy="400110"/>
          </a:xfrm>
          <a:prstGeom prst="rect">
            <a:avLst/>
          </a:prstGeom>
          <a:noFill/>
        </p:spPr>
        <p:txBody>
          <a:bodyPr wrap="square" rtlCol="0">
            <a:spAutoFit/>
          </a:bodyPr>
          <a:lstStyle/>
          <a:p>
            <a:r>
              <a:rPr lang="ru-RU" sz="2000" i="1" dirty="0">
                <a:solidFill>
                  <a:srgbClr val="663333"/>
                </a:solidFill>
                <a:latin typeface="Arial" panose="020B0604020202020204" pitchFamily="34" charset="0"/>
                <a:cs typeface="Arial" panose="020B0604020202020204" pitchFamily="34" charset="0"/>
              </a:rPr>
              <a:t>Здесь</a:t>
            </a:r>
            <a:r>
              <a:rPr lang="en-US" sz="2000" i="1" dirty="0">
                <a:solidFill>
                  <a:srgbClr val="663333"/>
                </a:solidFill>
                <a:latin typeface="Arial" panose="020B0604020202020204" pitchFamily="34" charset="0"/>
                <a:cs typeface="Arial" panose="020B0604020202020204" pitchFamily="34" charset="0"/>
              </a:rPr>
              <a:t>…    </a:t>
            </a:r>
            <a:r>
              <a:rPr lang="ru-RU" sz="2000" i="1" dirty="0">
                <a:solidFill>
                  <a:srgbClr val="663333"/>
                </a:solidFill>
                <a:latin typeface="Arial" panose="020B0604020202020204" pitchFamily="34" charset="0"/>
                <a:cs typeface="Arial" panose="020B0604020202020204" pitchFamily="34" charset="0"/>
              </a:rPr>
              <a:t>там</a:t>
            </a:r>
            <a:r>
              <a:rPr lang="en-US" sz="2000" i="1" dirty="0">
                <a:solidFill>
                  <a:srgbClr val="663333"/>
                </a:solidFill>
                <a:latin typeface="Arial" panose="020B0604020202020204" pitchFamily="34" charset="0"/>
                <a:cs typeface="Arial" panose="020B0604020202020204" pitchFamily="34" charset="0"/>
              </a:rPr>
              <a:t>…    </a:t>
            </a:r>
            <a:r>
              <a:rPr lang="ru-RU" sz="2000" i="1" dirty="0">
                <a:solidFill>
                  <a:srgbClr val="663333"/>
                </a:solidFill>
                <a:latin typeface="Arial" panose="020B0604020202020204" pitchFamily="34" charset="0"/>
                <a:cs typeface="Arial" panose="020B0604020202020204" pitchFamily="34" charset="0"/>
              </a:rPr>
              <a:t>и</a:t>
            </a:r>
            <a:r>
              <a:rPr lang="en-US" sz="2000" i="1" dirty="0">
                <a:solidFill>
                  <a:srgbClr val="663333"/>
                </a:solidFill>
                <a:latin typeface="Arial" panose="020B0604020202020204" pitchFamily="34" charset="0"/>
                <a:cs typeface="Arial" panose="020B0604020202020204" pitchFamily="34" charset="0"/>
              </a:rPr>
              <a:t>…    </a:t>
            </a:r>
            <a:r>
              <a:rPr lang="ru-RU" sz="2000" i="1" dirty="0">
                <a:solidFill>
                  <a:srgbClr val="663333"/>
                </a:solidFill>
                <a:latin typeface="Arial" panose="020B0604020202020204" pitchFamily="34" charset="0"/>
                <a:cs typeface="Arial" panose="020B0604020202020204" pitchFamily="34" charset="0"/>
              </a:rPr>
              <a:t>повсюду</a:t>
            </a:r>
            <a:r>
              <a:rPr lang="en-US" sz="2000" i="1" dirty="0">
                <a:solidFill>
                  <a:srgbClr val="663333"/>
                </a:solidFill>
                <a:latin typeface="Arial" panose="020B0604020202020204" pitchFamily="34" charset="0"/>
                <a:cs typeface="Arial" panose="020B0604020202020204" pitchFamily="34" charset="0"/>
              </a:rPr>
              <a:t>… ?</a:t>
            </a:r>
          </a:p>
        </p:txBody>
      </p:sp>
      <p:pic>
        <p:nvPicPr>
          <p:cNvPr id="21" name="Picture 20">
            <a:extLst>
              <a:ext uri="{FF2B5EF4-FFF2-40B4-BE49-F238E27FC236}">
                <a16:creationId xmlns:a16="http://schemas.microsoft.com/office/drawing/2014/main" id="{F85F5BEA-44E8-BC43-B446-716D2EC24EC7}"/>
              </a:ext>
            </a:extLst>
          </p:cNvPr>
          <p:cNvPicPr>
            <a:picLocks noChangeAspect="1"/>
          </p:cNvPicPr>
          <p:nvPr/>
        </p:nvPicPr>
        <p:blipFill>
          <a:blip r:embed="rId5"/>
          <a:stretch>
            <a:fillRect/>
          </a:stretch>
        </p:blipFill>
        <p:spPr>
          <a:xfrm>
            <a:off x="1063373" y="1548361"/>
            <a:ext cx="10065253" cy="3247229"/>
          </a:xfrm>
          <a:prstGeom prst="rect">
            <a:avLst/>
          </a:prstGeom>
        </p:spPr>
      </p:pic>
      <p:sp>
        <p:nvSpPr>
          <p:cNvPr id="38" name="TextBox 37">
            <a:extLst>
              <a:ext uri="{FF2B5EF4-FFF2-40B4-BE49-F238E27FC236}">
                <a16:creationId xmlns:a16="http://schemas.microsoft.com/office/drawing/2014/main" id="{9CBD983C-112D-F34C-8B7D-2D7601C310F9}"/>
              </a:ext>
            </a:extLst>
          </p:cNvPr>
          <p:cNvSpPr txBox="1"/>
          <p:nvPr/>
        </p:nvSpPr>
        <p:spPr>
          <a:xfrm>
            <a:off x="304799" y="5340054"/>
            <a:ext cx="4311527"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ru-RU" dirty="0">
                <a:solidFill>
                  <a:srgbClr val="D66500"/>
                </a:solidFill>
                <a:latin typeface="Arial" panose="020B0604020202020204" pitchFamily="34" charset="0"/>
                <a:cs typeface="Arial" panose="020B0604020202020204" pitchFamily="34" charset="0"/>
              </a:rPr>
              <a:t>Сады</a:t>
            </a:r>
            <a:r>
              <a:rPr lang="en-US" dirty="0">
                <a:solidFill>
                  <a:srgbClr val="D66500"/>
                </a:solidFill>
                <a:latin typeface="Arial" panose="020B0604020202020204" pitchFamily="34" charset="0"/>
                <a:cs typeface="Arial" panose="020B0604020202020204" pitchFamily="34" charset="0"/>
              </a:rPr>
              <a:t>, </a:t>
            </a:r>
            <a:r>
              <a:rPr lang="ru-RU" dirty="0">
                <a:solidFill>
                  <a:srgbClr val="D66500"/>
                </a:solidFill>
                <a:latin typeface="Arial" panose="020B0604020202020204" pitchFamily="34" charset="0"/>
                <a:cs typeface="Arial" panose="020B0604020202020204" pitchFamily="34" charset="0"/>
              </a:rPr>
              <a:t>отдых</a:t>
            </a:r>
            <a:r>
              <a:rPr lang="en-US" dirty="0">
                <a:solidFill>
                  <a:srgbClr val="D66500"/>
                </a:solidFill>
                <a:latin typeface="Arial" panose="020B0604020202020204" pitchFamily="34" charset="0"/>
                <a:cs typeface="Arial" panose="020B0604020202020204" pitchFamily="34" charset="0"/>
              </a:rPr>
              <a:t>, </a:t>
            </a:r>
            <a:r>
              <a:rPr lang="ru-RU" dirty="0">
                <a:solidFill>
                  <a:srgbClr val="D66500"/>
                </a:solidFill>
                <a:latin typeface="Arial" panose="020B0604020202020204" pitchFamily="34" charset="0"/>
                <a:cs typeface="Arial" panose="020B0604020202020204" pitchFamily="34" charset="0"/>
              </a:rPr>
              <a:t>образование</a:t>
            </a:r>
            <a:endParaRPr lang="en-US" dirty="0">
              <a:solidFill>
                <a:srgbClr val="D665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704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762575" y="6461958"/>
            <a:ext cx="5323697" cy="338554"/>
          </a:xfrm>
          <a:prstGeom prst="rect">
            <a:avLst/>
          </a:prstGeom>
          <a:noFill/>
        </p:spPr>
        <p:txBody>
          <a:bodyPr wrap="square" rtlCol="0">
            <a:spAutoFit/>
          </a:bodyPr>
          <a:lstStyle/>
          <a:p>
            <a:pPr lvl="0" algn="ctr"/>
            <a:r>
              <a:rPr lang="az-Cyrl-AZ" sz="1600" spc="300" dirty="0">
                <a:solidFill>
                  <a:srgbClr val="F79646">
                    <a:lumMod val="20000"/>
                    <a:lumOff val="80000"/>
                  </a:srgb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25</a:t>
            </a:fld>
            <a:endParaRPr lang="de-DE" sz="2000" dirty="0">
              <a:solidFill>
                <a:schemeClr val="accent6">
                  <a:lumMod val="20000"/>
                  <a:lumOff val="80000"/>
                </a:schemeClr>
              </a:solidFill>
            </a:endParaRPr>
          </a:p>
        </p:txBody>
      </p:sp>
      <p:sp>
        <p:nvSpPr>
          <p:cNvPr id="10" name="TextBox 9">
            <a:extLst>
              <a:ext uri="{FF2B5EF4-FFF2-40B4-BE49-F238E27FC236}">
                <a16:creationId xmlns:a16="http://schemas.microsoft.com/office/drawing/2014/main" id="{46FD5E02-649B-4D4B-BC69-E68E0522E4FF}"/>
              </a:ext>
            </a:extLst>
          </p:cNvPr>
          <p:cNvSpPr txBox="1"/>
          <p:nvPr/>
        </p:nvSpPr>
        <p:spPr>
          <a:xfrm>
            <a:off x="711714" y="3712587"/>
            <a:ext cx="10937930" cy="2677656"/>
          </a:xfrm>
          <a:prstGeom prst="rect">
            <a:avLst/>
          </a:prstGeom>
          <a:noFill/>
        </p:spPr>
        <p:txBody>
          <a:bodyPr wrap="square" rtlCol="0">
            <a:spAutoFit/>
          </a:bodyPr>
          <a:lstStyle/>
          <a:p>
            <a:pPr algn="ctr"/>
            <a:r>
              <a:rPr lang="ru-RU" i="1" dirty="0">
                <a:solidFill>
                  <a:srgbClr val="663333"/>
                </a:solidFill>
                <a:latin typeface="Arial" panose="020B0604020202020204" pitchFamily="34" charset="0"/>
                <a:cs typeface="Arial" panose="020B0604020202020204" pitchFamily="34" charset="0"/>
              </a:rPr>
              <a:t>Самая большая поддержка поступает от тысяч людей из разных стран мира, участвующих во Всемирной программа ежемесячного спонсорства.</a:t>
            </a:r>
            <a:r>
              <a:rPr lang="en-US" i="1" dirty="0">
                <a:solidFill>
                  <a:srgbClr val="663333"/>
                </a:solidFill>
                <a:latin typeface="Arial" panose="020B0604020202020204" pitchFamily="34" charset="0"/>
                <a:cs typeface="Arial" panose="020B0604020202020204" pitchFamily="34" charset="0"/>
              </a:rPr>
              <a:t> </a:t>
            </a:r>
          </a:p>
          <a:p>
            <a:pPr algn="ctr"/>
            <a:endParaRPr lang="en-US" sz="1200" i="1" dirty="0">
              <a:solidFill>
                <a:srgbClr val="663333"/>
              </a:solidFill>
              <a:latin typeface="Arial" panose="020B0604020202020204" pitchFamily="34" charset="0"/>
              <a:cs typeface="Arial" panose="020B0604020202020204" pitchFamily="34" charset="0"/>
            </a:endParaRPr>
          </a:p>
          <a:p>
            <a:pPr algn="ctr"/>
            <a:r>
              <a:rPr lang="ru-RU" i="1" dirty="0">
                <a:solidFill>
                  <a:srgbClr val="663333"/>
                </a:solidFill>
                <a:latin typeface="Arial" panose="020B0604020202020204" pitchFamily="34" charset="0"/>
                <a:cs typeface="Arial" panose="020B0604020202020204" pitchFamily="34" charset="0"/>
              </a:rPr>
              <a:t>Спонсоры жертвуют на регулярной основе скромные  суммы </a:t>
            </a:r>
            <a:r>
              <a:rPr lang="en-US" i="1" dirty="0">
                <a:solidFill>
                  <a:srgbClr val="663333"/>
                </a:solidFill>
                <a:latin typeface="Arial" panose="020B0604020202020204" pitchFamily="34" charset="0"/>
                <a:cs typeface="Arial" panose="020B0604020202020204" pitchFamily="34" charset="0"/>
              </a:rPr>
              <a:t>– </a:t>
            </a:r>
            <a:r>
              <a:rPr lang="ru-RU" i="1" dirty="0">
                <a:solidFill>
                  <a:srgbClr val="663333"/>
                </a:solidFill>
                <a:latin typeface="Arial" panose="020B0604020202020204" pitchFamily="34" charset="0"/>
                <a:cs typeface="Arial" panose="020B0604020202020204" pitchFamily="34" charset="0"/>
              </a:rPr>
              <a:t>любые средства, </a:t>
            </a:r>
            <a:br>
              <a:rPr lang="ru-RU" i="1" dirty="0">
                <a:solidFill>
                  <a:srgbClr val="663333"/>
                </a:solidFill>
                <a:latin typeface="Arial" panose="020B0604020202020204" pitchFamily="34" charset="0"/>
                <a:cs typeface="Arial" panose="020B0604020202020204" pitchFamily="34" charset="0"/>
              </a:rPr>
            </a:br>
            <a:r>
              <a:rPr lang="ru-RU" i="1" dirty="0">
                <a:solidFill>
                  <a:srgbClr val="663333"/>
                </a:solidFill>
                <a:latin typeface="Arial" panose="020B0604020202020204" pitchFamily="34" charset="0"/>
                <a:cs typeface="Arial" panose="020B0604020202020204" pitchFamily="34" charset="0"/>
              </a:rPr>
              <a:t>без которых они могут обойтись</a:t>
            </a:r>
            <a:r>
              <a:rPr lang="en-US" i="1" dirty="0">
                <a:solidFill>
                  <a:srgbClr val="663333"/>
                </a:solidFill>
                <a:latin typeface="Arial" panose="020B0604020202020204" pitchFamily="34" charset="0"/>
                <a:cs typeface="Arial" panose="020B0604020202020204" pitchFamily="34" charset="0"/>
              </a:rPr>
              <a:t>!</a:t>
            </a:r>
          </a:p>
          <a:p>
            <a:pPr algn="ctr"/>
            <a:endParaRPr lang="en-US" sz="1200" i="1" dirty="0">
              <a:solidFill>
                <a:srgbClr val="663333"/>
              </a:solidFill>
              <a:latin typeface="Arial" panose="020B0604020202020204" pitchFamily="34" charset="0"/>
              <a:cs typeface="Arial" panose="020B0604020202020204" pitchFamily="34" charset="0"/>
            </a:endParaRPr>
          </a:p>
          <a:p>
            <a:pPr algn="ctr"/>
            <a:r>
              <a:rPr lang="ru-RU" i="1" dirty="0">
                <a:solidFill>
                  <a:srgbClr val="663333"/>
                </a:solidFill>
                <a:latin typeface="Arial" panose="020B0604020202020204" pitchFamily="34" charset="0"/>
                <a:cs typeface="Arial" panose="020B0604020202020204" pitchFamily="34" charset="0"/>
              </a:rPr>
              <a:t>Группы и отдельные люди могут также участвовать в поддержке Ведических Пандитов Махариши через пожертвования на Национальные </a:t>
            </a:r>
            <a:r>
              <a:rPr lang="ru-RU" i="1" dirty="0" err="1">
                <a:solidFill>
                  <a:srgbClr val="663333"/>
                </a:solidFill>
                <a:latin typeface="Arial" panose="020B0604020202020204" pitchFamily="34" charset="0"/>
                <a:cs typeface="Arial" panose="020B0604020202020204" pitchFamily="34" charset="0"/>
              </a:rPr>
              <a:t>Ягьи</a:t>
            </a:r>
            <a:r>
              <a:rPr lang="ru-RU" i="1" dirty="0">
                <a:solidFill>
                  <a:srgbClr val="663333"/>
                </a:solidFill>
                <a:latin typeface="Arial" panose="020B0604020202020204" pitchFamily="34" charset="0"/>
                <a:cs typeface="Arial" panose="020B0604020202020204" pitchFamily="34" charset="0"/>
              </a:rPr>
              <a:t> для своих стран и Специальные </a:t>
            </a:r>
            <a:r>
              <a:rPr lang="ru-RU" i="1" dirty="0" err="1">
                <a:solidFill>
                  <a:srgbClr val="663333"/>
                </a:solidFill>
                <a:latin typeface="Arial" panose="020B0604020202020204" pitchFamily="34" charset="0"/>
                <a:cs typeface="Arial" panose="020B0604020202020204" pitchFamily="34" charset="0"/>
              </a:rPr>
              <a:t>Ягьи</a:t>
            </a:r>
            <a:r>
              <a:rPr lang="ru-RU" i="1" dirty="0">
                <a:solidFill>
                  <a:srgbClr val="663333"/>
                </a:solidFill>
                <a:latin typeface="Arial" panose="020B0604020202020204" pitchFamily="34" charset="0"/>
                <a:cs typeface="Arial" panose="020B0604020202020204" pitchFamily="34" charset="0"/>
              </a:rPr>
              <a:t> для таких важных событий, как дни рождения и свадьбы. Эти ценные пожертвования поддерживают Пандитов и обеспечивают наше продвижение к общей цели день за днем. </a:t>
            </a:r>
            <a:endParaRPr lang="en-US" dirty="0">
              <a:solidFill>
                <a:srgbClr val="663333"/>
              </a:solidFill>
              <a:latin typeface="Arial" panose="020B0604020202020204" pitchFamily="34" charset="0"/>
              <a:cs typeface="Arial" panose="020B0604020202020204" pitchFamily="34" charset="0"/>
            </a:endParaRPr>
          </a:p>
        </p:txBody>
      </p:sp>
      <p:pic>
        <p:nvPicPr>
          <p:cNvPr id="13" name="Picture 12" descr="Screen Shot 2018-08-14 at 22.32.55.png">
            <a:extLst>
              <a:ext uri="{FF2B5EF4-FFF2-40B4-BE49-F238E27FC236}">
                <a16:creationId xmlns:a16="http://schemas.microsoft.com/office/drawing/2014/main" id="{41025665-C0C6-2F40-842F-D562FF5E33D9}"/>
              </a:ext>
            </a:extLst>
          </p:cNvPr>
          <p:cNvPicPr>
            <a:picLocks noChangeAspect="1"/>
          </p:cNvPicPr>
          <p:nvPr/>
        </p:nvPicPr>
        <p:blipFill>
          <a:blip r:embed="rId5">
            <a:lum bright="20000"/>
          </a:blip>
          <a:stretch>
            <a:fillRect/>
          </a:stretch>
        </p:blipFill>
        <p:spPr>
          <a:xfrm>
            <a:off x="4148208" y="1600951"/>
            <a:ext cx="4270786" cy="835196"/>
          </a:xfrm>
          <a:prstGeom prst="rect">
            <a:avLst/>
          </a:prstGeom>
          <a:ln>
            <a:noFill/>
          </a:ln>
          <a:effectLst>
            <a:softEdge rad="112500"/>
          </a:effectLst>
        </p:spPr>
      </p:pic>
      <p:pic>
        <p:nvPicPr>
          <p:cNvPr id="2" name="Picture 1">
            <a:extLst>
              <a:ext uri="{FF2B5EF4-FFF2-40B4-BE49-F238E27FC236}">
                <a16:creationId xmlns:a16="http://schemas.microsoft.com/office/drawing/2014/main" id="{0452A99E-8A86-B945-9AFA-0C50E7780331}"/>
              </a:ext>
            </a:extLst>
          </p:cNvPr>
          <p:cNvPicPr>
            <a:picLocks noChangeAspect="1"/>
          </p:cNvPicPr>
          <p:nvPr/>
        </p:nvPicPr>
        <p:blipFill>
          <a:blip r:embed="rId6"/>
          <a:stretch>
            <a:fillRect/>
          </a:stretch>
        </p:blipFill>
        <p:spPr>
          <a:xfrm>
            <a:off x="4344299" y="1140381"/>
            <a:ext cx="4160250" cy="2417047"/>
          </a:xfrm>
          <a:prstGeom prst="rect">
            <a:avLst/>
          </a:prstGeom>
        </p:spPr>
      </p:pic>
      <p:sp>
        <p:nvSpPr>
          <p:cNvPr id="15" name="Title 1">
            <a:extLst>
              <a:ext uri="{FF2B5EF4-FFF2-40B4-BE49-F238E27FC236}">
                <a16:creationId xmlns:a16="http://schemas.microsoft.com/office/drawing/2014/main" id="{3B8793CD-CD14-EA44-90F4-337115CBE36F}"/>
              </a:ext>
            </a:extLst>
          </p:cNvPr>
          <p:cNvSpPr txBox="1">
            <a:spLocks/>
          </p:cNvSpPr>
          <p:nvPr/>
        </p:nvSpPr>
        <p:spPr bwMode="auto">
          <a:xfrm>
            <a:off x="1723837" y="254591"/>
            <a:ext cx="9401175" cy="63057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algn="ctr" defTabSz="449263" eaLnBrk="0" fontAlgn="base" hangingPunct="0">
              <a:lnSpc>
                <a:spcPct val="96000"/>
              </a:lnSpc>
              <a:spcBef>
                <a:spcPct val="0"/>
              </a:spcBef>
              <a:spcAft>
                <a:spcPct val="0"/>
              </a:spcAft>
              <a:buClr>
                <a:srgbClr val="000000"/>
              </a:buClr>
              <a:buSzPct val="100000"/>
              <a:defRPr/>
            </a:pPr>
            <a:r>
              <a:rPr lang="ru-RU" sz="4000" kern="0" dirty="0">
                <a:solidFill>
                  <a:srgbClr val="D66600"/>
                </a:solidFill>
                <a:latin typeface="Arial" panose="020B0604020202020204" pitchFamily="34" charset="0"/>
                <a:ea typeface="ＭＳ Ｐゴシック" charset="-128"/>
                <a:cs typeface="Arial" panose="020B0604020202020204" pitchFamily="34" charset="0"/>
              </a:rPr>
              <a:t>Замечательный подход</a:t>
            </a:r>
            <a:endParaRPr lang="en-US" sz="4000" kern="0" dirty="0">
              <a:solidFill>
                <a:srgbClr val="E07201"/>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2240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605935" y="6473872"/>
            <a:ext cx="5101409" cy="338554"/>
          </a:xfrm>
          <a:prstGeom prst="rect">
            <a:avLst/>
          </a:prstGeom>
          <a:noFill/>
        </p:spPr>
        <p:txBody>
          <a:bodyPr wrap="square" rtlCol="0">
            <a:spAutoFit/>
          </a:bodyPr>
          <a:lstStyle/>
          <a:p>
            <a:pPr lvl="0" algn="ctr"/>
            <a:r>
              <a:rPr lang="az-Cyrl-AZ" sz="1600" spc="300" dirty="0">
                <a:solidFill>
                  <a:srgbClr val="F79646">
                    <a:lumMod val="20000"/>
                    <a:lumOff val="80000"/>
                  </a:srgb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26</a:t>
            </a:fld>
            <a:endParaRPr lang="de-DE" sz="2000" dirty="0">
              <a:solidFill>
                <a:schemeClr val="accent6">
                  <a:lumMod val="20000"/>
                  <a:lumOff val="80000"/>
                </a:schemeClr>
              </a:solidFill>
            </a:endParaRPr>
          </a:p>
        </p:txBody>
      </p:sp>
      <p:sp>
        <p:nvSpPr>
          <p:cNvPr id="10" name="TextBox 1">
            <a:extLst>
              <a:ext uri="{FF2B5EF4-FFF2-40B4-BE49-F238E27FC236}">
                <a16:creationId xmlns:a16="http://schemas.microsoft.com/office/drawing/2014/main" id="{EB00CB43-51C2-4C4D-9F18-6844557C842F}"/>
              </a:ext>
            </a:extLst>
          </p:cNvPr>
          <p:cNvSpPr txBox="1">
            <a:spLocks noChangeArrowheads="1"/>
          </p:cNvSpPr>
          <p:nvPr/>
        </p:nvSpPr>
        <p:spPr bwMode="auto">
          <a:xfrm>
            <a:off x="1464824" y="103611"/>
            <a:ext cx="9215438" cy="1510542"/>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ru-RU" sz="4000" dirty="0">
                <a:solidFill>
                  <a:srgbClr val="D66500"/>
                </a:solidFill>
                <a:latin typeface="Arial" panose="020B0604020202020204" pitchFamily="34" charset="0"/>
                <a:cs typeface="Arial" panose="020B0604020202020204" pitchFamily="34" charset="0"/>
              </a:rPr>
              <a:t>Ведические Пандиты Махариши</a:t>
            </a:r>
            <a:endParaRPr lang="en-GB" sz="4000" dirty="0">
              <a:solidFill>
                <a:srgbClr val="D66500"/>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2800" dirty="0">
                <a:solidFill>
                  <a:srgbClr val="D66500"/>
                </a:solidFill>
                <a:latin typeface="Arial" panose="020B0604020202020204" pitchFamily="34" charset="0"/>
                <a:cs typeface="Arial" panose="020B0604020202020204" pitchFamily="34" charset="0"/>
              </a:rPr>
              <a:t>– </a:t>
            </a:r>
            <a:r>
              <a:rPr lang="ru-RU" sz="2800" dirty="0">
                <a:solidFill>
                  <a:srgbClr val="D66500"/>
                </a:solidFill>
                <a:latin typeface="Arial" panose="020B0604020202020204" pitchFamily="34" charset="0"/>
                <a:cs typeface="Arial" panose="020B0604020202020204" pitchFamily="34" charset="0"/>
              </a:rPr>
              <a:t>представлены в </a:t>
            </a:r>
            <a:r>
              <a:rPr lang="en-US" sz="2800" dirty="0">
                <a:solidFill>
                  <a:srgbClr val="D66500"/>
                </a:solidFill>
                <a:latin typeface="Arial" panose="020B0604020202020204" pitchFamily="34" charset="0"/>
                <a:cs typeface="Arial" panose="020B0604020202020204" pitchFamily="34" charset="0"/>
              </a:rPr>
              <a:t>MERU, </a:t>
            </a:r>
            <a:r>
              <a:rPr lang="ru-RU" sz="2800" dirty="0">
                <a:solidFill>
                  <a:srgbClr val="D66500"/>
                </a:solidFill>
                <a:latin typeface="Arial" panose="020B0604020202020204" pitchFamily="34" charset="0"/>
                <a:cs typeface="Arial" panose="020B0604020202020204" pitchFamily="34" charset="0"/>
              </a:rPr>
              <a:t>Голландия,</a:t>
            </a:r>
            <a:endParaRPr lang="en-US" sz="2800" dirty="0">
              <a:solidFill>
                <a:srgbClr val="D66500"/>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ru-RU" sz="2800" dirty="0">
                <a:solidFill>
                  <a:srgbClr val="D66500"/>
                </a:solidFill>
                <a:latin typeface="Arial" panose="020B0604020202020204" pitchFamily="34" charset="0"/>
                <a:cs typeface="Arial" panose="020B0604020202020204" pitchFamily="34" charset="0"/>
              </a:rPr>
              <a:t>на международных мероприятиях</a:t>
            </a:r>
            <a:endParaRPr lang="en-GB" sz="4000" dirty="0">
              <a:solidFill>
                <a:srgbClr val="D665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459FBD3-0320-7E48-9E18-F1626AD778BC}"/>
              </a:ext>
            </a:extLst>
          </p:cNvPr>
          <p:cNvSpPr txBox="1"/>
          <p:nvPr/>
        </p:nvSpPr>
        <p:spPr>
          <a:xfrm>
            <a:off x="200660" y="4851298"/>
            <a:ext cx="11911960" cy="1569660"/>
          </a:xfrm>
          <a:prstGeom prst="rect">
            <a:avLst/>
          </a:prstGeom>
          <a:noFill/>
        </p:spPr>
        <p:txBody>
          <a:bodyPr wrap="square" rtlCol="0">
            <a:spAutoFit/>
          </a:bodyPr>
          <a:lstStyle/>
          <a:p>
            <a:pPr algn="ctr"/>
            <a:r>
              <a:rPr lang="ru-RU" sz="2400" b="1" dirty="0">
                <a:solidFill>
                  <a:srgbClr val="6D4135"/>
                </a:solidFill>
              </a:rPr>
              <a:t>Открытый день </a:t>
            </a:r>
            <a:r>
              <a:rPr lang="ru-RU" sz="2400" b="1" dirty="0" err="1">
                <a:solidFill>
                  <a:srgbClr val="6D4135"/>
                </a:solidFill>
              </a:rPr>
              <a:t>Ягий</a:t>
            </a:r>
            <a:r>
              <a:rPr lang="ru-RU" sz="2400" b="1" dirty="0">
                <a:solidFill>
                  <a:srgbClr val="6D4135"/>
                </a:solidFill>
              </a:rPr>
              <a:t> </a:t>
            </a:r>
            <a:r>
              <a:rPr lang="en-US" sz="2400" dirty="0">
                <a:solidFill>
                  <a:srgbClr val="6D4135"/>
                </a:solidFill>
              </a:rPr>
              <a:t>– </a:t>
            </a:r>
            <a:r>
              <a:rPr lang="ru-RU" sz="2400" dirty="0">
                <a:solidFill>
                  <a:srgbClr val="6D4135"/>
                </a:solidFill>
              </a:rPr>
              <a:t>День несокрушимой Европы </a:t>
            </a:r>
            <a:r>
              <a:rPr lang="en-US" sz="2400" dirty="0">
                <a:solidFill>
                  <a:srgbClr val="6D4135"/>
                </a:solidFill>
              </a:rPr>
              <a:t>– </a:t>
            </a:r>
            <a:r>
              <a:rPr lang="ru-RU" sz="2400" dirty="0">
                <a:solidFill>
                  <a:srgbClr val="6D4135"/>
                </a:solidFill>
              </a:rPr>
              <a:t>обычно, первая </a:t>
            </a:r>
            <a:br>
              <a:rPr lang="ru-RU" sz="2400" dirty="0">
                <a:solidFill>
                  <a:srgbClr val="6D4135"/>
                </a:solidFill>
              </a:rPr>
            </a:br>
            <a:r>
              <a:rPr lang="ru-RU" sz="2400" dirty="0">
                <a:solidFill>
                  <a:srgbClr val="6D4135"/>
                </a:solidFill>
              </a:rPr>
              <a:t>суббота месяца</a:t>
            </a:r>
            <a:r>
              <a:rPr lang="en-US" sz="2400" dirty="0">
                <a:solidFill>
                  <a:srgbClr val="6D4135"/>
                </a:solidFill>
              </a:rPr>
              <a:t> </a:t>
            </a:r>
            <a:r>
              <a:rPr lang="ru-RU" sz="2400" dirty="0">
                <a:solidFill>
                  <a:srgbClr val="6D4135"/>
                </a:solidFill>
              </a:rPr>
              <a:t>В </a:t>
            </a:r>
            <a:r>
              <a:rPr lang="en-US" sz="2400" dirty="0">
                <a:solidFill>
                  <a:srgbClr val="6D4135"/>
                </a:solidFill>
              </a:rPr>
              <a:t>MERU</a:t>
            </a:r>
            <a:r>
              <a:rPr lang="ru-RU" sz="2400" dirty="0">
                <a:solidFill>
                  <a:srgbClr val="6D4135"/>
                </a:solidFill>
              </a:rPr>
              <a:t>,</a:t>
            </a:r>
            <a:r>
              <a:rPr lang="en-US" sz="2400" dirty="0">
                <a:solidFill>
                  <a:srgbClr val="6D4135"/>
                </a:solidFill>
              </a:rPr>
              <a:t> </a:t>
            </a:r>
            <a:r>
              <a:rPr lang="ru-RU" sz="2400" dirty="0">
                <a:solidFill>
                  <a:srgbClr val="6D4135"/>
                </a:solidFill>
              </a:rPr>
              <a:t>Голландия </a:t>
            </a:r>
            <a:r>
              <a:rPr lang="en-US" sz="2400" dirty="0">
                <a:solidFill>
                  <a:srgbClr val="6D4135"/>
                </a:solidFill>
              </a:rPr>
              <a:t>– </a:t>
            </a:r>
            <a:r>
              <a:rPr lang="ru-RU" sz="2400" dirty="0">
                <a:solidFill>
                  <a:srgbClr val="6D4135"/>
                </a:solidFill>
              </a:rPr>
              <a:t>участвуйте лично или </a:t>
            </a:r>
            <a:br>
              <a:rPr lang="ru-RU" sz="2400" dirty="0">
                <a:solidFill>
                  <a:srgbClr val="6D4135"/>
                </a:solidFill>
              </a:rPr>
            </a:br>
            <a:r>
              <a:rPr lang="ru-RU" sz="2400" dirty="0">
                <a:solidFill>
                  <a:srgbClr val="6D4135"/>
                </a:solidFill>
              </a:rPr>
              <a:t>подключайтесь </a:t>
            </a:r>
            <a:r>
              <a:rPr lang="en-US" sz="2400" dirty="0">
                <a:solidFill>
                  <a:srgbClr val="6D4135"/>
                </a:solidFill>
              </a:rPr>
              <a:t>online – </a:t>
            </a:r>
            <a:r>
              <a:rPr lang="ru-RU" sz="2400" dirty="0">
                <a:solidFill>
                  <a:srgbClr val="6D4135"/>
                </a:solidFill>
              </a:rPr>
              <a:t>живые декламации и знание</a:t>
            </a:r>
            <a:endParaRPr lang="en-US" sz="2400" dirty="0">
              <a:solidFill>
                <a:srgbClr val="6D4135"/>
              </a:solidFill>
            </a:endParaRPr>
          </a:p>
          <a:p>
            <a:pPr algn="ctr"/>
            <a:r>
              <a:rPr lang="ru-RU" sz="2400" dirty="0">
                <a:solidFill>
                  <a:srgbClr val="D66500"/>
                </a:solidFill>
                <a:latin typeface="Arial" panose="020B0604020202020204" pitchFamily="34" charset="0"/>
                <a:cs typeface="Arial" panose="020B0604020202020204" pitchFamily="34" charset="0"/>
              </a:rPr>
              <a:t>Заявки на </a:t>
            </a:r>
            <a:r>
              <a:rPr lang="en-US" sz="2400" dirty="0">
                <a:solidFill>
                  <a:srgbClr val="D66500"/>
                </a:solidFill>
                <a:latin typeface="Arial" panose="020B0604020202020204" pitchFamily="34" charset="0"/>
                <a:cs typeface="Arial" panose="020B0604020202020204" pitchFamily="34" charset="0"/>
              </a:rPr>
              <a:t>www.meruvlodrop.org</a:t>
            </a:r>
          </a:p>
        </p:txBody>
      </p:sp>
      <p:pic>
        <p:nvPicPr>
          <p:cNvPr id="13" name="Picture 12" descr="Screen Shot 2018-08-15 at 15.04.38.png">
            <a:extLst>
              <a:ext uri="{FF2B5EF4-FFF2-40B4-BE49-F238E27FC236}">
                <a16:creationId xmlns:a16="http://schemas.microsoft.com/office/drawing/2014/main" id="{A4A44ED8-16A8-4C4A-8AE1-1CB2F3547AF4}"/>
              </a:ext>
            </a:extLst>
          </p:cNvPr>
          <p:cNvPicPr>
            <a:picLocks noChangeAspect="1"/>
          </p:cNvPicPr>
          <p:nvPr/>
        </p:nvPicPr>
        <p:blipFill>
          <a:blip r:embed="rId5"/>
          <a:stretch>
            <a:fillRect/>
          </a:stretch>
        </p:blipFill>
        <p:spPr>
          <a:xfrm>
            <a:off x="2857502" y="1614153"/>
            <a:ext cx="6476996" cy="3186772"/>
          </a:xfrm>
          <a:prstGeom prst="rect">
            <a:avLst/>
          </a:prstGeom>
        </p:spPr>
      </p:pic>
    </p:spTree>
    <p:extLst>
      <p:ext uri="{BB962C8B-B14F-4D97-AF65-F5344CB8AC3E}">
        <p14:creationId xmlns:p14="http://schemas.microsoft.com/office/powerpoint/2010/main" val="4099183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679335" y="6461958"/>
            <a:ext cx="5074767" cy="338554"/>
          </a:xfrm>
          <a:prstGeom prst="rect">
            <a:avLst/>
          </a:prstGeom>
          <a:noFill/>
        </p:spPr>
        <p:txBody>
          <a:bodyPr wrap="square" rtlCol="0">
            <a:spAutoFit/>
          </a:bodyPr>
          <a:lstStyle/>
          <a:p>
            <a:pPr lvl="0" algn="ctr"/>
            <a:r>
              <a:rPr lang="az-Cyrl-AZ" sz="1600" spc="300" dirty="0">
                <a:solidFill>
                  <a:srgbClr val="F79646">
                    <a:lumMod val="20000"/>
                    <a:lumOff val="80000"/>
                  </a:srgb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27</a:t>
            </a:fld>
            <a:endParaRPr lang="de-DE" sz="2000" dirty="0">
              <a:solidFill>
                <a:schemeClr val="accent6">
                  <a:lumMod val="20000"/>
                  <a:lumOff val="80000"/>
                </a:schemeClr>
              </a:solidFill>
            </a:endParaRPr>
          </a:p>
        </p:txBody>
      </p:sp>
      <p:sp>
        <p:nvSpPr>
          <p:cNvPr id="10" name="TextBox 9">
            <a:extLst>
              <a:ext uri="{FF2B5EF4-FFF2-40B4-BE49-F238E27FC236}">
                <a16:creationId xmlns:a16="http://schemas.microsoft.com/office/drawing/2014/main" id="{11FD2CA3-9022-1D4B-968A-1560C2498C1E}"/>
              </a:ext>
            </a:extLst>
          </p:cNvPr>
          <p:cNvSpPr txBox="1"/>
          <p:nvPr/>
        </p:nvSpPr>
        <p:spPr>
          <a:xfrm>
            <a:off x="3421238" y="3058497"/>
            <a:ext cx="6785591" cy="830997"/>
          </a:xfrm>
          <a:prstGeom prst="rect">
            <a:avLst/>
          </a:prstGeom>
          <a:noFill/>
        </p:spPr>
        <p:txBody>
          <a:bodyPr wrap="square" rtlCol="0">
            <a:spAutoFit/>
          </a:bodyPr>
          <a:lstStyle/>
          <a:p>
            <a:pPr algn="ctr"/>
            <a:r>
              <a:rPr lang="ru-RU" sz="2400" i="1" dirty="0">
                <a:solidFill>
                  <a:srgbClr val="663333"/>
                </a:solidFill>
                <a:latin typeface="Arial" panose="020B0604020202020204" pitchFamily="34" charset="0"/>
                <a:cs typeface="Arial" panose="020B0604020202020204" pitchFamily="34" charset="0"/>
              </a:rPr>
              <a:t>Лишний пустой слайд для размещения эмблемы организации</a:t>
            </a:r>
            <a:endParaRPr lang="en-US" sz="2400" i="1" dirty="0">
              <a:solidFill>
                <a:srgbClr val="66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790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Orange strip website SY reminder550.jpg"/>
          <p:cNvPicPr>
            <a:picLocks noChangeAspect="1"/>
          </p:cNvPicPr>
          <p:nvPr/>
        </p:nvPicPr>
        <p:blipFill>
          <a:blip r:embed="rId3"/>
          <a:stretch>
            <a:fillRect/>
          </a:stretch>
        </p:blipFill>
        <p:spPr>
          <a:xfrm>
            <a:off x="1" y="6404470"/>
            <a:ext cx="12191999" cy="453530"/>
          </a:xfrm>
          <a:prstGeom prst="rect">
            <a:avLst/>
          </a:prstGeom>
        </p:spPr>
      </p:pic>
      <p:sp>
        <p:nvSpPr>
          <p:cNvPr id="17" name="TextBox 16"/>
          <p:cNvSpPr txBox="1"/>
          <p:nvPr/>
        </p:nvSpPr>
        <p:spPr>
          <a:xfrm>
            <a:off x="3386039" y="6453944"/>
            <a:ext cx="5180357"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endParaRPr lang="en-US" sz="1600" spc="300" dirty="0">
              <a:solidFill>
                <a:schemeClr val="accent6">
                  <a:lumMod val="20000"/>
                  <a:lumOff val="80000"/>
                </a:schemeClr>
              </a:solidFill>
              <a:latin typeface="Arial" panose="020B0604020202020204" pitchFamily="34" charset="0"/>
              <a:cs typeface="Arial" panose="020B0604020202020204" pitchFamily="34" charset="0"/>
            </a:endParaRP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smtClean="0">
                <a:solidFill>
                  <a:schemeClr val="accent6">
                    <a:lumMod val="20000"/>
                    <a:lumOff val="80000"/>
                  </a:schemeClr>
                </a:solidFill>
              </a:rPr>
              <a:pPr/>
              <a:t>3</a:t>
            </a:fld>
            <a:endParaRPr lang="de-DE" sz="2000" dirty="0">
              <a:solidFill>
                <a:schemeClr val="accent6">
                  <a:lumMod val="20000"/>
                  <a:lumOff val="80000"/>
                </a:schemeClr>
              </a:solidFill>
            </a:endParaRPr>
          </a:p>
        </p:txBody>
      </p:sp>
      <p:sp>
        <p:nvSpPr>
          <p:cNvPr id="10" name="Content Placeholder 1">
            <a:extLst>
              <a:ext uri="{FF2B5EF4-FFF2-40B4-BE49-F238E27FC236}">
                <a16:creationId xmlns:a16="http://schemas.microsoft.com/office/drawing/2014/main" id="{0355B90C-F0CF-8E4A-90CE-04F3395F7EB3}"/>
              </a:ext>
            </a:extLst>
          </p:cNvPr>
          <p:cNvSpPr txBox="1">
            <a:spLocks/>
          </p:cNvSpPr>
          <p:nvPr/>
        </p:nvSpPr>
        <p:spPr bwMode="auto">
          <a:xfrm>
            <a:off x="1684333" y="545085"/>
            <a:ext cx="8109526" cy="792162"/>
          </a:xfrm>
          <a:prstGeom prst="rect">
            <a:avLst/>
          </a:prstGeom>
          <a:noFill/>
          <a:ln w="9525">
            <a:noFill/>
            <a:miter lim="800000"/>
            <a:headEnd/>
            <a:tailEnd/>
          </a:ln>
        </p:spPr>
        <p:txBody>
          <a:bodyPr lIns="0" tIns="16200" rIns="0" bIns="0">
            <a:prstTxWarp prst="textNoShape">
              <a:avLst/>
            </a:prstTxWarp>
          </a:bodyPr>
          <a:lstStyle/>
          <a:p>
            <a:pPr indent="-342900" algn="ctr">
              <a:lnSpc>
                <a:spcPct val="96000"/>
              </a:lnSpc>
              <a:buClr>
                <a:srgbClr val="000000"/>
              </a:buClr>
              <a:buSzPct val="100000"/>
            </a:pPr>
            <a:r>
              <a:rPr lang="az-Cyrl-AZ" sz="3600" dirty="0">
                <a:solidFill>
                  <a:srgbClr val="D66500"/>
                </a:solidFill>
                <a:latin typeface="Arial" panose="020B0604020202020204" pitchFamily="34" charset="0"/>
                <a:cs typeface="Arial" panose="020B0604020202020204" pitchFamily="34" charset="0"/>
              </a:rPr>
              <a:t>Улучшение функционирования мозга</a:t>
            </a:r>
          </a:p>
          <a:p>
            <a:pPr indent="-342900" algn="ctr">
              <a:lnSpc>
                <a:spcPct val="96000"/>
              </a:lnSpc>
              <a:buClr>
                <a:srgbClr val="000000"/>
              </a:buClr>
              <a:buSzPct val="100000"/>
            </a:pPr>
            <a:br>
              <a:rPr lang="en-GB" sz="4800" b="1" dirty="0">
                <a:solidFill>
                  <a:srgbClr val="0000FF"/>
                </a:solidFill>
                <a:latin typeface="Arial" panose="020B0604020202020204" pitchFamily="34" charset="0"/>
                <a:ea typeface="Arial" charset="-52"/>
                <a:cs typeface="Arial" panose="020B0604020202020204" pitchFamily="34" charset="0"/>
              </a:rPr>
            </a:br>
            <a:endParaRPr lang="en-GB" sz="4800" b="1" dirty="0">
              <a:solidFill>
                <a:srgbClr val="0000FF"/>
              </a:solidFill>
              <a:latin typeface="Arial" panose="020B0604020202020204" pitchFamily="34" charset="0"/>
              <a:ea typeface="Arial" charset="-52"/>
              <a:cs typeface="Arial" panose="020B0604020202020204" pitchFamily="34" charset="0"/>
            </a:endParaRPr>
          </a:p>
          <a:p>
            <a:pPr indent="-342900" algn="ctr">
              <a:lnSpc>
                <a:spcPct val="96000"/>
              </a:lnSpc>
              <a:buClr>
                <a:srgbClr val="000000"/>
              </a:buClr>
              <a:buSzPct val="100000"/>
            </a:pPr>
            <a:endParaRPr lang="en-GB" sz="2400" dirty="0">
              <a:solidFill>
                <a:srgbClr val="002060"/>
              </a:solidFill>
              <a:latin typeface="Calibri" charset="0"/>
              <a:ea typeface="Arial" charset="-52"/>
              <a:cs typeface="Arial" charset="-52"/>
            </a:endParaRPr>
          </a:p>
        </p:txBody>
      </p:sp>
      <p:sp>
        <p:nvSpPr>
          <p:cNvPr id="12" name="TextBox 1">
            <a:extLst>
              <a:ext uri="{FF2B5EF4-FFF2-40B4-BE49-F238E27FC236}">
                <a16:creationId xmlns:a16="http://schemas.microsoft.com/office/drawing/2014/main" id="{97B4F8B9-1C5E-E44E-93E2-BA8F5D22F849}"/>
              </a:ext>
            </a:extLst>
          </p:cNvPr>
          <p:cNvSpPr txBox="1">
            <a:spLocks noChangeArrowheads="1"/>
          </p:cNvSpPr>
          <p:nvPr/>
        </p:nvSpPr>
        <p:spPr bwMode="auto">
          <a:xfrm>
            <a:off x="2119504" y="4072414"/>
            <a:ext cx="3136501" cy="683264"/>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az-Cyrl-AZ" sz="2000" dirty="0">
                <a:solidFill>
                  <a:srgbClr val="663300"/>
                </a:solidFill>
                <a:latin typeface="Arial" panose="020B0604020202020204" pitchFamily="34" charset="0"/>
                <a:cs typeface="Arial" panose="020B0604020202020204" pitchFamily="34" charset="0"/>
              </a:rPr>
              <a:t>Снижение  активности</a:t>
            </a:r>
            <a:br>
              <a:rPr lang="az-Cyrl-AZ" sz="2000" dirty="0">
                <a:solidFill>
                  <a:srgbClr val="663300"/>
                </a:solidFill>
                <a:latin typeface="Arial" panose="020B0604020202020204" pitchFamily="34" charset="0"/>
                <a:cs typeface="Arial" panose="020B0604020202020204" pitchFamily="34" charset="0"/>
              </a:rPr>
            </a:br>
            <a:r>
              <a:rPr lang="az-Cyrl-AZ" sz="2000" dirty="0">
                <a:solidFill>
                  <a:srgbClr val="663300"/>
                </a:solidFill>
                <a:latin typeface="Arial" panose="020B0604020202020204" pitchFamily="34" charset="0"/>
                <a:cs typeface="Arial" panose="020B0604020202020204" pitchFamily="34" charset="0"/>
              </a:rPr>
              <a:t>миндалевидного  тела</a:t>
            </a:r>
          </a:p>
        </p:txBody>
      </p:sp>
      <p:sp>
        <p:nvSpPr>
          <p:cNvPr id="13" name="TextBox 5">
            <a:extLst>
              <a:ext uri="{FF2B5EF4-FFF2-40B4-BE49-F238E27FC236}">
                <a16:creationId xmlns:a16="http://schemas.microsoft.com/office/drawing/2014/main" id="{02CB66B5-1F75-3443-80EA-8F06A0B4CF0A}"/>
              </a:ext>
            </a:extLst>
          </p:cNvPr>
          <p:cNvSpPr txBox="1">
            <a:spLocks noChangeArrowheads="1"/>
          </p:cNvSpPr>
          <p:nvPr/>
        </p:nvSpPr>
        <p:spPr bwMode="auto">
          <a:xfrm>
            <a:off x="5976218" y="4052614"/>
            <a:ext cx="3470395" cy="683264"/>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az-Cyrl-AZ" sz="2000" dirty="0">
                <a:solidFill>
                  <a:srgbClr val="663300"/>
                </a:solidFill>
                <a:latin typeface="Arial" panose="020B0604020202020204" pitchFamily="34" charset="0"/>
                <a:cs typeface="Arial" panose="020B0604020202020204" pitchFamily="34" charset="0"/>
              </a:rPr>
              <a:t>Увеличение активности префронтального кортекса</a:t>
            </a:r>
          </a:p>
        </p:txBody>
      </p:sp>
      <p:pic>
        <p:nvPicPr>
          <p:cNvPr id="15" name="Picture 4" descr="brain_right2.png">
            <a:extLst>
              <a:ext uri="{FF2B5EF4-FFF2-40B4-BE49-F238E27FC236}">
                <a16:creationId xmlns:a16="http://schemas.microsoft.com/office/drawing/2014/main" id="{D425BDBE-DB77-CE4C-A877-E39662C47FC3}"/>
              </a:ext>
            </a:extLst>
          </p:cNvPr>
          <p:cNvPicPr>
            <a:picLocks noChangeAspect="1"/>
          </p:cNvPicPr>
          <p:nvPr/>
        </p:nvPicPr>
        <p:blipFill rotWithShape="1">
          <a:blip r:embed="rId4"/>
          <a:srcRect l="14000" t="10326" r="17090" b="20451"/>
          <a:stretch/>
        </p:blipFill>
        <p:spPr bwMode="auto">
          <a:xfrm>
            <a:off x="6120970" y="1358763"/>
            <a:ext cx="2863303" cy="2535506"/>
          </a:xfrm>
          <a:prstGeom prst="rect">
            <a:avLst/>
          </a:prstGeom>
          <a:noFill/>
          <a:ln w="9525">
            <a:noFill/>
            <a:miter lim="800000"/>
            <a:headEnd/>
            <a:tailEnd/>
          </a:ln>
        </p:spPr>
      </p:pic>
      <p:sp>
        <p:nvSpPr>
          <p:cNvPr id="18" name="Rectangle 7">
            <a:extLst>
              <a:ext uri="{FF2B5EF4-FFF2-40B4-BE49-F238E27FC236}">
                <a16:creationId xmlns:a16="http://schemas.microsoft.com/office/drawing/2014/main" id="{E026CB57-9304-FD47-9169-278FBBA747E9}"/>
              </a:ext>
            </a:extLst>
          </p:cNvPr>
          <p:cNvSpPr>
            <a:spLocks noChangeArrowheads="1"/>
          </p:cNvSpPr>
          <p:nvPr/>
        </p:nvSpPr>
        <p:spPr bwMode="auto">
          <a:xfrm>
            <a:off x="619579" y="4896299"/>
            <a:ext cx="10053534" cy="1510670"/>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ru-RU" altLang="ja-JP" sz="2400" dirty="0">
                <a:solidFill>
                  <a:srgbClr val="663300"/>
                </a:solidFill>
                <a:latin typeface="Arial" panose="020B0604020202020204" pitchFamily="34" charset="0"/>
                <a:cs typeface="Arial" panose="020B0604020202020204" pitchFamily="34" charset="0"/>
              </a:rPr>
              <a:t>Практика Трансцендентальной медитации снижает активность миндалевидного тела и окружающих его подкорковых структур </a:t>
            </a:r>
            <a:br>
              <a:rPr lang="ru-RU" altLang="ja-JP" sz="2400" dirty="0">
                <a:solidFill>
                  <a:srgbClr val="663300"/>
                </a:solidFill>
                <a:latin typeface="Arial" panose="020B0604020202020204" pitchFamily="34" charset="0"/>
                <a:cs typeface="Arial" panose="020B0604020202020204" pitchFamily="34" charset="0"/>
              </a:rPr>
            </a:br>
            <a:r>
              <a:rPr lang="ru-RU" altLang="ja-JP" sz="2400" dirty="0">
                <a:solidFill>
                  <a:srgbClr val="3366FF"/>
                </a:solidFill>
                <a:latin typeface="Arial" panose="020B0604020202020204" pitchFamily="34" charset="0"/>
                <a:cs typeface="Arial" panose="020B0604020202020204" pitchFamily="34" charset="0"/>
              </a:rPr>
              <a:t>(голубой цвет)</a:t>
            </a:r>
            <a:r>
              <a:rPr lang="ru-RU" altLang="ja-JP" sz="2400" dirty="0">
                <a:solidFill>
                  <a:srgbClr val="663300"/>
                </a:solidFill>
                <a:latin typeface="Arial" panose="020B0604020202020204" pitchFamily="34" charset="0"/>
                <a:cs typeface="Arial" panose="020B0604020202020204" pitchFamily="34" charset="0"/>
              </a:rPr>
              <a:t>, и стимулирует активность в префронтальном кортексе  </a:t>
            </a:r>
            <a:r>
              <a:rPr lang="ru-RU" altLang="ja-JP" sz="2400" dirty="0">
                <a:solidFill>
                  <a:srgbClr val="FD7E09"/>
                </a:solidFill>
                <a:latin typeface="Arial" panose="020B0604020202020204" pitchFamily="34" charset="0"/>
                <a:cs typeface="Arial" panose="020B0604020202020204" pitchFamily="34" charset="0"/>
              </a:rPr>
              <a:t>(оранжевый цвет).</a:t>
            </a:r>
          </a:p>
        </p:txBody>
      </p:sp>
      <p:pic>
        <p:nvPicPr>
          <p:cNvPr id="19" name="Picture 8">
            <a:extLst>
              <a:ext uri="{FF2B5EF4-FFF2-40B4-BE49-F238E27FC236}">
                <a16:creationId xmlns:a16="http://schemas.microsoft.com/office/drawing/2014/main" id="{CE25E646-8204-9742-A695-A437A6EEADC4}"/>
              </a:ext>
            </a:extLst>
          </p:cNvPr>
          <p:cNvPicPr>
            <a:picLocks noChangeAspect="1" noChangeArrowheads="1"/>
          </p:cNvPicPr>
          <p:nvPr/>
        </p:nvPicPr>
        <p:blipFill rotWithShape="1">
          <a:blip r:embed="rId5"/>
          <a:srcRect b="11867"/>
          <a:stretch/>
        </p:blipFill>
        <p:spPr bwMode="auto">
          <a:xfrm>
            <a:off x="1961325" y="1304332"/>
            <a:ext cx="3299450" cy="2589937"/>
          </a:xfrm>
          <a:prstGeom prst="rect">
            <a:avLst/>
          </a:prstGeom>
          <a:noFill/>
          <a:ln w="9525">
            <a:noFill/>
            <a:miter lim="800000"/>
            <a:headEnd/>
            <a:tailEnd/>
          </a:ln>
        </p:spPr>
      </p:pic>
      <p:pic>
        <p:nvPicPr>
          <p:cNvPr id="21" name="Picture 20" descr="Pasted Graphic.tiff">
            <a:extLst>
              <a:ext uri="{FF2B5EF4-FFF2-40B4-BE49-F238E27FC236}">
                <a16:creationId xmlns:a16="http://schemas.microsoft.com/office/drawing/2014/main" id="{9CD424F2-1EBE-7648-AF9D-079F795F2F72}"/>
              </a:ext>
            </a:extLst>
          </p:cNvPr>
          <p:cNvPicPr>
            <a:picLocks noChangeAspect="1"/>
          </p:cNvPicPr>
          <p:nvPr/>
        </p:nvPicPr>
        <p:blipFill>
          <a:blip r:embed="rId6"/>
          <a:stretch>
            <a:fillRect/>
          </a:stretch>
        </p:blipFill>
        <p:spPr>
          <a:xfrm>
            <a:off x="723189" y="329583"/>
            <a:ext cx="847729" cy="799970"/>
          </a:xfrm>
          <a:prstGeom prst="rect">
            <a:avLst/>
          </a:prstGeom>
        </p:spPr>
      </p:pic>
      <p:pic>
        <p:nvPicPr>
          <p:cNvPr id="22" name="Picture 4" descr="brain_right2.png">
            <a:extLst>
              <a:ext uri="{FF2B5EF4-FFF2-40B4-BE49-F238E27FC236}">
                <a16:creationId xmlns:a16="http://schemas.microsoft.com/office/drawing/2014/main" id="{D28C469D-45CB-2149-B87E-5CDCB7C93280}"/>
              </a:ext>
            </a:extLst>
          </p:cNvPr>
          <p:cNvPicPr>
            <a:picLocks noChangeAspect="1"/>
          </p:cNvPicPr>
          <p:nvPr/>
        </p:nvPicPr>
        <p:blipFill rotWithShape="1">
          <a:blip r:embed="rId4"/>
          <a:srcRect l="81899"/>
          <a:stretch/>
        </p:blipFill>
        <p:spPr bwMode="auto">
          <a:xfrm>
            <a:off x="9097688" y="1138724"/>
            <a:ext cx="697851" cy="3383866"/>
          </a:xfrm>
          <a:prstGeom prst="rect">
            <a:avLst/>
          </a:prstGeom>
          <a:noFill/>
          <a:ln w="9525">
            <a:noFill/>
            <a:miter lim="800000"/>
            <a:headEnd/>
            <a:tailEnd/>
          </a:ln>
        </p:spPr>
      </p:pic>
    </p:spTree>
    <p:extLst>
      <p:ext uri="{BB962C8B-B14F-4D97-AF65-F5344CB8AC3E}">
        <p14:creationId xmlns:p14="http://schemas.microsoft.com/office/powerpoint/2010/main" val="2730765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41046"/>
            <a:ext cx="12191999" cy="453530"/>
          </a:xfrm>
          <a:prstGeom prst="rect">
            <a:avLst/>
          </a:prstGeom>
        </p:spPr>
      </p:pic>
      <p:sp>
        <p:nvSpPr>
          <p:cNvPr id="17" name="TextBox 16"/>
          <p:cNvSpPr txBox="1"/>
          <p:nvPr/>
        </p:nvSpPr>
        <p:spPr>
          <a:xfrm>
            <a:off x="3332848" y="6486046"/>
            <a:ext cx="5251868"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4</a:t>
            </a:fld>
            <a:endParaRPr lang="de-DE" sz="2000" dirty="0">
              <a:solidFill>
                <a:schemeClr val="accent6">
                  <a:lumMod val="20000"/>
                  <a:lumOff val="80000"/>
                </a:schemeClr>
              </a:solidFill>
            </a:endParaRPr>
          </a:p>
        </p:txBody>
      </p:sp>
      <p:sp>
        <p:nvSpPr>
          <p:cNvPr id="10" name="Content Placeholder 1">
            <a:extLst>
              <a:ext uri="{FF2B5EF4-FFF2-40B4-BE49-F238E27FC236}">
                <a16:creationId xmlns:a16="http://schemas.microsoft.com/office/drawing/2014/main" id="{9B0320BC-7CA9-6D40-BD4B-663FBCBEA5D8}"/>
              </a:ext>
            </a:extLst>
          </p:cNvPr>
          <p:cNvSpPr txBox="1">
            <a:spLocks/>
          </p:cNvSpPr>
          <p:nvPr/>
        </p:nvSpPr>
        <p:spPr bwMode="auto">
          <a:xfrm>
            <a:off x="1102681" y="997771"/>
            <a:ext cx="9864725" cy="1352694"/>
          </a:xfrm>
          <a:prstGeom prst="rect">
            <a:avLst/>
          </a:prstGeom>
          <a:noFill/>
          <a:ln w="9525">
            <a:noFill/>
            <a:miter lim="800000"/>
            <a:headEnd/>
            <a:tailEnd/>
          </a:ln>
        </p:spPr>
        <p:txBody>
          <a:bodyPr vert="horz" wrap="square" lIns="0" tIns="16200" rIns="0" bIns="0" numCol="1" anchor="t" anchorCtr="0" compatLnSpc="1">
            <a:prstTxWarp prst="textNoShape">
              <a:avLst/>
            </a:prstTxWarp>
          </a:bodyPr>
          <a:lstStyle/>
          <a:p>
            <a:pPr algn="ctr" defTabSz="449263" eaLnBrk="0" fontAlgn="base" hangingPunct="0">
              <a:lnSpc>
                <a:spcPct val="96000"/>
              </a:lnSpc>
              <a:spcBef>
                <a:spcPct val="0"/>
              </a:spcBef>
              <a:spcAft>
                <a:spcPct val="0"/>
              </a:spcAft>
              <a:buClr>
                <a:srgbClr val="000000"/>
              </a:buClr>
              <a:buSzPct val="100000"/>
              <a:defRPr/>
            </a:pPr>
            <a:r>
              <a:rPr lang="ru-RU" sz="3200" kern="0" dirty="0">
                <a:solidFill>
                  <a:srgbClr val="D66500"/>
                </a:solidFill>
                <a:latin typeface="Arial" panose="020B0604020202020204" pitchFamily="34" charset="0"/>
                <a:ea typeface="ＭＳ Ｐゴシック" charset="-128"/>
                <a:cs typeface="Arial" panose="020B0604020202020204" pitchFamily="34" charset="0"/>
              </a:rPr>
              <a:t>Единое поле всех законов природы</a:t>
            </a:r>
          </a:p>
          <a:p>
            <a:pPr algn="ctr" defTabSz="449263" eaLnBrk="0" fontAlgn="base" hangingPunct="0">
              <a:lnSpc>
                <a:spcPct val="96000"/>
              </a:lnSpc>
              <a:spcBef>
                <a:spcPct val="0"/>
              </a:spcBef>
              <a:spcAft>
                <a:spcPct val="0"/>
              </a:spcAft>
              <a:buClr>
                <a:srgbClr val="000000"/>
              </a:buClr>
              <a:buSzPct val="100000"/>
              <a:defRPr/>
            </a:pPr>
            <a:r>
              <a:rPr lang="ru-RU" sz="3200" kern="0" dirty="0">
                <a:solidFill>
                  <a:srgbClr val="D66500"/>
                </a:solidFill>
                <a:latin typeface="Arial" panose="020B0604020202020204" pitchFamily="34" charset="0"/>
                <a:ea typeface="ＭＳ Ｐゴシック" charset="-128"/>
                <a:cs typeface="Arial" panose="020B0604020202020204" pitchFamily="34" charset="0"/>
              </a:rPr>
              <a:t>Единое поле Сознания</a:t>
            </a:r>
          </a:p>
          <a:p>
            <a:pPr algn="ctr" defTabSz="449263" eaLnBrk="0" fontAlgn="base" hangingPunct="0">
              <a:lnSpc>
                <a:spcPct val="96000"/>
              </a:lnSpc>
              <a:spcBef>
                <a:spcPct val="0"/>
              </a:spcBef>
              <a:spcAft>
                <a:spcPct val="0"/>
              </a:spcAft>
              <a:buClr>
                <a:srgbClr val="000000"/>
              </a:buClr>
              <a:buSzPct val="100000"/>
              <a:defRPr/>
            </a:pPr>
            <a:endParaRPr lang="ru-RU" sz="3200" kern="0" dirty="0">
              <a:solidFill>
                <a:srgbClr val="D66500"/>
              </a:solidFill>
              <a:latin typeface="Arial" panose="020B0604020202020204" pitchFamily="34" charset="0"/>
              <a:ea typeface="ＭＳ Ｐゴシック" charset="-128"/>
              <a:cs typeface="Arial" panose="020B0604020202020204" pitchFamily="34" charset="0"/>
            </a:endParaRPr>
          </a:p>
        </p:txBody>
      </p:sp>
      <p:pic>
        <p:nvPicPr>
          <p:cNvPr id="12" name="Grafik 4" descr="10.png">
            <a:extLst>
              <a:ext uri="{FF2B5EF4-FFF2-40B4-BE49-F238E27FC236}">
                <a16:creationId xmlns:a16="http://schemas.microsoft.com/office/drawing/2014/main" id="{3C796467-2689-D648-B200-65CE031F65EB}"/>
              </a:ext>
            </a:extLst>
          </p:cNvPr>
          <p:cNvPicPr>
            <a:picLocks noChangeAspect="1"/>
          </p:cNvPicPr>
          <p:nvPr/>
        </p:nvPicPr>
        <p:blipFill>
          <a:blip r:embed="rId5"/>
          <a:srcRect r="51426"/>
          <a:stretch>
            <a:fillRect/>
          </a:stretch>
        </p:blipFill>
        <p:spPr bwMode="auto">
          <a:xfrm>
            <a:off x="1586622" y="2741190"/>
            <a:ext cx="2675843" cy="3360179"/>
          </a:xfrm>
          <a:prstGeom prst="rect">
            <a:avLst/>
          </a:prstGeom>
          <a:noFill/>
          <a:ln w="9525">
            <a:noFill/>
            <a:miter lim="800000"/>
            <a:headEnd/>
            <a:tailEnd/>
          </a:ln>
        </p:spPr>
      </p:pic>
      <p:pic>
        <p:nvPicPr>
          <p:cNvPr id="13" name="Grafik 4" descr="10.png">
            <a:extLst>
              <a:ext uri="{FF2B5EF4-FFF2-40B4-BE49-F238E27FC236}">
                <a16:creationId xmlns:a16="http://schemas.microsoft.com/office/drawing/2014/main" id="{3278407E-3DEC-5745-93C9-991E8D4F6012}"/>
              </a:ext>
            </a:extLst>
          </p:cNvPr>
          <p:cNvPicPr>
            <a:picLocks noChangeAspect="1"/>
          </p:cNvPicPr>
          <p:nvPr/>
        </p:nvPicPr>
        <p:blipFill>
          <a:blip r:embed="rId5"/>
          <a:srcRect l="55255"/>
          <a:stretch>
            <a:fillRect/>
          </a:stretch>
        </p:blipFill>
        <p:spPr bwMode="auto">
          <a:xfrm>
            <a:off x="4444698" y="2732609"/>
            <a:ext cx="2622519" cy="3368760"/>
          </a:xfrm>
          <a:prstGeom prst="rect">
            <a:avLst/>
          </a:prstGeom>
          <a:noFill/>
          <a:ln w="9525">
            <a:noFill/>
            <a:miter lim="800000"/>
            <a:headEnd/>
            <a:tailEnd/>
          </a:ln>
        </p:spPr>
      </p:pic>
      <p:pic>
        <p:nvPicPr>
          <p:cNvPr id="15" name="Grafik 5" descr="8A.png">
            <a:extLst>
              <a:ext uri="{FF2B5EF4-FFF2-40B4-BE49-F238E27FC236}">
                <a16:creationId xmlns:a16="http://schemas.microsoft.com/office/drawing/2014/main" id="{6E62241A-BD60-6A4E-ABF9-2AE895DA5090}"/>
              </a:ext>
            </a:extLst>
          </p:cNvPr>
          <p:cNvPicPr>
            <a:picLocks noChangeAspect="1"/>
          </p:cNvPicPr>
          <p:nvPr/>
        </p:nvPicPr>
        <p:blipFill>
          <a:blip r:embed="rId6"/>
          <a:srcRect/>
          <a:stretch>
            <a:fillRect/>
          </a:stretch>
        </p:blipFill>
        <p:spPr bwMode="auto">
          <a:xfrm>
            <a:off x="7234828" y="2724028"/>
            <a:ext cx="3147618" cy="3377341"/>
          </a:xfrm>
          <a:prstGeom prst="rect">
            <a:avLst/>
          </a:prstGeom>
          <a:noFill/>
          <a:ln w="9525">
            <a:noFill/>
            <a:miter lim="800000"/>
            <a:headEnd/>
            <a:tailEnd/>
          </a:ln>
        </p:spPr>
      </p:pic>
      <p:pic>
        <p:nvPicPr>
          <p:cNvPr id="18" name="Picture 17" descr="Screen Shot 2018-08-14 at 22.32.55.png">
            <a:extLst>
              <a:ext uri="{FF2B5EF4-FFF2-40B4-BE49-F238E27FC236}">
                <a16:creationId xmlns:a16="http://schemas.microsoft.com/office/drawing/2014/main" id="{99BD8718-EFB8-4F42-BEBF-B9DFABECA925}"/>
              </a:ext>
            </a:extLst>
          </p:cNvPr>
          <p:cNvPicPr>
            <a:picLocks noChangeAspect="1"/>
          </p:cNvPicPr>
          <p:nvPr/>
        </p:nvPicPr>
        <p:blipFill>
          <a:blip r:embed="rId7">
            <a:lum bright="20000"/>
          </a:blip>
          <a:stretch>
            <a:fillRect/>
          </a:stretch>
        </p:blipFill>
        <p:spPr>
          <a:xfrm>
            <a:off x="7326642" y="5001917"/>
            <a:ext cx="2986685" cy="997719"/>
          </a:xfrm>
          <a:prstGeom prst="rect">
            <a:avLst/>
          </a:prstGeom>
          <a:ln>
            <a:noFill/>
          </a:ln>
          <a:effectLst/>
        </p:spPr>
      </p:pic>
      <p:pic>
        <p:nvPicPr>
          <p:cNvPr id="19" name="Picture 18" descr="Screen Shot 2018-08-14 at 22.32.55.png">
            <a:extLst>
              <a:ext uri="{FF2B5EF4-FFF2-40B4-BE49-F238E27FC236}">
                <a16:creationId xmlns:a16="http://schemas.microsoft.com/office/drawing/2014/main" id="{CC85A718-90CC-AA46-A749-5D072A60C873}"/>
              </a:ext>
            </a:extLst>
          </p:cNvPr>
          <p:cNvPicPr>
            <a:picLocks noChangeAspect="1"/>
          </p:cNvPicPr>
          <p:nvPr/>
        </p:nvPicPr>
        <p:blipFill>
          <a:blip r:embed="rId7">
            <a:lum bright="20000"/>
          </a:blip>
          <a:stretch>
            <a:fillRect/>
          </a:stretch>
        </p:blipFill>
        <p:spPr>
          <a:xfrm>
            <a:off x="7331214" y="2771309"/>
            <a:ext cx="2986685" cy="687810"/>
          </a:xfrm>
          <a:prstGeom prst="rect">
            <a:avLst/>
          </a:prstGeom>
          <a:ln>
            <a:noFill/>
          </a:ln>
          <a:effectLst/>
        </p:spPr>
      </p:pic>
      <p:pic>
        <p:nvPicPr>
          <p:cNvPr id="21" name="Picture 20" descr="Screen Shot 2018-08-14 at 22.32.55.png">
            <a:extLst>
              <a:ext uri="{FF2B5EF4-FFF2-40B4-BE49-F238E27FC236}">
                <a16:creationId xmlns:a16="http://schemas.microsoft.com/office/drawing/2014/main" id="{3EBC9BA8-8367-0C44-9268-87E33F653A73}"/>
              </a:ext>
            </a:extLst>
          </p:cNvPr>
          <p:cNvPicPr>
            <a:picLocks noChangeAspect="1"/>
          </p:cNvPicPr>
          <p:nvPr/>
        </p:nvPicPr>
        <p:blipFill>
          <a:blip r:embed="rId7">
            <a:lum bright="20000"/>
          </a:blip>
          <a:stretch>
            <a:fillRect/>
          </a:stretch>
        </p:blipFill>
        <p:spPr>
          <a:xfrm rot="16200000">
            <a:off x="6601915" y="3971384"/>
            <a:ext cx="1704092" cy="282942"/>
          </a:xfrm>
          <a:prstGeom prst="rect">
            <a:avLst/>
          </a:prstGeom>
          <a:ln>
            <a:noFill/>
          </a:ln>
          <a:effectLst/>
        </p:spPr>
      </p:pic>
      <p:pic>
        <p:nvPicPr>
          <p:cNvPr id="22" name="Picture 21" descr="Screen Shot 2018-08-14 at 22.32.55.png">
            <a:extLst>
              <a:ext uri="{FF2B5EF4-FFF2-40B4-BE49-F238E27FC236}">
                <a16:creationId xmlns:a16="http://schemas.microsoft.com/office/drawing/2014/main" id="{B5E979EF-2C29-6944-A1F3-6064108B59A5}"/>
              </a:ext>
            </a:extLst>
          </p:cNvPr>
          <p:cNvPicPr>
            <a:picLocks noChangeAspect="1"/>
          </p:cNvPicPr>
          <p:nvPr/>
        </p:nvPicPr>
        <p:blipFill>
          <a:blip r:embed="rId7">
            <a:lum bright="20000"/>
          </a:blip>
          <a:stretch>
            <a:fillRect/>
          </a:stretch>
        </p:blipFill>
        <p:spPr>
          <a:xfrm>
            <a:off x="8965926" y="4498657"/>
            <a:ext cx="1393796" cy="282942"/>
          </a:xfrm>
          <a:prstGeom prst="rect">
            <a:avLst/>
          </a:prstGeom>
          <a:ln>
            <a:noFill/>
          </a:ln>
          <a:effectLst/>
        </p:spPr>
      </p:pic>
      <p:pic>
        <p:nvPicPr>
          <p:cNvPr id="23" name="Picture 22" descr="Screen Shot 2018-08-14 at 22.32.55.png">
            <a:extLst>
              <a:ext uri="{FF2B5EF4-FFF2-40B4-BE49-F238E27FC236}">
                <a16:creationId xmlns:a16="http://schemas.microsoft.com/office/drawing/2014/main" id="{4E6B7394-7310-5144-81AC-626EF71BED34}"/>
              </a:ext>
            </a:extLst>
          </p:cNvPr>
          <p:cNvPicPr>
            <a:picLocks noChangeAspect="1"/>
          </p:cNvPicPr>
          <p:nvPr/>
        </p:nvPicPr>
        <p:blipFill>
          <a:blip r:embed="rId7">
            <a:lum bright="20000"/>
          </a:blip>
          <a:stretch>
            <a:fillRect/>
          </a:stretch>
        </p:blipFill>
        <p:spPr>
          <a:xfrm>
            <a:off x="8244723" y="4655170"/>
            <a:ext cx="709358" cy="282942"/>
          </a:xfrm>
          <a:prstGeom prst="rect">
            <a:avLst/>
          </a:prstGeom>
          <a:ln>
            <a:noFill/>
          </a:ln>
          <a:effectLst/>
        </p:spPr>
      </p:pic>
      <p:sp>
        <p:nvSpPr>
          <p:cNvPr id="24" name="TextBox 23">
            <a:extLst>
              <a:ext uri="{FF2B5EF4-FFF2-40B4-BE49-F238E27FC236}">
                <a16:creationId xmlns:a16="http://schemas.microsoft.com/office/drawing/2014/main" id="{F339F710-F6D6-F04F-A52B-26D9282F027D}"/>
              </a:ext>
            </a:extLst>
          </p:cNvPr>
          <p:cNvSpPr txBox="1"/>
          <p:nvPr/>
        </p:nvSpPr>
        <p:spPr>
          <a:xfrm>
            <a:off x="7217174" y="2752064"/>
            <a:ext cx="3205619" cy="830997"/>
          </a:xfrm>
          <a:prstGeom prst="rect">
            <a:avLst/>
          </a:prstGeom>
          <a:noFill/>
        </p:spPr>
        <p:txBody>
          <a:bodyPr wrap="square" rtlCol="0">
            <a:spAutoFit/>
          </a:bodyPr>
          <a:lstStyle/>
          <a:p>
            <a:pPr algn="ctr"/>
            <a:r>
              <a:rPr lang="ru-RU" sz="1600" dirty="0">
                <a:solidFill>
                  <a:srgbClr val="663333"/>
                </a:solidFill>
                <a:latin typeface="Arial" panose="020B0604020202020204" pitchFamily="34" charset="0"/>
                <a:cs typeface="Arial" panose="020B0604020202020204" pitchFamily="34" charset="0"/>
              </a:rPr>
              <a:t>Повышение когерентности ЭЭГ во время Трансцендентальной Медитации</a:t>
            </a:r>
            <a:endParaRPr lang="en-US" sz="1600" dirty="0">
              <a:solidFill>
                <a:srgbClr val="663333"/>
              </a:solidFill>
              <a:highlight>
                <a:srgbClr val="FFFF00"/>
              </a:highligh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4F5B299-ECA1-6846-AB58-6C0BBF6686DD}"/>
              </a:ext>
            </a:extLst>
          </p:cNvPr>
          <p:cNvSpPr txBox="1"/>
          <p:nvPr/>
        </p:nvSpPr>
        <p:spPr>
          <a:xfrm>
            <a:off x="7437946" y="5032066"/>
            <a:ext cx="2908636" cy="1061829"/>
          </a:xfrm>
          <a:prstGeom prst="rect">
            <a:avLst/>
          </a:prstGeom>
          <a:noFill/>
        </p:spPr>
        <p:txBody>
          <a:bodyPr wrap="square" rtlCol="0">
            <a:spAutoFit/>
          </a:bodyPr>
          <a:lstStyle/>
          <a:p>
            <a:pPr algn="ctr"/>
            <a:r>
              <a:rPr lang="ru-RU" sz="900" dirty="0">
                <a:solidFill>
                  <a:srgbClr val="663333"/>
                </a:solidFill>
                <a:latin typeface="Arial" panose="020B0604020202020204" pitchFamily="34" charset="0"/>
                <a:cs typeface="Arial" panose="020B0604020202020204" pitchFamily="34" charset="0"/>
              </a:rPr>
              <a:t>Трансцендентальное Сознание Это исследование показало, что в течение периодов, определенных как Трансцендентальное Сознание, у людей наблюдалась более высокая средняя когерентность ЭЭГ по всем частотам и областям мозга, в отличие от контрольных периодов. Психосоматическая медицина</a:t>
            </a:r>
            <a:r>
              <a:rPr lang="en-US" sz="900" dirty="0">
                <a:solidFill>
                  <a:srgbClr val="663333"/>
                </a:solidFill>
                <a:latin typeface="Arial" panose="020B0604020202020204" pitchFamily="34" charset="0"/>
                <a:cs typeface="Arial" panose="020B0604020202020204" pitchFamily="34" charset="0"/>
              </a:rPr>
              <a:t> </a:t>
            </a:r>
            <a:r>
              <a:rPr lang="en-US" sz="900" dirty="0">
                <a:solidFill>
                  <a:srgbClr val="663333"/>
                </a:solidFill>
                <a:latin typeface="Times New Roman" panose="02020603050405020304" pitchFamily="18" charset="0"/>
                <a:cs typeface="Times New Roman" panose="02020603050405020304" pitchFamily="18" charset="0"/>
              </a:rPr>
              <a:t>46: 267–276,1984</a:t>
            </a:r>
          </a:p>
        </p:txBody>
      </p:sp>
      <p:sp>
        <p:nvSpPr>
          <p:cNvPr id="26" name="TextBox 25">
            <a:extLst>
              <a:ext uri="{FF2B5EF4-FFF2-40B4-BE49-F238E27FC236}">
                <a16:creationId xmlns:a16="http://schemas.microsoft.com/office/drawing/2014/main" id="{D232BB2A-A590-4A45-9612-B821135D763B}"/>
              </a:ext>
            </a:extLst>
          </p:cNvPr>
          <p:cNvSpPr txBox="1"/>
          <p:nvPr/>
        </p:nvSpPr>
        <p:spPr>
          <a:xfrm rot="5400000">
            <a:off x="5617059" y="4106729"/>
            <a:ext cx="3538360" cy="369332"/>
          </a:xfrm>
          <a:prstGeom prst="rect">
            <a:avLst/>
          </a:prstGeom>
          <a:noFill/>
        </p:spPr>
        <p:txBody>
          <a:bodyPr wrap="square" rtlCol="0">
            <a:spAutoFit/>
          </a:bodyPr>
          <a:lstStyle/>
          <a:p>
            <a:pPr algn="ctr"/>
            <a:r>
              <a:rPr lang="ru-RU" sz="900" b="1" dirty="0">
                <a:solidFill>
                  <a:srgbClr val="663333"/>
                </a:solidFill>
                <a:latin typeface="Arial" panose="020B0604020202020204" pitchFamily="34" charset="0"/>
                <a:cs typeface="Arial" panose="020B0604020202020204" pitchFamily="34" charset="0"/>
              </a:rPr>
              <a:t>Изменения в средней общей</a:t>
            </a:r>
            <a:endParaRPr lang="en-US" sz="900" b="1" dirty="0">
              <a:solidFill>
                <a:srgbClr val="663333"/>
              </a:solidFill>
              <a:latin typeface="Arial" panose="020B0604020202020204" pitchFamily="34" charset="0"/>
              <a:cs typeface="Arial" panose="020B0604020202020204" pitchFamily="34" charset="0"/>
            </a:endParaRPr>
          </a:p>
          <a:p>
            <a:pPr algn="ctr"/>
            <a:r>
              <a:rPr lang="ru-RU" sz="900" b="1" dirty="0">
                <a:solidFill>
                  <a:srgbClr val="663333"/>
                </a:solidFill>
                <a:latin typeface="Arial" panose="020B0604020202020204" pitchFamily="34" charset="0"/>
                <a:cs typeface="Arial" panose="020B0604020202020204" pitchFamily="34" charset="0"/>
              </a:rPr>
              <a:t> согласованности по всем областям</a:t>
            </a:r>
            <a:endParaRPr lang="en-US" sz="900" b="1" dirty="0">
              <a:solidFill>
                <a:srgbClr val="663333"/>
              </a:solidFill>
              <a:highlight>
                <a:srgbClr val="FFFF00"/>
              </a:highlight>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20FCAC3-3B18-7F48-BB22-D32CB732AFCF}"/>
              </a:ext>
            </a:extLst>
          </p:cNvPr>
          <p:cNvSpPr txBox="1"/>
          <p:nvPr/>
        </p:nvSpPr>
        <p:spPr>
          <a:xfrm>
            <a:off x="8017959" y="4583299"/>
            <a:ext cx="1144128" cy="400110"/>
          </a:xfrm>
          <a:prstGeom prst="rect">
            <a:avLst/>
          </a:prstGeom>
          <a:noFill/>
        </p:spPr>
        <p:txBody>
          <a:bodyPr wrap="square" rtlCol="0">
            <a:spAutoFit/>
          </a:bodyPr>
          <a:lstStyle/>
          <a:p>
            <a:pPr algn="ctr"/>
            <a:r>
              <a:rPr lang="az-Cyrl-AZ" sz="1000" b="1" dirty="0">
                <a:solidFill>
                  <a:srgbClr val="663333"/>
                </a:solidFill>
                <a:latin typeface="Arial" panose="020B0604020202020204" pitchFamily="34" charset="0"/>
                <a:cs typeface="Arial" panose="020B0604020202020204" pitchFamily="34" charset="0"/>
              </a:rPr>
              <a:t>Контрольные периоды</a:t>
            </a:r>
            <a:endParaRPr lang="en-US" sz="1000" b="1" dirty="0">
              <a:solidFill>
                <a:srgbClr val="663333"/>
              </a:solidFill>
              <a:highlight>
                <a:srgbClr val="FFFF00"/>
              </a:highlight>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A93A872-291F-9A44-98B3-0FC621936A00}"/>
              </a:ext>
            </a:extLst>
          </p:cNvPr>
          <p:cNvSpPr txBox="1"/>
          <p:nvPr/>
        </p:nvSpPr>
        <p:spPr>
          <a:xfrm>
            <a:off x="8819983" y="4428416"/>
            <a:ext cx="1675635" cy="400110"/>
          </a:xfrm>
          <a:prstGeom prst="rect">
            <a:avLst/>
          </a:prstGeom>
          <a:noFill/>
        </p:spPr>
        <p:txBody>
          <a:bodyPr wrap="square" rtlCol="0">
            <a:spAutoFit/>
          </a:bodyPr>
          <a:lstStyle/>
          <a:p>
            <a:pPr algn="ctr"/>
            <a:r>
              <a:rPr lang="az-Cyrl-AZ" sz="1000" b="1" dirty="0">
                <a:solidFill>
                  <a:srgbClr val="693333"/>
                </a:solidFill>
                <a:latin typeface="Arial" panose="020B0604020202020204" pitchFamily="34" charset="0"/>
                <a:cs typeface="Arial" panose="020B0604020202020204" pitchFamily="34" charset="0"/>
              </a:rPr>
              <a:t>Трансцендентальный</a:t>
            </a:r>
          </a:p>
          <a:p>
            <a:pPr algn="ctr"/>
            <a:r>
              <a:rPr lang="az-Cyrl-AZ" sz="1000" b="1" dirty="0">
                <a:solidFill>
                  <a:srgbClr val="693333"/>
                </a:solidFill>
                <a:latin typeface="Arial" panose="020B0604020202020204" pitchFamily="34" charset="0"/>
                <a:cs typeface="Arial" panose="020B0604020202020204" pitchFamily="34" charset="0"/>
              </a:rPr>
              <a:t>Сознание</a:t>
            </a:r>
          </a:p>
        </p:txBody>
      </p:sp>
    </p:spTree>
    <p:extLst>
      <p:ext uri="{BB962C8B-B14F-4D97-AF65-F5344CB8AC3E}">
        <p14:creationId xmlns:p14="http://schemas.microsoft.com/office/powerpoint/2010/main" val="367356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670084" y="6486957"/>
            <a:ext cx="5223489"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5</a:t>
            </a:fld>
            <a:endParaRPr lang="de-DE" sz="2000" dirty="0">
              <a:solidFill>
                <a:schemeClr val="accent6">
                  <a:lumMod val="20000"/>
                  <a:lumOff val="80000"/>
                </a:schemeClr>
              </a:solidFill>
            </a:endParaRPr>
          </a:p>
        </p:txBody>
      </p:sp>
      <p:sp>
        <p:nvSpPr>
          <p:cNvPr id="10" name="Rectangle 2">
            <a:extLst>
              <a:ext uri="{FF2B5EF4-FFF2-40B4-BE49-F238E27FC236}">
                <a16:creationId xmlns:a16="http://schemas.microsoft.com/office/drawing/2014/main" id="{EE82209D-0025-2A45-9CD2-206E5DBEFF98}"/>
              </a:ext>
            </a:extLst>
          </p:cNvPr>
          <p:cNvSpPr txBox="1">
            <a:spLocks noChangeArrowheads="1"/>
          </p:cNvSpPr>
          <p:nvPr/>
        </p:nvSpPr>
        <p:spPr bwMode="auto">
          <a:xfrm>
            <a:off x="1242905" y="501034"/>
            <a:ext cx="9793288" cy="810799"/>
          </a:xfrm>
          <a:prstGeom prst="rect">
            <a:avLst/>
          </a:prstGeom>
          <a:noFill/>
          <a:ln w="9525">
            <a:noFill/>
            <a:miter lim="800000"/>
            <a:headEnd/>
            <a:tailEnd/>
          </a:ln>
        </p:spPr>
        <p:txBody>
          <a:bodyPr lIns="0" tIns="0" rIns="0" bIns="0" anchor="ctr">
            <a:prstTxWarp prst="textNoShape">
              <a:avLst/>
            </a:prstTxWarp>
          </a:bodyPr>
          <a:lstStyle/>
          <a:p>
            <a:pPr algn="ctr">
              <a:lnSpc>
                <a:spcPct val="96000"/>
              </a:lnSpc>
              <a:buClr>
                <a:srgbClr val="000000"/>
              </a:buClr>
              <a:buSzPct val="100000"/>
            </a:pPr>
            <a:r>
              <a:rPr lang="az-Cyrl-AZ" sz="4000" dirty="0">
                <a:solidFill>
                  <a:srgbClr val="D66500"/>
                </a:solidFill>
                <a:latin typeface="Arial" panose="020B0604020202020204" pitchFamily="34" charset="0"/>
                <a:ea typeface="ヒラギノ角ゴ Pro W3" charset="-128"/>
                <a:cs typeface="Arial" panose="020B0604020202020204" pitchFamily="34" charset="0"/>
              </a:rPr>
              <a:t>Снижение уровня преступности</a:t>
            </a:r>
            <a:endParaRPr lang="en-US" sz="4000" dirty="0">
              <a:solidFill>
                <a:srgbClr val="D66500"/>
              </a:solidFill>
              <a:latin typeface="Arial" panose="020B0604020202020204" pitchFamily="34" charset="0"/>
              <a:ea typeface="ヒラギノ角ゴ Pro W3" charset="-128"/>
              <a:cs typeface="Arial" panose="020B0604020202020204" pitchFamily="34" charset="0"/>
            </a:endParaRPr>
          </a:p>
        </p:txBody>
      </p:sp>
      <p:sp>
        <p:nvSpPr>
          <p:cNvPr id="12" name="TextBox 11">
            <a:extLst>
              <a:ext uri="{FF2B5EF4-FFF2-40B4-BE49-F238E27FC236}">
                <a16:creationId xmlns:a16="http://schemas.microsoft.com/office/drawing/2014/main" id="{9D925AA4-50F0-F346-8F9F-8F703887D47F}"/>
              </a:ext>
            </a:extLst>
          </p:cNvPr>
          <p:cNvSpPr txBox="1"/>
          <p:nvPr/>
        </p:nvSpPr>
        <p:spPr>
          <a:xfrm>
            <a:off x="2958718" y="1249420"/>
            <a:ext cx="6840334" cy="505972"/>
          </a:xfrm>
          <a:prstGeom prst="rect">
            <a:avLst/>
          </a:prstGeom>
          <a:noFill/>
        </p:spPr>
        <p:txBody>
          <a:bodyPr wrap="none">
            <a:spAutoFit/>
          </a:bodyPr>
          <a:lstStyle/>
          <a:p>
            <a:pPr>
              <a:lnSpc>
                <a:spcPct val="96000"/>
              </a:lnSpc>
              <a:buClr>
                <a:srgbClr val="000000"/>
              </a:buClr>
              <a:buSzPct val="100000"/>
              <a:defRPr/>
            </a:pPr>
            <a:r>
              <a:rPr lang="az-Cyrl-AZ" sz="2800" dirty="0">
                <a:solidFill>
                  <a:srgbClr val="663333"/>
                </a:solidFill>
                <a:latin typeface="Arial" panose="020B0604020202020204" pitchFamily="34" charset="0"/>
                <a:ea typeface="ＭＳ Ｐゴシック" panose="020B0600070205080204" pitchFamily="34" charset="-128"/>
                <a:cs typeface="Arial" panose="020B0604020202020204" pitchFamily="34" charset="0"/>
              </a:rPr>
              <a:t>Демонстрационный проект - Вашингтон</a:t>
            </a:r>
          </a:p>
        </p:txBody>
      </p:sp>
      <p:pic>
        <p:nvPicPr>
          <p:cNvPr id="13" name="Grafik 4" descr="24.png">
            <a:extLst>
              <a:ext uri="{FF2B5EF4-FFF2-40B4-BE49-F238E27FC236}">
                <a16:creationId xmlns:a16="http://schemas.microsoft.com/office/drawing/2014/main" id="{FAE855AE-2D94-E743-A58E-E553FB4969DC}"/>
              </a:ext>
            </a:extLst>
          </p:cNvPr>
          <p:cNvPicPr>
            <a:picLocks noChangeAspect="1"/>
          </p:cNvPicPr>
          <p:nvPr/>
        </p:nvPicPr>
        <p:blipFill>
          <a:blip r:embed="rId5"/>
          <a:srcRect t="3837"/>
          <a:stretch>
            <a:fillRect/>
          </a:stretch>
        </p:blipFill>
        <p:spPr bwMode="auto">
          <a:xfrm>
            <a:off x="1570918" y="1798446"/>
            <a:ext cx="8751062" cy="4411301"/>
          </a:xfrm>
          <a:prstGeom prst="rect">
            <a:avLst/>
          </a:prstGeom>
          <a:noFill/>
          <a:ln w="9525">
            <a:noFill/>
            <a:miter lim="800000"/>
            <a:headEnd/>
            <a:tailEnd/>
          </a:ln>
        </p:spPr>
      </p:pic>
      <p:pic>
        <p:nvPicPr>
          <p:cNvPr id="21" name="Picture 20" descr="Screen Shot 2018-08-14 at 22.32.55.png">
            <a:extLst>
              <a:ext uri="{FF2B5EF4-FFF2-40B4-BE49-F238E27FC236}">
                <a16:creationId xmlns:a16="http://schemas.microsoft.com/office/drawing/2014/main" id="{418395D1-0F10-9748-B3E1-D4BE60012DE1}"/>
              </a:ext>
            </a:extLst>
          </p:cNvPr>
          <p:cNvPicPr>
            <a:picLocks noChangeAspect="1"/>
          </p:cNvPicPr>
          <p:nvPr/>
        </p:nvPicPr>
        <p:blipFill>
          <a:blip r:embed="rId6"/>
          <a:stretch>
            <a:fillRect/>
          </a:stretch>
        </p:blipFill>
        <p:spPr>
          <a:xfrm>
            <a:off x="6072196" y="5265039"/>
            <a:ext cx="4228050" cy="897476"/>
          </a:xfrm>
          <a:prstGeom prst="rect">
            <a:avLst/>
          </a:prstGeom>
          <a:ln>
            <a:noFill/>
          </a:ln>
          <a:effectLst>
            <a:softEdge rad="112500"/>
          </a:effectLst>
        </p:spPr>
      </p:pic>
      <p:sp>
        <p:nvSpPr>
          <p:cNvPr id="22" name="TextBox 21">
            <a:extLst>
              <a:ext uri="{FF2B5EF4-FFF2-40B4-BE49-F238E27FC236}">
                <a16:creationId xmlns:a16="http://schemas.microsoft.com/office/drawing/2014/main" id="{E9C762AE-0599-2441-941A-EE6AD058F1D2}"/>
              </a:ext>
            </a:extLst>
          </p:cNvPr>
          <p:cNvSpPr txBox="1"/>
          <p:nvPr/>
        </p:nvSpPr>
        <p:spPr>
          <a:xfrm>
            <a:off x="6225142" y="5239185"/>
            <a:ext cx="4169203" cy="923330"/>
          </a:xfrm>
          <a:prstGeom prst="rect">
            <a:avLst/>
          </a:prstGeom>
          <a:noFill/>
        </p:spPr>
        <p:txBody>
          <a:bodyPr wrap="square" rtlCol="0">
            <a:spAutoFit/>
          </a:bodyPr>
          <a:lstStyle/>
          <a:p>
            <a:pPr algn="ctr"/>
            <a:r>
              <a:rPr lang="az-Cyrl-AZ" sz="2700" dirty="0">
                <a:solidFill>
                  <a:srgbClr val="663333"/>
                </a:solidFill>
                <a:latin typeface="Arial" panose="020B0604020202020204" pitchFamily="34" charset="0"/>
                <a:cs typeface="Arial" panose="020B0604020202020204" pitchFamily="34" charset="0"/>
              </a:rPr>
              <a:t>Снижение преступности в</a:t>
            </a:r>
            <a:r>
              <a:rPr lang="en-US" sz="2700" dirty="0">
                <a:solidFill>
                  <a:srgbClr val="663333"/>
                </a:solidFill>
                <a:latin typeface="Arial" panose="020B0604020202020204" pitchFamily="34" charset="0"/>
                <a:cs typeface="Arial" panose="020B0604020202020204" pitchFamily="34" charset="0"/>
              </a:rPr>
              <a:t> </a:t>
            </a:r>
            <a:r>
              <a:rPr lang="az-Cyrl-AZ" sz="2700" dirty="0">
                <a:solidFill>
                  <a:srgbClr val="663333"/>
                </a:solidFill>
                <a:latin typeface="Arial" panose="020B0604020202020204" pitchFamily="34" charset="0"/>
                <a:cs typeface="Arial" panose="020B0604020202020204" pitchFamily="34" charset="0"/>
              </a:rPr>
              <a:t>Вашингтоне</a:t>
            </a:r>
            <a:endParaRPr lang="en-US" sz="2700" dirty="0">
              <a:solidFill>
                <a:srgbClr val="663333"/>
              </a:solidFill>
              <a:latin typeface="Arial" panose="020B0604020202020204" pitchFamily="34" charset="0"/>
              <a:cs typeface="Arial" panose="020B0604020202020204" pitchFamily="34" charset="0"/>
            </a:endParaRPr>
          </a:p>
        </p:txBody>
      </p:sp>
      <p:pic>
        <p:nvPicPr>
          <p:cNvPr id="23" name="Picture 22" descr="Screen Shot 2018-08-14 at 22.32.55.png">
            <a:extLst>
              <a:ext uri="{FF2B5EF4-FFF2-40B4-BE49-F238E27FC236}">
                <a16:creationId xmlns:a16="http://schemas.microsoft.com/office/drawing/2014/main" id="{A21999FF-5051-7B4D-A287-89F63F62DFE3}"/>
              </a:ext>
            </a:extLst>
          </p:cNvPr>
          <p:cNvPicPr>
            <a:picLocks noChangeAspect="1"/>
          </p:cNvPicPr>
          <p:nvPr/>
        </p:nvPicPr>
        <p:blipFill>
          <a:blip r:embed="rId6"/>
          <a:stretch>
            <a:fillRect/>
          </a:stretch>
        </p:blipFill>
        <p:spPr>
          <a:xfrm>
            <a:off x="5281139" y="1675325"/>
            <a:ext cx="1456262" cy="694960"/>
          </a:xfrm>
          <a:prstGeom prst="rect">
            <a:avLst/>
          </a:prstGeom>
          <a:ln>
            <a:noFill/>
          </a:ln>
          <a:effectLst>
            <a:softEdge rad="112500"/>
          </a:effectLst>
        </p:spPr>
      </p:pic>
      <p:sp>
        <p:nvSpPr>
          <p:cNvPr id="15" name="TextBox 14">
            <a:extLst>
              <a:ext uri="{FF2B5EF4-FFF2-40B4-BE49-F238E27FC236}">
                <a16:creationId xmlns:a16="http://schemas.microsoft.com/office/drawing/2014/main" id="{A6B3D2D2-28BF-8642-BB4F-C80783B4416B}"/>
              </a:ext>
            </a:extLst>
          </p:cNvPr>
          <p:cNvSpPr txBox="1"/>
          <p:nvPr/>
        </p:nvSpPr>
        <p:spPr>
          <a:xfrm>
            <a:off x="4630225" y="1791972"/>
            <a:ext cx="3189834" cy="461665"/>
          </a:xfrm>
          <a:prstGeom prst="rect">
            <a:avLst/>
          </a:prstGeom>
          <a:noFill/>
        </p:spPr>
        <p:txBody>
          <a:bodyPr wrap="square" rtlCol="0">
            <a:spAutoFit/>
          </a:bodyPr>
          <a:lstStyle/>
          <a:p>
            <a:r>
              <a:rPr lang="az-Cyrl-AZ" sz="2400" dirty="0">
                <a:solidFill>
                  <a:srgbClr val="663333"/>
                </a:solidFill>
                <a:latin typeface="Arial" panose="020B0604020202020204" pitchFamily="34" charset="0"/>
                <a:cs typeface="Arial" panose="020B0604020202020204" pitchFamily="34" charset="0"/>
              </a:rPr>
              <a:t>ПРЕСТУПНОСТЬ</a:t>
            </a:r>
            <a:endParaRPr lang="en-US" sz="2400" dirty="0">
              <a:solidFill>
                <a:srgbClr val="663333"/>
              </a:solidFill>
              <a:latin typeface="Arial" panose="020B0604020202020204" pitchFamily="34" charset="0"/>
              <a:cs typeface="Arial" panose="020B0604020202020204" pitchFamily="34" charset="0"/>
            </a:endParaRPr>
          </a:p>
        </p:txBody>
      </p:sp>
      <p:pic>
        <p:nvPicPr>
          <p:cNvPr id="24" name="Picture 23" descr="Screen Shot 2018-08-14 at 22.32.55.png">
            <a:extLst>
              <a:ext uri="{FF2B5EF4-FFF2-40B4-BE49-F238E27FC236}">
                <a16:creationId xmlns:a16="http://schemas.microsoft.com/office/drawing/2014/main" id="{1F8B0D5A-385A-E643-BC13-309038DD18CE}"/>
              </a:ext>
            </a:extLst>
          </p:cNvPr>
          <p:cNvPicPr>
            <a:picLocks noChangeAspect="1"/>
          </p:cNvPicPr>
          <p:nvPr/>
        </p:nvPicPr>
        <p:blipFill>
          <a:blip r:embed="rId6"/>
          <a:stretch>
            <a:fillRect/>
          </a:stretch>
        </p:blipFill>
        <p:spPr>
          <a:xfrm>
            <a:off x="5603402" y="2763821"/>
            <a:ext cx="913388" cy="753533"/>
          </a:xfrm>
          <a:prstGeom prst="rect">
            <a:avLst/>
          </a:prstGeom>
          <a:ln>
            <a:noFill/>
          </a:ln>
          <a:effectLst>
            <a:softEdge rad="112500"/>
          </a:effectLst>
        </p:spPr>
      </p:pic>
      <p:sp>
        <p:nvSpPr>
          <p:cNvPr id="18" name="TextBox 17">
            <a:extLst>
              <a:ext uri="{FF2B5EF4-FFF2-40B4-BE49-F238E27FC236}">
                <a16:creationId xmlns:a16="http://schemas.microsoft.com/office/drawing/2014/main" id="{AD9EDC5F-5D45-824F-8765-2D641217771D}"/>
              </a:ext>
            </a:extLst>
          </p:cNvPr>
          <p:cNvSpPr txBox="1"/>
          <p:nvPr/>
        </p:nvSpPr>
        <p:spPr>
          <a:xfrm>
            <a:off x="5659011" y="2897427"/>
            <a:ext cx="913389" cy="507831"/>
          </a:xfrm>
          <a:prstGeom prst="rect">
            <a:avLst/>
          </a:prstGeom>
          <a:noFill/>
        </p:spPr>
        <p:txBody>
          <a:bodyPr wrap="square" rtlCol="0">
            <a:spAutoFit/>
          </a:bodyPr>
          <a:lstStyle/>
          <a:p>
            <a:r>
              <a:rPr lang="en-US" sz="2700" dirty="0">
                <a:solidFill>
                  <a:srgbClr val="663333"/>
                </a:solidFill>
                <a:latin typeface="Arial" panose="020B0604020202020204" pitchFamily="34" charset="0"/>
                <a:cs typeface="Arial" panose="020B0604020202020204" pitchFamily="34" charset="0"/>
              </a:rPr>
              <a:t>23%</a:t>
            </a:r>
          </a:p>
        </p:txBody>
      </p:sp>
      <p:sp>
        <p:nvSpPr>
          <p:cNvPr id="2" name="Rectangle 1">
            <a:extLst>
              <a:ext uri="{FF2B5EF4-FFF2-40B4-BE49-F238E27FC236}">
                <a16:creationId xmlns:a16="http://schemas.microsoft.com/office/drawing/2014/main" id="{3CFBBC66-F060-834C-9EB7-82BEC9D055EA}"/>
              </a:ext>
            </a:extLst>
          </p:cNvPr>
          <p:cNvSpPr/>
          <p:nvPr/>
        </p:nvSpPr>
        <p:spPr>
          <a:xfrm>
            <a:off x="1475115" y="1733875"/>
            <a:ext cx="9048643" cy="102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191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452213" y="6509479"/>
            <a:ext cx="5205631"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6</a:t>
            </a:fld>
            <a:endParaRPr lang="de-DE" sz="2000" dirty="0">
              <a:solidFill>
                <a:schemeClr val="accent6">
                  <a:lumMod val="20000"/>
                  <a:lumOff val="80000"/>
                </a:schemeClr>
              </a:solidFill>
            </a:endParaRPr>
          </a:p>
        </p:txBody>
      </p:sp>
      <p:pic>
        <p:nvPicPr>
          <p:cNvPr id="10" name="Grafik 5" descr="12.png">
            <a:extLst>
              <a:ext uri="{FF2B5EF4-FFF2-40B4-BE49-F238E27FC236}">
                <a16:creationId xmlns:a16="http://schemas.microsoft.com/office/drawing/2014/main" id="{DB0448DA-333E-9449-AE48-241FC761F8D1}"/>
              </a:ext>
            </a:extLst>
          </p:cNvPr>
          <p:cNvPicPr>
            <a:picLocks noChangeAspect="1"/>
          </p:cNvPicPr>
          <p:nvPr/>
        </p:nvPicPr>
        <p:blipFill>
          <a:blip r:embed="rId5"/>
          <a:srcRect/>
          <a:stretch>
            <a:fillRect/>
          </a:stretch>
        </p:blipFill>
        <p:spPr bwMode="auto">
          <a:xfrm>
            <a:off x="2736564" y="688964"/>
            <a:ext cx="6636930" cy="4740083"/>
          </a:xfrm>
          <a:prstGeom prst="rect">
            <a:avLst/>
          </a:prstGeom>
          <a:noFill/>
          <a:ln w="9525">
            <a:noFill/>
            <a:miter lim="800000"/>
            <a:headEnd/>
            <a:tailEnd/>
          </a:ln>
        </p:spPr>
      </p:pic>
      <p:sp>
        <p:nvSpPr>
          <p:cNvPr id="12" name="Text Box 3">
            <a:extLst>
              <a:ext uri="{FF2B5EF4-FFF2-40B4-BE49-F238E27FC236}">
                <a16:creationId xmlns:a16="http://schemas.microsoft.com/office/drawing/2014/main" id="{F0F57018-9CCB-8C41-8CBF-ACEE6483A97A}"/>
              </a:ext>
            </a:extLst>
          </p:cNvPr>
          <p:cNvSpPr txBox="1">
            <a:spLocks noChangeArrowheads="1"/>
          </p:cNvSpPr>
          <p:nvPr/>
        </p:nvSpPr>
        <p:spPr bwMode="auto">
          <a:xfrm>
            <a:off x="1380252" y="5434526"/>
            <a:ext cx="10515036" cy="699000"/>
          </a:xfrm>
          <a:prstGeom prst="rect">
            <a:avLst/>
          </a:prstGeom>
          <a:noFill/>
          <a:ln w="9525">
            <a:noFill/>
            <a:miter lim="800000"/>
            <a:headEnd/>
            <a:tailEnd/>
          </a:ln>
        </p:spPr>
        <p:txBody>
          <a:bodyPr lIns="90000" tIns="45000" rIns="90000" bIns="45000">
            <a:prstTxWarp prst="textNoShape">
              <a:avLst/>
            </a:prstTxWarp>
          </a:bodyPr>
          <a:lstStyle/>
          <a:p>
            <a:pPr marL="0" lvl="1">
              <a:lnSpc>
                <a:spcPct val="96000"/>
              </a:lnSpc>
              <a:buClr>
                <a:srgbClr val="0000FF"/>
              </a:buClr>
              <a:buSzPct val="10000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pPr>
            <a:r>
              <a:rPr lang="ru-RU" sz="1900" dirty="0">
                <a:solidFill>
                  <a:srgbClr val="663300"/>
                </a:solidFill>
                <a:latin typeface="Arial" panose="020B0604020202020204" pitchFamily="34" charset="0"/>
                <a:cs typeface="Arial" panose="020B0604020202020204" pitchFamily="34" charset="0"/>
              </a:rPr>
              <a:t>Научные исследования показывают, что если 1% населения практикует Трансцендентальную медитацию, то снижается уровень преступности, несчастных случаев, обращений в больницы и увеличиваются позитивные тенденции</a:t>
            </a:r>
          </a:p>
          <a:p>
            <a:pPr marL="0" lvl="1">
              <a:lnSpc>
                <a:spcPct val="96000"/>
              </a:lnSpc>
              <a:buClr>
                <a:srgbClr val="0000FF"/>
              </a:buClr>
              <a:buSzPct val="10000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pPr>
            <a:endParaRPr lang="de-DE" sz="2000" dirty="0">
              <a:solidFill>
                <a:srgbClr val="0000FF"/>
              </a:solidFill>
              <a:latin typeface="Calibri" pitchFamily="4" charset="0"/>
            </a:endParaRPr>
          </a:p>
        </p:txBody>
      </p:sp>
      <p:pic>
        <p:nvPicPr>
          <p:cNvPr id="21" name="Picture 20" descr="Screen Shot 2018-08-14 at 22.32.55.png">
            <a:extLst>
              <a:ext uri="{FF2B5EF4-FFF2-40B4-BE49-F238E27FC236}">
                <a16:creationId xmlns:a16="http://schemas.microsoft.com/office/drawing/2014/main" id="{19E5015F-A20A-274F-84AA-5A892C855540}"/>
              </a:ext>
            </a:extLst>
          </p:cNvPr>
          <p:cNvPicPr>
            <a:picLocks noChangeAspect="1"/>
          </p:cNvPicPr>
          <p:nvPr/>
        </p:nvPicPr>
        <p:blipFill>
          <a:blip r:embed="rId6">
            <a:lum bright="20000"/>
          </a:blip>
          <a:stretch>
            <a:fillRect/>
          </a:stretch>
        </p:blipFill>
        <p:spPr>
          <a:xfrm>
            <a:off x="2861537" y="772909"/>
            <a:ext cx="6391931" cy="1210720"/>
          </a:xfrm>
          <a:prstGeom prst="rect">
            <a:avLst/>
          </a:prstGeom>
          <a:ln>
            <a:noFill/>
          </a:ln>
          <a:effectLst>
            <a:softEdge rad="112500"/>
          </a:effectLst>
        </p:spPr>
      </p:pic>
      <p:sp>
        <p:nvSpPr>
          <p:cNvPr id="13" name="TextBox 12">
            <a:extLst>
              <a:ext uri="{FF2B5EF4-FFF2-40B4-BE49-F238E27FC236}">
                <a16:creationId xmlns:a16="http://schemas.microsoft.com/office/drawing/2014/main" id="{EED0549F-BD3C-654E-B5D8-64E0CA637FCF}"/>
              </a:ext>
            </a:extLst>
          </p:cNvPr>
          <p:cNvSpPr txBox="1"/>
          <p:nvPr/>
        </p:nvSpPr>
        <p:spPr>
          <a:xfrm>
            <a:off x="2736565" y="734982"/>
            <a:ext cx="6731028" cy="954107"/>
          </a:xfrm>
          <a:prstGeom prst="rect">
            <a:avLst/>
          </a:prstGeom>
          <a:noFill/>
        </p:spPr>
        <p:txBody>
          <a:bodyPr wrap="square" rtlCol="0">
            <a:spAutoFit/>
          </a:bodyPr>
          <a:lstStyle/>
          <a:p>
            <a:pPr algn="ctr"/>
            <a:r>
              <a:rPr lang="ru-RU" sz="3200" dirty="0">
                <a:solidFill>
                  <a:srgbClr val="D66500"/>
                </a:solidFill>
                <a:latin typeface="Arial" panose="020B0604020202020204" pitchFamily="34" charset="0"/>
                <a:cs typeface="Arial" panose="020B0604020202020204" pitchFamily="34" charset="0"/>
              </a:rPr>
              <a:t>ЭФФЕКТ МАХАРИШИ</a:t>
            </a:r>
            <a:endParaRPr lang="en-US" sz="3200" dirty="0">
              <a:solidFill>
                <a:srgbClr val="D66500"/>
              </a:solidFill>
              <a:latin typeface="Arial" panose="020B0604020202020204" pitchFamily="34" charset="0"/>
              <a:cs typeface="Arial" panose="020B0604020202020204" pitchFamily="34" charset="0"/>
            </a:endParaRPr>
          </a:p>
          <a:p>
            <a:pPr algn="ctr"/>
            <a:r>
              <a:rPr lang="ru-RU" sz="2400" i="1" dirty="0">
                <a:solidFill>
                  <a:srgbClr val="663333"/>
                </a:solidFill>
                <a:latin typeface="Arial" panose="020B0604020202020204" pitchFamily="34" charset="0"/>
                <a:cs typeface="Arial" panose="020B0604020202020204" pitchFamily="34" charset="0"/>
              </a:rPr>
              <a:t>создание несокрушимой брони для страны</a:t>
            </a:r>
            <a:endParaRPr lang="en-US" sz="2400" i="1" dirty="0">
              <a:solidFill>
                <a:srgbClr val="663333"/>
              </a:solidFill>
              <a:latin typeface="Arial" panose="020B0604020202020204" pitchFamily="34" charset="0"/>
              <a:cs typeface="Arial" panose="020B0604020202020204" pitchFamily="34" charset="0"/>
            </a:endParaRPr>
          </a:p>
        </p:txBody>
      </p:sp>
      <p:pic>
        <p:nvPicPr>
          <p:cNvPr id="23" name="Picture 22" descr="Screen Shot 2018-08-14 at 22.32.55.png">
            <a:extLst>
              <a:ext uri="{FF2B5EF4-FFF2-40B4-BE49-F238E27FC236}">
                <a16:creationId xmlns:a16="http://schemas.microsoft.com/office/drawing/2014/main" id="{188466EE-A7C2-7B40-8A0E-C072EB2C61CB}"/>
              </a:ext>
            </a:extLst>
          </p:cNvPr>
          <p:cNvPicPr>
            <a:picLocks noChangeAspect="1"/>
          </p:cNvPicPr>
          <p:nvPr/>
        </p:nvPicPr>
        <p:blipFill>
          <a:blip r:embed="rId6">
            <a:lum bright="20000"/>
          </a:blip>
          <a:stretch>
            <a:fillRect/>
          </a:stretch>
        </p:blipFill>
        <p:spPr>
          <a:xfrm>
            <a:off x="6139033" y="1983630"/>
            <a:ext cx="3277493" cy="1964426"/>
          </a:xfrm>
          <a:prstGeom prst="rect">
            <a:avLst/>
          </a:prstGeom>
          <a:ln>
            <a:noFill/>
          </a:ln>
          <a:effectLst>
            <a:softEdge rad="112500"/>
          </a:effectLst>
        </p:spPr>
      </p:pic>
      <p:sp>
        <p:nvSpPr>
          <p:cNvPr id="15" name="TextBox 14">
            <a:extLst>
              <a:ext uri="{FF2B5EF4-FFF2-40B4-BE49-F238E27FC236}">
                <a16:creationId xmlns:a16="http://schemas.microsoft.com/office/drawing/2014/main" id="{894258EB-E2A3-D84E-8A78-636E6A4B4993}"/>
              </a:ext>
            </a:extLst>
          </p:cNvPr>
          <p:cNvSpPr txBox="1"/>
          <p:nvPr/>
        </p:nvSpPr>
        <p:spPr>
          <a:xfrm>
            <a:off x="5934132" y="2068541"/>
            <a:ext cx="3533461" cy="1785104"/>
          </a:xfrm>
          <a:prstGeom prst="rect">
            <a:avLst/>
          </a:prstGeom>
          <a:noFill/>
        </p:spPr>
        <p:txBody>
          <a:bodyPr wrap="square" rtlCol="0">
            <a:spAutoFit/>
          </a:bodyPr>
          <a:lstStyle/>
          <a:p>
            <a:pPr algn="ctr"/>
            <a:r>
              <a:rPr lang="ru-RU" sz="2000" dirty="0">
                <a:solidFill>
                  <a:srgbClr val="D66500"/>
                </a:solidFill>
                <a:latin typeface="Arial" panose="020B0604020202020204" pitchFamily="34" charset="0"/>
                <a:cs typeface="Arial" panose="020B0604020202020204" pitchFamily="34" charset="0"/>
              </a:rPr>
              <a:t>НАЦИОНАЛЬНЫЙ ЩИТ</a:t>
            </a:r>
            <a:endParaRPr lang="en-US" sz="2000" dirty="0">
              <a:solidFill>
                <a:srgbClr val="D66500"/>
              </a:solidFill>
              <a:latin typeface="Arial" panose="020B0604020202020204" pitchFamily="34" charset="0"/>
              <a:cs typeface="Arial" panose="020B0604020202020204" pitchFamily="34" charset="0"/>
            </a:endParaRPr>
          </a:p>
          <a:p>
            <a:pPr algn="ctr"/>
            <a:r>
              <a:rPr lang="ru-RU" i="1" dirty="0">
                <a:solidFill>
                  <a:srgbClr val="663333"/>
                </a:solidFill>
                <a:latin typeface="Arial" panose="020B0604020202020204" pitchFamily="34" charset="0"/>
                <a:cs typeface="Arial" panose="020B0604020202020204" pitchFamily="34" charset="0"/>
              </a:rPr>
              <a:t>Эффект Махариши</a:t>
            </a:r>
            <a:endParaRPr lang="en-US" i="1" dirty="0">
              <a:solidFill>
                <a:srgbClr val="663333"/>
              </a:solidFill>
              <a:latin typeface="Arial" panose="020B0604020202020204" pitchFamily="34" charset="0"/>
              <a:cs typeface="Arial" panose="020B0604020202020204" pitchFamily="34" charset="0"/>
            </a:endParaRPr>
          </a:p>
          <a:p>
            <a:pPr algn="ctr"/>
            <a:r>
              <a:rPr lang="ru-RU" i="1" dirty="0">
                <a:solidFill>
                  <a:srgbClr val="663333"/>
                </a:solidFill>
                <a:latin typeface="Arial" panose="020B0604020202020204" pitchFamily="34" charset="0"/>
                <a:cs typeface="Arial" panose="020B0604020202020204" pitchFamily="34" charset="0"/>
              </a:rPr>
              <a:t>создает  невидимую границу,</a:t>
            </a:r>
            <a:endParaRPr lang="en-US" i="1" dirty="0">
              <a:solidFill>
                <a:srgbClr val="663333"/>
              </a:solidFill>
              <a:latin typeface="Arial" panose="020B0604020202020204" pitchFamily="34" charset="0"/>
              <a:cs typeface="Arial" panose="020B0604020202020204" pitchFamily="34" charset="0"/>
            </a:endParaRPr>
          </a:p>
          <a:p>
            <a:pPr algn="ctr"/>
            <a:r>
              <a:rPr lang="ru-RU" i="1" dirty="0">
                <a:solidFill>
                  <a:srgbClr val="663333"/>
                </a:solidFill>
                <a:latin typeface="Arial" panose="020B0604020202020204" pitchFamily="34" charset="0"/>
                <a:cs typeface="Arial" panose="020B0604020202020204" pitchFamily="34" charset="0"/>
              </a:rPr>
              <a:t>которая делает страну</a:t>
            </a:r>
            <a:endParaRPr lang="en-US" i="1" dirty="0">
              <a:solidFill>
                <a:srgbClr val="663333"/>
              </a:solidFill>
              <a:latin typeface="Arial" panose="020B0604020202020204" pitchFamily="34" charset="0"/>
              <a:cs typeface="Arial" panose="020B0604020202020204" pitchFamily="34" charset="0"/>
            </a:endParaRPr>
          </a:p>
          <a:p>
            <a:pPr algn="ctr"/>
            <a:r>
              <a:rPr lang="ru-RU" i="1" dirty="0">
                <a:solidFill>
                  <a:srgbClr val="663333"/>
                </a:solidFill>
                <a:latin typeface="Arial" panose="020B0604020202020204" pitchFamily="34" charset="0"/>
                <a:cs typeface="Arial" panose="020B0604020202020204" pitchFamily="34" charset="0"/>
              </a:rPr>
              <a:t>неуязвимой для любого вредного влияния извне</a:t>
            </a:r>
            <a:endParaRPr lang="en-US" i="1" dirty="0">
              <a:solidFill>
                <a:srgbClr val="663333"/>
              </a:solidFill>
              <a:latin typeface="Arial" panose="020B0604020202020204" pitchFamily="34" charset="0"/>
              <a:cs typeface="Arial" panose="020B0604020202020204" pitchFamily="34" charset="0"/>
            </a:endParaRPr>
          </a:p>
        </p:txBody>
      </p:sp>
      <p:pic>
        <p:nvPicPr>
          <p:cNvPr id="24" name="Picture 23" descr="Screen Shot 2018-08-27 at 14.17.11.png">
            <a:extLst>
              <a:ext uri="{FF2B5EF4-FFF2-40B4-BE49-F238E27FC236}">
                <a16:creationId xmlns:a16="http://schemas.microsoft.com/office/drawing/2014/main" id="{2DE5D64F-E0BC-C649-BB74-55260EFE1815}"/>
              </a:ext>
            </a:extLst>
          </p:cNvPr>
          <p:cNvPicPr>
            <a:picLocks noChangeAspect="1"/>
          </p:cNvPicPr>
          <p:nvPr/>
        </p:nvPicPr>
        <p:blipFill>
          <a:blip r:embed="rId7">
            <a:alphaModFix/>
          </a:blip>
          <a:stretch>
            <a:fillRect/>
          </a:stretch>
        </p:blipFill>
        <p:spPr>
          <a:xfrm>
            <a:off x="3674984" y="2809370"/>
            <a:ext cx="1284291" cy="1210719"/>
          </a:xfrm>
          <a:prstGeom prst="rect">
            <a:avLst/>
          </a:prstGeom>
          <a:ln>
            <a:noFill/>
          </a:ln>
          <a:effectLst>
            <a:softEdge rad="112500"/>
          </a:effectLst>
        </p:spPr>
      </p:pic>
      <p:sp>
        <p:nvSpPr>
          <p:cNvPr id="18" name="TextBox 17">
            <a:extLst>
              <a:ext uri="{FF2B5EF4-FFF2-40B4-BE49-F238E27FC236}">
                <a16:creationId xmlns:a16="http://schemas.microsoft.com/office/drawing/2014/main" id="{52F02DE8-BEDF-8F43-83B0-52754DB2FA48}"/>
              </a:ext>
            </a:extLst>
          </p:cNvPr>
          <p:cNvSpPr txBox="1"/>
          <p:nvPr/>
        </p:nvSpPr>
        <p:spPr>
          <a:xfrm>
            <a:off x="3384203" y="2870838"/>
            <a:ext cx="1930400" cy="1077218"/>
          </a:xfrm>
          <a:prstGeom prst="rect">
            <a:avLst/>
          </a:prstGeom>
          <a:noFill/>
        </p:spPr>
        <p:txBody>
          <a:bodyPr wrap="square" rtlCol="0">
            <a:spAutoFit/>
          </a:bodyPr>
          <a:lstStyle/>
          <a:p>
            <a:pPr algn="ctr"/>
            <a:r>
              <a:rPr lang="ru-RU" sz="1400" b="1" i="1" dirty="0">
                <a:solidFill>
                  <a:srgbClr val="663333"/>
                </a:solidFill>
                <a:latin typeface="Arial" panose="020B0604020202020204" pitchFamily="34" charset="0"/>
                <a:cs typeface="Arial" panose="020B0604020202020204" pitchFamily="34" charset="0"/>
              </a:rPr>
              <a:t>КУЛЬТУРНАЯ ЦЕЛОСТНОСТЬ</a:t>
            </a:r>
            <a:endParaRPr lang="en-US" sz="1400" b="1" i="1" dirty="0">
              <a:solidFill>
                <a:srgbClr val="663333"/>
              </a:solidFill>
              <a:latin typeface="Arial" panose="020B0604020202020204" pitchFamily="34" charset="0"/>
              <a:cs typeface="Arial" panose="020B0604020202020204" pitchFamily="34" charset="0"/>
            </a:endParaRPr>
          </a:p>
          <a:p>
            <a:pPr algn="ctr"/>
            <a:endParaRPr lang="en-US" sz="800" b="1" dirty="0">
              <a:solidFill>
                <a:srgbClr val="000090"/>
              </a:solidFill>
              <a:latin typeface="Times New Roman"/>
              <a:cs typeface="Times New Roman"/>
            </a:endParaRPr>
          </a:p>
          <a:p>
            <a:pPr algn="ctr"/>
            <a:r>
              <a:rPr lang="ru-RU" sz="1400" b="1" i="1" dirty="0">
                <a:solidFill>
                  <a:srgbClr val="663333"/>
                </a:solidFill>
                <a:latin typeface="Arial" panose="020B0604020202020204" pitchFamily="34" charset="0"/>
                <a:cs typeface="Arial" panose="020B0604020202020204" pitchFamily="34" charset="0"/>
              </a:rPr>
              <a:t>ВНУТРЕННЯЯ</a:t>
            </a:r>
            <a:endParaRPr lang="en-US" sz="1400" b="1" i="1" dirty="0">
              <a:solidFill>
                <a:srgbClr val="663333"/>
              </a:solidFill>
              <a:latin typeface="Arial" panose="020B0604020202020204" pitchFamily="34" charset="0"/>
              <a:cs typeface="Arial" panose="020B0604020202020204" pitchFamily="34" charset="0"/>
            </a:endParaRPr>
          </a:p>
          <a:p>
            <a:pPr algn="ctr"/>
            <a:r>
              <a:rPr lang="ru-RU" sz="1400" b="1" i="1" dirty="0">
                <a:solidFill>
                  <a:srgbClr val="663333"/>
                </a:solidFill>
                <a:latin typeface="Arial" panose="020B0604020202020204" pitchFamily="34" charset="0"/>
                <a:cs typeface="Arial" panose="020B0604020202020204" pitchFamily="34" charset="0"/>
              </a:rPr>
              <a:t>ГАРМОНИЯ</a:t>
            </a:r>
            <a:endParaRPr lang="en-US" sz="1400" b="1" i="1" dirty="0">
              <a:solidFill>
                <a:srgbClr val="66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677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323647" y="6461958"/>
            <a:ext cx="5201617" cy="338554"/>
          </a:xfrm>
          <a:prstGeom prst="rect">
            <a:avLst/>
          </a:prstGeom>
          <a:noFill/>
        </p:spPr>
        <p:txBody>
          <a:bodyPr wrap="square" rtlCol="0">
            <a:spAutoFit/>
          </a:bodyPr>
          <a:lstStyle/>
          <a:p>
            <a:pPr lvl="0" algn="ctr"/>
            <a:r>
              <a:rPr lang="az-Cyrl-AZ" sz="1600" spc="300" dirty="0">
                <a:solidFill>
                  <a:srgbClr val="F79646">
                    <a:lumMod val="20000"/>
                    <a:lumOff val="80000"/>
                  </a:srgb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7</a:t>
            </a:fld>
            <a:endParaRPr lang="de-DE" sz="2000" dirty="0">
              <a:solidFill>
                <a:schemeClr val="accent6">
                  <a:lumMod val="20000"/>
                  <a:lumOff val="80000"/>
                </a:schemeClr>
              </a:solidFill>
            </a:endParaRPr>
          </a:p>
        </p:txBody>
      </p:sp>
      <p:sp>
        <p:nvSpPr>
          <p:cNvPr id="10" name="TextBox 1">
            <a:extLst>
              <a:ext uri="{FF2B5EF4-FFF2-40B4-BE49-F238E27FC236}">
                <a16:creationId xmlns:a16="http://schemas.microsoft.com/office/drawing/2014/main" id="{43B70B9E-6E80-C241-AD50-85BAC4291F47}"/>
              </a:ext>
            </a:extLst>
          </p:cNvPr>
          <p:cNvSpPr txBox="1">
            <a:spLocks noChangeArrowheads="1"/>
          </p:cNvSpPr>
          <p:nvPr/>
        </p:nvSpPr>
        <p:spPr bwMode="auto">
          <a:xfrm>
            <a:off x="1714300" y="635319"/>
            <a:ext cx="8420312" cy="1010123"/>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az-Cyrl-AZ" sz="4400" dirty="0">
                <a:solidFill>
                  <a:srgbClr val="D66500"/>
                </a:solidFill>
                <a:latin typeface="Arial" panose="020B0604020202020204" pitchFamily="34" charset="0"/>
                <a:cs typeface="Arial" panose="020B0604020202020204" pitchFamily="34" charset="0"/>
              </a:rPr>
              <a:t>Эффект Мейснера</a:t>
            </a:r>
          </a:p>
          <a:p>
            <a:pPr algn="ctr" eaLnBrk="1">
              <a:lnSpc>
                <a:spcPct val="96000"/>
              </a:lnSpc>
              <a:buClr>
                <a:srgbClr val="000000"/>
              </a:buClr>
              <a:buSzPct val="100000"/>
              <a:buFont typeface="Times New Roman" charset="0"/>
              <a:buNone/>
            </a:pPr>
            <a:endParaRPr lang="en-US" dirty="0"/>
          </a:p>
        </p:txBody>
      </p:sp>
      <p:sp>
        <p:nvSpPr>
          <p:cNvPr id="12" name="Rectangle 1">
            <a:extLst>
              <a:ext uri="{FF2B5EF4-FFF2-40B4-BE49-F238E27FC236}">
                <a16:creationId xmlns:a16="http://schemas.microsoft.com/office/drawing/2014/main" id="{433A1E92-AC44-6945-98C0-44C8AC9AAECC}"/>
              </a:ext>
            </a:extLst>
          </p:cNvPr>
          <p:cNvSpPr>
            <a:spLocks noChangeArrowheads="1"/>
          </p:cNvSpPr>
          <p:nvPr/>
        </p:nvSpPr>
        <p:spPr bwMode="auto">
          <a:xfrm>
            <a:off x="1784680" y="1346986"/>
            <a:ext cx="8349747" cy="922509"/>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ru-RU" sz="2800" dirty="0">
                <a:solidFill>
                  <a:srgbClr val="663333"/>
                </a:solidFill>
                <a:latin typeface="Arial" panose="020B0604020202020204" pitchFamily="34" charset="0"/>
                <a:cs typeface="Arial" panose="020B0604020202020204" pitchFamily="34" charset="0"/>
              </a:rPr>
              <a:t>Несокрушимость в квантовой физике</a:t>
            </a:r>
            <a:br>
              <a:rPr lang="ru-RU" sz="2800" dirty="0">
                <a:solidFill>
                  <a:srgbClr val="663333"/>
                </a:solidFill>
                <a:latin typeface="Arial" panose="020B0604020202020204" pitchFamily="34" charset="0"/>
                <a:cs typeface="Arial" panose="020B0604020202020204" pitchFamily="34" charset="0"/>
              </a:rPr>
            </a:br>
            <a:r>
              <a:rPr lang="ru-RU" sz="2800" dirty="0">
                <a:solidFill>
                  <a:srgbClr val="663333"/>
                </a:solidFill>
                <a:latin typeface="Arial" panose="020B0604020202020204" pitchFamily="34" charset="0"/>
                <a:cs typeface="Arial" panose="020B0604020202020204" pitchFamily="34" charset="0"/>
              </a:rPr>
              <a:t>на примере сверхпроводника</a:t>
            </a:r>
          </a:p>
        </p:txBody>
      </p:sp>
      <p:pic>
        <p:nvPicPr>
          <p:cNvPr id="13" name="Picture 2" descr="meissner effect.png">
            <a:extLst>
              <a:ext uri="{FF2B5EF4-FFF2-40B4-BE49-F238E27FC236}">
                <a16:creationId xmlns:a16="http://schemas.microsoft.com/office/drawing/2014/main" id="{1E2865B2-F2FB-E045-8CED-49BCB08F0966}"/>
              </a:ext>
            </a:extLst>
          </p:cNvPr>
          <p:cNvPicPr>
            <a:picLocks noChangeAspect="1"/>
          </p:cNvPicPr>
          <p:nvPr/>
        </p:nvPicPr>
        <p:blipFill>
          <a:blip r:embed="rId5"/>
          <a:srcRect/>
          <a:stretch>
            <a:fillRect/>
          </a:stretch>
        </p:blipFill>
        <p:spPr bwMode="auto">
          <a:xfrm>
            <a:off x="3457384" y="2328634"/>
            <a:ext cx="5127827" cy="3772320"/>
          </a:xfrm>
          <a:prstGeom prst="rect">
            <a:avLst/>
          </a:prstGeom>
          <a:noFill/>
          <a:ln w="9525">
            <a:noFill/>
            <a:miter lim="800000"/>
            <a:headEnd/>
            <a:tailEnd/>
          </a:ln>
        </p:spPr>
      </p:pic>
      <p:sp>
        <p:nvSpPr>
          <p:cNvPr id="15" name="Rectangle 7">
            <a:extLst>
              <a:ext uri="{FF2B5EF4-FFF2-40B4-BE49-F238E27FC236}">
                <a16:creationId xmlns:a16="http://schemas.microsoft.com/office/drawing/2014/main" id="{7BC17BA1-2EEA-EB48-BA63-5C211DAAFB5F}"/>
              </a:ext>
            </a:extLst>
          </p:cNvPr>
          <p:cNvSpPr>
            <a:spLocks noChangeArrowheads="1"/>
          </p:cNvSpPr>
          <p:nvPr/>
        </p:nvSpPr>
        <p:spPr bwMode="auto">
          <a:xfrm>
            <a:off x="8100620" y="4185709"/>
            <a:ext cx="2296448" cy="801501"/>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az-Cyrl-AZ" sz="2400" dirty="0">
                <a:solidFill>
                  <a:srgbClr val="663333"/>
                </a:solidFill>
                <a:latin typeface="Arial" panose="020B0604020202020204" pitchFamily="34" charset="0"/>
                <a:cs typeface="Arial" panose="020B0604020202020204" pitchFamily="34" charset="0"/>
              </a:rPr>
              <a:t>Сверх-проводник</a:t>
            </a:r>
          </a:p>
        </p:txBody>
      </p:sp>
      <p:sp>
        <p:nvSpPr>
          <p:cNvPr id="18" name="Rectangle 8">
            <a:extLst>
              <a:ext uri="{FF2B5EF4-FFF2-40B4-BE49-F238E27FC236}">
                <a16:creationId xmlns:a16="http://schemas.microsoft.com/office/drawing/2014/main" id="{D6EEECD8-D034-2345-8E4E-4FFFD36CE5C8}"/>
              </a:ext>
            </a:extLst>
          </p:cNvPr>
          <p:cNvSpPr>
            <a:spLocks noChangeArrowheads="1"/>
          </p:cNvSpPr>
          <p:nvPr/>
        </p:nvSpPr>
        <p:spPr bwMode="auto">
          <a:xfrm>
            <a:off x="1570361" y="4191327"/>
            <a:ext cx="2156852" cy="801501"/>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az-Cyrl-AZ" sz="2400" dirty="0">
                <a:solidFill>
                  <a:srgbClr val="663333"/>
                </a:solidFill>
                <a:latin typeface="Arial" panose="020B0604020202020204" pitchFamily="34" charset="0"/>
                <a:cs typeface="Arial" panose="020B0604020202020204" pitchFamily="34" charset="0"/>
              </a:rPr>
              <a:t>Обычный проводник</a:t>
            </a:r>
          </a:p>
        </p:txBody>
      </p:sp>
    </p:spTree>
    <p:extLst>
      <p:ext uri="{BB962C8B-B14F-4D97-AF65-F5344CB8AC3E}">
        <p14:creationId xmlns:p14="http://schemas.microsoft.com/office/powerpoint/2010/main" val="760580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459067" y="6461958"/>
            <a:ext cx="5364167" cy="338554"/>
          </a:xfrm>
          <a:prstGeom prst="rect">
            <a:avLst/>
          </a:prstGeom>
          <a:noFill/>
        </p:spPr>
        <p:txBody>
          <a:bodyPr wrap="square" rtlCol="0">
            <a:spAutoFit/>
          </a:bodyPr>
          <a:lstStyle/>
          <a:p>
            <a:pPr algn="ctr"/>
            <a:r>
              <a:rPr lang="az-Cyrl-AZ" sz="1600" spc="300" dirty="0">
                <a:solidFill>
                  <a:schemeClr val="accent6">
                    <a:lumMod val="20000"/>
                    <a:lumOff val="80000"/>
                  </a:schemeClr>
                </a:solidFill>
                <a:latin typeface="Arial" panose="020B0604020202020204" pitchFamily="34" charset="0"/>
                <a:cs typeface="Arial" panose="020B0604020202020204" pitchFamily="34" charset="0"/>
              </a:rPr>
              <a:t>ГЛОБАЛЬНАЯ МИРНАЯ ИНИЦИАТИВА</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latin typeface="+mj-lt"/>
                <a:cs typeface="Arial" panose="020B0604020202020204" pitchFamily="34" charset="0"/>
              </a:rPr>
              <a:pPr/>
              <a:t>8</a:t>
            </a:fld>
            <a:endParaRPr lang="de-DE" sz="2000" dirty="0">
              <a:solidFill>
                <a:schemeClr val="accent6">
                  <a:lumMod val="20000"/>
                  <a:lumOff val="80000"/>
                </a:schemeClr>
              </a:solidFill>
              <a:latin typeface="+mj-lt"/>
              <a:cs typeface="Arial" panose="020B0604020202020204" pitchFamily="34" charset="0"/>
            </a:endParaRPr>
          </a:p>
        </p:txBody>
      </p:sp>
      <p:pic>
        <p:nvPicPr>
          <p:cNvPr id="12" name="Grafik 5" descr="18.png">
            <a:extLst>
              <a:ext uri="{FF2B5EF4-FFF2-40B4-BE49-F238E27FC236}">
                <a16:creationId xmlns:a16="http://schemas.microsoft.com/office/drawing/2014/main" id="{A7C2EC58-F26C-274E-AFE8-F622D920FEA2}"/>
              </a:ext>
            </a:extLst>
          </p:cNvPr>
          <p:cNvPicPr>
            <a:picLocks noChangeAspect="1"/>
          </p:cNvPicPr>
          <p:nvPr/>
        </p:nvPicPr>
        <p:blipFill>
          <a:blip r:embed="rId5"/>
          <a:srcRect t="4554"/>
          <a:stretch>
            <a:fillRect/>
          </a:stretch>
        </p:blipFill>
        <p:spPr bwMode="auto">
          <a:xfrm>
            <a:off x="2362791" y="2786023"/>
            <a:ext cx="7437224" cy="3396321"/>
          </a:xfrm>
          <a:prstGeom prst="rect">
            <a:avLst/>
          </a:prstGeom>
          <a:noFill/>
          <a:ln w="9525">
            <a:noFill/>
            <a:miter lim="800000"/>
            <a:headEnd/>
            <a:tailEnd/>
          </a:ln>
        </p:spPr>
      </p:pic>
      <p:pic>
        <p:nvPicPr>
          <p:cNvPr id="13" name="Rectangle 3">
            <a:extLst>
              <a:ext uri="{FF2B5EF4-FFF2-40B4-BE49-F238E27FC236}">
                <a16:creationId xmlns:a16="http://schemas.microsoft.com/office/drawing/2014/main" id="{AB7DA472-F922-4079-8663-A1C61E05193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8168" y="642835"/>
            <a:ext cx="8978900" cy="204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351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A86F9594-2C60-5B44-9696-31184252CEF0}"/>
              </a:ext>
            </a:extLst>
          </p:cNvPr>
          <p:cNvSpPr>
            <a:spLocks noChangeArrowheads="1"/>
          </p:cNvSpPr>
          <p:nvPr/>
        </p:nvSpPr>
        <p:spPr bwMode="auto">
          <a:xfrm>
            <a:off x="983456" y="1488212"/>
            <a:ext cx="10225088" cy="3881575"/>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az-Cyrl-AZ" sz="3600" dirty="0">
                <a:solidFill>
                  <a:srgbClr val="D66500"/>
                </a:solidFill>
                <a:latin typeface="Arial" panose="020B0604020202020204" pitchFamily="34" charset="0"/>
                <a:cs typeface="Arial" panose="020B0604020202020204" pitchFamily="34" charset="0"/>
              </a:rPr>
              <a:t>НАУКА</a:t>
            </a:r>
          </a:p>
          <a:p>
            <a:pPr algn="ctr">
              <a:lnSpc>
                <a:spcPct val="96000"/>
              </a:lnSpc>
              <a:buClr>
                <a:srgbClr val="000000"/>
              </a:buClr>
              <a:buSzPct val="100000"/>
            </a:pPr>
            <a:r>
              <a:rPr lang="az-Cyrl-AZ" sz="3600" dirty="0">
                <a:solidFill>
                  <a:srgbClr val="D66500"/>
                </a:solidFill>
                <a:latin typeface="Arial" panose="020B0604020202020204" pitchFamily="34" charset="0"/>
                <a:cs typeface="Arial" panose="020B0604020202020204" pitchFamily="34" charset="0"/>
              </a:rPr>
              <a:t>Доктор Хейгелин (видео)</a:t>
            </a:r>
          </a:p>
          <a:p>
            <a:pPr algn="ctr">
              <a:lnSpc>
                <a:spcPct val="96000"/>
              </a:lnSpc>
              <a:buClr>
                <a:srgbClr val="000000"/>
              </a:buClr>
              <a:buSzPct val="100000"/>
            </a:pPr>
            <a:endParaRPr lang="en-US" sz="3600" dirty="0">
              <a:solidFill>
                <a:srgbClr val="DA7103"/>
              </a:solidFill>
              <a:latin typeface="Arial" panose="020B0604020202020204" pitchFamily="34" charset="0"/>
              <a:cs typeface="Arial" panose="020B0604020202020204" pitchFamily="34" charset="0"/>
            </a:endParaRPr>
          </a:p>
          <a:p>
            <a:pPr algn="ctr"/>
            <a:r>
              <a:rPr lang="ru-RU" dirty="0">
                <a:solidFill>
                  <a:srgbClr val="663333"/>
                </a:solidFill>
                <a:ea typeface="ＭＳ Ｐゴシック" charset="0"/>
                <a:cs typeface="Arial"/>
              </a:rPr>
              <a:t>ЧТО ТАКОЕ ЯГЬЯ МАХАРИШИ</a:t>
            </a:r>
            <a:r>
              <a:rPr lang="en-US" dirty="0">
                <a:solidFill>
                  <a:srgbClr val="663333"/>
                </a:solidFill>
                <a:ea typeface="ＭＳ Ｐゴシック" charset="0"/>
                <a:cs typeface="Arial"/>
              </a:rPr>
              <a:t>?</a:t>
            </a:r>
          </a:p>
          <a:p>
            <a:pPr algn="ctr"/>
            <a:r>
              <a:rPr lang="ru-RU" dirty="0">
                <a:solidFill>
                  <a:srgbClr val="663333"/>
                </a:solidFill>
                <a:ea typeface="ＭＳ Ｐゴシック" charset="0"/>
                <a:cs typeface="Arial"/>
              </a:rPr>
              <a:t>Полная и короткая версии видеоролика </a:t>
            </a:r>
            <a:r>
              <a:rPr lang="ru-RU" dirty="0" err="1">
                <a:solidFill>
                  <a:srgbClr val="663333"/>
                </a:solidFill>
                <a:ea typeface="ＭＳ Ｐゴシック" charset="0"/>
                <a:cs typeface="Arial"/>
              </a:rPr>
              <a:t>Хэгелина</a:t>
            </a:r>
            <a:r>
              <a:rPr lang="ru-RU" dirty="0">
                <a:solidFill>
                  <a:srgbClr val="663333"/>
                </a:solidFill>
                <a:ea typeface="ＭＳ Ｐゴシック" charset="0"/>
                <a:cs typeface="Arial"/>
              </a:rPr>
              <a:t>  «Что такое </a:t>
            </a:r>
            <a:r>
              <a:rPr lang="ru-RU" dirty="0" err="1">
                <a:solidFill>
                  <a:srgbClr val="663333"/>
                </a:solidFill>
                <a:ea typeface="ＭＳ Ｐゴシック" charset="0"/>
                <a:cs typeface="Arial"/>
              </a:rPr>
              <a:t>Ягья</a:t>
            </a:r>
            <a:r>
              <a:rPr lang="ru-RU" dirty="0">
                <a:solidFill>
                  <a:srgbClr val="663333"/>
                </a:solidFill>
                <a:ea typeface="ＭＳ Ｐゴシック" charset="0"/>
                <a:cs typeface="Arial"/>
              </a:rPr>
              <a:t> Махариши»</a:t>
            </a:r>
            <a:endParaRPr lang="en-US" dirty="0">
              <a:solidFill>
                <a:srgbClr val="663333"/>
              </a:solidFill>
              <a:ea typeface="ＭＳ Ｐゴシック" charset="0"/>
              <a:cs typeface="Arial"/>
            </a:endParaRPr>
          </a:p>
          <a:p>
            <a:pPr algn="ctr"/>
            <a:r>
              <a:rPr lang="ru-RU" dirty="0">
                <a:solidFill>
                  <a:srgbClr val="663333"/>
                </a:solidFill>
                <a:ea typeface="ＭＳ Ｐゴシック" charset="0"/>
                <a:cs typeface="Arial"/>
              </a:rPr>
              <a:t>выложены на</a:t>
            </a:r>
            <a:r>
              <a:rPr lang="en-US" dirty="0">
                <a:solidFill>
                  <a:srgbClr val="663333"/>
                </a:solidFill>
                <a:ea typeface="ＭＳ Ｐゴシック" charset="0"/>
                <a:cs typeface="Arial"/>
              </a:rPr>
              <a:t> </a:t>
            </a:r>
            <a:r>
              <a:rPr lang="en-US" dirty="0" err="1">
                <a:solidFill>
                  <a:srgbClr val="663333"/>
                </a:solidFill>
                <a:ea typeface="ＭＳ Ｐゴシック" charset="0"/>
                <a:cs typeface="Arial"/>
              </a:rPr>
              <a:t>Vimeo</a:t>
            </a:r>
            <a:r>
              <a:rPr lang="en-US" dirty="0">
                <a:solidFill>
                  <a:srgbClr val="663333"/>
                </a:solidFill>
                <a:ea typeface="ＭＳ Ｐゴシック" charset="0"/>
                <a:cs typeface="Arial"/>
              </a:rPr>
              <a:t> </a:t>
            </a:r>
            <a:r>
              <a:rPr lang="ru-RU" dirty="0">
                <a:solidFill>
                  <a:srgbClr val="663333"/>
                </a:solidFill>
                <a:ea typeface="ＭＳ Ｐゴシック" charset="0"/>
                <a:cs typeface="Arial"/>
              </a:rPr>
              <a:t>в частных настройках</a:t>
            </a:r>
            <a:r>
              <a:rPr lang="en-US" dirty="0">
                <a:solidFill>
                  <a:srgbClr val="663333"/>
                </a:solidFill>
                <a:ea typeface="ＭＳ Ｐゴシック" charset="0"/>
                <a:cs typeface="Arial"/>
              </a:rPr>
              <a:t>. </a:t>
            </a:r>
            <a:r>
              <a:rPr lang="ru-RU" dirty="0">
                <a:solidFill>
                  <a:srgbClr val="663333"/>
                </a:solidFill>
                <a:ea typeface="ＭＳ Ｐゴシック" charset="0"/>
                <a:cs typeface="Arial"/>
              </a:rPr>
              <a:t>Вы можете посмотреть оба ролика на странице материалов на английском языке. Вот ссылка:</a:t>
            </a:r>
            <a:r>
              <a:rPr lang="en-US" dirty="0">
                <a:solidFill>
                  <a:srgbClr val="663333"/>
                </a:solidFill>
                <a:ea typeface="ＭＳ Ｐゴシック" charset="0"/>
                <a:cs typeface="Arial"/>
              </a:rPr>
              <a:t> </a:t>
            </a:r>
          </a:p>
          <a:p>
            <a:pPr algn="ctr"/>
            <a:endParaRPr lang="ru-RU" dirty="0">
              <a:hlinkClick r:id="rId3"/>
            </a:endParaRPr>
          </a:p>
          <a:p>
            <a:pPr algn="ctr"/>
            <a:r>
              <a:rPr lang="en-US" dirty="0">
                <a:hlinkClick r:id="rId3"/>
              </a:rPr>
              <a:t>https://material.vedicpandits.org/english-material/#PPT_Videos</a:t>
            </a:r>
            <a:endParaRPr lang="en-US" dirty="0"/>
          </a:p>
          <a:p>
            <a:pPr algn="ctr">
              <a:lnSpc>
                <a:spcPct val="96000"/>
              </a:lnSpc>
              <a:buClr>
                <a:srgbClr val="000000"/>
              </a:buClr>
              <a:buSzPct val="100000"/>
            </a:pPr>
            <a:r>
              <a:rPr lang="en-US" sz="3600" dirty="0">
                <a:solidFill>
                  <a:srgbClr val="DA710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0791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50393</TotalTime>
  <Words>5292</Words>
  <Application>Microsoft Office PowerPoint</Application>
  <PresentationFormat>Widescreen</PresentationFormat>
  <Paragraphs>425</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Cambria</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Susie Swan</dc:creator>
  <cp:lastModifiedBy>kad mel</cp:lastModifiedBy>
  <cp:revision>301</cp:revision>
  <dcterms:created xsi:type="dcterms:W3CDTF">2018-12-27T19:53:54Z</dcterms:created>
  <dcterms:modified xsi:type="dcterms:W3CDTF">2020-06-24T14:59:05Z</dcterms:modified>
</cp:coreProperties>
</file>