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9" r:id="rId2"/>
    <p:sldId id="257" r:id="rId3"/>
    <p:sldId id="260" r:id="rId4"/>
    <p:sldId id="261" r:id="rId5"/>
    <p:sldId id="263" r:id="rId6"/>
    <p:sldId id="266" r:id="rId7"/>
    <p:sldId id="265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E1E1"/>
    <a:srgbClr val="791A07"/>
    <a:srgbClr val="5B4025"/>
    <a:srgbClr val="CC0066"/>
    <a:srgbClr val="006600"/>
    <a:srgbClr val="9900FF"/>
    <a:srgbClr val="6600CC"/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4CB4C-20C3-4CDD-A71A-54205FBBD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60253D-FB3F-48B9-B047-07E05021D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A6EC93-8FD1-46BF-BCEF-EAC7B2AC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B3B514-EC0A-40CB-85D9-E1362A91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3E878-593F-40AB-B949-4A5CC2BE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5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1E7728-1D4E-46E6-9CDC-EA2ABB65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5E9541-CB63-4357-BD9B-325C2AA2A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B6FE33-3FE9-43E1-8E06-7FCF62F2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06EEF9-0E2E-4555-8A7C-BB7D750D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215A46-BC25-4DC3-A109-09442905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0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866833-76C5-4D35-A782-8477AEF81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CDEB4A-892C-4DE9-B13A-4099C058E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A027AB-65E6-4663-94DD-51D893C0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5799C7-FAF9-490F-A5A4-4BAC3003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B2DD3F-8B02-482A-8B8B-8422E34D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6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CD4B82-783D-4C90-AC61-647A43D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79A83-9EE2-4D61-9617-B8B6BC633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2DEB0-5061-4D62-AD4F-6B10F7CB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1D301-D189-46A0-A0CE-04509F70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2A056E-6389-4F0A-BA61-F368070C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0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1559D-536A-4540-8727-6FB386C3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C0DE3D-C230-4C9F-8B3A-8EB5BFCF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5EB18A-9E62-4775-A871-7304A60A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52A685-3670-4895-BE21-3BF869B7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44534F-89CE-4C86-83F3-485A1842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368C0-081B-4895-A004-26CC20E4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BEA75E-0AE9-4D88-ACDC-D44C82F9E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A34EAC-0333-4504-9172-F9BEAA0DC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EFD289-47BC-48BB-AF3C-5CEA1B0C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04547D-ED39-4474-9489-B2CCE88B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9EB972-DEEE-4295-B05B-59F749C1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8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C1EC6-3289-4771-96DB-7185C9B0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FC8B69-BC95-47FC-A576-FD634D397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81884D-F49B-4109-BBCA-BBA0DB9BB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2BF1F5-597E-4B74-8285-F92ACD485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556C6DD-DDD1-442C-A336-DBEDFBE7C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46C9F04-0D54-41F6-B26A-BF1A53D8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F82D93-3A05-4317-B4AF-C1B35586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7CED35-F5C7-43E4-A984-1F4A648B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3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629210-5A63-4920-8470-24DAB4AA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34DB66-9016-4E75-88DA-BCC4C381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A182F0-AFF9-47B0-9BD5-E044F971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079FBF-F54F-46EE-ADCE-1DD22725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CF2D9B-EB7E-4C82-BBB3-B2511EC9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92526A-D258-46D4-9F32-FA46B18A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8A5E3B-D0AE-487B-8D53-A0CAC9EB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CD51C-B130-4111-9372-1BB481D1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332F55-7832-4901-8162-E8ACCA0F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7508E5-C95F-4266-94AE-C304623F8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B55F8-1098-4733-BA53-AB7AB082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A0BCB8-74C0-4113-BA67-7C01FB894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B7ED78-895F-4DFB-80C9-D403E425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8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C59B0-EFA5-4E12-98AD-33614E31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FFD1D5-DFEC-42C2-8B51-D7C395335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38429A-6709-49B6-A397-A07DA482E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0E6353-0518-4188-9324-F1A4BA82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A661A0-D1A0-4F76-9675-CACD6D2B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507FE0-73E7-4BBC-A083-A3919CE4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8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203C2F-9056-4AD0-A7B7-34EC201F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86BA61-882B-437A-96D5-492DEC2D0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2074C-57BF-44E7-9227-44C68EBA6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D278-1D9C-41F0-ABE3-3A6B01B09666}" type="datetimeFigureOut">
              <a:rPr lang="en-US" smtClean="0"/>
              <a:t>8/18/2019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5EEE2A-FE62-4BD2-B487-1884E6AF2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342F2E-C6F8-448E-897F-27302E0E6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AB4B-A421-4CE7-B81A-1757267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hroomery.org/forums/showflat.php/number/22044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1A4C200-2E2B-4EDA-ACC8-4A9BF17C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05" y="751113"/>
            <a:ext cx="6268123" cy="2405743"/>
          </a:xfrm>
        </p:spPr>
        <p:txBody>
          <a:bodyPr>
            <a:normAutofit/>
          </a:bodyPr>
          <a:lstStyle/>
          <a:p>
            <a:pPr algn="ctr">
              <a:lnSpc>
                <a:spcPct val="118000"/>
              </a:lnSpc>
            </a:pPr>
            <a:r>
              <a:rPr lang="zh-CN" altLang="en-US" sz="8000" b="1" dirty="0">
                <a:solidFill>
                  <a:srgbClr val="0033CC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Microsoft New Tai Lue" panose="020B0502040204020203" pitchFamily="34" charset="0"/>
              </a:rPr>
              <a:t>禱 告</a:t>
            </a:r>
            <a:r>
              <a:rPr lang="en-US" altLang="zh-CN" sz="7200" b="1" dirty="0">
                <a:solidFill>
                  <a:srgbClr val="0033CC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/>
            </a:r>
            <a:br>
              <a:rPr lang="en-US" altLang="zh-CN" sz="7200" b="1" dirty="0">
                <a:solidFill>
                  <a:srgbClr val="0033CC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altLang="zh-TW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《</a:t>
            </a:r>
            <a:r>
              <a:rPr lang="zh-TW" altLang="en-US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系統神</a:t>
            </a:r>
            <a:r>
              <a:rPr lang="zh-TW" altLang="en-US" dirty="0" smtClean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</a:t>
            </a:r>
            <a:r>
              <a:rPr lang="en-US" altLang="zh-TW" dirty="0" smtClean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》–</a:t>
            </a:r>
            <a:r>
              <a:rPr lang="en-US" altLang="zh-TW" sz="2400" dirty="0" smtClean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古</a:t>
            </a:r>
            <a:r>
              <a:rPr lang="zh-TW" altLang="en-US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德恩</a:t>
            </a:r>
            <a:endParaRPr lang="en-US" dirty="0">
              <a:solidFill>
                <a:srgbClr val="0033CC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9" name="Content Placeholder 5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DA663C6-912E-44CA-9E4F-A6FC7788B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3339886"/>
            <a:ext cx="3777343" cy="3518114"/>
          </a:xfrm>
        </p:spPr>
      </p:pic>
      <p:pic>
        <p:nvPicPr>
          <p:cNvPr id="3" name="Picture 2" descr="A picture containing linedrawing&#10;&#10;Description automatically generated">
            <a:extLst>
              <a:ext uri="{FF2B5EF4-FFF2-40B4-BE49-F238E27FC236}">
                <a16:creationId xmlns:a16="http://schemas.microsoft.com/office/drawing/2014/main" xmlns="" id="{434F82DE-8B1E-4854-96D2-1A230845D1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1" r="5068"/>
          <a:stretch/>
        </p:blipFill>
        <p:spPr>
          <a:xfrm>
            <a:off x="9133115" y="0"/>
            <a:ext cx="3058885" cy="5092449"/>
          </a:xfrm>
          <a:prstGeom prst="rect">
            <a:avLst/>
          </a:prstGeom>
          <a:effectLst>
            <a:outerShdw blurRad="50800" dist="50800" sx="1000" sy="1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43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442111" y="344031"/>
            <a:ext cx="11307778" cy="642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問題：</a:t>
            </a:r>
            <a:endParaRPr kumimoji="0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marL="685800" lvl="0" indent="-51435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  <a:defRPr/>
            </a:pPr>
            <a:r>
              <a:rPr lang="zh-TW" altLang="en-US" sz="33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我們是以什麽樣的身份在禱告中進入神的同在？</a:t>
            </a:r>
            <a:endParaRPr kumimoji="0" lang="en-US" altLang="zh-TW" sz="33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37210" lvl="0" indent="-36576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ct val="125000"/>
              <a:defRPr/>
            </a:pPr>
            <a:r>
              <a:rPr lang="zh-TW" altLang="en-US" sz="32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不是像客旅、訪客、普通人，乃是像祭司 </a:t>
            </a:r>
            <a:r>
              <a:rPr lang="en-US" altLang="zh-TW" sz="32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― </a:t>
            </a:r>
            <a:r>
              <a:rPr lang="zh-TW" altLang="en-US" sz="32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就如有權甚至有職務而能在聖殿中最神聖之處的人。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marL="365760" lvl="0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來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10:22】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我們心中天良的虧欠已經灑去，身體用清水洗淨了，就當存著誠心和充足的信心來到神面前。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685800" lvl="0" indent="-514350">
              <a:lnSpc>
                <a:spcPct val="108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lphaLcParenR" startAt="4"/>
              <a:defRPr/>
            </a:pPr>
            <a:r>
              <a:rPr lang="zh-TW" altLang="en-US" sz="33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我們今天要去耶路撒冷祈禱嗎？希伯來書說我們要進入“至聖所”，是什麽意思？</a:t>
            </a:r>
            <a:endParaRPr kumimoji="0" lang="en-US" altLang="zh-TW" sz="33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365760" lvl="0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來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9:24】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基督並不是進了人手所造的聖所，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這不過是真聖所的影像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), 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乃是進了天堂，如今為我們顯在神面前。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7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118764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477767" y="1230477"/>
            <a:ext cx="11065402" cy="5179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0" indent="0">
              <a:lnSpc>
                <a:spcPct val="112000"/>
              </a:lnSpc>
              <a:spcBef>
                <a:spcPts val="800"/>
              </a:spcBef>
              <a:spcAft>
                <a:spcPts val="600"/>
              </a:spcAft>
              <a:buNone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約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14:13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~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14】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你們奉我的名無論求什麼，我必成就，叫父因兒子得榮耀。你們若奉我名求告什麼，我必成就。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365760" lvl="0" indent="0">
              <a:lnSpc>
                <a:spcPct val="112000"/>
              </a:lnSpc>
              <a:spcBef>
                <a:spcPts val="800"/>
              </a:spcBef>
              <a:spcAft>
                <a:spcPts val="600"/>
              </a:spcAft>
              <a:buNone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約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15:16】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我揀選了你們，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 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使你們奉我的名無論向父求什麼，他就賜給你們。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365760" lvl="0" indent="0">
              <a:lnSpc>
                <a:spcPct val="112000"/>
              </a:lnSpc>
              <a:spcBef>
                <a:spcPts val="800"/>
              </a:spcBef>
              <a:spcAft>
                <a:spcPts val="600"/>
              </a:spcAft>
              <a:buNone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約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16:23</a:t>
            </a:r>
            <a:r>
              <a:rPr lang="en-US" altLang="zh-TW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24】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我實實在在地告訴你們：你們若向父求什麼，他必因我的名賜給你們。向來你們沒有奉我的名求什麼，如今你們求，就必得著，叫你們的喜樂可以滿足。</a:t>
            </a:r>
            <a:endParaRPr lang="en-US" altLang="zh-TW" sz="32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365760" lvl="0" indent="0">
              <a:lnSpc>
                <a:spcPct val="112000"/>
              </a:lnSpc>
              <a:spcBef>
                <a:spcPts val="800"/>
              </a:spcBef>
              <a:spcAft>
                <a:spcPts val="600"/>
              </a:spcAft>
              <a:buNone/>
              <a:defRPr/>
            </a:pP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弗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5:20】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凡事要奉我們主耶穌基督的名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……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FE8AC64-F154-4416-B0DF-0100622257CC}"/>
              </a:ext>
            </a:extLst>
          </p:cNvPr>
          <p:cNvSpPr txBox="1">
            <a:spLocks/>
          </p:cNvSpPr>
          <p:nvPr/>
        </p:nvSpPr>
        <p:spPr>
          <a:xfrm>
            <a:off x="648831" y="362619"/>
            <a:ext cx="7190158" cy="8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C. </a:t>
            </a:r>
            <a:r>
              <a:rPr lang="zh-TW" altLang="en-US" sz="35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何謂 </a:t>
            </a:r>
            <a:r>
              <a:rPr lang="en-US" altLang="zh-TW" sz="35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</a:t>
            </a:r>
            <a:r>
              <a:rPr lang="zh-TW" altLang="en-US" sz="35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奉耶穌的名” 禱告？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34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442111" y="1140737"/>
            <a:ext cx="11233841" cy="56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0" indent="0">
              <a:lnSpc>
                <a:spcPct val="108000"/>
              </a:lnSpc>
              <a:spcBef>
                <a:spcPts val="400"/>
              </a:spcBef>
              <a:spcAft>
                <a:spcPts val="500"/>
              </a:spcAft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徒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3:6】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彼得說，金銀我都沒有，只把我所有的給你。我奉拿撒勒人耶穌基督的名，叫你起來行走！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-365760">
              <a:lnSpc>
                <a:spcPct val="108000"/>
              </a:lnSpc>
              <a:spcBef>
                <a:spcPts val="400"/>
              </a:spcBef>
              <a:spcAft>
                <a:spcPts val="500"/>
              </a:spcAft>
              <a:buSzPct val="125000"/>
              <a:defRPr/>
            </a:pPr>
            <a:r>
              <a:rPr lang="zh-TW" altLang="en-US" sz="32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奉耶穌基督的名禱告，乃是用祂的權柄來禱告。</a:t>
            </a:r>
            <a:endParaRPr lang="en-US" altLang="zh-TW" sz="3200" b="1" dirty="0">
              <a:solidFill>
                <a:srgbClr val="0033CC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lvl="0" indent="-365760">
              <a:lnSpc>
                <a:spcPct val="108000"/>
              </a:lnSpc>
              <a:spcBef>
                <a:spcPts val="400"/>
              </a:spcBef>
              <a:spcAft>
                <a:spcPts val="500"/>
              </a:spcAft>
              <a:buSzPct val="125000"/>
              <a:defRPr/>
            </a:pPr>
            <a:r>
              <a:rPr lang="zh-TW" altLang="en-US" sz="32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奉耶穌基督的名禱告，也是用一種符合祂性格的方式禱告 </a:t>
            </a:r>
            <a:r>
              <a:rPr lang="en-US" altLang="zh-TW" sz="32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照他的旨意禱告</a:t>
            </a:r>
            <a:r>
              <a:rPr lang="en-US" altLang="zh-TW" sz="32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zh-TW" altLang="en-US" sz="32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5760" lvl="0" indent="0">
              <a:lnSpc>
                <a:spcPct val="108000"/>
              </a:lnSpc>
              <a:spcBef>
                <a:spcPts val="400"/>
              </a:spcBef>
              <a:spcAft>
                <a:spcPts val="500"/>
              </a:spcAft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約一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5: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14</a:t>
            </a:r>
            <a:r>
              <a:rPr lang="en-US" altLang="zh-TW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15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我們若照他的旨意求什麼，他就聽我們，這是我們向他所存坦然無懼的心。既然知道他聽我們一切所求的，就知道我們所求於他的，無不得著。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02920" lvl="0" indent="-457200">
              <a:lnSpc>
                <a:spcPct val="108000"/>
              </a:lnSpc>
              <a:spcBef>
                <a:spcPts val="40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奉耶穌基督的名禱告，不在形式，註重心靈誠實。</a:t>
            </a: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516048" y="362619"/>
            <a:ext cx="7322941" cy="8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C. </a:t>
            </a:r>
            <a:r>
              <a:rPr lang="zh-TW" altLang="en-US" sz="35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何謂 </a:t>
            </a:r>
            <a:r>
              <a:rPr lang="en-US" altLang="zh-TW" sz="35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</a:t>
            </a:r>
            <a:r>
              <a:rPr lang="zh-TW" altLang="en-US" sz="35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奉耶穌的名” 禱告？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7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442111" y="1034143"/>
            <a:ext cx="11347118" cy="5733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65760">
              <a:lnSpc>
                <a:spcPct val="96000"/>
              </a:lnSpc>
              <a:spcBef>
                <a:spcPts val="200"/>
              </a:spcBef>
              <a:spcAft>
                <a:spcPts val="300"/>
              </a:spcAft>
              <a:buSzPct val="125000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我們藉著子神直接向父神禱告</a:t>
            </a: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5760" lvl="0" indent="0">
              <a:lnSpc>
                <a:spcPct val="96000"/>
              </a:lnSpc>
              <a:spcBef>
                <a:spcPts val="200"/>
              </a:spcBef>
              <a:spcAft>
                <a:spcPts val="3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太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6:14</a:t>
            </a:r>
            <a:r>
              <a:rPr lang="en-US" altLang="zh-TW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15】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你們禱告要這樣說，我們在天上的父，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……</a:t>
            </a:r>
          </a:p>
          <a:p>
            <a:pPr marL="365760" lvl="0" indent="0">
              <a:lnSpc>
                <a:spcPct val="96000"/>
              </a:lnSpc>
              <a:spcBef>
                <a:spcPts val="200"/>
              </a:spcBef>
              <a:spcAft>
                <a:spcPts val="3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約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16:23】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你們若向父求甚麼，他必因我的名賜給你們。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lvl="0" indent="-365760">
              <a:lnSpc>
                <a:spcPct val="96000"/>
              </a:lnSpc>
              <a:spcBef>
                <a:spcPts val="200"/>
              </a:spcBef>
              <a:spcAft>
                <a:spcPts val="300"/>
              </a:spcAft>
              <a:buSzPct val="125000"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我們直接向耶稣基督祷告也是合宜的</a:t>
            </a:r>
            <a:endParaRPr lang="en-US" altLang="zh-CN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5760" lvl="0" indent="0">
              <a:lnSpc>
                <a:spcPct val="98000"/>
              </a:lnSpc>
              <a:spcBef>
                <a:spcPts val="200"/>
              </a:spcBef>
              <a:spcAft>
                <a:spcPts val="3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徒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1:24】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眾人就禱告說，主啊，你知道萬人的心，求你從這兩個人中，指明你所揀選的是誰，叫他得這使徒的位分。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5760" lvl="0" indent="0">
              <a:lnSpc>
                <a:spcPct val="96000"/>
              </a:lnSpc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徒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7:59】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司提反呼籲主說，求主耶穌接收我的靈魂！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365760" lvl="0" indent="0">
              <a:lnSpc>
                <a:spcPct val="96000"/>
              </a:lnSpc>
              <a:spcBef>
                <a:spcPts val="200"/>
              </a:spcBef>
              <a:spcAft>
                <a:spcPts val="300"/>
              </a:spcAft>
              <a:buNone/>
              <a:defRPr/>
            </a:pPr>
            <a:r>
              <a:rPr lang="zh-TW" altLang="en-US" sz="3000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耶穌是“慈悲忠信的大祭司”，能夠體恤我們的軟弱，鼓勵我們要在禱告中“坦然無懼地來到施恩的寶座前，為要得憐恤，蒙恩惠，作隨時的幫助”。</a:t>
            </a:r>
            <a:endParaRPr kumimoji="0" lang="en-US" altLang="zh-TW" sz="30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365760">
              <a:lnSpc>
                <a:spcPct val="96000"/>
              </a:lnSpc>
              <a:spcBef>
                <a:spcPts val="200"/>
              </a:spcBef>
              <a:spcAft>
                <a:spcPts val="300"/>
              </a:spcAft>
              <a:buSzPct val="125000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雖然聖經沒有明確記錄向聖靈禱告，但依然可以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516048" y="362619"/>
            <a:ext cx="7322941" cy="8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D. </a:t>
            </a:r>
            <a:r>
              <a:rPr lang="zh-TW" altLang="en-US" sz="35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我們可以向耶穌和聖靈禱告嗎？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5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442111" y="1068309"/>
            <a:ext cx="11233841" cy="5698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羅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8: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26</a:t>
            </a:r>
            <a:r>
              <a:rPr lang="en-US" altLang="zh-TW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27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我們的軟弱有聖靈幫助，我們本不曉得當怎樣禱告，只是聖靈親自用說不出來的歎息，替我們禱告。鑒察人心的，曉得聖靈的意思，因為聖靈照着神的旨意替聖徒祈求。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-36576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SzPct val="125000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聖靈使得我們軟弱的禱告變為有果效</a:t>
            </a: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36576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SzPct val="125000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在聖靈裏禱告是什麽意思？</a:t>
            </a: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5760" indent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弗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6: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18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靠著聖靈，隨時多方禱告祈求。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365760" lvl="0" indent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猶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你們却要在至聖的真道上造就自己，在聖靈裏禱告。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02920" indent="-45720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在聖靈裏禱告就是在禱告時意識到神的同在環繞我們，並且同時聖化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</a:t>
            </a:r>
            <a:r>
              <a:rPr lang="en-US" altLang="zh-TW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Sanctifying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我們和我們的禱告。</a:t>
            </a: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5760" indent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SzPct val="100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提前</a:t>
            </a:r>
            <a:r>
              <a:rPr lang="en-US" altLang="zh-CN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4:5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都因神的道和人的祈求，成為聖潔了。</a:t>
            </a: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516048" y="362619"/>
            <a:ext cx="7322941" cy="8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en-US" altLang="zh-TW" sz="3500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E. </a:t>
            </a:r>
            <a:r>
              <a:rPr lang="zh-TW" altLang="en-US" sz="35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聖靈在我們禱告中的角色</a:t>
            </a:r>
            <a:endParaRPr lang="zh-CN" altLang="en-US" sz="3500" b="1" dirty="0">
              <a:solidFill>
                <a:prstClr val="black"/>
              </a:solidFill>
              <a:latin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64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272143" y="1937657"/>
            <a:ext cx="10014857" cy="4920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0" indent="0">
              <a:lnSpc>
                <a:spcPct val="108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太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6:10】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願你的旨意行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成就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在地上，如同行在天上。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365760" lvl="0" indent="0">
              <a:lnSpc>
                <a:spcPct val="108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太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26:39】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然而不要照我的意思，只要照你的意思。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365760" lvl="0" indent="0">
              <a:lnSpc>
                <a:spcPct val="108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約一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5: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14</a:t>
            </a:r>
            <a:r>
              <a:rPr lang="en-US" altLang="zh-TW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15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我們若照他的旨意求什麼，他就聽我們，這是我們向他所存坦然無懼的心。既然知道他聽我們一切所求的，就知道我們所求於他的，無不得著。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163285" y="362618"/>
            <a:ext cx="7913915" cy="1575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CN" altLang="en-US" sz="3600" b="1" dirty="0" smtClean="0">
                <a:solidFill>
                  <a:prstClr val="black"/>
                </a:solidFill>
                <a:latin typeface="等线" panose="02010600030101010101" pitchFamily="2" charset="-122"/>
              </a:rPr>
              <a:t>四</a:t>
            </a:r>
            <a:r>
              <a:rPr lang="zh-CN" altLang="en-US" sz="3600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TW" altLang="en-US" sz="40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</a:t>
            </a:r>
            <a:r>
              <a:rPr lang="zh-TW" altLang="en-US" sz="4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果效之禱告的要點</a:t>
            </a:r>
            <a:endParaRPr lang="en-US" altLang="zh-TW" sz="40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6576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altLang="zh-TW" sz="35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1. </a:t>
            </a:r>
            <a:r>
              <a:rPr lang="zh-TW" altLang="en-US" sz="4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按照神的旨意禱告</a:t>
            </a:r>
            <a:endParaRPr lang="zh-CN" altLang="en-US" sz="4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85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59229" y="1150137"/>
            <a:ext cx="11223171" cy="561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25000"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問題</a:t>
            </a:r>
            <a:r>
              <a:rPr lang="en-US" altLang="zh-CN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禱告時，怎麽知道神的旨意是什麽呢？</a:t>
            </a:r>
            <a:endParaRPr lang="en-US" altLang="zh-CN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822960" indent="-457200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25000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神的旨意就是要我們順服祂的話語，遵守祂的命令</a:t>
            </a:r>
          </a:p>
          <a:p>
            <a:pPr marL="822960" indent="-457200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25000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明白聖經是禱告的一大助力</a:t>
            </a:r>
            <a:endParaRPr lang="en-US" altLang="zh-CN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65760" indent="0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25000"/>
              <a:buFont typeface="Arial" panose="020B0604020202020204" pitchFamily="34" charset="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約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15:7】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你們若常在我裏面，我的話也常在你們裏面，凡你們所願意的，祈求，就給你們成就。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822960" indent="-457200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25000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禱告尋求神的旨意</a:t>
            </a:r>
            <a:r>
              <a:rPr lang="en-US" altLang="zh-TW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禱告求神的引導和幫助</a:t>
            </a: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822960" indent="-457200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SzPct val="125000"/>
              <a:defRPr/>
            </a:pPr>
            <a:r>
              <a:rPr lang="zh-CN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祷告不只是对神说话，也要听神说话。在安静等候神的时刻里，神可能会改变我们的心意，或使我们对他的话语有更深的领悟，使祷告更有果效。</a:t>
            </a:r>
            <a:endParaRPr lang="en-US" altLang="zh-CN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82296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defRPr/>
            </a:pPr>
            <a:endParaRPr lang="en-US" altLang="zh-TW" sz="30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362618"/>
            <a:ext cx="7815943" cy="78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altLang="zh-TW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1.  </a:t>
            </a:r>
            <a:r>
              <a:rPr lang="zh-TW" altLang="en-US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按照神的旨意禱告</a:t>
            </a:r>
            <a:endParaRPr lang="zh-CN" altLang="en-US" sz="36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47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59229" y="1150137"/>
            <a:ext cx="11081657" cy="561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可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11:24】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所以我告訴你們，凡你們禱告祈求的，無論是什麼，只要信是（已經）得著的，就必得著。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48640" lvl="0" indent="-36576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ct val="125000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唯有當神給我們一種確定的感受，使我們肯定祂已經同意了我們的請求時，我們這邊就會產生這種確據。這種確信是只有神才能賜給的東西。</a:t>
            </a: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來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11:1】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信就是所望之事的實底，是未見之事的確據。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08000"/>
              </a:lnSpc>
              <a:spcBef>
                <a:spcPts val="80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雅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1:6】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只要憑著信心求，一點不疑惑；因為那疑惑的人，就像海中的波浪，被風吹動翻騰。這樣的人不要想從主那裏得什麽。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362619"/>
            <a:ext cx="7815943" cy="70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altLang="zh-TW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2.  </a:t>
            </a:r>
            <a:r>
              <a:rPr lang="zh-TW" altLang="en-US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以信心禱告</a:t>
            </a:r>
            <a:endParaRPr lang="zh-CN" altLang="en-US" sz="36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66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59229" y="1066801"/>
            <a:ext cx="11081657" cy="5700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詩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66:18】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我若心裡注重罪孽，主必不聽。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箴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15:8】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正直人祈禱，為他所喜悅。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箴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28:9】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轉耳不聽律法的，他的祈禱也為可憎。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約一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3: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21</a:t>
            </a:r>
            <a:r>
              <a:rPr lang="en-US" altLang="zh-TW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22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我們的心若不責備我們，就可以向神坦然無懼了。並且我們一切所求的就從他得著，因為我們遵守他的命令，行他所喜悅的事。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502920" lvl="0" indent="-36576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5000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個人在聖潔中成長，是通向更多更大祝福之路。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marL="45720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雅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4: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</a:t>
            </a:r>
            <a:r>
              <a:rPr lang="en-US" altLang="zh-TW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4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你們得不著，是因為你們不求。 你們求也得不著，是因為你們妄求，要浪費在你們的宴樂中。你們這些淫亂的人哪，豈不知與世俗為友就是與神為敵嗎？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362619"/>
            <a:ext cx="7815943" cy="704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3.  </a:t>
            </a:r>
            <a:r>
              <a:rPr lang="zh-TW" altLang="en-US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順服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2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59229" y="1186004"/>
            <a:ext cx="11081657" cy="558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太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6:12】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免我們的債，如同我們免了人的債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457200" lvl="0" inden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約一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1:9】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我們若認自己的罪，神是信實的，是公義的，必要赦免我們的罪，洗淨我們一切的不義。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457200" lvl="0" inden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詩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19:12】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願你赦免我隱而未現的過錯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457200" lvl="0" inden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雅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5: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16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你們要彼此認罪，互相代求，使你們可以得醫治。義人祈禱所發的力量是大有功效的。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425513"/>
            <a:ext cx="7815943" cy="76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4.  </a:t>
            </a:r>
            <a:r>
              <a:rPr lang="zh-CN" altLang="en-US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認罪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1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1169512" y="634333"/>
            <a:ext cx="8748665" cy="5567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zh-CN" altLang="en-US" sz="4800" b="1" dirty="0">
                <a:latin typeface="+mn-ea"/>
              </a:rPr>
              <a:t>主要內容</a:t>
            </a:r>
            <a:r>
              <a:rPr lang="en-US" altLang="zh-CN" sz="4800" b="1" dirty="0">
                <a:latin typeface="+mn-ea"/>
              </a:rPr>
              <a:t>:</a:t>
            </a:r>
          </a:p>
          <a:p>
            <a:pPr marL="342900" indent="-685800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什麽是禱告</a:t>
            </a:r>
            <a:endParaRPr lang="en-US" altLang="zh-CN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685800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神為什麽要我們禱告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685800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禱告的果效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685800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有果效之禱告的要點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342900" indent="-685800">
              <a:lnSpc>
                <a:spcPct val="108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禱告的應答</a:t>
            </a:r>
            <a:endParaRPr lang="en-US" altLang="zh-CN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11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59229" y="1186004"/>
            <a:ext cx="11081657" cy="558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可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11:25】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你們站著禱告的時候，若想起有人得罪你們，就當饒恕他，好叫你們在天上的父也饒恕你們的過犯。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太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6:1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2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15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赦免我們的罪，如同我們赦免了那些得罪我們的人。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另譯）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…… 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你們饒恕人的過犯，你們的天父也必饒恕你們的過犯。你們不饒恕人的過犯，你們的天父也必不饒恕你們的過犯。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賽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59:1</a:t>
            </a:r>
            <a:r>
              <a:rPr lang="en-US" altLang="zh-TW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耶和華的膀臂並非縮短不能拯救，耳朵並非發沉不能聽見；但你們的罪孽使你們與神隔絕，你們的罪惡使他掩面不聽你們。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425513"/>
            <a:ext cx="7815943" cy="76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5.  </a:t>
            </a:r>
            <a:r>
              <a:rPr lang="zh-CN" altLang="en-US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赦免別人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7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59229" y="1186004"/>
            <a:ext cx="11081657" cy="558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雅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4:6】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神阻擋驕傲的人，賜恩給謙卑的人。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0">
              <a:lnSpc>
                <a:spcPct val="112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雅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4:10】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務要在主面前自卑，主就必叫你們升高。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0">
              <a:lnSpc>
                <a:spcPct val="108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路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18:10</a:t>
            </a:r>
            <a:r>
              <a:rPr lang="en-US" altLang="zh-TW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14】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有兩個人上殿裡去禱告，一個是法利賽人，一個是稅吏。法利賽人站著，自言自語地禱告說，神啊，我感謝你，我不像別人勒索、不義、姦淫，也不像這個稅吏。我一個禮拜禁食兩次，凡我所得的都捐上十分之一。那稅吏遠遠地站著，連舉目望天也不敢，只捶著胸說，神啊，開恩可憐我這個罪人！我告訴你們，這人回家去比那人倒算為義了。因為凡自高的，必降為卑；自卑的，必升為高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425513"/>
            <a:ext cx="7815943" cy="76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altLang="zh-TW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6.  </a:t>
            </a:r>
            <a:r>
              <a:rPr lang="zh-CN" altLang="en-US" sz="3600" b="1" dirty="0">
                <a:solidFill>
                  <a:prstClr val="black"/>
                </a:solidFill>
                <a:latin typeface="DengXian" panose="02010600030101010101" pitchFamily="2" charset="-122"/>
              </a:rPr>
              <a:t>謙卑</a:t>
            </a:r>
          </a:p>
        </p:txBody>
      </p:sp>
    </p:spTree>
    <p:extLst>
      <p:ext uri="{BB962C8B-B14F-4D97-AF65-F5344CB8AC3E}">
        <p14:creationId xmlns:p14="http://schemas.microsoft.com/office/powerpoint/2010/main" val="34001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261257" y="1099457"/>
            <a:ext cx="11179629" cy="5667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申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9:25</a:t>
            </a:r>
            <a:r>
              <a:rPr lang="en-US" altLang="zh-TW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26】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我因耶和華說要滅絕你們，就在耶和華面前照舊俯伏四十晝夜。我祈禱耶和華說，主耶和華啊，求你不要滅絕你的百姓！他們是你的產業，是你用大力救贖的，用大能從埃及領出來的。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創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32:26】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你不給我祝福，我就不容你去。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路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6:12】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耶穌出去上山禱告，整夜禱告神。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可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14:39】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耶穌又去禱告，說的話還是與先前一樣。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林後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12:8】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 為這事，我三次求過主，叫這刺離開我。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帖前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5:17】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 不住地禱告。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西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4:2】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 你們要恆切禱告，在此警醒、感恩。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08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08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indent="0">
              <a:lnSpc>
                <a:spcPct val="108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337458"/>
            <a:ext cx="7815943" cy="67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altLang="zh-TW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7.  </a:t>
            </a:r>
            <a:r>
              <a:rPr lang="zh-TW" altLang="en-US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David" panose="020E0502060401010101" pitchFamily="34" charset="-79"/>
              </a:rPr>
              <a:t>長時間地持續禱告</a:t>
            </a:r>
            <a:endParaRPr lang="zh-CN" altLang="en-US" sz="3600" b="1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24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59229" y="1186004"/>
            <a:ext cx="11165832" cy="558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0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來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5:7】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基督在肉體的時候既大聲哀哭，流淚禱告，懇求那能救他免死的主，就因他的虔誠蒙了應允。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457200" lvl="0" indent="0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但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9:17</a:t>
            </a:r>
            <a:r>
              <a:rPr lang="en-US" altLang="zh-TW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19】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們的神啊，現在求你垂聽僕人的祈禱懇求，為自己使臉光照你荒涼的聖所。我的神啊，求你側耳而聽，睜眼而看，眷顧我們荒涼之地和稱為你名下的城。我們在你面前懇求，原不是因自己的義，乃因你的大憐憫。求主垂聽，求主赦免，求主應允而行，為你自己不要遲延，我的神啊，因這城和這民都是稱為你名下的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457200" lvl="0" indent="0">
              <a:lnSpc>
                <a:spcPct val="102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摩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7:2】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主耶和華啊，求你赦免！因為雅各微弱，他怎能站立得住呢？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425513"/>
            <a:ext cx="7815943" cy="76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8.  </a:t>
            </a:r>
            <a:r>
              <a:rPr lang="zh-CN" altLang="en-US" sz="3600" b="1" dirty="0">
                <a:solidFill>
                  <a:prstClr val="black"/>
                </a:solidFill>
                <a:latin typeface="DengXian" panose="02010600030101010101" pitchFamily="2" charset="-122"/>
              </a:rPr>
              <a:t>迫切地禱告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0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59228" y="1186004"/>
            <a:ext cx="11138673" cy="558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0">
              <a:lnSpc>
                <a:spcPct val="112000"/>
              </a:lnSpc>
              <a:spcBef>
                <a:spcPts val="600"/>
              </a:spcBef>
              <a:spcAft>
                <a:spcPts val="10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詩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27:14】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要等候耶和華！當壯膽，堅固你的心！我再說，要等候耶和華！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457200" lvl="0" indent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SzPct val="125000"/>
              <a:buNone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詩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38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:15】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耶和華啊，我仰望你！主我的神啊，你必應允我！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112000"/>
              </a:lnSpc>
              <a:spcBef>
                <a:spcPts val="1500"/>
              </a:spcBef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詩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130:5</a:t>
            </a:r>
            <a:r>
              <a:rPr lang="en-US" altLang="zh-TW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6】</a:t>
            </a:r>
            <a:r>
              <a:rPr lang="zh-TW" altLang="en-US" sz="3000" dirty="0">
                <a:latin typeface="DFKai-SB" panose="03000509000000000000" pitchFamily="65" charset="-120"/>
                <a:ea typeface="DFKai-SB" panose="03000509000000000000" pitchFamily="65" charset="-120"/>
              </a:rPr>
              <a:t>我等候耶和華，我的心等候，</a:t>
            </a:r>
            <a:endParaRPr lang="en-US" altLang="zh-TW" sz="3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926080" lvl="0" indent="0">
              <a:lnSpc>
                <a:spcPct val="112000"/>
              </a:lnSpc>
              <a:spcBef>
                <a:spcPts val="300"/>
              </a:spcBef>
              <a:buSzPct val="125000"/>
              <a:buNone/>
              <a:defRPr/>
            </a:pPr>
            <a:r>
              <a:rPr lang="zh-TW" altLang="en-US" sz="3000" dirty="0">
                <a:latin typeface="DFKai-SB" panose="03000509000000000000" pitchFamily="65" charset="-120"/>
                <a:ea typeface="DFKai-SB" panose="03000509000000000000" pitchFamily="65" charset="-120"/>
              </a:rPr>
              <a:t>我也仰望他的話。</a:t>
            </a:r>
          </a:p>
          <a:p>
            <a:pPr marL="2926080" lvl="0" indent="0">
              <a:lnSpc>
                <a:spcPct val="112000"/>
              </a:lnSpc>
              <a:spcBef>
                <a:spcPts val="300"/>
              </a:spcBef>
              <a:buSzPct val="125000"/>
              <a:buNone/>
              <a:defRPr/>
            </a:pPr>
            <a:r>
              <a:rPr lang="zh-TW" altLang="en-US" sz="3000" dirty="0">
                <a:latin typeface="DFKai-SB" panose="03000509000000000000" pitchFamily="65" charset="-120"/>
                <a:ea typeface="DFKai-SB" panose="03000509000000000000" pitchFamily="65" charset="-120"/>
              </a:rPr>
              <a:t>我的心等候主，</a:t>
            </a:r>
            <a:endParaRPr lang="en-US" altLang="zh-TW" sz="3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926080" lvl="0" indent="0">
              <a:lnSpc>
                <a:spcPct val="112000"/>
              </a:lnSpc>
              <a:spcBef>
                <a:spcPts val="300"/>
              </a:spcBef>
              <a:buSzPct val="125000"/>
              <a:buNone/>
              <a:defRPr/>
            </a:pPr>
            <a:r>
              <a:rPr lang="zh-TW" altLang="en-US" sz="3000" dirty="0">
                <a:latin typeface="DFKai-SB" panose="03000509000000000000" pitchFamily="65" charset="-120"/>
                <a:ea typeface="DFKai-SB" panose="03000509000000000000" pitchFamily="65" charset="-120"/>
              </a:rPr>
              <a:t>勝於守夜的等候天亮，</a:t>
            </a:r>
            <a:endParaRPr lang="en-US" altLang="zh-TW" sz="3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926080" lvl="0" indent="0">
              <a:lnSpc>
                <a:spcPct val="112000"/>
              </a:lnSpc>
              <a:spcBef>
                <a:spcPts val="300"/>
              </a:spcBef>
              <a:buSzPct val="125000"/>
              <a:buNone/>
              <a:defRPr/>
            </a:pPr>
            <a:r>
              <a:rPr lang="zh-TW" altLang="en-US" sz="3000" dirty="0">
                <a:latin typeface="DFKai-SB" panose="03000509000000000000" pitchFamily="65" charset="-120"/>
                <a:ea typeface="DFKai-SB" panose="03000509000000000000" pitchFamily="65" charset="-120"/>
              </a:rPr>
              <a:t>勝於守夜的等候天亮。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425513"/>
            <a:ext cx="7815943" cy="76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9.  </a:t>
            </a:r>
            <a:r>
              <a:rPr lang="zh-CN" altLang="en-US" sz="3600" b="1" dirty="0">
                <a:solidFill>
                  <a:prstClr val="black"/>
                </a:solidFill>
                <a:latin typeface="DengXian" panose="02010600030101010101" pitchFamily="2" charset="-122"/>
              </a:rPr>
              <a:t>等候主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59229" y="1273628"/>
            <a:ext cx="11114314" cy="5493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但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6:10】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但以理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……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就到自己家裡（他樓上的窗戶開向耶路撒冷），一日三次雙膝跪在他神面前禱告感謝。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685800" indent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太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6:6】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你禱告的時候，要進你的內屋，關上門，禱告你在暗中的父，你父在暗中察看，必然報答你。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731520" lvl="0" indent="-45720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ct val="125000"/>
              <a:defRPr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單獨與神相處時，我們就可以向祂傾心吐意</a:t>
            </a: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425513"/>
            <a:ext cx="7815943" cy="76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altLang="zh-TW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10.  </a:t>
            </a:r>
            <a:r>
              <a:rPr lang="zh-CN" altLang="en-US" sz="3600" b="1" dirty="0">
                <a:solidFill>
                  <a:prstClr val="black"/>
                </a:solidFill>
                <a:latin typeface="DengXian" panose="02010600030101010101" pitchFamily="2" charset="-122"/>
              </a:rPr>
              <a:t>私密的禱告</a:t>
            </a:r>
          </a:p>
        </p:txBody>
      </p:sp>
    </p:spTree>
    <p:extLst>
      <p:ext uri="{BB962C8B-B14F-4D97-AF65-F5344CB8AC3E}">
        <p14:creationId xmlns:p14="http://schemas.microsoft.com/office/powerpoint/2010/main" val="1008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59229" y="1273628"/>
            <a:ext cx="11114314" cy="5493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太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18:19</a:t>
            </a:r>
            <a:r>
              <a:rPr lang="en-US" altLang="zh-TW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若是你們中間有兩個人在地上同心合意地求什麼事，我在天上的父必為他們成全。因為無論在哪裡，有兩三個人奉我的名聚會，那裡就有我在他們中間。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731520" indent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r>
              <a:rPr lang="zh-TW" altLang="en-US" sz="3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聖經裏信徒群體聚集禱告</a:t>
            </a:r>
            <a:endParaRPr lang="en-US" altLang="zh-TW" sz="3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13716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5000"/>
              <a:defRPr/>
            </a:pPr>
            <a:r>
              <a:rPr lang="zh-TW" altLang="en-US" sz="32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所羅門獻殿禱告 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王上</a:t>
            </a:r>
            <a:r>
              <a:rPr lang="en-US" altLang="zh-TW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8:22~53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137160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5000"/>
              <a:defRPr/>
            </a:pP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同心合意地高聲向神說 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徒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4:24)</a:t>
            </a:r>
          </a:p>
          <a:p>
            <a:pPr marL="1371600" lvl="0" indent="-4572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SzPct val="125000"/>
              <a:defRPr/>
            </a:pPr>
            <a:r>
              <a:rPr lang="zh-CN" altLang="en-US" sz="32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主禱文 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6:9~13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731520" indent="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SzPct val="125000"/>
              <a:buNone/>
              <a:defRPr/>
            </a:pP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425513"/>
            <a:ext cx="7815943" cy="76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altLang="zh-TW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11.  </a:t>
            </a:r>
            <a:r>
              <a:rPr lang="zh-TW" altLang="en-US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與別人一起禱</a:t>
            </a:r>
            <a:r>
              <a:rPr lang="zh-CN" altLang="en-US" sz="3600" b="1" dirty="0">
                <a:solidFill>
                  <a:prstClr val="black"/>
                </a:solidFill>
                <a:latin typeface="DengXian" panose="02010600030101010101" pitchFamily="2" charset="-122"/>
              </a:rPr>
              <a:t>告</a:t>
            </a:r>
          </a:p>
        </p:txBody>
      </p:sp>
    </p:spTree>
    <p:extLst>
      <p:ext uri="{BB962C8B-B14F-4D97-AF65-F5344CB8AC3E}">
        <p14:creationId xmlns:p14="http://schemas.microsoft.com/office/powerpoint/2010/main" val="10110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59229" y="1273628"/>
            <a:ext cx="11114314" cy="5493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680" indent="-4572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25000"/>
              <a:defRPr/>
            </a:pP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尼希米聽見猶大省遭大難，受淩辱，並且耶路撒冷的城牆拆毀，城門被火焚燒。就坐下哭泣，悲哀幾日，在天上的神面前禁食祈禱。 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尼</a:t>
            </a:r>
            <a:r>
              <a:rPr lang="en-US" altLang="zh-TW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1:3~4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868680" indent="-4572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25000"/>
              <a:defRPr/>
            </a:pP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我便禁食，披麻蒙灰，定意向主神祈禱懇求。我向耶和華我的神祈禱、認罪。 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</a:t>
            </a:r>
            <a:r>
              <a:rPr lang="en-US" altLang="zh-TW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9:3~4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868680" indent="-4572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25000"/>
              <a:defRPr/>
            </a:pP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至於這一類的鬼，若不禱告、禁食，他就不出來 。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17:21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868680" lvl="0" indent="-4572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25000"/>
              <a:defRPr/>
            </a:pP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他們侍奉主、禁食的時候，聖靈說，要為我分派巴拿巴和掃羅，去做我召他們所做的工。於是禁食、禱告，按手在他們頭上，就打發他們去了。 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徒</a:t>
            </a:r>
            <a:r>
              <a:rPr lang="en-US" altLang="zh-TW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13:2~3</a:t>
            </a:r>
            <a:r>
              <a:rPr lang="en-US" altLang="zh-TW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61257" y="425513"/>
            <a:ext cx="7815943" cy="76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en-US" altLang="zh-TW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12.  </a:t>
            </a:r>
            <a:r>
              <a:rPr lang="zh-TW" altLang="en-US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禁食禱</a:t>
            </a:r>
            <a:r>
              <a:rPr lang="zh-CN" altLang="en-US" sz="3600" b="1" dirty="0">
                <a:solidFill>
                  <a:prstClr val="black"/>
                </a:solidFill>
                <a:latin typeface="DengXian" panose="02010600030101010101" pitchFamily="2" charset="-122"/>
              </a:rPr>
              <a:t>告</a:t>
            </a:r>
          </a:p>
        </p:txBody>
      </p:sp>
    </p:spTree>
    <p:extLst>
      <p:ext uri="{BB962C8B-B14F-4D97-AF65-F5344CB8AC3E}">
        <p14:creationId xmlns:p14="http://schemas.microsoft.com/office/powerpoint/2010/main" val="23282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44032" y="1182875"/>
            <a:ext cx="10882265" cy="567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禁食</a:t>
            </a:r>
            <a:r>
              <a:rPr lang="zh-TW" altLang="en-US" sz="3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禱告的益处</a:t>
            </a:r>
            <a:r>
              <a:rPr lang="en-US" altLang="zh-TW" sz="3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endParaRPr lang="zh-TW" altLang="en-US" sz="34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1097280" lvl="0" indent="-51435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+mj-lt"/>
              <a:buAutoNum type="alphaLcParenR"/>
              <a:defRPr/>
            </a:pPr>
            <a:r>
              <a:rPr lang="zh-TW" altLang="en-US" sz="32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禁食增加了我們必須謙卑及依靠主的感受</a:t>
            </a:r>
          </a:p>
          <a:p>
            <a:pPr marL="1097280" lvl="0" indent="-51435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+mj-lt"/>
              <a:buAutoNum type="alphaLcParenR"/>
              <a:defRPr/>
            </a:pPr>
            <a:r>
              <a:rPr lang="zh-TW" altLang="en-US" sz="32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禁食使我們更多地專註在禱告上</a:t>
            </a:r>
          </a:p>
          <a:p>
            <a:pPr marL="1097280" lvl="0" indent="-51435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+mj-lt"/>
              <a:buAutoNum type="alphaLcParenR"/>
              <a:defRPr/>
            </a:pPr>
            <a:r>
              <a:rPr lang="zh-TW" altLang="en-US" sz="32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禁食是一個操練自律的好辦法</a:t>
            </a:r>
          </a:p>
          <a:p>
            <a:pPr marL="1097280" lvl="0" indent="-51435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+mj-lt"/>
              <a:buAutoNum type="alphaLcParenR"/>
              <a:defRPr/>
            </a:pPr>
            <a:r>
              <a:rPr lang="zh-TW" altLang="en-US" sz="32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禁食表達出我們禱告的熱切和急迫</a:t>
            </a:r>
            <a:endParaRPr lang="en-US" altLang="zh-TW" sz="32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82930" lvl="0" indent="0">
              <a:lnSpc>
                <a:spcPct val="108000"/>
              </a:lnSpc>
              <a:spcBef>
                <a:spcPts val="800"/>
              </a:spcBef>
              <a:spcAft>
                <a:spcPts val="600"/>
              </a:spcAft>
              <a:buSzPct val="92000"/>
              <a:buNone/>
              <a:defRPr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珥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2:12</a:t>
            </a:r>
            <a:r>
              <a:rPr lang="en-US" altLang="zh-TW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13】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耶和華說，雖然如此，你們應當禁食、哭泣、悲哀，一心歸向我。你們要撕裂心腸，不撕裂衣服，歸向耶和華你們的神。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434567" y="452672"/>
            <a:ext cx="7642634" cy="73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12. 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禁食禱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t>告</a:t>
            </a:r>
          </a:p>
        </p:txBody>
      </p:sp>
    </p:spTree>
    <p:extLst>
      <p:ext uri="{BB962C8B-B14F-4D97-AF65-F5344CB8AC3E}">
        <p14:creationId xmlns:p14="http://schemas.microsoft.com/office/powerpoint/2010/main" val="1767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272143" y="1059255"/>
            <a:ext cx="11280079" cy="5707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kumimoji="0" lang="zh-TW" alt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約一</a:t>
            </a:r>
            <a:r>
              <a:rPr kumimoji="0" lang="en-US" altLang="zh-TW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5:14</a:t>
            </a:r>
            <a:r>
              <a:rPr kumimoji="0" lang="en-US" altLang="zh-TW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~</a:t>
            </a:r>
            <a:r>
              <a:rPr kumimoji="0" lang="en-US" altLang="zh-TW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15】</a:t>
            </a:r>
            <a:r>
              <a:rPr kumimoji="0" lang="zh-TW" alt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我們若照他的旨意求什麼，他就聽我們，這是我們向他所存坦然無懼的心。既然知道他聽我們一切所求的，就知道我們所求於他的，無不得著。</a:t>
            </a:r>
            <a:endParaRPr kumimoji="0" lang="en-US" altLang="zh-TW" sz="2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腓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4:6</a:t>
            </a:r>
            <a:r>
              <a:rPr lang="en-US" altLang="zh-TW" sz="29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7】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應當一無掛慮，只要凡事藉著禱告、祈求和感謝，將你們所要的告訴神。神所賜出人意外的平安，必在基督耶穌裡保守你們的心懷意念。</a:t>
            </a:r>
            <a:endParaRPr lang="en-US" altLang="zh-TW" sz="29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48640" lvl="0" indent="0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路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11:11</a:t>
            </a:r>
            <a:r>
              <a:rPr lang="en-US" altLang="zh-TW" sz="29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13】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你們中間做父親的，誰有兒子求餅，反給他石頭呢？求魚，反拿蛇當魚給他呢？求雞蛋，反給他蠍子呢？你們雖然不好，尚且知道拿好東西給兒女，何況天父，豈不更將聖靈給求他的人嗎？</a:t>
            </a:r>
            <a:endParaRPr lang="en-US" altLang="zh-TW" sz="29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365760" lvl="1" indent="-54864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zh-TW" altLang="en-US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禱告蒙應允，贊美神，歸榮耀給神</a:t>
            </a:r>
            <a:endParaRPr lang="en-US" altLang="zh-TW" sz="32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650B72F8-766D-43E6-B2C5-8445FC3C4835}"/>
              </a:ext>
            </a:extLst>
          </p:cNvPr>
          <p:cNvSpPr txBox="1">
            <a:spLocks/>
          </p:cNvSpPr>
          <p:nvPr/>
        </p:nvSpPr>
        <p:spPr>
          <a:xfrm>
            <a:off x="272143" y="325926"/>
            <a:ext cx="7857869" cy="81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/>
            </a:pPr>
            <a:r>
              <a:rPr lang="zh-CN" altLang="en-US" sz="3500" b="1" dirty="0" smtClean="0">
                <a:solidFill>
                  <a:prstClr val="black"/>
                </a:solidFill>
                <a:latin typeface="等线" panose="02010600030101010101" pitchFamily="2" charset="-122"/>
              </a:rPr>
              <a:t>五</a:t>
            </a:r>
            <a:r>
              <a:rPr lang="zh-CN" altLang="en-US" sz="3500" b="1" dirty="0">
                <a:solidFill>
                  <a:prstClr val="black"/>
                </a:solidFill>
                <a:latin typeface="等线" panose="02010600030101010101" pitchFamily="2" charset="-122"/>
              </a:rPr>
              <a:t> </a:t>
            </a:r>
            <a:r>
              <a:rPr lang="zh-TW" altLang="en-US" sz="38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禱</a:t>
            </a:r>
            <a:r>
              <a:rPr lang="zh-TW" altLang="en-US" sz="38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告的應答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4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697117" y="1256656"/>
            <a:ext cx="10819969" cy="533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-548640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Wingdings" panose="05000000000000000000" pitchFamily="2" charset="2"/>
              <a:buChar char="v"/>
            </a:pPr>
            <a:r>
              <a:rPr lang="zh-TW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禱告是個人與神的交通</a:t>
            </a:r>
            <a:endParaRPr lang="en-US" altLang="zh-TW" sz="3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48640" lvl="1" indent="0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腓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4:6</a:t>
            </a:r>
            <a:r>
              <a:rPr lang="en-US" altLang="zh-TW" sz="32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7】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應當一無掛慮，只要凡事藉著禱告、祈求和感謝，將你們所要的告訴神。神所賜出人意外的平安，必在基督耶穌裡保守你們的心懷意念。</a:t>
            </a:r>
            <a:endParaRPr lang="en-US" altLang="zh-TW" sz="32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lvl="0" indent="-548640">
              <a:lnSpc>
                <a:spcPct val="105000"/>
              </a:lnSpc>
              <a:spcBef>
                <a:spcPts val="400"/>
              </a:spcBef>
              <a:spcAft>
                <a:spcPts val="400"/>
              </a:spcAft>
              <a:buSzPct val="80000"/>
              <a:buFont typeface="Wingdings" panose="05000000000000000000" pitchFamily="2" charset="2"/>
              <a:buChar char="v"/>
            </a:pPr>
            <a:r>
              <a:rPr lang="zh-TW" altLang="en-US" sz="36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禱告內容</a:t>
            </a:r>
            <a:endParaRPr lang="en-US" altLang="zh-TW" sz="36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48640" lvl="1" indent="0">
              <a:lnSpc>
                <a:spcPct val="105000"/>
              </a:lnSpc>
              <a:spcBef>
                <a:spcPts val="400"/>
              </a:spcBef>
              <a:buSzPct val="80000"/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代求（為自己，別人）、認罪、表達</a:t>
            </a:r>
            <a:r>
              <a:rPr lang="zh-TW" altLang="en-US" sz="3200" b="1" dirty="0" smtClean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愛慕、贊美與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感恩，以及神對我們的回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應。</a:t>
            </a:r>
            <a:endParaRPr lang="en-US" altLang="zh-TW" sz="3200" b="1" dirty="0" smtClean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48640" lvl="0" indent="0">
              <a:lnSpc>
                <a:spcPct val="108000"/>
              </a:lnSpc>
              <a:spcBef>
                <a:spcPts val="600"/>
              </a:spcBef>
              <a:spcAft>
                <a:spcPts val="400"/>
              </a:spcAft>
              <a:buNone/>
            </a:pP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伯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23:3</a:t>
            </a:r>
            <a:r>
              <a:rPr lang="en-US" altLang="zh-TW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4】</a:t>
            </a:r>
            <a:r>
              <a:rPr lang="zh-TW" altLang="en-US" sz="30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唯願我能知道在哪裡可以尋見神，能到他的臺前，我就在他面前將我的案件陳明，滿口辯白</a:t>
            </a:r>
            <a:r>
              <a:rPr lang="zh-TW" altLang="en-US" sz="3000" b="1" dirty="0" smtClean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lang="en-US" altLang="zh-TW" sz="30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FE8AC64-F154-4416-B0DF-0100622257CC}"/>
              </a:ext>
            </a:extLst>
          </p:cNvPr>
          <p:cNvSpPr txBox="1">
            <a:spLocks/>
          </p:cNvSpPr>
          <p:nvPr/>
        </p:nvSpPr>
        <p:spPr>
          <a:xfrm>
            <a:off x="533400" y="388797"/>
            <a:ext cx="10791730" cy="8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zh-CN" altLang="en-US" sz="4000" b="1" dirty="0" smtClean="0">
                <a:solidFill>
                  <a:prstClr val="black"/>
                </a:solidFill>
                <a:latin typeface="等线" panose="02010600030101010101" pitchFamily="2" charset="-122"/>
              </a:rPr>
              <a:t>一</a:t>
            </a:r>
            <a:r>
              <a:rPr lang="zh-CN" altLang="en-US" sz="4000" b="1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zh-CN" altLang="en-US" sz="4400" b="1" dirty="0">
                <a:solidFill>
                  <a:prstClr val="black"/>
                </a:solidFill>
                <a:latin typeface="+mn-ea"/>
              </a:rPr>
              <a:t>什麽是禱告</a:t>
            </a:r>
            <a:r>
              <a:rPr lang="en-US" altLang="zh-CN" sz="4400" b="1" dirty="0">
                <a:solidFill>
                  <a:prstClr val="black"/>
                </a:solidFill>
                <a:latin typeface="+mn-ea"/>
              </a:rPr>
              <a:t>?</a:t>
            </a:r>
            <a:endParaRPr lang="zh-CN" altLang="en-US" sz="4400" b="1" dirty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54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172017" y="316871"/>
            <a:ext cx="11688023" cy="6450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lvl="1" indent="-36576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SzPct val="120000"/>
            </a:pP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猶太人為彌賽亞降臨禱告祈求了幾個世紀，及至</a:t>
            </a:r>
            <a:r>
              <a:rPr lang="zh-TW" altLang="en-US" sz="30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時候滿足</a:t>
            </a: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了，神才差遣祂的兒子到世上來。（加</a:t>
            </a:r>
            <a:r>
              <a:rPr lang="en-US" altLang="zh-TW" sz="2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4:4</a:t>
            </a: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altLang="zh-TW" sz="30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48640" lvl="1" indent="-36576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SzPct val="120000"/>
            </a:pPr>
            <a:r>
              <a:rPr lang="zh-CN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经过漫长的</a:t>
            </a:r>
            <a:r>
              <a:rPr lang="zh-CN" altLang="en-US" sz="30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等待</a:t>
            </a:r>
            <a:r>
              <a:rPr lang="zh-CN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，神突然答应了我们的祷告</a:t>
            </a:r>
            <a:r>
              <a:rPr lang="zh-TW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CN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如哈拿求子多年以后生下撒母耳（撒上</a:t>
            </a:r>
            <a:r>
              <a:rPr lang="en-US" altLang="zh-CN" sz="2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1:19~20</a:t>
            </a:r>
            <a:r>
              <a:rPr lang="zh-CN" altLang="en-US" sz="3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altLang="zh-TW" sz="35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48640" lvl="0" indent="-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/>
            </a:pPr>
            <a:r>
              <a:rPr lang="zh-TW" altLang="en-US" sz="3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聖經也記載了許多未蒙應允的禱告</a:t>
            </a:r>
            <a:endParaRPr kumimoji="0" lang="en-US" altLang="zh-TW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457200" lvl="0" indent="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創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50:20】</a:t>
            </a:r>
            <a:r>
              <a:rPr lang="zh-TW" altLang="en-US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從前你們的意思是要害我，但神的意思原是好的，要保全許多人的性命，成就今日的光景。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457200" lvl="1" indent="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28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路</a:t>
            </a:r>
            <a:r>
              <a:rPr lang="en-US" altLang="zh-TW" sz="28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22:42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】</a:t>
            </a:r>
            <a:r>
              <a:rPr lang="zh-TW" altLang="en-US" sz="28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父啊！你若願意，就把這杯撤去！然而，不要成就我的意思，只要成就你的意思。</a:t>
            </a:r>
            <a:endParaRPr lang="en-US" altLang="zh-TW" sz="28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altLang="zh-TW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林後</a:t>
            </a:r>
            <a:r>
              <a:rPr lang="en-US" altLang="zh-TW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12:8</a:t>
            </a:r>
            <a:r>
              <a:rPr lang="en-US" altLang="zh-TW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9】</a:t>
            </a:r>
            <a:r>
              <a:rPr lang="zh-TW" altLang="en-US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為這事，我三次求過主，叫這刺離開我。他對我說，我的恩典夠你用的，因為我的能力是在人的軟弱上顯得完全。</a:t>
            </a:r>
            <a:endParaRPr lang="en-US" altLang="zh-TW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457200" lvl="0" indent="0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altLang="zh-TW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撒下</a:t>
            </a:r>
            <a:r>
              <a:rPr lang="en-US" altLang="zh-TW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12:16</a:t>
            </a:r>
            <a:r>
              <a:rPr lang="en-US" altLang="zh-TW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23】</a:t>
            </a:r>
            <a:r>
              <a:rPr lang="zh-TW" altLang="en-US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大衛為這孩子懇求神，而且禁食。</a:t>
            </a:r>
            <a:r>
              <a:rPr lang="en-US" altLang="zh-TW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…… </a:t>
            </a:r>
            <a:r>
              <a:rPr lang="zh-TW" altLang="en-US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大衛見臣僕彼此低聲說話，就知道孩子死了。</a:t>
            </a:r>
            <a:r>
              <a:rPr lang="en-US" altLang="zh-TW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…… </a:t>
            </a:r>
            <a:r>
              <a:rPr lang="zh-TW" altLang="en-US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大衛就從地上起來，沐浴，抹膏，換了衣裳，進耶和華的殿敬拜。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2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882713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99588" y="525101"/>
            <a:ext cx="11479794" cy="6242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7240" lvl="1" indent="-502920">
              <a:lnSpc>
                <a:spcPct val="112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我們當進入與神更深的交通，思想我們的祈求是否合神的心意，願神更新我們的心意。</a:t>
            </a:r>
            <a:endParaRPr lang="en-US" altLang="zh-TW" sz="3200" dirty="0">
              <a:solidFill>
                <a:srgbClr val="0033CC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731520" lvl="1" indent="0">
              <a:lnSpc>
                <a:spcPct val="112000"/>
              </a:lnSpc>
              <a:spcBef>
                <a:spcPts val="1000"/>
              </a:spcBef>
              <a:spcAft>
                <a:spcPts val="1200"/>
              </a:spcAft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當我們的禱告得不</a:t>
            </a:r>
            <a:r>
              <a:rPr lang="zh-TW" altLang="en-US" sz="3200" b="1" dirty="0">
                <a:solidFill>
                  <a:srgbClr val="0033CC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著應答時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，我們必須繼續信靠那一位“使萬事都互相效力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”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的神，並將我們的憂慮卸給他，因為他一直在顧念我們。我們必須持續的記住，他會賜下足夠的力量，使我們度過每一天。他也應許我們說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“我總不撇下你，也不丟棄你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”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731520" lvl="1" indent="0">
              <a:lnSpc>
                <a:spcPct val="112000"/>
              </a:lnSpc>
              <a:spcBef>
                <a:spcPts val="1200"/>
              </a:spcBef>
              <a:buNone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不論禱告是否蒙應允，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都當贊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美</a:t>
            </a:r>
            <a:r>
              <a:rPr lang="zh-TW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神，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731520" lvl="1" indent="0">
              <a:lnSpc>
                <a:spcPct val="112000"/>
              </a:lnSpc>
              <a:spcBef>
                <a:spcPts val="0"/>
              </a:spcBef>
              <a:buNone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         歸榮耀給神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0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97971" y="1180373"/>
            <a:ext cx="11843658" cy="5413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2900" b="1" dirty="0" smtClean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太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6:8】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你們沒有祈求以先，你們所需用的，你們的父早已知道了。</a:t>
            </a:r>
            <a:endParaRPr lang="en-US" altLang="zh-TW" sz="29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48640" lvl="0" indent="-365760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SzPct val="120000"/>
            </a:pPr>
            <a:r>
              <a:rPr lang="zh-TW" altLang="en-US" sz="32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禱告表達出我們信靠神， 而且也是增長我們對祂信靠的一個方法。</a:t>
            </a:r>
            <a:endParaRPr lang="en-US" altLang="zh-TW" sz="3200" b="1" dirty="0">
              <a:solidFill>
                <a:srgbClr val="0033CC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4864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路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11:11</a:t>
            </a:r>
            <a:r>
              <a:rPr lang="en-US" altLang="zh-TW" sz="29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13】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你們中間做父親的，誰有兒子求餅，反給他石頭呢？求魚，反拿蛇當魚給他呢？求雞蛋，反給他蠍子呢？你們雖然不好，尚且知道拿好東西給兒女，何況天父，豈不更將聖靈給求他的人嗎</a:t>
            </a:r>
            <a:r>
              <a:rPr lang="zh-TW" altLang="en-US" sz="2900" b="1" dirty="0" smtClean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？</a:t>
            </a:r>
            <a:endParaRPr lang="en-US" altLang="zh-TW" sz="2900" b="1" dirty="0" smtClean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640080" lvl="0" indent="-457200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SzPct val="120000"/>
            </a:pPr>
            <a:r>
              <a:rPr lang="zh-TW" altLang="en-US" sz="32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禱告帶領我們進入與神更深的交通，而祂因愛我們，就喜悅我們與祂交通。</a:t>
            </a:r>
          </a:p>
          <a:p>
            <a:pPr marL="640080" lvl="0" indent="-457200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SzPct val="120000"/>
            </a:pPr>
            <a:r>
              <a:rPr lang="zh-TW" altLang="en-US" sz="32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神要讓我們這受造之人在禱告中參與那些在永恒裏很重要的活動</a:t>
            </a:r>
            <a:r>
              <a:rPr lang="zh-TW" altLang="en-US" sz="3200" b="1" dirty="0" smtClean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32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91440" indent="0">
              <a:lnSpc>
                <a:spcPct val="108000"/>
              </a:lnSpc>
              <a:spcAft>
                <a:spcPts val="1200"/>
              </a:spcAft>
              <a:buNone/>
            </a:pPr>
            <a:endParaRPr lang="en-US" altLang="zh-TW" sz="36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91440" lvl="0" indent="0">
              <a:lnSpc>
                <a:spcPct val="108000"/>
              </a:lnSpc>
              <a:spcBef>
                <a:spcPts val="0"/>
              </a:spcBef>
              <a:buNone/>
            </a:pPr>
            <a:endParaRPr lang="en-US" altLang="zh-TW" sz="36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91440" indent="0">
              <a:lnSpc>
                <a:spcPct val="100000"/>
              </a:lnSpc>
              <a:buNone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FE8AC64-F154-4416-B0DF-0100622257CC}"/>
              </a:ext>
            </a:extLst>
          </p:cNvPr>
          <p:cNvSpPr txBox="1">
            <a:spLocks/>
          </p:cNvSpPr>
          <p:nvPr/>
        </p:nvSpPr>
        <p:spPr>
          <a:xfrm>
            <a:off x="425513" y="353085"/>
            <a:ext cx="10899618" cy="82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zh-CN" altLang="en-US" sz="3600" b="1" dirty="0" smtClean="0">
                <a:solidFill>
                  <a:prstClr val="black"/>
                </a:solidFill>
                <a:latin typeface="等线" panose="02010600030101010101" pitchFamily="2" charset="-122"/>
              </a:rPr>
              <a:t>二 </a:t>
            </a:r>
            <a:r>
              <a:rPr lang="zh-TW" altLang="en-US" sz="4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神為什麽要我們禱告</a:t>
            </a:r>
            <a:r>
              <a:rPr lang="zh-CN" altLang="en-US" sz="40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66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95873" y="1511929"/>
            <a:ext cx="11045013" cy="521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0" lvl="0" indent="-457200">
              <a:lnSpc>
                <a:spcPct val="108000"/>
              </a:lnSpc>
              <a:spcAft>
                <a:spcPts val="1200"/>
              </a:spcAft>
              <a:buSzPct val="120000"/>
            </a:pPr>
            <a:r>
              <a:rPr lang="zh-TW" altLang="en-US" sz="3600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禱告帶領我們進入與神更深的交通，而祂因愛我們，就喜悅我們與祂交通。</a:t>
            </a:r>
          </a:p>
          <a:p>
            <a:pPr marL="1097280" lvl="0" indent="-457200">
              <a:lnSpc>
                <a:spcPct val="108000"/>
              </a:lnSpc>
              <a:buSzPct val="120000"/>
            </a:pPr>
            <a:r>
              <a:rPr lang="zh-TW" altLang="en-US" sz="3600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神要讓我們這受造之人在禱告中參與那些在永恒裏很重要的活動。</a:t>
            </a:r>
            <a:endParaRPr kumimoji="0" lang="en-US" altLang="zh-TW" sz="36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FE8AC64-F154-4416-B0DF-0100622257CC}"/>
              </a:ext>
            </a:extLst>
          </p:cNvPr>
          <p:cNvSpPr txBox="1">
            <a:spLocks/>
          </p:cNvSpPr>
          <p:nvPr/>
        </p:nvSpPr>
        <p:spPr>
          <a:xfrm>
            <a:off x="631370" y="488887"/>
            <a:ext cx="10693759" cy="891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二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神為什麽要我們禱告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1097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511630" y="1511929"/>
            <a:ext cx="9410968" cy="5214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685800">
              <a:lnSpc>
                <a:spcPct val="108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zh-TW" altLang="en-US" sz="3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問題：</a:t>
            </a:r>
            <a:endParaRPr lang="en-US" altLang="zh-TW" sz="3800" b="1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lvl="2" indent="-54864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禱告是否不僅對我們有好處，也影響到神和世界？</a:t>
            </a:r>
            <a:endParaRPr lang="en-US" altLang="zh-TW" sz="36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1143000" lvl="5" indent="-54864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禱告是如何產生果效的？</a:t>
            </a:r>
            <a:endParaRPr kumimoji="0" lang="en-US" altLang="zh-TW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FE8AC64-F154-4416-B0DF-0100622257CC}"/>
              </a:ext>
            </a:extLst>
          </p:cNvPr>
          <p:cNvSpPr txBox="1">
            <a:spLocks/>
          </p:cNvSpPr>
          <p:nvPr/>
        </p:nvSpPr>
        <p:spPr>
          <a:xfrm>
            <a:off x="511630" y="388797"/>
            <a:ext cx="10813500" cy="8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zh-CN" altLang="en-US" sz="4000" b="1" dirty="0" smtClean="0">
                <a:solidFill>
                  <a:prstClr val="black"/>
                </a:solidFill>
                <a:latin typeface="等线" panose="02010600030101010101" pitchFamily="2" charset="-122"/>
              </a:rPr>
              <a:t>三</a:t>
            </a:r>
            <a:r>
              <a:rPr lang="zh-CN" altLang="en-US" sz="4000" b="1" dirty="0">
                <a:solidFill>
                  <a:prstClr val="black"/>
                </a:solidFill>
                <a:latin typeface="等线" panose="02010600030101010101" pitchFamily="2" charset="-122"/>
              </a:rPr>
              <a:t> </a:t>
            </a:r>
            <a:r>
              <a:rPr lang="zh-TW" altLang="en-US" sz="44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禱</a:t>
            </a:r>
            <a:r>
              <a:rPr lang="zh-TW" altLang="en-US" sz="44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告的果效</a:t>
            </a:r>
          </a:p>
        </p:txBody>
      </p:sp>
    </p:spTree>
    <p:extLst>
      <p:ext uri="{BB962C8B-B14F-4D97-AF65-F5344CB8AC3E}">
        <p14:creationId xmlns:p14="http://schemas.microsoft.com/office/powerpoint/2010/main" val="34569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477767" y="979717"/>
            <a:ext cx="11065402" cy="5769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雅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4:2】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你們得不著，是因為你們不求。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路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11:9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~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10】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你們祈求，就給你們；尋找，就尋見；叩門，就給你們開門。因為凡祈求的，就得著；尋找的，就尋見；叩門的，就給他開門。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出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32:9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~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13】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耶和華對摩西說，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… 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我要向他們發烈怒，將他們滅絕，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… 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摩西便懇求耶和華他的神說，耶和華啊，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… 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求你轉意，不發你的烈怒；後悔，不降禍與你的百姓。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… 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於是耶和華後悔，不把所說的禍降於他的百姓。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代下</a:t>
            </a:r>
            <a:r>
              <a:rPr kumimoji="0" lang="en-US" altLang="zh-TW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7:14】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這稱為我名下的子民，若是自卑，禱告，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尋求我的面，轉離他們的惡行，我必從天上垂聽，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赦免他們的罪，醫治他們的地。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9144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91440" marR="0" lvl="0" indent="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9144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FE8AC64-F154-4416-B0DF-0100622257CC}"/>
              </a:ext>
            </a:extLst>
          </p:cNvPr>
          <p:cNvSpPr txBox="1">
            <a:spLocks/>
          </p:cNvSpPr>
          <p:nvPr/>
        </p:nvSpPr>
        <p:spPr>
          <a:xfrm>
            <a:off x="648831" y="263031"/>
            <a:ext cx="7190158" cy="8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A. 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禱告改變神作為的方式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7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271604" y="1130890"/>
            <a:ext cx="11362099" cy="5618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lvl="0" indent="0">
              <a:lnSpc>
                <a:spcPct val="95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提前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2:5】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只有一位神，在神和人中間只有一位中保，</a:t>
            </a:r>
            <a:endParaRPr lang="en-US" altLang="zh-TW" sz="32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48640" lvl="0" indent="0">
              <a:lnSpc>
                <a:spcPct val="9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 乃是降世為人的基督耶穌。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457200" lvl="0" inden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zh-TW" altLang="en-US" sz="34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問題：</a:t>
            </a:r>
          </a:p>
          <a:p>
            <a:pPr marL="1143000" lvl="0" indent="-594360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zh-TW" altLang="en-US" sz="34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神會垂聽那些不信靠耶穌之人的禱告嗎？</a:t>
            </a:r>
          </a:p>
          <a:p>
            <a:pPr marL="548640" lvl="0" inden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約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14:6】</a:t>
            </a: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耶穌說，我就是道路、真理、生命。</a:t>
            </a:r>
            <a:endParaRPr lang="en-US" altLang="zh-TW" sz="32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48640" lvl="0" indent="0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         若不藉著我，沒有人能到父那裡去。</a:t>
            </a: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gSong" panose="02010609060101010101" pitchFamily="49" charset="-122"/>
              <a:ea typeface="FangSong" panose="02010609060101010101" pitchFamily="49" charset="-122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FE8AC64-F154-4416-B0DF-0100622257CC}"/>
              </a:ext>
            </a:extLst>
          </p:cNvPr>
          <p:cNvSpPr txBox="1">
            <a:spLocks/>
          </p:cNvSpPr>
          <p:nvPr/>
        </p:nvSpPr>
        <p:spPr>
          <a:xfrm>
            <a:off x="558297" y="263031"/>
            <a:ext cx="10912444" cy="867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TW" sz="3500" b="1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B. </a:t>
            </a:r>
            <a:r>
              <a:rPr lang="zh-TW" altLang="en-US" sz="35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使禱告產生果效的是中保耶穌基督</a:t>
            </a:r>
            <a:endParaRPr kumimoji="0" lang="zh-CN" alt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7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D5DF330-CA6D-477F-8EB6-84F78BA0A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144000" y="4019176"/>
            <a:ext cx="3048000" cy="2838824"/>
          </a:xfrm>
          <a:effectLst>
            <a:outerShdw blurRad="139700" sx="1000" sy="1000" algn="ctr" rotWithShape="0">
              <a:schemeClr val="bg2">
                <a:lumMod val="90000"/>
              </a:scheme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FE464BE-FD0A-4483-A5FA-98C71E3259CF}"/>
              </a:ext>
            </a:extLst>
          </p:cNvPr>
          <p:cNvSpPr txBox="1">
            <a:spLocks/>
          </p:cNvSpPr>
          <p:nvPr/>
        </p:nvSpPr>
        <p:spPr>
          <a:xfrm>
            <a:off x="380247" y="362139"/>
            <a:ext cx="11570327" cy="6387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問題：</a:t>
            </a:r>
            <a:r>
              <a:rPr kumimoji="0" lang="en-US" altLang="zh-TW" sz="3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b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) </a:t>
            </a:r>
            <a:r>
              <a:rPr lang="zh-TW" altLang="en-US" sz="3200" b="1" dirty="0">
                <a:solidFill>
                  <a:srgbClr val="0033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舊約時代信徒如何藉著禱告透過中保來到神面前？</a:t>
            </a:r>
            <a:endParaRPr lang="en-US" altLang="zh-TW" sz="3200" b="1" dirty="0">
              <a:solidFill>
                <a:srgbClr val="0033CC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37210" lvl="0" indent="-36576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25000"/>
              <a:defRPr/>
            </a:pPr>
            <a:r>
              <a:rPr lang="zh-TW" altLang="en-US" sz="31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耶穌作為中保的工作，在舊約時代是藉著祭祀體系和聖殿裏祭祀所獻的祭物而預表出來。</a:t>
            </a:r>
            <a:r>
              <a:rPr lang="zh-TW" altLang="en-US" sz="29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（來</a:t>
            </a:r>
            <a:r>
              <a:rPr lang="en-US" altLang="zh-TW" sz="29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7:23-28</a:t>
            </a:r>
            <a:r>
              <a:rPr lang="zh-TW" altLang="en-US" sz="29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r>
              <a:rPr lang="en-US" altLang="zh-TW" sz="29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8:1-6</a:t>
            </a:r>
            <a:r>
              <a:rPr lang="zh-TW" altLang="en-US" sz="29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</a:t>
            </a:r>
            <a:r>
              <a:rPr lang="en-US" altLang="zh-TW" sz="29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9:1-14</a:t>
            </a:r>
            <a:r>
              <a:rPr lang="zh-TW" altLang="en-US" sz="29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等）</a:t>
            </a:r>
            <a:endParaRPr lang="en-US" altLang="zh-TW" sz="29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537210" lvl="0" indent="-36576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SzPct val="125000"/>
              <a:defRPr/>
            </a:pPr>
            <a:r>
              <a:rPr lang="zh-TW" altLang="en-US" sz="31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我們不須僅停留在聖殿的外面，而是進入至聖所。</a:t>
            </a: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kumimoji="0" lang="en-US" altLang="zh-TW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【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來</a:t>
            </a:r>
            <a:r>
              <a:rPr kumimoji="0" lang="en-US" altLang="zh-TW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4:14</a:t>
            </a:r>
            <a:r>
              <a:rPr lang="en-US" altLang="zh-TW" sz="29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16</a:t>
            </a:r>
            <a:r>
              <a:rPr kumimoji="0" lang="en-US" altLang="zh-TW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gSong" panose="02010609060101010101" pitchFamily="49" charset="-122"/>
                <a:ea typeface="FangSong" panose="02010609060101010101" pitchFamily="49" charset="-122"/>
                <a:cs typeface="+mn-cs"/>
              </a:rPr>
              <a:t>】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我們既然有一位已經升入高天尊榮的大祭司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就是神的兒子耶穌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便當持定所承認的道。因我們的大祭司並非不能體恤我們的軟弱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他也曾凡事受過試探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與我們一樣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只是他沒有犯罪。所以我們只管坦然無懼地來到施恩的寶座前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為要得憐恤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蒙恩惠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,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做隨時的幫助。</a:t>
            </a:r>
            <a:endParaRPr lang="en-US" altLang="zh-TW" sz="29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【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來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10:19</a:t>
            </a:r>
            <a:r>
              <a:rPr lang="en-US" altLang="zh-TW" sz="29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20】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我們</a:t>
            </a:r>
            <a:r>
              <a:rPr lang="en-US" altLang="zh-TW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</a:t>
            </a:r>
            <a:r>
              <a:rPr lang="zh-TW" altLang="en-US" sz="2900" b="1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因耶穌的血得以坦然進入至聖所，是藉著他給我們開了一條又新又活的路。</a:t>
            </a:r>
            <a:endParaRPr lang="en-US" altLang="zh-TW" sz="2900" b="1" dirty="0">
              <a:solidFill>
                <a:prstClr val="black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39496" indent="-36576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31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有一位大祭司治理神的家</a:t>
            </a:r>
            <a:r>
              <a:rPr lang="zh-TW" altLang="en-US" sz="3200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en-US" altLang="zh-TW" sz="3200" dirty="0">
                <a:solidFill>
                  <a:prstClr val="black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… </a:t>
            </a:r>
            <a:r>
              <a:rPr lang="zh-CN" altLang="en-US" sz="31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就当存着诚心和充足的信心来到神面前。</a:t>
            </a:r>
            <a:r>
              <a:rPr lang="zh-CN" altLang="en-US" sz="29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（来</a:t>
            </a:r>
            <a:r>
              <a:rPr lang="en-US" altLang="zh-CN" sz="29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10:21-22</a:t>
            </a:r>
            <a:r>
              <a:rPr lang="zh-CN" altLang="en-US" sz="29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zh-TW" altLang="en-US" sz="29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873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Words>5182</Words>
  <Application>Microsoft Office PowerPoint</Application>
  <PresentationFormat>Custom</PresentationFormat>
  <Paragraphs>180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禱 告 《系統神學》– 古德恩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Zhanshe Ju</dc:creator>
  <cp:lastModifiedBy>Administrator</cp:lastModifiedBy>
  <cp:revision>200</cp:revision>
  <dcterms:created xsi:type="dcterms:W3CDTF">2019-07-17T14:47:39Z</dcterms:created>
  <dcterms:modified xsi:type="dcterms:W3CDTF">2019-08-18T13:05:05Z</dcterms:modified>
</cp:coreProperties>
</file>