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slides/slide47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2.xml" ContentType="application/vnd.openxmlformats-officedocument.presentationml.slide+xml"/>
  <Override PartName="/ppt/slides/slide24.xml" ContentType="application/vnd.openxmlformats-officedocument.presentationml.slide+xml"/>
  <Override PartName="/ppt/slides/slide19.xml" ContentType="application/vnd.openxmlformats-officedocument.presentationml.slide+xml"/>
  <Override PartName="/ppt/slides/slide1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_rels/slide47.xml.rels" ContentType="application/vnd.openxmlformats-package.relationships+xml"/>
  <Override PartName="/ppt/slides/_rels/slide21.xml.rels" ContentType="application/vnd.openxmlformats-package.relationships+xml"/>
  <Override PartName="/ppt/slides/_rels/slide32.xml.rels" ContentType="application/vnd.openxmlformats-package.relationships+xml"/>
  <Override PartName="/ppt/slides/_rels/slide20.xml.rels" ContentType="application/vnd.openxmlformats-package.relationships+xml"/>
  <Override PartName="/ppt/slides/_rels/slide31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22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5.xml.rels" ContentType="application/vnd.openxmlformats-package.relationships+xml"/>
  <Override PartName="/ppt/slides/_rels/slide27.xml.rels" ContentType="application/vnd.openxmlformats-package.relationships+xml"/>
  <Override PartName="/ppt/slides/_rels/slide19.xml.rels" ContentType="application/vnd.openxmlformats-package.relationships+xml"/>
  <Override PartName="/ppt/slides/_rels/slide12.xml.rels" ContentType="application/vnd.openxmlformats-package.relationships+xml"/>
  <Override PartName="/ppt/slides/_rels/slide4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25.xml.rels" ContentType="application/vnd.openxmlformats-package.relationships+xml"/>
  <Override PartName="/ppt/slides/_rels/slide6.xml.rels" ContentType="application/vnd.openxmlformats-package.relationships+xml"/>
  <Override PartName="/ppt/slides/_rels/slide28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23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24.xml.rels" ContentType="application/vnd.openxmlformats-package.relationships+xml"/>
  <Override PartName="/ppt/slides/_rels/slide9.xml.rels" ContentType="application/vnd.openxmlformats-package.relationships+xml"/>
  <Override PartName="/ppt/slides/_rels/slide17.xml.rels" ContentType="application/vnd.openxmlformats-package.relationships+xml"/>
  <Override PartName="/ppt/slides/_rels/slide29.xml.rels" ContentType="application/vnd.openxmlformats-package.relationships+xml"/>
  <Override PartName="/ppt/slides/_rels/slide10.xml.rels" ContentType="application/vnd.openxmlformats-package.relationships+xml"/>
  <Override PartName="/ppt/slides/_rels/slide26.xml.rels" ContentType="application/vnd.openxmlformats-package.relationships+xml"/>
  <Override PartName="/ppt/slides/_rels/slide30.xml.rels" ContentType="application/vnd.openxmlformats-package.relationships+xml"/>
  <Override PartName="/ppt/slides/_rels/slide33.xml.rels" ContentType="application/vnd.openxmlformats-package.relationships+xml"/>
  <Override PartName="/ppt/slides/_rels/slide44.xml.rels" ContentType="application/vnd.openxmlformats-package.relationships+xml"/>
  <Override PartName="/ppt/slides/_rels/slide34.xml.rels" ContentType="application/vnd.openxmlformats-package.relationships+xml"/>
  <Override PartName="/ppt/slides/_rels/slide45.xml.rels" ContentType="application/vnd.openxmlformats-package.relationships+xml"/>
  <Override PartName="/ppt/slides/_rels/slide35.xml.rels" ContentType="application/vnd.openxmlformats-package.relationships+xml"/>
  <Override PartName="/ppt/slides/_rels/slide36.xml.rels" ContentType="application/vnd.openxmlformats-package.relationships+xml"/>
  <Override PartName="/ppt/slides/_rels/slide37.xml.rels" ContentType="application/vnd.openxmlformats-package.relationships+xml"/>
  <Override PartName="/ppt/slides/_rels/slide38.xml.rels" ContentType="application/vnd.openxmlformats-package.relationships+xml"/>
  <Override PartName="/ppt/slides/_rels/slide39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6.xml.rels" ContentType="application/vnd.openxmlformats-package.relationships+xml"/>
  <Override PartName="/ppt/slides/slide5.xml" ContentType="application/vnd.openxmlformats-officedocument.presentationml.slide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6.xml" ContentType="application/vnd.openxmlformats-officedocument.presentationml.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7.xml" ContentType="application/vnd.openxmlformats-officedocument.presentationml.slide+xml"/>
  <Override PartName="/ppt/slides/slide29.xml" ContentType="application/vnd.openxmlformats-officedocument.presentationml.slid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8100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620000" y="3085560"/>
            <a:ext cx="8100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162000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77044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58520" y="136800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7097400" y="136800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1620000" y="308556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58520" y="308556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7097400" y="3085560"/>
            <a:ext cx="26078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620000" y="1368000"/>
            <a:ext cx="8100000" cy="3288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8100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620000" y="216000"/>
            <a:ext cx="8100000" cy="4340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2000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770440" y="308556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770440" y="1368000"/>
            <a:ext cx="39524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1620000" y="3085560"/>
            <a:ext cx="8100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0"/>
            <a:ext cx="10085760" cy="567000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1620000" y="216000"/>
            <a:ext cx="8100000" cy="936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pPr algn="ctr"/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Click to edit the title text format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1620000" y="1368000"/>
            <a:ext cx="8100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Click to edit the outline text format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lvl="1" marL="864000" indent="-324000">
              <a:spcAft>
                <a:spcPts val="848"/>
              </a:spcAft>
              <a:buClr>
                <a:srgbClr val="0066ff"/>
              </a:buClr>
              <a:buSzPct val="40000"/>
              <a:buFont typeface="Symbol" charset="2"/>
              <a:buChar char=""/>
            </a:pPr>
            <a:r>
              <a:rPr b="0" lang="en-US" sz="2090" spc="-1" strike="noStrike">
                <a:solidFill>
                  <a:srgbClr val="050505"/>
                </a:solidFill>
                <a:latin typeface="Arial"/>
              </a:rPr>
              <a:t>Second Outline Level</a:t>
            </a:r>
            <a:endParaRPr b="0" lang="en-US" sz="2090" spc="-1" strike="noStrike">
              <a:solidFill>
                <a:srgbClr val="050505"/>
              </a:solidFill>
              <a:latin typeface="Arial"/>
            </a:endParaRPr>
          </a:p>
          <a:p>
            <a:pPr lvl="2" marL="1296000" indent="-288000">
              <a:spcAft>
                <a:spcPts val="632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50505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50505"/>
              </a:solidFill>
              <a:latin typeface="Arial"/>
            </a:endParaRPr>
          </a:p>
          <a:p>
            <a:pPr lvl="3" marL="1728000" indent="-216000">
              <a:spcAft>
                <a:spcPts val="422"/>
              </a:spcAft>
              <a:buClr>
                <a:srgbClr val="0066ff"/>
              </a:buClr>
              <a:buSzPct val="40000"/>
              <a:buFont typeface="Symbol" charset="2"/>
              <a:buChar char=""/>
            </a:pPr>
            <a:r>
              <a:rPr b="0" lang="en-US" sz="1500" spc="-1" strike="noStrike">
                <a:solidFill>
                  <a:srgbClr val="050505"/>
                </a:solidFill>
                <a:latin typeface="Arial"/>
              </a:rPr>
              <a:t>Fourth Outline Level</a:t>
            </a:r>
            <a:endParaRPr b="0" lang="en-US" sz="1500" spc="-1" strike="noStrike">
              <a:solidFill>
                <a:srgbClr val="050505"/>
              </a:solidFill>
              <a:latin typeface="Arial"/>
            </a:endParaRPr>
          </a:p>
          <a:p>
            <a:pPr lvl="4" marL="2160000" indent="-216000">
              <a:spcAft>
                <a:spcPts val="21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050505"/>
                </a:solidFill>
                <a:latin typeface="Arial"/>
              </a:rPr>
              <a:t>Fifth Outline Level</a:t>
            </a:r>
            <a:endParaRPr b="0" lang="en-US" sz="1500" spc="-1" strike="noStrike">
              <a:solidFill>
                <a:srgbClr val="050505"/>
              </a:solidFill>
              <a:latin typeface="Arial"/>
            </a:endParaRPr>
          </a:p>
          <a:p>
            <a:pPr lvl="5" marL="2592000" indent="-216000">
              <a:spcAft>
                <a:spcPts val="21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050505"/>
                </a:solidFill>
                <a:latin typeface="Arial"/>
              </a:rPr>
              <a:t>Sixth Outline Level</a:t>
            </a:r>
            <a:endParaRPr b="0" lang="en-US" sz="1500" spc="-1" strike="noStrike">
              <a:solidFill>
                <a:srgbClr val="050505"/>
              </a:solidFill>
              <a:latin typeface="Arial"/>
            </a:endParaRPr>
          </a:p>
          <a:p>
            <a:pPr lvl="6" marL="3024000" indent="-216000">
              <a:spcAft>
                <a:spcPts val="21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1500" spc="-1" strike="noStrike">
                <a:solidFill>
                  <a:srgbClr val="050505"/>
                </a:solidFill>
                <a:latin typeface="Arial"/>
              </a:rPr>
              <a:t>Seventh Outline Level</a:t>
            </a:r>
            <a:endParaRPr b="0" lang="en-US" sz="15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1584000" y="516492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Arial"/>
              </a:rPr>
              <a:t>&lt;date/time&gt;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987000" y="5164920"/>
            <a:ext cx="319500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Arial"/>
              </a:rPr>
              <a:t>&lt;footer&gt;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5164920"/>
            <a:ext cx="2348280" cy="3906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fld id="{08E440E2-0C48-41C4-BA09-0D59CBD09CEA}" type="slidenum">
              <a:rPr b="0" lang="en-US" sz="1400" spc="-1" strike="noStrike">
                <a:latin typeface="Arial"/>
              </a:rPr>
              <a:t>&lt;number&gt;</a:t>
            </a:fld>
            <a:endParaRPr b="0" lang="en-US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1620000" y="-542880"/>
            <a:ext cx="8100000" cy="24541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br/>
            <a:br/>
            <a:br/>
            <a:r>
              <a:rPr b="1" lang="en-US" sz="4800" spc="-1" strike="noStrike">
                <a:solidFill>
                  <a:srgbClr val="050505"/>
                </a:solidFill>
                <a:latin typeface="Times New Roman"/>
              </a:rPr>
              <a:t>27</a:t>
            </a:r>
            <a:r>
              <a:rPr b="1" lang="en-US" sz="4800" spc="-1" strike="noStrike">
                <a:solidFill>
                  <a:srgbClr val="050505"/>
                </a:solidFill>
                <a:latin typeface="Times New Roman"/>
              </a:rPr>
              <a:t>章 基督的贖罪</a:t>
            </a:r>
            <a:br/>
            <a:endParaRPr b="0" lang="en-US" sz="48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en-US" sz="3200" spc="-1" strike="noStrike">
                <a:latin typeface="Times New Roman"/>
              </a:rPr>
              <a:t>   </a:t>
            </a:r>
            <a:r>
              <a:rPr b="1" lang="en-US" sz="3200" spc="-1" strike="noStrike">
                <a:latin typeface="Times New Roman"/>
              </a:rPr>
              <a:t> </a:t>
            </a:r>
            <a:r>
              <a:rPr b="1" lang="en-US" sz="3200" spc="-1" strike="noStrike">
                <a:latin typeface="Times New Roman"/>
              </a:rPr>
              <a:t>贖罪的原因與性質。</a:t>
            </a:r>
            <a:endParaRPr b="0" lang="en-US" sz="3200" spc="-1" strike="noStrike">
              <a:latin typeface="Times New Roman"/>
            </a:endParaRPr>
          </a:p>
          <a:p>
            <a:pPr algn="ctr"/>
            <a:r>
              <a:rPr b="1" lang="en-US" sz="3200" spc="-1" strike="noStrike">
                <a:latin typeface="Times New Roman"/>
              </a:rPr>
              <a:t>    </a:t>
            </a:r>
            <a:r>
              <a:rPr b="1" lang="en-US" sz="3200" spc="-1" strike="noStrike">
                <a:latin typeface="Times New Roman"/>
              </a:rPr>
              <a:t>為何主基督必須死﹖</a:t>
            </a:r>
            <a:endParaRPr b="0" lang="en-US" sz="3200" spc="-1" strike="noStrike">
              <a:latin typeface="Times New Roman"/>
            </a:endParaRPr>
          </a:p>
          <a:p>
            <a:pPr algn="ctr"/>
            <a:r>
              <a:rPr b="1" lang="en-US" sz="3200" spc="-1" strike="noStrike">
                <a:latin typeface="Times New Roman"/>
              </a:rPr>
              <a:t>      </a:t>
            </a:r>
            <a:r>
              <a:rPr b="1" lang="en-US" sz="3200" spc="-1" strike="noStrike">
                <a:latin typeface="Times New Roman"/>
              </a:rPr>
              <a:t>耶穌的死真能救贖</a:t>
            </a:r>
            <a:r>
              <a:rPr b="1" lang="en-US" sz="3200" spc="-1" strike="noStrike">
                <a:latin typeface="Times New Roman"/>
              </a:rPr>
              <a:t>﹖</a:t>
            </a:r>
            <a:endParaRPr b="0" lang="en-US" sz="3200" spc="-1" strike="noStrike">
              <a:latin typeface="Times New Roman"/>
            </a:endParaRPr>
          </a:p>
          <a:p>
            <a:pPr algn="ctr"/>
            <a:r>
              <a:rPr b="1" lang="en-US" sz="3200" spc="-1" strike="noStrike">
                <a:latin typeface="Times New Roman"/>
              </a:rPr>
              <a:t>       </a:t>
            </a:r>
            <a:r>
              <a:rPr b="1" lang="en-US" sz="3200" spc="-1" strike="noStrike">
                <a:latin typeface="Times New Roman"/>
              </a:rPr>
              <a:t>基督曾下到陰間嗎﹖</a:t>
            </a:r>
            <a:endParaRPr b="0" lang="en-US" sz="3200" spc="-1" strike="noStrike">
              <a:latin typeface="Times New Roman"/>
            </a:endParaRPr>
          </a:p>
          <a:p>
            <a:pPr algn="ctr"/>
            <a:r>
              <a:rPr b="1" lang="en-US" sz="3200" spc="-1" strike="noStrike">
                <a:latin typeface="Times New Roman"/>
              </a:rPr>
              <a:t>      </a:t>
            </a:r>
            <a:r>
              <a:rPr b="1" lang="en-US" sz="3200" spc="-1" strike="noStrike">
                <a:latin typeface="Times New Roman"/>
              </a:rPr>
              <a:t>主基督贖罪的程度</a:t>
            </a:r>
            <a:r>
              <a:rPr b="1" lang="en-US" sz="3200" spc="-1" strike="noStrike">
                <a:latin typeface="Times New Roman"/>
              </a:rPr>
              <a:t>。</a:t>
            </a:r>
            <a:endParaRPr b="0" lang="en-US" sz="32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基督的贖罪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(Atonement)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1512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為何要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如何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如何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贖罪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人類始祖犯罪後用他們想出的方法去解決問題。創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3:7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他們二人的眼睛就明亮了，才知道自己是赤身露體，便拿無花果樹的葉子為自己編做裙子。但是神更正了他們的辦法。創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3:21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耶和華神為亞當和他妻子用皮子做衣服給他們穿。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利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17:11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因為活物的生命是在血中。我把這血賜給你們，可以在壇上為你們的生命贖罪；因血裡有生命，所以能贖罪。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基督的贖罪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(Atonement)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1512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為何要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如何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為何非要基督才能代贖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為何非要基督才能代贖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1315080" y="1368000"/>
            <a:ext cx="840492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羅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8:3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律法既因肉體軟弱，有所不能行的，神就差遣自己的兒子，成為罪身的形狀，作了贖罪祭，在肉體中定了罪案，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林前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15:45-48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經上也是這樣記著說：首先的人亞當成了有靈的活人；末後的亞當成了叫人活的靈。但屬靈的不在先，屬血氣的在先，以後才有屬靈的。頭一個人是出於地，乃屬土；第二個人是出於天。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世界上有卵生的你能相信，有胎生的你也能相信，為什麼你就不能相信有靈生的呢？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基督的贖罪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(Atonement)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1512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為何要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如何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為何非要基督才能代贖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舊約有無依據啟示預表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2400" spc="-1" strike="noStrike">
                <a:solidFill>
                  <a:srgbClr val="050505"/>
                </a:solidFill>
                <a:latin typeface="Times New Roman"/>
              </a:rPr>
              <a:t>舊約有無依據啟示預表</a:t>
            </a:r>
            <a:endParaRPr b="0" lang="en-US" sz="24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71" name="TextShape 2"/>
          <p:cNvSpPr txBox="1"/>
          <p:nvPr/>
        </p:nvSpPr>
        <p:spPr>
          <a:xfrm>
            <a:off x="1620000" y="1368000"/>
            <a:ext cx="8100000" cy="3719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以賽亞書 第五十三章是非常具代表性的基督贖罪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啟示預表。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摩西五經所提贖罪及代贖律例已非常清楚明確地告知我們如何贖罪。只是耶穌未降世前用動物代替預表。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利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17:11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因為活物的生命是在血中。我把這血賜給你們，可以在壇上為你們的生命贖罪；因血裡有生命，所以能贖罪。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舊約最驚人的預言是關於彌賽亞，即是耶穌基督的來臨。舊約中至少有三百處直接提到基督，包括基督降生之地，如何長大，以及受死的方式和地點。所有這些預言都已應驗。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基督的贖罪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(Atonement)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73" name="TextShape 2"/>
          <p:cNvSpPr txBox="1"/>
          <p:nvPr/>
        </p:nvSpPr>
        <p:spPr>
          <a:xfrm>
            <a:off x="1512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4000"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為何要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如何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為何非要基督才能代贖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舊約有無依據啟示預表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神是否有義務幫人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為何神不救贖墮落天使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神是否有義務幫人或天使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贖罪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75" name="TextShape 2"/>
          <p:cNvSpPr txBox="1"/>
          <p:nvPr/>
        </p:nvSpPr>
        <p:spPr>
          <a:xfrm>
            <a:off x="1620000" y="1368000"/>
            <a:ext cx="8100000" cy="3741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神造天使稱之為使役的靈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聖經沒有提到神給天使贖罪的機會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，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但聖經清楚提到只有三分之一的天使犯罪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，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而另外三分之二沒有犯罪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但人不一樣，神是按祂的形象造人的，絕不是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使役的靈而是自由的靈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，是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有自由意志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就是因為人有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自由意志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，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羅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3:23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因為世人都犯了罪，虧缺了神的榮耀；所以按律法都是死路一條沒有例外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而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神立下的解決辦法只有一條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，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就是由基督耶穌代贖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，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若沒有基督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代贖，人就只能與神隔離。神的公義與慈愛對人就失去意義，更沒有關係了，但神是永遠讓人有路可走的神。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天使與人是不一樣的所以是無法相提並論的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  <p:sp>
        <p:nvSpPr>
          <p:cNvPr id="76" name="TextShape 3"/>
          <p:cNvSpPr txBox="1"/>
          <p:nvPr/>
        </p:nvSpPr>
        <p:spPr>
          <a:xfrm>
            <a:off x="5793480" y="4906440"/>
            <a:ext cx="485640" cy="44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spAutoFit/>
          </a:bodyPr>
          <a:p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基督贖罪的性質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78" name="TextShape 2"/>
          <p:cNvSpPr txBox="1"/>
          <p:nvPr/>
        </p:nvSpPr>
        <p:spPr>
          <a:xfrm>
            <a:off x="1512000" y="137844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1.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基督為我們順服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主動的順服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active obedience)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2.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基督為我們受苦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被動的順服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passive obedience)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基督事功的這二方面，</a:t>
            </a: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主要的重點和影響都不在我們身上，而是在父神身上。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耶穌站在我們的地位順服父神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並滿足律法要求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祂站在我們的地位替我們受苦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受父神本要施加於我們的懲罰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.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1546560" y="20556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基督為我們順服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主動的順服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active obedience)</a:t>
            </a:r>
            <a:endParaRPr b="0" lang="en-US" sz="24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80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基督必須活出完全順服神的生活，才能為我們贏得公義。祂必須代表我們一生順服律法，以至於祂因完全順服而有的功德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(merit)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聖子本來就與聖父同尊同榮，不需活出完全順服的生活，但為了我們人，必須</a:t>
            </a: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盡諸般的義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，否則我們就不會有順服的紀錄。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羅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5:19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因一人的悖逆，眾人成為罪人；照樣，因一人的順從，眾人也成為義了。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以賽亞書 第五十三章</a:t>
            </a:r>
            <a:endParaRPr b="0" lang="en-US" sz="24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1620000" y="936000"/>
            <a:ext cx="8100000" cy="3720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78000"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我們所傳的有誰信呢？耶和華的膀臂向誰顯露呢？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他在耶和華面前生長如嫩芽，像根出於乾地。他無佳形美容；我們看見他的時候，也無美貌使我們羨慕他。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他被藐視，被人厭棄；多受痛苦，常經憂患。他被藐視，好像被人掩面不看的一樣；我們也不尊重他。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他誠然擔當我們的憂患，背負我們的痛苦；我們卻以為他受責罰，被神擊打苦待了。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基督為我們受苦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被動的順服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passive obedience)</a:t>
            </a:r>
            <a:endParaRPr b="0" lang="en-US" sz="24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82" name="TextShape 2"/>
          <p:cNvSpPr txBox="1"/>
          <p:nvPr/>
        </p:nvSpPr>
        <p:spPr>
          <a:xfrm>
            <a:off x="1452240" y="1152000"/>
            <a:ext cx="8100000" cy="41230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一生受苦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賽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53:3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他被藐視，被人厭棄；多受痛苦，常經憂患。他被藐視，好像被人掩面不看的一樣；我們也不尊重他。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十字架上的痛苦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太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26:38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我心裡甚是憂傷，幾乎要死；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耶穌所經歷十字架上痛苦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分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4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個層面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十字架上痛苦的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4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個層面</a:t>
            </a:r>
            <a:endParaRPr b="0" lang="en-US" sz="24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84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1.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肉身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的痛苦與死亡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2.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背負罪的痛苦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賽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53:6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我們都如羊走迷；各人偏行己路；耶和華使我們眾人的罪孽都歸在他身上。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彼前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2:24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他被掛在木頭上，親身擔當了我們的罪，使我們既然在罪上死，就得以在義上活。因他受的鞭傷，你們便得了醫治。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十字架上痛苦的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4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個層面</a:t>
            </a:r>
            <a:endParaRPr b="0" lang="en-US" sz="24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97000"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3.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被神棄絕的痛苦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太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26:56b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當下，門徒都離開他逃走了。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太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27:46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b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我的神！我的神！為什麼離棄我？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4.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背負神憤怒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的痛苦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羅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3:25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神設立耶穌作挽回祭，是憑著耶穌的血，藉著人的信，要顯明神的義；因為他用忍耐的心寬容人先時所犯的罪，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神將世人所有的罪所累積的憤怒，都發洩在自己兒子的身上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進一步了解基督的死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1.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父神所施加的懲罰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賽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53:6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我們都如羊走迷；各人偏行己路；耶和華使我們眾人的罪孽都歸在他身上。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2.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並</a:t>
            </a: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非永久的受苦卻是完全的清償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賽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53:11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他必看見自己勞苦的功效，便心滿意足。有許多人因認識我的義僕得稱為義；並且他要擔當他們的罪孽。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來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9:25-26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也不是多次將自己獻上，像那大祭司每年帶著牛羊的血進入聖所，如果這樣，他從創世以來，就必多次受苦了。但如今在這末世顯現一次，把自己獻為祭，好除掉罪。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進一步了解基督的死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3.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基督之血的意義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利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17:11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因為活物的生命是在血中。我把這血賜給你們，可以在壇上為你們的生命贖罪；因血裡有生命，所以能贖罪。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4.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基督的死乃是代替受罰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基督的死是受罰，但不是因耶穌有罪，而是代替世人的罪，所以又稱代贖論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新約描述基督贖罪的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4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個層面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我們身為罪人都因者基督的死而完全滿足了被贖的需要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1.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我們應當承受罪的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懲罰而死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2.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我們應當背負神對罪的忿怒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3.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我們因罪而與神隔離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4.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我們被罪惡和撒但的國度捆綁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其他有關基督贖罪的觀點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84000"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付贖金給撒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但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道德影響論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    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牠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主張神並不要求人為罪付上代價且基督之死僅是神認同人的      苦難至死的方式藉此神的愛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榜樣論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   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牠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主張基督的死提供我們完全信靠順服神的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榜樣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4.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治理論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    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牠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主張神不是真要人為罪付代價而是神可以將那個要求放到一      邊而逕自赦免罪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基督曾降到陰間嗎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?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本章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{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基督的贖罪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}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，用超過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1/4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篇幅來討論此議題，想來應有二目的，一是很重要，另一是很有爭議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首先請看看本書作者在下二頁所提出的討論架構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我們將對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肉身的</a:t>
            </a:r>
            <a:r>
              <a:rPr b="1" lang="en-US" sz="3300" spc="-1" strike="noStrike">
                <a:solidFill>
                  <a:srgbClr val="ff0000"/>
                </a:solidFill>
                <a:latin typeface="Times New Roman"/>
              </a:rPr>
              <a:t>死亡</a:t>
            </a: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，</a:t>
            </a:r>
            <a:r>
              <a:rPr b="1" lang="en-US" sz="3300" spc="-1" strike="noStrike">
                <a:solidFill>
                  <a:srgbClr val="ff0000"/>
                </a:solidFill>
                <a:latin typeface="Times New Roman"/>
              </a:rPr>
              <a:t>陰間及復活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定義做進一步確認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最後再回到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基督曾降到陰間嗎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這個議題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基督曾降到陰間嗎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?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1440000" y="1368000"/>
            <a:ext cx="8100000" cy="403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作者認為使徒信經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不是聖經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部分不太洽當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1.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我信上帝，全能的父， 創造天地的主。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2.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我信我主耶穌基督，上帝的獨生子；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3.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因著聖靈感孕，從童貞女馬利亞所生； 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4.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在本丟彼拉多手下受難，被釘在十字架上，受死，埋葬；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5. 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降在陰間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；第三天從死里復活；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6.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後升天，坐在全能父上帝的右邊；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7.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將來必從那里降臨，審判活人，死人。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8.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我信聖靈；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9.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我信聖而公之教會；我信聖徒相通；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10.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我信罪得赦免，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11.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我信身體復活；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2.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我信永生。阿們！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有關支持</a:t>
            </a:r>
            <a:r>
              <a:rPr b="0" lang="en-US" sz="3300" spc="-1" strike="noStrike">
                <a:solidFill>
                  <a:srgbClr val="ff4000"/>
                </a:solidFill>
                <a:latin typeface="Times New Roman"/>
              </a:rPr>
              <a:t>基督降到陰間</a:t>
            </a:r>
            <a:r>
              <a:rPr b="0" lang="en-US" sz="3300" spc="-1" strike="noStrike">
                <a:solidFill>
                  <a:srgbClr val="000000"/>
                </a:solidFill>
                <a:latin typeface="Times New Roman"/>
              </a:rPr>
              <a:t>的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經文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1296000" y="1080000"/>
            <a:ext cx="8424000" cy="417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徒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2:27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因你必不將我的靈魂撇在</a:t>
            </a:r>
            <a:r>
              <a:rPr b="0" lang="en-US" sz="2400" spc="-1" strike="noStrike">
                <a:solidFill>
                  <a:srgbClr val="ff4000"/>
                </a:solidFill>
                <a:latin typeface="Arial"/>
              </a:rPr>
              <a:t>陰間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，也不叫你的聖者見朽壞。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羅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10:6-7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惟有出於信心的義如此說：你不要心裡說：誰要升到天上去呢？就是要領下基督來；誰要下到</a:t>
            </a:r>
            <a:r>
              <a:rPr b="0" lang="en-US" sz="2400" spc="-1" strike="noStrike">
                <a:solidFill>
                  <a:srgbClr val="ff4000"/>
                </a:solidFill>
                <a:latin typeface="Arial"/>
              </a:rPr>
              <a:t>陰間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去呢？就是要領基督從死裡上來。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弗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4:9-10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既說升上，豈不是先降在</a:t>
            </a:r>
            <a:r>
              <a:rPr b="0" lang="en-US" sz="2400" spc="-1" strike="noStrike">
                <a:solidFill>
                  <a:srgbClr val="ff4000"/>
                </a:solidFill>
                <a:latin typeface="Arial"/>
              </a:rPr>
              <a:t>地下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嗎？那降下的，就是遠升諸天之上要充滿萬有的。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4.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彼前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3:18-20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因基督也曾一次為罪受苦，就是義的代替不義的，為要引我們到神面前。按著肉體說，他被治死；按著靈性說，他復活了。他藉這靈曾去傳道給那些在</a:t>
            </a:r>
            <a:r>
              <a:rPr b="0" lang="en-US" sz="2400" spc="-1" strike="noStrike">
                <a:solidFill>
                  <a:srgbClr val="ff4000"/>
                </a:solidFill>
                <a:latin typeface="Arial"/>
              </a:rPr>
              <a:t>監獄裡的靈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聽，就是那從前在挪亞預備方舟、神容忍等待的時候，不信從的人。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5.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彼前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4:6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為此，就是</a:t>
            </a:r>
            <a:r>
              <a:rPr b="0" lang="en-US" sz="2400" spc="-1" strike="noStrike">
                <a:solidFill>
                  <a:srgbClr val="ff4000"/>
                </a:solidFill>
                <a:latin typeface="Arial"/>
              </a:rPr>
              <a:t>死人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也曾有福音傳給他們，要叫他們的肉體按著人受審判，他們的靈性卻靠神活著。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1536120" y="-151092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1656000" y="418680"/>
            <a:ext cx="7791840" cy="48567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哪知他為我們的過犯受害，為我們的罪孽壓傷。因他受的刑罰，我們得平安；因他受的鞭傷，我們得醫治。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我們都如羊走迷；各人偏行己路；耶和華使我們眾人的罪孽都歸在他身上。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他被欺壓，在受苦的時候卻不開口；他像羊羔被牽到宰殺之地，又像羊在剪毛的人手下無聲，他也是這樣不開口。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因受欺壓和審判，他被奪去，至於他同世的人，誰想他受鞭打、從活人之地被剪除，是因我百姓的罪過呢？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使徒信經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受死；埋葬；降在陰間；復活</a:t>
            </a: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；升天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讓我們先討論</a:t>
            </a:r>
            <a:r>
              <a:rPr b="0" lang="en-US" sz="3200" spc="-1" strike="noStrike">
                <a:solidFill>
                  <a:srgbClr val="ff0000"/>
                </a:solidFill>
                <a:latin typeface="Arial"/>
              </a:rPr>
              <a:t>死亡；陰間；復活</a:t>
            </a:r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；的定義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肉身</a:t>
            </a:r>
            <a:r>
              <a:rPr b="1" lang="en-US" sz="3300" spc="-1" strike="noStrike">
                <a:solidFill>
                  <a:srgbClr val="ff0000"/>
                </a:solidFill>
                <a:latin typeface="Times New Roman"/>
              </a:rPr>
              <a:t>死亡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的定義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一般人對死的定義是相對於生命體存在（存活）的生命現象，指維持一個生物存活的所有生物學功能的永久終止。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肉身</a:t>
            </a:r>
            <a:r>
              <a:rPr b="1" lang="en-US" sz="3300" spc="-1" strike="noStrike">
                <a:solidFill>
                  <a:srgbClr val="ff0000"/>
                </a:solidFill>
                <a:latin typeface="Times New Roman"/>
              </a:rPr>
              <a:t>死亡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的定義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一般人對死的定義是相對於生命體存在（存活）的生命現象，指維持一個生物存活的所有生物學功能的永久終止。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基督徒把死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睡了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一般定義為：「人肉體活動的結束，靈魂與身體的分離」就是死。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那靈魂與肉體分開之後，靈魂會怎樣？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>
              <a:spcAft>
                <a:spcPts val="1060"/>
              </a:spcAft>
            </a:pPr>
            <a:br/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那靈魂與肉體分開之後，靈魂會怎樣？</a:t>
            </a:r>
            <a:endParaRPr b="0" lang="en-US" sz="24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耶穌講述財主與乞丐拉撒路的經文中（路十六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19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～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28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），肉體的生命結束後，靈魂的生命還是繼續的。因這經文中的人物是有名有姓的敘述，所以我們相信這是一段真實事跡，而且義人與惡人還可對話，同在一所在地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?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也許我們可以這樣認知，人死後應是在啟示錄所指的陰間停留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人死後靈魂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脫離了時空的限制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?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但仍有某種限制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總結聖經對人死的敘述與要件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1620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肉體活動的結束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。創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3:19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你必汗流滿面才得糊口，直到你歸了土，因為你是從土而出的。你本是塵土，仍要歸於塵土。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靈魂與身體的分離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。王上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17:22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耶和華應允以利亞的話，孩子的靈魂仍入他的身體，他就活了。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陰間是靈魂與身體分離後靈魂的歸處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限制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詩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89:48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誰能常活免死、救他的靈魂脫離陰間的權柄呢？徒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2:31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就預先看明這事，講論基督復活說：他的靈魂不撇在陰間；他的肉身也不見朽壞。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ff0000"/>
                </a:solidFill>
                <a:latin typeface="Times New Roman"/>
              </a:rPr>
              <a:t>陰間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在聖經的描述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1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1620000" y="1368000"/>
            <a:ext cx="8100000" cy="374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希伯來文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Sheol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在《舊約》有廣泛的涵義，可指陰間、墳墓、死亡、下面的世界、地的深處，是義人和不義的人、信與不信神的人死後都要去的地方。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「我必悲哀著下陰間，到我兒子那裡。」（創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37:35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）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「他若在你們所行的路上遭害，那便是你們使我白髮蒼蒼、悲悲慘慘地下陰間去了。」（創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42:38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）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《舊約》形容惡人的死也是下入陰間，論可拉一黨的刑罰說：「這樣，他們和一切屬他們的，都活活地墜落陰間；地口在他們上頭照舊合閉，他們就從會中滅亡。」（民十六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33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）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陰間在聖經的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描述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2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1620000" y="1368000"/>
            <a:ext cx="8100000" cy="388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《舊約》形容義人的死也是下入陰間，詩篇作者說：「因為我心裡滿了患難；我的性命臨近陰間。」何西阿先知說：「我必救贖他們脫離陰間，救贖他們脫離死亡。死亡啊，你的災害在哪裡呢？陰間啊，你的毀滅在哪裡呢？」（何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13:14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）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《舊約》也說到陰間是刑罰惡人的地方，神的怒火必在那裡燒起：「因為在我怒中有火燒起，直燒到極深的陰間。」（申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32:22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）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《新約》對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Hades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的用法與《舊約》的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Sheol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很相似，</a:t>
            </a: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主要不是用人的時空觀念指一個固定的地方，而是死亡權勢的靈界。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陰間在聖經的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描述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3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1620000" y="1368000"/>
            <a:ext cx="8100000" cy="36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《新約》用睡來表達死亡（徒七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60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，十三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36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；林前十五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6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、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20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、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51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；帖前四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13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～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15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；約十一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11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），用睡來表達死是真理的啟示，因為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睡了的人必定會醒過來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。這是指基督復臨時，信徒身體復活進入永恆而言。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在路加書財主的比喻中：財主在陰間而拉撒路在樂園裡，各有不同的遭遇。在這裡出現一個問題，就是樂園與陰間的距離，是否短到可以對話？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當然我們不能用物質界的時空觀念來量度靈界，因這是個奧祕。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看來還無法清楚明白的定義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陰間這個詞因它已牽涉到靈界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聖經對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主耶穌死而</a:t>
            </a:r>
            <a:r>
              <a:rPr b="1" lang="en-US" sz="3300" spc="-1" strike="noStrike">
                <a:solidFill>
                  <a:srgbClr val="ff0000"/>
                </a:solidFill>
                <a:latin typeface="Times New Roman"/>
              </a:rPr>
              <a:t>復活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的敘述與要件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1620000" y="1368000"/>
            <a:ext cx="8100000" cy="374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1.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要有已死的事實與經歷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   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四福音書對耶穌死在十架上確定死亡有深刻的描述。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   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四福音書對耶穌被埋葬三天，亦有深刻的描述。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2.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復活的要件是勝過陰間的權柄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（權柄：原文是門），不再受陰間的轄制且掙脫了死亡的鎖鏈。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3.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有永活的生命不會再經歷肉身與靈魂的死亡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徒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2:31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就預先看明這事，講論基督復活說：他的靈魂不撇在陰間；他的肉身也不見朽壞。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 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1656000" y="348840"/>
            <a:ext cx="8100000" cy="947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2400" spc="-1" strike="noStrike">
                <a:solidFill>
                  <a:srgbClr val="050505"/>
                </a:solidFill>
                <a:latin typeface="Times New Roman"/>
              </a:rPr>
              <a:t>羅</a:t>
            </a:r>
            <a:r>
              <a:rPr b="0" lang="en-US" sz="2400" spc="-1" strike="noStrike">
                <a:solidFill>
                  <a:srgbClr val="050505"/>
                </a:solidFill>
                <a:latin typeface="Times New Roman"/>
              </a:rPr>
              <a:t>10:6-7 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惟有出於信心的義如此說：你不要心裡說：誰要升到天上去呢？就是要領下基督來；誰要</a:t>
            </a:r>
            <a:r>
              <a:rPr b="0" lang="en-US" sz="3300" spc="-1" strike="noStrike">
                <a:solidFill>
                  <a:srgbClr val="ff0000"/>
                </a:solidFill>
                <a:latin typeface="Times New Roman"/>
              </a:rPr>
              <a:t>下到陰間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去呢？就是要領基督從死裡上來。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1060920" y="1553040"/>
            <a:ext cx="8100000" cy="3072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作者對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誰要下到陰間去呢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?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陰間解釋為深淵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，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並以深淵與天上作文字上的對比。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誰要到一個進不去的高處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天上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)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或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一個進不去的低處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深處或死亡之地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)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找基督呢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?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作者對此經文提出找不到肯定或否定下到陰間的看法。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1630440" y="-143784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1567800" y="394560"/>
            <a:ext cx="8100000" cy="48805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他雖然未行強暴，口中也沒有詭詐，人還使他與惡人同埋；誰知死的時候與財主同葬。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耶和華卻定意將他壓傷，使他受痛苦。耶和華以他為贖罪祭。他必看見後裔，並且延長年日。耶和華所喜悅的事必在他手中亨通。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他必看見自己勞苦的功效，便心滿意足。有許多人因認識我的義僕得稱為義；並且他要擔當他們的罪孽。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所以，我要使他與位大的同分，與強盛的均分擄物。因為他將命傾倒，以致於死；他也被列在罪犯之中。他卻擔當多人的罪，又為罪犯代求。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弗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4:9-10 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既說升上，豈不是先降在</a:t>
            </a:r>
            <a:r>
              <a:rPr b="0" lang="en-US" sz="3300" spc="-1" strike="noStrike">
                <a:solidFill>
                  <a:srgbClr val="ff0000"/>
                </a:solidFill>
                <a:latin typeface="Times New Roman"/>
              </a:rPr>
              <a:t>地下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嗎？那降下的，就是遠升諸天之上要充滿萬有的。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1620000" y="1368000"/>
            <a:ext cx="8100000" cy="36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作者對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地下解釋為較低微的領域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即地上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)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升到天上的基督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祂的升天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)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，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就是早先從天上下來的同一位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作者對此經文提出從天而降已經發生過了，當然就是基督降世為人之時，所以這一節說的是道成肉身，並不是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下到陰間。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1620000" y="0"/>
            <a:ext cx="8100000" cy="1556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br/>
            <a:br/>
            <a:r>
              <a:rPr b="0" lang="en-US" sz="2000" spc="-1" strike="noStrike">
                <a:solidFill>
                  <a:srgbClr val="050505"/>
                </a:solidFill>
                <a:latin typeface="Arial"/>
              </a:rPr>
              <a:t>彼前</a:t>
            </a:r>
            <a:r>
              <a:rPr b="0" lang="en-US" sz="2000" spc="-1" strike="noStrike">
                <a:solidFill>
                  <a:srgbClr val="050505"/>
                </a:solidFill>
                <a:latin typeface="Arial"/>
              </a:rPr>
              <a:t>3:18-20 </a:t>
            </a:r>
            <a:r>
              <a:rPr b="0" lang="en-US" sz="2000" spc="-1" strike="noStrike">
                <a:solidFill>
                  <a:srgbClr val="050505"/>
                </a:solidFill>
                <a:latin typeface="Arial"/>
              </a:rPr>
              <a:t>因基督也曾一次為罪受苦，就是義的代替不義的，為要引我們到神面前。按著肉體說，他被治死；按著靈性說，他復活了。他藉這靈曾去傳道給那些在監獄裡的靈聽，就是那從前在挪亞預備方舟、神容忍等待的時候，不信從的人。</a:t>
            </a:r>
            <a:endParaRPr b="0" lang="en-US" sz="20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1620000" y="1751760"/>
            <a:ext cx="8100000" cy="3576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作者提出幾個對此經文的看法供參考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這是指基督在陰間講道嗎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?(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有第二次機會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這是指基督向墮落的天使傳道嗎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?(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神的救贖對象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這是指基督向舊約時代聖徒宣告釋放嗎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?(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因沒趕上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4.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作者提出他的解釋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這段經文不是指基督在祂死後與復活之前所做的事</a:t>
            </a:r>
            <a:r>
              <a:rPr b="0" lang="en-US" sz="2000" spc="-1" strike="noStrike">
                <a:solidFill>
                  <a:srgbClr val="050505"/>
                </a:solidFill>
                <a:latin typeface="Arial"/>
              </a:rPr>
              <a:t>，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而是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祂在挪亞的時候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在屬靈境界的實存裡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r>
              <a:rPr b="0" lang="en-US" sz="2000" spc="-1" strike="noStrike">
                <a:solidFill>
                  <a:srgbClr val="050505"/>
                </a:solidFill>
                <a:latin typeface="Arial"/>
              </a:rPr>
              <a:t>，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挪亞造方舟時</a:t>
            </a:r>
            <a:r>
              <a:rPr b="0" lang="en-US" sz="2000" spc="-1" strike="noStrike">
                <a:solidFill>
                  <a:srgbClr val="050505"/>
                </a:solidFill>
                <a:latin typeface="Arial"/>
              </a:rPr>
              <a:t>，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基督在靈裡曾透過挪亞向他周圍敵對而不信的人傳道</a:t>
            </a:r>
            <a:r>
              <a:rPr b="0" lang="en-US" sz="2000" spc="-1" strike="noStrike">
                <a:solidFill>
                  <a:srgbClr val="050505"/>
                </a:solidFill>
                <a:latin typeface="Arial"/>
              </a:rPr>
              <a:t>。</a:t>
            </a:r>
            <a:endParaRPr b="0" lang="en-US" sz="20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彼前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4:6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為此，就是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死人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也曾有福音傳給他們，要叫他們的肉體按著人受審判，他們的靈性卻靠神活著。</a:t>
            </a:r>
            <a:endParaRPr b="0" lang="en-US" sz="24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1577880" y="1451880"/>
            <a:ext cx="8100000" cy="33721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作者提出如果指的是基督曾下到陰間傳福音給那些已死的人聽呢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?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那就是死後有第二次得救機會的經文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所以作者認為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死人是指已經死了的人，但福音傳給他們的時候它們是還活在世上的。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徒</a:t>
            </a:r>
            <a:r>
              <a:rPr b="0" lang="en-US" sz="2400" spc="-1" strike="noStrike">
                <a:solidFill>
                  <a:srgbClr val="050505"/>
                </a:solidFill>
                <a:latin typeface="Times New Roman"/>
              </a:rPr>
              <a:t>2:27 </a:t>
            </a:r>
            <a:r>
              <a:rPr b="0" lang="en-US" sz="2400" spc="-1" strike="noStrike">
                <a:solidFill>
                  <a:srgbClr val="050505"/>
                </a:solidFill>
                <a:latin typeface="Times New Roman"/>
              </a:rPr>
              <a:t>因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你必不將我的靈魂撇在</a:t>
            </a:r>
            <a:r>
              <a:rPr b="0" lang="en-US" sz="3300" spc="-1" strike="noStrike">
                <a:solidFill>
                  <a:srgbClr val="ff0000"/>
                </a:solidFill>
                <a:latin typeface="Times New Roman"/>
              </a:rPr>
              <a:t>陰間</a:t>
            </a:r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也不叫你的聖者見朽壞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1584000" y="1368000"/>
            <a:ext cx="8100000" cy="3888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本書論點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: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基督死後進入了陰間較持否定看法而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將陰間解釋為墳墓、死亡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。所以不支持基督降到陰間的理論。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主耶穌受死埋入墳墓三天後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約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40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小時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從死里復活。林前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15:4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而且埋葬了；又照聖經所說，第三天復活了。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徒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2:31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就預先看明這事，講論基督復活說：他的靈魂不撇在陰間；他的肉身也不見朽壞。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啟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1:18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又是那存活的；我曾死過，現在又活了，直活到永永遠遠；並且拿著死亡和陰間的鑰匙。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本書論點 </a:t>
            </a:r>
            <a:br/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對於</a:t>
            </a:r>
            <a:r>
              <a:rPr b="0" lang="en-US" sz="2400" spc="-1" strike="noStrike">
                <a:solidFill>
                  <a:srgbClr val="ff4000"/>
                </a:solidFill>
                <a:latin typeface="Arial"/>
              </a:rPr>
              <a:t>基督降到陰間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持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否定之見</a:t>
            </a:r>
            <a:endParaRPr b="0" lang="en-US" sz="24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30" name="TextShape 2"/>
          <p:cNvSpPr txBox="1"/>
          <p:nvPr/>
        </p:nvSpPr>
        <p:spPr>
          <a:xfrm>
            <a:off x="1584000" y="1336680"/>
            <a:ext cx="8313840" cy="3631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約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19:30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耶穌嘗了那醋，就說：成了！便低下頭，將靈魂交付神了。作者指出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那一霎間完成了不再與神隔絕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，所以祂不會降到陰間，而是立刻進入父神的同在裏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468a1a"/>
                </a:solidFill>
                <a:latin typeface="Arial"/>
              </a:rPr>
              <a:t>但是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，約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20:17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耶穌說：</a:t>
            </a:r>
            <a:r>
              <a:rPr b="0" lang="en-US" sz="2400" spc="-1" strike="noStrike">
                <a:solidFill>
                  <a:srgbClr val="ff0000"/>
                </a:solidFill>
                <a:latin typeface="Arial"/>
              </a:rPr>
              <a:t>不要摸我，因我還沒有升上去見我的父。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你往我弟兄那裡去，告訴他們說，我要升上去見我的父，也是你們的父，見我的神，也是你們的神。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作者對於使徒信經有關</a:t>
            </a:r>
            <a:r>
              <a:rPr b="0" lang="en-US" sz="2400" spc="-1" strike="noStrike">
                <a:solidFill>
                  <a:srgbClr val="ff4000"/>
                </a:solidFill>
                <a:latin typeface="Arial"/>
              </a:rPr>
              <a:t>降到陰間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詞句頗不認同，且認為人們會對此產生混淆和分歧，所以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作者判斷，如能徹底將此句移除，將是百利而無一害。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2400" spc="-1" strike="noStrike">
                <a:solidFill>
                  <a:srgbClr val="ff4000"/>
                </a:solidFill>
                <a:latin typeface="Arial"/>
              </a:rPr>
              <a:t>到底基督曾否降到陰間</a:t>
            </a:r>
            <a:r>
              <a:rPr b="0" lang="en-US" sz="2400" spc="-1" strike="noStrike">
                <a:solidFill>
                  <a:srgbClr val="ff4000"/>
                </a:solidFill>
                <a:latin typeface="Arial"/>
              </a:rPr>
              <a:t>?</a:t>
            </a:r>
            <a:endParaRPr b="0" lang="en-US" sz="24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1440000" y="1224000"/>
            <a:ext cx="8280000" cy="381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基督是掌管全地的主，亦是無所不在的主，相信祂要降到陰間也能成就，也不會羞辱祂的名。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個人相信神不會去地獄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地獄的定義之一，是與神隔絕的地方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)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，但聖經如作者所述，並沒有強烈證據，證明基督曾降到陰間，所以才有如此多爭論。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個人相信，神如果對祂曾否降到陰間，這事會大大影響到人靈命的話，祂必啟示。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經如此深入探討，相信我們對死與復活有更進一步了解。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基督贖罪的程度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1656000" y="1080000"/>
            <a:ext cx="8100000" cy="4032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基督死在十字架上時祂是為全人類的罪付上代價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?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還是為那些祂知道至終會得救之人的罪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付上代價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?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改革宗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後者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與非改革宗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前者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對此看法不一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但大家都同意的論點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: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並非所有的人都會得救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神白白提供福音給每個生在這世上的人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基督是神的兒子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，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所以祂的死有無限的功德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(merit)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，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足以清償罪的刑罰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問題不在於基督的受苦受死本身所具功德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，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而在於父神與子神認為在基督死時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，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祂的死足以付清的人數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0" lang="en-US" sz="3300" spc="-1" strike="noStrike">
                <a:solidFill>
                  <a:srgbClr val="050505"/>
                </a:solidFill>
                <a:latin typeface="Times New Roman"/>
              </a:rPr>
              <a:t>關於基督贖罪教義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1296000" y="936000"/>
            <a:ext cx="8424000" cy="43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1.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應專注在基督贖罪的本身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2.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基督只為祂的百姓死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特定的救贖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與基督為所有的人死      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(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普遍的救贖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)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這二句敘述在某種意義上都是真的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3.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教牧上對於主張特定與普遍救贖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的應用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: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A.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改革宗與非改革宗雙方要避免讓人誤解以為人人都會得救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B.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雙方亦要避免讓人誤解以為人來基督前尋求救恩卻被拒絕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C.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雙方亦要避免讓人誤解以為神給人福音是言不由衷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D.</a:t>
            </a:r>
            <a:r>
              <a:rPr b="0" lang="en-US" sz="2400" spc="-1" strike="noStrike">
                <a:solidFill>
                  <a:srgbClr val="050505"/>
                </a:solidFill>
                <a:latin typeface="Arial"/>
              </a:rPr>
              <a:t>特定救贖論可以作為正統教義的試金石但聖經從未以此         當主要教義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1620000" y="126000"/>
            <a:ext cx="8100000" cy="111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基督的贖罪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(Atonement)</a:t>
            </a:r>
            <a:br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  </a:t>
            </a:r>
            <a:r>
              <a:rPr b="1" lang="en-US" sz="4400" spc="-1" strike="noStrike">
                <a:solidFill>
                  <a:srgbClr val="050505"/>
                </a:solidFill>
                <a:latin typeface="Times New Roman"/>
              </a:rPr>
              <a:t>定義</a:t>
            </a:r>
            <a:endParaRPr b="0" lang="en-US" sz="44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1368000" y="1368000"/>
            <a:ext cx="835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基督的贖罪是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基督為要贏得我們的救恩</a:t>
            </a: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,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而以祂的生命與死亡所做的工作</a:t>
            </a: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.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基督的贖罪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(Atonement)  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定義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1368000" y="1368000"/>
            <a:ext cx="835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基督的贖罪是基督為要贏得我們的救恩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,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而以祂的生命與死亡所做的工作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.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The reconciliation of God and humankind through the sacrificial death of </a:t>
            </a:r>
            <a:r>
              <a:rPr b="1" lang="en-US" sz="2400" spc="-1" strike="noStrike">
                <a:solidFill>
                  <a:srgbClr val="ff4000"/>
                </a:solidFill>
                <a:latin typeface="Arial"/>
              </a:rPr>
              <a:t>Jesus Christ 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  (Merriam-Webster)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羅</a:t>
            </a: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4:25 </a:t>
            </a:r>
            <a:r>
              <a:rPr b="1" lang="en-US" sz="3200" spc="-1" strike="noStrike">
                <a:solidFill>
                  <a:srgbClr val="050505"/>
                </a:solidFill>
                <a:latin typeface="Arial"/>
              </a:rPr>
              <a:t>耶穌被交給人，是為我們的過犯；復活，是為叫我們稱義</a:t>
            </a:r>
            <a:endParaRPr b="0" lang="en-US" sz="32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基督的贖罪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(Atonement)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1512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為何要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如何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為何非要基督才能代贖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舊約有無依據啟示預表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神是否有義務幫人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為何神不救贖墮落天使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1620000" y="216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基督的贖罪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(Atonement)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1512000" y="1368000"/>
            <a:ext cx="8100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為何要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贖罪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1512000" y="-144000"/>
            <a:ext cx="810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algn="ctr"/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基督贖罪的原因及</a:t>
            </a:r>
            <a:r>
              <a:rPr b="1" lang="en-US" sz="3300" spc="-1" strike="noStrike">
                <a:solidFill>
                  <a:srgbClr val="050505"/>
                </a:solidFill>
                <a:latin typeface="Times New Roman"/>
              </a:rPr>
              <a:t>必要性</a:t>
            </a:r>
            <a:endParaRPr b="0" lang="en-US" sz="3300" spc="-1" strike="noStrike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1440000" y="720000"/>
            <a:ext cx="8100000" cy="446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基督</a:t>
            </a: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代贖</a:t>
            </a: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redeem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是唯一能同時兼顧神的公義和慈愛的智慧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（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1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）按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神的公義，。祂不能違背自己的本性，漠視罪，隨便勾消罪責和罪污，必需懲處罪；人既犯了罪，就應該接受罪的刑罰，如果我們自己去承受罪的刑罰，必然死路一條，就是永遠沉淪；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（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2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）按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神的慈愛，祂並不願意坐視人走向滅亡（約三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16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），就降下聖子，以無罪人的身份代替有罪人受刑罰（羅五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6-8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），這並不違反神的公義，因為人必須悔改與相信（徒二十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21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）才能得到基督代刑的果效。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（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3</a:t>
            </a:r>
            <a:r>
              <a:rPr b="1" lang="en-US" sz="2400" spc="-1" strike="noStrike">
                <a:solidFill>
                  <a:srgbClr val="050505"/>
                </a:solidFill>
                <a:latin typeface="Arial"/>
              </a:rPr>
              <a:t>）若沒有基督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代贖，人就只能與神隔離。神的公義與慈愛對人就失去意義，更沒有</a:t>
            </a:r>
            <a:r>
              <a:rPr b="1" lang="en-US" sz="2400" spc="-1" strike="noStrike">
                <a:solidFill>
                  <a:srgbClr val="ff0000"/>
                </a:solidFill>
                <a:latin typeface="Arial"/>
              </a:rPr>
              <a:t>關係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了。神永遠讓人有路可走。</a:t>
            </a: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  <a:p>
            <a:pPr marL="432000" indent="-324000">
              <a:spcAft>
                <a:spcPts val="1060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endParaRPr b="0" lang="en-US" sz="2400" spc="-1" strike="noStrike">
              <a:solidFill>
                <a:srgbClr val="050505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3689</TotalTime>
  <Application>LibreOffice/6.1.5.2$Linux_X86_64 LibreOffice_project/10$Build-2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2019-08-20T08:31:14Z</dcterms:created>
  <dc:creator/>
  <dc:description/>
  <dc:language>en-US</dc:language>
  <cp:lastModifiedBy/>
  <dcterms:modified xsi:type="dcterms:W3CDTF">2019-10-20T15:33:02Z</dcterms:modified>
  <cp:revision>70</cp:revision>
  <dc:subject/>
  <dc:title>DNA</dc:title>
</cp:coreProperties>
</file>