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sldIdLst>
    <p:sldId id="259" r:id="rId2"/>
    <p:sldId id="257" r:id="rId3"/>
    <p:sldId id="312" r:id="rId4"/>
    <p:sldId id="292" r:id="rId5"/>
    <p:sldId id="260" r:id="rId6"/>
    <p:sldId id="293" r:id="rId7"/>
    <p:sldId id="294" r:id="rId8"/>
    <p:sldId id="309" r:id="rId9"/>
    <p:sldId id="295" r:id="rId10"/>
    <p:sldId id="296" r:id="rId11"/>
    <p:sldId id="298" r:id="rId12"/>
    <p:sldId id="297" r:id="rId13"/>
    <p:sldId id="299" r:id="rId14"/>
    <p:sldId id="300" r:id="rId15"/>
    <p:sldId id="301" r:id="rId16"/>
    <p:sldId id="313" r:id="rId17"/>
    <p:sldId id="302" r:id="rId18"/>
    <p:sldId id="303" r:id="rId19"/>
    <p:sldId id="304" r:id="rId20"/>
    <p:sldId id="310" r:id="rId21"/>
    <p:sldId id="306" r:id="rId22"/>
    <p:sldId id="307" r:id="rId23"/>
    <p:sldId id="311" r:id="rId24"/>
    <p:sldId id="30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791A07"/>
    <a:srgbClr val="5B4025"/>
    <a:srgbClr val="CC0066"/>
    <a:srgbClr val="006600"/>
    <a:srgbClr val="9900FF"/>
    <a:srgbClr val="6600CC"/>
    <a:srgbClr val="33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0" y="-1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4CB4C-20C3-4CDD-A71A-54205FBBD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F60253D-FB3F-48B9-B047-07E05021D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A6EC93-8FD1-46BF-BCEF-EAC7B2ACD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B3B514-EC0A-40CB-85D9-E1362A91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C3E878-593F-40AB-B949-4A5CC2BEE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5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1E7728-1D4E-46E6-9CDC-EA2ABB659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5E9541-CB63-4357-BD9B-325C2AA2A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B6FE33-3FE9-43E1-8E06-7FCF62F2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06EEF9-0E2E-4555-8A7C-BB7D750DC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215A46-BC25-4DC3-A109-094429058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0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7866833-76C5-4D35-A782-8477AEF81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CDEB4A-892C-4DE9-B13A-4099C058E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A027AB-65E6-4663-94DD-51D893C0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5799C7-FAF9-490F-A5A4-4BAC3003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B2DD3F-8B02-482A-8B8B-8422E34D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6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CD4B82-783D-4C90-AC61-647A43D7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679A83-9EE2-4D61-9617-B8B6BC633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32DEB0-5061-4D62-AD4F-6B10F7CB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71D301-D189-46A0-A0CE-04509F700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2A056E-6389-4F0A-BA61-F368070C5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0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61559D-536A-4540-8727-6FB386C37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C0DE3D-C230-4C9F-8B3A-8EB5BFCFE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5EB18A-9E62-4775-A871-7304A60A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52A685-3670-4895-BE21-3BF869B7E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44534F-89CE-4C86-83F3-485A18428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368C0-081B-4895-A004-26CC20E4E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BEA75E-0AE9-4D88-ACDC-D44C82F9E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6A34EAC-0333-4504-9172-F9BEAA0DC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DEFD289-47BC-48BB-AF3C-5CEA1B0C3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04547D-ED39-4474-9489-B2CCE88BF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9EB972-DEEE-4295-B05B-59F749C1D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8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DC1EC6-3289-4771-96DB-7185C9B07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0FC8B69-BC95-47FC-A576-FD634D397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81884D-F49B-4109-BBCA-BBA0DB9BB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22BF1F5-597E-4B74-8285-F92ACD485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56C6DD-DDD1-442C-A336-DBEDFBE7CB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46C9F04-0D54-41F6-B26A-BF1A53D8A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CF82D93-3A05-4317-B4AF-C1B35586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D7CED35-F5C7-43E4-A984-1F4A648B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3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629210-5A63-4920-8470-24DAB4AA8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F34DB66-9016-4E75-88DA-BCC4C381C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8A182F0-AFF9-47B0-9BD5-E044F9717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1079FBF-F54F-46EE-ADCE-1DD22725C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1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4CF2D9B-EB7E-4C82-BBB3-B2511EC98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F92526A-D258-46D4-9F32-FA46B18A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58A5E3B-D0AE-487B-8D53-A0CAC9EB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9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DCD51C-B130-4111-9372-1BB481D12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332F55-7832-4901-8162-E8ACCA0F8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87508E5-C95F-4266-94AE-C304623F8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5B55F8-1098-4733-BA53-AB7AB082F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A0BCB8-74C0-4113-BA67-7C01FB894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5B7ED78-895F-4DFB-80C9-D403E4259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8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AC59B0-EFA5-4E12-98AD-33614E316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8FFD1D5-DFEC-42C2-8B51-D7C3953358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38429A-6709-49B6-A397-A07DA482E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0E6353-0518-4188-9324-F1A4BA821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A661A0-D1A0-4F76-9675-CACD6D2B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507FE0-73E7-4BBC-A083-A3919CE4D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8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E203C2F-9056-4AD0-A7B7-34EC201F4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86BA61-882B-437A-96D5-492DEC2D0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12074C-57BF-44E7-9227-44C68EBA6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8D278-1D9C-41F0-ABE3-3A6B01B096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5EEE2A-FE62-4BD2-B487-1884E6AF2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342F2E-C6F8-448E-897F-27302E0E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AB4B-A421-4CE7-B81A-1757267B1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9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D1A4C200-2E2B-4EDA-ACC8-4A9BF17C0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0522" y="304800"/>
            <a:ext cx="7707624" cy="2296886"/>
          </a:xfrm>
        </p:spPr>
        <p:txBody>
          <a:bodyPr>
            <a:normAutofit/>
          </a:bodyPr>
          <a:lstStyle/>
          <a:p>
            <a:pPr algn="ctr">
              <a:lnSpc>
                <a:spcPct val="118000"/>
              </a:lnSpc>
            </a:pPr>
            <a:r>
              <a:rPr lang="zh-TW" altLang="en-US" sz="7200" b="1" dirty="0">
                <a:latin typeface="MS Gothic" panose="020B0609070205080204" pitchFamily="49" charset="-128"/>
                <a:ea typeface="MS Gothic" panose="020B0609070205080204" pitchFamily="49" charset="-128"/>
                <a:cs typeface="Microsoft New Tai Lue" panose="020B0502040204020203" pitchFamily="34" charset="0"/>
              </a:rPr>
              <a:t>死亡與居間狀態</a:t>
            </a:r>
            <a:r>
              <a:rPr lang="en-US" altLang="zh-CN" sz="7200" b="1" dirty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zh-CN" sz="7200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TW" dirty="0">
                <a:latin typeface="DFKai-SB" panose="03000509000000000000" pitchFamily="65" charset="-120"/>
                <a:ea typeface="DFKai-SB" panose="03000509000000000000"/>
              </a:rPr>
              <a:t>《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/>
              </a:rPr>
              <a:t>系統神學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/>
              </a:rPr>
              <a:t>》–</a:t>
            </a:r>
            <a:r>
              <a:rPr lang="en-US" altLang="zh-TW" sz="2400" dirty="0">
                <a:latin typeface="DFKai-SB" panose="03000509000000000000" pitchFamily="65" charset="-120"/>
                <a:ea typeface="DFKai-SB" panose="03000509000000000000"/>
              </a:rPr>
              <a:t> 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/>
              </a:rPr>
              <a:t>古德恩</a:t>
            </a:r>
            <a:endParaRPr lang="en-US" dirty="0">
              <a:latin typeface="DFKai-SB" panose="03000509000000000000" pitchFamily="65" charset="-120"/>
              <a:ea typeface="DFKai-SB" panose="03000509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1439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609600" y="468086"/>
            <a:ext cx="11114314" cy="596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A.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5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順服神比保存自己的性命更重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徒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21:13】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保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羅說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……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為主耶穌的名，不但被人捆綁，就是死在耶路撒冷也是願意的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徒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20:24】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卻不以性命為念，也不看為寶貴，只要行完我的路程，成就我從主耶穌所領受的職事，證明神恩惠的福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音。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徒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5:29】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彼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得和眾使徒回答說，順從神不順從人，是應當的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啟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12:11】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羔羊的血和自己所見證的道，他們雖至於死，也不愛惜性命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0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697117" y="1256656"/>
            <a:ext cx="11092111" cy="53369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B.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1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對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於我們自己的死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亡</a:t>
            </a:r>
            <a:endParaRPr lang="en-US" altLang="zh-TW" sz="3600" b="1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65760" lvl="1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林後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5:8】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們坦然無懼，是更願意離開身體與主同住。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腓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1:21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24】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我活著就是基督，我死了就有益處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。但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我在肉身活著，若成就我工夫的果子，我就不知道該挑選什麼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正在兩難之間，情願離世與基督同在，因為這是好得無比的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；然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而我在肉身活著，為你們更是要緊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的。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啟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14:13】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聽見從天上有聲音說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r>
              <a:rPr lang="zh-CN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要寫下：從今以後，在主裡面而死的人有福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。”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聖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靈說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的，他們息了自己的勞苦，做工的果效也隨著他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們。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AFE8AC64-F154-4416-B0DF-0100622257CC}"/>
              </a:ext>
            </a:extLst>
          </p:cNvPr>
          <p:cNvSpPr txBox="1">
            <a:spLocks/>
          </p:cNvSpPr>
          <p:nvPr/>
        </p:nvSpPr>
        <p:spPr>
          <a:xfrm>
            <a:off x="389300" y="388797"/>
            <a:ext cx="10935830" cy="867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CN" sz="4200" b="1" dirty="0">
                <a:solidFill>
                  <a:prstClr val="black"/>
                </a:solidFill>
                <a:latin typeface="David" panose="020E0502060401010101" pitchFamily="34" charset="-79"/>
                <a:ea typeface="Batang" panose="02030600000101010101" pitchFamily="18" charset="-127"/>
                <a:cs typeface="David" panose="020E0502060401010101" pitchFamily="34" charset="-79"/>
              </a:rPr>
              <a:t>B</a:t>
            </a:r>
            <a:r>
              <a:rPr lang="en-US" altLang="zh-CN" sz="4200" b="1" dirty="0" smtClean="0">
                <a:solidFill>
                  <a:prstClr val="black"/>
                </a:solidFill>
                <a:latin typeface="David" panose="020E0502060401010101" pitchFamily="34" charset="-79"/>
                <a:ea typeface="Batang" panose="02030600000101010101" pitchFamily="18" charset="-127"/>
                <a:cs typeface="David" panose="020E0502060401010101" pitchFamily="34" charset="-79"/>
              </a:rPr>
              <a:t>. </a:t>
            </a:r>
            <a:r>
              <a:rPr lang="zh-TW" altLang="en-US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基</a:t>
            </a:r>
            <a:r>
              <a:rPr lang="zh-TW" altLang="en-US" sz="42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督徒的死亡</a:t>
            </a:r>
            <a:r>
              <a:rPr lang="zh-TW" altLang="en-US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觀</a:t>
            </a:r>
            <a:endParaRPr lang="en-US" altLang="zh-TW" sz="4200" b="1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059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391886" y="381000"/>
            <a:ext cx="11506199" cy="63354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B.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2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對於基督徒親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友的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死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亡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65760" lvl="1" indent="0">
              <a:lnSpc>
                <a:spcPct val="9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徒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8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有虔誠的人把司提反埋葬了，為他捶胸大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哭。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9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徒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37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38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眾人痛哭，抱著保羅的頸項，和他親嘴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。叫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他們最傷心的，就是他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說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以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後不能再見我的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面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那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句話。於是送他上船去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了。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9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帖前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4: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13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論到睡了的人，我們不願意弟兄們不知道，恐怕你們憂傷，像那些沒有指望的人一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樣。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9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撒下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12:20】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大衛就從地上起來，沐浴，抹膏，換了衣裳，進耶和華的殿敬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拜。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9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伯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1:2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0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約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伯便起來，撕裂外袍，剃了頭，伏在地上下拜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，說：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赤身出於母胎，也必赤身歸回；賞賜的是耶和華，收取的也是耶和華。耶和華的名是應當稱頌的。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TW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01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391886" y="468086"/>
            <a:ext cx="11386457" cy="6302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B.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3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對於不信主之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人的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死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亡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65760" lvl="1" indent="0">
              <a:lnSpc>
                <a:spcPct val="96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羅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9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我在基督裡說真話，並不謊言，有我良心被聖靈感動給我作見證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是大有憂愁，心裡時常傷痛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。為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我弟兄，我骨肉之親，就是自己被咒詛，與基督分離，我也願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意。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8288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TW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我們沒有絕對把握斷定某人是否信靠耶穌基督</a:t>
            </a:r>
            <a:endParaRPr lang="en-US" altLang="zh-TW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8288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TW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我們不當給人錯誤的印象，使人誤以為那人到天上去了</a:t>
            </a:r>
            <a:r>
              <a:rPr lang="zh-TW" altLang="en-US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65760" lvl="1" indent="0">
              <a:lnSpc>
                <a:spcPct val="96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撒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下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1:19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24】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以色列啊，你尊榮者在山上被殺，大英雄何竟死亡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！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…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 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約拿單的弓箭非流敵人的血不退縮，掃羅的刀劍非剖勇士的油不收回。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…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他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們比鷹更快，比獅子還強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。以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色列的女子啊，當為掃羅哭號！他曾使你們穿朱紅色的美衣，使你們衣服有黃金的裝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飾。</a:t>
            </a:r>
          </a:p>
        </p:txBody>
      </p:sp>
    </p:spTree>
    <p:extLst>
      <p:ext uri="{BB962C8B-B14F-4D97-AF65-F5344CB8AC3E}">
        <p14:creationId xmlns:p14="http://schemas.microsoft.com/office/powerpoint/2010/main" val="113121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576943" y="1256656"/>
            <a:ext cx="11342914" cy="5336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C.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1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徒的靈魂立刻進入神的同在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中</a:t>
            </a:r>
            <a:endParaRPr lang="en-US" altLang="zh-TW" sz="3600" b="1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6576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林後</a:t>
            </a: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5:8】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我們坦然無懼，是更願意離開身體與主同住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腓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1:2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正在兩難之間，情願離世與基督同在，因為這是好得無比的。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路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23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43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耶穌對他說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實在告訴你：今日你要同我在樂園裡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了。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endParaRPr lang="en-US" altLang="zh-CN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6576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來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22</a:t>
            </a:r>
            <a:r>
              <a:rPr lang="en-US" altLang="zh-CN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你們乃是來到錫安山，永生神的城邑，就是天上的耶路撒冷；那裡有千萬的天使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，有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名錄在天上諸長子之會所共聚的總會，有審判眾人的神和被成全之義人的靈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魂。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AFE8AC64-F154-4416-B0DF-0100622257CC}"/>
              </a:ext>
            </a:extLst>
          </p:cNvPr>
          <p:cNvSpPr txBox="1">
            <a:spLocks/>
          </p:cNvSpPr>
          <p:nvPr/>
        </p:nvSpPr>
        <p:spPr>
          <a:xfrm>
            <a:off x="389300" y="388797"/>
            <a:ext cx="10935830" cy="867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CN" sz="4200" b="1" dirty="0" smtClean="0">
                <a:solidFill>
                  <a:prstClr val="black"/>
                </a:solidFill>
                <a:latin typeface="David" panose="020E0502060401010101" pitchFamily="34" charset="-79"/>
                <a:ea typeface="Batang" panose="02030600000101010101" pitchFamily="18" charset="-127"/>
                <a:cs typeface="David" panose="020E0502060401010101" pitchFamily="34" charset="-79"/>
              </a:rPr>
              <a:t>C. </a:t>
            </a:r>
            <a:r>
              <a:rPr lang="zh-TW" altLang="en-US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r>
              <a:rPr lang="zh-TW" altLang="en-US" sz="42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死時會發生什麽</a:t>
            </a:r>
            <a:r>
              <a:rPr lang="zh-TW" altLang="en-US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事</a:t>
            </a:r>
            <a:r>
              <a:rPr lang="en-US" altLang="zh-TW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  <a:endParaRPr lang="en-US" altLang="zh-TW" sz="4200" b="1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233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391886" y="468086"/>
            <a:ext cx="11517085" cy="62592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6000"/>
              </a:lnSpc>
              <a:spcBef>
                <a:spcPts val="600"/>
              </a:spcBef>
              <a:spcAft>
                <a:spcPts val="300"/>
              </a:spcAft>
              <a:buSzPct val="80000"/>
              <a:buNone/>
            </a:pPr>
            <a:r>
              <a:rPr lang="en-US" altLang="zh-TW" sz="39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C.</a:t>
            </a:r>
            <a:r>
              <a:rPr lang="en-US" altLang="zh-TW" sz="39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1.1</a:t>
            </a:r>
            <a:r>
              <a:rPr lang="en-US" altLang="zh-TW" sz="39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9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聖經沒</a:t>
            </a:r>
            <a:r>
              <a:rPr lang="zh-TW" altLang="en-US" sz="39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有教導煉</a:t>
            </a:r>
            <a:r>
              <a:rPr lang="zh-TW" altLang="en-US" sz="39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獄的</a:t>
            </a:r>
            <a:r>
              <a:rPr lang="zh-TW" altLang="en-US" sz="39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</a:t>
            </a:r>
            <a:r>
              <a:rPr lang="zh-TW" altLang="en-US" sz="39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義</a:t>
            </a:r>
            <a:endParaRPr lang="en-US" altLang="zh-TW" sz="39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lvl="1" indent="-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TW" altLang="en-US" sz="35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在羅馬天主教的教導裏，煉獄是信徒因罪的緣</a:t>
            </a:r>
            <a:r>
              <a:rPr lang="zh-TW" altLang="en-US" sz="35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故</a:t>
            </a:r>
            <a:r>
              <a:rPr lang="zh-CN" altLang="en-US" sz="35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35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靈魂還不能上天</a:t>
            </a:r>
            <a:r>
              <a:rPr lang="zh-TW" altLang="en-US" sz="35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堂</a:t>
            </a:r>
            <a:r>
              <a:rPr lang="zh-CN" altLang="en-US" sz="35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35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需要進一步煉凈罪的地方</a:t>
            </a:r>
            <a:r>
              <a:rPr lang="zh-TW" altLang="en-US" sz="35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3500" b="1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lvl="1" indent="0">
              <a:lnSpc>
                <a:spcPct val="106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主要根據次經馬加比二</a:t>
            </a:r>
            <a:r>
              <a:rPr lang="zh-TW" altLang="en-US" sz="30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書</a:t>
            </a:r>
            <a:r>
              <a:rPr lang="en-US" altLang="zh-TW" sz="30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30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</a:t>
            </a:r>
            <a:r>
              <a:rPr lang="en-US" altLang="zh-CN" sz="30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30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大意</a:t>
            </a:r>
            <a:r>
              <a:rPr lang="en-US" altLang="zh-CN" sz="30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  <a:endParaRPr lang="en-US" altLang="zh-TW" sz="30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1" indent="0">
              <a:lnSpc>
                <a:spcPct val="106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猶大部隊收殮陣亡的屍體，發現偶像的符籙，眾人便都明白這正是他們陣亡的原因。於是眾人稱讚秉公審判及揭示隱密的上主，同心哀禱，求使所犯過惡，得以完全赦免</a:t>
            </a:r>
            <a:r>
              <a:rPr lang="zh-TW" altLang="en-US" sz="30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。於</a:t>
            </a:r>
            <a:r>
              <a:rPr lang="zh-TW" altLang="en-US" sz="30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是大眾募集了二千銀幣，送到耶路撒冷作贖罪祭的獻儀。為亡者獻贖罪祭，是為叫他們獲得罪赦。</a:t>
            </a:r>
            <a:endParaRPr lang="en-US" altLang="zh-TW" sz="30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1" indent="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太</a:t>
            </a:r>
            <a:r>
              <a:rPr lang="en-US" altLang="zh-CN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12</a:t>
            </a:r>
            <a:r>
              <a:rPr lang="en-US" altLang="zh-TW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32</a:t>
            </a:r>
            <a:r>
              <a:rPr lang="en-US" altLang="zh-TW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5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凡說話干犯人子的，還可得赦免；唯獨說話干犯聖靈的，今世來世總不得赦</a:t>
            </a:r>
            <a:r>
              <a:rPr lang="zh-TW" altLang="en-US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免。</a:t>
            </a:r>
            <a:endParaRPr lang="en-US" altLang="zh-TW" sz="35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5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林</a:t>
            </a:r>
            <a:r>
              <a:rPr lang="zh-TW" altLang="en-US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前</a:t>
            </a:r>
            <a:r>
              <a:rPr lang="en-US" altLang="zh-CN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</a:t>
            </a:r>
            <a:r>
              <a:rPr lang="en-US" altLang="zh-TW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15</a:t>
            </a:r>
            <a:r>
              <a:rPr lang="en-US" altLang="zh-TW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5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人的工程若被燒了，他就要受虧損，自己卻要得救，雖然得救，乃像從火裡經過的一</a:t>
            </a:r>
            <a:r>
              <a:rPr lang="zh-TW" altLang="en-US" sz="35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樣。</a:t>
            </a:r>
            <a:endParaRPr lang="zh-TW" altLang="en-US" sz="35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880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9" t="5714" r="4864" b="7302"/>
          <a:stretch/>
        </p:blipFill>
        <p:spPr>
          <a:xfrm>
            <a:off x="6830784" y="-18748"/>
            <a:ext cx="4517571" cy="6876748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718457" y="315686"/>
            <a:ext cx="5606143" cy="63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1200"/>
              </a:spcBef>
              <a:spcAft>
                <a:spcPts val="800"/>
              </a:spcAft>
              <a:buSzPct val="80000"/>
              <a:buNone/>
            </a:pPr>
            <a:r>
              <a:rPr lang="zh-TW" altLang="en-US" sz="42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但丁</a:t>
            </a:r>
            <a:r>
              <a:rPr lang="en-US" altLang="zh-TW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·</a:t>
            </a:r>
            <a:r>
              <a:rPr lang="zh-TW" altLang="en-US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神曲</a:t>
            </a:r>
            <a:endParaRPr lang="en-US" altLang="zh-TW" sz="42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80000"/>
              <a:buNone/>
            </a:pP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地獄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篇</a:t>
            </a:r>
            <a:r>
              <a:rPr lang="en-US" altLang="zh-TW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（共九層）</a:t>
            </a:r>
            <a:endParaRPr lang="en-US" altLang="zh-TW" sz="3200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80000"/>
              <a:buNone/>
            </a:pPr>
            <a:r>
              <a:rPr lang="zh-TW" altLang="en-US" sz="3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靈薄獄    </a:t>
            </a:r>
            <a:r>
              <a:rPr lang="zh-TW" altLang="en-US" sz="34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</a:t>
            </a:r>
            <a:r>
              <a:rPr lang="zh-TW" altLang="en-US" sz="3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色 </a:t>
            </a:r>
            <a:r>
              <a:rPr lang="zh-TW" altLang="en-US" sz="34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  貪食貪婪      憤怒    異端強暴      欺詐    背叛</a:t>
            </a:r>
            <a:endParaRPr lang="zh-TW" altLang="en-US" sz="3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80000"/>
              <a:buNone/>
            </a:pP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煉獄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篇</a:t>
            </a:r>
            <a:r>
              <a:rPr lang="en-US" altLang="zh-TW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（共七級）</a:t>
            </a:r>
            <a:endParaRPr lang="en-US" altLang="zh-TW" sz="3200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80000"/>
              <a:buNone/>
            </a:pPr>
            <a:r>
              <a:rPr lang="zh-TW" altLang="en-US" sz="3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傲</a:t>
            </a:r>
            <a:r>
              <a:rPr lang="zh-TW" altLang="en-US" sz="3400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慢  嫉妒  憤怒  懶惰貪婪  暴食  色</a:t>
            </a:r>
            <a:r>
              <a:rPr lang="zh-TW" altLang="en-US" sz="34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欲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80000"/>
              <a:buNone/>
            </a:pP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天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堂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篇</a:t>
            </a:r>
            <a:r>
              <a:rPr lang="en-US" altLang="zh-TW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（共九層</a:t>
            </a:r>
            <a:r>
              <a:rPr lang="zh-CN" altLang="en-US" sz="32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CN" altLang="en-US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8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370114" y="391886"/>
            <a:ext cx="11571516" cy="634637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8000"/>
              </a:lnSpc>
              <a:spcBef>
                <a:spcPts val="600"/>
              </a:spcBef>
              <a:spcAft>
                <a:spcPts val="4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C.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1.2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聖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經沒有教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導靈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魂沉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睡的教義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2004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太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27:52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53】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墳墓也開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,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已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睡聖徒的身體多有起來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的。到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耶穌復活以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後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,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他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們從墳墓裡出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來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,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進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了聖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城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,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許多人顯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現。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2004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啟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6:9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11】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揭開第五印的時候，我看見在祭壇底下有為神的道並作見證被殺之人的靈魂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，大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聲喊著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說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聖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潔真實的主啊，你不審判住在地上的人給我們申流血的冤，要等到幾時呢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於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是有白衣賜給他們各人，又有話對他們說，還要安息片時，等著一同做僕人的和他們的弟兄也像他們被殺，滿足了數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目。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2004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啟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7:9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10】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此後我觀看，見有許多的人，沒有人能數過來，是從各國、各族、各民、各方來的，站在寶座和羔羊面前，身穿白衣，手拿棕樹枝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，大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聲喊著說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願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救恩歸於坐在寶座上我們的神，也歸於羔羊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189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609600" y="468086"/>
            <a:ext cx="11114314" cy="612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C.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1.3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舊約時代信徒死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後靈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魂立刻進入神的同在中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嗎</a:t>
            </a:r>
            <a:r>
              <a:rPr lang="en-US" altLang="zh-TW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</a:p>
          <a:p>
            <a:pPr marL="457200" lvl="1" indent="0">
              <a:lnSpc>
                <a:spcPct val="1080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創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24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以諾與神同行，神將他取去，他就不在世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了。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王下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11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他們正走著說話，忽有火車火馬將二人隔開，以利亞就乘旋風升天去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了。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詩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23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6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我一生一世必有恩惠、慈愛隨著我，我且要住在耶和華的殿中，直到永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遠。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太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32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是亞伯拉罕的神、以撒的神、雅各的神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神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不是死人的神，乃是活人的神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-502920">
              <a:lnSpc>
                <a:spcPct val="108000"/>
              </a:lnSpc>
              <a:spcBef>
                <a:spcPts val="10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CN" altLang="en-US" sz="34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地獄邊緣</a:t>
            </a:r>
            <a:r>
              <a:rPr lang="zh-CN" altLang="en-US" sz="34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說</a:t>
            </a:r>
            <a:r>
              <a:rPr lang="en-US" altLang="zh-CN" sz="34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: </a:t>
            </a:r>
            <a:r>
              <a:rPr lang="zh-CN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靈薄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獄 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(Limbo)</a:t>
            </a:r>
            <a:endParaRPr lang="en-US" altLang="zh-TW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189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468086" y="468086"/>
            <a:ext cx="11255828" cy="612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8000"/>
              </a:lnSpc>
              <a:spcBef>
                <a:spcPts val="600"/>
              </a:spcBef>
              <a:spcAft>
                <a:spcPts val="10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C.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1.4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們應當為死人禱告嗎</a:t>
            </a:r>
            <a:r>
              <a:rPr lang="en-US" altLang="zh-TW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</a:p>
          <a:p>
            <a:pPr marL="914400" lvl="1" indent="-54864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zh-TW" altLang="en-US" sz="34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信徒的靈魂立刻進入神的同在中之事實，表示我們不應當為死人禱告。</a:t>
            </a:r>
            <a:endParaRPr lang="en-US" altLang="zh-TW" sz="34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914400" lvl="1" indent="-54864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zh-TW" altLang="en-US" sz="34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已死的不信者之靈魂是去一個受懲罰的地方，永遠與神隔絕，所以為他們禱告也沒有益處。</a:t>
            </a:r>
            <a:endParaRPr lang="en-US" altLang="zh-TW" sz="34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914400" lvl="1" indent="-54864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zh-TW" altLang="en-US" sz="34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教導為已死的人禱告，就是在鼓吹一種虛假的盼望，讓人以為人的命運在死後還可能會改變，這不是聖經所教導的。</a:t>
            </a:r>
            <a:endParaRPr lang="en-US" altLang="zh-TW" sz="34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955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435429" y="370115"/>
            <a:ext cx="11252595" cy="627017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zh-TW" altLang="en-US" sz="76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關於死亡與居間狀態</a:t>
            </a:r>
            <a:endParaRPr lang="en-US" altLang="zh-CN" sz="76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48640" indent="-640080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zh-TW" altLang="en-US" sz="6500" b="1" dirty="0">
                <a:latin typeface="SimHei" panose="02010609060101010101" pitchFamily="49" charset="-122"/>
                <a:ea typeface="SimHei" panose="02010609060101010101" pitchFamily="49" charset="-122"/>
              </a:rPr>
              <a:t>什麽是死亡</a:t>
            </a:r>
            <a:r>
              <a:rPr lang="en-US" altLang="zh-TW" sz="6500" dirty="0"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</a:p>
          <a:p>
            <a:pPr marL="457200" indent="0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 altLang="zh-TW" sz="58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58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來</a:t>
            </a:r>
            <a:r>
              <a:rPr lang="en-US" altLang="zh-TW" sz="58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9:27</a:t>
            </a:r>
            <a:r>
              <a:rPr lang="en-US" altLang="zh-TW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按</a:t>
            </a:r>
            <a:r>
              <a:rPr lang="zh-TW" altLang="en-US" sz="58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著定命，人人都有一死，死後且有審判</a:t>
            </a:r>
            <a:r>
              <a:rPr lang="zh-TW" altLang="en-US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58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indent="0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 altLang="zh-TW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58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太</a:t>
            </a:r>
            <a:r>
              <a:rPr lang="en-US" altLang="zh-TW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10:28】</a:t>
            </a:r>
            <a:r>
              <a:rPr lang="zh-TW" altLang="en-US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那</a:t>
            </a:r>
            <a:r>
              <a:rPr lang="zh-TW" altLang="en-US" sz="58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殺身體不能殺靈魂的，不要怕他們；唯有能把身體和靈魂都滅在地獄裡的，正要怕</a:t>
            </a:r>
            <a:r>
              <a:rPr lang="zh-TW" altLang="en-US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他。</a:t>
            </a:r>
            <a:endParaRPr lang="en-US" altLang="zh-TW" sz="58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indent="0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 altLang="zh-TW" sz="5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【</a:t>
            </a:r>
            <a:r>
              <a:rPr lang="zh-TW" altLang="en-US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啟</a:t>
            </a:r>
            <a:r>
              <a:rPr lang="en-US" altLang="zh-TW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20:12</a:t>
            </a:r>
            <a:r>
              <a:rPr lang="en-US" altLang="zh-TW" sz="58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5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14</a:t>
            </a:r>
            <a:r>
              <a:rPr lang="en-US" altLang="zh-TW" sz="5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】</a:t>
            </a:r>
            <a:r>
              <a:rPr lang="zh-TW" altLang="en-US" sz="5800" b="1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5800" b="1" dirty="0">
                <a:latin typeface="FangSong" panose="02010609060101010101" pitchFamily="49" charset="-122"/>
                <a:ea typeface="FangSong" panose="02010609060101010101" pitchFamily="49" charset="-122"/>
              </a:rPr>
              <a:t>又看見死了的人，無論大小，都站在寶座前，案卷展開了；並且另有一卷展開，就是生命冊。死了的人都憑著這些案卷所記載的，照他們所行的受審判</a:t>
            </a:r>
            <a:r>
              <a:rPr lang="zh-TW" altLang="en-US" sz="5800" b="1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。於</a:t>
            </a:r>
            <a:r>
              <a:rPr lang="zh-TW" altLang="en-US" sz="5800" b="1" dirty="0">
                <a:latin typeface="FangSong" panose="02010609060101010101" pitchFamily="49" charset="-122"/>
                <a:ea typeface="FangSong" panose="02010609060101010101" pitchFamily="49" charset="-122"/>
              </a:rPr>
              <a:t>是海交出其中的死人，死亡和陰間也交出其中的死人，他們都照各人所行的受審判</a:t>
            </a:r>
            <a:r>
              <a:rPr lang="zh-TW" altLang="en-US" sz="5800" b="1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。死</a:t>
            </a:r>
            <a:r>
              <a:rPr lang="zh-TW" altLang="en-US" sz="5800" b="1" dirty="0">
                <a:latin typeface="FangSong" panose="02010609060101010101" pitchFamily="49" charset="-122"/>
                <a:ea typeface="FangSong" panose="02010609060101010101" pitchFamily="49" charset="-122"/>
              </a:rPr>
              <a:t>亡和陰間也被扔在火湖裡。這火湖就是第二次的死</a:t>
            </a:r>
            <a:r>
              <a:rPr lang="zh-TW" altLang="en-US" sz="5800" b="1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5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118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446313" y="468086"/>
            <a:ext cx="11386457" cy="612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C.</a:t>
            </a:r>
            <a:r>
              <a:rPr lang="en-US" altLang="zh-CN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2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</a:t>
            </a:r>
            <a:r>
              <a:rPr lang="en-US" altLang="zh-TW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未信之人的靈魂立刻進入永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刑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lvl="1" indent="-5029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TW" altLang="en-US" sz="32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聖經從未鼓勵我們思</a:t>
            </a:r>
            <a:r>
              <a:rPr lang="zh-TW" altLang="en-US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想人</a:t>
            </a:r>
            <a:r>
              <a:rPr lang="zh-TW" altLang="en-US" sz="32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在死後還有第二次信靠基督的機</a:t>
            </a:r>
            <a:r>
              <a:rPr lang="zh-TW" altLang="en-US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會</a:t>
            </a:r>
            <a:endParaRPr lang="en-US" altLang="zh-TW" sz="32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路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16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24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26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祖亞伯拉罕哪，可憐我吧！打發拉撒路來，用指頭尖蘸點水，涼涼我的舌頭，因為我在這火焰裡極其痛苦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亞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伯拉罕說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兒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啊，你該回想你生前享過福，拉撒路也受過苦；如今他在這裡得安慰，你倒受痛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苦。不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但這樣，並且在你我之間有深淵限定，以致人要從這邊過到你們那邊是不能的，要從那邊過到我們這邊也是不能的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endParaRPr lang="en-US" altLang="zh-CN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-5029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TW" altLang="en-US" sz="32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聖經從未指示說，最後的審判是看我們死後所作的任何事而定；反之，最後的審判單單是看我們今生所做的事而定</a:t>
            </a:r>
            <a:r>
              <a:rPr lang="zh-TW" altLang="en-US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CN" altLang="en-US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（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太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25:31</a:t>
            </a:r>
            <a:r>
              <a:rPr lang="en-US" altLang="zh-CN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46</a:t>
            </a:r>
            <a:r>
              <a:rPr lang="zh-CN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羅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2:5</a:t>
            </a:r>
            <a:r>
              <a:rPr lang="en-US" altLang="zh-CN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10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林後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10</a:t>
            </a:r>
            <a:r>
              <a:rPr lang="zh-CN" altLang="en-US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）</a:t>
            </a:r>
            <a:r>
              <a:rPr lang="zh-CN" altLang="en-US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en-US" altLang="zh-TW" sz="32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1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370113" y="457201"/>
            <a:ext cx="11353801" cy="6095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9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C.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3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信之人死後所受的刑罰是有意識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lvl="1" indent="-502920">
              <a:lnSpc>
                <a:spcPct val="114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zh-TW" altLang="en-US" sz="34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信主的人死了以後，他們與神同在裏面是有意識的，他們可以禱告，贊美神。不信主之人死了以後，所得到的刑罰也是有意識的</a:t>
            </a:r>
            <a:r>
              <a:rPr lang="zh-TW" altLang="en-US" sz="34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3400" b="1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太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25:41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46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們這被咒詛的人，離開我，進入那為魔鬼和他的使者所預備的永火裡去。因為我餓了，你們不給我吃；渴了，你們不給我喝；我做客旅，你們不留我住；我赤身露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體，你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們不給我穿；我病了，我在監裡，你們不來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看顧我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……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這些人要往永刑裡去，那些義人要往永生裡去。</a:t>
            </a:r>
            <a:endParaRPr lang="en-US" altLang="zh-TW" sz="3200" b="1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779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304800" y="468086"/>
            <a:ext cx="11538857" cy="612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C.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4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靈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魂消灭說聖經上沒有明顯的教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導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640080" lvl="1" indent="-54864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zh-TW" altLang="en-US" sz="32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靈魂消灭說主張不信之人在死後靈魂就不存在</a:t>
            </a:r>
            <a:r>
              <a:rPr lang="zh-TW" altLang="en-US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了</a:t>
            </a:r>
            <a:r>
              <a:rPr lang="en-US" altLang="zh-CN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被</a:t>
            </a:r>
            <a:r>
              <a:rPr lang="zh-TW" altLang="en-US" sz="32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消滅</a:t>
            </a:r>
            <a:r>
              <a:rPr lang="zh-TW" altLang="en-US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了</a:t>
            </a:r>
            <a:endParaRPr lang="en-US" altLang="zh-TW" sz="32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48640" lvl="1" indent="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太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25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46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這些人要往永刑裡去，那些義人要往永生裡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去。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啟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14:11】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他受痛苦的煙往上冒，直到永永遠遠。那些拜獸和獸像，受牠名之印記的，晝夜不得安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寧。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啟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20:10】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那迷惑他們的魔鬼被扔在硫磺的火湖裡，就是獸和假先知所在的地方。他們必晝夜受痛苦，直到永永遠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遠。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06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533400" y="468087"/>
            <a:ext cx="11255829" cy="5671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0">
              <a:lnSpc>
                <a:spcPct val="112000"/>
              </a:lnSpc>
              <a:spcBef>
                <a:spcPts val="600"/>
              </a:spcBef>
              <a:spcAft>
                <a:spcPts val="1000"/>
              </a:spcAft>
              <a:buSzPct val="80000"/>
              <a:buNone/>
            </a:pP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問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題思考：</a:t>
            </a:r>
          </a:p>
          <a:p>
            <a:pPr marL="777240" lvl="1" indent="-51435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你是否懼怕死亡</a:t>
            </a:r>
            <a:r>
              <a:rPr lang="zh-TW" altLang="en-US" sz="3300" b="1" dirty="0" smtClean="0">
                <a:solidFill>
                  <a:prstClr val="black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？ </a:t>
            </a:r>
            <a:r>
              <a:rPr lang="zh-TW" altLang="en-US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倘</a:t>
            </a: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若是，你懼怕什麽呢</a:t>
            </a:r>
            <a:r>
              <a:rPr lang="zh-TW" altLang="en-US" sz="3300" b="1" dirty="0" smtClean="0">
                <a:solidFill>
                  <a:prstClr val="black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？ </a:t>
            </a:r>
            <a:r>
              <a:rPr lang="zh-TW" altLang="en-US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你</a:t>
            </a: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的這些看法是從哪裏來的</a:t>
            </a:r>
            <a:r>
              <a:rPr lang="zh-TW" altLang="en-US" sz="3300" b="1" dirty="0" smtClean="0">
                <a:solidFill>
                  <a:prstClr val="black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？ </a:t>
            </a:r>
            <a:r>
              <a:rPr lang="zh-TW" altLang="en-US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聖</a:t>
            </a: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經的教導對你有何幫助</a:t>
            </a:r>
            <a:r>
              <a:rPr lang="zh-TW" altLang="en-US" sz="3300" b="1" dirty="0">
                <a:solidFill>
                  <a:prstClr val="black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？</a:t>
            </a:r>
          </a:p>
          <a:p>
            <a:pPr marL="777240" lvl="1" indent="-51435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基督徒該如何面對自己的死</a:t>
            </a:r>
            <a:r>
              <a:rPr lang="zh-TW" altLang="en-US" sz="3300" b="1" dirty="0" smtClean="0">
                <a:solidFill>
                  <a:prstClr val="black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？ </a:t>
            </a:r>
            <a:r>
              <a:rPr lang="zh-TW" altLang="en-US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面</a:t>
            </a: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對親友的死</a:t>
            </a:r>
            <a:r>
              <a:rPr lang="zh-TW" altLang="en-US" sz="3300" b="1" dirty="0">
                <a:solidFill>
                  <a:prstClr val="black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？</a:t>
            </a:r>
          </a:p>
          <a:p>
            <a:pPr marL="777240" lvl="1" indent="-51435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zh-TW" altLang="en-US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你</a:t>
            </a: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相信煉獄的教導嗎</a:t>
            </a:r>
            <a:r>
              <a:rPr lang="zh-TW" altLang="en-US" sz="3300" b="1" dirty="0" smtClean="0">
                <a:solidFill>
                  <a:prstClr val="black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？ </a:t>
            </a:r>
            <a:r>
              <a:rPr lang="zh-TW" altLang="en-US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</a:t>
            </a: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果你不再相信有煉獄那樣的地</a:t>
            </a:r>
            <a:r>
              <a:rPr lang="zh-TW" altLang="en-US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方</a:t>
            </a:r>
            <a:r>
              <a:rPr lang="en-US" altLang="zh-TW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你</a:t>
            </a: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在情感上有什麽樣的感受</a:t>
            </a:r>
            <a:r>
              <a:rPr lang="zh-TW" altLang="en-US" sz="3300" b="1" dirty="0">
                <a:solidFill>
                  <a:prstClr val="black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？</a:t>
            </a:r>
          </a:p>
          <a:p>
            <a:pPr marL="777240" lvl="1" indent="-51435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zh-TW" altLang="en-US" sz="33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倘</a:t>
            </a:r>
            <a:r>
              <a:rPr lang="zh-TW" altLang="en-US" sz="33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若基督徒的死亡被視為成聖過程的一部分，我們當如何看待在世上生老病死，身體漸衰的過程</a:t>
            </a:r>
            <a:r>
              <a:rPr lang="zh-TW" altLang="en-US" sz="3300" b="1" dirty="0">
                <a:solidFill>
                  <a:prstClr val="black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54504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533400" y="533401"/>
            <a:ext cx="11092542" cy="592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18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40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腓立比</a:t>
            </a:r>
            <a:r>
              <a:rPr lang="zh-TW" altLang="en-US" sz="40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書</a:t>
            </a:r>
            <a:r>
              <a:rPr lang="zh-CN" altLang="en-US" sz="10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altLang="zh-CN" sz="3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</a:t>
            </a:r>
            <a:r>
              <a:rPr lang="en-US" altLang="zh-TW" sz="3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en-US" altLang="zh-CN" sz="3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20</a:t>
            </a:r>
            <a:r>
              <a:rPr lang="en-US" altLang="zh-TW" sz="38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CN" sz="3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24</a:t>
            </a:r>
            <a:r>
              <a:rPr lang="en-US" altLang="zh-TW" sz="3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endParaRPr lang="en-US" altLang="zh-TW" sz="38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82880" lvl="1" indent="0">
              <a:lnSpc>
                <a:spcPct val="11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400" b="1" dirty="0" smtClean="0">
                <a:solidFill>
                  <a:prstClr val="black"/>
                </a:solidFill>
                <a:latin typeface="MingLiU_HKSCS-ExtB" panose="02020500000000000000" pitchFamily="18" charset="-120"/>
                <a:ea typeface="MingLiU" panose="02020509000000000000" pitchFamily="49" charset="-120"/>
                <a:cs typeface="DilleniaUPC" panose="02020603050405020304" pitchFamily="18" charset="-34"/>
              </a:rPr>
              <a:t>    </a:t>
            </a:r>
            <a:r>
              <a:rPr lang="zh-TW" altLang="en-US" sz="3400" b="1" dirty="0" smtClean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照</a:t>
            </a:r>
            <a:r>
              <a:rPr lang="zh-TW" altLang="en-US" sz="3400" b="1" dirty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著我所切慕、所盼望的，沒有一事叫我羞愧，只要凡事放膽，無論是生是死，總叫基督在我身上照常顯</a:t>
            </a:r>
            <a:r>
              <a:rPr lang="zh-TW" altLang="en-US" sz="3400" b="1" dirty="0" smtClean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大。因</a:t>
            </a:r>
            <a:r>
              <a:rPr lang="zh-TW" altLang="en-US" sz="3400" b="1" dirty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我活著就是基督，我死了就有益處</a:t>
            </a:r>
            <a:r>
              <a:rPr lang="zh-TW" altLang="en-US" sz="3400" b="1" dirty="0" smtClean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。但</a:t>
            </a:r>
            <a:r>
              <a:rPr lang="zh-TW" altLang="en-US" sz="3400" b="1" dirty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我在肉身活著，若成就我工夫的果子，我就不知道該挑選什麼</a:t>
            </a:r>
            <a:r>
              <a:rPr lang="zh-TW" altLang="en-US" sz="3400" b="1" dirty="0" smtClean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。我</a:t>
            </a:r>
            <a:r>
              <a:rPr lang="zh-TW" altLang="en-US" sz="3400" b="1" dirty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正在兩難之間，情願離世與基督同在，因為這是好得無比的</a:t>
            </a:r>
            <a:r>
              <a:rPr lang="zh-TW" altLang="en-US" sz="3400" b="1" dirty="0" smtClean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；然</a:t>
            </a:r>
            <a:r>
              <a:rPr lang="zh-TW" altLang="en-US" sz="3400" b="1" dirty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而我在肉身活著，為你們更是要緊的</a:t>
            </a:r>
            <a:r>
              <a:rPr lang="zh-TW" altLang="en-US" sz="3400" b="1" dirty="0" smtClean="0">
                <a:solidFill>
                  <a:prstClr val="black"/>
                </a:solidFill>
                <a:latin typeface="MingLiU_HKSCS-ExtB" panose="02020500000000000000" pitchFamily="18" charset="-120"/>
                <a:ea typeface="MingLiU_HKSCS-ExtB" panose="02020500000000000000" pitchFamily="18" charset="-120"/>
                <a:cs typeface="DilleniaUPC" panose="02020603050405020304" pitchFamily="18" charset="-34"/>
              </a:rPr>
              <a:t>。</a:t>
            </a:r>
            <a:endParaRPr lang="en-US" altLang="zh-TW" sz="3400" b="1" dirty="0">
              <a:solidFill>
                <a:prstClr val="black"/>
              </a:solidFill>
              <a:latin typeface="MingLiU_HKSCS-ExtB" panose="02020500000000000000" pitchFamily="18" charset="-120"/>
              <a:ea typeface="MingLiU_HKSCS-ExtB" panose="02020500000000000000" pitchFamily="18" charset="-120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7766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533400" y="457201"/>
            <a:ext cx="11154624" cy="6183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2000"/>
              </a:lnSpc>
              <a:spcBef>
                <a:spcPts val="600"/>
              </a:spcBef>
              <a:spcAft>
                <a:spcPts val="900"/>
              </a:spcAft>
              <a:buFont typeface="Arial" panose="020B0604020202020204" pitchFamily="34" charset="0"/>
              <a:buNone/>
            </a:pPr>
            <a:r>
              <a:rPr lang="zh-TW" altLang="en-US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關於死亡與居間狀態</a:t>
            </a:r>
            <a:endParaRPr lang="en-US" altLang="zh-CN" sz="4200" b="1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48640" indent="-64008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什麽是死亡</a:t>
            </a:r>
            <a:r>
              <a:rPr lang="en-US" altLang="zh-TW" sz="3600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</a:p>
          <a:p>
            <a:pPr marL="548640" indent="-64008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什麽是居間狀態</a:t>
            </a:r>
            <a:r>
              <a:rPr lang="en-US" altLang="zh-TW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</a:p>
          <a:p>
            <a:pPr marL="73152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32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是指人在死亡後至復活前的存在狀</a:t>
            </a:r>
            <a:r>
              <a:rPr lang="zh-TW" altLang="en-US" sz="3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態</a:t>
            </a:r>
            <a:endParaRPr lang="en-US" altLang="zh-TW" sz="32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1371600" indent="-640080">
              <a:lnSpc>
                <a:spcPct val="112000"/>
              </a:lnSpc>
              <a:spcBef>
                <a:spcPts val="600"/>
              </a:spcBef>
              <a:spcAft>
                <a:spcPts val="400"/>
              </a:spcAft>
              <a:buFont typeface="Wingdings" panose="05000000000000000000" pitchFamily="2" charset="2"/>
              <a:buChar char="v"/>
            </a:pPr>
            <a:r>
              <a:rPr lang="zh-TW" altLang="en-US" sz="36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樂</a:t>
            </a:r>
            <a:r>
              <a:rPr lang="zh-TW" altLang="en-US" sz="36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園</a:t>
            </a:r>
            <a:r>
              <a:rPr lang="en-US" altLang="zh-TW" sz="36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36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天</a:t>
            </a:r>
            <a:r>
              <a:rPr lang="zh-TW" altLang="en-US" sz="36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堂</a:t>
            </a:r>
          </a:p>
          <a:p>
            <a:pPr marL="1371600" indent="-640080">
              <a:lnSpc>
                <a:spcPct val="112000"/>
              </a:lnSpc>
              <a:spcBef>
                <a:spcPts val="600"/>
              </a:spcBef>
              <a:spcAft>
                <a:spcPts val="400"/>
              </a:spcAft>
              <a:buFont typeface="Wingdings" panose="05000000000000000000" pitchFamily="2" charset="2"/>
              <a:buChar char="v"/>
            </a:pPr>
            <a:r>
              <a:rPr lang="zh-TW" altLang="en-US" sz="36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地</a:t>
            </a:r>
            <a:r>
              <a:rPr lang="zh-TW" altLang="en-US" sz="36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獄</a:t>
            </a:r>
            <a:r>
              <a:rPr lang="en-US" altLang="zh-TW" sz="36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36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陰</a:t>
            </a:r>
            <a:r>
              <a:rPr lang="zh-TW" altLang="en-US" sz="36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間</a:t>
            </a:r>
            <a:endParaRPr lang="en-US" altLang="zh-TW" sz="3600" b="1" dirty="0" smtClean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822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860079" y="634333"/>
            <a:ext cx="10765863" cy="5567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52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主要內容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</a:p>
          <a:p>
            <a:pPr marL="457200" lvl="0" indent="-73152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sz="40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死</a:t>
            </a:r>
            <a:r>
              <a:rPr lang="zh-TW" altLang="en-US" sz="40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亡在基督徒生命中的目的何</a:t>
            </a:r>
            <a:r>
              <a:rPr lang="zh-TW" altLang="en-US" sz="40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endParaRPr kumimoji="0" lang="en-US" altLang="zh-CN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0" indent="-73152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基督徒的死亡</a:t>
            </a:r>
            <a:r>
              <a:rPr kumimoji="0" lang="zh-TW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觀</a:t>
            </a:r>
            <a:endParaRPr lang="en-US" altLang="zh-CN" sz="40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0" indent="-73152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kumimoji="0" lang="zh-TW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人</a:t>
            </a:r>
            <a:r>
              <a:rPr lang="zh-TW" altLang="en-US" sz="40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死後會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發生什麽</a:t>
            </a:r>
            <a:r>
              <a:rPr lang="zh-TW" altLang="en-US" sz="40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 </a:t>
            </a:r>
            <a:endParaRPr lang="en-US" altLang="zh-TW" sz="40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3152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altLang="zh-TW" sz="40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40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居</a:t>
            </a:r>
            <a:r>
              <a:rPr lang="zh-TW" altLang="en-US" sz="40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間狀</a:t>
            </a:r>
            <a:r>
              <a:rPr lang="zh-TW" altLang="en-US" sz="40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態 </a:t>
            </a:r>
            <a:r>
              <a:rPr lang="en-US" altLang="zh-TW" sz="40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Intermediate State</a:t>
            </a:r>
            <a:r>
              <a:rPr lang="en-US" altLang="zh-TW" sz="40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endParaRPr lang="en-US" altLang="zh-CN" sz="40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867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697118" y="1358021"/>
            <a:ext cx="10841740" cy="523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8000"/>
              </a:lnSpc>
              <a:spcBef>
                <a:spcPts val="600"/>
              </a:spcBef>
              <a:spcAft>
                <a:spcPts val="10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A.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1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死亡不是對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基督徒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的懲罰</a:t>
            </a:r>
            <a:endParaRPr lang="en-US" altLang="zh-TW" sz="3600" b="1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48640" lvl="1" indent="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羅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8:1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如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今，那些在基督耶穌裡的就不定罪了。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為賜生命聖靈的律在基督耶穌裡釋放了我，使我脫離罪和死的律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了。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-548640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TW" altLang="en-US" sz="36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罪的懲罰就是死。但這個懲罰，不論是肉體的死亡，屬靈上的死亡，或與神隔絕，都不再適用我們了。所有的懲罰都由基督代償了。</a:t>
            </a:r>
            <a:endParaRPr lang="en-US" altLang="zh-TW" sz="36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AFE8AC64-F154-4416-B0DF-0100622257CC}"/>
              </a:ext>
            </a:extLst>
          </p:cNvPr>
          <p:cNvSpPr txBox="1">
            <a:spLocks/>
          </p:cNvSpPr>
          <p:nvPr/>
        </p:nvSpPr>
        <p:spPr>
          <a:xfrm>
            <a:off x="389300" y="388797"/>
            <a:ext cx="10935830" cy="867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CN" sz="4200" b="1" dirty="0" smtClean="0">
                <a:solidFill>
                  <a:prstClr val="black"/>
                </a:solidFill>
                <a:latin typeface="David" panose="020E0502060401010101" pitchFamily="34" charset="-79"/>
                <a:ea typeface="Batang" panose="02030600000101010101" pitchFamily="18" charset="-127"/>
                <a:cs typeface="David" panose="020E0502060401010101" pitchFamily="34" charset="-79"/>
              </a:rPr>
              <a:t>A. </a:t>
            </a:r>
            <a:r>
              <a:rPr lang="zh-TW" altLang="en-US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為何基督徒會死</a:t>
            </a:r>
            <a:r>
              <a:rPr lang="en-US" altLang="zh-TW" sz="42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  <a:endParaRPr lang="en-US" altLang="zh-TW" sz="4200" b="1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545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609600" y="468086"/>
            <a:ext cx="11114314" cy="612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8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A.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2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死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亡是住在堕落世界的最終結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局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lvl="1" indent="0"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林前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15:24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26】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再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後末期到了，那時基督既將一切執政的、掌權的、有能的都毀滅了，就把國交於父神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為基督必要做王，等神把一切仇敵都放在他的腳下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。儘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末了所毀滅的仇敵就是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死。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林前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15:54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56】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這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必朽壞的總要變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成不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朽壞的，這必死的總要變成不死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的。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……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那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時經上所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記</a:t>
            </a:r>
            <a:r>
              <a:rPr lang="zh-CN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死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被得勝吞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滅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話就應驗了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“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死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啊，你得勝的權勢在哪裡？死啊，你的毒鉤在哪裡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r>
              <a:rPr lang="zh-CN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”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429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424543" y="468086"/>
            <a:ext cx="11092543" cy="5965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A.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3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神用死亡的經歷來成全我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們成聖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4864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來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12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:6】</a:t>
            </a:r>
            <a:r>
              <a:rPr lang="en-US" altLang="zh-TW" sz="2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為主所愛的，他必</a:t>
            </a:r>
            <a:r>
              <a:rPr lang="zh-TW" altLang="en-US" sz="3200" b="1" dirty="0">
                <a:solidFill>
                  <a:srgbClr val="0000FF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管教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，又鞭打凡所收納的兒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子。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來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12: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10</a:t>
            </a:r>
            <a:r>
              <a:rPr lang="en-US" altLang="zh-TW" sz="3200" b="1" dirty="0" smtClean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~</a:t>
            </a:r>
            <a:r>
              <a:rPr lang="en-US" altLang="zh-CN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11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】</a:t>
            </a:r>
            <a:r>
              <a:rPr lang="en-US" altLang="zh-TW" sz="2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唯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有萬靈的父管教我們，</a:t>
            </a:r>
            <a:r>
              <a:rPr lang="zh-TW" altLang="en-US" sz="3200" b="1" dirty="0">
                <a:solidFill>
                  <a:srgbClr val="0033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是要我們得益處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，使我們在他的</a:t>
            </a:r>
            <a:r>
              <a:rPr lang="zh-TW" altLang="en-US" sz="3200" b="1" dirty="0">
                <a:solidFill>
                  <a:srgbClr val="0033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聖潔上有份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。凡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管教的事，當時不覺得快樂，反覺得愁苦，後來卻為那經練過的人</a:t>
            </a:r>
            <a:r>
              <a:rPr lang="zh-TW" altLang="en-US" sz="3200" b="1" dirty="0">
                <a:solidFill>
                  <a:srgbClr val="0033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結出平安的果子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，就是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義。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來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5:8】……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所受的苦難</a:t>
            </a:r>
            <a:r>
              <a:rPr lang="zh-TW" altLang="en-US" sz="3200" b="1" dirty="0">
                <a:solidFill>
                  <a:srgbClr val="0033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學了順</a:t>
            </a:r>
            <a:r>
              <a:rPr lang="zh-TW" altLang="en-US" sz="3200" b="1" dirty="0" smtClean="0">
                <a:solidFill>
                  <a:srgbClr val="0033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從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來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2:10】……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因受苦難</a:t>
            </a:r>
            <a:r>
              <a:rPr lang="zh-TW" altLang="en-US" sz="3200" b="1" dirty="0">
                <a:solidFill>
                  <a:srgbClr val="0033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得以完全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30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424545" y="468086"/>
            <a:ext cx="11070770" cy="5900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A.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3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神用死亡的經歷來成全我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們成聖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48640" lvl="1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啟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2:10】</a:t>
            </a:r>
            <a:r>
              <a:rPr lang="en-US" altLang="zh-TW" sz="10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將要受的苦你不用怕。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……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你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務要至死忠心，我就賜給你那</a:t>
            </a:r>
            <a:r>
              <a:rPr lang="zh-TW" altLang="en-US" sz="3200" b="1" dirty="0">
                <a:solidFill>
                  <a:srgbClr val="0033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生命的冠冕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。聖靈向眾教會所說的話，凡有耳的，就應當聽！得勝的，</a:t>
            </a:r>
            <a:r>
              <a:rPr lang="zh-TW" altLang="en-US" sz="3200" b="1" dirty="0">
                <a:solidFill>
                  <a:srgbClr val="0033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必不受第二次死的害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腓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3:10】</a:t>
            </a:r>
            <a:r>
              <a:rPr lang="en-US" altLang="zh-TW" sz="10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使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我認識基督，曉得他復活的大能，並且曉得和他一同受苦，</a:t>
            </a:r>
            <a:r>
              <a:rPr lang="zh-TW" altLang="en-US" sz="3200" b="1" dirty="0">
                <a:solidFill>
                  <a:srgbClr val="0033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效法他的死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腓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1:20】</a:t>
            </a:r>
            <a:r>
              <a:rPr lang="en-US" altLang="zh-TW" sz="28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照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著我所切慕、所盼望的，沒有一事叫我羞愧，只要凡事放膽，無論是生是死，總叫基督在我身上照常顯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大。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0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FE464BE-FD0A-4483-A5FA-98C71E3259CF}"/>
              </a:ext>
            </a:extLst>
          </p:cNvPr>
          <p:cNvSpPr txBox="1">
            <a:spLocks/>
          </p:cNvSpPr>
          <p:nvPr/>
        </p:nvSpPr>
        <p:spPr>
          <a:xfrm>
            <a:off x="522514" y="468086"/>
            <a:ext cx="11201400" cy="612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80000"/>
              <a:buNone/>
            </a:pP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A.</a:t>
            </a:r>
            <a:r>
              <a:rPr lang="en-US" altLang="zh-TW" sz="3600" b="1" dirty="0" smtClean="0">
                <a:solidFill>
                  <a:prstClr val="black"/>
                </a:solidFill>
                <a:ea typeface="MingLiU" panose="02020509000000000000" pitchFamily="49" charset="-120"/>
                <a:cs typeface="David" panose="020E0502060401010101" pitchFamily="34" charset="-79"/>
              </a:rPr>
              <a:t>4</a:t>
            </a:r>
            <a:r>
              <a:rPr lang="en-US" altLang="zh-TW" sz="3600" b="1" dirty="0" smtClean="0">
                <a:solidFill>
                  <a:prstClr val="black"/>
                </a:solidFill>
                <a:latin typeface="David" panose="020E0502060401010101" pitchFamily="34" charset="-79"/>
                <a:ea typeface="MingLiU" panose="02020509000000000000" pitchFamily="49" charset="-120"/>
                <a:cs typeface="David" panose="020E0502060401010101" pitchFamily="34" charset="-79"/>
              </a:rPr>
              <a:t>  </a:t>
            </a:r>
            <a:r>
              <a:rPr lang="zh-TW" altLang="en-US" sz="3600" b="1" dirty="0" smtClean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死</a:t>
            </a:r>
            <a:r>
              <a:rPr lang="zh-TW" altLang="en-US" sz="3600" b="1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亡的經歷完成我們與基督的聯合</a:t>
            </a:r>
            <a:endParaRPr lang="en-US" altLang="zh-TW" sz="3600" b="1" dirty="0" smtClean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48640" lvl="1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羅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8:17】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既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是兒女，便是後嗣，就是神的後嗣，和基督同做後嗣。如果我們和他一同受苦，也必和他一同得榮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耀。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彼前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4:13】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倒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要歡喜，因為你們是與基督一同受苦，使你們在他榮耀顯現的時候，也可以歡喜快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樂。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腓</a:t>
            </a: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3:10】 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使我認識基督，曉得他復活的大能，並且曉得和他一同受苦，效法他的死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3200" b="1" dirty="0" smtClean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8640" lvl="1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【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彼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前</a:t>
            </a:r>
            <a:r>
              <a:rPr lang="en-US" altLang="zh-TW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2:21】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基</a:t>
            </a:r>
            <a:r>
              <a:rPr lang="zh-TW" altLang="en-US" sz="3200" b="1" dirty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督也為你們受過苦，給你們留下榜樣，叫你們跟隨他的腳蹤</a:t>
            </a:r>
            <a:r>
              <a:rPr lang="zh-TW" altLang="en-US" sz="3200" b="1" dirty="0" smtClean="0">
                <a:solidFill>
                  <a:prstClr val="black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行。</a:t>
            </a:r>
            <a:endParaRPr lang="zh-TW" altLang="en-US" sz="3200" b="1" dirty="0">
              <a:solidFill>
                <a:prstClr val="black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30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25192</TotalTime>
  <Words>3943</Words>
  <Application>Microsoft Office PowerPoint</Application>
  <PresentationFormat>Custom</PresentationFormat>
  <Paragraphs>111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死亡與居間狀態 《系統神學》– 古德恩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Zhanshe Ju</dc:creator>
  <cp:lastModifiedBy>Administrator</cp:lastModifiedBy>
  <cp:revision>266</cp:revision>
  <dcterms:created xsi:type="dcterms:W3CDTF">2019-07-17T14:47:39Z</dcterms:created>
  <dcterms:modified xsi:type="dcterms:W3CDTF">2020-01-25T22:55:47Z</dcterms:modified>
</cp:coreProperties>
</file>