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9" r:id="rId6"/>
    <p:sldId id="268" r:id="rId7"/>
    <p:sldId id="273" r:id="rId8"/>
    <p:sldId id="264" r:id="rId9"/>
    <p:sldId id="274" r:id="rId10"/>
    <p:sldId id="263" r:id="rId11"/>
    <p:sldId id="261" r:id="rId12"/>
    <p:sldId id="262" r:id="rId13"/>
    <p:sldId id="260" r:id="rId14"/>
    <p:sldId id="259" r:id="rId15"/>
    <p:sldId id="265" r:id="rId16"/>
    <p:sldId id="266" r:id="rId17"/>
    <p:sldId id="267" r:id="rId18"/>
    <p:sldId id="275" r:id="rId19"/>
    <p:sldId id="271" r:id="rId20"/>
    <p:sldId id="270" r:id="rId21"/>
    <p:sldId id="272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62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97AC9-DBA9-4949-94A3-0EF3D0D9168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04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“伦理”是指存在於人“伦”，即人的特定关系中的“理”，</a:t>
            </a:r>
            <a:endParaRPr lang="en-US" altLang="zh-CN" b="1" dirty="0"/>
          </a:p>
          <a:p>
            <a:endParaRPr lang="en-US" b="1" dirty="0"/>
          </a:p>
          <a:p>
            <a:r>
              <a:rPr lang="en-US" b="1" dirty="0"/>
              <a:t>Share the time that I ask for help to understand what is </a:t>
            </a:r>
            <a:r>
              <a:rPr lang="ja-JP" altLang="en-US" b="1" dirty="0"/>
              <a:t>伦理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zh-CN" altLang="en-US" b="1" dirty="0"/>
              <a:t>“伦理学”，古代有人称之为“道德学”，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zh-CN" altLang="en-US" b="1" dirty="0"/>
              <a:t>“伦理”是指存在於人“伦”，即人的特定关系中的“理”，或行为规范</a:t>
            </a:r>
            <a:endParaRPr lang="en-US" altLang="zh-CN" b="1" dirty="0"/>
          </a:p>
          <a:p>
            <a:r>
              <a:rPr lang="zh-CN" altLang="en-US" b="1" dirty="0"/>
              <a:t>伦理就是分辨善恶，和对善恶的选择。</a:t>
            </a:r>
            <a:endParaRPr lang="ja-JP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04775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way that we can make it without Holy Spirit. 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day of Pentecost: The Azusa Street Revival was a historic revival meeting that took place in Los Angeles, California. It was led by William J. Seymour, an African-American preacher. The start on the three-year revival began on April 9, 1906 and continued until roughly 1915.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世俗伦理学是“相对伦理观”，就是伦理道德可以在不同的时间，空间和人的处境而不同，主要是人自己决定对错；常是以人主观认为的目的好坏为行为的起点，以结果好坏为行为终点。</a:t>
            </a:r>
            <a:endParaRPr lang="en-US" altLang="zh-CN" b="1" dirty="0"/>
          </a:p>
          <a:p>
            <a:endParaRPr lang="en-US" b="1" dirty="0"/>
          </a:p>
          <a:p>
            <a:r>
              <a:rPr lang="zh-CN" altLang="en-US" b="1" dirty="0"/>
              <a:t>这种伦理观点对一个群体的集体利益，或社会的暂时稳定会产生一定作用；但也容易为了一个人为的“道德原则”，牺牲其他的可能是更重要的伦理原则。例如，为了“忠君爱国”的高尚品德，在古今中外历史里，人可以做出许多不齿于人类的恶事；为了个人的品格修养，或个人的幸福快乐，可能牺牲别人的利益在所不计。这也是现今社会，甚至在基督教界中也可见到的行事原则：只要目的或效果好，什么手段都可用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Paul’s authority is from Lord Jesus; these are the revelation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is a family, three generation or four generation</a:t>
            </a:r>
            <a:endParaRPr lang="en-US" dirty="0"/>
          </a:p>
          <a:p>
            <a:r>
              <a:rPr lang="en-US" dirty="0"/>
              <a:t>Focus on relationship; </a:t>
            </a:r>
            <a:r>
              <a:rPr lang="en-US" dirty="0" err="1"/>
              <a:t>Agapg</a:t>
            </a:r>
            <a:r>
              <a:rPr lang="en-US" dirty="0"/>
              <a:t> is the engine force</a:t>
            </a:r>
            <a:endParaRPr lang="en-US" dirty="0"/>
          </a:p>
          <a:p>
            <a:r>
              <a:rPr lang="en-US" dirty="0"/>
              <a:t>God’s family vs ordinary family: on truth foundation</a:t>
            </a:r>
            <a:endParaRPr lang="en-US" dirty="0"/>
          </a:p>
          <a:p>
            <a:r>
              <a:rPr lang="en-US" dirty="0"/>
              <a:t>business,  club: rule and regulations; focus on result</a:t>
            </a:r>
            <a:endParaRPr lang="en-US" dirty="0"/>
          </a:p>
          <a:p>
            <a:r>
              <a:rPr lang="en-US" dirty="0"/>
              <a:t>it is about truth </a:t>
            </a:r>
            <a:endParaRPr lang="en-US" dirty="0"/>
          </a:p>
          <a:p>
            <a:endParaRPr lang="en-US" dirty="0"/>
          </a:p>
          <a:p>
            <a:r>
              <a:rPr lang="en-US" dirty="0"/>
              <a:t>Righteousness and justice are the foundation of your throne and love and faithfulness go before you. </a:t>
            </a:r>
            <a:endParaRPr lang="en-US" dirty="0"/>
          </a:p>
          <a:p>
            <a:endParaRPr lang="en-US" dirty="0"/>
          </a:p>
          <a:p>
            <a:r>
              <a:rPr lang="zh-CN" altLang="en-US" b="1" dirty="0"/>
              <a:t>我们相信神创造世界和人类，我们所行所思都是要向这位神负责，祂对我们的要求才是我们要遵守的道德原则，也只有祂才是最终判断我们一生对错的那一位。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27E64-3EC2-42D1-A97D-7CB7E0DFB1F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AFB4-F930-405D-BD70-2A21AE5FE70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7AAD9-6610-417C-9B50-6517D84077C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AFB4-F930-405D-BD70-2A21AE5FE705}" type="slidenum">
              <a:rPr lang="en-US" smtClean="0"/>
            </a:fld>
            <a:endParaRPr lang="en-US"/>
          </a:p>
        </p:txBody>
      </p:sp>
      <p:sp>
        <p:nvSpPr>
          <p:cNvPr id="7" name="fc" descr="Internal"/>
          <p:cNvSpPr txBox="1"/>
          <p:nvPr userDrawn="1"/>
        </p:nvSpPr>
        <p:spPr>
          <a:xfrm>
            <a:off x="0" y="6545580"/>
            <a:ext cx="12192000" cy="2154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00" b="0" i="0" u="none" baseline="0">
                <a:solidFill>
                  <a:srgbClr val="000000"/>
                </a:solidFill>
                <a:latin typeface="Calibri" panose="020F0502020204030204" pitchFamily="34" charset="0"/>
              </a:rPr>
              <a:t>Internal</a:t>
            </a:r>
            <a:endParaRPr lang="en-US" sz="800" b="0" i="0" u="none" baseline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三提书讨论的</a:t>
            </a:r>
            <a:br>
              <a:rPr lang="en-US" dirty="0"/>
            </a:br>
            <a:r>
              <a:rPr lang="en-US" dirty="0" err="1"/>
              <a:t>基督徒生活伦理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Jackie Qiu Ridings 8.16.2020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1050"/>
            <a:ext cx="10515600" cy="35242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僕人</a:t>
            </a:r>
            <a:r>
              <a:rPr lang="en-US" b="1" dirty="0" err="1"/>
              <a:t>与</a:t>
            </a:r>
            <a:r>
              <a:rPr lang="en-US" dirty="0" err="1"/>
              <a:t>主人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275"/>
            <a:ext cx="10515600" cy="4738688"/>
          </a:xfrm>
        </p:spPr>
        <p:txBody>
          <a:bodyPr/>
          <a:lstStyle/>
          <a:p>
            <a:r>
              <a:rPr lang="en-US" sz="3200" dirty="0" err="1"/>
              <a:t>凡在軛下作僕人的，當以自己主人配受十分的恭敬，免得神的名和道理，被人褻瀆。提前</a:t>
            </a:r>
            <a:r>
              <a:rPr lang="en-US" sz="3200" dirty="0"/>
              <a:t> 6:1</a:t>
            </a:r>
            <a:endParaRPr lang="en-US" sz="3200" dirty="0"/>
          </a:p>
          <a:p>
            <a:r>
              <a:rPr lang="en-US" sz="3200" dirty="0" err="1"/>
              <a:t>僕人有信道的主人，不可因為與他是弟兄就輕看他。更要加意服事他。因為得服事之益處的，是信道蒙愛的。你要以此教訓人，勸勉人。提前</a:t>
            </a:r>
            <a:r>
              <a:rPr lang="en-US" sz="3200" dirty="0"/>
              <a:t> 6:2  </a:t>
            </a:r>
            <a:endParaRPr lang="en-US" sz="3200" dirty="0"/>
          </a:p>
          <a:p>
            <a:r>
              <a:rPr lang="en-US" sz="3200" dirty="0" err="1"/>
              <a:t>僕人要順服自己的主人，凡事討他的喜歡。不可頂撞他。不可私拿東西。要顯為忠誠，以致凡事尊榮我們救主神的道</a:t>
            </a:r>
            <a:r>
              <a:rPr lang="en-US" sz="3200" dirty="0"/>
              <a:t>。(多 2:9-10)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基督里</a:t>
            </a:r>
            <a:r>
              <a:rPr lang="en-US" dirty="0" err="1"/>
              <a:t>主的僕人</a:t>
            </a:r>
            <a:r>
              <a:rPr lang="zh-CN" altLang="en-US" dirty="0"/>
              <a:t>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你自己凡事要顯出善行的</a:t>
            </a:r>
            <a:r>
              <a:rPr lang="en-US" dirty="0" err="1">
                <a:solidFill>
                  <a:srgbClr val="FF0000"/>
                </a:solidFill>
              </a:rPr>
              <a:t>榜樣</a:t>
            </a:r>
            <a:r>
              <a:rPr lang="en-US" dirty="0" err="1"/>
              <a:t>，在教訓上要正直，端莊，言語純全，無可指責，叫那反對的人，既無處可說我們的不是，便自覺羞愧</a:t>
            </a:r>
            <a:r>
              <a:rPr lang="en-US" dirty="0"/>
              <a:t>。(多 2:7-8)</a:t>
            </a:r>
            <a:endParaRPr lang="en-US" dirty="0"/>
          </a:p>
          <a:p>
            <a:r>
              <a:rPr lang="en-US" dirty="0" err="1"/>
              <a:t>然而主的僕人不可爭競，只要溫溫和和的待眾人，善於教導，存心忍耐，用溫柔勸戒那抵擋的人。或者給他們悔改的心，可以明白真道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2:24-25)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基督徒</a:t>
            </a:r>
            <a:r>
              <a:rPr lang="zh-CN" altLang="en-US" b="1" dirty="0"/>
              <a:t>的品格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人若</a:t>
            </a:r>
            <a:r>
              <a:rPr lang="en-US" dirty="0" err="1">
                <a:solidFill>
                  <a:srgbClr val="FF0000"/>
                </a:solidFill>
              </a:rPr>
              <a:t>自潔</a:t>
            </a:r>
            <a:r>
              <a:rPr lang="en-US" dirty="0" err="1"/>
              <a:t>，脫離卑賤的事，就必作貴重的器皿，成為聖潔，合乎主用，豫備行各樣的善事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2:21)</a:t>
            </a:r>
            <a:endParaRPr lang="en-US" dirty="0"/>
          </a:p>
          <a:p>
            <a:r>
              <a:rPr lang="en-US" dirty="0" err="1"/>
              <a:t>你要題醒眾人，叫他們</a:t>
            </a:r>
            <a:r>
              <a:rPr lang="en-US" dirty="0" err="1">
                <a:solidFill>
                  <a:srgbClr val="FF0000"/>
                </a:solidFill>
              </a:rPr>
              <a:t>順服</a:t>
            </a:r>
            <a:r>
              <a:rPr lang="en-US" dirty="0" err="1"/>
              <a:t>作官的，掌權的，</a:t>
            </a:r>
            <a:r>
              <a:rPr lang="en-US" dirty="0" err="1">
                <a:solidFill>
                  <a:srgbClr val="FF0000"/>
                </a:solidFill>
              </a:rPr>
              <a:t>遵</a:t>
            </a:r>
            <a:r>
              <a:rPr lang="en-US" dirty="0" err="1"/>
              <a:t>他的命，豫備行各樣的善事。不要毀謗，不要爭競，總要和平，向眾人</a:t>
            </a:r>
            <a:r>
              <a:rPr lang="en-US" dirty="0" err="1">
                <a:solidFill>
                  <a:srgbClr val="FF0000"/>
                </a:solidFill>
              </a:rPr>
              <a:t>大顯</a:t>
            </a:r>
            <a:r>
              <a:rPr lang="en-US" dirty="0" err="1"/>
              <a:t>溫柔</a:t>
            </a:r>
            <a:r>
              <a:rPr lang="en-US" dirty="0"/>
              <a:t>。(多 3:1-2)</a:t>
            </a:r>
            <a:endParaRPr lang="en-US" dirty="0"/>
          </a:p>
          <a:p>
            <a:r>
              <a:rPr lang="en-US" dirty="0" err="1"/>
              <a:t>這話是可信的，我也願你把這些事，切切實實的講明，使那些已信神的人，留心</a:t>
            </a:r>
            <a:r>
              <a:rPr lang="en-US" dirty="0" err="1">
                <a:solidFill>
                  <a:srgbClr val="FF0000"/>
                </a:solidFill>
              </a:rPr>
              <a:t>作正經事業</a:t>
            </a:r>
            <a:r>
              <a:rPr lang="en-US" dirty="0" err="1"/>
              <a:t>《或作留心行善</a:t>
            </a:r>
            <a:r>
              <a:rPr lang="en-US" dirty="0"/>
              <a:t>》。</a:t>
            </a:r>
            <a:r>
              <a:rPr lang="en-US" dirty="0" err="1"/>
              <a:t>這都是美事，並且與人有益</a:t>
            </a:r>
            <a:r>
              <a:rPr lang="en-US" dirty="0"/>
              <a:t>。(多 3:8)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基督里</a:t>
            </a:r>
            <a:r>
              <a:rPr lang="en-US" b="1" dirty="0" err="1"/>
              <a:t>父亲与兒子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寫信給那因信主作</a:t>
            </a:r>
            <a:r>
              <a:rPr lang="en-US" b="1" dirty="0" err="1">
                <a:solidFill>
                  <a:srgbClr val="FF0000"/>
                </a:solidFill>
              </a:rPr>
              <a:t>我真兒子</a:t>
            </a:r>
            <a:r>
              <a:rPr lang="en-US" dirty="0" err="1"/>
              <a:t>的提摩太。願恩惠憐憫平安，從父神和我們主基督耶穌，歸與你</a:t>
            </a:r>
            <a:r>
              <a:rPr lang="en-US" dirty="0"/>
              <a:t>。(</a:t>
            </a:r>
            <a:r>
              <a:rPr lang="en-US" dirty="0" err="1"/>
              <a:t>提前</a:t>
            </a:r>
            <a:r>
              <a:rPr lang="en-US" dirty="0"/>
              <a:t> 1:2)</a:t>
            </a:r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我兒提摩太阿</a:t>
            </a:r>
            <a:r>
              <a:rPr lang="en-US" dirty="0" err="1"/>
              <a:t>，我照從前指著你的豫言，將這命令交託你，叫你因此可以打那美好的杖</a:t>
            </a:r>
            <a:r>
              <a:rPr lang="en-US" dirty="0"/>
              <a:t>。(</a:t>
            </a:r>
            <a:r>
              <a:rPr lang="en-US" dirty="0" err="1"/>
              <a:t>提前</a:t>
            </a:r>
            <a:r>
              <a:rPr lang="en-US" dirty="0"/>
              <a:t> 1:18)</a:t>
            </a:r>
            <a:endParaRPr lang="en-US" dirty="0"/>
          </a:p>
          <a:p>
            <a:r>
              <a:rPr lang="en-US" dirty="0" err="1"/>
              <a:t>寫信給</a:t>
            </a:r>
            <a:r>
              <a:rPr lang="en-US" b="1" dirty="0" err="1">
                <a:solidFill>
                  <a:srgbClr val="FF0000"/>
                </a:solidFill>
              </a:rPr>
              <a:t>我親愛的兒子</a:t>
            </a:r>
            <a:r>
              <a:rPr lang="en-US" dirty="0" err="1"/>
              <a:t>提摩太。願恩惠憐憫平安，從父神和我們主基督耶穌，歸與你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1:2)</a:t>
            </a:r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我兒阿</a:t>
            </a:r>
            <a:r>
              <a:rPr lang="en-US" dirty="0" err="1"/>
              <a:t>，你要在基督耶穌的恩典上剛強起來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2:1)</a:t>
            </a:r>
            <a:endParaRPr lang="en-US" dirty="0"/>
          </a:p>
          <a:p>
            <a:r>
              <a:rPr lang="en-US" dirty="0" err="1"/>
              <a:t>寫信給提多，就是照著我們共信之道作我</a:t>
            </a:r>
            <a:r>
              <a:rPr lang="en-US" b="1" dirty="0" err="1">
                <a:solidFill>
                  <a:srgbClr val="FF0000"/>
                </a:solidFill>
              </a:rPr>
              <a:t>真兒子</a:t>
            </a:r>
            <a:r>
              <a:rPr lang="en-US" dirty="0" err="1"/>
              <a:t>的。願恩惠平安，從父神和我們的救主基督耶穌歸與你</a:t>
            </a:r>
            <a:r>
              <a:rPr lang="en-US" dirty="0"/>
              <a:t>。(多 1:4)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基督里</a:t>
            </a:r>
            <a:r>
              <a:rPr lang="en-US" b="1" dirty="0" err="1"/>
              <a:t>父亲与兒子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我感謝神，就是我接續祖先，用清潔的良心所事奉的神，祈禱的時候，</a:t>
            </a:r>
            <a:r>
              <a:rPr lang="en-US" sz="4000" dirty="0" err="1">
                <a:solidFill>
                  <a:srgbClr val="FF0000"/>
                </a:solidFill>
              </a:rPr>
              <a:t>不住的想念</a:t>
            </a:r>
            <a:r>
              <a:rPr lang="en-US" sz="4000" dirty="0" err="1"/>
              <a:t>你，記念你的眼淚，</a:t>
            </a:r>
            <a:r>
              <a:rPr lang="en-US" sz="4000" dirty="0" err="1">
                <a:solidFill>
                  <a:srgbClr val="FF0000"/>
                </a:solidFill>
              </a:rPr>
              <a:t>晝夜切切的想要見你</a:t>
            </a:r>
            <a:r>
              <a:rPr lang="en-US" sz="4000" dirty="0" err="1"/>
              <a:t>，好叫我</a:t>
            </a:r>
            <a:r>
              <a:rPr lang="en-US" sz="4000" dirty="0" err="1">
                <a:solidFill>
                  <a:srgbClr val="FF0000"/>
                </a:solidFill>
              </a:rPr>
              <a:t>滿心快樂</a:t>
            </a:r>
            <a:r>
              <a:rPr lang="en-US" sz="4000" dirty="0"/>
              <a:t>。(</a:t>
            </a:r>
            <a:r>
              <a:rPr lang="en-US" sz="4000" dirty="0" err="1"/>
              <a:t>提後</a:t>
            </a:r>
            <a:r>
              <a:rPr lang="en-US" sz="4000" dirty="0"/>
              <a:t> 1:3-4)</a:t>
            </a:r>
            <a:endParaRPr lang="en-US" sz="4000" dirty="0"/>
          </a:p>
          <a:p>
            <a:r>
              <a:rPr lang="en-US" sz="4000" dirty="0" err="1"/>
              <a:t>你要趕緊的到我這裡來。提後</a:t>
            </a:r>
            <a:r>
              <a:rPr lang="en-US" sz="4000" dirty="0"/>
              <a:t> 4:9</a:t>
            </a:r>
            <a:endParaRPr lang="en-US" sz="4000" dirty="0"/>
          </a:p>
          <a:p>
            <a:r>
              <a:rPr lang="en-US" sz="4000" dirty="0" err="1"/>
              <a:t>你要趕緊在冬天以前到我這裡來。提後</a:t>
            </a:r>
            <a:r>
              <a:rPr lang="en-US" sz="4000" dirty="0"/>
              <a:t> 4:21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基督里</a:t>
            </a:r>
            <a:r>
              <a:rPr lang="en-US" b="1" dirty="0" err="1"/>
              <a:t>父亲与兒子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為此我題醒你，使你將神藉我</a:t>
            </a:r>
            <a:r>
              <a:rPr lang="en-US" sz="3200" b="1" dirty="0">
                <a:solidFill>
                  <a:srgbClr val="FF0000"/>
                </a:solidFill>
              </a:rPr>
              <a:t>按手所給你的恩賜</a:t>
            </a:r>
            <a:r>
              <a:rPr lang="en-US" sz="3200" dirty="0"/>
              <a:t>，再如火挑旺起來。因為神賜給我們，不是膽怯的心，乃是剛強，仁愛，謹守的心。你</a:t>
            </a:r>
            <a:r>
              <a:rPr lang="en-US" sz="3200" b="1" dirty="0"/>
              <a:t>不要</a:t>
            </a:r>
            <a:r>
              <a:rPr lang="en-US" sz="3200" dirty="0"/>
              <a:t>以給我們的主作見證為恥，也</a:t>
            </a:r>
            <a:r>
              <a:rPr lang="en-US" sz="3200" b="1" dirty="0"/>
              <a:t>不要</a:t>
            </a:r>
            <a:r>
              <a:rPr lang="en-US" sz="3200" dirty="0"/>
              <a:t>以我這為主被囚的為恥。總要按神的能力，與我為福音</a:t>
            </a:r>
            <a:r>
              <a:rPr lang="en-US" sz="3200" dirty="0">
                <a:solidFill>
                  <a:srgbClr val="FF0000"/>
                </a:solidFill>
              </a:rPr>
              <a:t>同受苦難</a:t>
            </a:r>
            <a:r>
              <a:rPr lang="en-US" sz="3200" dirty="0"/>
              <a:t>。(</a:t>
            </a:r>
            <a:r>
              <a:rPr lang="en-US" sz="3200" dirty="0" err="1"/>
              <a:t>提後</a:t>
            </a:r>
            <a:r>
              <a:rPr lang="en-US" sz="3200" dirty="0"/>
              <a:t> 1:3-4)</a:t>
            </a:r>
            <a:endParaRPr lang="en-US" sz="3200" dirty="0"/>
          </a:p>
          <a:p>
            <a:r>
              <a:rPr lang="en-US" dirty="0" err="1"/>
              <a:t>你</a:t>
            </a:r>
            <a:r>
              <a:rPr lang="en-US" b="1" dirty="0" err="1"/>
              <a:t>要</a:t>
            </a:r>
            <a:r>
              <a:rPr lang="en-US" dirty="0" err="1"/>
              <a:t>和﹝我﹞同受苦難，好像基督耶穌的精兵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2:3)</a:t>
            </a:r>
            <a:endParaRPr lang="en-US" dirty="0"/>
          </a:p>
          <a:p>
            <a:r>
              <a:rPr lang="en-US" dirty="0" err="1"/>
              <a:t>但你已經</a:t>
            </a:r>
            <a:r>
              <a:rPr lang="en-US" b="1" dirty="0" err="1">
                <a:solidFill>
                  <a:srgbClr val="FF0000"/>
                </a:solidFill>
              </a:rPr>
              <a:t>服從</a:t>
            </a:r>
            <a:r>
              <a:rPr lang="en-US" dirty="0" err="1"/>
              <a:t>了我的教訓，品行，志向，信心，寬容，愛心，忍耐，以及我在安提阿，以哥念，路司得，所遭遇的逼迫，苦難</a:t>
            </a:r>
            <a:r>
              <a:rPr lang="en-US" dirty="0"/>
              <a:t>。……(</a:t>
            </a:r>
            <a:r>
              <a:rPr lang="en-US" dirty="0" err="1"/>
              <a:t>提後</a:t>
            </a:r>
            <a:r>
              <a:rPr lang="en-US" dirty="0"/>
              <a:t> 3:10-11)</a:t>
            </a:r>
            <a:endParaRPr lang="en-US" dirty="0"/>
          </a:p>
          <a:p>
            <a:endParaRPr lang="en-US" dirty="0"/>
          </a:p>
          <a:p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4693" y="-1769"/>
            <a:ext cx="11279533" cy="20061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20 Best Paul, Silas and Timothy images | Bible stories, Bible, Bible  pictures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1"/>
            <a:ext cx="5166360" cy="6370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ing praise unto God – daybydaywith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442" y="284480"/>
            <a:ext cx="5466078" cy="612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b="1" dirty="0"/>
              <a:t>保羅</a:t>
            </a:r>
            <a:r>
              <a:rPr lang="en-US" b="1" dirty="0" err="1"/>
              <a:t>对</a:t>
            </a:r>
            <a:r>
              <a:rPr lang="en-US" dirty="0" err="1"/>
              <a:t>提摩太的囑咐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我勸你第一</a:t>
            </a:r>
            <a:r>
              <a:rPr lang="en-US" b="1" dirty="0" err="1">
                <a:solidFill>
                  <a:srgbClr val="FF0000"/>
                </a:solidFill>
              </a:rPr>
              <a:t>要</a:t>
            </a:r>
            <a:r>
              <a:rPr lang="en-US" dirty="0" err="1"/>
              <a:t>為萬人懇求</a:t>
            </a:r>
            <a:r>
              <a:rPr lang="en-US" dirty="0" err="1">
                <a:solidFill>
                  <a:srgbClr val="FF0000"/>
                </a:solidFill>
              </a:rPr>
              <a:t>禱告</a:t>
            </a:r>
            <a:r>
              <a:rPr lang="en-US" dirty="0" err="1"/>
              <a:t>，</a:t>
            </a:r>
            <a:r>
              <a:rPr lang="en-US" dirty="0" err="1">
                <a:solidFill>
                  <a:srgbClr val="FF0000"/>
                </a:solidFill>
              </a:rPr>
              <a:t>代求</a:t>
            </a:r>
            <a:r>
              <a:rPr lang="en-US" dirty="0" err="1"/>
              <a:t>，</a:t>
            </a:r>
            <a:r>
              <a:rPr lang="en-US" dirty="0" err="1">
                <a:solidFill>
                  <a:srgbClr val="FF0000"/>
                </a:solidFill>
              </a:rPr>
              <a:t>祝謝</a:t>
            </a:r>
            <a:r>
              <a:rPr lang="en-US" dirty="0"/>
              <a:t>。(</a:t>
            </a:r>
            <a:r>
              <a:rPr lang="en-US" dirty="0" err="1"/>
              <a:t>提前</a:t>
            </a:r>
            <a:r>
              <a:rPr lang="en-US" dirty="0"/>
              <a:t> 2:1)</a:t>
            </a:r>
            <a:endParaRPr lang="en-US" dirty="0"/>
          </a:p>
          <a:p>
            <a:r>
              <a:rPr lang="en-US" dirty="0" err="1"/>
              <a:t>我所說的話你</a:t>
            </a:r>
            <a:r>
              <a:rPr lang="en-US" b="1" dirty="0" err="1">
                <a:solidFill>
                  <a:srgbClr val="FF0000"/>
                </a:solidFill>
              </a:rPr>
              <a:t>要思想</a:t>
            </a:r>
            <a:r>
              <a:rPr lang="en-US" dirty="0" err="1"/>
              <a:t>。因為凡事主必給你聰明。你</a:t>
            </a:r>
            <a:r>
              <a:rPr lang="en-US" dirty="0" err="1">
                <a:solidFill>
                  <a:srgbClr val="FF0000"/>
                </a:solidFill>
              </a:rPr>
              <a:t>要記念</a:t>
            </a:r>
            <a:r>
              <a:rPr lang="en-US" dirty="0" err="1"/>
              <a:t>耶穌基督乃是大衛的後裔。祂從死裡復活，正合乎我所傳的福音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2:7-8)</a:t>
            </a:r>
            <a:endParaRPr lang="en-US" dirty="0"/>
          </a:p>
          <a:p>
            <a:r>
              <a:rPr lang="en-US" dirty="0"/>
              <a:t>你</a:t>
            </a:r>
            <a:r>
              <a:rPr lang="en-US" dirty="0">
                <a:solidFill>
                  <a:srgbClr val="FF0000"/>
                </a:solidFill>
              </a:rPr>
              <a:t>要</a:t>
            </a:r>
            <a:r>
              <a:rPr lang="en-US" dirty="0"/>
              <a:t>使眾人回想這些事，在主面前</a:t>
            </a:r>
            <a:r>
              <a:rPr lang="en-US" b="1" dirty="0">
                <a:solidFill>
                  <a:srgbClr val="FF0000"/>
                </a:solidFill>
              </a:rPr>
              <a:t>囑咐</a:t>
            </a:r>
            <a:r>
              <a:rPr lang="en-US" dirty="0"/>
              <a:t>他們，不可為言語爭辯。這是沒有益處的，只能敗壞聽見的人。你</a:t>
            </a:r>
            <a:r>
              <a:rPr lang="en-US" b="1" dirty="0">
                <a:solidFill>
                  <a:srgbClr val="FF0000"/>
                </a:solidFill>
              </a:rPr>
              <a:t>當</a:t>
            </a:r>
            <a:r>
              <a:rPr lang="en-US" dirty="0">
                <a:solidFill>
                  <a:srgbClr val="FF0000"/>
                </a:solidFill>
              </a:rPr>
              <a:t>竭力</a:t>
            </a:r>
            <a:r>
              <a:rPr lang="en-US" dirty="0"/>
              <a:t>，在神面前得蒙喜悅，作無愧的工人，按著正意分解真理的道。(</a:t>
            </a:r>
            <a:r>
              <a:rPr lang="en-US" dirty="0" err="1"/>
              <a:t>提後</a:t>
            </a:r>
            <a:r>
              <a:rPr lang="en-US" dirty="0"/>
              <a:t> 2:14-15)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你要以宣讀，勸勉，</a:t>
            </a:r>
            <a:r>
              <a:rPr lang="en-US" dirty="0">
                <a:solidFill>
                  <a:srgbClr val="FF0000"/>
                </a:solidFill>
              </a:rPr>
              <a:t>教導</a:t>
            </a:r>
            <a:r>
              <a:rPr lang="en-US" dirty="0"/>
              <a:t>為念，直等到我來。你不可輕忽所得的恩賜，就是從前藉著豫言，在眾長老按手的時候，賜給你的。這些事你</a:t>
            </a:r>
            <a:r>
              <a:rPr lang="en-US" b="1" dirty="0">
                <a:solidFill>
                  <a:srgbClr val="FF0000"/>
                </a:solidFill>
              </a:rPr>
              <a:t>要殷勤</a:t>
            </a:r>
            <a:r>
              <a:rPr lang="en-US" dirty="0"/>
              <a:t>去作，並要在此專心，使眾人看出你的長進來。你</a:t>
            </a:r>
            <a:r>
              <a:rPr lang="en-US" b="1" dirty="0">
                <a:solidFill>
                  <a:srgbClr val="FF0000"/>
                </a:solidFill>
              </a:rPr>
              <a:t>要謹慎</a:t>
            </a:r>
            <a:r>
              <a:rPr lang="en-US" dirty="0"/>
              <a:t>自己和自己的教訓，要在這些事上恆心。因為這樣行，又能救自己，又能救聽你的人。提前 4:12-16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b="1" dirty="0"/>
              <a:t>保羅</a:t>
            </a:r>
            <a:r>
              <a:rPr lang="en-US" b="1" dirty="0" err="1"/>
              <a:t>对</a:t>
            </a:r>
            <a:r>
              <a:rPr lang="en-US" dirty="0" err="1"/>
              <a:t>提摩太的囑咐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我在神和基督耶穌並蒙揀選的天使面前囑咐你，</a:t>
            </a:r>
            <a:r>
              <a:rPr lang="en-US" sz="3200" b="1" dirty="0">
                <a:solidFill>
                  <a:srgbClr val="FF0000"/>
                </a:solidFill>
              </a:rPr>
              <a:t>要遵守</a:t>
            </a:r>
            <a:r>
              <a:rPr lang="en-US" sz="3200" dirty="0"/>
              <a:t>這些話，不可存成見，行事也不可有偏心。給人行按手的禮，不可急促。不要在別人的罪上有分。要保守自己清潔。因你胃口不清，屢次患病，再不要照常喝水，可以稍微用點酒。(</a:t>
            </a:r>
            <a:r>
              <a:rPr lang="en-US" sz="3200" dirty="0" err="1"/>
              <a:t>提前</a:t>
            </a:r>
            <a:r>
              <a:rPr lang="en-US" sz="3200" dirty="0"/>
              <a:t> 5:21-23)</a:t>
            </a:r>
            <a:endParaRPr lang="en-US" sz="3200" dirty="0"/>
          </a:p>
          <a:p>
            <a:r>
              <a:rPr lang="en-US" sz="3200" dirty="0" err="1"/>
              <a:t>務</a:t>
            </a:r>
            <a:r>
              <a:rPr lang="en-US" sz="3200" dirty="0" err="1">
                <a:solidFill>
                  <a:srgbClr val="FF0000"/>
                </a:solidFill>
              </a:rPr>
              <a:t>要傳道</a:t>
            </a:r>
            <a:r>
              <a:rPr lang="en-US" sz="3200" dirty="0" err="1"/>
              <a:t>。無論得時不得時，總要專心，並用百般的忍耐，各樣的教訓，責備人，警戒人，勸勉人</a:t>
            </a:r>
            <a:r>
              <a:rPr lang="en-US" sz="3200" dirty="0"/>
              <a:t>。(</a:t>
            </a:r>
            <a:r>
              <a:rPr lang="en-US" sz="3200" dirty="0" err="1"/>
              <a:t>提後</a:t>
            </a:r>
            <a:r>
              <a:rPr lang="en-US" sz="3200" dirty="0"/>
              <a:t> 4:2)</a:t>
            </a:r>
            <a:endParaRPr lang="en-US" sz="3200" dirty="0"/>
          </a:p>
          <a:p>
            <a:r>
              <a:rPr lang="en-US" sz="3200" dirty="0" err="1"/>
              <a:t>提摩太阿，你</a:t>
            </a:r>
            <a:r>
              <a:rPr lang="en-US" sz="3200" b="1" dirty="0" err="1">
                <a:solidFill>
                  <a:srgbClr val="FF0000"/>
                </a:solidFill>
              </a:rPr>
              <a:t>要保守</a:t>
            </a:r>
            <a:r>
              <a:rPr lang="en-US" sz="3200" dirty="0" err="1"/>
              <a:t>所託付你的，躲避世俗的虛談，和那敵真道似是而非的學問。提前</a:t>
            </a:r>
            <a:r>
              <a:rPr lang="en-US" sz="3200" dirty="0"/>
              <a:t> 6:20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b="1" dirty="0"/>
              <a:t>保羅</a:t>
            </a:r>
            <a:r>
              <a:rPr lang="en-US" b="1" dirty="0"/>
              <a:t>对</a:t>
            </a:r>
            <a:r>
              <a:rPr lang="ja-JP" altLang="en-US" b="1" dirty="0"/>
              <a:t>提多</a:t>
            </a:r>
            <a:r>
              <a:rPr lang="en-US" dirty="0" err="1"/>
              <a:t>的囑咐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我從前留你在革哩底，是要你將沒有辦完的事都辦整齊了，又照我所吩咐你的，在各城設立長老</a:t>
            </a:r>
            <a:r>
              <a:rPr lang="en-US" dirty="0"/>
              <a:t>。(多 1:5)</a:t>
            </a:r>
            <a:endParaRPr lang="en-US" dirty="0"/>
          </a:p>
          <a:p>
            <a:r>
              <a:rPr lang="en-US" dirty="0" err="1"/>
              <a:t>這個見證是真的。所以你</a:t>
            </a:r>
            <a:r>
              <a:rPr lang="en-US" dirty="0" err="1">
                <a:solidFill>
                  <a:srgbClr val="FF0000"/>
                </a:solidFill>
              </a:rPr>
              <a:t>要</a:t>
            </a:r>
            <a:r>
              <a:rPr lang="en-US" dirty="0" err="1"/>
              <a:t>嚴嚴的</a:t>
            </a:r>
            <a:r>
              <a:rPr lang="en-US" dirty="0" err="1">
                <a:solidFill>
                  <a:srgbClr val="FF0000"/>
                </a:solidFill>
              </a:rPr>
              <a:t>責備</a:t>
            </a:r>
            <a:r>
              <a:rPr lang="en-US" dirty="0" err="1"/>
              <a:t>他們，使他們在真道上純全無疵</a:t>
            </a:r>
            <a:r>
              <a:rPr lang="en-US" dirty="0"/>
              <a:t>。(多 1:13)</a:t>
            </a:r>
            <a:endParaRPr lang="en-US" dirty="0"/>
          </a:p>
          <a:p>
            <a:r>
              <a:rPr lang="zh-TW" altLang="en-US" b="1" dirty="0"/>
              <a:t>這些事你</a:t>
            </a:r>
            <a:r>
              <a:rPr lang="zh-TW" altLang="en-US" b="1" dirty="0">
                <a:solidFill>
                  <a:srgbClr val="FF0000"/>
                </a:solidFill>
              </a:rPr>
              <a:t>要講明</a:t>
            </a:r>
            <a:r>
              <a:rPr lang="zh-TW" altLang="en-US" b="1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勸戒</a:t>
            </a:r>
            <a:r>
              <a:rPr lang="zh-TW" altLang="en-US" b="1" dirty="0"/>
              <a:t>人，用各等權柄</a:t>
            </a:r>
            <a:r>
              <a:rPr lang="zh-TW" altLang="en-US" b="1" dirty="0">
                <a:solidFill>
                  <a:srgbClr val="FF0000"/>
                </a:solidFill>
              </a:rPr>
              <a:t>責備</a:t>
            </a:r>
            <a:r>
              <a:rPr lang="zh-TW" altLang="en-US" b="1" dirty="0"/>
              <a:t>人。不可叫人輕看你。</a:t>
            </a:r>
            <a:endParaRPr lang="en-US" b="1" dirty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ja-JP" altLang="en-US" b="1" dirty="0"/>
              <a:t>多 </a:t>
            </a:r>
            <a:r>
              <a:rPr lang="en-US" altLang="ja-JP" b="1" dirty="0"/>
              <a:t>2:15)</a:t>
            </a:r>
            <a:endParaRPr lang="en-US" b="1" dirty="0"/>
          </a:p>
          <a:p>
            <a:r>
              <a:rPr lang="en-US" dirty="0" err="1"/>
              <a:t>你自己凡事</a:t>
            </a:r>
            <a:r>
              <a:rPr lang="en-US" b="1" dirty="0" err="1">
                <a:solidFill>
                  <a:srgbClr val="FF0000"/>
                </a:solidFill>
              </a:rPr>
              <a:t>要</a:t>
            </a:r>
            <a:r>
              <a:rPr lang="en-US" dirty="0" err="1"/>
              <a:t>顯出善行的</a:t>
            </a:r>
            <a:r>
              <a:rPr lang="en-US" b="1" dirty="0" err="1">
                <a:solidFill>
                  <a:srgbClr val="FF0000"/>
                </a:solidFill>
              </a:rPr>
              <a:t>榜樣</a:t>
            </a:r>
            <a:r>
              <a:rPr lang="en-US" dirty="0" err="1"/>
              <a:t>，在教訓上</a:t>
            </a:r>
            <a:r>
              <a:rPr lang="en-US" b="1" dirty="0" err="1">
                <a:solidFill>
                  <a:srgbClr val="FF0000"/>
                </a:solidFill>
              </a:rPr>
              <a:t>要正直，端莊，言語純全，無可指責</a:t>
            </a:r>
            <a:r>
              <a:rPr lang="en-US" dirty="0" err="1"/>
              <a:t>，叫那反對的人，既無處可說我們的不是，便自覺羞愧</a:t>
            </a:r>
            <a:r>
              <a:rPr lang="en-US" dirty="0"/>
              <a:t>。(多 2:7-8)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2925"/>
            <a:ext cx="10515600" cy="619125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伦理学</a:t>
            </a:r>
            <a:r>
              <a:rPr lang="en-US" altLang="zh-CN" b="1" dirty="0"/>
              <a:t>(</a:t>
            </a:r>
            <a:r>
              <a:rPr lang="ja-JP" altLang="en-US" b="1" dirty="0"/>
              <a:t>道德学</a:t>
            </a:r>
            <a:r>
              <a:rPr lang="en-US" altLang="ja-JP" b="1" dirty="0"/>
              <a:t>)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2050"/>
            <a:ext cx="10515600" cy="5014913"/>
          </a:xfrm>
        </p:spPr>
        <p:txBody>
          <a:bodyPr>
            <a:normAutofit/>
          </a:bodyPr>
          <a:lstStyle/>
          <a:p>
            <a:r>
              <a:rPr lang="zh-CN" altLang="en-US" b="1" dirty="0"/>
              <a:t>“伦理”是指存在於人“伦”，即人的特定关系中的“理”，或行为规范：</a:t>
            </a:r>
            <a:endParaRPr lang="en-US" altLang="zh-CN" b="1" dirty="0"/>
          </a:p>
          <a:p>
            <a:r>
              <a:rPr lang="zh-CN" altLang="en-US" b="1" dirty="0"/>
              <a:t>中国儒家以强调做人的品格“礼記”中记载的“父慈，子孝，兄良，弟悅，夫义，婦听，长惠，幼順，君仁，臣忠”</a:t>
            </a:r>
            <a:endParaRPr lang="en-US" altLang="zh-CN" b="1" dirty="0"/>
          </a:p>
          <a:p>
            <a:r>
              <a:rPr lang="zh-CN" altLang="en-US" b="1" dirty="0"/>
              <a:t>希腊苏格拉底以“知识”为道德的最高标准</a:t>
            </a:r>
            <a:endParaRPr lang="en-US" altLang="zh-CN" b="1" dirty="0"/>
          </a:p>
          <a:p>
            <a:r>
              <a:rPr lang="zh-CN" altLang="en-US" b="1" dirty="0"/>
              <a:t>以彼古罗的“人应以快乐为人最大的善，以苦为最大的恶”的伦理观</a:t>
            </a:r>
            <a:endParaRPr lang="en-US" altLang="zh-CN" b="1" dirty="0"/>
          </a:p>
          <a:p>
            <a:r>
              <a:rPr lang="zh-CN" altLang="en-US" b="1" dirty="0"/>
              <a:t>普遍的世俗伦理观是“功利主义”，一切以结果的好坏来判断行为的是非。</a:t>
            </a:r>
            <a:endParaRPr lang="en-US" altLang="zh-CN" b="1" dirty="0"/>
          </a:p>
          <a:p>
            <a:r>
              <a:rPr lang="zh-CN" altLang="en-US" b="1" dirty="0"/>
              <a:t>到了现在，许多人否定有绝对的好恶标准，一切行为的对错决定于当时的环境和个人的感觉好坏；我感觉好的就是善。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品格培养的力量源泉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275"/>
            <a:ext cx="10515600" cy="4738688"/>
          </a:xfrm>
        </p:spPr>
        <p:txBody>
          <a:bodyPr>
            <a:normAutofit/>
          </a:bodyPr>
          <a:lstStyle/>
          <a:p>
            <a:r>
              <a:rPr lang="en-US" sz="3200" dirty="0"/>
              <a:t>你從我聽的那純正話語的規模，</a:t>
            </a:r>
            <a:r>
              <a:rPr lang="en-US" sz="3200" b="1" dirty="0"/>
              <a:t>要</a:t>
            </a:r>
            <a:r>
              <a:rPr lang="en-US" sz="3200" dirty="0"/>
              <a:t>用在基督耶穌裡的信心和愛心，常常守著。從前所交託你的善道，你</a:t>
            </a:r>
            <a:r>
              <a:rPr lang="en-US" sz="3200" b="1" dirty="0"/>
              <a:t>要</a:t>
            </a:r>
            <a:r>
              <a:rPr lang="en-US" sz="3200" dirty="0"/>
              <a:t>靠著那</a:t>
            </a:r>
            <a:r>
              <a:rPr lang="en-US" sz="3200" b="1" dirty="0">
                <a:solidFill>
                  <a:srgbClr val="FF0000"/>
                </a:solidFill>
              </a:rPr>
              <a:t>住在我們裡面的聖靈</a:t>
            </a:r>
            <a:r>
              <a:rPr lang="en-US" sz="3200" dirty="0"/>
              <a:t>，牢牢的守著。(</a:t>
            </a:r>
            <a:r>
              <a:rPr lang="en-US" sz="3200" dirty="0" err="1"/>
              <a:t>提後</a:t>
            </a:r>
            <a:r>
              <a:rPr lang="en-US" sz="3200" dirty="0"/>
              <a:t> 1:13-14)</a:t>
            </a:r>
            <a:endParaRPr lang="en-US" sz="3200" dirty="0"/>
          </a:p>
          <a:p>
            <a:r>
              <a:rPr lang="en-US" sz="3200" dirty="0"/>
              <a:t>我們從前也是無知，悖逆，受迷惑，服事各樣私慾和宴樂，常存惡毒《或作陰毒》嫉妒的心，是可恨的，又是彼此相恨。但到了神我們救主的恩慈，和他向人所施的慈愛顯明的時候，他便救了我們，並不是因我們自己所行的義，乃是照他的憐憫，</a:t>
            </a:r>
            <a:r>
              <a:rPr lang="en-US" sz="3200" b="1" dirty="0">
                <a:solidFill>
                  <a:srgbClr val="FF0000"/>
                </a:solidFill>
              </a:rPr>
              <a:t>藉著重生的洗，和聖靈的更新。聖靈</a:t>
            </a:r>
            <a:r>
              <a:rPr lang="en-US" sz="3200" dirty="0"/>
              <a:t>就是神藉著耶穌基督我們救主，</a:t>
            </a:r>
            <a:r>
              <a:rPr lang="en-US" sz="3200" b="1" dirty="0">
                <a:solidFill>
                  <a:srgbClr val="FF0000"/>
                </a:solidFill>
              </a:rPr>
              <a:t>厚厚澆灌</a:t>
            </a:r>
            <a:r>
              <a:rPr lang="en-US" sz="3200" dirty="0"/>
              <a:t>在我們身上的。(多 3:3-6)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背景</a:t>
            </a:r>
            <a:r>
              <a:rPr lang="en-US" b="1" dirty="0"/>
              <a:t>: </a:t>
            </a:r>
            <a:r>
              <a:rPr lang="en-US" dirty="0" err="1"/>
              <a:t>保羅離世前的囑咐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err="1"/>
              <a:t>保羅囑</a:t>
            </a:r>
            <a:r>
              <a:rPr lang="en-US" sz="3600" b="1" dirty="0" err="1"/>
              <a:t>咐的权柄</a:t>
            </a:r>
            <a:endParaRPr lang="en-US" sz="3600" b="1" dirty="0"/>
          </a:p>
          <a:p>
            <a:r>
              <a:rPr lang="en-US" sz="4000" b="1" dirty="0" err="1"/>
              <a:t>我在神面前，並在將來審判活人死人的</a:t>
            </a:r>
            <a:r>
              <a:rPr lang="en-US" sz="4000" b="1" dirty="0" err="1">
                <a:solidFill>
                  <a:srgbClr val="C00000"/>
                </a:solidFill>
              </a:rPr>
              <a:t>基督耶穌</a:t>
            </a:r>
            <a:r>
              <a:rPr lang="en-US" sz="4000" b="1" dirty="0" err="1"/>
              <a:t>面前，憑著祂的顯現和祂的國度囑咐你</a:t>
            </a:r>
            <a:r>
              <a:rPr lang="en-US" sz="4000" b="1" dirty="0"/>
              <a:t>。(</a:t>
            </a:r>
            <a:r>
              <a:rPr lang="en-US" sz="4000" b="1" dirty="0" err="1"/>
              <a:t>提後</a:t>
            </a:r>
            <a:r>
              <a:rPr lang="en-US" sz="4000" b="1" dirty="0"/>
              <a:t> 4:1)</a:t>
            </a:r>
            <a:endParaRPr lang="en-US" sz="4000" b="1" dirty="0"/>
          </a:p>
          <a:p>
            <a:r>
              <a:rPr lang="en-US" sz="4000" dirty="0" err="1"/>
              <a:t>我在神和</a:t>
            </a:r>
            <a:r>
              <a:rPr lang="en-US" sz="4000" dirty="0" err="1">
                <a:solidFill>
                  <a:srgbClr val="C00000"/>
                </a:solidFill>
              </a:rPr>
              <a:t>基督耶穌</a:t>
            </a:r>
            <a:r>
              <a:rPr lang="en-US" sz="4000" dirty="0" err="1"/>
              <a:t>並</a:t>
            </a:r>
            <a:r>
              <a:rPr lang="en-US" sz="4000" dirty="0" err="1">
                <a:solidFill>
                  <a:srgbClr val="C00000"/>
                </a:solidFill>
              </a:rPr>
              <a:t>蒙揀選的天使面前</a:t>
            </a:r>
            <a:r>
              <a:rPr lang="en-US" sz="4000" b="1" dirty="0" err="1"/>
              <a:t>囑咐</a:t>
            </a:r>
            <a:r>
              <a:rPr lang="en-US" sz="4000" dirty="0" err="1"/>
              <a:t>你</a:t>
            </a:r>
            <a:r>
              <a:rPr lang="en-US" sz="4000" dirty="0"/>
              <a:t>…. 。(</a:t>
            </a:r>
            <a:r>
              <a:rPr lang="en-US" sz="4000" dirty="0" err="1"/>
              <a:t>提前</a:t>
            </a:r>
            <a:r>
              <a:rPr lang="en-US" sz="4000" dirty="0"/>
              <a:t> 5:21-23)</a:t>
            </a:r>
            <a:endParaRPr lang="en-US" sz="4000" dirty="0"/>
          </a:p>
          <a:p>
            <a:endParaRPr lang="en-US" sz="40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神家中</a:t>
            </a:r>
            <a:r>
              <a:rPr lang="ja-JP" altLang="en-US" b="1" dirty="0"/>
              <a:t>道德</a:t>
            </a:r>
            <a:r>
              <a:rPr lang="en-US" dirty="0" err="1"/>
              <a:t>的總歸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/>
              <a:t>倘若我耽延日久，你也可以知道在神的家中當怎樣行。</a:t>
            </a:r>
            <a:r>
              <a:rPr lang="en-US" sz="4000" b="1" dirty="0" err="1">
                <a:solidFill>
                  <a:srgbClr val="FF0000"/>
                </a:solidFill>
              </a:rPr>
              <a:t>這家就是永生神的教會，真理的柱石和根基</a:t>
            </a:r>
            <a:r>
              <a:rPr lang="en-US" sz="4000" b="1" dirty="0">
                <a:solidFill>
                  <a:srgbClr val="FF0000"/>
                </a:solidFill>
              </a:rPr>
              <a:t>。</a:t>
            </a:r>
            <a:r>
              <a:rPr lang="en-US" sz="4000" dirty="0"/>
              <a:t>(</a:t>
            </a:r>
            <a:r>
              <a:rPr lang="en-US" sz="4000" dirty="0" err="1"/>
              <a:t>提前</a:t>
            </a:r>
            <a:r>
              <a:rPr lang="en-US" sz="4000" dirty="0"/>
              <a:t> 3:15)</a:t>
            </a:r>
            <a:endParaRPr lang="en-US" sz="4000" dirty="0"/>
          </a:p>
          <a:p>
            <a:r>
              <a:rPr lang="en-US" sz="4000" dirty="0" err="1"/>
              <a:t>但</a:t>
            </a:r>
            <a:r>
              <a:rPr lang="en-US" sz="4000" b="1" dirty="0" err="1">
                <a:solidFill>
                  <a:srgbClr val="FF0000"/>
                </a:solidFill>
              </a:rPr>
              <a:t>命令的總歸就是愛</a:t>
            </a:r>
            <a:r>
              <a:rPr lang="en-US" sz="4000" dirty="0" err="1"/>
              <a:t>。這愛是從清潔的心，和無虧的良心，無偽的信心，生出來的</a:t>
            </a:r>
            <a:r>
              <a:rPr lang="en-US" sz="4000" dirty="0"/>
              <a:t>。(</a:t>
            </a:r>
            <a:r>
              <a:rPr lang="en-US" sz="4000" dirty="0" err="1"/>
              <a:t>提前</a:t>
            </a:r>
            <a:r>
              <a:rPr lang="en-US" sz="4000" dirty="0"/>
              <a:t> 1:5)</a:t>
            </a:r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前提：基督里的平等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/>
              <a:t>“你们因信基督耶稣，</a:t>
            </a:r>
            <a:r>
              <a:rPr lang="zh-CN" altLang="en-US" sz="3200" b="1" dirty="0">
                <a:solidFill>
                  <a:srgbClr val="D32B97"/>
                </a:solidFill>
              </a:rPr>
              <a:t>都是神的儿子</a:t>
            </a:r>
            <a:r>
              <a:rPr lang="zh-CN" altLang="en-US" sz="3200" dirty="0"/>
              <a:t>。你们受洗归入基督的，都是披戴基督了。 并</a:t>
            </a:r>
            <a:r>
              <a:rPr lang="zh-CN" altLang="en-US" sz="3200" b="1" dirty="0">
                <a:solidFill>
                  <a:srgbClr val="D32B97"/>
                </a:solidFill>
              </a:rPr>
              <a:t>不分</a:t>
            </a:r>
            <a:r>
              <a:rPr lang="zh-CN" altLang="en-US" sz="3200" dirty="0"/>
              <a:t>犹太人，希利尼人，自主的，为奴的，或男或女。因为你们在基督耶稣里都成为一了。你们既属乎基督，就是亚伯拉罕的后裔，是照着应许承受产业的了。”（加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26-29</a:t>
            </a:r>
            <a:r>
              <a:rPr lang="zh-CN" altLang="en-US" sz="3200" dirty="0"/>
              <a:t>）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3875"/>
            <a:ext cx="10515600" cy="390526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基督里的</a:t>
            </a:r>
            <a:r>
              <a:rPr lang="en-US" dirty="0" err="1"/>
              <a:t>弟兄</a:t>
            </a:r>
            <a:r>
              <a:rPr lang="zh-CN" altLang="en-US" dirty="0"/>
              <a:t>品格</a:t>
            </a:r>
            <a:r>
              <a:rPr lang="en-US" altLang="zh-CN" dirty="0"/>
              <a:t>:</a:t>
            </a:r>
            <a:r>
              <a:rPr lang="en-US" dirty="0" err="1"/>
              <a:t>弟兄男人</a:t>
            </a:r>
            <a:r>
              <a:rPr lang="en-US" dirty="0"/>
              <a:t> </a:t>
            </a:r>
            <a:r>
              <a:rPr lang="en-US" dirty="0" err="1"/>
              <a:t>老年人</a:t>
            </a:r>
            <a:r>
              <a:rPr lang="en-US" dirty="0"/>
              <a:t> </a:t>
            </a:r>
            <a:r>
              <a:rPr lang="en-US" dirty="0" err="1"/>
              <a:t>少年人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5262562"/>
          </a:xfrm>
        </p:spPr>
        <p:txBody>
          <a:bodyPr>
            <a:normAutofit/>
          </a:bodyPr>
          <a:lstStyle/>
          <a:p>
            <a:r>
              <a:rPr lang="en-US" dirty="0" err="1"/>
              <a:t>我願男人無忿怒，無爭論《爭論或作疑惑</a:t>
            </a:r>
            <a:r>
              <a:rPr lang="en-US" dirty="0"/>
              <a:t>》，</a:t>
            </a:r>
            <a:r>
              <a:rPr lang="en-US" dirty="0" err="1"/>
              <a:t>舉起聖潔的手，隨處禱告</a:t>
            </a:r>
            <a:r>
              <a:rPr lang="en-US" dirty="0"/>
              <a:t>。(</a:t>
            </a:r>
            <a:r>
              <a:rPr lang="en-US" dirty="0" err="1"/>
              <a:t>提前</a:t>
            </a:r>
            <a:r>
              <a:rPr lang="en-US" dirty="0"/>
              <a:t> 2:8)</a:t>
            </a:r>
            <a:endParaRPr lang="en-US" dirty="0"/>
          </a:p>
          <a:p>
            <a:r>
              <a:rPr lang="en-US" dirty="0" err="1"/>
              <a:t>不可嚴責老年人，只要勸他們如同父親。勸少年人如同弟兄。提前</a:t>
            </a:r>
            <a:r>
              <a:rPr lang="en-US" dirty="0"/>
              <a:t> 5:1</a:t>
            </a:r>
            <a:endParaRPr lang="en-US" dirty="0"/>
          </a:p>
          <a:p>
            <a:r>
              <a:rPr lang="en-US" dirty="0" err="1"/>
              <a:t>勸老年人，要有節制，端莊，自守，在信心愛心忍耐上，都要純全無疵</a:t>
            </a:r>
            <a:r>
              <a:rPr lang="en-US" dirty="0"/>
              <a:t>。(多 2:2)</a:t>
            </a:r>
            <a:endParaRPr lang="en-US" dirty="0"/>
          </a:p>
          <a:p>
            <a:r>
              <a:rPr lang="en-US" dirty="0" err="1"/>
              <a:t>又勸少年人要謹守</a:t>
            </a:r>
            <a:r>
              <a:rPr lang="en-US" dirty="0"/>
              <a:t>。(多 2:6)</a:t>
            </a:r>
            <a:endParaRPr lang="en-US" dirty="0"/>
          </a:p>
          <a:p>
            <a:r>
              <a:rPr lang="en-US" dirty="0" err="1"/>
              <a:t>你</a:t>
            </a:r>
            <a:r>
              <a:rPr lang="en-US" b="1" dirty="0" err="1"/>
              <a:t>要</a:t>
            </a:r>
            <a:r>
              <a:rPr lang="en-US" dirty="0" err="1"/>
              <a:t>逃避少年的私慾，同那清心禱告主的人追求公義，信德，仁愛，和平</a:t>
            </a:r>
            <a:r>
              <a:rPr lang="en-US" dirty="0"/>
              <a:t>。(</a:t>
            </a:r>
            <a:r>
              <a:rPr lang="en-US" dirty="0" err="1"/>
              <a:t>提後</a:t>
            </a:r>
            <a:r>
              <a:rPr lang="en-US" dirty="0"/>
              <a:t> 2:22)</a:t>
            </a:r>
            <a:endParaRPr lang="en-US" dirty="0"/>
          </a:p>
          <a:p>
            <a:r>
              <a:rPr lang="en-US" dirty="0" err="1"/>
              <a:t>不可叫人小看你年輕。總要在言語，行為，愛心，信心，清潔上，都作信徒的榜樣。提前</a:t>
            </a:r>
            <a:r>
              <a:rPr lang="en-US" dirty="0"/>
              <a:t> 4:12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基督里姐妹的品格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又愿女人</a:t>
            </a:r>
            <a:r>
              <a:rPr lang="zh-CN" altLang="en-US" b="1" dirty="0">
                <a:solidFill>
                  <a:srgbClr val="E618BF"/>
                </a:solidFill>
              </a:rPr>
              <a:t>廉耻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E618BF"/>
                </a:solidFill>
              </a:rPr>
              <a:t>自守</a:t>
            </a:r>
            <a:r>
              <a:rPr lang="zh-CN" altLang="en-US" dirty="0"/>
              <a:t>，以</a:t>
            </a:r>
            <a:r>
              <a:rPr lang="zh-CN" altLang="en-US" b="1" dirty="0">
                <a:solidFill>
                  <a:srgbClr val="E618BF"/>
                </a:solidFill>
              </a:rPr>
              <a:t>正派</a:t>
            </a:r>
            <a:r>
              <a:rPr lang="zh-CN" altLang="en-US" dirty="0"/>
              <a:t>衣裳为妆饰，不以编发，黄金，珍珠，和贵价的衣裳为妆饰。只要有</a:t>
            </a:r>
            <a:r>
              <a:rPr lang="zh-CN" altLang="en-US" b="1" dirty="0">
                <a:solidFill>
                  <a:srgbClr val="E618BF"/>
                </a:solidFill>
              </a:rPr>
              <a:t>善行</a:t>
            </a:r>
            <a:r>
              <a:rPr lang="zh-CN" altLang="en-US" dirty="0"/>
              <a:t>。这才与自称是</a:t>
            </a:r>
            <a:r>
              <a:rPr lang="zh-CN" altLang="en-US" b="1" dirty="0">
                <a:solidFill>
                  <a:srgbClr val="E618BF"/>
                </a:solidFill>
              </a:rPr>
              <a:t>敬神</a:t>
            </a:r>
            <a:r>
              <a:rPr lang="zh-CN" altLang="en-US" dirty="0"/>
              <a:t>的女人相宜。（提前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9-10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“女人要</a:t>
            </a:r>
            <a:r>
              <a:rPr lang="zh-CN" altLang="en-US" b="1" dirty="0">
                <a:solidFill>
                  <a:srgbClr val="E618BF"/>
                </a:solidFill>
              </a:rPr>
              <a:t>沉静</a:t>
            </a:r>
            <a:r>
              <a:rPr lang="zh-CN" altLang="en-US" dirty="0"/>
              <a:t>学道，一味地</a:t>
            </a:r>
            <a:r>
              <a:rPr lang="zh-CN" altLang="en-US" b="1" dirty="0">
                <a:solidFill>
                  <a:srgbClr val="E618BF"/>
                </a:solidFill>
              </a:rPr>
              <a:t>顺服</a:t>
            </a:r>
            <a:r>
              <a:rPr lang="zh-CN" altLang="en-US" dirty="0"/>
              <a:t>。我不许女人讲道，也不许她辖管男人，只要</a:t>
            </a:r>
            <a:r>
              <a:rPr lang="zh-CN" altLang="en-US" b="1" dirty="0">
                <a:solidFill>
                  <a:srgbClr val="E618BF"/>
                </a:solidFill>
              </a:rPr>
              <a:t>沉静</a:t>
            </a:r>
            <a:r>
              <a:rPr lang="zh-CN" altLang="en-US" dirty="0"/>
              <a:t>。”（提前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11-12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常存</a:t>
            </a:r>
            <a:r>
              <a:rPr lang="zh-CN" altLang="en-US" b="1" dirty="0">
                <a:solidFill>
                  <a:srgbClr val="E618BF"/>
                </a:solidFill>
              </a:rPr>
              <a:t>信心爱心</a:t>
            </a:r>
            <a:r>
              <a:rPr lang="zh-CN" altLang="en-US" dirty="0"/>
              <a:t>，又</a:t>
            </a:r>
            <a:r>
              <a:rPr lang="zh-CN" altLang="en-US" b="1" dirty="0">
                <a:solidFill>
                  <a:srgbClr val="E618BF"/>
                </a:solidFill>
              </a:rPr>
              <a:t>圣洁自守</a:t>
            </a:r>
            <a:r>
              <a:rPr lang="zh-CN" altLang="en-US" dirty="0"/>
              <a:t>（提前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女执事（原文作女人）也是如此，必须</a:t>
            </a:r>
            <a:r>
              <a:rPr lang="zh-CN" altLang="en-US" b="1" dirty="0">
                <a:solidFill>
                  <a:srgbClr val="E618BF"/>
                </a:solidFill>
              </a:rPr>
              <a:t>端庄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rgbClr val="E618BF"/>
                </a:solidFill>
              </a:rPr>
              <a:t>不说谗言</a:t>
            </a:r>
            <a:r>
              <a:rPr lang="zh-CN" altLang="en-US" dirty="0"/>
              <a:t>，有</a:t>
            </a:r>
            <a:r>
              <a:rPr lang="zh-CN" altLang="en-US" b="1" dirty="0">
                <a:solidFill>
                  <a:srgbClr val="E618BF"/>
                </a:solidFill>
              </a:rPr>
              <a:t>节制</a:t>
            </a:r>
            <a:r>
              <a:rPr lang="zh-CN" altLang="en-US" dirty="0"/>
              <a:t>，凡事</a:t>
            </a:r>
            <a:r>
              <a:rPr lang="zh-CN" altLang="en-US" b="1" dirty="0">
                <a:solidFill>
                  <a:srgbClr val="E618BF"/>
                </a:solidFill>
              </a:rPr>
              <a:t>忠心</a:t>
            </a:r>
            <a:r>
              <a:rPr lang="zh-CN" altLang="en-US" dirty="0"/>
              <a:t>。（提前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谨守</a:t>
            </a:r>
            <a:r>
              <a:rPr lang="zh-CN" altLang="en-US" b="1" dirty="0">
                <a:solidFill>
                  <a:srgbClr val="E618BF"/>
                </a:solidFill>
              </a:rPr>
              <a:t>贞洁</a:t>
            </a:r>
            <a:r>
              <a:rPr lang="zh-CN" altLang="en-US" dirty="0"/>
              <a:t>，料理家务，待人有恩，</a:t>
            </a:r>
            <a:r>
              <a:rPr lang="zh-CN" altLang="en-US" b="1" dirty="0">
                <a:solidFill>
                  <a:srgbClr val="E618BF"/>
                </a:solidFill>
              </a:rPr>
              <a:t>顺服</a:t>
            </a:r>
            <a:r>
              <a:rPr lang="zh-CN" altLang="en-US" dirty="0"/>
              <a:t>自己的丈夫，免得神的道理被毁谤。（多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老年婦女</a:t>
            </a:r>
            <a:r>
              <a:rPr lang="en-US" dirty="0"/>
              <a:t> </a:t>
            </a:r>
            <a:r>
              <a:rPr lang="en-US" dirty="0" err="1"/>
              <a:t>少年婦女</a:t>
            </a:r>
            <a:r>
              <a:rPr lang="en-US" dirty="0"/>
              <a:t> </a:t>
            </a:r>
            <a:r>
              <a:rPr lang="en-US" dirty="0" err="1"/>
              <a:t>寡婦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err="1"/>
              <a:t>勸老年婦女如同母親。勸少年婦女如同姐妹。總要清清潔潔的</a:t>
            </a:r>
            <a:r>
              <a:rPr lang="en-US" sz="3200" dirty="0"/>
              <a:t>. </a:t>
            </a:r>
            <a:r>
              <a:rPr lang="en-US" sz="3200" dirty="0" err="1"/>
              <a:t>提前</a:t>
            </a:r>
            <a:r>
              <a:rPr lang="en-US" sz="3200" dirty="0"/>
              <a:t> 5:2</a:t>
            </a:r>
            <a:endParaRPr lang="en-US" sz="3200" dirty="0"/>
          </a:p>
          <a:p>
            <a:r>
              <a:rPr lang="en-US" sz="3200" dirty="0"/>
              <a:t>又勸老年婦人，舉止行動要恭敬，不說讒言，不給酒作奴僕，用善道教訓人。好指教少年婦人，愛丈夫，愛兒女，謹守貞潔，料理家務，待人有恩，順服自己的丈夫，免得神的道理被毀謗。(多 2:3-4)</a:t>
            </a:r>
            <a:endParaRPr lang="en-US" sz="3200" dirty="0"/>
          </a:p>
          <a:p>
            <a:r>
              <a:rPr lang="en-US" sz="3200" dirty="0" err="1"/>
              <a:t>要尊敬那真為寡婦的。提前</a:t>
            </a:r>
            <a:r>
              <a:rPr lang="en-US" sz="3200" dirty="0"/>
              <a:t> 5:3</a:t>
            </a:r>
            <a:endParaRPr lang="en-US" sz="3200" dirty="0"/>
          </a:p>
          <a:p>
            <a:r>
              <a:rPr lang="en-US" sz="3200" dirty="0" err="1"/>
              <a:t>若寡婦有兒女，或有孫子孫女，便叫他們先在自己的家中學著行孝，報答親恩，因為這在神面前是可悅納的。提前</a:t>
            </a:r>
            <a:r>
              <a:rPr lang="en-US" sz="3200" dirty="0"/>
              <a:t> 5:4</a:t>
            </a:r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富人</a:t>
            </a:r>
            <a:r>
              <a:rPr lang="en-US" b="1" dirty="0" err="1"/>
              <a:t>与穷人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你要囑咐那些今世富足的人，不要自高，也</a:t>
            </a:r>
            <a:r>
              <a:rPr lang="en-US" sz="3200" dirty="0">
                <a:solidFill>
                  <a:srgbClr val="FF0000"/>
                </a:solidFill>
              </a:rPr>
              <a:t>不</a:t>
            </a:r>
            <a:r>
              <a:rPr lang="en-US" sz="3200" dirty="0"/>
              <a:t>要</a:t>
            </a:r>
            <a:r>
              <a:rPr lang="en-US" sz="3200" dirty="0">
                <a:solidFill>
                  <a:srgbClr val="FF0000"/>
                </a:solidFill>
              </a:rPr>
              <a:t>倚靠</a:t>
            </a:r>
            <a:r>
              <a:rPr lang="en-US" sz="3200" dirty="0"/>
              <a:t>無定的</a:t>
            </a:r>
            <a:r>
              <a:rPr lang="en-US" sz="3200" dirty="0">
                <a:solidFill>
                  <a:srgbClr val="FF0000"/>
                </a:solidFill>
              </a:rPr>
              <a:t>錢財</a:t>
            </a:r>
            <a:r>
              <a:rPr lang="en-US" sz="3200" dirty="0"/>
              <a:t>。只要</a:t>
            </a:r>
            <a:r>
              <a:rPr lang="en-US" sz="3200" dirty="0">
                <a:solidFill>
                  <a:srgbClr val="FF0000"/>
                </a:solidFill>
              </a:rPr>
              <a:t>倚靠</a:t>
            </a:r>
            <a:r>
              <a:rPr lang="en-US" sz="3200" dirty="0"/>
              <a:t>那厚賜百物給我們享受的</a:t>
            </a:r>
            <a:r>
              <a:rPr lang="en-US" sz="3200" dirty="0">
                <a:solidFill>
                  <a:srgbClr val="FF0000"/>
                </a:solidFill>
              </a:rPr>
              <a:t>神</a:t>
            </a:r>
            <a:r>
              <a:rPr lang="en-US" sz="3200" dirty="0"/>
              <a:t>。又要囑咐他們</a:t>
            </a:r>
            <a:r>
              <a:rPr lang="en-US" sz="3200" b="1" dirty="0">
                <a:solidFill>
                  <a:srgbClr val="FF0000"/>
                </a:solidFill>
              </a:rPr>
              <a:t>行善</a:t>
            </a:r>
            <a:r>
              <a:rPr lang="en-US" sz="3200" dirty="0"/>
              <a:t>，在好事上富足，</a:t>
            </a:r>
            <a:r>
              <a:rPr lang="en-US" sz="3200" dirty="0">
                <a:solidFill>
                  <a:srgbClr val="FF0000"/>
                </a:solidFill>
              </a:rPr>
              <a:t>甘心施捨</a:t>
            </a:r>
            <a:r>
              <a:rPr lang="en-US" sz="3200" dirty="0"/>
              <a:t>，</a:t>
            </a:r>
            <a:r>
              <a:rPr lang="en-US" sz="3200" dirty="0">
                <a:solidFill>
                  <a:srgbClr val="FF0000"/>
                </a:solidFill>
              </a:rPr>
              <a:t>樂意供給</a:t>
            </a:r>
            <a:r>
              <a:rPr lang="en-US" sz="3200" dirty="0"/>
              <a:t>. (</a:t>
            </a:r>
            <a:r>
              <a:rPr lang="en-US" sz="3200" dirty="0" err="1"/>
              <a:t>提前</a:t>
            </a:r>
            <a:r>
              <a:rPr lang="en-US" sz="3200" dirty="0"/>
              <a:t> 6:17-18)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err="1"/>
              <a:t>然而</a:t>
            </a:r>
            <a:r>
              <a:rPr lang="en-US" sz="3200" b="1" dirty="0" err="1">
                <a:solidFill>
                  <a:srgbClr val="FF0000"/>
                </a:solidFill>
              </a:rPr>
              <a:t>敬虔</a:t>
            </a:r>
            <a:r>
              <a:rPr lang="en-US" sz="3200" dirty="0" err="1"/>
              <a:t>加上</a:t>
            </a:r>
            <a:r>
              <a:rPr lang="en-US" sz="3200" b="1" dirty="0" err="1">
                <a:solidFill>
                  <a:srgbClr val="FF0000"/>
                </a:solidFill>
              </a:rPr>
              <a:t>知足</a:t>
            </a:r>
            <a:r>
              <a:rPr lang="en-US" sz="3200" dirty="0" err="1"/>
              <a:t>的心便是大利了</a:t>
            </a:r>
            <a:r>
              <a:rPr lang="en-US" sz="3200" dirty="0"/>
              <a:t>. </a:t>
            </a:r>
            <a:r>
              <a:rPr lang="en-US" sz="3200" dirty="0" err="1"/>
              <a:t>因為我們沒有帶甚麼到世上來，也不能帶甚麼去。</a:t>
            </a:r>
            <a:r>
              <a:rPr lang="en-US" sz="3200" b="1" dirty="0" err="1">
                <a:solidFill>
                  <a:srgbClr val="FF0000"/>
                </a:solidFill>
              </a:rPr>
              <a:t>只要有衣有食，就當知足</a:t>
            </a:r>
            <a:r>
              <a:rPr lang="en-US" sz="3200" dirty="0"/>
              <a:t>。(</a:t>
            </a:r>
            <a:r>
              <a:rPr lang="en-US" sz="3200" dirty="0" err="1"/>
              <a:t>提前</a:t>
            </a:r>
            <a:r>
              <a:rPr lang="en-US" sz="3200" dirty="0"/>
              <a:t> 6:6-8)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3513</Words>
  <Application>WPS 演示</Application>
  <PresentationFormat>Widescreen</PresentationFormat>
  <Paragraphs>153</Paragraphs>
  <Slides>20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DengXian</vt:lpstr>
      <vt:lpstr>Yu Gothic</vt:lpstr>
      <vt:lpstr>DengXian Light</vt:lpstr>
      <vt:lpstr>Yu Gothic Light</vt:lpstr>
      <vt:lpstr>PMingLiU</vt:lpstr>
      <vt:lpstr>Office Theme</vt:lpstr>
      <vt:lpstr>三提书讨论的 基督徒生活伦理</vt:lpstr>
      <vt:lpstr>伦理学(道德学) </vt:lpstr>
      <vt:lpstr>背景: 保羅離世前的囑咐 </vt:lpstr>
      <vt:lpstr>神家中道德的總歸</vt:lpstr>
      <vt:lpstr>前提：基督里的平等</vt:lpstr>
      <vt:lpstr>基督里的弟兄品格:弟兄男人 老年人 少年人 </vt:lpstr>
      <vt:lpstr>基督里姐妹的品格</vt:lpstr>
      <vt:lpstr>老年婦女 少年婦女 寡婦</vt:lpstr>
      <vt:lpstr>富人与穷人</vt:lpstr>
      <vt:lpstr>僕人与主人 </vt:lpstr>
      <vt:lpstr>基督里主的僕人的品格</vt:lpstr>
      <vt:lpstr>基督徒的品格</vt:lpstr>
      <vt:lpstr>基督里父亲与兒子</vt:lpstr>
      <vt:lpstr>基督里父亲与兒子</vt:lpstr>
      <vt:lpstr>基督里父亲与兒子</vt:lpstr>
      <vt:lpstr>PowerPoint 演示文稿</vt:lpstr>
      <vt:lpstr>保羅对提摩太的囑咐</vt:lpstr>
      <vt:lpstr>保羅对提摩太的囑咐</vt:lpstr>
      <vt:lpstr>保羅对提多的囑咐</vt:lpstr>
      <vt:lpstr>品格培养的力量源泉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三提书讨论的 基督徒生活伦理</dc:title>
  <dc:creator>Qiu, Jackie</dc:creator>
  <cp:keywords>Select Classification Level, Internal</cp:keywords>
  <cp:lastModifiedBy>WPS_1597349614</cp:lastModifiedBy>
  <cp:revision>56</cp:revision>
  <dcterms:created xsi:type="dcterms:W3CDTF">2020-08-15T20:16:00Z</dcterms:created>
  <dcterms:modified xsi:type="dcterms:W3CDTF">2020-08-23T20:17:10Z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98ce464f-e175-4b6a-8814-bd50b4d84ddc</vt:lpwstr>
  </property>
  <property fmtid="{D5CDD505-2E9C-101B-9397-08002B2CF9AE}" pid="3" name="OriginatingUser">
    <vt:lpwstr>PLJ9954</vt:lpwstr>
  </property>
  <property fmtid="{D5CDD505-2E9C-101B-9397-08002B2CF9AE}" pid="4" name="PreClass">
    <vt:lpwstr>True</vt:lpwstr>
  </property>
  <property fmtid="{D5CDD505-2E9C-101B-9397-08002B2CF9AE}" pid="5" name="Classification">
    <vt:lpwstr>Internal</vt:lpwstr>
  </property>
  <property fmtid="{D5CDD505-2E9C-101B-9397-08002B2CF9AE}" pid="6" name="KSOProductBuildVer">
    <vt:lpwstr>2052-11.1.0.9912</vt:lpwstr>
  </property>
</Properties>
</file>